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5_6C6D563C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306" r:id="rId3"/>
    <p:sldId id="275" r:id="rId4"/>
    <p:sldId id="296" r:id="rId5"/>
    <p:sldId id="297" r:id="rId6"/>
    <p:sldId id="298" r:id="rId7"/>
    <p:sldId id="299" r:id="rId8"/>
    <p:sldId id="300" r:id="rId9"/>
    <p:sldId id="278" r:id="rId10"/>
    <p:sldId id="301" r:id="rId11"/>
    <p:sldId id="287" r:id="rId12"/>
    <p:sldId id="288" r:id="rId13"/>
    <p:sldId id="279" r:id="rId14"/>
    <p:sldId id="280" r:id="rId15"/>
    <p:sldId id="302" r:id="rId16"/>
    <p:sldId id="292" r:id="rId17"/>
    <p:sldId id="290" r:id="rId18"/>
    <p:sldId id="291" r:id="rId19"/>
    <p:sldId id="281" r:id="rId20"/>
    <p:sldId id="283" r:id="rId21"/>
    <p:sldId id="303" r:id="rId22"/>
    <p:sldId id="293" r:id="rId23"/>
    <p:sldId id="294" r:id="rId24"/>
    <p:sldId id="285" r:id="rId25"/>
    <p:sldId id="304" r:id="rId26"/>
    <p:sldId id="305" r:id="rId27"/>
    <p:sldId id="295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E73F97-2DBA-1624-B630-49FFBCBBD308}" name="Marco Wischmeier" initials="MW" userId="626e838a8f7e273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90516" autoAdjust="0"/>
  </p:normalViewPr>
  <p:slideViewPr>
    <p:cSldViewPr snapToGrid="0" snapToObjects="1">
      <p:cViewPr varScale="1">
        <p:scale>
          <a:sx n="78" d="100"/>
          <a:sy n="78" d="100"/>
        </p:scale>
        <p:origin x="16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-256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modernComment_105_6C6D56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D8AEC0-7AA5-774E-905D-23EA54F2CE25}" authorId="{65E73F97-2DBA-1624-B630-49FFBCBBD308}" created="2022-11-15T17:48:32.00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19104828" sldId="261"/>
      <ac:spMk id="4" creationId="{00000000-0000-0000-0000-000000000000}"/>
      <ac:txMk cp="235" len="8">
        <ac:context len="368" hash="3690876095"/>
      </ac:txMk>
    </ac:txMkLst>
    <p188:pos x="6415545" y="2398554"/>
    <p188:txBody>
      <a:bodyPr/>
      <a:lstStyle/>
      <a:p>
        <a:r>
          <a:rPr lang="en-GB"/>
          <a:t>as the interaction with the main chamber and the feedback of SOL conditions on the pedestal might be of relevance as well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7BD93-7597-4E86-AFFD-8D56C00EE128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CA7AB-4704-4D1C-A525-A7A1640B090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3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84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7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4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99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8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4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0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6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CA7AB-4704-4D1C-A525-A7A1640B09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88E2-D9D2-6046-B7B6-9530BFC1EB4D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9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6" y="29074"/>
            <a:ext cx="8106770" cy="72669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lo stile del </a:t>
            </a:r>
            <a:r>
              <a:rPr lang="en-US" noProof="0" dirty="0" err="1" smtClean="0"/>
              <a:t>titolo</a:t>
            </a:r>
            <a:endParaRPr lang="en-US" noProof="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D694D4-973C-344D-B249-9C473EE41B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48" y="23722"/>
            <a:ext cx="85505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ttore 1 8">
            <a:extLst>
              <a:ext uri="{FF2B5EF4-FFF2-40B4-BE49-F238E27FC236}">
                <a16:creationId xmlns:a16="http://schemas.microsoft.com/office/drawing/2014/main" id="{543E5731-961E-E349-A079-EB164F7CD0A1}"/>
              </a:ext>
            </a:extLst>
          </p:cNvPr>
          <p:cNvCxnSpPr/>
          <p:nvPr userDrawn="1"/>
        </p:nvCxnSpPr>
        <p:spPr>
          <a:xfrm>
            <a:off x="628650" y="6479183"/>
            <a:ext cx="809226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626302" y="65012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A388E2-D9D2-6046-B7B6-9530BFC1EB4D}" type="datetimeFigureOut">
              <a:rPr lang="en-US" noProof="0" smtClean="0"/>
              <a:pPr/>
              <a:t>12/14/2023</a:t>
            </a:fld>
            <a:endParaRPr lang="en-US" noProof="0" dirty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3040670" y="6501297"/>
            <a:ext cx="4260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 smtClean="0"/>
              <a:t>EG-2 | 13-15/12/2023 DTT-RP 3rd in-presence  |</a:t>
            </a:r>
            <a:endParaRPr lang="en-US" noProof="0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462636" y="65012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013763-FF4F-6447-94CE-4F6DA003092A}" type="slidenum">
              <a:rPr lang="en-US" noProof="0" smtClean="0"/>
              <a:pPr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118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88E2-D9D2-6046-B7B6-9530BFC1EB4D}" type="datetimeFigureOut">
              <a:rPr lang="it-IT" smtClean="0"/>
              <a:t>14/12/2023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2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5_6C6D563C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5_6C6D563C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5_6C6D563C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5_6C6D563C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18/10/relationships/comments" Target="../comments/modernComment_105_6C6D563C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6C6D563C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AC7EF-D67A-4F4A-B9C5-13853FF16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185715"/>
            <a:ext cx="8069853" cy="1019671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EG-2: Divertor and SOL physics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77" y="24366"/>
            <a:ext cx="85505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F6849C9B-755B-B946-8081-8F054A952E81}"/>
              </a:ext>
            </a:extLst>
          </p:cNvPr>
          <p:cNvSpPr txBox="1">
            <a:spLocks/>
          </p:cNvSpPr>
          <p:nvPr/>
        </p:nvSpPr>
        <p:spPr>
          <a:xfrm>
            <a:off x="675639" y="4106559"/>
            <a:ext cx="7772400" cy="480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13-15/12/2023 DTT-RP 3rd in-person</a:t>
            </a:r>
            <a:endParaRPr lang="en-US" sz="1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8CE57969-21EB-42E5-A7F2-BC2F7922536D}"/>
              </a:ext>
            </a:extLst>
          </p:cNvPr>
          <p:cNvSpPr txBox="1">
            <a:spLocks/>
          </p:cNvSpPr>
          <p:nvPr/>
        </p:nvSpPr>
        <p:spPr>
          <a:xfrm>
            <a:off x="1485900" y="2865794"/>
            <a:ext cx="6172200" cy="684898"/>
          </a:xfrm>
          <a:prstGeom prst="rect">
            <a:avLst/>
          </a:prstGeom>
        </p:spPr>
        <p:txBody>
          <a:bodyPr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it-IT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Tsitrone, M.</a:t>
            </a:r>
            <a:r>
              <a:rPr lang="en-US" sz="1800" dirty="0"/>
              <a:t> Wischmeier, P. </a:t>
            </a:r>
            <a:r>
              <a:rPr lang="en-US" sz="1800" dirty="0" smtClean="0"/>
              <a:t>Innocente and EG-2 group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C7DD9D9-C510-4F0F-A23A-3A80B68DD843}"/>
              </a:ext>
            </a:extLst>
          </p:cNvPr>
          <p:cNvSpPr txBox="1"/>
          <p:nvPr/>
        </p:nvSpPr>
        <p:spPr>
          <a:xfrm>
            <a:off x="1897160" y="6090185"/>
            <a:ext cx="56471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i="1" dirty="0">
                <a:solidFill>
                  <a:srgbClr val="0070C0"/>
                </a:solidFill>
                <a:latin typeface="+mj-lt"/>
              </a:rPr>
              <a:t>DTT Consortium (DTT </a:t>
            </a:r>
            <a:r>
              <a:rPr lang="it-IT" sz="1100" i="1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S.C.a</a:t>
            </a:r>
            <a:r>
              <a:rPr lang="it-IT" sz="1100" i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r.l.  Via E. Fermi </a:t>
            </a:r>
            <a:r>
              <a:rPr lang="it-IT" sz="1100" b="0" i="1" dirty="0">
                <a:solidFill>
                  <a:srgbClr val="0070C0"/>
                </a:solidFill>
                <a:effectLst/>
                <a:latin typeface="+mj-lt"/>
              </a:rPr>
              <a:t> 45 I-00044 Frascati (Roma) </a:t>
            </a:r>
            <a:r>
              <a:rPr lang="it-IT" sz="1100" b="0" i="1" dirty="0" err="1">
                <a:solidFill>
                  <a:srgbClr val="0070C0"/>
                </a:solidFill>
                <a:effectLst/>
                <a:latin typeface="+mj-lt"/>
              </a:rPr>
              <a:t>Italy</a:t>
            </a:r>
            <a:r>
              <a:rPr lang="it-IT" sz="1100" b="0" i="1">
                <a:solidFill>
                  <a:srgbClr val="0070C0"/>
                </a:solidFill>
                <a:effectLst/>
                <a:latin typeface="+mj-lt"/>
              </a:rPr>
              <a:t>)</a:t>
            </a:r>
            <a:endParaRPr lang="it-IT" sz="1100" i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856940F-1817-48B9-8CFB-9DF15236847A}"/>
              </a:ext>
            </a:extLst>
          </p:cNvPr>
          <p:cNvCxnSpPr>
            <a:cxnSpLocks/>
          </p:cNvCxnSpPr>
          <p:nvPr/>
        </p:nvCxnSpPr>
        <p:spPr>
          <a:xfrm>
            <a:off x="737419" y="6090185"/>
            <a:ext cx="7836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 descr="ENEA logo copia">
            <a:extLst>
              <a:ext uri="{FF2B5EF4-FFF2-40B4-BE49-F238E27FC236}">
                <a16:creationId xmlns:a16="http://schemas.microsoft.com/office/drawing/2014/main" id="{60602308-6D94-45CE-A47C-EBE04D0D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99" y="6319871"/>
            <a:ext cx="881800" cy="31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NR">
            <a:extLst>
              <a:ext uri="{FF2B5EF4-FFF2-40B4-BE49-F238E27FC236}">
                <a16:creationId xmlns:a16="http://schemas.microsoft.com/office/drawing/2014/main" id="{C8110FA3-69D5-4220-9CDA-44466930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34" y="6319871"/>
            <a:ext cx="409756" cy="3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logocreate">
            <a:extLst>
              <a:ext uri="{FF2B5EF4-FFF2-40B4-BE49-F238E27FC236}">
                <a16:creationId xmlns:a16="http://schemas.microsoft.com/office/drawing/2014/main" id="{15F2121E-AAA5-4F5A-8112-598232DB3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64" y="6304886"/>
            <a:ext cx="349470" cy="39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RFX Padova 05 1600x836">
            <a:extLst>
              <a:ext uri="{FF2B5EF4-FFF2-40B4-BE49-F238E27FC236}">
                <a16:creationId xmlns:a16="http://schemas.microsoft.com/office/drawing/2014/main" id="{CA3E075A-A1B7-4301-AB68-B0645C76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83" y="6312484"/>
            <a:ext cx="628797" cy="3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eni ml pms">
            <a:extLst>
              <a:ext uri="{FF2B5EF4-FFF2-40B4-BE49-F238E27FC236}">
                <a16:creationId xmlns:a16="http://schemas.microsoft.com/office/drawing/2014/main" id="{74937179-A1EA-4EE4-B19C-273C6D9A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29" y="6291566"/>
            <a:ext cx="272141" cy="3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L&amp;#39;INFN CAMBIA LOGO">
            <a:extLst>
              <a:ext uri="{FF2B5EF4-FFF2-40B4-BE49-F238E27FC236}">
                <a16:creationId xmlns:a16="http://schemas.microsoft.com/office/drawing/2014/main" id="{820940F9-8F07-4DDC-B249-3C31C836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83" y="6314222"/>
            <a:ext cx="655285" cy="3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POLITO">
            <a:extLst>
              <a:ext uri="{FF2B5EF4-FFF2-40B4-BE49-F238E27FC236}">
                <a16:creationId xmlns:a16="http://schemas.microsoft.com/office/drawing/2014/main" id="{EEC742EE-DB78-4557-A3AE-ED526CDE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69" y="6292990"/>
            <a:ext cx="347294" cy="34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logo unimib">
            <a:extLst>
              <a:ext uri="{FF2B5EF4-FFF2-40B4-BE49-F238E27FC236}">
                <a16:creationId xmlns:a16="http://schemas.microsoft.com/office/drawing/2014/main" id="{7277EF73-FA76-4E2C-B50F-901D0406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93" y="6272517"/>
            <a:ext cx="340816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Logo Tor Vergata 1">
            <a:extLst>
              <a:ext uri="{FF2B5EF4-FFF2-40B4-BE49-F238E27FC236}">
                <a16:creationId xmlns:a16="http://schemas.microsoft.com/office/drawing/2014/main" id="{0B9BFDFF-63E1-49E2-9AB8-D96952269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909" y="6291566"/>
            <a:ext cx="382169" cy="38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univtuscia">
            <a:extLst>
              <a:ext uri="{FF2B5EF4-FFF2-40B4-BE49-F238E27FC236}">
                <a16:creationId xmlns:a16="http://schemas.microsoft.com/office/drawing/2014/main" id="{B002311F-7B56-45EB-B360-C20018D6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37" y="6324180"/>
            <a:ext cx="748214" cy="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36" y="65410"/>
            <a:ext cx="334613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" y="27297"/>
            <a:ext cx="1093470" cy="89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0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3.3 Divertor and edge physics studies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646" y="986762"/>
            <a:ext cx="8621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400" b="1" dirty="0" smtClean="0"/>
              <a:t>3.3.1	Single Null optimization and physic in reference scenario</a:t>
            </a:r>
          </a:p>
          <a:p>
            <a:pPr marL="900113" indent="-900113"/>
            <a:endParaRPr lang="en-US" sz="2400" b="1" dirty="0" smtClean="0"/>
          </a:p>
          <a:p>
            <a:pPr marL="1357313" lvl="2" indent="-900113"/>
            <a:r>
              <a:rPr lang="en-GB" sz="2400" b="1" dirty="0">
                <a:solidFill>
                  <a:srgbClr val="0070C0"/>
                </a:solidFill>
              </a:rPr>
              <a:t>Milestones: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Establish SN operation </a:t>
            </a:r>
            <a:r>
              <a:rPr lang="en-GB" sz="2400" dirty="0"/>
              <a:t>with a low W </a:t>
            </a:r>
            <a:r>
              <a:rPr lang="en-GB" sz="2400" dirty="0" smtClean="0"/>
              <a:t>level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Establish reliable detached operation with impurity seeding in high performance / high radiative scenario positive triangularity H-mode (towards high current and field</a:t>
            </a:r>
            <a:r>
              <a:rPr lang="en-GB" sz="2400" dirty="0" smtClean="0"/>
              <a:t>)</a:t>
            </a:r>
            <a:endParaRPr lang="en-US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Characterize divertor/pedestal/core parameters to compare with and validate integrated core-edge codes (TSVV11) </a:t>
            </a:r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990850" y="4567400"/>
            <a:ext cx="5524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DTT 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as well the ideal test-bed for also GK studies with likely a low nu* at the top of the 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pedestal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of the transport across the pedestal might be performed also 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informing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TSVV1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440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03993"/>
            <a:ext cx="9116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b="1" dirty="0" smtClean="0">
                <a:solidFill>
                  <a:srgbClr val="0070C0"/>
                </a:solidFill>
              </a:rPr>
              <a:t>Steps to achieve milestones: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Test </a:t>
            </a:r>
            <a:r>
              <a:rPr lang="en-GB" sz="2400" dirty="0"/>
              <a:t>initially at low power and then at high </a:t>
            </a:r>
            <a:r>
              <a:rPr lang="en-GB" sz="2400" dirty="0" smtClean="0"/>
              <a:t>power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Start </a:t>
            </a:r>
            <a:r>
              <a:rPr lang="en-GB" sz="2400" dirty="0"/>
              <a:t>in L-mode to allow and easier characterization of SOL plasma and then move to </a:t>
            </a:r>
            <a:r>
              <a:rPr lang="en-GB" sz="2400" dirty="0" smtClean="0"/>
              <a:t>H-mode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Investigate heat flux mitigation techniques by strike point sweeping 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Assess to the detachment by density variations and impurity seeding  </a:t>
            </a:r>
            <a:endParaRPr lang="en-GB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Comparison between partial-detachment full detachment in terms of plasma performance </a:t>
            </a:r>
            <a:endParaRPr lang="en-GB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Optimization of impurity mixing for the better core-edge plasma </a:t>
            </a:r>
            <a:r>
              <a:rPr lang="en-US" sz="2400" dirty="0" smtClean="0"/>
              <a:t>scenario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Study the effect of gas fuelling and seeding location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896" y="23339"/>
            <a:ext cx="8106770" cy="72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3.3 </a:t>
            </a:r>
            <a:r>
              <a:rPr lang="en-US" dirty="0" err="1" smtClean="0"/>
              <a:t>Divertor</a:t>
            </a:r>
            <a:r>
              <a:rPr lang="en-US" dirty="0" smtClean="0"/>
              <a:t> and edge physics studies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255896" y="642328"/>
            <a:ext cx="911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400" b="1" dirty="0" smtClean="0"/>
              <a:t>3.3.1	Single Null optimization and physic in reference scenario</a:t>
            </a:r>
          </a:p>
        </p:txBody>
      </p:sp>
    </p:spTree>
    <p:extLst>
      <p:ext uri="{BB962C8B-B14F-4D97-AF65-F5344CB8AC3E}">
        <p14:creationId xmlns:p14="http://schemas.microsoft.com/office/powerpoint/2010/main" val="711829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6" y="1119205"/>
            <a:ext cx="911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b="1" dirty="0" smtClean="0">
                <a:solidFill>
                  <a:srgbClr val="0070C0"/>
                </a:solidFill>
              </a:rPr>
              <a:t>Steps to achieve milestones</a:t>
            </a:r>
          </a:p>
          <a:p>
            <a:pPr marL="914400" lvl="1" indent="-457200">
              <a:buFont typeface="+mj-lt"/>
              <a:buAutoNum type="arabicPeriod" startAt="8"/>
            </a:pPr>
            <a:r>
              <a:rPr lang="en-GB" sz="2400" dirty="0"/>
              <a:t>Compare gas fuelling methods for various physics purposes (SMBI, pellets, regular gas valves</a:t>
            </a:r>
            <a:r>
              <a:rPr lang="en-GB" sz="2400" dirty="0" smtClean="0"/>
              <a:t>)</a:t>
            </a:r>
          </a:p>
          <a:p>
            <a:pPr marL="914400" lvl="1" indent="-457200">
              <a:buFont typeface="+mj-lt"/>
              <a:buAutoNum type="arabicPeriod" startAt="8"/>
            </a:pPr>
            <a:r>
              <a:rPr lang="en-GB" sz="2400" dirty="0" smtClean="0"/>
              <a:t>Study </a:t>
            </a:r>
            <a:r>
              <a:rPr lang="en-GB" sz="2400" dirty="0"/>
              <a:t>role of ratio of inner to outer diverter parallel connection length on inner versus outer target heat flux </a:t>
            </a:r>
            <a:r>
              <a:rPr lang="en-GB" sz="2400" dirty="0" smtClean="0"/>
              <a:t>deposition</a:t>
            </a:r>
          </a:p>
          <a:p>
            <a:pPr marL="914400" lvl="1" indent="-457200">
              <a:buFont typeface="+mj-lt"/>
              <a:buAutoNum type="arabicPeriod" startAt="8"/>
            </a:pPr>
            <a:r>
              <a:rPr lang="en-GB" sz="2400" dirty="0" smtClean="0"/>
              <a:t>Use the capability </a:t>
            </a:r>
            <a:r>
              <a:rPr lang="en-GB" sz="2400" dirty="0"/>
              <a:t>to locate strike point on dome to investigate role of total flux expansion (as a function of R) </a:t>
            </a:r>
            <a:endParaRPr lang="en-GB" sz="2400" dirty="0" smtClean="0"/>
          </a:p>
          <a:p>
            <a:pPr marL="914400" lvl="1" indent="-457200">
              <a:buFont typeface="+mj-lt"/>
              <a:buAutoNum type="arabicPeriod" startAt="8"/>
            </a:pPr>
            <a:r>
              <a:rPr lang="en-GB" sz="2400" dirty="0"/>
              <a:t>Development and testing of real time control methods for detachment control using available sensors/actuators to optimize performance of DTT</a:t>
            </a:r>
            <a:endParaRPr lang="en-GB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656" y="4839250"/>
            <a:ext cx="8403893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Ordering needed,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by scientific priorities or eventually by time (with the reasonable timeline of scenario development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define what ref SN scenario is (</a:t>
            </a:r>
            <a:r>
              <a:rPr lang="en-US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connexion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length …)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bullet on flux expansion to 3.3.3 (ADC) ? </a:t>
            </a:r>
            <a:endParaRPr lang="fr-FR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5896" y="23339"/>
            <a:ext cx="8106770" cy="72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3.3 </a:t>
            </a:r>
            <a:r>
              <a:rPr lang="en-US" dirty="0" err="1" smtClean="0"/>
              <a:t>Divertor</a:t>
            </a:r>
            <a:r>
              <a:rPr lang="en-US" dirty="0" smtClean="0"/>
              <a:t> and edge physics studies</a:t>
            </a:r>
            <a:endParaRPr lang="en-US" dirty="0"/>
          </a:p>
        </p:txBody>
      </p:sp>
      <p:sp>
        <p:nvSpPr>
          <p:cNvPr id="7" name="TextBox 3"/>
          <p:cNvSpPr txBox="1"/>
          <p:nvPr/>
        </p:nvSpPr>
        <p:spPr>
          <a:xfrm>
            <a:off x="255896" y="642328"/>
            <a:ext cx="911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400" b="1" dirty="0" smtClean="0"/>
              <a:t>3.3.1	Single Null optimization and physic in reference scenario</a:t>
            </a:r>
          </a:p>
        </p:txBody>
      </p:sp>
    </p:spTree>
    <p:extLst>
      <p:ext uri="{BB962C8B-B14F-4D97-AF65-F5344CB8AC3E}">
        <p14:creationId xmlns:p14="http://schemas.microsoft.com/office/powerpoint/2010/main" val="8426080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6" y="1368685"/>
            <a:ext cx="911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3" lvl="3" indent="-900113"/>
            <a:r>
              <a:rPr lang="en-GB" sz="2400" b="1" dirty="0" smtClean="0">
                <a:solidFill>
                  <a:srgbClr val="0070C0"/>
                </a:solidFill>
              </a:rPr>
              <a:t>Milestones</a:t>
            </a:r>
            <a:r>
              <a:rPr lang="en-GB" sz="2400" b="1" dirty="0">
                <a:solidFill>
                  <a:srgbClr val="0070C0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Development of no ELMs </a:t>
            </a:r>
            <a:r>
              <a:rPr lang="en-US" sz="2400" dirty="0" smtClean="0"/>
              <a:t>scenario and </a:t>
            </a:r>
            <a:r>
              <a:rPr lang="en-US" sz="2400" dirty="0" err="1" smtClean="0"/>
              <a:t>divertor</a:t>
            </a:r>
            <a:r>
              <a:rPr lang="en-US" sz="2400" dirty="0" smtClean="0"/>
              <a:t> characterization in these regimes (</a:t>
            </a:r>
            <a:r>
              <a:rPr lang="en-US" sz="2400" dirty="0" err="1" smtClean="0"/>
              <a:t>cf</a:t>
            </a:r>
            <a:r>
              <a:rPr lang="en-US" sz="2400" dirty="0" smtClean="0"/>
              <a:t> 3.3.1)</a:t>
            </a:r>
            <a:endParaRPr lang="en-US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lvl="1"/>
            <a:r>
              <a:rPr lang="en-GB" sz="2400" b="1" dirty="0">
                <a:solidFill>
                  <a:srgbClr val="0070C0"/>
                </a:solidFill>
              </a:rPr>
              <a:t>Steps to achieve </a:t>
            </a:r>
            <a:r>
              <a:rPr lang="en-GB" sz="2400" b="1" dirty="0" smtClean="0">
                <a:solidFill>
                  <a:srgbClr val="0070C0"/>
                </a:solidFill>
              </a:rPr>
              <a:t>milestones:</a:t>
            </a:r>
            <a:endParaRPr lang="en-GB" sz="2400" b="1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Study EDA</a:t>
            </a:r>
            <a:r>
              <a:rPr lang="en-GB" sz="2400" dirty="0"/>
              <a:t>, QCE and </a:t>
            </a:r>
            <a:r>
              <a:rPr lang="en-GB" sz="2400" dirty="0" smtClean="0"/>
              <a:t>XPR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Focus on QCE and XPR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Use of RMPs (3D effects)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Priority of no ELMs scenario to be discussed with EG.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896" y="23339"/>
            <a:ext cx="8106770" cy="72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3.3 </a:t>
            </a:r>
            <a:r>
              <a:rPr lang="en-US" dirty="0" err="1" smtClean="0"/>
              <a:t>Divertor</a:t>
            </a:r>
            <a:r>
              <a:rPr lang="en-US" dirty="0" smtClean="0"/>
              <a:t> and edge physics studies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255896" y="641990"/>
            <a:ext cx="911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400" b="1" dirty="0" smtClean="0"/>
              <a:t>3.3.2	</a:t>
            </a:r>
            <a:r>
              <a:rPr lang="en-US" sz="2400" b="1" dirty="0"/>
              <a:t>Single Null optimization and physic for ELM mitigation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793579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5896" y="23339"/>
            <a:ext cx="8106770" cy="72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3.3 </a:t>
            </a:r>
            <a:r>
              <a:rPr lang="en-US" dirty="0" err="1" smtClean="0"/>
              <a:t>Divertor</a:t>
            </a:r>
            <a:r>
              <a:rPr lang="en-US" dirty="0" smtClean="0"/>
              <a:t> and edge physics studies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255896" y="641990"/>
            <a:ext cx="911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400" b="1" dirty="0" smtClean="0"/>
              <a:t>3.3.2	</a:t>
            </a:r>
            <a:r>
              <a:rPr lang="en-US" sz="2400" b="1" dirty="0"/>
              <a:t>Operation in Alternative </a:t>
            </a:r>
            <a:r>
              <a:rPr lang="en-US" sz="2400" b="1" dirty="0" err="1"/>
              <a:t>Divertor</a:t>
            </a:r>
            <a:r>
              <a:rPr lang="en-US" sz="2400" b="1" dirty="0"/>
              <a:t> Configurations</a:t>
            </a:r>
            <a:endParaRPr lang="en-US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85801" y="1103655"/>
            <a:ext cx="833437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specifically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to study the capability of a large set 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ADC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promising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ADC can be accommodated + associated physics explored : flux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flaring towards the target (XD),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outer target radius (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Super-X), secondary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x-point inside the vessel (X-point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target), entire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 of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SnowFlake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SF), Double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 (DN)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NT (L mode of interest)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all configurations can be explored at full current / power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89" y="3107280"/>
            <a:ext cx="6120384" cy="35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43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5896" y="23339"/>
            <a:ext cx="8106770" cy="72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3.3 </a:t>
            </a:r>
            <a:r>
              <a:rPr lang="en-US" dirty="0" err="1" smtClean="0"/>
              <a:t>Divertor</a:t>
            </a:r>
            <a:r>
              <a:rPr lang="en-US" dirty="0" smtClean="0"/>
              <a:t> and edge physics studies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255896" y="641990"/>
            <a:ext cx="911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400" b="1" dirty="0" smtClean="0"/>
              <a:t>3.3.2	</a:t>
            </a:r>
            <a:r>
              <a:rPr lang="en-US" sz="2400" b="1" dirty="0"/>
              <a:t>Operation in Alternative </a:t>
            </a:r>
            <a:r>
              <a:rPr lang="en-US" sz="2400" b="1" dirty="0" err="1"/>
              <a:t>Divertor</a:t>
            </a:r>
            <a:r>
              <a:rPr lang="en-US" sz="2400" b="1" dirty="0"/>
              <a:t> Configurations</a:t>
            </a:r>
            <a:endParaRPr lang="en-US" sz="2400" b="1" dirty="0" smtClean="0"/>
          </a:p>
        </p:txBody>
      </p:sp>
      <p:sp>
        <p:nvSpPr>
          <p:cNvPr id="8" name="TextBox 3"/>
          <p:cNvSpPr txBox="1"/>
          <p:nvPr/>
        </p:nvSpPr>
        <p:spPr>
          <a:xfrm>
            <a:off x="160646" y="1587760"/>
            <a:ext cx="911670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en-GB" sz="2400" b="1" dirty="0" smtClean="0">
                <a:solidFill>
                  <a:srgbClr val="0070C0"/>
                </a:solidFill>
              </a:rPr>
              <a:t>Milestones</a:t>
            </a:r>
            <a:r>
              <a:rPr lang="en-GB" sz="2400" b="1" dirty="0">
                <a:solidFill>
                  <a:srgbClr val="0070C0"/>
                </a:solidFill>
              </a:rPr>
              <a:t>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Establish </a:t>
            </a:r>
            <a:r>
              <a:rPr lang="en-GB" sz="2400" dirty="0"/>
              <a:t>reliable detached plasma operation in </a:t>
            </a:r>
            <a:r>
              <a:rPr lang="en-GB" sz="2400" dirty="0">
                <a:solidFill>
                  <a:srgbClr val="0070C0"/>
                </a:solidFill>
              </a:rPr>
              <a:t>XD</a:t>
            </a:r>
            <a:r>
              <a:rPr lang="en-GB" sz="2400" dirty="0"/>
              <a:t> and its long leg variant with reasonable </a:t>
            </a:r>
            <a:r>
              <a:rPr lang="en-GB" sz="2400" dirty="0" smtClean="0"/>
              <a:t>performance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Realize </a:t>
            </a:r>
            <a:r>
              <a:rPr lang="en-GB" sz="2400" dirty="0"/>
              <a:t>integrated core-edge optimization for previous </a:t>
            </a:r>
            <a:r>
              <a:rPr lang="en-GB" sz="2400" dirty="0" smtClean="0"/>
              <a:t>configurations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Establish </a:t>
            </a:r>
            <a:r>
              <a:rPr lang="en-GB" sz="2400" dirty="0"/>
              <a:t>reliable detached plasma operation in </a:t>
            </a:r>
            <a:r>
              <a:rPr lang="en-GB" sz="2400" dirty="0">
                <a:solidFill>
                  <a:srgbClr val="0070C0"/>
                </a:solidFill>
              </a:rPr>
              <a:t>negative triangularity </a:t>
            </a:r>
            <a:r>
              <a:rPr lang="en-GB" sz="2400" dirty="0"/>
              <a:t>SN </a:t>
            </a:r>
            <a:r>
              <a:rPr lang="en-GB" sz="2400" dirty="0" smtClean="0"/>
              <a:t>configuration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Study </a:t>
            </a:r>
            <a:r>
              <a:rPr lang="en-GB" sz="2400" dirty="0"/>
              <a:t>the possibility to achieve stable detached regime in the most interesting ADCs </a:t>
            </a:r>
            <a:r>
              <a:rPr lang="en-GB" sz="2400" dirty="0" smtClean="0"/>
              <a:t>configuration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rgbClr val="0070C0"/>
                </a:solidFill>
              </a:rPr>
              <a:t>Test Snowflake </a:t>
            </a:r>
            <a:r>
              <a:rPr lang="en-GB" sz="2400" dirty="0" smtClean="0"/>
              <a:t>configuration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400" dirty="0" smtClean="0"/>
              <a:t>Investigate </a:t>
            </a:r>
            <a:r>
              <a:rPr lang="en-GB" sz="2400" dirty="0"/>
              <a:t>particle exhaust (specifically He) in ADCs</a:t>
            </a:r>
            <a:endParaRPr lang="en-GB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612301" y="5972725"/>
            <a:ext cx="8403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Sequence = XD, NT, SF to be discussed with other EG</a:t>
            </a:r>
            <a:endParaRPr lang="fr-FR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33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6" y="1137917"/>
            <a:ext cx="911670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en-US" sz="2400" b="1" dirty="0" smtClean="0"/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Steps </a:t>
            </a:r>
            <a:r>
              <a:rPr lang="en-GB" sz="2400" b="1" dirty="0">
                <a:solidFill>
                  <a:srgbClr val="0070C0"/>
                </a:solidFill>
              </a:rPr>
              <a:t>to achieve milestones: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XD and long leg variants configurations will be studied initially at low power and then at high power</a:t>
            </a:r>
            <a:r>
              <a:rPr lang="en-GB" sz="24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The </a:t>
            </a:r>
            <a:r>
              <a:rPr lang="en-GB" sz="2400" dirty="0"/>
              <a:t>XD access to the detachment </a:t>
            </a:r>
            <a:r>
              <a:rPr lang="en-GB" sz="2400" dirty="0" smtClean="0"/>
              <a:t>studied </a:t>
            </a:r>
            <a:r>
              <a:rPr lang="en-GB" sz="2400" dirty="0"/>
              <a:t>for different positions of the second null </a:t>
            </a:r>
            <a:r>
              <a:rPr lang="en-GB" sz="2400" dirty="0" smtClean="0"/>
              <a:t>as </a:t>
            </a:r>
            <a:r>
              <a:rPr lang="en-GB" sz="2400" dirty="0"/>
              <a:t>well for various distances between the first and secondary </a:t>
            </a:r>
            <a:r>
              <a:rPr lang="en-GB" sz="2400" dirty="0" smtClean="0"/>
              <a:t>separatrix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Study XD stability </a:t>
            </a:r>
            <a:r>
              <a:rPr lang="en-GB" sz="2400" dirty="0"/>
              <a:t>on respect the position of recombination </a:t>
            </a:r>
            <a:r>
              <a:rPr lang="en-GB" sz="2400" dirty="0" smtClean="0"/>
              <a:t>front (at different </a:t>
            </a:r>
            <a:r>
              <a:rPr lang="en-GB" sz="2400" dirty="0"/>
              <a:t>flux expansion and seeding </a:t>
            </a:r>
            <a:r>
              <a:rPr lang="en-GB" sz="2400" dirty="0" smtClean="0"/>
              <a:t>level)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Study </a:t>
            </a:r>
            <a:r>
              <a:rPr lang="en-GB" sz="2400" dirty="0"/>
              <a:t>the possibility to directly build-up the XD configuration starting from the limiter one and combining it with detachment before L-H transition </a:t>
            </a:r>
            <a:endParaRPr lang="en-GB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/>
              <a:t>Characterize </a:t>
            </a:r>
            <a:r>
              <a:rPr lang="en-GB" sz="2400" dirty="0"/>
              <a:t>ELM behaviour and power spread on divertor for the XD </a:t>
            </a:r>
            <a:r>
              <a:rPr lang="en-GB" sz="2400" dirty="0" smtClean="0"/>
              <a:t>configuration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896" y="23339"/>
            <a:ext cx="8106770" cy="72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3.3 </a:t>
            </a:r>
            <a:r>
              <a:rPr lang="en-US" dirty="0" err="1" smtClean="0"/>
              <a:t>Divertor</a:t>
            </a:r>
            <a:r>
              <a:rPr lang="en-US" dirty="0" smtClean="0"/>
              <a:t> and edge physics studies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255896" y="641990"/>
            <a:ext cx="911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400" b="1" dirty="0" smtClean="0"/>
              <a:t>3.3.2	</a:t>
            </a:r>
            <a:r>
              <a:rPr lang="en-US" sz="2400" b="1" dirty="0"/>
              <a:t>Operation in Alternative </a:t>
            </a:r>
            <a:r>
              <a:rPr lang="en-US" sz="2400" b="1" dirty="0" err="1"/>
              <a:t>Divertor</a:t>
            </a:r>
            <a:r>
              <a:rPr lang="en-US" sz="2400" b="1" dirty="0"/>
              <a:t> Configurations</a:t>
            </a:r>
            <a:endParaRPr lang="en-US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2301" y="5972725"/>
            <a:ext cx="8403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 4 to be added also in SN</a:t>
            </a:r>
            <a:endParaRPr lang="fr-FR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491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6" y="996287"/>
            <a:ext cx="911670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en-US" sz="2400" b="1" dirty="0" smtClean="0"/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Steps </a:t>
            </a:r>
            <a:r>
              <a:rPr lang="en-GB" sz="2400" b="1" dirty="0">
                <a:solidFill>
                  <a:srgbClr val="0070C0"/>
                </a:solidFill>
              </a:rPr>
              <a:t>to achieve milestones: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en-GB" sz="2400" dirty="0" smtClean="0"/>
              <a:t>Characterize </a:t>
            </a:r>
            <a:r>
              <a:rPr lang="en-GB" sz="2400" dirty="0"/>
              <a:t>ELM behaviour and power spread on divertor for the XD </a:t>
            </a:r>
            <a:r>
              <a:rPr lang="en-GB" sz="2400" dirty="0" smtClean="0"/>
              <a:t>configuration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en-GB" sz="2400" dirty="0" smtClean="0"/>
              <a:t>Perform </a:t>
            </a:r>
            <a:r>
              <a:rPr lang="en-GB" sz="2400" dirty="0"/>
              <a:t>particle exhaust studies to optimize He pumping in XD </a:t>
            </a:r>
            <a:r>
              <a:rPr lang="en-GB" sz="2400" dirty="0" smtClean="0"/>
              <a:t>configuration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en-GB" sz="2400" dirty="0" smtClean="0"/>
              <a:t>Study </a:t>
            </a:r>
            <a:r>
              <a:rPr lang="en-GB" sz="2400" dirty="0"/>
              <a:t>negative triangularity configuration in terms of power exhaust and set-up detached condition compatible with good core </a:t>
            </a:r>
            <a:r>
              <a:rPr lang="en-GB" sz="2400" dirty="0" smtClean="0"/>
              <a:t>performance</a:t>
            </a:r>
          </a:p>
          <a:p>
            <a:pPr marL="914400" lvl="1" indent="-457200">
              <a:buFont typeface="+mj-lt"/>
              <a:buAutoNum type="arabicPeriod" startAt="6"/>
            </a:pPr>
            <a:r>
              <a:rPr lang="en-GB" sz="2400" dirty="0" smtClean="0"/>
              <a:t>Negative </a:t>
            </a:r>
            <a:r>
              <a:rPr lang="en-GB" sz="2400" dirty="0"/>
              <a:t>triangularity core experiments must be complemented by power exhaust ones to optimize plasma detachment in presence of probably lower separatrix density but higher edge transport </a:t>
            </a:r>
            <a:endParaRPr lang="en-GB" sz="2400" dirty="0" smtClean="0"/>
          </a:p>
          <a:p>
            <a:pPr marL="914400" lvl="1" indent="-457200">
              <a:buFont typeface="+mj-lt"/>
              <a:buAutoNum type="arabicPeriod" startAt="6"/>
            </a:pPr>
            <a:r>
              <a:rPr lang="en-GB" sz="2400" dirty="0" smtClean="0"/>
              <a:t>Perform </a:t>
            </a:r>
            <a:r>
              <a:rPr lang="en-GB" sz="2400" dirty="0"/>
              <a:t>particle exhaust studies to optimize He pumping in neg. </a:t>
            </a:r>
            <a:r>
              <a:rPr lang="en-GB" sz="2400" dirty="0" err="1"/>
              <a:t>triang</a:t>
            </a:r>
            <a:r>
              <a:rPr lang="en-GB" sz="2400" dirty="0"/>
              <a:t>.  configuration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896" y="23339"/>
            <a:ext cx="8106770" cy="72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3.3 </a:t>
            </a:r>
            <a:r>
              <a:rPr lang="en-US" dirty="0" err="1" smtClean="0"/>
              <a:t>Divertor</a:t>
            </a:r>
            <a:r>
              <a:rPr lang="en-US" dirty="0" smtClean="0"/>
              <a:t> and edge physics studies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255896" y="641990"/>
            <a:ext cx="911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400" b="1" dirty="0" smtClean="0"/>
              <a:t>3.3.2	</a:t>
            </a:r>
            <a:r>
              <a:rPr lang="en-US" sz="2400" b="1" dirty="0"/>
              <a:t>Operation in Alternative </a:t>
            </a:r>
            <a:r>
              <a:rPr lang="en-US" sz="2400" b="1" dirty="0" err="1"/>
              <a:t>Divertor</a:t>
            </a:r>
            <a:r>
              <a:rPr lang="en-US" sz="2400" b="1" dirty="0"/>
              <a:t> Configurations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561990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6" y="1350584"/>
            <a:ext cx="911670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en-US" sz="2400" b="1" dirty="0" smtClean="0"/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Steps </a:t>
            </a:r>
            <a:r>
              <a:rPr lang="en-GB" sz="2400" b="1" dirty="0">
                <a:solidFill>
                  <a:srgbClr val="0070C0"/>
                </a:solidFill>
              </a:rPr>
              <a:t>to achieve milestones:</a:t>
            </a:r>
          </a:p>
          <a:p>
            <a:pPr marL="914400" lvl="1" indent="-457200">
              <a:buFont typeface="+mj-lt"/>
              <a:buAutoNum type="arabicPeriod" startAt="11"/>
            </a:pPr>
            <a:r>
              <a:rPr lang="en-GB" sz="2400" dirty="0" smtClean="0"/>
              <a:t>Although </a:t>
            </a:r>
            <a:r>
              <a:rPr lang="en-GB" sz="2400" dirty="0"/>
              <a:t>at low priority, SF experiments should be done evaluating their detachment parameters together with their vertical </a:t>
            </a:r>
            <a:r>
              <a:rPr lang="en-GB" sz="2400" dirty="0" smtClean="0"/>
              <a:t>stability</a:t>
            </a:r>
          </a:p>
          <a:p>
            <a:pPr marL="914400" lvl="1" indent="-457200">
              <a:buFont typeface="+mj-lt"/>
              <a:buAutoNum type="arabicPeriod" startAt="11"/>
            </a:pPr>
            <a:r>
              <a:rPr lang="en-GB" sz="2400" dirty="0" smtClean="0"/>
              <a:t>Complete </a:t>
            </a:r>
            <a:r>
              <a:rPr lang="en-GB" sz="2400" dirty="0"/>
              <a:t>plasma scenario must be developed for each valuable ADC from ramp-up to ramp-down keeping fixed the strike points in the diverted phase </a:t>
            </a:r>
            <a:endParaRPr lang="en-GB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896" y="23339"/>
            <a:ext cx="8106770" cy="726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3.3 </a:t>
            </a:r>
            <a:r>
              <a:rPr lang="en-US" dirty="0" err="1" smtClean="0"/>
              <a:t>Divertor</a:t>
            </a:r>
            <a:r>
              <a:rPr lang="en-US" dirty="0" smtClean="0"/>
              <a:t> and edge physics studies</a:t>
            </a:r>
            <a:endParaRPr 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255896" y="641990"/>
            <a:ext cx="911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r>
              <a:rPr lang="en-US" sz="2400" b="1" dirty="0" smtClean="0"/>
              <a:t>3.3.2	</a:t>
            </a:r>
            <a:r>
              <a:rPr lang="en-US" sz="2400" b="1" dirty="0"/>
              <a:t>Operation in Alternative </a:t>
            </a:r>
            <a:r>
              <a:rPr lang="en-US" sz="2400" b="1" dirty="0" err="1"/>
              <a:t>Divertor</a:t>
            </a:r>
            <a:r>
              <a:rPr lang="en-US" sz="2400" b="1" dirty="0"/>
              <a:t> Configurations</a:t>
            </a:r>
            <a:endParaRPr lang="en-US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3701" y="4376906"/>
            <a:ext cx="8403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Bullet 12 to come earlier ? </a:t>
            </a:r>
            <a:endParaRPr lang="fr-FR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636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21" y="2795"/>
            <a:ext cx="8106770" cy="726695"/>
          </a:xfrm>
        </p:spPr>
        <p:txBody>
          <a:bodyPr>
            <a:normAutofit/>
          </a:bodyPr>
          <a:lstStyle/>
          <a:p>
            <a:r>
              <a:rPr lang="en-US" dirty="0" smtClean="0"/>
              <a:t>3.4 </a:t>
            </a:r>
            <a:r>
              <a:rPr lang="en-US" dirty="0"/>
              <a:t>First wall </a:t>
            </a:r>
            <a:r>
              <a:rPr lang="en-US" dirty="0" smtClean="0"/>
              <a:t>loads and </a:t>
            </a:r>
            <a:r>
              <a:rPr lang="en-US" dirty="0"/>
              <a:t>far SOL </a:t>
            </a:r>
            <a:r>
              <a:rPr lang="en-US" dirty="0" smtClean="0"/>
              <a:t>physics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6" y="737236"/>
            <a:ext cx="91167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b="1" dirty="0" smtClean="0">
                <a:solidFill>
                  <a:srgbClr val="0070C0"/>
                </a:solidFill>
              </a:rPr>
              <a:t>Milestones</a:t>
            </a:r>
            <a:r>
              <a:rPr lang="en-GB" sz="2400" b="1" dirty="0">
                <a:solidFill>
                  <a:srgbClr val="0070C0"/>
                </a:solidFill>
              </a:rPr>
              <a:t>:</a:t>
            </a:r>
            <a:endParaRPr lang="en-GB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Ramp </a:t>
            </a:r>
            <a:r>
              <a:rPr lang="en-GB" sz="2400" dirty="0"/>
              <a:t>up optimization to avoid W </a:t>
            </a:r>
            <a:r>
              <a:rPr lang="en-GB" sz="2400" dirty="0" smtClean="0"/>
              <a:t>influx / minimize heat loads</a:t>
            </a:r>
            <a:endParaRPr lang="en-GB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Radiation, cx fluxes/energies on FW during ramp up/flat top / ramp down need to be </a:t>
            </a:r>
            <a:r>
              <a:rPr lang="en-GB" sz="2400" dirty="0" smtClean="0"/>
              <a:t>assessed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Far SOL plasma characterization / turbulent SOL transport of different scenarios (</a:t>
            </a:r>
            <a:r>
              <a:rPr lang="en-GB" sz="2400" dirty="0" err="1"/>
              <a:t>ELMy</a:t>
            </a:r>
            <a:r>
              <a:rPr lang="en-GB" sz="2400" dirty="0"/>
              <a:t>, mitigated ELMs, ELM-free) and  different divertor configurations and their impact on FW </a:t>
            </a:r>
            <a:r>
              <a:rPr lang="en-GB" sz="2400" dirty="0" smtClean="0"/>
              <a:t>loads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Impact of SN vs ADC on first wall loads and </a:t>
            </a:r>
            <a:r>
              <a:rPr lang="en-GB" sz="2400" dirty="0" smtClean="0"/>
              <a:t>erosion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Disruption / ELMs   heat loads on FW</a:t>
            </a:r>
            <a:r>
              <a:rPr lang="en-GB" sz="2400" dirty="0" smtClean="0"/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 smtClean="0"/>
              <a:t>3D </a:t>
            </a:r>
            <a:r>
              <a:rPr lang="en-GB" sz="2400" dirty="0"/>
              <a:t>effects (RF systems, discrete limiters </a:t>
            </a:r>
            <a:r>
              <a:rPr lang="en-GB" sz="2400" dirty="0" smtClean="0"/>
              <a:t>…)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400" dirty="0"/>
              <a:t>power and energy balance including first wall loads</a:t>
            </a:r>
          </a:p>
          <a:p>
            <a:pPr lvl="1"/>
            <a:endParaRPr lang="en-US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3701" y="5033091"/>
            <a:ext cx="8403893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wall </a:t>
            </a:r>
            <a:r>
              <a:rPr lang="en-US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coverage to be checked to see what is achievable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Transient loads (ELMs/</a:t>
            </a:r>
            <a:r>
              <a:rPr lang="en-US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disrutions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to be also mentioned in chapter 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 : fast particle losses (ripple/NBI shine through not mentioned here as covered in Chap 6 on heating systems)</a:t>
            </a:r>
            <a:endParaRPr lang="fr-FR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829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6" y="392421"/>
            <a:ext cx="8106770" cy="72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: </a:t>
            </a:r>
            <a:r>
              <a:rPr lang="en-GB" dirty="0"/>
              <a:t>Chapter 3 outline detailed under bullet format</a:t>
            </a:r>
            <a:br>
              <a:rPr lang="en-GB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96" y="2095778"/>
            <a:ext cx="8715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Waiting for output from </a:t>
            </a:r>
            <a:r>
              <a:rPr lang="en-US" sz="2400" dirty="0" err="1" smtClean="0"/>
              <a:t>Padova</a:t>
            </a:r>
            <a:r>
              <a:rPr lang="en-US" sz="2400" dirty="0" smtClean="0"/>
              <a:t> meeting for full text writing (note : already &gt; 10 pages limit under bullet format)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Draft chapter reviewed by EG2 group, comments/questions included here (purple text)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Overall time sequence of the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not defined yet</a:t>
            </a:r>
          </a:p>
        </p:txBody>
      </p:sp>
    </p:spTree>
    <p:extLst>
      <p:ext uri="{BB962C8B-B14F-4D97-AF65-F5344CB8AC3E}">
        <p14:creationId xmlns:p14="http://schemas.microsoft.com/office/powerpoint/2010/main" val="23505953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3.5 </a:t>
            </a:r>
            <a:r>
              <a:rPr lang="en-GB" dirty="0"/>
              <a:t>Plasma Wall Interactions in a full tungsten environment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6249" y="882518"/>
            <a:ext cx="8124825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Governing PWI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key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operating a future reactor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successfully.</a:t>
            </a: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plasma performance (avoid plasma pollution and provide adequate wall conditioning), reactor maintenance (maximize PFC lifetime and ensure PFC protection) and safety (minimize fuel retention and dust production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fr-F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Tungsten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most promising material for DEMO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and...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ITER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(new baseline)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DTT = unique opportunity to study PWI in a full W environment with relevant heating power and ADCs.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addition, DTT has test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divertor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modules with which advanced materials and cooling schemes can be tested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48" y="3730414"/>
            <a:ext cx="824893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section 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PWI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plasma performance </a:t>
            </a:r>
            <a:r>
              <a: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safety: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influxes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penetration, core transport, material migration, fuel retention and recovery, dust production.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PWI linked to operational issues : wall conditioning and PFC protection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of advanced materials and components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divertor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first wall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289" y="5415491"/>
            <a:ext cx="8403893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material migration vs impurity transport to be clarified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focus on first wall technology (W coating vs W bulk …) + full W vs W limiters &amp; recessed stainless steel </a:t>
            </a:r>
          </a:p>
        </p:txBody>
      </p:sp>
    </p:spTree>
    <p:extLst>
      <p:ext uri="{BB962C8B-B14F-4D97-AF65-F5344CB8AC3E}">
        <p14:creationId xmlns:p14="http://schemas.microsoft.com/office/powerpoint/2010/main" val="277377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3.5 </a:t>
            </a:r>
            <a:r>
              <a:rPr lang="en-GB" dirty="0"/>
              <a:t>Plasma Wall Interactions in a full tungsten environment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071" y="841415"/>
            <a:ext cx="856425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en-US" sz="2400" b="1" dirty="0" smtClean="0"/>
              <a:t>3.5.1		Plasma Wall Interaction for plasma performance and safety</a:t>
            </a:r>
          </a:p>
          <a:p>
            <a:pPr marL="1357313" lvl="3" indent="-900113"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</a:rPr>
              <a:t>Milestones: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200" dirty="0" err="1" smtClean="0"/>
              <a:t>Assess</a:t>
            </a:r>
            <a:r>
              <a:rPr lang="fr-FR" sz="2200" dirty="0" smtClean="0"/>
              <a:t> W </a:t>
            </a:r>
            <a:r>
              <a:rPr lang="fr-FR" sz="2200" dirty="0" err="1"/>
              <a:t>influxes</a:t>
            </a:r>
            <a:r>
              <a:rPr lang="fr-FR" sz="2200" dirty="0"/>
              <a:t>, </a:t>
            </a:r>
            <a:r>
              <a:rPr lang="fr-FR" sz="2200" dirty="0" smtClean="0"/>
              <a:t>screening, </a:t>
            </a:r>
            <a:r>
              <a:rPr lang="fr-FR" sz="2200" dirty="0" err="1" smtClean="0"/>
              <a:t>core</a:t>
            </a:r>
            <a:r>
              <a:rPr lang="fr-FR" sz="2200" dirty="0" smtClean="0"/>
              <a:t> </a:t>
            </a:r>
            <a:r>
              <a:rPr lang="fr-FR" sz="2200" dirty="0" err="1" smtClean="0"/>
              <a:t>penetration</a:t>
            </a:r>
            <a:r>
              <a:rPr lang="fr-FR" sz="2200" dirty="0" smtClean="0"/>
              <a:t> </a:t>
            </a:r>
            <a:r>
              <a:rPr lang="fr-FR" sz="2200" dirty="0" smtClean="0">
                <a:sym typeface="Wingdings" panose="05000000000000000000" pitchFamily="2" charset="2"/>
              </a:rPr>
              <a:t> impact on plasma performance</a:t>
            </a:r>
            <a:endParaRPr lang="fr-FR" sz="22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200" dirty="0" err="1" smtClean="0"/>
              <a:t>Characterize</a:t>
            </a:r>
            <a:r>
              <a:rPr lang="fr-FR" sz="2200" dirty="0" smtClean="0"/>
              <a:t> </a:t>
            </a:r>
            <a:r>
              <a:rPr lang="fr-FR" sz="2200" dirty="0" err="1"/>
              <a:t>m</a:t>
            </a:r>
            <a:r>
              <a:rPr lang="fr-FR" sz="2200" dirty="0" err="1" smtClean="0"/>
              <a:t>aterial</a:t>
            </a:r>
            <a:r>
              <a:rPr lang="fr-FR" sz="2200" dirty="0" smtClean="0"/>
              <a:t> </a:t>
            </a:r>
            <a:r>
              <a:rPr lang="fr-FR" sz="2200" dirty="0"/>
              <a:t>migration </a:t>
            </a:r>
            <a:r>
              <a:rPr lang="fr-FR" sz="2200" dirty="0" smtClean="0"/>
              <a:t>(net </a:t>
            </a:r>
            <a:r>
              <a:rPr lang="fr-FR" sz="2200" dirty="0" err="1" smtClean="0"/>
              <a:t>erosion</a:t>
            </a:r>
            <a:r>
              <a:rPr lang="fr-FR" sz="2200" dirty="0" smtClean="0"/>
              <a:t>/</a:t>
            </a:r>
            <a:r>
              <a:rPr lang="fr-FR" sz="2200" dirty="0" err="1" smtClean="0"/>
              <a:t>deposition</a:t>
            </a:r>
            <a:r>
              <a:rPr lang="fr-FR" sz="2200" dirty="0" smtClean="0"/>
              <a:t> pattern) </a:t>
            </a:r>
            <a:r>
              <a:rPr lang="fr-FR" sz="2200" dirty="0" smtClean="0">
                <a:sym typeface="Wingdings" panose="05000000000000000000" pitchFamily="2" charset="2"/>
              </a:rPr>
              <a:t> impact on PFC </a:t>
            </a:r>
            <a:r>
              <a:rPr lang="fr-FR" sz="2200" dirty="0" err="1" smtClean="0">
                <a:sym typeface="Wingdings" panose="05000000000000000000" pitchFamily="2" charset="2"/>
              </a:rPr>
              <a:t>lifetime</a:t>
            </a:r>
            <a:endParaRPr lang="fr-FR" sz="22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Investigate D, He and neutrons induced W morphology changes </a:t>
            </a:r>
            <a:r>
              <a:rPr lang="en-US" sz="2200" dirty="0" smtClean="0">
                <a:sym typeface="Wingdings" panose="05000000000000000000" pitchFamily="2" charset="2"/>
              </a:rPr>
              <a:t> impact on PFC lifetime and PWI</a:t>
            </a:r>
            <a:endParaRPr lang="en-US" sz="22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Assess fuel retention/ recovery </a:t>
            </a:r>
            <a:r>
              <a:rPr lang="en-US" sz="2200" dirty="0" smtClean="0">
                <a:solidFill>
                  <a:srgbClr val="7030A0"/>
                </a:solidFill>
              </a:rPr>
              <a:t>+ dust production </a:t>
            </a:r>
            <a:r>
              <a:rPr lang="en-US" sz="2200" dirty="0" smtClean="0">
                <a:sym typeface="Wingdings" panose="05000000000000000000" pitchFamily="2" charset="2"/>
              </a:rPr>
              <a:t> impact on safety for next step fusion devices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Validation of PWI codes for extrapolation to next step devices : local W </a:t>
            </a:r>
            <a:r>
              <a:rPr lang="en-US" sz="2200" dirty="0" smtClean="0"/>
              <a:t>migration </a:t>
            </a:r>
            <a:r>
              <a:rPr lang="en-US" sz="2200" dirty="0"/>
              <a:t>for erosion/</a:t>
            </a:r>
            <a:r>
              <a:rPr lang="en-US" sz="2200" dirty="0" err="1"/>
              <a:t>redeposition</a:t>
            </a:r>
            <a:r>
              <a:rPr lang="en-US" sz="2200" dirty="0"/>
              <a:t> (ERO) + global impurity transport, </a:t>
            </a:r>
            <a:r>
              <a:rPr lang="en-US" sz="2200" dirty="0" smtClean="0"/>
              <a:t>global material </a:t>
            </a:r>
            <a:r>
              <a:rPr lang="en-US" sz="2200" dirty="0"/>
              <a:t>migration/ fuel retention codes (such as WALLDYN)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32071" y="6117193"/>
            <a:ext cx="9200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Add operational aspect of deposited layers after long pulse/ high </a:t>
            </a:r>
            <a:r>
              <a:rPr lang="en-US" dirty="0" err="1" smtClean="0">
                <a:solidFill>
                  <a:srgbClr val="7030A0"/>
                </a:solidFill>
              </a:rPr>
              <a:t>fluence</a:t>
            </a:r>
            <a:r>
              <a:rPr lang="en-US" dirty="0" smtClean="0">
                <a:solidFill>
                  <a:srgbClr val="7030A0"/>
                </a:solidFill>
              </a:rPr>
              <a:t> hampering operation ?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483974" y="1721622"/>
            <a:ext cx="5869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Check consistency with Chapter 4 on impurity transport (W)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8692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87425" indent="-987425"/>
            <a:r>
              <a:rPr lang="en-GB" dirty="0"/>
              <a:t>3.5.1	</a:t>
            </a:r>
            <a:r>
              <a:rPr lang="en-GB" dirty="0" smtClean="0"/>
              <a:t>Plasma </a:t>
            </a:r>
            <a:r>
              <a:rPr lang="en-GB" dirty="0"/>
              <a:t>Wall Interaction for plasma performance and safety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96" y="996287"/>
            <a:ext cx="911670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en-US" sz="2400" b="1" dirty="0" smtClean="0"/>
              <a:t> </a:t>
            </a:r>
            <a:r>
              <a:rPr lang="en-GB" sz="2400" b="1" dirty="0">
                <a:solidFill>
                  <a:srgbClr val="0070C0"/>
                </a:solidFill>
              </a:rPr>
              <a:t>Steps to achieve milestones:</a:t>
            </a:r>
          </a:p>
          <a:p>
            <a:pPr lvl="1"/>
            <a:r>
              <a:rPr lang="en-GB" sz="2000" dirty="0" smtClean="0"/>
              <a:t>W erosion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Quantitative </a:t>
            </a:r>
            <a:r>
              <a:rPr lang="en-GB" sz="2000" dirty="0"/>
              <a:t>evaluation of W influxes from main chamber and divertor for different plasma scenarios and divertor </a:t>
            </a:r>
            <a:r>
              <a:rPr lang="en-GB" sz="2000" dirty="0" smtClean="0"/>
              <a:t>configurations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Comparison </a:t>
            </a:r>
            <a:r>
              <a:rPr lang="en-GB" sz="2000" dirty="0"/>
              <a:t>of W penetration/shielding/retention and relative weighting of divertor and main chamber for different plasma scenarios and divertor </a:t>
            </a:r>
            <a:r>
              <a:rPr lang="en-GB" sz="2000" dirty="0" smtClean="0"/>
              <a:t>configurations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Comparison </a:t>
            </a:r>
            <a:r>
              <a:rPr lang="en-GB" sz="2000" dirty="0"/>
              <a:t>of W transport in edge and core plasma for different plasma scenarios and divertor configurations</a:t>
            </a:r>
            <a:endParaRPr lang="en-GB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Comparison </a:t>
            </a:r>
            <a:r>
              <a:rPr lang="en-GB" sz="2000" dirty="0"/>
              <a:t>of W migration pathways between SN and ADC, in particular in terms of W net erosion (PFC lifetime) and W core concentration (plasma performance</a:t>
            </a:r>
            <a:r>
              <a:rPr lang="en-GB" sz="2000" dirty="0" smtClean="0"/>
              <a:t>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Start in L mode SN and ADC, then H mode with assessment of W erosion inter vs intra ELMs </a:t>
            </a:r>
            <a:r>
              <a:rPr lang="en-GB" sz="2000" dirty="0">
                <a:solidFill>
                  <a:srgbClr val="7030A0"/>
                </a:solidFill>
              </a:rPr>
              <a:t>(</a:t>
            </a:r>
            <a:r>
              <a:rPr lang="en-GB" sz="2000" dirty="0" err="1">
                <a:solidFill>
                  <a:srgbClr val="7030A0"/>
                </a:solidFill>
              </a:rPr>
              <a:t>diag</a:t>
            </a:r>
            <a:r>
              <a:rPr lang="en-GB" sz="2000" dirty="0">
                <a:solidFill>
                  <a:srgbClr val="7030A0"/>
                </a:solidFill>
              </a:rPr>
              <a:t> capabilities to be checked. How well does visible </a:t>
            </a:r>
            <a:r>
              <a:rPr lang="en-GB" sz="2000" dirty="0" err="1">
                <a:solidFill>
                  <a:srgbClr val="7030A0"/>
                </a:solidFill>
              </a:rPr>
              <a:t>spectro</a:t>
            </a:r>
            <a:r>
              <a:rPr lang="en-GB" sz="2000" dirty="0">
                <a:solidFill>
                  <a:srgbClr val="7030A0"/>
                </a:solidFill>
              </a:rPr>
              <a:t> covers all configurations </a:t>
            </a:r>
            <a:r>
              <a:rPr lang="en-GB" sz="2000" dirty="0" smtClean="0">
                <a:solidFill>
                  <a:srgbClr val="7030A0"/>
                </a:solidFill>
              </a:rPr>
              <a:t>?)</a:t>
            </a:r>
            <a:endParaRPr lang="en-GB" sz="2200" dirty="0" smtClean="0">
              <a:solidFill>
                <a:srgbClr val="7030A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92908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87425" indent="-987425"/>
            <a:r>
              <a:rPr lang="en-GB" dirty="0"/>
              <a:t>3.5.1	</a:t>
            </a:r>
            <a:r>
              <a:rPr lang="en-GB" dirty="0" smtClean="0"/>
              <a:t>Plasma </a:t>
            </a:r>
            <a:r>
              <a:rPr lang="en-GB" dirty="0"/>
              <a:t>Wall Interaction for plasma performance and safety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755769"/>
            <a:ext cx="911670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>
              <a:spcAft>
                <a:spcPts val="600"/>
              </a:spcAft>
            </a:pPr>
            <a:r>
              <a:rPr lang="en-US" sz="2400" b="1" dirty="0" smtClean="0"/>
              <a:t> </a:t>
            </a:r>
            <a:r>
              <a:rPr lang="en-GB" sz="2400" b="1" dirty="0">
                <a:solidFill>
                  <a:srgbClr val="0070C0"/>
                </a:solidFill>
              </a:rPr>
              <a:t>Steps to achieve milestones:</a:t>
            </a:r>
          </a:p>
          <a:p>
            <a:pPr lvl="1"/>
            <a:r>
              <a:rPr lang="en-GB" sz="2200" dirty="0" smtClean="0"/>
              <a:t>Fuel retention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 smtClean="0"/>
              <a:t>Assessment </a:t>
            </a:r>
            <a:r>
              <a:rPr lang="en-GB" sz="2200" dirty="0"/>
              <a:t>of fuel retention in a full W environment (long pulse required &gt; 30s  (to be checked) for particle balance </a:t>
            </a:r>
            <a:r>
              <a:rPr lang="en-GB" sz="2200" dirty="0" smtClean="0"/>
              <a:t>accuracy)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 smtClean="0"/>
              <a:t>Comparison </a:t>
            </a:r>
            <a:r>
              <a:rPr lang="en-GB" sz="2200" dirty="0"/>
              <a:t>of fuel recovery efficiency of baking / GDC / ICWC / ECWC (feasibility to be checked</a:t>
            </a:r>
            <a:r>
              <a:rPr lang="en-GB" sz="22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err="1" smtClean="0"/>
              <a:t>Diag</a:t>
            </a:r>
            <a:r>
              <a:rPr lang="en-US" sz="2200" dirty="0" smtClean="0"/>
              <a:t> </a:t>
            </a:r>
            <a:r>
              <a:rPr lang="en-US" sz="2200" dirty="0"/>
              <a:t>: is LID QMS planned (ITER ref during plasma ops) ? LIBS from day 2 only (ITER : during shutdown only) ?</a:t>
            </a:r>
            <a:endParaRPr lang="en-GB" sz="2200" dirty="0" smtClean="0"/>
          </a:p>
          <a:p>
            <a:pPr lvl="1"/>
            <a:r>
              <a:rPr lang="en-GB" sz="2200" dirty="0" smtClean="0"/>
              <a:t>Material morphology changes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 smtClean="0"/>
              <a:t>Assessment </a:t>
            </a:r>
            <a:r>
              <a:rPr lang="en-GB" sz="2200" dirty="0"/>
              <a:t>of material properties changes under D (blistering ...) and He operation (nanostructures, fuzz ...) and potential impact on PFC power handling performance</a:t>
            </a:r>
            <a:r>
              <a:rPr lang="en-GB" sz="22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 smtClean="0"/>
              <a:t>Impact </a:t>
            </a:r>
            <a:r>
              <a:rPr lang="en-GB" sz="2200" dirty="0"/>
              <a:t>of </a:t>
            </a:r>
            <a:r>
              <a:rPr lang="en-GB" sz="2200" dirty="0" smtClean="0"/>
              <a:t>neutrons (if applicable, level of </a:t>
            </a:r>
            <a:r>
              <a:rPr lang="en-GB" sz="2200" dirty="0" err="1" smtClean="0"/>
              <a:t>dpa</a:t>
            </a:r>
            <a:r>
              <a:rPr lang="en-GB" sz="2200" dirty="0" smtClean="0"/>
              <a:t> to be checked)</a:t>
            </a:r>
          </a:p>
          <a:p>
            <a:pPr lvl="1"/>
            <a:endParaRPr lang="en-US" sz="22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99230" y="5227348"/>
            <a:ext cx="9168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fuel retention, level of flux/</a:t>
            </a:r>
            <a:r>
              <a:rPr lang="en-US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fluence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checked in addition to pulse length. Removable samples and components are of primary importance in addition to LID QMS/LIBS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Dpa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probably not significant compared to ITER/DEMO : to be suppressed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Dust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to be </a:t>
            </a:r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added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923" y="1191065"/>
            <a:ext cx="2565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impact of </a:t>
            </a:r>
            <a:r>
              <a:rPr lang="en-US" dirty="0" err="1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boronisation</a:t>
            </a:r>
            <a:endParaRPr lang="en-US" dirty="0" smtClean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073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3.5.2 PWI issues for operations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87565"/>
            <a:ext cx="911670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3" lvl="3" indent="-900113">
              <a:spcAft>
                <a:spcPts val="600"/>
              </a:spcAft>
            </a:pPr>
            <a:r>
              <a:rPr lang="en-GB" sz="2400" b="1" dirty="0" smtClean="0">
                <a:solidFill>
                  <a:srgbClr val="0070C0"/>
                </a:solidFill>
              </a:rPr>
              <a:t>Milestones</a:t>
            </a:r>
            <a:r>
              <a:rPr lang="en-GB" sz="2400" b="1" dirty="0">
                <a:solidFill>
                  <a:srgbClr val="0070C0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200" dirty="0" err="1" smtClean="0"/>
              <a:t>Develop</a:t>
            </a:r>
            <a:r>
              <a:rPr lang="fr-FR" sz="2200" dirty="0" smtClean="0"/>
              <a:t> </a:t>
            </a:r>
            <a:r>
              <a:rPr lang="fr-FR" sz="2200" dirty="0" err="1" smtClean="0"/>
              <a:t>wall</a:t>
            </a:r>
            <a:r>
              <a:rPr lang="fr-FR" sz="2200" dirty="0" smtClean="0"/>
              <a:t> </a:t>
            </a:r>
            <a:r>
              <a:rPr lang="fr-FR" sz="2200" dirty="0" err="1" smtClean="0"/>
              <a:t>conditioning</a:t>
            </a:r>
            <a:r>
              <a:rPr lang="fr-FR" sz="2200" dirty="0" smtClean="0"/>
              <a:t> </a:t>
            </a:r>
            <a:r>
              <a:rPr lang="fr-FR" sz="2200" dirty="0" err="1" smtClean="0"/>
              <a:t>methods</a:t>
            </a:r>
            <a:r>
              <a:rPr lang="fr-FR" sz="2200" dirty="0" smtClean="0"/>
              <a:t> in a full W </a:t>
            </a:r>
            <a:r>
              <a:rPr lang="fr-FR" sz="2200" dirty="0" err="1" smtClean="0"/>
              <a:t>environment</a:t>
            </a:r>
            <a:endParaRPr lang="fr-FR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200" dirty="0" err="1" smtClean="0"/>
              <a:t>Demonstrate</a:t>
            </a:r>
            <a:r>
              <a:rPr lang="fr-FR" sz="2200" dirty="0" smtClean="0"/>
              <a:t> efficient </a:t>
            </a:r>
            <a:r>
              <a:rPr lang="fr-FR" sz="2200" dirty="0" err="1" smtClean="0"/>
              <a:t>wall</a:t>
            </a:r>
            <a:r>
              <a:rPr lang="fr-FR" sz="2200" dirty="0" smtClean="0"/>
              <a:t> protection solutions</a:t>
            </a:r>
          </a:p>
          <a:p>
            <a:pPr lvl="1"/>
            <a:endParaRPr lang="fr-FR" sz="22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FR" sz="2200" dirty="0"/>
          </a:p>
        </p:txBody>
      </p:sp>
      <p:sp>
        <p:nvSpPr>
          <p:cNvPr id="3" name="Rectangle 2"/>
          <p:cNvSpPr/>
          <p:nvPr/>
        </p:nvSpPr>
        <p:spPr>
          <a:xfrm>
            <a:off x="27296" y="781355"/>
            <a:ext cx="8573779" cy="228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Wall conditioning = key 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for plasma performance in full W devices (most full high Z machine operate with regular low Z conditioning :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Cmod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, AUG, WEST, EAST with B and/or Li...) </a:t>
            </a:r>
            <a:endParaRPr lang="en-GB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Wall protection :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crucial when running with actively cooled components. Full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W environment = reflections + emissivity changes, making IR interpretation challenging both for physics and machine protection</a:t>
            </a: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31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3.5.2 PWI issues for operations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5725" y="750541"/>
            <a:ext cx="91167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endParaRPr lang="fr-FR" sz="2200" dirty="0"/>
          </a:p>
          <a:p>
            <a:pPr lvl="1"/>
            <a:r>
              <a:rPr lang="en-GB" sz="2000" b="1" dirty="0" smtClean="0">
                <a:solidFill>
                  <a:srgbClr val="0070C0"/>
                </a:solidFill>
              </a:rPr>
              <a:t>Steps </a:t>
            </a:r>
            <a:r>
              <a:rPr lang="en-GB" sz="2000" b="1" dirty="0">
                <a:solidFill>
                  <a:srgbClr val="0070C0"/>
                </a:solidFill>
              </a:rPr>
              <a:t>to achieve milestones:</a:t>
            </a:r>
          </a:p>
          <a:p>
            <a:pPr lvl="1"/>
            <a:r>
              <a:rPr lang="en-GB" sz="2200" dirty="0" smtClean="0"/>
              <a:t>Wall conditioning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 smtClean="0"/>
              <a:t>Try </a:t>
            </a:r>
            <a:r>
              <a:rPr lang="en-GB" sz="2200" dirty="0"/>
              <a:t>to start wo/w </a:t>
            </a:r>
            <a:r>
              <a:rPr lang="en-GB" sz="2200" dirty="0" err="1" smtClean="0"/>
              <a:t>boronization</a:t>
            </a:r>
            <a:r>
              <a:rPr lang="en-GB" sz="2200" dirty="0" smtClean="0"/>
              <a:t> (w/o </a:t>
            </a:r>
            <a:r>
              <a:rPr lang="en-GB" sz="2200" dirty="0" err="1" smtClean="0"/>
              <a:t>boronization</a:t>
            </a:r>
            <a:r>
              <a:rPr lang="en-GB" sz="2200" dirty="0" smtClean="0"/>
              <a:t> : for ref shots w/o B in the machine) ? </a:t>
            </a:r>
            <a:r>
              <a:rPr lang="en-GB" sz="2200" dirty="0">
                <a:solidFill>
                  <a:srgbClr val="7030A0"/>
                </a:solidFill>
              </a:rPr>
              <a:t>To be discussed with other EG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 smtClean="0"/>
              <a:t>Monitoring </a:t>
            </a:r>
            <a:r>
              <a:rPr lang="en-GB" sz="2200" dirty="0"/>
              <a:t>of plasma recycling (main fuel), intrinsic impurities (O in particular) + seeded impurities as function of conditioning used (baking, boronization, overnight GDC, ICWC/ECWC) and configuration (SN vs ADC)?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 smtClean="0"/>
              <a:t>Optimize </a:t>
            </a:r>
            <a:r>
              <a:rPr lang="en-GB" sz="2200" dirty="0"/>
              <a:t>conditioning in view of reactor operation.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200" dirty="0" smtClean="0"/>
              <a:t>Real </a:t>
            </a:r>
            <a:r>
              <a:rPr lang="en-GB" sz="2200" dirty="0"/>
              <a:t>time wall conditioning (boron dropper</a:t>
            </a:r>
            <a:r>
              <a:rPr lang="en-GB" sz="2200" dirty="0" smtClean="0"/>
              <a:t>)?</a:t>
            </a:r>
            <a:endParaRPr lang="fr-FR" sz="22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FR" sz="2200" dirty="0"/>
          </a:p>
        </p:txBody>
      </p:sp>
      <p:sp>
        <p:nvSpPr>
          <p:cNvPr id="5" name="Rectangle 4"/>
          <p:cNvSpPr/>
          <p:nvPr/>
        </p:nvSpPr>
        <p:spPr>
          <a:xfrm>
            <a:off x="323849" y="4700402"/>
            <a:ext cx="8820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Starting w/o </a:t>
            </a:r>
            <a:r>
              <a:rPr lang="en-US" dirty="0" err="1" smtClean="0">
                <a:solidFill>
                  <a:srgbClr val="7030A0"/>
                </a:solidFill>
              </a:rPr>
              <a:t>boronization</a:t>
            </a:r>
            <a:r>
              <a:rPr lang="en-US" dirty="0" smtClean="0">
                <a:solidFill>
                  <a:srgbClr val="7030A0"/>
                </a:solidFill>
              </a:rPr>
              <a:t> : not sure </a:t>
            </a:r>
            <a:r>
              <a:rPr lang="en-US" dirty="0">
                <a:solidFill>
                  <a:srgbClr val="7030A0"/>
                </a:solidFill>
              </a:rPr>
              <a:t>whether this is really </a:t>
            </a:r>
            <a:r>
              <a:rPr lang="en-US" dirty="0" smtClean="0">
                <a:solidFill>
                  <a:srgbClr val="7030A0"/>
                </a:solidFill>
              </a:rPr>
              <a:t>meaningful .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This is a matter of cost (experimental time) / benefit (ITER seems to go for </a:t>
            </a:r>
            <a:r>
              <a:rPr lang="en-US" dirty="0" err="1">
                <a:solidFill>
                  <a:srgbClr val="7030A0"/>
                </a:solidFill>
              </a:rPr>
              <a:t>boronisation</a:t>
            </a:r>
            <a:r>
              <a:rPr lang="en-US" dirty="0">
                <a:solidFill>
                  <a:srgbClr val="7030A0"/>
                </a:solidFill>
              </a:rPr>
              <a:t> anyway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49" y="5731536"/>
            <a:ext cx="8524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Add also a word on management of deposited layers in long pulse device (cleaning by plasma or during shutdown  …) ? </a:t>
            </a:r>
          </a:p>
        </p:txBody>
      </p:sp>
    </p:spTree>
    <p:extLst>
      <p:ext uri="{BB962C8B-B14F-4D97-AF65-F5344CB8AC3E}">
        <p14:creationId xmlns:p14="http://schemas.microsoft.com/office/powerpoint/2010/main" val="29852757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3.5.2 PWI issues for operations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85725" y="896815"/>
            <a:ext cx="91167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endParaRPr lang="fr-FR" sz="2200" dirty="0"/>
          </a:p>
          <a:p>
            <a:pPr lvl="1"/>
            <a:r>
              <a:rPr lang="en-GB" sz="2000" b="1" dirty="0" smtClean="0">
                <a:solidFill>
                  <a:srgbClr val="0070C0"/>
                </a:solidFill>
              </a:rPr>
              <a:t>Steps </a:t>
            </a:r>
            <a:r>
              <a:rPr lang="en-GB" sz="2000" b="1" dirty="0">
                <a:solidFill>
                  <a:srgbClr val="0070C0"/>
                </a:solidFill>
              </a:rPr>
              <a:t>to achieve milestones:</a:t>
            </a:r>
          </a:p>
          <a:p>
            <a:pPr lvl="1"/>
            <a:r>
              <a:rPr lang="en-GB" sz="2200" dirty="0" smtClean="0"/>
              <a:t>Wall protection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Dedicated </a:t>
            </a:r>
            <a:r>
              <a:rPr lang="en-US" sz="2200" dirty="0"/>
              <a:t>experimental time for testing machine protection schemes in early </a:t>
            </a:r>
            <a:r>
              <a:rPr lang="en-US" sz="2200" dirty="0" smtClean="0"/>
              <a:t>phase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P</a:t>
            </a:r>
            <a:r>
              <a:rPr lang="en-US" sz="2200" dirty="0" smtClean="0"/>
              <a:t>rocedure needed for monitoring </a:t>
            </a:r>
            <a:r>
              <a:rPr lang="en-US" sz="2200" dirty="0"/>
              <a:t>W emissivity </a:t>
            </a:r>
            <a:r>
              <a:rPr lang="en-US" sz="2200" dirty="0" smtClean="0"/>
              <a:t>changes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Use </a:t>
            </a:r>
            <a:r>
              <a:rPr lang="en-US" sz="2200" dirty="0"/>
              <a:t>of AI </a:t>
            </a:r>
            <a:r>
              <a:rPr lang="en-US" sz="2200" dirty="0" smtClean="0"/>
              <a:t>to handle a large number of camera views / ROI ?</a:t>
            </a:r>
            <a:endParaRPr lang="en-US" sz="22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FR" sz="2200" dirty="0"/>
          </a:p>
        </p:txBody>
      </p:sp>
      <p:sp>
        <p:nvSpPr>
          <p:cNvPr id="3" name="Rectangle 2"/>
          <p:cNvSpPr/>
          <p:nvPr/>
        </p:nvSpPr>
        <p:spPr>
          <a:xfrm>
            <a:off x="288649" y="4008477"/>
            <a:ext cx="8588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W emissivity : 2 </a:t>
            </a:r>
            <a:r>
              <a:rPr lang="en-US" dirty="0">
                <a:solidFill>
                  <a:srgbClr val="7030A0"/>
                </a:solidFill>
              </a:rPr>
              <a:t>wall temperature possible </a:t>
            </a:r>
            <a:r>
              <a:rPr lang="en-US" dirty="0" smtClean="0">
                <a:solidFill>
                  <a:srgbClr val="7030A0"/>
                </a:solidFill>
              </a:rPr>
              <a:t>(</a:t>
            </a:r>
            <a:r>
              <a:rPr lang="en-US" dirty="0" err="1" smtClean="0">
                <a:solidFill>
                  <a:srgbClr val="7030A0"/>
                </a:solidFill>
              </a:rPr>
              <a:t>cf</a:t>
            </a:r>
            <a:r>
              <a:rPr lang="en-US" dirty="0" smtClean="0">
                <a:solidFill>
                  <a:srgbClr val="7030A0"/>
                </a:solidFill>
              </a:rPr>
              <a:t> WEST method) ? Or other method (</a:t>
            </a:r>
            <a:r>
              <a:rPr lang="en-US" dirty="0" err="1" smtClean="0">
                <a:solidFill>
                  <a:srgbClr val="7030A0"/>
                </a:solidFill>
              </a:rPr>
              <a:t>cf</a:t>
            </a:r>
            <a:r>
              <a:rPr lang="en-US" dirty="0" smtClean="0">
                <a:solidFill>
                  <a:srgbClr val="7030A0"/>
                </a:solidFill>
              </a:rPr>
              <a:t> AUG sanded W) ? 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Use of AI to be better defined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204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95350" indent="-895350"/>
            <a:r>
              <a:rPr lang="en-GB" dirty="0" smtClean="0"/>
              <a:t>3.5.3	Future </a:t>
            </a:r>
            <a:r>
              <a:rPr lang="en-GB" dirty="0"/>
              <a:t>PFC and edge diagnostics enhancements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33447"/>
            <a:ext cx="911670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3" lvl="3" indent="-900113">
              <a:spcAft>
                <a:spcPts val="600"/>
              </a:spcAft>
            </a:pPr>
            <a:r>
              <a:rPr lang="en-GB" sz="2400" b="1" dirty="0" smtClean="0">
                <a:solidFill>
                  <a:srgbClr val="0070C0"/>
                </a:solidFill>
              </a:rPr>
              <a:t>Milestones</a:t>
            </a:r>
            <a:r>
              <a:rPr lang="en-GB" sz="2400" b="1" dirty="0">
                <a:solidFill>
                  <a:srgbClr val="0070C0"/>
                </a:solidFill>
              </a:rPr>
              <a:t>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 smtClean="0"/>
              <a:t>Use </a:t>
            </a:r>
            <a:r>
              <a:rPr lang="en-GB" sz="2000" dirty="0"/>
              <a:t>of </a:t>
            </a:r>
            <a:r>
              <a:rPr lang="en-GB" sz="2000" dirty="0" err="1"/>
              <a:t>divertor</a:t>
            </a:r>
            <a:r>
              <a:rPr lang="en-GB" sz="2000" dirty="0"/>
              <a:t> test modules to t</a:t>
            </a:r>
            <a:r>
              <a:rPr lang="en-GB" sz="2000" dirty="0" smtClean="0"/>
              <a:t>est advanced W materials and components / PWI diagnostics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Define optimized </a:t>
            </a:r>
            <a:r>
              <a:rPr lang="en-GB" sz="2000" dirty="0" err="1" smtClean="0"/>
              <a:t>divertor</a:t>
            </a:r>
            <a:r>
              <a:rPr lang="en-GB" sz="2000" dirty="0" smtClean="0"/>
              <a:t> towards a specific ADC solution</a:t>
            </a:r>
          </a:p>
          <a:p>
            <a:pPr lvl="1"/>
            <a:endParaRPr lang="fr-FR" sz="2200" dirty="0"/>
          </a:p>
          <a:p>
            <a:pPr lvl="1"/>
            <a:r>
              <a:rPr lang="en-GB" sz="2000" b="1" dirty="0" smtClean="0">
                <a:solidFill>
                  <a:srgbClr val="0070C0"/>
                </a:solidFill>
              </a:rPr>
              <a:t>Steps </a:t>
            </a:r>
            <a:r>
              <a:rPr lang="en-GB" sz="2000" b="1" dirty="0">
                <a:solidFill>
                  <a:srgbClr val="0070C0"/>
                </a:solidFill>
              </a:rPr>
              <a:t>to achieve milestones:</a:t>
            </a:r>
          </a:p>
          <a:p>
            <a:pPr lvl="1"/>
            <a:r>
              <a:rPr lang="en-GB" sz="2000" dirty="0" smtClean="0"/>
              <a:t>Dedicated programme with </a:t>
            </a:r>
            <a:r>
              <a:rPr lang="en-GB" sz="2000" dirty="0" err="1" smtClean="0"/>
              <a:t>divertor</a:t>
            </a:r>
            <a:r>
              <a:rPr lang="en-GB" sz="2000" dirty="0" smtClean="0"/>
              <a:t> test sectors implementing for instance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Markers </a:t>
            </a:r>
            <a:r>
              <a:rPr lang="en-GB" sz="2000" dirty="0"/>
              <a:t>for dedicated erosion/</a:t>
            </a:r>
            <a:r>
              <a:rPr lang="en-GB" sz="2000" dirty="0" err="1"/>
              <a:t>redeposition</a:t>
            </a:r>
            <a:r>
              <a:rPr lang="en-GB" sz="2000" dirty="0"/>
              <a:t> </a:t>
            </a:r>
            <a:r>
              <a:rPr lang="en-GB" sz="2000" dirty="0" smtClean="0"/>
              <a:t>studies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/>
              <a:t>Dedicated </a:t>
            </a:r>
            <a:r>
              <a:rPr lang="en-GB" sz="2000" dirty="0"/>
              <a:t>components for D-retention </a:t>
            </a:r>
            <a:r>
              <a:rPr lang="en-GB" sz="2000" dirty="0" smtClean="0"/>
              <a:t>measurements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/>
              <a:t>D</a:t>
            </a:r>
            <a:r>
              <a:rPr lang="en-GB" sz="2000" dirty="0" smtClean="0"/>
              <a:t>iagnostics for </a:t>
            </a:r>
            <a:r>
              <a:rPr lang="en-GB" sz="2000" dirty="0"/>
              <a:t>detachment control and heat flux </a:t>
            </a:r>
            <a:r>
              <a:rPr lang="en-GB" sz="2000" dirty="0" smtClean="0"/>
              <a:t>measurement : </a:t>
            </a:r>
            <a:r>
              <a:rPr lang="en-US" sz="2000" dirty="0" smtClean="0"/>
              <a:t>high </a:t>
            </a:r>
            <a:r>
              <a:rPr lang="en-US" sz="2000" dirty="0"/>
              <a:t>risk of failure diagnostics (like Langmuir probes/QMBs ...) for a faster </a:t>
            </a:r>
            <a:r>
              <a:rPr lang="en-US" sz="2000" dirty="0" smtClean="0"/>
              <a:t>replacement</a:t>
            </a:r>
          </a:p>
          <a:p>
            <a:pPr lvl="1"/>
            <a:r>
              <a:rPr lang="en-US" sz="2000" dirty="0"/>
              <a:t>Dedicated experiments/modeling for new </a:t>
            </a:r>
            <a:r>
              <a:rPr lang="en-US" sz="2000" dirty="0" smtClean="0"/>
              <a:t>optimized </a:t>
            </a:r>
            <a:r>
              <a:rPr lang="en-US" sz="2000" dirty="0" err="1" smtClean="0"/>
              <a:t>divertor</a:t>
            </a:r>
            <a:endParaRPr lang="en-GB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Large scale test of advanced W materials and components (alloys ...) 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/>
              <a:t>Divertor</a:t>
            </a:r>
            <a:r>
              <a:rPr lang="en-US" sz="2000" dirty="0" smtClean="0"/>
              <a:t> </a:t>
            </a:r>
            <a:r>
              <a:rPr lang="en-US" sz="2000" dirty="0"/>
              <a:t>upgrade (optimized shaping, non MB technology …) 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Optimization </a:t>
            </a:r>
            <a:r>
              <a:rPr lang="en-US" sz="2000" dirty="0"/>
              <a:t>of </a:t>
            </a:r>
            <a:r>
              <a:rPr lang="en-US" sz="2000" dirty="0" err="1"/>
              <a:t>divertor</a:t>
            </a:r>
            <a:r>
              <a:rPr lang="en-US" sz="2000" dirty="0"/>
              <a:t> </a:t>
            </a:r>
            <a:r>
              <a:rPr lang="en-US" sz="2000" dirty="0" smtClean="0"/>
              <a:t>geometry </a:t>
            </a:r>
            <a:r>
              <a:rPr lang="en-US" sz="2000" dirty="0"/>
              <a:t>towards a specific ADC solution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Installation </a:t>
            </a:r>
            <a:r>
              <a:rPr lang="en-US" sz="2000" dirty="0"/>
              <a:t>of upper </a:t>
            </a:r>
            <a:r>
              <a:rPr lang="en-US" sz="2000" dirty="0" err="1"/>
              <a:t>divertor</a:t>
            </a:r>
            <a:r>
              <a:rPr lang="en-US" sz="2000" dirty="0"/>
              <a:t> consistent with the lower </a:t>
            </a:r>
            <a:r>
              <a:rPr lang="en-US" sz="2000" dirty="0" smtClean="0"/>
              <a:t>ADC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Exploratory </a:t>
            </a:r>
            <a:r>
              <a:rPr lang="en-US" sz="2000" dirty="0"/>
              <a:t>experiments on liquid </a:t>
            </a:r>
            <a:r>
              <a:rPr lang="en-US" sz="2000" dirty="0" smtClean="0"/>
              <a:t>metals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3743325" y="4114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To be discussed with </a:t>
            </a:r>
            <a:r>
              <a:rPr lang="en-US" dirty="0" smtClean="0">
                <a:solidFill>
                  <a:srgbClr val="7030A0"/>
                </a:solidFill>
              </a:rPr>
              <a:t>EG6 / Chap 9 technology development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648575" y="5069902"/>
            <a:ext cx="1495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+ </a:t>
            </a:r>
            <a:r>
              <a:rPr lang="en-US" dirty="0" err="1" smtClean="0">
                <a:solidFill>
                  <a:srgbClr val="7030A0"/>
                </a:solidFill>
              </a:rPr>
              <a:t>diag</a:t>
            </a:r>
            <a:r>
              <a:rPr lang="en-US" dirty="0" smtClean="0">
                <a:solidFill>
                  <a:srgbClr val="7030A0"/>
                </a:solidFill>
              </a:rPr>
              <a:t> coverage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714625" y="6067958"/>
            <a:ext cx="613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are the modular </a:t>
            </a:r>
            <a:r>
              <a:rPr lang="en-US" dirty="0" err="1">
                <a:solidFill>
                  <a:srgbClr val="7030A0"/>
                </a:solidFill>
              </a:rPr>
              <a:t>divertor</a:t>
            </a:r>
            <a:r>
              <a:rPr lang="en-US" dirty="0">
                <a:solidFill>
                  <a:srgbClr val="7030A0"/>
                </a:solidFill>
              </a:rPr>
              <a:t> test sectors suitable for such </a:t>
            </a:r>
            <a:r>
              <a:rPr lang="en-US" dirty="0" smtClean="0">
                <a:solidFill>
                  <a:srgbClr val="7030A0"/>
                </a:solidFill>
              </a:rPr>
              <a:t>LM tests</a:t>
            </a:r>
            <a:r>
              <a:rPr lang="en-US" dirty="0">
                <a:solidFill>
                  <a:srgbClr val="7030A0"/>
                </a:solidFill>
              </a:rPr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8390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 : outline and general remarks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971" y="690943"/>
            <a:ext cx="911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indent="-717550">
              <a:spcAft>
                <a:spcPts val="600"/>
              </a:spcAft>
            </a:pPr>
            <a:r>
              <a:rPr lang="en-US" sz="2200" b="1" dirty="0" smtClean="0">
                <a:solidFill>
                  <a:srgbClr val="0070C0"/>
                </a:solidFill>
              </a:rPr>
              <a:t>3.1	Introduction</a:t>
            </a:r>
          </a:p>
          <a:p>
            <a:pPr marL="717550" indent="-717550">
              <a:spcAft>
                <a:spcPts val="600"/>
              </a:spcAft>
            </a:pPr>
            <a:endParaRPr lang="en-US" sz="2200" b="1" dirty="0" smtClean="0">
              <a:solidFill>
                <a:srgbClr val="0070C0"/>
              </a:solidFill>
            </a:endParaRPr>
          </a:p>
          <a:p>
            <a:pPr marL="717550" indent="-717550">
              <a:spcAft>
                <a:spcPts val="600"/>
              </a:spcAft>
            </a:pPr>
            <a:r>
              <a:rPr lang="en-GB" sz="2200" b="1" dirty="0" smtClean="0">
                <a:solidFill>
                  <a:srgbClr val="0070C0"/>
                </a:solidFill>
              </a:rPr>
              <a:t>3.2	Components </a:t>
            </a:r>
            <a:r>
              <a:rPr lang="en-GB" sz="2200" b="1" dirty="0">
                <a:solidFill>
                  <a:srgbClr val="0070C0"/>
                </a:solidFill>
              </a:rPr>
              <a:t>and diagnostics relevant for divertor and SOL </a:t>
            </a:r>
            <a:r>
              <a:rPr lang="en-GB" sz="2200" b="1" dirty="0" smtClean="0">
                <a:solidFill>
                  <a:srgbClr val="0070C0"/>
                </a:solidFill>
              </a:rPr>
              <a:t>physics</a:t>
            </a:r>
          </a:p>
          <a:p>
            <a:pPr marL="717550" indent="-717550">
              <a:spcAft>
                <a:spcPts val="600"/>
              </a:spcAft>
            </a:pPr>
            <a:endParaRPr lang="en-GB" sz="2200" b="1" dirty="0" smtClean="0">
              <a:solidFill>
                <a:srgbClr val="0070C0"/>
              </a:solidFill>
            </a:endParaRPr>
          </a:p>
          <a:p>
            <a:pPr marL="717550" indent="-717550"/>
            <a:r>
              <a:rPr lang="en-GB" sz="2200" b="1" dirty="0">
                <a:solidFill>
                  <a:srgbClr val="0070C0"/>
                </a:solidFill>
              </a:rPr>
              <a:t>3.3	Divertor and edge physics </a:t>
            </a:r>
            <a:r>
              <a:rPr lang="en-GB" sz="2200" b="1" dirty="0" smtClean="0">
                <a:solidFill>
                  <a:srgbClr val="0070C0"/>
                </a:solidFill>
              </a:rPr>
              <a:t>studies</a:t>
            </a:r>
          </a:p>
          <a:p>
            <a:pPr marL="1168400" indent="-1168400"/>
            <a:r>
              <a:rPr lang="en-GB" sz="2000" b="1" dirty="0" smtClean="0">
                <a:solidFill>
                  <a:srgbClr val="0070C0"/>
                </a:solidFill>
              </a:rPr>
              <a:t>3.3.1</a:t>
            </a:r>
            <a:r>
              <a:rPr lang="en-GB" sz="2000" b="1" dirty="0">
                <a:solidFill>
                  <a:srgbClr val="0070C0"/>
                </a:solidFill>
              </a:rPr>
              <a:t>	</a:t>
            </a:r>
            <a:r>
              <a:rPr lang="en-GB" sz="2000" b="1" dirty="0" smtClean="0">
                <a:solidFill>
                  <a:srgbClr val="0070C0"/>
                </a:solidFill>
              </a:rPr>
              <a:t>Single </a:t>
            </a:r>
            <a:r>
              <a:rPr lang="en-GB" sz="2000" b="1" dirty="0">
                <a:solidFill>
                  <a:srgbClr val="0070C0"/>
                </a:solidFill>
              </a:rPr>
              <a:t>Null optimization and physic in reference </a:t>
            </a:r>
            <a:r>
              <a:rPr lang="en-GB" sz="2000" b="1" dirty="0" smtClean="0">
                <a:solidFill>
                  <a:srgbClr val="0070C0"/>
                </a:solidFill>
              </a:rPr>
              <a:t>scenario</a:t>
            </a:r>
          </a:p>
          <a:p>
            <a:pPr marL="1168400" indent="-1168400"/>
            <a:r>
              <a:rPr lang="en-GB" sz="2000" b="1" dirty="0">
                <a:solidFill>
                  <a:srgbClr val="0070C0"/>
                </a:solidFill>
              </a:rPr>
              <a:t>3.3.2	Single Null optimization and physic for ELM </a:t>
            </a:r>
            <a:r>
              <a:rPr lang="en-GB" sz="2000" b="1" dirty="0" smtClean="0">
                <a:solidFill>
                  <a:srgbClr val="0070C0"/>
                </a:solidFill>
              </a:rPr>
              <a:t>mitigation</a:t>
            </a:r>
          </a:p>
          <a:p>
            <a:pPr marL="1168400" indent="-1168400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</a:rPr>
              <a:t>3.3.3	Operation in Alternative Divertor Configurations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1168400" indent="-1168400">
              <a:spcAft>
                <a:spcPts val="600"/>
              </a:spcAft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717550" indent="-717550">
              <a:spcAft>
                <a:spcPts val="600"/>
              </a:spcAft>
            </a:pPr>
            <a:r>
              <a:rPr lang="en-US" sz="2200" b="1" dirty="0">
                <a:solidFill>
                  <a:srgbClr val="0070C0"/>
                </a:solidFill>
              </a:rPr>
              <a:t>3.4	First wall </a:t>
            </a:r>
            <a:r>
              <a:rPr lang="en-US" sz="2200" b="1" dirty="0" smtClean="0">
                <a:solidFill>
                  <a:srgbClr val="0070C0"/>
                </a:solidFill>
              </a:rPr>
              <a:t>load</a:t>
            </a:r>
          </a:p>
          <a:p>
            <a:pPr marL="717550" indent="-717550">
              <a:spcAft>
                <a:spcPts val="600"/>
              </a:spcAft>
            </a:pPr>
            <a:endParaRPr lang="en-US" sz="2200" b="1" dirty="0" smtClean="0">
              <a:solidFill>
                <a:srgbClr val="0070C0"/>
              </a:solidFill>
            </a:endParaRPr>
          </a:p>
          <a:p>
            <a:pPr marL="717550" indent="-717550"/>
            <a:r>
              <a:rPr lang="en-GB" sz="2200" b="1" dirty="0">
                <a:solidFill>
                  <a:srgbClr val="0070C0"/>
                </a:solidFill>
              </a:rPr>
              <a:t>3.5	Plasma Wall Interactions in a full tungsten </a:t>
            </a:r>
            <a:r>
              <a:rPr lang="en-GB" sz="2200" b="1" dirty="0" smtClean="0">
                <a:solidFill>
                  <a:srgbClr val="0070C0"/>
                </a:solidFill>
              </a:rPr>
              <a:t>environment</a:t>
            </a:r>
          </a:p>
          <a:p>
            <a:pPr marL="1168400" indent="-1168400"/>
            <a:r>
              <a:rPr lang="en-GB" sz="2000" b="1" dirty="0">
                <a:solidFill>
                  <a:srgbClr val="0070C0"/>
                </a:solidFill>
              </a:rPr>
              <a:t>3.5.1	Plasma Wall Interaction for plasma performance and </a:t>
            </a:r>
            <a:r>
              <a:rPr lang="en-GB" sz="2000" b="1" dirty="0" smtClean="0">
                <a:solidFill>
                  <a:srgbClr val="0070C0"/>
                </a:solidFill>
              </a:rPr>
              <a:t>safety</a:t>
            </a:r>
          </a:p>
          <a:p>
            <a:pPr marL="1168400" indent="-1168400"/>
            <a:r>
              <a:rPr lang="en-GB" sz="2000" b="1" dirty="0">
                <a:solidFill>
                  <a:srgbClr val="0070C0"/>
                </a:solidFill>
              </a:rPr>
              <a:t>3.5.2	PWI issues for </a:t>
            </a:r>
            <a:r>
              <a:rPr lang="en-GB" sz="2000" b="1" dirty="0" smtClean="0">
                <a:solidFill>
                  <a:srgbClr val="0070C0"/>
                </a:solidFill>
              </a:rPr>
              <a:t>operations</a:t>
            </a:r>
          </a:p>
          <a:p>
            <a:pPr marL="1168400" indent="-1168400"/>
            <a:r>
              <a:rPr lang="en-GB" sz="2000" b="1" dirty="0">
                <a:solidFill>
                  <a:srgbClr val="0070C0"/>
                </a:solidFill>
              </a:rPr>
              <a:t>3.5.3	Future PFC and edge diagnostics enhancements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543299" y="6103367"/>
            <a:ext cx="5400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>
                <a:solidFill>
                  <a:srgbClr val="7030A0"/>
                </a:solidFill>
              </a:rPr>
              <a:t>3.5.3 : on EG6 ? Or dedicated sub-section ?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299" y="1847703"/>
            <a:ext cx="5600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>
                <a:solidFill>
                  <a:srgbClr val="7030A0"/>
                </a:solidFill>
              </a:rPr>
              <a:t>Need to check consistency with description in Chap 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1749" y="3995770"/>
            <a:ext cx="4838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>
                <a:solidFill>
                  <a:srgbClr val="7030A0"/>
                </a:solidFill>
              </a:rPr>
              <a:t>Needs more focus </a:t>
            </a:r>
            <a:r>
              <a:rPr lang="en-US" dirty="0" smtClean="0">
                <a:solidFill>
                  <a:srgbClr val="7030A0"/>
                </a:solidFill>
              </a:rPr>
              <a:t>given </a:t>
            </a:r>
            <a:r>
              <a:rPr lang="en-US" dirty="0" smtClean="0">
                <a:solidFill>
                  <a:srgbClr val="7030A0"/>
                </a:solidFill>
              </a:rPr>
              <a:t>ITER new baseline (but timing DTT vs ITER to be consolidated)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3.1 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10948"/>
            <a:ext cx="911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3" lvl="2" indent="-900113"/>
            <a:r>
              <a:rPr lang="en-GB" sz="2400" b="1" dirty="0" smtClean="0">
                <a:solidFill>
                  <a:srgbClr val="0070C0"/>
                </a:solidFill>
              </a:rPr>
              <a:t>Main </a:t>
            </a:r>
            <a:r>
              <a:rPr lang="en-GB" sz="2400" b="1" dirty="0">
                <a:solidFill>
                  <a:srgbClr val="0070C0"/>
                </a:solidFill>
              </a:rPr>
              <a:t>target of DTT (= </a:t>
            </a:r>
            <a:r>
              <a:rPr lang="en-GB" sz="2400" b="1" dirty="0" err="1">
                <a:solidFill>
                  <a:srgbClr val="0070C0"/>
                </a:solidFill>
              </a:rPr>
              <a:t>Divertor</a:t>
            </a:r>
            <a:r>
              <a:rPr lang="en-GB" sz="2400" b="1" dirty="0">
                <a:solidFill>
                  <a:srgbClr val="0070C0"/>
                </a:solidFill>
              </a:rPr>
              <a:t> Test Tokamak</a:t>
            </a:r>
            <a:r>
              <a:rPr lang="en-GB" sz="2400" b="1" dirty="0" smtClean="0">
                <a:solidFill>
                  <a:srgbClr val="0070C0"/>
                </a:solidFill>
              </a:rPr>
              <a:t>)</a:t>
            </a:r>
            <a:endParaRPr lang="en-GB" sz="2400" b="1" dirty="0">
              <a:solidFill>
                <a:srgbClr val="0070C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Explore </a:t>
            </a:r>
            <a:r>
              <a:rPr lang="en-US" sz="2400" dirty="0"/>
              <a:t>reactor relevant plasma exhaust solutions + integrated core-edge scenario. </a:t>
            </a:r>
            <a:endParaRPr lang="en-US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Accompany </a:t>
            </a:r>
            <a:r>
              <a:rPr lang="en-US" sz="2400" dirty="0"/>
              <a:t>ITER exploitation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S</a:t>
            </a:r>
            <a:r>
              <a:rPr lang="en-US" sz="2400" dirty="0" smtClean="0"/>
              <a:t>et </a:t>
            </a:r>
            <a:r>
              <a:rPr lang="en-US" sz="2400" dirty="0"/>
              <a:t>basis for DEMO </a:t>
            </a:r>
            <a:r>
              <a:rPr lang="en-US" sz="2400" dirty="0" smtClean="0"/>
              <a:t>design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0" y="3064092"/>
            <a:ext cx="911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900113"/>
            <a:endParaRPr lang="en-US" sz="2400" b="1" dirty="0" smtClean="0"/>
          </a:p>
          <a:p>
            <a:pPr marL="1357313" lvl="2" indent="-900113"/>
            <a:r>
              <a:rPr lang="en-GB" sz="2400" b="1" dirty="0" smtClean="0">
                <a:solidFill>
                  <a:srgbClr val="0070C0"/>
                </a:solidFill>
              </a:rPr>
              <a:t>DTT specifically designed for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Testing whether the alternative </a:t>
            </a:r>
            <a:r>
              <a:rPr lang="en-US" sz="2400" dirty="0" err="1"/>
              <a:t>divertor</a:t>
            </a:r>
            <a:r>
              <a:rPr lang="en-US" sz="2400" dirty="0"/>
              <a:t> solutions </a:t>
            </a:r>
            <a:r>
              <a:rPr lang="en-US" sz="2400" dirty="0" smtClean="0"/>
              <a:t>(</a:t>
            </a:r>
            <a:r>
              <a:rPr lang="en-US" sz="2400" dirty="0" err="1" smtClean="0"/>
              <a:t>eg</a:t>
            </a:r>
            <a:r>
              <a:rPr lang="en-US" sz="2400" dirty="0" smtClean="0"/>
              <a:t> ADC </a:t>
            </a:r>
            <a:r>
              <a:rPr lang="en-US" sz="2400" dirty="0"/>
              <a:t>or liquid metals) can be technically integrated and are able to withstand the strong thermal loads in </a:t>
            </a:r>
            <a:r>
              <a:rPr lang="en-US" sz="2400" dirty="0" smtClean="0"/>
              <a:t>DEMO</a:t>
            </a:r>
            <a:endParaRPr lang="en-US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Improving </a:t>
            </a:r>
            <a:r>
              <a:rPr lang="en-US" sz="2400" dirty="0"/>
              <a:t>the experimental knowledge in the scientific area of heat exhaust </a:t>
            </a:r>
            <a:r>
              <a:rPr lang="en-US" sz="2400" dirty="0" smtClean="0"/>
              <a:t>for </a:t>
            </a:r>
            <a:r>
              <a:rPr lang="en-US" sz="2400" dirty="0"/>
              <a:t>parameter ranges that cannot be addressed by present </a:t>
            </a:r>
            <a:r>
              <a:rPr lang="en-US" sz="2400" dirty="0" smtClean="0"/>
              <a:t>devices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7295" y="785902"/>
            <a:ext cx="8592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3" lvl="2" indent="-900113"/>
            <a:r>
              <a:rPr lang="en-GB" sz="2400" b="1" dirty="0" smtClean="0">
                <a:solidFill>
                  <a:srgbClr val="0070C0"/>
                </a:solidFill>
              </a:rPr>
              <a:t>Power exhaust = major challenge for next step fusion devices</a:t>
            </a:r>
            <a:endParaRPr lang="en-GB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606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3.1 Introduction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755141"/>
            <a:ext cx="6362700" cy="55594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48125" y="2179553"/>
            <a:ext cx="342900" cy="3143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048125" y="3668593"/>
            <a:ext cx="342900" cy="71290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297" y="5918701"/>
            <a:ext cx="8164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>
                <a:solidFill>
                  <a:srgbClr val="7030A0"/>
                </a:solidFill>
              </a:rPr>
              <a:t>Comment : table to be commented/simplified to outline important parameters for exhaust (+ ref to other parameters overview tables</a:t>
            </a:r>
            <a:r>
              <a:rPr lang="en-US" dirty="0" smtClean="0">
                <a:solidFill>
                  <a:srgbClr val="7030A0"/>
                </a:solidFill>
              </a:rPr>
              <a:t>) or suppressed (Chap 1) ?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9075" y="5352254"/>
            <a:ext cx="342900" cy="3143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344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3.1 Introduction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205" y="684768"/>
            <a:ext cx="7600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>
                <a:solidFill>
                  <a:srgbClr val="7030A0"/>
                </a:solidFill>
              </a:rPr>
              <a:t>DTT : flexible configurations (already mentioned elsewhere ?)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2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0549" y="1012825"/>
            <a:ext cx="7427913" cy="4178300"/>
          </a:xfrm>
          <a:prstGeom prst="rect">
            <a:avLst/>
          </a:prstGeom>
          <a:ln/>
        </p:spPr>
      </p:pic>
      <p:sp>
        <p:nvSpPr>
          <p:cNvPr id="4" name="Rectangle 3"/>
          <p:cNvSpPr/>
          <p:nvPr/>
        </p:nvSpPr>
        <p:spPr>
          <a:xfrm>
            <a:off x="590549" y="5362575"/>
            <a:ext cx="8296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message : DTT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test SN and most ADC configurations in collisional regimes, magnetic fields and normalized power crossing the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separatrix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close to those of ITER/DEMO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5505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Components and diagnostics relevant for </a:t>
            </a:r>
            <a:r>
              <a:rPr lang="en-US" dirty="0" err="1"/>
              <a:t>divertor</a:t>
            </a:r>
            <a:r>
              <a:rPr lang="en-US" dirty="0"/>
              <a:t> and SOL physics</a:t>
            </a:r>
          </a:p>
        </p:txBody>
      </p:sp>
      <p:pic>
        <p:nvPicPr>
          <p:cNvPr id="7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1423" y="1171486"/>
            <a:ext cx="3331210" cy="2364105"/>
          </a:xfrm>
          <a:prstGeom prst="rect">
            <a:avLst/>
          </a:prstGeom>
          <a:ln/>
        </p:spPr>
      </p:pic>
      <p:sp>
        <p:nvSpPr>
          <p:cNvPr id="3" name="Rectangle 2"/>
          <p:cNvSpPr/>
          <p:nvPr/>
        </p:nvSpPr>
        <p:spPr>
          <a:xfrm>
            <a:off x="4080681" y="117148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Flexible Wide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(WFD)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XD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SF and NT as well as the standard SN and long external leg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Angle of incidence (2°), </a:t>
            </a:r>
            <a:r>
              <a:rPr lang="en-US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monoblock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shaping in both directions (NT)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4 modules as test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Modelling : reasonable performance for seeded plasmas (Zeff~3)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4514068" y="3844879"/>
            <a:ext cx="3705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>
                <a:solidFill>
                  <a:srgbClr val="7030A0"/>
                </a:solidFill>
              </a:rPr>
              <a:t>Ref needed for modelling + more explanation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856" y="4832362"/>
            <a:ext cx="5149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wall specs, start up on inner first wall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6825" y="5054666"/>
            <a:ext cx="344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 smtClean="0">
                <a:solidFill>
                  <a:srgbClr val="7030A0"/>
                </a:solidFill>
              </a:rPr>
              <a:t>Those 2 items deserve more focus with ITER new baseline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856" y="5314090"/>
            <a:ext cx="5149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Conditioning = baking, GBC,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boro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ICWC</a:t>
            </a:r>
          </a:p>
        </p:txBody>
      </p:sp>
    </p:spTree>
    <p:extLst>
      <p:ext uri="{BB962C8B-B14F-4D97-AF65-F5344CB8AC3E}">
        <p14:creationId xmlns:p14="http://schemas.microsoft.com/office/powerpoint/2010/main" val="20142468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 Components and diagnostics relevant for </a:t>
            </a:r>
            <a:r>
              <a:rPr lang="en-US" dirty="0" err="1"/>
              <a:t>divertor</a:t>
            </a:r>
            <a:r>
              <a:rPr lang="en-US" dirty="0"/>
              <a:t> and SOL physics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5235267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LID QMS (ITER ref) ?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" y="934593"/>
            <a:ext cx="4950123" cy="32491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" y="3942386"/>
            <a:ext cx="5144071" cy="27564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67250" y="1007329"/>
            <a:ext cx="4606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IR : no view of OVT 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He enrichment : how is </a:t>
            </a:r>
            <a:r>
              <a:rPr lang="en-US" dirty="0" err="1" smtClean="0">
                <a:solidFill>
                  <a:srgbClr val="7030A0"/>
                </a:solidFill>
              </a:rPr>
              <a:t>is</a:t>
            </a:r>
            <a:r>
              <a:rPr lang="en-US" dirty="0" smtClean="0">
                <a:solidFill>
                  <a:srgbClr val="7030A0"/>
                </a:solidFill>
              </a:rPr>
              <a:t> assessed 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7030A0"/>
                </a:solidFill>
              </a:rPr>
              <a:t>Divertor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Zeff</a:t>
            </a:r>
            <a:r>
              <a:rPr lang="en-US" dirty="0" smtClean="0">
                <a:solidFill>
                  <a:srgbClr val="7030A0"/>
                </a:solidFill>
              </a:rPr>
              <a:t> 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Visible spectroscopy on first wall (important for W erosion / core contamination) 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Figure to be added with location of </a:t>
            </a:r>
            <a:r>
              <a:rPr lang="en-US" dirty="0" err="1" smtClean="0">
                <a:solidFill>
                  <a:srgbClr val="7030A0"/>
                </a:solidFill>
              </a:rPr>
              <a:t>diags</a:t>
            </a:r>
            <a:r>
              <a:rPr lang="en-US" dirty="0" smtClean="0">
                <a:solidFill>
                  <a:srgbClr val="7030A0"/>
                </a:solidFill>
              </a:rPr>
              <a:t> + comments on which configuration is optimal or not for </a:t>
            </a:r>
            <a:r>
              <a:rPr lang="en-US" dirty="0" err="1" smtClean="0">
                <a:solidFill>
                  <a:srgbClr val="7030A0"/>
                </a:solidFill>
              </a:rPr>
              <a:t>diag</a:t>
            </a:r>
            <a:r>
              <a:rPr lang="en-US" dirty="0" smtClean="0">
                <a:solidFill>
                  <a:srgbClr val="7030A0"/>
                </a:solidFill>
              </a:rPr>
              <a:t> coverage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9175" y="912790"/>
            <a:ext cx="7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1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19175" y="3954677"/>
            <a:ext cx="707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4352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5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3.3 Divertor and edge physics studies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6699" y="612894"/>
            <a:ext cx="8658226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Severity of parallel heat flux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PB/R → special role 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DTT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SN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current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configuration for ITER/DEMO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accessible in terms of control after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commissioning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ADCs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parameter studies to assess the physics dependencies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L_ii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BT,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related perpendicular transport))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regime in which role of ion vs electron heat channel might change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(XCG1 vs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scaling)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 width at high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relaxed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 to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Eich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scaling ?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nsights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enhanced transport at the H→ L threshold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</a:t>
            </a:r>
            <a:r>
              <a:rPr lang="en-US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of role of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neutral-neutral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collisions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pumping efficiency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divertor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enrichment and pumping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role of first wall intermediate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storage of 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(adsorption and release by particle erosion (fuel and seed impurities))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ivertor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neutral opacity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neutral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versus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divertor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size as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unique feature before ITER/DEMO - to be compared to impact of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divertor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/dome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geometry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Existence of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baffling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neutrals at high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(Open vs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divertor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tomic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molecular processes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divertor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neutral pressures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those expected in ITER/DEMO - comparison to findings from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AUG/WEST/JET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TCV/MAST-U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Validate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 numerical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3625" y="5879780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Mention more clearly He/</a:t>
            </a:r>
            <a:r>
              <a:rPr lang="en-US" dirty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mpurity enrichment/compression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Mention highly radiating regimes (XPR)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02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3"/>
    </p:ext>
  </p:extLs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2954</Words>
  <Application>Microsoft Office PowerPoint</Application>
  <PresentationFormat>Affichage à l'écran (4:3)</PresentationFormat>
  <Paragraphs>277</Paragraphs>
  <Slides>27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Courier New</vt:lpstr>
      <vt:lpstr>Symbol</vt:lpstr>
      <vt:lpstr>Times New Roman</vt:lpstr>
      <vt:lpstr>Wingdings</vt:lpstr>
      <vt:lpstr>Tema di Office</vt:lpstr>
      <vt:lpstr>EG-2: Divertor and SOL physics</vt:lpstr>
      <vt:lpstr>Status : Chapter 3 outline detailed under bullet format </vt:lpstr>
      <vt:lpstr>Chapter 3 : outline and general remarks </vt:lpstr>
      <vt:lpstr>3.1 Introduction</vt:lpstr>
      <vt:lpstr>3.1 Introduction</vt:lpstr>
      <vt:lpstr>3.1 Introduction</vt:lpstr>
      <vt:lpstr>3.2 Components and diagnostics relevant for divertor and SOL physics</vt:lpstr>
      <vt:lpstr>3.2 Components and diagnostics relevant for divertor and SOL physics</vt:lpstr>
      <vt:lpstr>3.3 Divertor and edge physics studies</vt:lpstr>
      <vt:lpstr>3.3 Divertor and edge physics studies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3.4 First wall loads and far SOL physics</vt:lpstr>
      <vt:lpstr>3.5 Plasma Wall Interactions in a full tungsten environment</vt:lpstr>
      <vt:lpstr>3.5 Plasma Wall Interactions in a full tungsten environment</vt:lpstr>
      <vt:lpstr>3.5.1 Plasma Wall Interaction for plasma performance and safety</vt:lpstr>
      <vt:lpstr>3.5.1 Plasma Wall Interaction for plasma performance and safety</vt:lpstr>
      <vt:lpstr>3.5.2 PWI issues for operations </vt:lpstr>
      <vt:lpstr>3.5.2 PWI issues for operations </vt:lpstr>
      <vt:lpstr>3.5.2 PWI issues for operations </vt:lpstr>
      <vt:lpstr>3.5.3 Future PFC and edge diagnostics enhancements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TSITRONE Emmanuelle 133700</cp:lastModifiedBy>
  <cp:revision>112</cp:revision>
  <dcterms:created xsi:type="dcterms:W3CDTF">2020-08-28T09:34:50Z</dcterms:created>
  <dcterms:modified xsi:type="dcterms:W3CDTF">2023-12-14T15:47:47Z</dcterms:modified>
</cp:coreProperties>
</file>