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1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9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000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3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23278" cy="72669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GB" noProof="0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646313"/>
            <a:ext cx="7886700" cy="43513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pple Symbols" panose="02000000000000000000" pitchFamily="2" charset="-79"/>
              <a:buNone/>
              <a:defRPr sz="2800">
                <a:latin typeface="Century Gothic" panose="020B0502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Font typeface="Apple Symbols" panose="02000000000000000000" pitchFamily="2" charset="-79"/>
              <a:buChar char="⎼"/>
              <a:defRPr sz="2400">
                <a:latin typeface="Century Gothic" panose="020B0502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GB" noProof="0" dirty="0"/>
              <a:t>Text</a:t>
            </a:r>
          </a:p>
          <a:p>
            <a:pPr lvl="0"/>
            <a:endParaRPr lang="en-GB" noProof="0" dirty="0"/>
          </a:p>
          <a:p>
            <a:pPr lvl="1"/>
            <a:r>
              <a:rPr lang="en-GB" noProof="0" dirty="0"/>
              <a:t>Bullet List</a:t>
            </a:r>
          </a:p>
          <a:p>
            <a:pPr lvl="1"/>
            <a:r>
              <a:rPr lang="en-GB" noProof="0" dirty="0"/>
              <a:t>Bullet List</a:t>
            </a:r>
          </a:p>
          <a:p>
            <a:pPr lvl="2"/>
            <a:r>
              <a:rPr lang="en-GB" noProof="0" dirty="0"/>
              <a:t>Nested bullet</a:t>
            </a:r>
          </a:p>
          <a:p>
            <a:pPr lvl="2"/>
            <a:endParaRPr lang="en-GB" noProof="0" dirty="0"/>
          </a:p>
          <a:p>
            <a:pPr lvl="1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00A388E2-D9D2-6046-B7B6-9530BFC1EB4D}" type="datetimeFigureOut">
              <a:rPr lang="it-IT" smtClean="0"/>
              <a:pPr/>
              <a:t>11/12/23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it-IT"/>
              <a:t>Conference/Talk/Seminar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A013763-FF4F-6447-94CE-4F6DA003092A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4D694D4-973C-344D-B249-9C473EE41B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288" y="323978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543E5731-961E-E349-A079-EB164F7CD0A1}"/>
              </a:ext>
            </a:extLst>
          </p:cNvPr>
          <p:cNvCxnSpPr/>
          <p:nvPr userDrawn="1"/>
        </p:nvCxnSpPr>
        <p:spPr>
          <a:xfrm>
            <a:off x="628650" y="6356351"/>
            <a:ext cx="8092269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18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5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23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66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7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84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0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88E2-D9D2-6046-B7B6-9530BFC1EB4D}" type="datetimeFigureOut">
              <a:rPr lang="it-IT" smtClean="0"/>
              <a:t>11/12/23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21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185715"/>
            <a:ext cx="8069853" cy="1019671"/>
          </a:xfrm>
        </p:spPr>
        <p:txBody>
          <a:bodyPr anchor="ctr">
            <a:noAutofit/>
          </a:bodyPr>
          <a:lstStyle/>
          <a:p>
            <a:r>
              <a:rPr lang="en-GB" sz="4400" dirty="0">
                <a:solidFill>
                  <a:srgbClr val="0070C0"/>
                </a:solidFill>
              </a:rPr>
              <a:t>Chapter 2</a:t>
            </a:r>
            <a:br>
              <a:rPr lang="en-GB" sz="4400" dirty="0">
                <a:solidFill>
                  <a:srgbClr val="0070C0"/>
                </a:solidFill>
              </a:rPr>
            </a:br>
            <a:r>
              <a:rPr lang="en-GB" sz="4400" dirty="0">
                <a:solidFill>
                  <a:srgbClr val="0070C0"/>
                </a:solidFill>
              </a:rPr>
              <a:t>PLASMA SCENARIOS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513" y="22908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F6849C9B-755B-B946-8081-8F054A952E81}"/>
              </a:ext>
            </a:extLst>
          </p:cNvPr>
          <p:cNvSpPr txBox="1">
            <a:spLocks/>
          </p:cNvSpPr>
          <p:nvPr/>
        </p:nvSpPr>
        <p:spPr>
          <a:xfrm>
            <a:off x="675639" y="4106559"/>
            <a:ext cx="7772400" cy="480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DTT-RP 3rd in-</a:t>
            </a:r>
            <a:r>
              <a:rPr lang="it-IT" sz="18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person</a:t>
            </a: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 meeting</a:t>
            </a:r>
          </a:p>
          <a:p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Padova, 13-15 </a:t>
            </a:r>
            <a:r>
              <a:rPr lang="it-IT" sz="18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December</a:t>
            </a:r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 2023 </a:t>
            </a: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8CE57969-21EB-42E5-A7F2-BC2F7922536D}"/>
              </a:ext>
            </a:extLst>
          </p:cNvPr>
          <p:cNvSpPr txBox="1">
            <a:spLocks/>
          </p:cNvSpPr>
          <p:nvPr/>
        </p:nvSpPr>
        <p:spPr>
          <a:xfrm>
            <a:off x="1485900" y="2865794"/>
            <a:ext cx="6172200" cy="68489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02748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P.Mantica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C.Angioni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F.Auriemma</a:t>
            </a: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.Bonanomi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A.Castaldo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M.Cavedon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I.Casiraghi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A.Mariani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G.Rubino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C7DD9D9-C510-4F0F-A23A-3A80B68DD843}"/>
              </a:ext>
            </a:extLst>
          </p:cNvPr>
          <p:cNvSpPr txBox="1"/>
          <p:nvPr/>
        </p:nvSpPr>
        <p:spPr>
          <a:xfrm>
            <a:off x="1897160" y="6090185"/>
            <a:ext cx="564712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i="1" dirty="0">
                <a:solidFill>
                  <a:srgbClr val="0070C0"/>
                </a:solidFill>
                <a:latin typeface="+mj-lt"/>
              </a:rPr>
              <a:t>DTT Consortium (DTT </a:t>
            </a:r>
            <a:r>
              <a:rPr lang="it-IT" sz="1100" i="1" dirty="0" err="1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S.C.a</a:t>
            </a:r>
            <a:r>
              <a:rPr lang="it-IT" sz="1100" i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r.l.  Via E. Fermi </a:t>
            </a:r>
            <a:r>
              <a:rPr lang="it-IT" sz="1100" b="0" i="1" dirty="0">
                <a:solidFill>
                  <a:srgbClr val="0070C0"/>
                </a:solidFill>
                <a:effectLst/>
                <a:latin typeface="+mj-lt"/>
              </a:rPr>
              <a:t> 45 I-00044 Frascati (Roma) </a:t>
            </a:r>
            <a:r>
              <a:rPr lang="it-IT" sz="1100" b="0" i="1" dirty="0" err="1">
                <a:solidFill>
                  <a:srgbClr val="0070C0"/>
                </a:solidFill>
                <a:effectLst/>
                <a:latin typeface="+mj-lt"/>
              </a:rPr>
              <a:t>Italy</a:t>
            </a:r>
            <a:r>
              <a:rPr lang="it-IT" sz="1100" b="0" i="1">
                <a:solidFill>
                  <a:srgbClr val="0070C0"/>
                </a:solidFill>
                <a:effectLst/>
                <a:latin typeface="+mj-lt"/>
              </a:rPr>
              <a:t>)</a:t>
            </a:r>
            <a:endParaRPr lang="it-IT" sz="1100" i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856940F-1817-48B9-8CFB-9DF15236847A}"/>
              </a:ext>
            </a:extLst>
          </p:cNvPr>
          <p:cNvCxnSpPr>
            <a:cxnSpLocks/>
          </p:cNvCxnSpPr>
          <p:nvPr/>
        </p:nvCxnSpPr>
        <p:spPr>
          <a:xfrm>
            <a:off x="737419" y="6090185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4" descr="ENEA logo copia">
            <a:extLst>
              <a:ext uri="{FF2B5EF4-FFF2-40B4-BE49-F238E27FC236}">
                <a16:creationId xmlns:a16="http://schemas.microsoft.com/office/drawing/2014/main" id="{60602308-6D94-45CE-A47C-EBE04D0D8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299" y="6319871"/>
            <a:ext cx="881800" cy="31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NR">
            <a:extLst>
              <a:ext uri="{FF2B5EF4-FFF2-40B4-BE49-F238E27FC236}">
                <a16:creationId xmlns:a16="http://schemas.microsoft.com/office/drawing/2014/main" id="{C8110FA3-69D5-4220-9CDA-444669308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34" y="6319871"/>
            <a:ext cx="409756" cy="36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logocreate">
            <a:extLst>
              <a:ext uri="{FF2B5EF4-FFF2-40B4-BE49-F238E27FC236}">
                <a16:creationId xmlns:a16="http://schemas.microsoft.com/office/drawing/2014/main" id="{15F2121E-AAA5-4F5A-8112-598232DB3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64" y="6304886"/>
            <a:ext cx="349470" cy="39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RFX Padova 05 1600x836">
            <a:extLst>
              <a:ext uri="{FF2B5EF4-FFF2-40B4-BE49-F238E27FC236}">
                <a16:creationId xmlns:a16="http://schemas.microsoft.com/office/drawing/2014/main" id="{CA3E075A-A1B7-4301-AB68-B0645C76C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883" y="6312484"/>
            <a:ext cx="628797" cy="32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eni ml pms">
            <a:extLst>
              <a:ext uri="{FF2B5EF4-FFF2-40B4-BE49-F238E27FC236}">
                <a16:creationId xmlns:a16="http://schemas.microsoft.com/office/drawing/2014/main" id="{74937179-A1EA-4EE4-B19C-273C6D9A4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729" y="6291566"/>
            <a:ext cx="272141" cy="33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8" descr="L&amp;#39;INFN CAMBIA LOGO">
            <a:extLst>
              <a:ext uri="{FF2B5EF4-FFF2-40B4-BE49-F238E27FC236}">
                <a16:creationId xmlns:a16="http://schemas.microsoft.com/office/drawing/2014/main" id="{820940F9-8F07-4DDC-B249-3C31C836B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883" y="6314222"/>
            <a:ext cx="655285" cy="3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POLITO">
            <a:extLst>
              <a:ext uri="{FF2B5EF4-FFF2-40B4-BE49-F238E27FC236}">
                <a16:creationId xmlns:a16="http://schemas.microsoft.com/office/drawing/2014/main" id="{EEC742EE-DB78-4557-A3AE-ED526CDEF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69" y="6292990"/>
            <a:ext cx="347294" cy="34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4" descr="logo unimib">
            <a:extLst>
              <a:ext uri="{FF2B5EF4-FFF2-40B4-BE49-F238E27FC236}">
                <a16:creationId xmlns:a16="http://schemas.microsoft.com/office/drawing/2014/main" id="{7277EF73-FA76-4E2C-B50F-901D0406F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393" y="6272517"/>
            <a:ext cx="340816" cy="3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0" descr="Logo Tor Vergata 1">
            <a:extLst>
              <a:ext uri="{FF2B5EF4-FFF2-40B4-BE49-F238E27FC236}">
                <a16:creationId xmlns:a16="http://schemas.microsoft.com/office/drawing/2014/main" id="{0B9BFDFF-63E1-49E2-9AB8-D96952269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909" y="6291566"/>
            <a:ext cx="382169" cy="38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univtuscia">
            <a:extLst>
              <a:ext uri="{FF2B5EF4-FFF2-40B4-BE49-F238E27FC236}">
                <a16:creationId xmlns:a16="http://schemas.microsoft.com/office/drawing/2014/main" id="{B002311F-7B56-45EB-B360-C20018D67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37" y="6324180"/>
            <a:ext cx="748214" cy="32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05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776" y="48805"/>
            <a:ext cx="3828840" cy="584776"/>
          </a:xfrm>
        </p:spPr>
        <p:txBody>
          <a:bodyPr anchor="ctr">
            <a:normAutofit fontScale="90000"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INDEX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513" y="22908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0CFAF3C-0E39-4328-A43B-8C64CA3F5BC9}"/>
              </a:ext>
            </a:extLst>
          </p:cNvPr>
          <p:cNvCxnSpPr>
            <a:cxnSpLocks/>
          </p:cNvCxnSpPr>
          <p:nvPr/>
        </p:nvCxnSpPr>
        <p:spPr>
          <a:xfrm>
            <a:off x="737419" y="6184490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CD345-5DF3-4221-8E5E-6801134F4DEE}"/>
              </a:ext>
            </a:extLst>
          </p:cNvPr>
          <p:cNvSpPr txBox="1"/>
          <p:nvPr/>
        </p:nvSpPr>
        <p:spPr>
          <a:xfrm>
            <a:off x="1651197" y="6292212"/>
            <a:ext cx="237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/>
              <a:t>P.Mantica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06D3926-005E-41D9-BF9E-74779086F412}"/>
              </a:ext>
            </a:extLst>
          </p:cNvPr>
          <p:cNvSpPr txBox="1"/>
          <p:nvPr/>
        </p:nvSpPr>
        <p:spPr>
          <a:xfrm>
            <a:off x="6415903" y="6337366"/>
            <a:ext cx="2657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DTT-RP 3rd in-</a:t>
            </a:r>
            <a:r>
              <a:rPr lang="it-IT" sz="1400" b="1" dirty="0" err="1"/>
              <a:t>person</a:t>
            </a:r>
            <a:r>
              <a:rPr lang="it-IT" sz="1400" b="1" dirty="0"/>
              <a:t> meeting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F6C4CB5E-169A-48F2-BB87-1E338914F963}"/>
              </a:ext>
            </a:extLst>
          </p:cNvPr>
          <p:cNvSpPr txBox="1">
            <a:spLocks/>
          </p:cNvSpPr>
          <p:nvPr/>
        </p:nvSpPr>
        <p:spPr>
          <a:xfrm>
            <a:off x="169640" y="6198879"/>
            <a:ext cx="1658367" cy="58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600" dirty="0">
                <a:solidFill>
                  <a:srgbClr val="0070C0"/>
                </a:solidFill>
              </a:rPr>
              <a:t>Plasma scenarios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C36B3-65C4-E344-6D8A-BFF5B8D786A0}"/>
              </a:ext>
            </a:extLst>
          </p:cNvPr>
          <p:cNvSpPr txBox="1"/>
          <p:nvPr/>
        </p:nvSpPr>
        <p:spPr>
          <a:xfrm>
            <a:off x="268434" y="633581"/>
            <a:ext cx="8345277" cy="7340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 Introduction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     DTT heating phases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    Electromagnetic configurations achievable in DTT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2.4   Scenarios accessible in the different heating phases</a:t>
            </a: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2.5   Designing the full time evolution of a DTT scenario </a:t>
            </a: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2.5.1 	Available electromagnetic flux swing 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2.5.2         Break-down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2.5.3	Ip ramp-up, flat-top and Ip ramp-down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   Time dependent simulations of DTT baseline scenarios using first principle transport models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2.6.1 	Simulation methodology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2.6.2	Scenario E SN baseline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2.6.3 	Scenario A SN baseline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2.6.4 	Scenario C SN baseline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2.6.5        Scenario E  half field/half current high </a:t>
            </a:r>
            <a:r>
              <a:rPr lang="en-US" sz="1800" dirty="0" err="1">
                <a:solidFill>
                  <a:srgbClr val="1F497D"/>
                </a:solidFill>
                <a:effectLst/>
                <a:latin typeface="Symbol" pitchFamily="2" charset="2"/>
                <a:ea typeface="Calibri" panose="020F0502020204030204" pitchFamily="34" charset="0"/>
              </a:rPr>
              <a:t>b</a:t>
            </a:r>
            <a:r>
              <a:rPr lang="en-US" sz="1800" baseline="-250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1800" baseline="-250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baseline="-250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2.6.6       Comparison of DTT flat-top parameters with ITER and DEMO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6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2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776" y="48805"/>
            <a:ext cx="3828840" cy="584776"/>
          </a:xfrm>
        </p:spPr>
        <p:txBody>
          <a:bodyPr anchor="ctr">
            <a:normAutofit fontScale="90000"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INDEX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513" y="22908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0CFAF3C-0E39-4328-A43B-8C64CA3F5BC9}"/>
              </a:ext>
            </a:extLst>
          </p:cNvPr>
          <p:cNvCxnSpPr>
            <a:cxnSpLocks/>
          </p:cNvCxnSpPr>
          <p:nvPr/>
        </p:nvCxnSpPr>
        <p:spPr>
          <a:xfrm>
            <a:off x="737419" y="6184490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CD345-5DF3-4221-8E5E-6801134F4DEE}"/>
              </a:ext>
            </a:extLst>
          </p:cNvPr>
          <p:cNvSpPr txBox="1"/>
          <p:nvPr/>
        </p:nvSpPr>
        <p:spPr>
          <a:xfrm>
            <a:off x="1651197" y="6292212"/>
            <a:ext cx="237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/>
              <a:t>P.Mantica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06D3926-005E-41D9-BF9E-74779086F412}"/>
              </a:ext>
            </a:extLst>
          </p:cNvPr>
          <p:cNvSpPr txBox="1"/>
          <p:nvPr/>
        </p:nvSpPr>
        <p:spPr>
          <a:xfrm>
            <a:off x="6415903" y="6337366"/>
            <a:ext cx="2657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DTT-RP 3rd in-</a:t>
            </a:r>
            <a:r>
              <a:rPr lang="it-IT" sz="1400" b="1" dirty="0" err="1"/>
              <a:t>person</a:t>
            </a:r>
            <a:r>
              <a:rPr lang="it-IT" sz="1400" b="1" dirty="0"/>
              <a:t> meeting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F6C4CB5E-169A-48F2-BB87-1E338914F963}"/>
              </a:ext>
            </a:extLst>
          </p:cNvPr>
          <p:cNvSpPr txBox="1">
            <a:spLocks/>
          </p:cNvSpPr>
          <p:nvPr/>
        </p:nvSpPr>
        <p:spPr>
          <a:xfrm>
            <a:off x="169640" y="6198879"/>
            <a:ext cx="1658367" cy="58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600" dirty="0">
                <a:solidFill>
                  <a:srgbClr val="0070C0"/>
                </a:solidFill>
              </a:rPr>
              <a:t>Plasma scenarios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C36B3-65C4-E344-6D8A-BFF5B8D786A0}"/>
              </a:ext>
            </a:extLst>
          </p:cNvPr>
          <p:cNvSpPr txBox="1"/>
          <p:nvPr/>
        </p:nvSpPr>
        <p:spPr>
          <a:xfrm>
            <a:off x="268434" y="734213"/>
            <a:ext cx="8345277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   ELMs in DTT scenarios and small ELMs/ ELM-free scenarios</a:t>
            </a: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2.7.1 	ELMs in DTT full power baseline H-mode  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2.7.2        EDA H-mode regime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2.7.4 	QCE regime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2.7.5        XPR-CRD scenarios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2.7.6 	I-mode regime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2.7.7 	QH and WPQH 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2.8   Alternative </a:t>
            </a:r>
            <a:r>
              <a:rPr lang="it-IT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scenarios</a:t>
            </a:r>
            <a:r>
              <a:rPr lang="it-IT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H-mode baseline</a:t>
            </a: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2.8.1 	</a:t>
            </a:r>
            <a:r>
              <a:rPr lang="it-IT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Hybrid</a:t>
            </a:r>
            <a:r>
              <a:rPr lang="it-IT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scenarios</a:t>
            </a:r>
            <a:r>
              <a:rPr lang="en-IT" dirty="0">
                <a:effectLst/>
              </a:rPr>
              <a:t> 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2.8.2 	Advanced scenarios</a:t>
            </a:r>
            <a:endParaRPr lang="en-IT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2.9   Negative triangularity scenarios 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2.10	References</a:t>
            </a: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</a:t>
            </a:r>
            <a:r>
              <a:rPr lang="en-IT" sz="1800" b="1" dirty="0">
                <a:effectLst/>
                <a:ea typeface="Times New Roman" panose="02020603050405020304" pitchFamily="18" charset="0"/>
              </a:rPr>
              <a:t>otal pages : 26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6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9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776" y="48805"/>
            <a:ext cx="4276446" cy="584776"/>
          </a:xfrm>
        </p:spPr>
        <p:txBody>
          <a:bodyPr anchor="ctr">
            <a:normAutofit fontScale="90000"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Rationale of Ch.2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513" y="22908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0CFAF3C-0E39-4328-A43B-8C64CA3F5BC9}"/>
              </a:ext>
            </a:extLst>
          </p:cNvPr>
          <p:cNvCxnSpPr>
            <a:cxnSpLocks/>
          </p:cNvCxnSpPr>
          <p:nvPr/>
        </p:nvCxnSpPr>
        <p:spPr>
          <a:xfrm>
            <a:off x="737419" y="6184490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CD345-5DF3-4221-8E5E-6801134F4DEE}"/>
              </a:ext>
            </a:extLst>
          </p:cNvPr>
          <p:cNvSpPr txBox="1"/>
          <p:nvPr/>
        </p:nvSpPr>
        <p:spPr>
          <a:xfrm>
            <a:off x="1651197" y="6292212"/>
            <a:ext cx="237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/>
              <a:t>P.Mantica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06D3926-005E-41D9-BF9E-74779086F412}"/>
              </a:ext>
            </a:extLst>
          </p:cNvPr>
          <p:cNvSpPr txBox="1"/>
          <p:nvPr/>
        </p:nvSpPr>
        <p:spPr>
          <a:xfrm>
            <a:off x="6415903" y="6337366"/>
            <a:ext cx="2657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DTT-RP 3rd in-</a:t>
            </a:r>
            <a:r>
              <a:rPr lang="it-IT" sz="1400" b="1" dirty="0" err="1"/>
              <a:t>person</a:t>
            </a:r>
            <a:r>
              <a:rPr lang="it-IT" sz="1400" b="1" dirty="0"/>
              <a:t> meeting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F6C4CB5E-169A-48F2-BB87-1E338914F963}"/>
              </a:ext>
            </a:extLst>
          </p:cNvPr>
          <p:cNvSpPr txBox="1">
            <a:spLocks/>
          </p:cNvSpPr>
          <p:nvPr/>
        </p:nvSpPr>
        <p:spPr>
          <a:xfrm>
            <a:off x="169640" y="6198879"/>
            <a:ext cx="1658367" cy="58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600" dirty="0">
                <a:solidFill>
                  <a:srgbClr val="0070C0"/>
                </a:solidFill>
              </a:rPr>
              <a:t>Plasma scenarios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C36B3-65C4-E344-6D8A-BFF5B8D786A0}"/>
              </a:ext>
            </a:extLst>
          </p:cNvPr>
          <p:cNvSpPr txBox="1"/>
          <p:nvPr/>
        </p:nvSpPr>
        <p:spPr>
          <a:xfrm>
            <a:off x="102762" y="899957"/>
            <a:ext cx="8345277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Recalls the time sequence of DTT heating phases and defines the nomenclature of the scenarios achievable in each phase, identifying possible regimes of operation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Discusses how to build the various phases of a plasma discharge, consistently with electromagnetic constraints (METIS)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Shows the time dependent 4 baseline scenarios E, A, C, E half BT simulated with ASTRA and first principle transport models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Shows first calculations of ELM properties and discusses achievability of small ELMs/ELM free scenarios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Discusses the possibility of investigating alternative scenarios to baseline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Discussed expectations for negative triangularity scenarios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6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9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776" y="48805"/>
            <a:ext cx="4276446" cy="584776"/>
          </a:xfrm>
        </p:spPr>
        <p:txBody>
          <a:bodyPr anchor="ctr">
            <a:normAutofit fontScale="90000"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Questions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513" y="22908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0CFAF3C-0E39-4328-A43B-8C64CA3F5BC9}"/>
              </a:ext>
            </a:extLst>
          </p:cNvPr>
          <p:cNvCxnSpPr>
            <a:cxnSpLocks/>
          </p:cNvCxnSpPr>
          <p:nvPr/>
        </p:nvCxnSpPr>
        <p:spPr>
          <a:xfrm>
            <a:off x="737419" y="6184490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CD345-5DF3-4221-8E5E-6801134F4DEE}"/>
              </a:ext>
            </a:extLst>
          </p:cNvPr>
          <p:cNvSpPr txBox="1"/>
          <p:nvPr/>
        </p:nvSpPr>
        <p:spPr>
          <a:xfrm>
            <a:off x="1651197" y="6292212"/>
            <a:ext cx="237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/>
              <a:t>P.Mantica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06D3926-005E-41D9-BF9E-74779086F412}"/>
              </a:ext>
            </a:extLst>
          </p:cNvPr>
          <p:cNvSpPr txBox="1"/>
          <p:nvPr/>
        </p:nvSpPr>
        <p:spPr>
          <a:xfrm>
            <a:off x="6415903" y="6337366"/>
            <a:ext cx="2657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DTT-RP 3rd in-</a:t>
            </a:r>
            <a:r>
              <a:rPr lang="it-IT" sz="1400" b="1" dirty="0" err="1"/>
              <a:t>person</a:t>
            </a:r>
            <a:r>
              <a:rPr lang="it-IT" sz="1400" b="1" dirty="0"/>
              <a:t> meeting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F6C4CB5E-169A-48F2-BB87-1E338914F963}"/>
              </a:ext>
            </a:extLst>
          </p:cNvPr>
          <p:cNvSpPr txBox="1">
            <a:spLocks/>
          </p:cNvSpPr>
          <p:nvPr/>
        </p:nvSpPr>
        <p:spPr>
          <a:xfrm>
            <a:off x="169640" y="6198879"/>
            <a:ext cx="1658367" cy="584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1600" dirty="0">
                <a:solidFill>
                  <a:srgbClr val="0070C0"/>
                </a:solidFill>
              </a:rPr>
              <a:t>Plasma scenarios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C36B3-65C4-E344-6D8A-BFF5B8D786A0}"/>
              </a:ext>
            </a:extLst>
          </p:cNvPr>
          <p:cNvSpPr txBox="1"/>
          <p:nvPr/>
        </p:nvSpPr>
        <p:spPr>
          <a:xfrm>
            <a:off x="102762" y="899957"/>
            <a:ext cx="8345277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 chapter due to the need of tables and a lot of figures to illustrate the scenarios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detail in methodology description? Better to guarantee self-consistent information within the same document or refer to outside papers?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we want to cut some figures of the scenarios different from E full power? Or is it good to have them all collected in one place? Leave figures but restrict text description?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ELM mitigation in MHD chapter?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Sawtooth prediction in scenario E is shown, how about ST control?  In MHD chapter?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8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IT" sz="1600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265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5326</TotalTime>
  <Words>503</Words>
  <Application>Microsoft Macintosh PowerPoint</Application>
  <PresentationFormat>On-screen Show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Apple Symbols</vt:lpstr>
      <vt:lpstr>Arial</vt:lpstr>
      <vt:lpstr>Calibri</vt:lpstr>
      <vt:lpstr>Calibri Light</vt:lpstr>
      <vt:lpstr>Century Gothic</vt:lpstr>
      <vt:lpstr>Courier New</vt:lpstr>
      <vt:lpstr>Symbol</vt:lpstr>
      <vt:lpstr>Times New Roman</vt:lpstr>
      <vt:lpstr>Tema di Office</vt:lpstr>
      <vt:lpstr>Chapter 2 PLASMA SCENARIOS</vt:lpstr>
      <vt:lpstr>INDEX</vt:lpstr>
      <vt:lpstr>INDEX</vt:lpstr>
      <vt:lpstr>Rationale of Ch.2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MANTICA Paola</cp:lastModifiedBy>
  <cp:revision>29</cp:revision>
  <dcterms:created xsi:type="dcterms:W3CDTF">2020-08-28T09:34:50Z</dcterms:created>
  <dcterms:modified xsi:type="dcterms:W3CDTF">2023-12-10T23:18:21Z</dcterms:modified>
</cp:coreProperties>
</file>