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610" r:id="rId2"/>
    <p:sldId id="604" r:id="rId3"/>
    <p:sldId id="617" r:id="rId4"/>
    <p:sldId id="599" r:id="rId5"/>
    <p:sldId id="616" r:id="rId6"/>
    <p:sldId id="611" r:id="rId7"/>
    <p:sldId id="618" r:id="rId8"/>
    <p:sldId id="619" r:id="rId9"/>
    <p:sldId id="612" r:id="rId10"/>
    <p:sldId id="620" r:id="rId1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lit" initials="X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CCFF"/>
    <a:srgbClr val="0000FF"/>
    <a:srgbClr val="003399"/>
    <a:srgbClr val="FF9900"/>
    <a:srgbClr val="DEDEDE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5000" autoAdjust="0"/>
  </p:normalViewPr>
  <p:slideViewPr>
    <p:cSldViewPr showGuides="1">
      <p:cViewPr varScale="1">
        <p:scale>
          <a:sx n="63" d="100"/>
          <a:sy n="63" d="100"/>
        </p:scale>
        <p:origin x="66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14/12/2023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14/12/2023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376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40801" y="52388"/>
            <a:ext cx="2724151" cy="61849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8352" y="52388"/>
            <a:ext cx="7969249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25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0575" y="1298232"/>
            <a:ext cx="108966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187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778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83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18251" y="1268414"/>
            <a:ext cx="5346700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067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35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8319" y="37481"/>
            <a:ext cx="8976784" cy="58371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69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99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87851"/>
            <a:ext cx="12191997" cy="27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" y="-40615"/>
            <a:ext cx="12191996" cy="726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28319" y="37481"/>
            <a:ext cx="8976784" cy="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8436" name="Espace réservé du pied de page 9"/>
          <p:cNvSpPr txBox="1">
            <a:spLocks noGrp="1"/>
          </p:cNvSpPr>
          <p:nvPr userDrawn="1"/>
        </p:nvSpPr>
        <p:spPr bwMode="auto">
          <a:xfrm>
            <a:off x="1675179" y="6536434"/>
            <a:ext cx="890604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FR" sz="100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3</a:t>
            </a:r>
            <a:r>
              <a:rPr lang="fr-FR" sz="1000" baseline="30000" smtClean="0">
                <a:solidFill>
                  <a:srgbClr val="666666"/>
                </a:solidFill>
                <a:latin typeface="Arial" pitchFamily="34" charset="0"/>
              </a:rPr>
              <a:t>rd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DTT-RP Team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meeting </a:t>
            </a:r>
            <a:r>
              <a:rPr lang="fr-FR" sz="1000" baseline="0">
                <a:solidFill>
                  <a:srgbClr val="666666"/>
                </a:solidFill>
                <a:latin typeface="Arial" pitchFamily="34" charset="0"/>
              </a:rPr>
              <a:t>			G. Giruzzi, F. Crisanti, P. Martin            	 	          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13 Dec.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>
                <a:solidFill>
                  <a:srgbClr val="666666"/>
                </a:solidFill>
                <a:latin typeface="Arial" pitchFamily="34" charset="0"/>
              </a:rPr>
              <a:t>2023</a:t>
            </a:r>
          </a:p>
        </p:txBody>
      </p:sp>
      <p:sp>
        <p:nvSpPr>
          <p:cNvPr id="1031" name="Espace réservé du numéro de diapositive 8"/>
          <p:cNvSpPr txBox="1">
            <a:spLocks noGrp="1"/>
          </p:cNvSpPr>
          <p:nvPr userDrawn="1"/>
        </p:nvSpPr>
        <p:spPr bwMode="auto">
          <a:xfrm>
            <a:off x="10699752" y="6525548"/>
            <a:ext cx="149224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>
                <a:solidFill>
                  <a:srgbClr val="666666"/>
                </a:solidFill>
              </a:rPr>
              <a:t>|  PAGE </a:t>
            </a:r>
            <a:fld id="{A0581F6E-2BD0-4EF1-8F06-EDD2A696C12A}" type="slidenum">
              <a:rPr lang="fr-FR" sz="1000" smtClean="0">
                <a:solidFill>
                  <a:srgbClr val="666666"/>
                </a:solidFill>
              </a:rPr>
              <a:pPr eaLnBrk="1" hangingPunct="1">
                <a:defRPr/>
              </a:pPr>
              <a:t>‹N°›</a:t>
            </a:fld>
            <a:endParaRPr lang="fr-FR" sz="1000">
              <a:solidFill>
                <a:srgbClr val="666666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08" y="61252"/>
            <a:ext cx="577567" cy="5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5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6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ottotitolo 2">
            <a:extLst>
              <a:ext uri="{FF2B5EF4-FFF2-40B4-BE49-F238E27FC236}">
                <a16:creationId xmlns:a16="http://schemas.microsoft.com/office/drawing/2014/main" id="{8CE57969-21EB-42E5-A7F2-BC2F7922536D}"/>
              </a:ext>
            </a:extLst>
          </p:cNvPr>
          <p:cNvSpPr txBox="1">
            <a:spLocks/>
          </p:cNvSpPr>
          <p:nvPr/>
        </p:nvSpPr>
        <p:spPr>
          <a:xfrm>
            <a:off x="1991544" y="908720"/>
            <a:ext cx="7498983" cy="1872208"/>
          </a:xfrm>
          <a:prstGeom prst="rect">
            <a:avLst/>
          </a:prstGeom>
        </p:spPr>
        <p:txBody>
          <a:bodyPr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27487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DTT-RP Chapter 1</a:t>
            </a:r>
          </a:p>
          <a:p>
            <a:pPr marL="0" lvl="0" indent="0" algn="ctr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GB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DTT </a:t>
            </a:r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Power Exhaust Strategy</a:t>
            </a:r>
            <a:endParaRPr lang="fr-FR" sz="2400" b="1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kumimoji="0" lang="fr-FR" sz="2400" i="0" u="none" strike="noStrike" kern="1200" cap="none" spc="0" normalizeH="0" noProof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kumimoji="0" lang="fr-FR" sz="240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Crisanti, </a:t>
            </a:r>
            <a:r>
              <a:rPr lang="fr-FR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Giruzzi, P. Martin</a:t>
            </a:r>
            <a:endParaRPr kumimoji="0" lang="fr-FR" sz="240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027487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99656" y="0"/>
            <a:ext cx="5663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mtClean="0">
                <a:solidFill>
                  <a:srgbClr val="FF0000"/>
                </a:solidFill>
              </a:rPr>
              <a:t>3</a:t>
            </a:r>
            <a:r>
              <a:rPr lang="en-GB" sz="3200" b="1" baseline="30000" smtClean="0">
                <a:solidFill>
                  <a:srgbClr val="FF0000"/>
                </a:solidFill>
              </a:rPr>
              <a:t>r</a:t>
            </a:r>
            <a:r>
              <a:rPr kumimoji="0" lang="en-GB" sz="32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DTT-RP Team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meeting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5" descr="A picture containing scale model, screenshot, LEGO, indoor&#10;&#10;Description automatically generated">
            <a:extLst>
              <a:ext uri="{FF2B5EF4-FFF2-40B4-BE49-F238E27FC236}">
                <a16:creationId xmlns:a16="http://schemas.microsoft.com/office/drawing/2014/main" id="{948BABC3-A862-8A37-AFDD-42EB76DE12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259" y="2924944"/>
            <a:ext cx="7219552" cy="34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Table format proposal (with examples)</a:t>
            </a:r>
            <a:endParaRPr lang="en-GB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335360" y="765512"/>
          <a:ext cx="11521278" cy="583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602879924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55566786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424433161"/>
                    </a:ext>
                  </a:extLst>
                </a:gridCol>
                <a:gridCol w="1821285">
                  <a:extLst>
                    <a:ext uri="{9D8B030D-6E8A-4147-A177-3AD203B41FA5}">
                      <a16:colId xmlns:a16="http://schemas.microsoft.com/office/drawing/2014/main" val="1365990381"/>
                    </a:ext>
                  </a:extLst>
                </a:gridCol>
                <a:gridCol w="763842">
                  <a:extLst>
                    <a:ext uri="{9D8B030D-6E8A-4147-A177-3AD203B41FA5}">
                      <a16:colId xmlns:a16="http://schemas.microsoft.com/office/drawing/2014/main" val="1463831491"/>
                    </a:ext>
                  </a:extLst>
                </a:gridCol>
                <a:gridCol w="763842">
                  <a:extLst>
                    <a:ext uri="{9D8B030D-6E8A-4147-A177-3AD203B41FA5}">
                      <a16:colId xmlns:a16="http://schemas.microsoft.com/office/drawing/2014/main" val="4144045698"/>
                    </a:ext>
                  </a:extLst>
                </a:gridCol>
                <a:gridCol w="827493">
                  <a:extLst>
                    <a:ext uri="{9D8B030D-6E8A-4147-A177-3AD203B41FA5}">
                      <a16:colId xmlns:a16="http://schemas.microsoft.com/office/drawing/2014/main" val="1056353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/>
                        <a:t>Headlines</a:t>
                      </a:r>
                    </a:p>
                    <a:p>
                      <a:pPr algn="ctr"/>
                      <a:r>
                        <a:rPr lang="fr-FR" sz="1600" b="1" smtClean="0"/>
                        <a:t>number</a:t>
                      </a:r>
                      <a:endParaRPr lang="en-GB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/>
                        <a:t>Headlines contents</a:t>
                      </a:r>
                      <a:endParaRPr lang="en-GB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/>
                        <a:t>Priority</a:t>
                      </a:r>
                      <a:r>
                        <a:rPr lang="fr-FR" sz="1600" b="1" baseline="0" smtClean="0"/>
                        <a:t> </a:t>
                      </a:r>
                    </a:p>
                    <a:p>
                      <a:pPr algn="ctr"/>
                      <a:r>
                        <a:rPr lang="fr-FR" sz="1600" b="1" baseline="0" smtClean="0"/>
                        <a:t>(+, ++, +++)</a:t>
                      </a:r>
                      <a:endParaRPr lang="en-GB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/>
                        <a:t>Phases</a:t>
                      </a:r>
                      <a:endParaRPr lang="en-GB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/>
                        <a:t>Years</a:t>
                      </a:r>
                      <a:endParaRPr lang="en-GB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/>
                        <a:t>ITER</a:t>
                      </a:r>
                      <a:endParaRPr lang="en-GB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/>
                        <a:t>DEMO</a:t>
                      </a:r>
                      <a:endParaRPr lang="en-GB" sz="16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03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C.1</a:t>
                      </a:r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Central solenoid desired capabilities</a:t>
                      </a:r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smtClean="0"/>
                        <a:t>+++</a:t>
                      </a:r>
                      <a:endParaRPr lang="en-GB" sz="1600" b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/>
                        <a:t>Construction</a:t>
                      </a:r>
                      <a:endParaRPr lang="en-GB" sz="1600" b="1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now</a:t>
                      </a:r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6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C.2</a:t>
                      </a:r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NBI system</a:t>
                      </a:r>
                      <a:r>
                        <a:rPr lang="fr-FR" sz="1600" baseline="0" smtClean="0"/>
                        <a:t> desired capabilities</a:t>
                      </a:r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1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C.3</a:t>
                      </a:r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… (e.g. diagnostics)</a:t>
                      </a:r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07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1.1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ECRH initial system commissioning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smtClean="0"/>
                        <a:t>+++</a:t>
                      </a:r>
                      <a:endParaRPr lang="en-GB" sz="1600" b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/>
                        <a:t>Phase 1</a:t>
                      </a:r>
                      <a:endParaRPr lang="en-GB" sz="16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2029-2034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8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1.2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Magnetic diagnostics commissioning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1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1.3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Plasma startup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++</a:t>
                      </a:r>
                      <a:endParaRPr lang="en-GB" sz="160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07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1.4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Disruption studies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+</a:t>
                      </a:r>
                      <a:endParaRPr lang="en-GB" sz="160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1.5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…</a:t>
                      </a:r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64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2.1</a:t>
                      </a:r>
                      <a:endParaRPr lang="en-GB" sz="16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High power level commissioning</a:t>
                      </a:r>
                      <a:endParaRPr lang="en-GB" sz="16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smtClean="0"/>
                        <a:t>+++</a:t>
                      </a:r>
                      <a:endParaRPr lang="en-GB" sz="1600" b="0" smtClean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mtClean="0"/>
                        <a:t>Phase 2</a:t>
                      </a:r>
                      <a:endParaRPr lang="en-GB" sz="1600" b="1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2034-2038</a:t>
                      </a:r>
                      <a:endParaRPr lang="en-GB" sz="16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94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2.2</a:t>
                      </a:r>
                      <a:endParaRPr lang="en-GB" sz="16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Magnetic configuration comparison at high power</a:t>
                      </a:r>
                      <a:endParaRPr lang="en-GB" sz="16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smtClean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2.3</a:t>
                      </a:r>
                      <a:endParaRPr lang="en-GB" sz="16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….</a:t>
                      </a:r>
                      <a:endParaRPr lang="en-GB" sz="16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smtClean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8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3.1</a:t>
                      </a:r>
                      <a:endParaRPr lang="en-GB" sz="16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smtClean="0"/>
                        <a:t>Nominal power commission/use</a:t>
                      </a:r>
                      <a:endParaRPr lang="en-GB" sz="16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smtClean="0"/>
                        <a:t>Phase 3</a:t>
                      </a:r>
                      <a:endParaRPr lang="en-GB" sz="1600" b="1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mtClean="0"/>
                        <a:t>2038-…</a:t>
                      </a:r>
                      <a:endParaRPr lang="en-GB" sz="16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smtClean="0"/>
                        <a:t>*</a:t>
                      </a:r>
                      <a:endParaRPr lang="en-GB" sz="2000" b="1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446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82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2116" y="59762"/>
            <a:ext cx="6732588" cy="583716"/>
          </a:xfrm>
        </p:spPr>
        <p:txBody>
          <a:bodyPr/>
          <a:lstStyle/>
          <a:p>
            <a:r>
              <a:rPr lang="fr-FR" smtClean="0"/>
              <a:t>Chapter 1 contents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268760"/>
            <a:ext cx="7487695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2116" y="59762"/>
            <a:ext cx="6732588" cy="583716"/>
          </a:xfrm>
        </p:spPr>
        <p:txBody>
          <a:bodyPr/>
          <a:lstStyle/>
          <a:p>
            <a:r>
              <a:rPr lang="fr-FR" smtClean="0"/>
              <a:t>Chapter 1 : rationale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3392" y="980728"/>
            <a:ext cx="1116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Starting point: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the problem of plasma exhaust for fusion reactors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pointing out that it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is not just an issue of PFC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and materials, but also of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core-edge integration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concepts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used for DTT design, based on dimensionless scalings and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ITER similarity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Short description of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DTT features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main parameters and magnetic configurations, compared with ITER and EU-DEMO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What is possible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to do with DTT (before, in parallel with and in support of ITER)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Among the possible objectives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, which ones are considered as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the main ones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and in what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order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How the objectives are pursued in a logical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, taking into account the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sub-systems evolution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(heating, PFC, diagnostics,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Description of DTT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programme phases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connection with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ITER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with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DEMO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design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eadlines of the DTT Research Programme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experiments adapted to the machine conditions during ~10 years (and beyond)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5760640" cy="583716"/>
          </a:xfrm>
        </p:spPr>
        <p:txBody>
          <a:bodyPr/>
          <a:lstStyle/>
          <a:p>
            <a:r>
              <a:rPr lang="en-GB" smtClean="0"/>
              <a:t>1.2 Main </a:t>
            </a:r>
            <a:r>
              <a:rPr lang="en-GB"/>
              <a:t>features of the DTT </a:t>
            </a:r>
            <a:r>
              <a:rPr lang="en-GB" smtClean="0"/>
              <a:t>tokamak /1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915258"/>
                  </p:ext>
                </p:extLst>
              </p:nvPr>
            </p:nvGraphicFramePr>
            <p:xfrm>
              <a:off x="119336" y="1052736"/>
              <a:ext cx="2169386" cy="40579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5605">
                      <a:extLst>
                        <a:ext uri="{9D8B030D-6E8A-4147-A177-3AD203B41FA5}">
                          <a16:colId xmlns:a16="http://schemas.microsoft.com/office/drawing/2014/main" val="2771520758"/>
                        </a:ext>
                      </a:extLst>
                    </a:gridCol>
                    <a:gridCol w="693781">
                      <a:extLst>
                        <a:ext uri="{9D8B030D-6E8A-4147-A177-3AD203B41FA5}">
                          <a16:colId xmlns:a16="http://schemas.microsoft.com/office/drawing/2014/main" val="365140251"/>
                        </a:ext>
                      </a:extLst>
                    </a:gridCol>
                  </a:tblGrid>
                  <a:tr h="43762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Table 1</a:t>
                          </a: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.1</a:t>
                          </a:r>
                          <a:r>
                            <a:rPr lang="it-I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 Main DTT parameters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1493169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 (m)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2.19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5393740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 (m)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46796164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Volume (m</a:t>
                          </a:r>
                          <a:r>
                            <a:rPr lang="it-IT" sz="1600" b="1" baseline="30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2721316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(MA)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9081932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(T)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63710551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6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6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𝒆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Yu Mincho"/>
                              <a:cs typeface="Times New Roman" panose="02020603050405020304" pitchFamily="18" charset="0"/>
                            </a:rPr>
                            <a:t> (10</a:t>
                          </a:r>
                          <a:r>
                            <a:rPr lang="it-IT" sz="1600" b="1" baseline="30000">
                              <a:effectLst/>
                              <a:latin typeface="Calibri" panose="020F0502020204030204" pitchFamily="34" charset="0"/>
                              <a:ea typeface="Yu Mincho"/>
                              <a:cs typeface="Times New Roman" panose="02020603050405020304" pitchFamily="18" charset="0"/>
                            </a:rPr>
                            <a:t>20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Yu Mincho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it-IT" sz="1600" b="1" baseline="30000">
                              <a:effectLst/>
                              <a:latin typeface="Calibri" panose="020F0502020204030204" pitchFamily="34" charset="0"/>
                              <a:ea typeface="Yu Mincho"/>
                              <a:cs typeface="Times New Roman" panose="02020603050405020304" pitchFamily="18" charset="0"/>
                            </a:rPr>
                            <a:t>-3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Yu Mincho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2289297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Tot 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(MW)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8959099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ECRH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(MW)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40430774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ICRH 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(MW)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4261008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NNBI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(MW)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0372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915258"/>
                  </p:ext>
                </p:extLst>
              </p:nvPr>
            </p:nvGraphicFramePr>
            <p:xfrm>
              <a:off x="119336" y="1052736"/>
              <a:ext cx="2169386" cy="40579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5605">
                      <a:extLst>
                        <a:ext uri="{9D8B030D-6E8A-4147-A177-3AD203B41FA5}">
                          <a16:colId xmlns:a16="http://schemas.microsoft.com/office/drawing/2014/main" val="2771520758"/>
                        </a:ext>
                      </a:extLst>
                    </a:gridCol>
                    <a:gridCol w="693781">
                      <a:extLst>
                        <a:ext uri="{9D8B030D-6E8A-4147-A177-3AD203B41FA5}">
                          <a16:colId xmlns:a16="http://schemas.microsoft.com/office/drawing/2014/main" val="365140251"/>
                        </a:ext>
                      </a:extLst>
                    </a:gridCol>
                  </a:tblGrid>
                  <a:tr h="560832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Table 1</a:t>
                          </a: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.1</a:t>
                          </a:r>
                          <a:r>
                            <a:rPr lang="it-I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 Main DTT parameters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1493169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 (m)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2.19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5393740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 (m)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46796164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Volume (m</a:t>
                          </a:r>
                          <a:r>
                            <a:rPr lang="it-IT" sz="1600" b="1" baseline="30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2721316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(MA)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9081932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(T)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63710551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677193" r="-47737" b="-42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2289297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Tot 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(MW)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8959099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ECRH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(MW)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40430774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ICRH 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(MW)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4261008"/>
                      </a:ext>
                    </a:extLst>
                  </a:tr>
                  <a:tr h="3497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it-IT" sz="1600" b="1" baseline="-25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NNBI</a:t>
                          </a:r>
                          <a:r>
                            <a:rPr lang="it-IT" sz="16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(MW)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9.5</a:t>
                          </a:r>
                          <a:endParaRPr lang="en-GB" sz="2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037248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32349"/>
              </p:ext>
            </p:extLst>
          </p:nvPr>
        </p:nvGraphicFramePr>
        <p:xfrm>
          <a:off x="2711624" y="1043588"/>
          <a:ext cx="4248472" cy="4482761"/>
        </p:xfrm>
        <a:graphic>
          <a:graphicData uri="http://schemas.openxmlformats.org/drawingml/2006/table">
            <a:tbl>
              <a:tblPr firstRow="1" firstCol="1" bandRow="1"/>
              <a:tblGrid>
                <a:gridCol w="2043725">
                  <a:extLst>
                    <a:ext uri="{9D8B030D-6E8A-4147-A177-3AD203B41FA5}">
                      <a16:colId xmlns:a16="http://schemas.microsoft.com/office/drawing/2014/main" val="4262544084"/>
                    </a:ext>
                  </a:extLst>
                </a:gridCol>
                <a:gridCol w="731820">
                  <a:extLst>
                    <a:ext uri="{9D8B030D-6E8A-4147-A177-3AD203B41FA5}">
                      <a16:colId xmlns:a16="http://schemas.microsoft.com/office/drawing/2014/main" val="887419185"/>
                    </a:ext>
                  </a:extLst>
                </a:gridCol>
                <a:gridCol w="706014">
                  <a:extLst>
                    <a:ext uri="{9D8B030D-6E8A-4147-A177-3AD203B41FA5}">
                      <a16:colId xmlns:a16="http://schemas.microsoft.com/office/drawing/2014/main" val="3290183752"/>
                    </a:ext>
                  </a:extLst>
                </a:gridCol>
                <a:gridCol w="766913">
                  <a:extLst>
                    <a:ext uri="{9D8B030D-6E8A-4147-A177-3AD203B41FA5}">
                      <a16:colId xmlns:a16="http://schemas.microsoft.com/office/drawing/2014/main" val="1127252357"/>
                    </a:ext>
                  </a:extLst>
                </a:gridCol>
              </a:tblGrid>
              <a:tr h="43437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1.2. DTT important parameters versus the ITER and DEMO ones.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845904"/>
                  </a:ext>
                </a:extLst>
              </a:tr>
              <a:tr h="651558">
                <a:tc>
                  <a:txBody>
                    <a:bodyPr/>
                    <a:lstStyle/>
                    <a:p>
                      <a:pPr algn="r"/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DTT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ITER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 2018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311333"/>
                  </a:ext>
                </a:extLst>
              </a:tr>
              <a:tr h="4275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Psep/R [MW/m]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654802"/>
                  </a:ext>
                </a:extLst>
              </a:tr>
              <a:tr h="2171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it-IT" sz="16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[%]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42938"/>
                  </a:ext>
                </a:extLst>
              </a:tr>
              <a:tr h="4126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ρ* at </a:t>
                      </a: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mid-radius 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[10</a:t>
                      </a:r>
                      <a:r>
                        <a:rPr lang="it-IT" sz="16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–3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980150"/>
                  </a:ext>
                </a:extLst>
              </a:tr>
              <a:tr h="460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𝜈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at </a:t>
                      </a: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mid-r</a:t>
                      </a: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adius 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[10</a:t>
                      </a:r>
                      <a:r>
                        <a:rPr lang="it-IT" sz="16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–2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186177"/>
                  </a:ext>
                </a:extLst>
              </a:tr>
              <a:tr h="4179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ρ*</a:t>
                      </a: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pedestal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[10</a:t>
                      </a:r>
                      <a:r>
                        <a:rPr lang="it-IT" sz="16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–3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639456"/>
                  </a:ext>
                </a:extLst>
              </a:tr>
              <a:tr h="4179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𝝂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it-IT" sz="16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pedestal 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[10</a:t>
                      </a:r>
                      <a:r>
                        <a:rPr lang="it-IT" sz="16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–2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383596"/>
                  </a:ext>
                </a:extLst>
              </a:tr>
              <a:tr h="2171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it-IT" sz="16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777748"/>
                  </a:ext>
                </a:extLst>
              </a:tr>
              <a:tr h="3829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it-IT" sz="16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 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[10</a:t>
                      </a:r>
                      <a:r>
                        <a:rPr lang="it-IT" sz="16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it-IT" sz="16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it-IT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87022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23" y="1924300"/>
            <a:ext cx="5079753" cy="375352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67408" y="5895004"/>
            <a:ext cx="978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0000FF"/>
                </a:solidFill>
              </a:rPr>
              <a:t>Please check data in these tables and in the spider plot  </a:t>
            </a:r>
            <a:r>
              <a:rPr lang="fr-FR" smtClean="0">
                <a:solidFill>
                  <a:srgbClr val="0000FF"/>
                </a:solidFill>
                <a:sym typeface="Wingdings" panose="05000000000000000000" pitchFamily="2" charset="2"/>
              </a:rPr>
              <a:t>  coherence with the other chapters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8128" y="764704"/>
            <a:ext cx="457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issues of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core-edge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concepts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used for DTT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design</a:t>
            </a:r>
            <a:endParaRPr lang="fr-FR" b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DTT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main parameters vs ITER &amp; DEMO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0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5760640" cy="583716"/>
          </a:xfrm>
        </p:spPr>
        <p:txBody>
          <a:bodyPr/>
          <a:lstStyle/>
          <a:p>
            <a:r>
              <a:rPr lang="en-GB"/>
              <a:t>1.2 </a:t>
            </a:r>
            <a:r>
              <a:rPr lang="en-GB" smtClean="0"/>
              <a:t>Main </a:t>
            </a:r>
            <a:r>
              <a:rPr lang="en-GB"/>
              <a:t>features of the DTT </a:t>
            </a:r>
            <a:r>
              <a:rPr lang="en-GB" smtClean="0"/>
              <a:t>tokamak /2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623392" y="5085184"/>
            <a:ext cx="110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0000FF"/>
                </a:solidFill>
              </a:rPr>
              <a:t>Please check whether these configurations are the most recent ones </a:t>
            </a:r>
            <a:r>
              <a:rPr lang="fr-FR" smtClean="0">
                <a:solidFill>
                  <a:srgbClr val="0000FF"/>
                </a:solidFill>
                <a:sym typeface="Wingdings" panose="05000000000000000000" pitchFamily="2" charset="2"/>
              </a:rPr>
              <a:t>  coherence with the other chapters</a:t>
            </a:r>
            <a:endParaRPr lang="en-GB">
              <a:solidFill>
                <a:srgbClr val="0000FF"/>
              </a:solidFill>
            </a:endParaRPr>
          </a:p>
        </p:txBody>
      </p:sp>
      <p:pic>
        <p:nvPicPr>
          <p:cNvPr id="3073" name="Imag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7"/>
          <a:stretch/>
        </p:blipFill>
        <p:spPr bwMode="auto">
          <a:xfrm>
            <a:off x="2279576" y="1823468"/>
            <a:ext cx="6840760" cy="29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07568" y="853232"/>
            <a:ext cx="626469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Short description of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heating systems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DTT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features and possible </a:t>
            </a:r>
            <a:r>
              <a:rPr lang="fr-FR" b="1" smtClean="0">
                <a:latin typeface="Arial" panose="020B0604020202020204" pitchFamily="34" charset="0"/>
                <a:cs typeface="Arial" panose="020B0604020202020204" pitchFamily="34" charset="0"/>
              </a:rPr>
              <a:t>magnetic configurations</a:t>
            </a:r>
            <a:endParaRPr lang="fr-FR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1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6048672" cy="583716"/>
          </a:xfrm>
        </p:spPr>
        <p:txBody>
          <a:bodyPr/>
          <a:lstStyle/>
          <a:p>
            <a:r>
              <a:rPr lang="en-GB" smtClean="0"/>
              <a:t>1.3 DTT </a:t>
            </a:r>
            <a:r>
              <a:rPr lang="en-GB"/>
              <a:t>Role, Objectives and Priorities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479376" y="1052736"/>
            <a:ext cx="1130525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the role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played by different magnetic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, combined with the local divertor radiation, to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minimize the power flux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to the divertor </a:t>
            </a:r>
            <a:endParaRPr lang="en-GB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Use of the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divertor modules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to study divertor materials, shaping, cooling etc.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reliable, robust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 experimentally validated divertor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concept for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Enhanced connections with ITER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programme because of the recent change of ITER first wall and increase of ECRH power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Discussion of DTT role in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support of ITER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operation (disruption avoidance &amp; mitigation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Discussion of DTT role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complementary to JT-60SA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, when operated at half field and current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Additional objectives, in particular,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fast ion physics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studies (essential for core-edge integration and ITER/DEMO similarity)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Review of DTT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unique contributions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(as in the Facility Review slides)</a:t>
            </a:r>
            <a:endParaRPr lang="fr-FR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Review of DTT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contributions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(as in the Facility Review slides)</a:t>
            </a:r>
            <a:endParaRPr lang="fr-FR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Objectives associated with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long term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evolutions (second divertor, liquid metals)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601" y="3356992"/>
            <a:ext cx="5050400" cy="26744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16" y="20097"/>
            <a:ext cx="6048672" cy="583716"/>
          </a:xfrm>
        </p:spPr>
        <p:txBody>
          <a:bodyPr/>
          <a:lstStyle/>
          <a:p>
            <a:r>
              <a:rPr lang="en-GB" smtClean="0"/>
              <a:t>1.4 </a:t>
            </a:r>
            <a:r>
              <a:rPr lang="en-GB"/>
              <a:t>DTT Research Phases and evolutions 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53447" y="836712"/>
            <a:ext cx="74888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Construction phase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input from the DTT-RP to final design and definition of sub-systems (in particular </a:t>
            </a:r>
            <a:r>
              <a:rPr lang="fr-FR" sz="2000" u="sng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First phase (commissioning &amp; beyond)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scientifically exploitable first plasma. </a:t>
            </a:r>
            <a:r>
              <a:rPr lang="en-GB" sz="2000" u="sng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Validating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operation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at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main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technical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parameters. First use of divertor test modules.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Second phase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power increase and test of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actively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cooled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divertor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under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very large power flux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in SN, XD and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NT configurations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Third </a:t>
            </a: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nominal power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fr-FR" sz="2000" u="sng" smtClean="0">
                <a:latin typeface="Arial" panose="020B0604020202020204" pitchFamily="34" charset="0"/>
                <a:cs typeface="Arial" panose="020B0604020202020204" pitchFamily="34" charset="0"/>
              </a:rPr>
              <a:t>full scale test of a DEMO-like divertor solution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(magnetic topology, divertor shape and material) 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836712"/>
            <a:ext cx="3525128" cy="2189281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797863" y="4365104"/>
            <a:ext cx="2155190" cy="21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44624"/>
            <a:ext cx="6984776" cy="583716"/>
          </a:xfrm>
        </p:spPr>
        <p:txBody>
          <a:bodyPr/>
          <a:lstStyle/>
          <a:p>
            <a:r>
              <a:rPr lang="en-GB" smtClean="0"/>
              <a:t>1.5 </a:t>
            </a:r>
            <a:r>
              <a:rPr lang="en-GB"/>
              <a:t>Headlines of the DTT Research Programme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479376" y="1052736"/>
            <a:ext cx="113052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GB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headlines </a:t>
            </a:r>
            <a:r>
              <a:rPr lang="en-GB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primary </a:t>
            </a:r>
            <a:r>
              <a:rPr lang="en-GB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objectives, attainable with the machine </a:t>
            </a:r>
            <a:r>
              <a:rPr lang="en-GB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fr-FR" sz="200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They depend on machine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capabilities in the various phases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each phase can contribute !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Construction phase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contribution to analogous phases of ITER and DEMO. Possible common work with DEMO design team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First phase (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commissioning &amp; beyond)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most critical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components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and the most robust tests to be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performed, in support to ITER commissioning. Exploit programme at reduced field and current. Disruption studies.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Second phase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extensive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test of magnetic configurations, with respect to performance, divertor compatibility and disruptions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Third </a:t>
            </a:r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confirm selection of best configuration and scenarios at full power. Decide long term evolutions (liquid metals ?)</a:t>
            </a:r>
            <a:endParaRPr lang="fr-FR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fr-FR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various generations of test divertor modules will be used in all the phases</a:t>
            </a:r>
          </a:p>
        </p:txBody>
      </p:sp>
    </p:spTree>
    <p:extLst>
      <p:ext uri="{BB962C8B-B14F-4D97-AF65-F5344CB8AC3E}">
        <p14:creationId xmlns:p14="http://schemas.microsoft.com/office/powerpoint/2010/main" val="167928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What is missing</a:t>
            </a:r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479376" y="1052736"/>
            <a:ext cx="11089232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first draft of Chapter 1 is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intentionally synthetic and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shorter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than 10-15 pages, in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include input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by all the ROs and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connected to what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developed in all the chapters</a:t>
            </a:r>
            <a:endParaRPr lang="fr-FR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Headlines section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the one that will be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re-written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significantly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expanded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after the discussions of this meeting </a:t>
            </a:r>
            <a:endParaRPr lang="fr-FR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There should be a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final table summarizing detailed Headlines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(maybe with sub-Headlines) vs operation phases. How to conceive such a table ?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There could also be a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 summarizing the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experiments that will be useful for ITER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and/or for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pPr marL="285750" indent="-28575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next slide</a:t>
            </a:r>
          </a:p>
          <a:p>
            <a:pPr marL="285750" indent="-28575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Suggestions</a:t>
            </a:r>
            <a:endParaRPr lang="fr-FR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38297"/>
      </p:ext>
    </p:extLst>
  </p:cSld>
  <p:clrMapOvr>
    <a:masterClrMapping/>
  </p:clrMapOvr>
</p:sld>
</file>

<file path=ppt/theme/theme1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8241</TotalTime>
  <Words>1031</Words>
  <Application>Microsoft Office PowerPoint</Application>
  <PresentationFormat>Grand écran</PresentationFormat>
  <Paragraphs>171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Wingdings</vt:lpstr>
      <vt:lpstr>Yu Mincho</vt:lpstr>
      <vt:lpstr>1_Masque principal</vt:lpstr>
      <vt:lpstr>Présentation PowerPoint</vt:lpstr>
      <vt:lpstr>Chapter 1 contents</vt:lpstr>
      <vt:lpstr>Chapter 1 : rationale</vt:lpstr>
      <vt:lpstr>1.2 Main features of the DTT tokamak /1</vt:lpstr>
      <vt:lpstr>1.2 Main features of the DTT tokamak /2</vt:lpstr>
      <vt:lpstr>1.3 DTT Role, Objectives and Priorities</vt:lpstr>
      <vt:lpstr>1.4 DTT Research Phases and evolutions </vt:lpstr>
      <vt:lpstr>1.5 Headlines of the DTT Research Programme</vt:lpstr>
      <vt:lpstr>What is missing</vt:lpstr>
      <vt:lpstr>Table format proposal (with examples)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GIRUZZI Gerardo 128281</cp:lastModifiedBy>
  <cp:revision>595</cp:revision>
  <cp:lastPrinted>2023-05-23T08:49:07Z</cp:lastPrinted>
  <dcterms:created xsi:type="dcterms:W3CDTF">2014-10-17T14:45:18Z</dcterms:created>
  <dcterms:modified xsi:type="dcterms:W3CDTF">2023-12-14T10:48:59Z</dcterms:modified>
</cp:coreProperties>
</file>