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9"/>
  </p:notesMasterIdLst>
  <p:sldIdLst>
    <p:sldId id="256" r:id="rId2"/>
    <p:sldId id="2130" r:id="rId3"/>
    <p:sldId id="2131" r:id="rId4"/>
    <p:sldId id="2117" r:id="rId5"/>
    <p:sldId id="512" r:id="rId6"/>
    <p:sldId id="2110" r:id="rId7"/>
    <p:sldId id="2116" r:id="rId8"/>
    <p:sldId id="2118" r:id="rId9"/>
    <p:sldId id="480" r:id="rId10"/>
    <p:sldId id="2109" r:id="rId11"/>
    <p:sldId id="443" r:id="rId12"/>
    <p:sldId id="2120" r:id="rId13"/>
    <p:sldId id="2121" r:id="rId14"/>
    <p:sldId id="267" r:id="rId15"/>
    <p:sldId id="459" r:id="rId16"/>
    <p:sldId id="2122" r:id="rId17"/>
    <p:sldId id="2115" r:id="rId18"/>
    <p:sldId id="300" r:id="rId19"/>
    <p:sldId id="2107" r:id="rId20"/>
    <p:sldId id="2108" r:id="rId21"/>
    <p:sldId id="386" r:id="rId22"/>
    <p:sldId id="261" r:id="rId23"/>
    <p:sldId id="385" r:id="rId24"/>
    <p:sldId id="381" r:id="rId25"/>
    <p:sldId id="265" r:id="rId26"/>
    <p:sldId id="2129" r:id="rId27"/>
    <p:sldId id="2128" r:id="rId28"/>
  </p:sldIdLst>
  <p:sldSz cx="9144000" cy="6858000" type="screen4x3"/>
  <p:notesSz cx="7104063"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2D7D85-82D2-4727-8E1A-4A4CC78F2DE2}" v="1" dt="2023-11-22T13:58:49.949"/>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59" autoAdjust="0"/>
    <p:restoredTop sz="94607"/>
  </p:normalViewPr>
  <p:slideViewPr>
    <p:cSldViewPr snapToGrid="0" snapToObjects="1">
      <p:cViewPr varScale="1">
        <p:scale>
          <a:sx n="59" d="100"/>
          <a:sy n="59" d="100"/>
        </p:scale>
        <p:origin x="1500" y="36"/>
      </p:cViewPr>
      <p:guideLst/>
    </p:cSldViewPr>
  </p:slideViewPr>
  <p:notesTextViewPr>
    <p:cViewPr>
      <p:scale>
        <a:sx n="1" d="1"/>
        <a:sy n="1" d="1"/>
      </p:scale>
      <p:origin x="0" y="0"/>
    </p:cViewPr>
  </p:notesTextViewPr>
  <p:sorterViewPr>
    <p:cViewPr>
      <p:scale>
        <a:sx n="200" d="100"/>
        <a:sy n="200" d="100"/>
      </p:scale>
      <p:origin x="0" y="-995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Segnaposto dat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98FDCC46-738C-437F-892B-F170419F434E}" type="datetimeFigureOut">
              <a:rPr lang="en-US" smtClean="0"/>
              <a:t>12/13/2023</a:t>
            </a:fld>
            <a:endParaRPr lang="en-US"/>
          </a:p>
        </p:txBody>
      </p:sp>
      <p:sp>
        <p:nvSpPr>
          <p:cNvPr id="4" name="Segnaposto immagine diapositiva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Segnaposto note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egnaposto numero diapositiva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4E415749-2305-4F11-8735-687443525DE0}" type="slidenum">
              <a:rPr lang="en-US" smtClean="0"/>
              <a:t>‹N°›</a:t>
            </a:fld>
            <a:endParaRPr lang="en-US"/>
          </a:p>
        </p:txBody>
      </p:sp>
    </p:spTree>
    <p:extLst>
      <p:ext uri="{BB962C8B-B14F-4D97-AF65-F5344CB8AC3E}">
        <p14:creationId xmlns:p14="http://schemas.microsoft.com/office/powerpoint/2010/main" val="645395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9C0CAE2-44D2-47E9-A6C5-7483BEC5474A}" type="slidenum">
              <a:rPr lang="it-IT" smtClean="0"/>
              <a:t>6</a:t>
            </a:fld>
            <a:endParaRPr lang="it-IT"/>
          </a:p>
        </p:txBody>
      </p:sp>
    </p:spTree>
    <p:extLst>
      <p:ext uri="{BB962C8B-B14F-4D97-AF65-F5344CB8AC3E}">
        <p14:creationId xmlns:p14="http://schemas.microsoft.com/office/powerpoint/2010/main" val="3287415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69C0CAE2-44D2-47E9-A6C5-7483BEC5474A}" type="slidenum">
              <a:rPr lang="it-IT" smtClean="0"/>
              <a:t>16</a:t>
            </a:fld>
            <a:endParaRPr lang="it-IT"/>
          </a:p>
        </p:txBody>
      </p:sp>
    </p:spTree>
    <p:extLst>
      <p:ext uri="{BB962C8B-B14F-4D97-AF65-F5344CB8AC3E}">
        <p14:creationId xmlns:p14="http://schemas.microsoft.com/office/powerpoint/2010/main" val="1490025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ED8E2A06-6D32-4740-BC3B-EF48B8F8E651}" type="slidenum">
              <a:rPr lang="it-IT" smtClean="0"/>
              <a:t>18</a:t>
            </a:fld>
            <a:endParaRPr lang="it-IT"/>
          </a:p>
        </p:txBody>
      </p:sp>
    </p:spTree>
    <p:extLst>
      <p:ext uri="{BB962C8B-B14F-4D97-AF65-F5344CB8AC3E}">
        <p14:creationId xmlns:p14="http://schemas.microsoft.com/office/powerpoint/2010/main" val="2659914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b="0" dirty="0"/>
          </a:p>
        </p:txBody>
      </p:sp>
      <p:sp>
        <p:nvSpPr>
          <p:cNvPr id="4" name="Segnaposto numero diapositiva 3"/>
          <p:cNvSpPr>
            <a:spLocks noGrp="1"/>
          </p:cNvSpPr>
          <p:nvPr>
            <p:ph type="sldNum" sz="quarter" idx="10"/>
          </p:nvPr>
        </p:nvSpPr>
        <p:spPr/>
        <p:txBody>
          <a:bodyPr/>
          <a:lstStyle/>
          <a:p>
            <a:fld id="{0EB0804A-4AD4-4D5A-93F1-BA03390675AC}"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056676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E415749-2305-4F11-8735-687443525DE0}" type="slidenum">
              <a:rPr lang="en-US" smtClean="0"/>
              <a:t>25</a:t>
            </a:fld>
            <a:endParaRPr lang="en-US"/>
          </a:p>
        </p:txBody>
      </p:sp>
    </p:spTree>
    <p:extLst>
      <p:ext uri="{BB962C8B-B14F-4D97-AF65-F5344CB8AC3E}">
        <p14:creationId xmlns:p14="http://schemas.microsoft.com/office/powerpoint/2010/main" val="2628997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9C0CAE2-44D2-47E9-A6C5-7483BEC5474A}" type="slidenum">
              <a:rPr lang="it-IT" smtClean="0"/>
              <a:t>7</a:t>
            </a:fld>
            <a:endParaRPr lang="it-IT"/>
          </a:p>
        </p:txBody>
      </p:sp>
    </p:spTree>
    <p:extLst>
      <p:ext uri="{BB962C8B-B14F-4D97-AF65-F5344CB8AC3E}">
        <p14:creationId xmlns:p14="http://schemas.microsoft.com/office/powerpoint/2010/main" val="618417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9C0CAE2-44D2-47E9-A6C5-7483BEC5474A}" type="slidenum">
              <a:rPr lang="it-IT" smtClean="0"/>
              <a:t>8</a:t>
            </a:fld>
            <a:endParaRPr lang="it-IT"/>
          </a:p>
        </p:txBody>
      </p:sp>
    </p:spTree>
    <p:extLst>
      <p:ext uri="{BB962C8B-B14F-4D97-AF65-F5344CB8AC3E}">
        <p14:creationId xmlns:p14="http://schemas.microsoft.com/office/powerpoint/2010/main" val="3233248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9C0CAE2-44D2-47E9-A6C5-7483BEC5474A}" type="slidenum">
              <a:rPr lang="it-IT" smtClean="0"/>
              <a:t>9</a:t>
            </a:fld>
            <a:endParaRPr lang="it-IT"/>
          </a:p>
        </p:txBody>
      </p:sp>
    </p:spTree>
    <p:extLst>
      <p:ext uri="{BB962C8B-B14F-4D97-AF65-F5344CB8AC3E}">
        <p14:creationId xmlns:p14="http://schemas.microsoft.com/office/powerpoint/2010/main" val="2090712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9C0CAE2-44D2-47E9-A6C5-7483BEC5474A}" type="slidenum">
              <a:rPr lang="it-IT" smtClean="0"/>
              <a:t>10</a:t>
            </a:fld>
            <a:endParaRPr lang="it-IT"/>
          </a:p>
        </p:txBody>
      </p:sp>
    </p:spTree>
    <p:extLst>
      <p:ext uri="{BB962C8B-B14F-4D97-AF65-F5344CB8AC3E}">
        <p14:creationId xmlns:p14="http://schemas.microsoft.com/office/powerpoint/2010/main" val="278393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69C0CAE2-44D2-47E9-A6C5-7483BEC5474A}" type="slidenum">
              <a:rPr lang="it-IT" smtClean="0"/>
              <a:t>11</a:t>
            </a:fld>
            <a:endParaRPr lang="it-IT"/>
          </a:p>
        </p:txBody>
      </p:sp>
    </p:spTree>
    <p:extLst>
      <p:ext uri="{BB962C8B-B14F-4D97-AF65-F5344CB8AC3E}">
        <p14:creationId xmlns:p14="http://schemas.microsoft.com/office/powerpoint/2010/main" val="789308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9C0CAE2-44D2-47E9-A6C5-7483BEC5474A}" type="slidenum">
              <a:rPr lang="it-IT" smtClean="0"/>
              <a:t>12</a:t>
            </a:fld>
            <a:endParaRPr lang="it-IT"/>
          </a:p>
        </p:txBody>
      </p:sp>
    </p:spTree>
    <p:extLst>
      <p:ext uri="{BB962C8B-B14F-4D97-AF65-F5344CB8AC3E}">
        <p14:creationId xmlns:p14="http://schemas.microsoft.com/office/powerpoint/2010/main" val="2379524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9C0CAE2-44D2-47E9-A6C5-7483BEC5474A}" type="slidenum">
              <a:rPr lang="it-IT" smtClean="0"/>
              <a:t>13</a:t>
            </a:fld>
            <a:endParaRPr lang="it-IT"/>
          </a:p>
        </p:txBody>
      </p:sp>
    </p:spTree>
    <p:extLst>
      <p:ext uri="{BB962C8B-B14F-4D97-AF65-F5344CB8AC3E}">
        <p14:creationId xmlns:p14="http://schemas.microsoft.com/office/powerpoint/2010/main" val="3052176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69C0CAE2-44D2-47E9-A6C5-7483BEC5474A}" type="slidenum">
              <a:rPr lang="it-IT" smtClean="0"/>
              <a:t>15</a:t>
            </a:fld>
            <a:endParaRPr lang="it-IT"/>
          </a:p>
        </p:txBody>
      </p:sp>
    </p:spTree>
    <p:extLst>
      <p:ext uri="{BB962C8B-B14F-4D97-AF65-F5344CB8AC3E}">
        <p14:creationId xmlns:p14="http://schemas.microsoft.com/office/powerpoint/2010/main" val="2110034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FB82FDBF-B218-44ED-95B3-2B01AA690E8A}" type="datetime1">
              <a:rPr lang="it-IT" smtClean="0"/>
              <a:t>13/12/2023</a:t>
            </a:fld>
            <a:endParaRPr lang="it-IT"/>
          </a:p>
        </p:txBody>
      </p:sp>
      <p:sp>
        <p:nvSpPr>
          <p:cNvPr id="5" name="Footer Placeholder 4"/>
          <p:cNvSpPr>
            <a:spLocks noGrp="1"/>
          </p:cNvSpPr>
          <p:nvPr>
            <p:ph type="ftr" sz="quarter" idx="11"/>
          </p:nvPr>
        </p:nvSpPr>
        <p:spPr/>
        <p:txBody>
          <a:bodyPr/>
          <a:lstStyle/>
          <a:p>
            <a:r>
              <a:rPr lang="en-US"/>
              <a:t>DTT Technical and Scientific Committee  -  V meeting - 21-22/11/23</a:t>
            </a:r>
            <a:endParaRPr lang="it-IT"/>
          </a:p>
        </p:txBody>
      </p:sp>
      <p:sp>
        <p:nvSpPr>
          <p:cNvPr id="6" name="Slide Number Placeholder 5"/>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127294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1F71EC73-291B-40EE-A563-D808E776B3F5}" type="datetime1">
              <a:rPr lang="it-IT" smtClean="0"/>
              <a:t>13/12/2023</a:t>
            </a:fld>
            <a:endParaRPr lang="it-IT"/>
          </a:p>
        </p:txBody>
      </p:sp>
      <p:sp>
        <p:nvSpPr>
          <p:cNvPr id="5" name="Footer Placeholder 4"/>
          <p:cNvSpPr>
            <a:spLocks noGrp="1"/>
          </p:cNvSpPr>
          <p:nvPr>
            <p:ph type="ftr" sz="quarter" idx="11"/>
          </p:nvPr>
        </p:nvSpPr>
        <p:spPr/>
        <p:txBody>
          <a:bodyPr/>
          <a:lstStyle/>
          <a:p>
            <a:r>
              <a:rPr lang="en-US"/>
              <a:t>DTT Technical and Scientific Committee  -  V meeting - 21-22/11/23</a:t>
            </a:r>
            <a:endParaRPr lang="it-IT"/>
          </a:p>
        </p:txBody>
      </p:sp>
      <p:sp>
        <p:nvSpPr>
          <p:cNvPr id="6" name="Slide Number Placeholder 5"/>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1919000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F9A729A8-7633-4006-8660-5C7EDCA7BFAE}" type="datetime1">
              <a:rPr lang="it-IT" smtClean="0"/>
              <a:t>13/12/2023</a:t>
            </a:fld>
            <a:endParaRPr lang="it-IT"/>
          </a:p>
        </p:txBody>
      </p:sp>
      <p:sp>
        <p:nvSpPr>
          <p:cNvPr id="5" name="Footer Placeholder 4"/>
          <p:cNvSpPr>
            <a:spLocks noGrp="1"/>
          </p:cNvSpPr>
          <p:nvPr>
            <p:ph type="ftr" sz="quarter" idx="11"/>
          </p:nvPr>
        </p:nvSpPr>
        <p:spPr/>
        <p:txBody>
          <a:bodyPr/>
          <a:lstStyle/>
          <a:p>
            <a:r>
              <a:rPr lang="en-US"/>
              <a:t>DTT Technical and Scientific Committee  -  V meeting - 21-22/11/23</a:t>
            </a:r>
            <a:endParaRPr lang="it-IT"/>
          </a:p>
        </p:txBody>
      </p:sp>
      <p:sp>
        <p:nvSpPr>
          <p:cNvPr id="6" name="Slide Number Placeholder 5"/>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922333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71450" y="365129"/>
            <a:ext cx="7772082" cy="726695"/>
          </a:xfrm>
        </p:spPr>
        <p:txBody>
          <a:bodyPr>
            <a:normAutofit/>
          </a:bodyPr>
          <a:lstStyle>
            <a:lvl1pPr>
              <a:defRPr sz="2400">
                <a:solidFill>
                  <a:srgbClr val="0070C0"/>
                </a:solidFill>
                <a:latin typeface="+mn-lt"/>
              </a:defRPr>
            </a:lvl1pPr>
          </a:lstStyle>
          <a:p>
            <a:r>
              <a:rPr lang="en-GB" noProof="0" dirty="0"/>
              <a:t>Click to edit Master title style</a:t>
            </a:r>
          </a:p>
        </p:txBody>
      </p:sp>
      <p:pic>
        <p:nvPicPr>
          <p:cNvPr id="10" name="Picture 2">
            <a:extLst>
              <a:ext uri="{FF2B5EF4-FFF2-40B4-BE49-F238E27FC236}">
                <a16:creationId xmlns:a16="http://schemas.microsoft.com/office/drawing/2014/main" id="{C4B376D4-3D04-4963-95E5-3D5171D20062}"/>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43533" y="278176"/>
            <a:ext cx="713907" cy="900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Connettore 1 11">
            <a:extLst>
              <a:ext uri="{FF2B5EF4-FFF2-40B4-BE49-F238E27FC236}">
                <a16:creationId xmlns:a16="http://schemas.microsoft.com/office/drawing/2014/main" id="{7BC5758D-EBC4-D3F3-A0B1-F281D9CC7558}"/>
              </a:ext>
            </a:extLst>
          </p:cNvPr>
          <p:cNvCxnSpPr>
            <a:cxnSpLocks/>
          </p:cNvCxnSpPr>
          <p:nvPr userDrawn="1"/>
        </p:nvCxnSpPr>
        <p:spPr>
          <a:xfrm>
            <a:off x="263061" y="6387255"/>
            <a:ext cx="86400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7BC5758D-EBC4-D3F3-A0B1-F281D9CC7558}"/>
              </a:ext>
            </a:extLst>
          </p:cNvPr>
          <p:cNvCxnSpPr>
            <a:cxnSpLocks/>
          </p:cNvCxnSpPr>
          <p:nvPr userDrawn="1"/>
        </p:nvCxnSpPr>
        <p:spPr>
          <a:xfrm>
            <a:off x="263061" y="6387255"/>
            <a:ext cx="86400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Date Placeholder 3"/>
          <p:cNvSpPr>
            <a:spLocks noGrp="1"/>
          </p:cNvSpPr>
          <p:nvPr>
            <p:ph type="dt" sz="half" idx="10"/>
          </p:nvPr>
        </p:nvSpPr>
        <p:spPr>
          <a:xfrm>
            <a:off x="200025" y="6356352"/>
            <a:ext cx="2057400" cy="365125"/>
          </a:xfrm>
        </p:spPr>
        <p:txBody>
          <a:bodyPr/>
          <a:lstStyle>
            <a:lvl1pPr>
              <a:defRPr>
                <a:solidFill>
                  <a:srgbClr val="0070C0"/>
                </a:solidFill>
              </a:defRPr>
            </a:lvl1pPr>
          </a:lstStyle>
          <a:p>
            <a:fld id="{A48BF220-8ADB-4EA0-B70F-B6265BDCB2FE}" type="datetime1">
              <a:rPr lang="it-IT" smtClean="0"/>
              <a:t>13/12/2023</a:t>
            </a:fld>
            <a:endParaRPr lang="it-IT" dirty="0"/>
          </a:p>
        </p:txBody>
      </p:sp>
      <p:sp>
        <p:nvSpPr>
          <p:cNvPr id="15" name="Footer Placeholder 4"/>
          <p:cNvSpPr>
            <a:spLocks noGrp="1"/>
          </p:cNvSpPr>
          <p:nvPr>
            <p:ph type="ftr" sz="quarter" idx="11"/>
          </p:nvPr>
        </p:nvSpPr>
        <p:spPr>
          <a:xfrm>
            <a:off x="3028950" y="6356352"/>
            <a:ext cx="3086100" cy="365125"/>
          </a:xfrm>
        </p:spPr>
        <p:txBody>
          <a:bodyPr/>
          <a:lstStyle>
            <a:lvl1pPr>
              <a:defRPr>
                <a:solidFill>
                  <a:srgbClr val="0070C0"/>
                </a:solidFill>
              </a:defRPr>
            </a:lvl1pPr>
          </a:lstStyle>
          <a:p>
            <a:r>
              <a:rPr lang="en-US"/>
              <a:t>DTT Technical and Scientific Committee  -  V meeting - 21-22/11/23</a:t>
            </a:r>
            <a:endParaRPr lang="it-IT" dirty="0"/>
          </a:p>
        </p:txBody>
      </p:sp>
      <p:sp>
        <p:nvSpPr>
          <p:cNvPr id="16" name="Slide Number Placeholder 5"/>
          <p:cNvSpPr>
            <a:spLocks noGrp="1"/>
          </p:cNvSpPr>
          <p:nvPr>
            <p:ph type="sldNum" sz="quarter" idx="12"/>
          </p:nvPr>
        </p:nvSpPr>
        <p:spPr>
          <a:xfrm>
            <a:off x="6972300" y="6356352"/>
            <a:ext cx="2057400" cy="365125"/>
          </a:xfrm>
        </p:spPr>
        <p:txBody>
          <a:bodyPr/>
          <a:lstStyle>
            <a:lvl1pPr>
              <a:defRPr>
                <a:solidFill>
                  <a:srgbClr val="0070C0"/>
                </a:solidFill>
              </a:defRPr>
            </a:lvl1pPr>
          </a:lstStyle>
          <a:p>
            <a:fld id="{BA013763-FF4F-6447-94CE-4F6DA003092A}" type="slidenum">
              <a:rPr lang="it-IT" smtClean="0"/>
              <a:pPr/>
              <a:t>‹N°›</a:t>
            </a:fld>
            <a:endParaRPr lang="it-IT"/>
          </a:p>
        </p:txBody>
      </p:sp>
    </p:spTree>
    <p:extLst>
      <p:ext uri="{BB962C8B-B14F-4D97-AF65-F5344CB8AC3E}">
        <p14:creationId xmlns:p14="http://schemas.microsoft.com/office/powerpoint/2010/main" val="1526585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abella">
    <p:spTree>
      <p:nvGrpSpPr>
        <p:cNvPr id="1" name=""/>
        <p:cNvGrpSpPr/>
        <p:nvPr/>
      </p:nvGrpSpPr>
      <p:grpSpPr>
        <a:xfrm>
          <a:off x="0" y="0"/>
          <a:ext cx="0" cy="0"/>
          <a:chOff x="0" y="0"/>
          <a:chExt cx="0" cy="0"/>
        </a:xfrm>
      </p:grpSpPr>
      <p:sp>
        <p:nvSpPr>
          <p:cNvPr id="7" name="Rettangolo 6"/>
          <p:cNvSpPr/>
          <p:nvPr userDrawn="1"/>
        </p:nvSpPr>
        <p:spPr>
          <a:xfrm>
            <a:off x="0" y="2"/>
            <a:ext cx="9144000" cy="525537"/>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 name="Titolo 1"/>
          <p:cNvSpPr>
            <a:spLocks noGrp="1"/>
          </p:cNvSpPr>
          <p:nvPr>
            <p:ph type="title" hasCustomPrompt="1"/>
          </p:nvPr>
        </p:nvSpPr>
        <p:spPr>
          <a:xfrm>
            <a:off x="0" y="32940"/>
            <a:ext cx="8229600" cy="533480"/>
          </a:xfrm>
        </p:spPr>
        <p:txBody>
          <a:bodyPr/>
          <a:lstStyle>
            <a:lvl1pPr>
              <a:defRPr>
                <a:solidFill>
                  <a:srgbClr val="FFFFFF"/>
                </a:solidFill>
              </a:defRPr>
            </a:lvl1pPr>
          </a:lstStyle>
          <a:p>
            <a:r>
              <a:rPr lang="it-IT" dirty="0"/>
              <a:t>Titolo della slide</a:t>
            </a:r>
          </a:p>
        </p:txBody>
      </p:sp>
      <p:sp>
        <p:nvSpPr>
          <p:cNvPr id="3" name="Segnaposto contenuto 2"/>
          <p:cNvSpPr>
            <a:spLocks noGrp="1"/>
          </p:cNvSpPr>
          <p:nvPr>
            <p:ph idx="1" hasCustomPrompt="1"/>
          </p:nvPr>
        </p:nvSpPr>
        <p:spPr>
          <a:xfrm>
            <a:off x="457200" y="1600201"/>
            <a:ext cx="8229600" cy="369332"/>
          </a:xfrm>
        </p:spPr>
        <p:txBody>
          <a:bodyPr>
            <a:spAutoFit/>
          </a:bodyPr>
          <a:lstStyle>
            <a:lvl1pPr marL="0" indent="0">
              <a:buNone/>
              <a:defRPr sz="2000" baseline="0"/>
            </a:lvl1pPr>
          </a:lstStyle>
          <a:p>
            <a:pPr lvl="0"/>
            <a:r>
              <a:rPr lang="it-IT" dirty="0"/>
              <a:t>Testo</a:t>
            </a:r>
          </a:p>
        </p:txBody>
      </p:sp>
      <p:sp>
        <p:nvSpPr>
          <p:cNvPr id="5" name="Segnaposto tabella 4"/>
          <p:cNvSpPr>
            <a:spLocks noGrp="1"/>
          </p:cNvSpPr>
          <p:nvPr>
            <p:ph type="tbl" sz="quarter" idx="13" hasCustomPrompt="1"/>
          </p:nvPr>
        </p:nvSpPr>
        <p:spPr>
          <a:xfrm>
            <a:off x="457200" y="2495552"/>
            <a:ext cx="8185150" cy="3255433"/>
          </a:xfrm>
        </p:spPr>
        <p:txBody>
          <a:bodyPr>
            <a:normAutofit/>
          </a:bodyPr>
          <a:lstStyle>
            <a:lvl1pPr marL="0" indent="0">
              <a:buNone/>
              <a:defRPr sz="1800" baseline="0"/>
            </a:lvl1pPr>
          </a:lstStyle>
          <a:p>
            <a:r>
              <a:rPr lang="it-IT" dirty="0"/>
              <a:t>Cliccare sull’icona per inserire la tabella</a:t>
            </a:r>
          </a:p>
        </p:txBody>
      </p:sp>
      <p:sp>
        <p:nvSpPr>
          <p:cNvPr id="8" name="Segnaposto numero diapositiva 5"/>
          <p:cNvSpPr>
            <a:spLocks noGrp="1"/>
          </p:cNvSpPr>
          <p:nvPr>
            <p:ph type="sldNum" sz="quarter" idx="4"/>
          </p:nvPr>
        </p:nvSpPr>
        <p:spPr>
          <a:xfrm>
            <a:off x="7115176" y="6356352"/>
            <a:ext cx="15716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C7C199-0D0D-7840-A88D-785280B31CF7}" type="slidenum">
              <a:rPr lang="it-IT" smtClean="0"/>
              <a:t>‹N°›</a:t>
            </a:fld>
            <a:endParaRPr lang="it-IT"/>
          </a:p>
        </p:txBody>
      </p:sp>
    </p:spTree>
    <p:extLst>
      <p:ext uri="{BB962C8B-B14F-4D97-AF65-F5344CB8AC3E}">
        <p14:creationId xmlns:p14="http://schemas.microsoft.com/office/powerpoint/2010/main" val="2547274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lides normali">
    <p:spTree>
      <p:nvGrpSpPr>
        <p:cNvPr id="1" name=""/>
        <p:cNvGrpSpPr/>
        <p:nvPr/>
      </p:nvGrpSpPr>
      <p:grpSpPr>
        <a:xfrm>
          <a:off x="0" y="0"/>
          <a:ext cx="0" cy="0"/>
          <a:chOff x="0" y="0"/>
          <a:chExt cx="0" cy="0"/>
        </a:xfrm>
      </p:grpSpPr>
      <p:cxnSp>
        <p:nvCxnSpPr>
          <p:cNvPr id="11" name="Connettore 1 10">
            <a:extLst>
              <a:ext uri="{FF2B5EF4-FFF2-40B4-BE49-F238E27FC236}">
                <a16:creationId xmlns:a16="http://schemas.microsoft.com/office/drawing/2014/main" id="{4BB41C38-34A6-684F-AB6A-5BC6B5F5107F}"/>
              </a:ext>
            </a:extLst>
          </p:cNvPr>
          <p:cNvCxnSpPr/>
          <p:nvPr userDrawn="1"/>
        </p:nvCxnSpPr>
        <p:spPr>
          <a:xfrm>
            <a:off x="153723" y="6505145"/>
            <a:ext cx="8752736" cy="0"/>
          </a:xfrm>
          <a:prstGeom prst="line">
            <a:avLst/>
          </a:prstGeom>
          <a:ln w="3175">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2" name="Picture 2">
            <a:extLst>
              <a:ext uri="{FF2B5EF4-FFF2-40B4-BE49-F238E27FC236}">
                <a16:creationId xmlns:a16="http://schemas.microsoft.com/office/drawing/2014/main" id="{60AC60DE-0631-BC1D-10F4-DD17440F3F3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15350" y="0"/>
            <a:ext cx="609601" cy="8089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Segnaposto piè di pagina 8">
            <a:extLst>
              <a:ext uri="{FF2B5EF4-FFF2-40B4-BE49-F238E27FC236}">
                <a16:creationId xmlns:a16="http://schemas.microsoft.com/office/drawing/2014/main" id="{B9F6E61C-7479-EFC8-7B4F-0866856A2791}"/>
              </a:ext>
            </a:extLst>
          </p:cNvPr>
          <p:cNvSpPr>
            <a:spLocks noGrp="1"/>
          </p:cNvSpPr>
          <p:nvPr>
            <p:ph type="ftr" sz="quarter" idx="11"/>
          </p:nvPr>
        </p:nvSpPr>
        <p:spPr>
          <a:xfrm>
            <a:off x="122830" y="6446969"/>
            <a:ext cx="2806108" cy="365125"/>
          </a:xfrm>
        </p:spPr>
        <p:txBody>
          <a:bodyPr/>
          <a:lstStyle>
            <a:lvl1pPr algn="l">
              <a:defRPr/>
            </a:lvl1pPr>
          </a:lstStyle>
          <a:p>
            <a:r>
              <a:rPr lang="en-US"/>
              <a:t>DTT Technical and Scientific Committee  -  V meeting - 21-22/11/23</a:t>
            </a:r>
            <a:endParaRPr lang="it-IT" dirty="0"/>
          </a:p>
        </p:txBody>
      </p:sp>
      <p:sp>
        <p:nvSpPr>
          <p:cNvPr id="10" name="Segnaposto numero diapositiva 9">
            <a:extLst>
              <a:ext uri="{FF2B5EF4-FFF2-40B4-BE49-F238E27FC236}">
                <a16:creationId xmlns:a16="http://schemas.microsoft.com/office/drawing/2014/main" id="{4D21F657-3479-4E2E-E20D-3CC97022D65E}"/>
              </a:ext>
            </a:extLst>
          </p:cNvPr>
          <p:cNvSpPr>
            <a:spLocks noGrp="1"/>
          </p:cNvSpPr>
          <p:nvPr>
            <p:ph type="sldNum" sz="quarter" idx="12"/>
          </p:nvPr>
        </p:nvSpPr>
        <p:spPr>
          <a:xfrm>
            <a:off x="8614531" y="6446969"/>
            <a:ext cx="322820" cy="365125"/>
          </a:xfrm>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3783394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363372" y="41147"/>
            <a:ext cx="7123278" cy="726695"/>
          </a:xfrm>
        </p:spPr>
        <p:txBody>
          <a:bodyPr/>
          <a:lstStyle>
            <a:lvl1pPr>
              <a:defRPr>
                <a:solidFill>
                  <a:srgbClr val="0070C0"/>
                </a:solidFill>
              </a:defRPr>
            </a:lvl1pPr>
          </a:lstStyle>
          <a:p>
            <a:r>
              <a:rPr lang="en-GB" noProof="0"/>
              <a:t>Fare clic per modificare lo stile del titolo</a:t>
            </a:r>
          </a:p>
        </p:txBody>
      </p:sp>
      <p:sp>
        <p:nvSpPr>
          <p:cNvPr id="3" name="Content Placeholder 2"/>
          <p:cNvSpPr>
            <a:spLocks noGrp="1"/>
          </p:cNvSpPr>
          <p:nvPr>
            <p:ph idx="1" hasCustomPrompt="1"/>
          </p:nvPr>
        </p:nvSpPr>
        <p:spPr>
          <a:xfrm>
            <a:off x="628650" y="1646313"/>
            <a:ext cx="7886700" cy="4351338"/>
          </a:xfrm>
        </p:spPr>
        <p:txBody>
          <a:bodyPr>
            <a:normAutofit/>
          </a:bodyPr>
          <a:lstStyle>
            <a:lvl1pPr marL="0" indent="0">
              <a:lnSpc>
                <a:spcPct val="100000"/>
              </a:lnSpc>
              <a:buFont typeface="Apple Symbols" panose="02000000000000000000" pitchFamily="2" charset="-79"/>
              <a:buNone/>
              <a:defRPr sz="2800">
                <a:latin typeface="Century Gothic" panose="020B0502020202020204" pitchFamily="34" charset="0"/>
              </a:defRPr>
            </a:lvl1pPr>
            <a:lvl2pPr marL="685800" indent="-228600">
              <a:lnSpc>
                <a:spcPct val="100000"/>
              </a:lnSpc>
              <a:spcBef>
                <a:spcPts val="600"/>
              </a:spcBef>
              <a:buFont typeface="Apple Symbols" panose="02000000000000000000" pitchFamily="2" charset="-79"/>
              <a:buChar char="⎼"/>
              <a:defRPr sz="2400">
                <a:latin typeface="Century Gothic" panose="020B0502020202020204" pitchFamily="34" charset="0"/>
              </a:defRPr>
            </a:lvl2pPr>
            <a:lvl3pPr marL="1143000" indent="-228600">
              <a:lnSpc>
                <a:spcPct val="100000"/>
              </a:lnSpc>
              <a:spcBef>
                <a:spcPts val="600"/>
              </a:spcBef>
              <a:buFont typeface="Courier New" panose="02070309020205020404" pitchFamily="49" charset="0"/>
              <a:buChar char="o"/>
              <a:defRPr>
                <a:latin typeface="Century Gothic" panose="020B0502020202020204" pitchFamily="34" charset="0"/>
              </a:defRPr>
            </a:lvl3pPr>
          </a:lstStyle>
          <a:p>
            <a:pPr lvl="0"/>
            <a:r>
              <a:rPr lang="en-GB" noProof="0" dirty="0"/>
              <a:t>Text</a:t>
            </a:r>
          </a:p>
          <a:p>
            <a:pPr lvl="0"/>
            <a:endParaRPr lang="en-GB" noProof="0" dirty="0"/>
          </a:p>
          <a:p>
            <a:pPr lvl="1"/>
            <a:r>
              <a:rPr lang="en-GB" noProof="0" dirty="0"/>
              <a:t>Bullet List</a:t>
            </a:r>
          </a:p>
          <a:p>
            <a:pPr lvl="1"/>
            <a:r>
              <a:rPr lang="en-GB" noProof="0" dirty="0"/>
              <a:t>Bullet List</a:t>
            </a:r>
          </a:p>
          <a:p>
            <a:pPr lvl="2"/>
            <a:r>
              <a:rPr lang="en-GB" noProof="0" dirty="0"/>
              <a:t>Nested bullet</a:t>
            </a:r>
          </a:p>
          <a:p>
            <a:pPr lvl="2"/>
            <a:endParaRPr lang="en-GB" noProof="0" dirty="0"/>
          </a:p>
          <a:p>
            <a:pPr lvl="1"/>
            <a:endParaRPr lang="en-GB" noProof="0" dirty="0"/>
          </a:p>
        </p:txBody>
      </p:sp>
      <p:sp>
        <p:nvSpPr>
          <p:cNvPr id="4" name="Date Placeholder 3"/>
          <p:cNvSpPr>
            <a:spLocks noGrp="1"/>
          </p:cNvSpPr>
          <p:nvPr>
            <p:ph type="dt" sz="half" idx="10"/>
          </p:nvPr>
        </p:nvSpPr>
        <p:spPr>
          <a:xfrm>
            <a:off x="628650" y="6356351"/>
            <a:ext cx="2057400" cy="365125"/>
          </a:xfrm>
        </p:spPr>
        <p:txBody>
          <a:bodyPr/>
          <a:lstStyle>
            <a:lvl1pPr>
              <a:defRPr>
                <a:solidFill>
                  <a:srgbClr val="0070C0"/>
                </a:solidFill>
              </a:defRPr>
            </a:lvl1pPr>
          </a:lstStyle>
          <a:p>
            <a:fld id="{7502BA7C-066C-4FC4-B885-2D722ED52A9C}" type="datetime1">
              <a:rPr lang="it-IT" smtClean="0"/>
              <a:t>13/12/2023</a:t>
            </a:fld>
            <a:endParaRPr lang="it-IT" dirty="0"/>
          </a:p>
        </p:txBody>
      </p:sp>
      <p:sp>
        <p:nvSpPr>
          <p:cNvPr id="5" name="Footer Placeholder 4"/>
          <p:cNvSpPr>
            <a:spLocks noGrp="1"/>
          </p:cNvSpPr>
          <p:nvPr>
            <p:ph type="ftr" sz="quarter" idx="11"/>
          </p:nvPr>
        </p:nvSpPr>
        <p:spPr>
          <a:xfrm>
            <a:off x="3028950" y="6356351"/>
            <a:ext cx="3086100" cy="365125"/>
          </a:xfrm>
        </p:spPr>
        <p:txBody>
          <a:bodyPr/>
          <a:lstStyle>
            <a:lvl1pPr>
              <a:defRPr>
                <a:solidFill>
                  <a:srgbClr val="0070C0"/>
                </a:solidFill>
              </a:defRPr>
            </a:lvl1pPr>
          </a:lstStyle>
          <a:p>
            <a:r>
              <a:rPr lang="en-US"/>
              <a:t>DTT Technical and Scientific Committee  -  V meeting - 21-22/11/23</a:t>
            </a:r>
            <a:endParaRPr lang="it-IT" dirty="0"/>
          </a:p>
        </p:txBody>
      </p:sp>
      <p:sp>
        <p:nvSpPr>
          <p:cNvPr id="6" name="Slide Number Placeholder 5"/>
          <p:cNvSpPr>
            <a:spLocks noGrp="1"/>
          </p:cNvSpPr>
          <p:nvPr>
            <p:ph type="sldNum" sz="quarter" idx="12"/>
          </p:nvPr>
        </p:nvSpPr>
        <p:spPr>
          <a:xfrm>
            <a:off x="6457950" y="6356351"/>
            <a:ext cx="2057400" cy="365125"/>
          </a:xfrm>
        </p:spPr>
        <p:txBody>
          <a:bodyPr/>
          <a:lstStyle>
            <a:lvl1pPr>
              <a:defRPr>
                <a:solidFill>
                  <a:srgbClr val="0070C0"/>
                </a:solidFill>
              </a:defRPr>
            </a:lvl1pPr>
          </a:lstStyle>
          <a:p>
            <a:fld id="{BA013763-FF4F-6447-94CE-4F6DA003092A}" type="slidenum">
              <a:rPr lang="it-IT" smtClean="0"/>
              <a:pPr/>
              <a:t>‹N°›</a:t>
            </a:fld>
            <a:endParaRPr lang="it-IT"/>
          </a:p>
        </p:txBody>
      </p:sp>
      <p:pic>
        <p:nvPicPr>
          <p:cNvPr id="7" name="Picture 2">
            <a:extLst>
              <a:ext uri="{FF2B5EF4-FFF2-40B4-BE49-F238E27FC236}">
                <a16:creationId xmlns:a16="http://schemas.microsoft.com/office/drawing/2014/main" id="{34D694D4-973C-344D-B249-9C473EE41B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69897" y="0"/>
            <a:ext cx="855053" cy="8089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10" name="Connettore diritto 9">
            <a:extLst>
              <a:ext uri="{FF2B5EF4-FFF2-40B4-BE49-F238E27FC236}">
                <a16:creationId xmlns:a16="http://schemas.microsoft.com/office/drawing/2014/main" id="{40CFAF3C-0E39-4328-A43B-8C64CA3F5BC9}"/>
              </a:ext>
            </a:extLst>
          </p:cNvPr>
          <p:cNvCxnSpPr>
            <a:cxnSpLocks/>
          </p:cNvCxnSpPr>
          <p:nvPr userDrawn="1"/>
        </p:nvCxnSpPr>
        <p:spPr>
          <a:xfrm>
            <a:off x="737419" y="6311744"/>
            <a:ext cx="783631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itolo 1">
            <a:extLst>
              <a:ext uri="{FF2B5EF4-FFF2-40B4-BE49-F238E27FC236}">
                <a16:creationId xmlns:a16="http://schemas.microsoft.com/office/drawing/2014/main" id="{F6C4CB5E-169A-48F2-BB87-1E338914F963}"/>
              </a:ext>
            </a:extLst>
          </p:cNvPr>
          <p:cNvSpPr txBox="1">
            <a:spLocks/>
          </p:cNvSpPr>
          <p:nvPr userDrawn="1"/>
        </p:nvSpPr>
        <p:spPr>
          <a:xfrm>
            <a:off x="169640" y="6352767"/>
            <a:ext cx="1658367" cy="5847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i="0" kern="1200">
                <a:solidFill>
                  <a:schemeClr val="tx1"/>
                </a:solidFill>
                <a:latin typeface="Century Gothic" panose="020B0502020202020204" pitchFamily="34" charset="0"/>
                <a:ea typeface="+mj-ea"/>
                <a:cs typeface="Arial" panose="020B0604020202020204" pitchFamily="34" charset="0"/>
              </a:defRPr>
            </a:lvl1pPr>
          </a:lstStyle>
          <a:p>
            <a:pPr algn="l"/>
            <a:r>
              <a:rPr lang="en-GB" sz="1600" dirty="0">
                <a:solidFill>
                  <a:srgbClr val="0070C0"/>
                </a:solidFill>
              </a:rPr>
              <a:t>DTT project status</a:t>
            </a:r>
          </a:p>
        </p:txBody>
      </p:sp>
    </p:spTree>
    <p:extLst>
      <p:ext uri="{BB962C8B-B14F-4D97-AF65-F5344CB8AC3E}">
        <p14:creationId xmlns:p14="http://schemas.microsoft.com/office/powerpoint/2010/main" val="2211185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2C78F105-8CC6-4D22-8C7B-00B9981C57EA}" type="datetime1">
              <a:rPr lang="it-IT" smtClean="0"/>
              <a:t>13/12/2023</a:t>
            </a:fld>
            <a:endParaRPr lang="it-IT"/>
          </a:p>
        </p:txBody>
      </p:sp>
      <p:sp>
        <p:nvSpPr>
          <p:cNvPr id="5" name="Footer Placeholder 4"/>
          <p:cNvSpPr>
            <a:spLocks noGrp="1"/>
          </p:cNvSpPr>
          <p:nvPr>
            <p:ph type="ftr" sz="quarter" idx="11"/>
          </p:nvPr>
        </p:nvSpPr>
        <p:spPr/>
        <p:txBody>
          <a:bodyPr/>
          <a:lstStyle/>
          <a:p>
            <a:r>
              <a:rPr lang="en-US"/>
              <a:t>DTT Technical and Scientific Committee  -  V meeting - 21-22/11/23</a:t>
            </a:r>
            <a:endParaRPr lang="it-IT"/>
          </a:p>
        </p:txBody>
      </p:sp>
      <p:sp>
        <p:nvSpPr>
          <p:cNvPr id="6" name="Slide Number Placeholder 5"/>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1132593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A12FD083-1DD2-4A55-A405-E8A7EF15A7DF}" type="datetime1">
              <a:rPr lang="it-IT" smtClean="0"/>
              <a:t>13/12/2023</a:t>
            </a:fld>
            <a:endParaRPr lang="it-IT"/>
          </a:p>
        </p:txBody>
      </p:sp>
      <p:sp>
        <p:nvSpPr>
          <p:cNvPr id="6" name="Footer Placeholder 5"/>
          <p:cNvSpPr>
            <a:spLocks noGrp="1"/>
          </p:cNvSpPr>
          <p:nvPr>
            <p:ph type="ftr" sz="quarter" idx="11"/>
          </p:nvPr>
        </p:nvSpPr>
        <p:spPr/>
        <p:txBody>
          <a:bodyPr/>
          <a:lstStyle/>
          <a:p>
            <a:r>
              <a:rPr lang="en-US"/>
              <a:t>DTT Technical and Scientific Committee  -  V meeting - 21-22/11/23</a:t>
            </a:r>
            <a:endParaRPr lang="it-IT"/>
          </a:p>
        </p:txBody>
      </p:sp>
      <p:sp>
        <p:nvSpPr>
          <p:cNvPr id="7" name="Slide Number Placeholder 6"/>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2311231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5CF749C8-D0FE-4CC7-89A7-2875B423EF89}" type="datetime1">
              <a:rPr lang="it-IT" smtClean="0"/>
              <a:t>13/12/2023</a:t>
            </a:fld>
            <a:endParaRPr lang="it-IT"/>
          </a:p>
        </p:txBody>
      </p:sp>
      <p:sp>
        <p:nvSpPr>
          <p:cNvPr id="8" name="Footer Placeholder 7"/>
          <p:cNvSpPr>
            <a:spLocks noGrp="1"/>
          </p:cNvSpPr>
          <p:nvPr>
            <p:ph type="ftr" sz="quarter" idx="11"/>
          </p:nvPr>
        </p:nvSpPr>
        <p:spPr/>
        <p:txBody>
          <a:bodyPr/>
          <a:lstStyle/>
          <a:p>
            <a:r>
              <a:rPr lang="en-US"/>
              <a:t>DTT Technical and Scientific Committee  -  V meeting - 21-22/11/23</a:t>
            </a:r>
            <a:endParaRPr lang="it-IT"/>
          </a:p>
        </p:txBody>
      </p:sp>
      <p:sp>
        <p:nvSpPr>
          <p:cNvPr id="9" name="Slide Number Placeholder 8"/>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3466664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EEBED435-15D2-4BE1-8551-348981C87B08}" type="datetime1">
              <a:rPr lang="it-IT" smtClean="0"/>
              <a:t>13/12/2023</a:t>
            </a:fld>
            <a:endParaRPr lang="it-IT"/>
          </a:p>
        </p:txBody>
      </p:sp>
      <p:sp>
        <p:nvSpPr>
          <p:cNvPr id="4" name="Footer Placeholder 3"/>
          <p:cNvSpPr>
            <a:spLocks noGrp="1"/>
          </p:cNvSpPr>
          <p:nvPr>
            <p:ph type="ftr" sz="quarter" idx="11"/>
          </p:nvPr>
        </p:nvSpPr>
        <p:spPr/>
        <p:txBody>
          <a:bodyPr/>
          <a:lstStyle/>
          <a:p>
            <a:r>
              <a:rPr lang="en-US"/>
              <a:t>DTT Technical and Scientific Committee  -  V meeting - 21-22/11/23</a:t>
            </a:r>
            <a:endParaRPr lang="it-IT"/>
          </a:p>
        </p:txBody>
      </p:sp>
      <p:sp>
        <p:nvSpPr>
          <p:cNvPr id="5" name="Slide Number Placeholder 4"/>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268473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A57F04-E801-4259-A728-3EA6FFD0A219}" type="datetime1">
              <a:rPr lang="it-IT" smtClean="0"/>
              <a:t>13/12/2023</a:t>
            </a:fld>
            <a:endParaRPr lang="it-IT"/>
          </a:p>
        </p:txBody>
      </p:sp>
      <p:sp>
        <p:nvSpPr>
          <p:cNvPr id="3" name="Footer Placeholder 2"/>
          <p:cNvSpPr>
            <a:spLocks noGrp="1"/>
          </p:cNvSpPr>
          <p:nvPr>
            <p:ph type="ftr" sz="quarter" idx="11"/>
          </p:nvPr>
        </p:nvSpPr>
        <p:spPr/>
        <p:txBody>
          <a:bodyPr/>
          <a:lstStyle/>
          <a:p>
            <a:r>
              <a:rPr lang="en-US"/>
              <a:t>DTT Technical and Scientific Committee  -  V meeting - 21-22/11/23</a:t>
            </a:r>
            <a:endParaRPr lang="it-IT"/>
          </a:p>
        </p:txBody>
      </p:sp>
      <p:sp>
        <p:nvSpPr>
          <p:cNvPr id="4" name="Slide Number Placeholder 3"/>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2310849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A1E66F2C-D326-4D75-9759-EDB8AFA03C38}" type="datetime1">
              <a:rPr lang="it-IT" smtClean="0"/>
              <a:t>13/12/2023</a:t>
            </a:fld>
            <a:endParaRPr lang="it-IT"/>
          </a:p>
        </p:txBody>
      </p:sp>
      <p:sp>
        <p:nvSpPr>
          <p:cNvPr id="6" name="Footer Placeholder 5"/>
          <p:cNvSpPr>
            <a:spLocks noGrp="1"/>
          </p:cNvSpPr>
          <p:nvPr>
            <p:ph type="ftr" sz="quarter" idx="11"/>
          </p:nvPr>
        </p:nvSpPr>
        <p:spPr/>
        <p:txBody>
          <a:bodyPr/>
          <a:lstStyle/>
          <a:p>
            <a:r>
              <a:rPr lang="en-US"/>
              <a:t>DTT Technical and Scientific Committee  -  V meeting - 21-22/11/23</a:t>
            </a:r>
            <a:endParaRPr lang="it-IT"/>
          </a:p>
        </p:txBody>
      </p:sp>
      <p:sp>
        <p:nvSpPr>
          <p:cNvPr id="7" name="Slide Number Placeholder 6"/>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393014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83A55534-41AC-4A6C-8CBF-F2B4F0E557E7}" type="datetime1">
              <a:rPr lang="it-IT" smtClean="0"/>
              <a:t>13/12/2023</a:t>
            </a:fld>
            <a:endParaRPr lang="it-IT"/>
          </a:p>
        </p:txBody>
      </p:sp>
      <p:sp>
        <p:nvSpPr>
          <p:cNvPr id="6" name="Footer Placeholder 5"/>
          <p:cNvSpPr>
            <a:spLocks noGrp="1"/>
          </p:cNvSpPr>
          <p:nvPr>
            <p:ph type="ftr" sz="quarter" idx="11"/>
          </p:nvPr>
        </p:nvSpPr>
        <p:spPr/>
        <p:txBody>
          <a:bodyPr/>
          <a:lstStyle/>
          <a:p>
            <a:r>
              <a:rPr lang="en-US"/>
              <a:t>DTT Technical and Scientific Committee  -  V meeting - 21-22/11/23</a:t>
            </a:r>
            <a:endParaRPr lang="it-IT"/>
          </a:p>
        </p:txBody>
      </p:sp>
      <p:sp>
        <p:nvSpPr>
          <p:cNvPr id="7" name="Slide Number Placeholder 6"/>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1551012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B0651-1627-4833-88B6-57A07025E90A}" type="datetime1">
              <a:rPr lang="it-IT" smtClean="0"/>
              <a:t>13/12/2023</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DTT Technical and Scientific Committee  -  V meeting - 21-22/11/23</a:t>
            </a:r>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013763-FF4F-6447-94CE-4F6DA003092A}" type="slidenum">
              <a:rPr lang="it-IT" smtClean="0"/>
              <a:t>‹N°›</a:t>
            </a:fld>
            <a:endParaRPr lang="it-IT"/>
          </a:p>
        </p:txBody>
      </p:sp>
    </p:spTree>
    <p:extLst>
      <p:ext uri="{BB962C8B-B14F-4D97-AF65-F5344CB8AC3E}">
        <p14:creationId xmlns:p14="http://schemas.microsoft.com/office/powerpoint/2010/main" val="33472185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l" defTabSz="914400" rtl="0" eaLnBrk="1" latinLnBrk="0" hangingPunct="1">
        <a:lnSpc>
          <a:spcPct val="90000"/>
        </a:lnSpc>
        <a:spcBef>
          <a:spcPct val="0"/>
        </a:spcBef>
        <a:buNone/>
        <a:defRPr sz="2800" b="1" i="0" kern="1200">
          <a:solidFill>
            <a:schemeClr val="tx1"/>
          </a:solidFill>
          <a:latin typeface="Century Gothic" panose="020B0502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enea.ubuy.cineca.it/PortaleAppalti/it/homepage.wp;jsessionid=89BF3FEAFE9A9F165FFBCD93E2C09FAD.ubuy-enea-fo-prod-1-ubuybe10?actionPath=/ExtStr2/do/FrontEnd/Bandi/view.action&amp;currentFrame=7&amp;codice=G01573&amp;_csrf=54D6PKQCSH3797OIDRJFEK2DDCJY6Z4R"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3.png"/><Relationship Id="rId18" Type="http://schemas.microsoft.com/office/2007/relationships/hdphoto" Target="../media/hdphoto6.wdp"/><Relationship Id="rId26" Type="http://schemas.openxmlformats.org/officeDocument/2006/relationships/image" Target="../media/image41.jpeg"/><Relationship Id="rId3" Type="http://schemas.openxmlformats.org/officeDocument/2006/relationships/image" Target="../media/image26.png"/><Relationship Id="rId21" Type="http://schemas.openxmlformats.org/officeDocument/2006/relationships/image" Target="../media/image37.png"/><Relationship Id="rId7" Type="http://schemas.openxmlformats.org/officeDocument/2006/relationships/image" Target="../media/image29.png"/><Relationship Id="rId12" Type="http://schemas.openxmlformats.org/officeDocument/2006/relationships/image" Target="../media/image32.png"/><Relationship Id="rId17" Type="http://schemas.openxmlformats.org/officeDocument/2006/relationships/image" Target="../media/image35.png"/><Relationship Id="rId25" Type="http://schemas.openxmlformats.org/officeDocument/2006/relationships/image" Target="../media/image40.jpeg"/><Relationship Id="rId2" Type="http://schemas.openxmlformats.org/officeDocument/2006/relationships/notesSlide" Target="../notesSlides/notesSlide11.xml"/><Relationship Id="rId16" Type="http://schemas.microsoft.com/office/2007/relationships/hdphoto" Target="../media/hdphoto5.wdp"/><Relationship Id="rId20" Type="http://schemas.microsoft.com/office/2007/relationships/hdphoto" Target="../media/hdphoto7.wdp"/><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1.png"/><Relationship Id="rId24" Type="http://schemas.openxmlformats.org/officeDocument/2006/relationships/image" Target="../media/image39.png"/><Relationship Id="rId5" Type="http://schemas.openxmlformats.org/officeDocument/2006/relationships/image" Target="../media/image28.png"/><Relationship Id="rId15" Type="http://schemas.openxmlformats.org/officeDocument/2006/relationships/image" Target="../media/image34.png"/><Relationship Id="rId23" Type="http://schemas.openxmlformats.org/officeDocument/2006/relationships/image" Target="../media/image38.jpeg"/><Relationship Id="rId10" Type="http://schemas.microsoft.com/office/2007/relationships/hdphoto" Target="../media/hdphoto3.wdp"/><Relationship Id="rId19" Type="http://schemas.openxmlformats.org/officeDocument/2006/relationships/image" Target="../media/image36.png"/><Relationship Id="rId4" Type="http://schemas.openxmlformats.org/officeDocument/2006/relationships/image" Target="../media/image27.png"/><Relationship Id="rId9" Type="http://schemas.openxmlformats.org/officeDocument/2006/relationships/image" Target="../media/image30.jpeg"/><Relationship Id="rId14" Type="http://schemas.microsoft.com/office/2007/relationships/hdphoto" Target="../media/hdphoto4.wdp"/><Relationship Id="rId22" Type="http://schemas.microsoft.com/office/2007/relationships/hdphoto" Target="../media/hdphoto8.wdp"/><Relationship Id="rId27" Type="http://schemas.microsoft.com/office/2007/relationships/hdphoto" Target="../media/hdphoto9.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6AC7EF-D67A-4F4A-B9C5-13853FF16A1E}"/>
              </a:ext>
            </a:extLst>
          </p:cNvPr>
          <p:cNvSpPr>
            <a:spLocks noGrp="1"/>
          </p:cNvSpPr>
          <p:nvPr>
            <p:ph type="ctrTitle"/>
          </p:nvPr>
        </p:nvSpPr>
        <p:spPr>
          <a:xfrm>
            <a:off x="550417" y="825926"/>
            <a:ext cx="8205236" cy="1933773"/>
          </a:xfrm>
        </p:spPr>
        <p:txBody>
          <a:bodyPr anchor="ctr">
            <a:normAutofit fontScale="90000"/>
          </a:bodyPr>
          <a:lstStyle/>
          <a:p>
            <a:r>
              <a:rPr lang="en-US" dirty="0">
                <a:solidFill>
                  <a:srgbClr val="0070C0"/>
                </a:solidFill>
              </a:rPr>
              <a:t>Status of the machine design and construction </a:t>
            </a:r>
          </a:p>
        </p:txBody>
      </p:sp>
      <p:pic>
        <p:nvPicPr>
          <p:cNvPr id="4" name="Picture 2">
            <a:extLst>
              <a:ext uri="{FF2B5EF4-FFF2-40B4-BE49-F238E27FC236}">
                <a16:creationId xmlns:a16="http://schemas.microsoft.com/office/drawing/2014/main" id="{99B14853-A038-DC4B-8B10-866907B42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0513" y="229086"/>
            <a:ext cx="855053" cy="8089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Sottotitolo 2">
            <a:extLst>
              <a:ext uri="{FF2B5EF4-FFF2-40B4-BE49-F238E27FC236}">
                <a16:creationId xmlns:a16="http://schemas.microsoft.com/office/drawing/2014/main" id="{F6849C9B-755B-B946-8081-8F054A952E81}"/>
              </a:ext>
            </a:extLst>
          </p:cNvPr>
          <p:cNvSpPr txBox="1">
            <a:spLocks/>
          </p:cNvSpPr>
          <p:nvPr/>
        </p:nvSpPr>
        <p:spPr>
          <a:xfrm>
            <a:off x="620670" y="4156412"/>
            <a:ext cx="7772400" cy="14255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rgbClr val="0070C0"/>
                </a:solidFill>
                <a:latin typeface="Century Gothic" panose="020B0502020202020204" pitchFamily="34" charset="0"/>
              </a:rPr>
              <a:t>DTT Technical and Scientific Committee </a:t>
            </a:r>
          </a:p>
          <a:p>
            <a:r>
              <a:rPr lang="en-US" sz="1800" dirty="0">
                <a:solidFill>
                  <a:srgbClr val="0070C0"/>
                </a:solidFill>
                <a:latin typeface="Century Gothic" panose="020B0502020202020204" pitchFamily="34" charset="0"/>
              </a:rPr>
              <a:t>V meeting</a:t>
            </a:r>
          </a:p>
          <a:p>
            <a:r>
              <a:rPr lang="en-US" sz="1800" dirty="0">
                <a:solidFill>
                  <a:srgbClr val="0070C0"/>
                </a:solidFill>
                <a:latin typeface="Century Gothic" panose="020B0502020202020204" pitchFamily="34" charset="0"/>
              </a:rPr>
              <a:t>21-22/11/23</a:t>
            </a:r>
          </a:p>
          <a:p>
            <a:r>
              <a:rPr lang="en-US" sz="1800" dirty="0">
                <a:solidFill>
                  <a:srgbClr val="0070C0"/>
                </a:solidFill>
                <a:latin typeface="Century Gothic" panose="020B0502020202020204" pitchFamily="34" charset="0"/>
              </a:rPr>
              <a:t>Zoom conference</a:t>
            </a:r>
          </a:p>
        </p:txBody>
      </p:sp>
      <p:sp>
        <p:nvSpPr>
          <p:cNvPr id="11" name="Sottotitolo 2">
            <a:extLst>
              <a:ext uri="{FF2B5EF4-FFF2-40B4-BE49-F238E27FC236}">
                <a16:creationId xmlns:a16="http://schemas.microsoft.com/office/drawing/2014/main" id="{8CE57969-21EB-42E5-A7F2-BC2F7922536D}"/>
              </a:ext>
            </a:extLst>
          </p:cNvPr>
          <p:cNvSpPr txBox="1">
            <a:spLocks/>
          </p:cNvSpPr>
          <p:nvPr/>
        </p:nvSpPr>
        <p:spPr>
          <a:xfrm>
            <a:off x="685799" y="2947615"/>
            <a:ext cx="7931093" cy="1020881"/>
          </a:xfrm>
          <a:prstGeom prst="rect">
            <a:avLst/>
          </a:prstGeom>
        </p:spPr>
        <p:txBody>
          <a:bodyPr>
            <a:normAutofit/>
          </a:bodyPr>
          <a:lst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a:lstStyle>
          <a:p>
            <a:pPr marL="0" lvl="0" indent="0" algn="ctr">
              <a:lnSpc>
                <a:spcPct val="120000"/>
              </a:lnSpc>
              <a:spcBef>
                <a:spcPts val="0"/>
              </a:spcBef>
              <a:buNone/>
              <a:defRPr/>
            </a:pPr>
            <a:r>
              <a:rPr lang="en-US" sz="1700" dirty="0">
                <a:effectLst/>
                <a:latin typeface="Calibri" panose="020F0502020204030204" pitchFamily="34" charset="0"/>
                <a:ea typeface="Calibri" panose="020F0502020204030204" pitchFamily="34" charset="0"/>
                <a:cs typeface="Times New Roman" panose="02020603050405020304" pitchFamily="18" charset="0"/>
              </a:rPr>
              <a:t>G.M. Polli</a:t>
            </a:r>
            <a:r>
              <a:rPr lang="en-US" sz="1700" baseline="30000" dirty="0">
                <a:latin typeface="Calibri" panose="020F0502020204030204" pitchFamily="34" charset="0"/>
                <a:ea typeface="Calibri" panose="020F0502020204030204" pitchFamily="34" charset="0"/>
                <a:cs typeface="Times New Roman" panose="02020603050405020304" pitchFamily="18" charset="0"/>
              </a:rPr>
              <a:t> (1,2)</a:t>
            </a:r>
            <a:r>
              <a:rPr lang="en-US" sz="1700" dirty="0">
                <a:latin typeface="Calibri" panose="020F0502020204030204" pitchFamily="34" charset="0"/>
                <a:ea typeface="Calibri" panose="020F0502020204030204" pitchFamily="34" charset="0"/>
                <a:cs typeface="Times New Roman" panose="02020603050405020304" pitchFamily="18" charset="0"/>
              </a:rPr>
              <a:t> and G. </a:t>
            </a:r>
            <a:r>
              <a:rPr lang="en-US" sz="1700" dirty="0" err="1">
                <a:latin typeface="Calibri" panose="020F0502020204030204" pitchFamily="34" charset="0"/>
                <a:ea typeface="Calibri" panose="020F0502020204030204" pitchFamily="34" charset="0"/>
                <a:cs typeface="Times New Roman" panose="02020603050405020304" pitchFamily="18" charset="0"/>
              </a:rPr>
              <a:t>Granucci</a:t>
            </a:r>
            <a:r>
              <a:rPr lang="en-US" sz="1700" baseline="30000" dirty="0">
                <a:latin typeface="Calibri" panose="020F0502020204030204" pitchFamily="34" charset="0"/>
                <a:ea typeface="Calibri" panose="020F0502020204030204" pitchFamily="34" charset="0"/>
                <a:cs typeface="Times New Roman" panose="02020603050405020304" pitchFamily="18" charset="0"/>
              </a:rPr>
              <a:t> (1,3)</a:t>
            </a:r>
            <a:r>
              <a:rPr lang="en-US" sz="1700" dirty="0">
                <a:latin typeface="Calibri" panose="020F0502020204030204" pitchFamily="34" charset="0"/>
                <a:ea typeface="Calibri" panose="020F0502020204030204" pitchFamily="34" charset="0"/>
                <a:cs typeface="Times New Roman" panose="02020603050405020304" pitchFamily="18" charset="0"/>
              </a:rPr>
              <a:t> on behalf of DTT team</a:t>
            </a:r>
            <a:r>
              <a:rPr lang="en-US" sz="1700" baseline="30000" dirty="0">
                <a:latin typeface="Calibri" panose="020F0502020204030204" pitchFamily="34" charset="0"/>
                <a:ea typeface="Calibri" panose="020F0502020204030204" pitchFamily="34" charset="0"/>
                <a:cs typeface="Times New Roman" panose="02020603050405020304" pitchFamily="18" charset="0"/>
              </a:rPr>
              <a:t> </a:t>
            </a:r>
          </a:p>
          <a:p>
            <a:pPr marL="0" lvl="0" indent="0" algn="ctr">
              <a:lnSpc>
                <a:spcPct val="120000"/>
              </a:lnSpc>
              <a:spcBef>
                <a:spcPts val="0"/>
              </a:spcBef>
              <a:buNone/>
              <a:defRPr/>
            </a:pPr>
            <a:r>
              <a:rPr lang="en-US" sz="1700" baseline="30000" dirty="0">
                <a:latin typeface="Calibri" panose="020F0502020204030204" pitchFamily="34" charset="0"/>
                <a:ea typeface="Calibri" panose="020F0502020204030204" pitchFamily="34" charset="0"/>
                <a:cs typeface="Times New Roman" panose="02020603050405020304" pitchFamily="18" charset="0"/>
              </a:rPr>
              <a:t>(1)</a:t>
            </a:r>
            <a:r>
              <a:rPr lang="en-US" sz="1700" dirty="0">
                <a:latin typeface="Calibri" panose="020F0502020204030204" pitchFamily="34" charset="0"/>
                <a:ea typeface="Calibri" panose="020F0502020204030204" pitchFamily="34" charset="0"/>
                <a:cs typeface="Times New Roman" panose="02020603050405020304" pitchFamily="18" charset="0"/>
              </a:rPr>
              <a:t> DTT </a:t>
            </a:r>
            <a:r>
              <a:rPr lang="en-US" sz="1700" dirty="0" err="1">
                <a:latin typeface="Calibri" panose="020F0502020204030204" pitchFamily="34" charset="0"/>
                <a:ea typeface="Calibri" panose="020F0502020204030204" pitchFamily="34" charset="0"/>
                <a:cs typeface="Times New Roman" panose="02020603050405020304" pitchFamily="18" charset="0"/>
              </a:rPr>
              <a:t>S.C.a</a:t>
            </a:r>
            <a:r>
              <a:rPr lang="en-US" sz="1700" dirty="0">
                <a:latin typeface="Calibri" panose="020F0502020204030204" pitchFamily="34" charset="0"/>
                <a:ea typeface="Calibri" panose="020F0502020204030204" pitchFamily="34" charset="0"/>
                <a:cs typeface="Times New Roman" panose="02020603050405020304" pitchFamily="18" charset="0"/>
              </a:rPr>
              <a:t> </a:t>
            </a:r>
            <a:r>
              <a:rPr lang="en-US" sz="1700" dirty="0" err="1">
                <a:latin typeface="Calibri" panose="020F0502020204030204" pitchFamily="34" charset="0"/>
                <a:ea typeface="Calibri" panose="020F0502020204030204" pitchFamily="34" charset="0"/>
                <a:cs typeface="Times New Roman" panose="02020603050405020304" pitchFamily="18" charset="0"/>
              </a:rPr>
              <a:t>r.l</a:t>
            </a:r>
            <a:r>
              <a:rPr lang="en-US" sz="1700" dirty="0">
                <a:latin typeface="Calibri" panose="020F0502020204030204" pitchFamily="34" charset="0"/>
                <a:ea typeface="Calibri" panose="020F0502020204030204" pitchFamily="34" charset="0"/>
                <a:cs typeface="Times New Roman" panose="02020603050405020304" pitchFamily="18" charset="0"/>
              </a:rPr>
              <a:t>.,  </a:t>
            </a:r>
            <a:r>
              <a:rPr lang="en-US" sz="1700" baseline="30000" dirty="0">
                <a:latin typeface="Calibri" panose="020F0502020204030204" pitchFamily="34" charset="0"/>
                <a:ea typeface="Calibri" panose="020F0502020204030204" pitchFamily="34" charset="0"/>
                <a:cs typeface="Times New Roman" panose="02020603050405020304" pitchFamily="18" charset="0"/>
              </a:rPr>
              <a:t>(2)</a:t>
            </a:r>
            <a:r>
              <a:rPr lang="en-US" sz="1700" dirty="0">
                <a:latin typeface="Calibri" panose="020F0502020204030204" pitchFamily="34" charset="0"/>
                <a:ea typeface="Calibri" panose="020F0502020204030204" pitchFamily="34" charset="0"/>
                <a:cs typeface="Times New Roman" panose="02020603050405020304" pitchFamily="18" charset="0"/>
              </a:rPr>
              <a:t> ENEA FSN Dept. .,  </a:t>
            </a:r>
            <a:r>
              <a:rPr lang="en-US" sz="1700" baseline="30000" dirty="0">
                <a:latin typeface="Calibri" panose="020F0502020204030204" pitchFamily="34" charset="0"/>
                <a:ea typeface="Calibri" panose="020F0502020204030204" pitchFamily="34" charset="0"/>
                <a:cs typeface="Times New Roman" panose="02020603050405020304" pitchFamily="18" charset="0"/>
              </a:rPr>
              <a:t>(3)</a:t>
            </a:r>
            <a:r>
              <a:rPr lang="en-US" sz="1700" dirty="0">
                <a:latin typeface="Calibri" panose="020F0502020204030204" pitchFamily="34" charset="0"/>
                <a:ea typeface="Calibri" panose="020F0502020204030204" pitchFamily="34" charset="0"/>
                <a:cs typeface="Times New Roman" panose="02020603050405020304" pitchFamily="18" charset="0"/>
              </a:rPr>
              <a:t> CNR ISTP Milan</a:t>
            </a:r>
            <a:endParaRPr lang="en-US" sz="2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CasellaDiTesto 14">
            <a:extLst>
              <a:ext uri="{FF2B5EF4-FFF2-40B4-BE49-F238E27FC236}">
                <a16:creationId xmlns:a16="http://schemas.microsoft.com/office/drawing/2014/main" id="{CC7DD9D9-C510-4F0F-A23A-3A80B68DD843}"/>
              </a:ext>
            </a:extLst>
          </p:cNvPr>
          <p:cNvSpPr txBox="1"/>
          <p:nvPr/>
        </p:nvSpPr>
        <p:spPr>
          <a:xfrm>
            <a:off x="1897160" y="6081068"/>
            <a:ext cx="5647129" cy="261610"/>
          </a:xfrm>
          <a:prstGeom prst="rect">
            <a:avLst/>
          </a:prstGeom>
          <a:noFill/>
        </p:spPr>
        <p:txBody>
          <a:bodyPr wrap="square">
            <a:spAutoFit/>
          </a:bodyPr>
          <a:lstStyle/>
          <a:p>
            <a:pPr algn="ctr"/>
            <a:r>
              <a:rPr lang="it-IT" sz="1100" i="1" dirty="0">
                <a:solidFill>
                  <a:srgbClr val="0070C0"/>
                </a:solidFill>
                <a:latin typeface="+mj-lt"/>
              </a:rPr>
              <a:t>DTT Consortium (DTT </a:t>
            </a:r>
            <a:r>
              <a:rPr lang="it-IT" sz="1100" i="1" dirty="0" err="1">
                <a:solidFill>
                  <a:srgbClr val="0070C0"/>
                </a:solidFill>
                <a:effectLst/>
                <a:latin typeface="+mj-lt"/>
                <a:ea typeface="Calibri" panose="020F0502020204030204" pitchFamily="34" charset="0"/>
                <a:cs typeface="Times New Roman" panose="02020603050405020304" pitchFamily="18" charset="0"/>
              </a:rPr>
              <a:t>S.C.a</a:t>
            </a:r>
            <a:r>
              <a:rPr lang="it-IT" sz="1100" i="1" dirty="0">
                <a:solidFill>
                  <a:srgbClr val="0070C0"/>
                </a:solidFill>
                <a:effectLst/>
                <a:latin typeface="+mj-lt"/>
                <a:ea typeface="Calibri" panose="020F0502020204030204" pitchFamily="34" charset="0"/>
                <a:cs typeface="Times New Roman" panose="02020603050405020304" pitchFamily="18" charset="0"/>
              </a:rPr>
              <a:t> r.l.  Via E. Fermi </a:t>
            </a:r>
            <a:r>
              <a:rPr lang="it-IT" sz="1100" b="0" i="1" dirty="0">
                <a:solidFill>
                  <a:srgbClr val="0070C0"/>
                </a:solidFill>
                <a:effectLst/>
                <a:latin typeface="+mj-lt"/>
              </a:rPr>
              <a:t> 45 I-00044 Frascati (Roma) </a:t>
            </a:r>
            <a:r>
              <a:rPr lang="it-IT" sz="1100" b="0" i="1" dirty="0" err="1">
                <a:solidFill>
                  <a:srgbClr val="0070C0"/>
                </a:solidFill>
                <a:effectLst/>
                <a:latin typeface="+mj-lt"/>
              </a:rPr>
              <a:t>Italy</a:t>
            </a:r>
            <a:r>
              <a:rPr lang="it-IT" sz="1100" b="0" i="1" dirty="0">
                <a:solidFill>
                  <a:srgbClr val="0070C0"/>
                </a:solidFill>
                <a:effectLst/>
                <a:latin typeface="+mj-lt"/>
              </a:rPr>
              <a:t>)</a:t>
            </a:r>
            <a:endParaRPr lang="it-IT" sz="1100" i="1" dirty="0">
              <a:solidFill>
                <a:srgbClr val="0070C0"/>
              </a:solidFill>
              <a:latin typeface="+mj-lt"/>
            </a:endParaRPr>
          </a:p>
        </p:txBody>
      </p:sp>
      <p:cxnSp>
        <p:nvCxnSpPr>
          <p:cNvPr id="19" name="Connettore diritto 18">
            <a:extLst>
              <a:ext uri="{FF2B5EF4-FFF2-40B4-BE49-F238E27FC236}">
                <a16:creationId xmlns:a16="http://schemas.microsoft.com/office/drawing/2014/main" id="{4856940F-1817-48B9-8CFB-9DF15236847A}"/>
              </a:ext>
            </a:extLst>
          </p:cNvPr>
          <p:cNvCxnSpPr>
            <a:cxnSpLocks/>
          </p:cNvCxnSpPr>
          <p:nvPr/>
        </p:nvCxnSpPr>
        <p:spPr>
          <a:xfrm>
            <a:off x="737419" y="6090185"/>
            <a:ext cx="783631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EB12810-71FF-5F8A-D26F-28E2CCAE03E5}"/>
              </a:ext>
            </a:extLst>
          </p:cNvPr>
          <p:cNvGrpSpPr/>
          <p:nvPr/>
        </p:nvGrpSpPr>
        <p:grpSpPr>
          <a:xfrm>
            <a:off x="322487" y="6315524"/>
            <a:ext cx="8499026" cy="535779"/>
            <a:chOff x="1526143" y="6379227"/>
            <a:chExt cx="7139760" cy="420660"/>
          </a:xfrm>
        </p:grpSpPr>
        <p:pic>
          <p:nvPicPr>
            <p:cNvPr id="7" name="Immagine 4">
              <a:extLst>
                <a:ext uri="{FF2B5EF4-FFF2-40B4-BE49-F238E27FC236}">
                  <a16:creationId xmlns:a16="http://schemas.microsoft.com/office/drawing/2014/main" id="{A4DFE17A-4995-8F68-BE3E-0258311EC716}"/>
                </a:ext>
              </a:extLst>
            </p:cNvPr>
            <p:cNvPicPr>
              <a:picLocks noChangeAspect="1"/>
            </p:cNvPicPr>
            <p:nvPr/>
          </p:nvPicPr>
          <p:blipFill>
            <a:blip r:embed="rId3"/>
            <a:stretch>
              <a:fillRect/>
            </a:stretch>
          </p:blipFill>
          <p:spPr>
            <a:xfrm>
              <a:off x="1526143" y="6379227"/>
              <a:ext cx="6389162" cy="420660"/>
            </a:xfrm>
            <a:prstGeom prst="rect">
              <a:avLst/>
            </a:prstGeom>
          </p:spPr>
        </p:pic>
        <p:pic>
          <p:nvPicPr>
            <p:cNvPr id="8" name="Picture 4" descr="Cetma">
              <a:extLst>
                <a:ext uri="{FF2B5EF4-FFF2-40B4-BE49-F238E27FC236}">
                  <a16:creationId xmlns:a16="http://schemas.microsoft.com/office/drawing/2014/main" id="{ACAB6054-B242-E501-4FEE-7E8083A52C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9450" y="6536732"/>
              <a:ext cx="746453" cy="1196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43052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5585" y="179960"/>
            <a:ext cx="8029253" cy="545021"/>
          </a:xfrm>
        </p:spPr>
        <p:txBody>
          <a:bodyPr>
            <a:normAutofit/>
          </a:bodyPr>
          <a:lstStyle/>
          <a:p>
            <a:r>
              <a:rPr lang="en-GB" dirty="0"/>
              <a:t>CS system</a:t>
            </a:r>
            <a:endParaRPr lang="en-US" dirty="0"/>
          </a:p>
        </p:txBody>
      </p:sp>
      <p:sp>
        <p:nvSpPr>
          <p:cNvPr id="3" name="Segnaposto numero diapositiva 2"/>
          <p:cNvSpPr>
            <a:spLocks noGrp="1"/>
          </p:cNvSpPr>
          <p:nvPr>
            <p:ph type="sldNum" sz="quarter" idx="12"/>
          </p:nvPr>
        </p:nvSpPr>
        <p:spPr/>
        <p:txBody>
          <a:bodyPr/>
          <a:lstStyle/>
          <a:p>
            <a:fld id="{BA013763-FF4F-6447-94CE-4F6DA003092A}" type="slidenum">
              <a:rPr lang="it-IT" smtClean="0"/>
              <a:pPr/>
              <a:t>10</a:t>
            </a:fld>
            <a:endParaRPr lang="it-IT"/>
          </a:p>
        </p:txBody>
      </p:sp>
      <p:sp>
        <p:nvSpPr>
          <p:cNvPr id="5" name="Segnaposto piè di pagina 4">
            <a:extLst>
              <a:ext uri="{FF2B5EF4-FFF2-40B4-BE49-F238E27FC236}">
                <a16:creationId xmlns:a16="http://schemas.microsoft.com/office/drawing/2014/main" id="{599A3377-2B27-417F-892E-AB115F27A8E1}"/>
              </a:ext>
            </a:extLst>
          </p:cNvPr>
          <p:cNvSpPr>
            <a:spLocks noGrp="1"/>
          </p:cNvSpPr>
          <p:nvPr>
            <p:ph type="ftr" sz="quarter" idx="11"/>
          </p:nvPr>
        </p:nvSpPr>
        <p:spPr/>
        <p:txBody>
          <a:bodyPr/>
          <a:lstStyle/>
          <a:p>
            <a:r>
              <a:rPr lang="en-US"/>
              <a:t>DTT Technical and Scientific Committee  -  V meeting - 21-22/11/23</a:t>
            </a:r>
            <a:endParaRPr lang="it-IT" dirty="0"/>
          </a:p>
        </p:txBody>
      </p:sp>
      <p:sp>
        <p:nvSpPr>
          <p:cNvPr id="4" name="Rettangolo 3">
            <a:extLst>
              <a:ext uri="{FF2B5EF4-FFF2-40B4-BE49-F238E27FC236}">
                <a16:creationId xmlns:a16="http://schemas.microsoft.com/office/drawing/2014/main" id="{6F6DC3F3-1C00-49C9-B9CB-6D299122ED8C}"/>
              </a:ext>
            </a:extLst>
          </p:cNvPr>
          <p:cNvSpPr/>
          <p:nvPr/>
        </p:nvSpPr>
        <p:spPr>
          <a:xfrm>
            <a:off x="188259" y="942218"/>
            <a:ext cx="8570259" cy="4247317"/>
          </a:xfrm>
          <a:prstGeom prst="rect">
            <a:avLst/>
          </a:prstGeom>
        </p:spPr>
        <p:txBody>
          <a:bodyPr wrap="square">
            <a:spAutoFit/>
          </a:bodyPr>
          <a:lstStyle/>
          <a:p>
            <a:pPr marL="285750" indent="-285750">
              <a:buFont typeface="Arial" panose="020B0604020202020204" pitchFamily="34" charset="0"/>
              <a:buChar char="•"/>
            </a:pPr>
            <a:r>
              <a:rPr lang="en-US" dirty="0"/>
              <a:t>In order to reduce compression forces during the most critical snapshots of plasma SN scenario (EOF, H-L transition and early phases of Ramp-Down), a new set of equilibria has been developed</a:t>
            </a:r>
          </a:p>
          <a:p>
            <a:pPr marL="285750" indent="-285750">
              <a:buFont typeface="Arial" panose="020B0604020202020204" pitchFamily="34" charset="0"/>
              <a:buChar char="•"/>
            </a:pPr>
            <a:r>
              <a:rPr lang="en-US" dirty="0"/>
              <a:t>Correspondingly the structural analysis on the 2D model is under repetition by a third party</a:t>
            </a:r>
          </a:p>
          <a:p>
            <a:pPr marL="285750" indent="-285750">
              <a:buFont typeface="Arial" panose="020B0604020202020204" pitchFamily="34" charset="0"/>
              <a:buChar char="•"/>
            </a:pPr>
            <a:r>
              <a:rPr lang="en-US" dirty="0"/>
              <a:t>Benchmark on previous results (both in terms of EM loads and resulting stresses) has been carried out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CS insulation mock-ups technical specification has been approved. Tender is on the way of the administrative steps and shall be launched soon;</a:t>
            </a:r>
          </a:p>
          <a:p>
            <a:pPr marL="285750" indent="-285750">
              <a:buFont typeface="Arial" panose="020B0604020202020204" pitchFamily="34" charset="0"/>
              <a:buChar char="•"/>
            </a:pPr>
            <a:r>
              <a:rPr lang="en-US" dirty="0"/>
              <a:t>Testing will be carried out in ENEA </a:t>
            </a:r>
            <a:r>
              <a:rPr lang="en-US" dirty="0" err="1"/>
              <a:t>Brasimone</a:t>
            </a:r>
            <a:r>
              <a:rPr lang="en-US" dirty="0"/>
              <a:t> facility at the beginning of 2024;</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With the confirmation of mock-ups’ testing results and the 2D calculation, the 3D engineering design activity shall start by mid 2024 in order to prepare the call for tender by the end of 2024</a:t>
            </a:r>
          </a:p>
        </p:txBody>
      </p:sp>
    </p:spTree>
    <p:extLst>
      <p:ext uri="{BB962C8B-B14F-4D97-AF65-F5344CB8AC3E}">
        <p14:creationId xmlns:p14="http://schemas.microsoft.com/office/powerpoint/2010/main" val="1333358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E68E7B28-6CE5-4C4A-A841-A544B17B2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7842"/>
            <a:ext cx="9153228" cy="4364713"/>
          </a:xfrm>
          <a:prstGeom prst="rect">
            <a:avLst/>
          </a:prstGeom>
        </p:spPr>
      </p:pic>
      <p:sp>
        <p:nvSpPr>
          <p:cNvPr id="4" name="Titolo 3"/>
          <p:cNvSpPr>
            <a:spLocks noGrp="1"/>
          </p:cNvSpPr>
          <p:nvPr>
            <p:ph type="title"/>
          </p:nvPr>
        </p:nvSpPr>
        <p:spPr>
          <a:noFill/>
        </p:spPr>
        <p:txBody>
          <a:bodyPr>
            <a:normAutofit/>
          </a:bodyPr>
          <a:lstStyle/>
          <a:p>
            <a:r>
              <a:rPr lang="it-IT" dirty="0"/>
              <a:t>Vacuum vessel and ports</a:t>
            </a:r>
            <a:endParaRPr lang="en-US" dirty="0">
              <a:solidFill>
                <a:schemeClr val="accent6"/>
              </a:solidFill>
            </a:endParaRPr>
          </a:p>
        </p:txBody>
      </p:sp>
      <p:sp>
        <p:nvSpPr>
          <p:cNvPr id="3" name="Segnaposto piè di pagina 2">
            <a:extLst>
              <a:ext uri="{FF2B5EF4-FFF2-40B4-BE49-F238E27FC236}">
                <a16:creationId xmlns:a16="http://schemas.microsoft.com/office/drawing/2014/main" id="{D3697A9B-4494-40D6-B124-B298C4CEAD7A}"/>
              </a:ext>
            </a:extLst>
          </p:cNvPr>
          <p:cNvSpPr>
            <a:spLocks noGrp="1"/>
          </p:cNvSpPr>
          <p:nvPr>
            <p:ph type="ftr" sz="quarter" idx="11"/>
          </p:nvPr>
        </p:nvSpPr>
        <p:spPr/>
        <p:txBody>
          <a:bodyPr/>
          <a:lstStyle/>
          <a:p>
            <a:r>
              <a:rPr lang="en-US"/>
              <a:t>DTT Technical and Scientific Committee  -  V meeting - 21-22/11/23</a:t>
            </a:r>
            <a:endParaRPr lang="it-IT" dirty="0"/>
          </a:p>
        </p:txBody>
      </p:sp>
      <p:sp>
        <p:nvSpPr>
          <p:cNvPr id="2" name="Segnaposto numero diapositiva 1"/>
          <p:cNvSpPr>
            <a:spLocks noGrp="1"/>
          </p:cNvSpPr>
          <p:nvPr>
            <p:ph type="sldNum" sz="quarter" idx="12"/>
          </p:nvPr>
        </p:nvSpPr>
        <p:spPr/>
        <p:txBody>
          <a:bodyPr/>
          <a:lstStyle/>
          <a:p>
            <a:fld id="{BA013763-FF4F-6447-94CE-4F6DA003092A}" type="slidenum">
              <a:rPr lang="it-IT" smtClean="0"/>
              <a:pPr/>
              <a:t>11</a:t>
            </a:fld>
            <a:endParaRPr lang="it-IT"/>
          </a:p>
        </p:txBody>
      </p:sp>
      <p:sp>
        <p:nvSpPr>
          <p:cNvPr id="14" name="CasellaDiTesto 13"/>
          <p:cNvSpPr txBox="1"/>
          <p:nvPr/>
        </p:nvSpPr>
        <p:spPr>
          <a:xfrm>
            <a:off x="2353868" y="4781179"/>
            <a:ext cx="321469" cy="225062"/>
          </a:xfrm>
          <a:prstGeom prst="rect">
            <a:avLst/>
          </a:prstGeom>
          <a:noFill/>
        </p:spPr>
        <p:txBody>
          <a:bodyPr wrap="square" lIns="68580" tIns="34290" rIns="68580" bIns="34290" rtlCol="0">
            <a:spAutoFit/>
          </a:bodyPr>
          <a:lstStyle/>
          <a:p>
            <a:pPr algn="ctr"/>
            <a:r>
              <a:rPr lang="en-US" sz="1000" dirty="0">
                <a:solidFill>
                  <a:schemeClr val="bg1"/>
                </a:solidFill>
              </a:rPr>
              <a:t>A1.</a:t>
            </a:r>
          </a:p>
        </p:txBody>
      </p:sp>
      <p:sp>
        <p:nvSpPr>
          <p:cNvPr id="13" name="Rettangolo 12">
            <a:extLst>
              <a:ext uri="{FF2B5EF4-FFF2-40B4-BE49-F238E27FC236}">
                <a16:creationId xmlns:a16="http://schemas.microsoft.com/office/drawing/2014/main" id="{8E91F7A0-B7AC-4845-9818-3EDD0C2330FE}"/>
              </a:ext>
            </a:extLst>
          </p:cNvPr>
          <p:cNvSpPr/>
          <p:nvPr/>
        </p:nvSpPr>
        <p:spPr>
          <a:xfrm>
            <a:off x="130988" y="4556118"/>
            <a:ext cx="3768659" cy="838691"/>
          </a:xfrm>
          <a:prstGeom prst="rect">
            <a:avLst/>
          </a:prstGeom>
          <a:noFill/>
        </p:spPr>
        <p:txBody>
          <a:bodyPr wrap="square" lIns="68580" tIns="34290" rIns="68580" bIns="34290">
            <a:spAutoFit/>
          </a:bodyPr>
          <a:lstStyle/>
          <a:p>
            <a:pPr marL="160735" indent="-160735">
              <a:buFont typeface="Arial" panose="020B0604020202020204" pitchFamily="34" charset="0"/>
              <a:buChar char="•"/>
            </a:pPr>
            <a:r>
              <a:rPr lang="en-US" sz="1600" dirty="0"/>
              <a:t>Call for tender launched on </a:t>
            </a:r>
            <a:r>
              <a:rPr lang="en-US" sz="1600" b="1" dirty="0">
                <a:effectLst>
                  <a:outerShdw blurRad="38100" dist="38100" dir="2700000" algn="tl">
                    <a:srgbClr val="000000">
                      <a:alpha val="43137"/>
                    </a:srgbClr>
                  </a:outerShdw>
                </a:effectLst>
              </a:rPr>
              <a:t>June the 28</a:t>
            </a:r>
            <a:r>
              <a:rPr lang="en-US" sz="1600" b="1" baseline="30000" dirty="0">
                <a:effectLst>
                  <a:outerShdw blurRad="38100" dist="38100" dir="2700000" algn="tl">
                    <a:srgbClr val="000000">
                      <a:alpha val="43137"/>
                    </a:srgbClr>
                  </a:outerShdw>
                </a:effectLst>
              </a:rPr>
              <a:t>th</a:t>
            </a:r>
            <a:endParaRPr lang="en-US" sz="1600" b="1" dirty="0">
              <a:effectLst>
                <a:outerShdw blurRad="38100" dist="38100" dir="2700000" algn="tl">
                  <a:srgbClr val="000000">
                    <a:alpha val="43137"/>
                  </a:srgbClr>
                </a:outerShdw>
              </a:effectLst>
            </a:endParaRPr>
          </a:p>
          <a:p>
            <a:pPr marL="160735" indent="-160735">
              <a:buFont typeface="Arial" panose="020B0604020202020204" pitchFamily="34" charset="0"/>
              <a:buChar char="•"/>
            </a:pPr>
            <a:r>
              <a:rPr lang="en-US" sz="1600" b="1" dirty="0">
                <a:effectLst>
                  <a:outerShdw blurRad="38100" dist="38100" dir="2700000" algn="tl">
                    <a:srgbClr val="000000">
                      <a:alpha val="43137"/>
                    </a:srgbClr>
                  </a:outerShdw>
                </a:effectLst>
              </a:rPr>
              <a:t>Deadline with no offer 16/10/2023</a:t>
            </a:r>
          </a:p>
          <a:p>
            <a:pPr marL="160735" indent="-160735">
              <a:buFont typeface="Arial" panose="020B0604020202020204" pitchFamily="34" charset="0"/>
              <a:buChar char="•"/>
            </a:pPr>
            <a:r>
              <a:rPr lang="en-US" sz="1600" b="1" dirty="0">
                <a:effectLst>
                  <a:outerShdw blurRad="38100" dist="38100" dir="2700000" algn="tl">
                    <a:srgbClr val="000000">
                      <a:alpha val="43137"/>
                    </a:srgbClr>
                  </a:outerShdw>
                </a:effectLst>
              </a:rPr>
              <a:t>New call to be launched soon</a:t>
            </a:r>
          </a:p>
        </p:txBody>
      </p:sp>
      <p:pic>
        <p:nvPicPr>
          <p:cNvPr id="11" name="Immagine 10" descr="Immagine che contiene schizzo, disegno, Line art, diagramma&#10;&#10;Descrizione generata automaticamente">
            <a:extLst>
              <a:ext uri="{FF2B5EF4-FFF2-40B4-BE49-F238E27FC236}">
                <a16:creationId xmlns:a16="http://schemas.microsoft.com/office/drawing/2014/main" id="{8361C60F-AC27-4D8D-8CDB-92EE2BC9233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758598"/>
            <a:ext cx="1548022" cy="1471878"/>
          </a:xfrm>
          <a:prstGeom prst="rect">
            <a:avLst/>
          </a:prstGeom>
        </p:spPr>
      </p:pic>
      <p:graphicFrame>
        <p:nvGraphicFramePr>
          <p:cNvPr id="15" name="Tabella 14">
            <a:extLst>
              <a:ext uri="{FF2B5EF4-FFF2-40B4-BE49-F238E27FC236}">
                <a16:creationId xmlns:a16="http://schemas.microsoft.com/office/drawing/2014/main" id="{1FD32137-1571-4222-9B34-8823CDB62034}"/>
              </a:ext>
            </a:extLst>
          </p:cNvPr>
          <p:cNvGraphicFramePr>
            <a:graphicFrameLocks noGrp="1"/>
          </p:cNvGraphicFramePr>
          <p:nvPr>
            <p:extLst>
              <p:ext uri="{D42A27DB-BD31-4B8C-83A1-F6EECF244321}">
                <p14:modId xmlns:p14="http://schemas.microsoft.com/office/powerpoint/2010/main" val="579245648"/>
              </p:ext>
            </p:extLst>
          </p:nvPr>
        </p:nvGraphicFramePr>
        <p:xfrm>
          <a:off x="3850521" y="4556118"/>
          <a:ext cx="5214858" cy="1666875"/>
        </p:xfrm>
        <a:graphic>
          <a:graphicData uri="http://schemas.openxmlformats.org/drawingml/2006/table">
            <a:tbl>
              <a:tblPr>
                <a:tableStyleId>{22838BEF-8BB2-4498-84A7-C5851F593DF1}</a:tableStyleId>
              </a:tblPr>
              <a:tblGrid>
                <a:gridCol w="2379304">
                  <a:extLst>
                    <a:ext uri="{9D8B030D-6E8A-4147-A177-3AD203B41FA5}">
                      <a16:colId xmlns:a16="http://schemas.microsoft.com/office/drawing/2014/main" val="3606135958"/>
                    </a:ext>
                  </a:extLst>
                </a:gridCol>
                <a:gridCol w="2835554">
                  <a:extLst>
                    <a:ext uri="{9D8B030D-6E8A-4147-A177-3AD203B41FA5}">
                      <a16:colId xmlns:a16="http://schemas.microsoft.com/office/drawing/2014/main" val="3882856323"/>
                    </a:ext>
                  </a:extLst>
                </a:gridCol>
              </a:tblGrid>
              <a:tr h="284222">
                <a:tc>
                  <a:txBody>
                    <a:bodyPr/>
                    <a:lstStyle/>
                    <a:p>
                      <a:pPr algn="l" fontAlgn="ctr"/>
                      <a:r>
                        <a:rPr lang="it-IT" sz="1100" b="1" i="0" u="none" strike="noStrike" dirty="0">
                          <a:solidFill>
                            <a:srgbClr val="000000"/>
                          </a:solidFill>
                          <a:effectLst/>
                          <a:latin typeface="+mn-lt"/>
                        </a:rPr>
                        <a:t>Tender ID</a:t>
                      </a:r>
                    </a:p>
                  </a:txBody>
                  <a:tcPr marL="108000" marR="9525" marT="9525" marB="0" anchor="ctr">
                    <a:solidFill>
                      <a:schemeClr val="bg1"/>
                    </a:solidFill>
                  </a:tcPr>
                </a:tc>
                <a:tc>
                  <a:txBody>
                    <a:bodyPr/>
                    <a:lstStyle/>
                    <a:p>
                      <a:r>
                        <a:rPr lang="it-IT" sz="1100" b="0" i="1" dirty="0">
                          <a:solidFill>
                            <a:srgbClr val="000000"/>
                          </a:solidFill>
                          <a:effectLst/>
                          <a:latin typeface="+mn-lt"/>
                        </a:rPr>
                        <a:t>Fornitura della camera da vuoto di DTT costituita di 3 </a:t>
                      </a:r>
                      <a:r>
                        <a:rPr lang="it-IT" sz="1100" b="0" i="1" dirty="0" err="1">
                          <a:solidFill>
                            <a:srgbClr val="000000"/>
                          </a:solidFill>
                          <a:effectLst/>
                          <a:latin typeface="+mn-lt"/>
                        </a:rPr>
                        <a:t>multisettori</a:t>
                      </a:r>
                      <a:r>
                        <a:rPr lang="it-IT" sz="1100" b="0" i="1" dirty="0">
                          <a:solidFill>
                            <a:srgbClr val="000000"/>
                          </a:solidFill>
                          <a:effectLst/>
                          <a:latin typeface="+mn-lt"/>
                        </a:rPr>
                        <a:t> e relativi accessori</a:t>
                      </a:r>
                      <a:endParaRPr lang="it-IT" sz="1100" dirty="0">
                        <a:effectLst/>
                        <a:latin typeface="+mn-lt"/>
                      </a:endParaRPr>
                    </a:p>
                  </a:txBody>
                  <a:tcPr anchor="ctr">
                    <a:solidFill>
                      <a:schemeClr val="bg1"/>
                    </a:solidFill>
                  </a:tcPr>
                </a:tc>
                <a:extLst>
                  <a:ext uri="{0D108BD9-81ED-4DB2-BD59-A6C34878D82A}">
                    <a16:rowId xmlns:a16="http://schemas.microsoft.com/office/drawing/2014/main" val="2661802652"/>
                  </a:ext>
                </a:extLst>
              </a:tr>
              <a:tr h="84319">
                <a:tc>
                  <a:txBody>
                    <a:bodyPr/>
                    <a:lstStyle/>
                    <a:p>
                      <a:pPr algn="l" fontAlgn="ctr"/>
                      <a:r>
                        <a:rPr lang="it-IT" sz="1100" b="1" u="none" strike="noStrike" dirty="0" err="1">
                          <a:effectLst/>
                          <a:latin typeface="+mn-lt"/>
                        </a:rPr>
                        <a:t>Type</a:t>
                      </a:r>
                      <a:r>
                        <a:rPr lang="it-IT" sz="1100" b="1" u="none" strike="noStrike" dirty="0">
                          <a:effectLst/>
                          <a:latin typeface="+mn-lt"/>
                        </a:rPr>
                        <a:t> of tender</a:t>
                      </a:r>
                      <a:endParaRPr lang="it-IT" sz="1100" b="1" i="0" u="none" strike="noStrike" dirty="0">
                        <a:solidFill>
                          <a:srgbClr val="000000"/>
                        </a:solidFill>
                        <a:effectLst/>
                        <a:latin typeface="+mn-lt"/>
                      </a:endParaRPr>
                    </a:p>
                  </a:txBody>
                  <a:tcPr marL="108000" marR="9525" marT="9525" marB="0" anchor="ctr">
                    <a:solidFill>
                      <a:schemeClr val="bg1"/>
                    </a:solidFill>
                  </a:tcPr>
                </a:tc>
                <a:tc>
                  <a:txBody>
                    <a:bodyPr/>
                    <a:lstStyle/>
                    <a:p>
                      <a:pPr algn="l" fontAlgn="ctr"/>
                      <a:r>
                        <a:rPr lang="it-IT" sz="1100" u="none" strike="noStrike" dirty="0">
                          <a:effectLst/>
                          <a:latin typeface="+mn-lt"/>
                        </a:rPr>
                        <a:t>Open</a:t>
                      </a:r>
                      <a:endParaRPr lang="it-IT" sz="1100" b="0" i="0" u="none" strike="noStrike" dirty="0">
                        <a:solidFill>
                          <a:srgbClr val="000000"/>
                        </a:solidFill>
                        <a:effectLst/>
                        <a:latin typeface="+mn-lt"/>
                      </a:endParaRPr>
                    </a:p>
                  </a:txBody>
                  <a:tcPr marL="108000" marR="10800" marT="9525" marB="0" anchor="ctr">
                    <a:solidFill>
                      <a:schemeClr val="bg1"/>
                    </a:solidFill>
                  </a:tcPr>
                </a:tc>
                <a:extLst>
                  <a:ext uri="{0D108BD9-81ED-4DB2-BD59-A6C34878D82A}">
                    <a16:rowId xmlns:a16="http://schemas.microsoft.com/office/drawing/2014/main" val="3081491629"/>
                  </a:ext>
                </a:extLst>
              </a:tr>
              <a:tr h="84319">
                <a:tc>
                  <a:txBody>
                    <a:bodyPr/>
                    <a:lstStyle/>
                    <a:p>
                      <a:pPr algn="l" fontAlgn="ctr"/>
                      <a:r>
                        <a:rPr lang="it-IT" sz="1100" b="1" u="none" strike="noStrike" dirty="0">
                          <a:effectLst/>
                          <a:latin typeface="+mn-lt"/>
                        </a:rPr>
                        <a:t>Award </a:t>
                      </a:r>
                      <a:r>
                        <a:rPr lang="it-IT" sz="1100" b="1" u="none" strike="noStrike" dirty="0" err="1">
                          <a:effectLst/>
                          <a:latin typeface="+mn-lt"/>
                        </a:rPr>
                        <a:t>criteria</a:t>
                      </a:r>
                      <a:endParaRPr lang="it-IT" sz="1100" b="1" i="0" u="none" strike="noStrike" dirty="0">
                        <a:solidFill>
                          <a:srgbClr val="000000"/>
                        </a:solidFill>
                        <a:effectLst/>
                        <a:latin typeface="+mn-lt"/>
                      </a:endParaRPr>
                    </a:p>
                  </a:txBody>
                  <a:tcPr marL="108000" marR="9525" marT="9525" marB="0" anchor="ctr">
                    <a:solidFill>
                      <a:schemeClr val="bg1"/>
                    </a:solidFill>
                  </a:tcPr>
                </a:tc>
                <a:tc>
                  <a:txBody>
                    <a:bodyPr/>
                    <a:lstStyle/>
                    <a:p>
                      <a:pPr algn="l" fontAlgn="ctr"/>
                      <a:r>
                        <a:rPr lang="it-IT" sz="1100" b="0" i="0" u="none" strike="noStrike" dirty="0" err="1">
                          <a:solidFill>
                            <a:srgbClr val="000000"/>
                          </a:solidFill>
                          <a:effectLst/>
                          <a:latin typeface="+mn-lt"/>
                        </a:rPr>
                        <a:t>Most</a:t>
                      </a:r>
                      <a:r>
                        <a:rPr lang="it-IT" sz="1100" b="0" i="0" u="none" strike="noStrike" dirty="0">
                          <a:solidFill>
                            <a:srgbClr val="000000"/>
                          </a:solidFill>
                          <a:effectLst/>
                          <a:latin typeface="+mn-lt"/>
                        </a:rPr>
                        <a:t> </a:t>
                      </a:r>
                      <a:r>
                        <a:rPr lang="it-IT" sz="1100" b="0" i="0" u="none" strike="noStrike" dirty="0" err="1">
                          <a:solidFill>
                            <a:srgbClr val="000000"/>
                          </a:solidFill>
                          <a:effectLst/>
                          <a:latin typeface="+mn-lt"/>
                        </a:rPr>
                        <a:t>economically</a:t>
                      </a:r>
                      <a:r>
                        <a:rPr lang="it-IT" sz="1100" b="0" i="0" u="none" strike="noStrike" dirty="0">
                          <a:solidFill>
                            <a:srgbClr val="000000"/>
                          </a:solidFill>
                          <a:effectLst/>
                          <a:latin typeface="+mn-lt"/>
                        </a:rPr>
                        <a:t> </a:t>
                      </a:r>
                      <a:r>
                        <a:rPr lang="it-IT" sz="1100" b="0" i="0" u="none" strike="noStrike" dirty="0" err="1">
                          <a:solidFill>
                            <a:srgbClr val="000000"/>
                          </a:solidFill>
                          <a:effectLst/>
                          <a:latin typeface="+mn-lt"/>
                        </a:rPr>
                        <a:t>advantageous</a:t>
                      </a:r>
                      <a:r>
                        <a:rPr lang="it-IT" sz="1100" b="0" i="0" u="none" strike="noStrike" dirty="0">
                          <a:solidFill>
                            <a:srgbClr val="000000"/>
                          </a:solidFill>
                          <a:effectLst/>
                          <a:latin typeface="+mn-lt"/>
                        </a:rPr>
                        <a:t> </a:t>
                      </a:r>
                      <a:r>
                        <a:rPr lang="it-IT" sz="1100" b="0" i="0" u="none" strike="noStrike" dirty="0" err="1">
                          <a:solidFill>
                            <a:srgbClr val="000000"/>
                          </a:solidFill>
                          <a:effectLst/>
                          <a:latin typeface="+mn-lt"/>
                        </a:rPr>
                        <a:t>offer</a:t>
                      </a:r>
                      <a:endParaRPr lang="it-IT" sz="1100" b="0" i="0" u="none" strike="noStrike" dirty="0">
                        <a:solidFill>
                          <a:srgbClr val="000000"/>
                        </a:solidFill>
                        <a:effectLst/>
                        <a:latin typeface="+mn-lt"/>
                      </a:endParaRPr>
                    </a:p>
                  </a:txBody>
                  <a:tcPr marL="108000" marR="10800" marT="9525" marB="0" anchor="ctr">
                    <a:solidFill>
                      <a:schemeClr val="bg1"/>
                    </a:solidFill>
                  </a:tcPr>
                </a:tc>
                <a:extLst>
                  <a:ext uri="{0D108BD9-81ED-4DB2-BD59-A6C34878D82A}">
                    <a16:rowId xmlns:a16="http://schemas.microsoft.com/office/drawing/2014/main" val="508506657"/>
                  </a:ext>
                </a:extLst>
              </a:tr>
              <a:tr h="84319">
                <a:tc>
                  <a:txBody>
                    <a:bodyPr/>
                    <a:lstStyle/>
                    <a:p>
                      <a:pPr algn="l" fontAlgn="ctr"/>
                      <a:r>
                        <a:rPr lang="it-IT" sz="1100" b="1" u="none" strike="noStrike" dirty="0">
                          <a:effectLst/>
                          <a:latin typeface="+mn-lt"/>
                        </a:rPr>
                        <a:t>Base price</a:t>
                      </a:r>
                      <a:endParaRPr lang="it-IT" sz="1100" b="1" i="0" u="none" strike="noStrike" dirty="0">
                        <a:solidFill>
                          <a:srgbClr val="000000"/>
                        </a:solidFill>
                        <a:effectLst/>
                        <a:latin typeface="+mn-lt"/>
                      </a:endParaRPr>
                    </a:p>
                  </a:txBody>
                  <a:tcPr marL="108000" marR="9525" marT="9525" marB="0" anchor="ctr">
                    <a:solidFill>
                      <a:schemeClr val="bg1"/>
                    </a:solidFill>
                  </a:tcPr>
                </a:tc>
                <a:tc>
                  <a:txBody>
                    <a:bodyPr/>
                    <a:lstStyle/>
                    <a:p>
                      <a:pPr algn="l" fontAlgn="ctr"/>
                      <a:r>
                        <a:rPr lang="it-IT" sz="1100" u="none" strike="noStrike" dirty="0">
                          <a:effectLst/>
                          <a:latin typeface="+mn-lt"/>
                        </a:rPr>
                        <a:t>25 M€ of which 125k€ for on-site assistance</a:t>
                      </a:r>
                      <a:endParaRPr lang="it-IT" sz="1100" b="0" i="0" u="none" strike="noStrike" dirty="0">
                        <a:solidFill>
                          <a:srgbClr val="000000"/>
                        </a:solidFill>
                        <a:effectLst/>
                        <a:latin typeface="+mn-lt"/>
                      </a:endParaRPr>
                    </a:p>
                  </a:txBody>
                  <a:tcPr marL="108000" marR="10800" marT="9525" marB="0" anchor="ctr">
                    <a:solidFill>
                      <a:schemeClr val="bg1"/>
                    </a:solidFill>
                  </a:tcPr>
                </a:tc>
                <a:extLst>
                  <a:ext uri="{0D108BD9-81ED-4DB2-BD59-A6C34878D82A}">
                    <a16:rowId xmlns:a16="http://schemas.microsoft.com/office/drawing/2014/main" val="923015686"/>
                  </a:ext>
                </a:extLst>
              </a:tr>
              <a:tr h="84319">
                <a:tc>
                  <a:txBody>
                    <a:bodyPr/>
                    <a:lstStyle/>
                    <a:p>
                      <a:pPr algn="l" fontAlgn="ctr"/>
                      <a:r>
                        <a:rPr lang="it-IT" sz="1100" b="1" u="none" strike="noStrike" dirty="0">
                          <a:effectLst/>
                          <a:latin typeface="+mn-lt"/>
                        </a:rPr>
                        <a:t>Duration of contract</a:t>
                      </a:r>
                      <a:endParaRPr lang="it-IT" sz="1100" b="1" i="0" u="none" strike="noStrike" dirty="0">
                        <a:solidFill>
                          <a:srgbClr val="000000"/>
                        </a:solidFill>
                        <a:effectLst/>
                        <a:latin typeface="+mn-lt"/>
                      </a:endParaRPr>
                    </a:p>
                  </a:txBody>
                  <a:tcPr marL="108000" marR="9525" marT="9525" marB="0" anchor="ctr">
                    <a:solidFill>
                      <a:schemeClr val="bg1"/>
                    </a:solidFill>
                  </a:tcPr>
                </a:tc>
                <a:tc>
                  <a:txBody>
                    <a:bodyPr/>
                    <a:lstStyle/>
                    <a:p>
                      <a:pPr algn="l" fontAlgn="ctr"/>
                      <a:r>
                        <a:rPr lang="it-IT" sz="1100" u="none" strike="noStrike" dirty="0">
                          <a:effectLst/>
                          <a:latin typeface="+mn-lt"/>
                        </a:rPr>
                        <a:t>52 months: 40+12 (assistance)</a:t>
                      </a:r>
                      <a:endParaRPr lang="it-IT" sz="1100" b="0" i="0" u="none" strike="noStrike" dirty="0">
                        <a:solidFill>
                          <a:srgbClr val="000000"/>
                        </a:solidFill>
                        <a:effectLst/>
                        <a:latin typeface="+mn-lt"/>
                      </a:endParaRPr>
                    </a:p>
                  </a:txBody>
                  <a:tcPr marL="108000" marR="10800" marT="9525" marB="0" anchor="ctr">
                    <a:solidFill>
                      <a:schemeClr val="bg1"/>
                    </a:solidFill>
                  </a:tcPr>
                </a:tc>
                <a:extLst>
                  <a:ext uri="{0D108BD9-81ED-4DB2-BD59-A6C34878D82A}">
                    <a16:rowId xmlns:a16="http://schemas.microsoft.com/office/drawing/2014/main" val="3266007661"/>
                  </a:ext>
                </a:extLst>
              </a:tr>
              <a:tr h="163901">
                <a:tc>
                  <a:txBody>
                    <a:bodyPr/>
                    <a:lstStyle/>
                    <a:p>
                      <a:pPr algn="l" fontAlgn="ctr"/>
                      <a:r>
                        <a:rPr lang="it-IT" sz="1100" b="1" u="none" strike="noStrike" dirty="0" err="1">
                          <a:effectLst/>
                          <a:latin typeface="+mn-lt"/>
                        </a:rPr>
                        <a:t>Pubblication</a:t>
                      </a:r>
                      <a:r>
                        <a:rPr lang="it-IT" sz="1100" b="1" u="none" strike="noStrike" dirty="0">
                          <a:effectLst/>
                          <a:latin typeface="+mn-lt"/>
                        </a:rPr>
                        <a:t> on GUE</a:t>
                      </a:r>
                      <a:endParaRPr lang="it-IT" sz="1100" b="0" i="0" u="none" strike="noStrike" dirty="0">
                        <a:solidFill>
                          <a:srgbClr val="000000"/>
                        </a:solidFill>
                        <a:effectLst/>
                        <a:latin typeface="+mn-lt"/>
                      </a:endParaRPr>
                    </a:p>
                  </a:txBody>
                  <a:tcPr marL="108000" marR="9525" marT="9525" marB="0" anchor="ctr">
                    <a:solidFill>
                      <a:schemeClr val="bg1"/>
                    </a:solidFill>
                  </a:tcPr>
                </a:tc>
                <a:tc>
                  <a:txBody>
                    <a:bodyPr/>
                    <a:lstStyle/>
                    <a:p>
                      <a:pPr algn="l" fontAlgn="ctr"/>
                      <a:r>
                        <a:rPr lang="it-IT" sz="1100" b="1" u="none" strike="noStrike" dirty="0">
                          <a:effectLst/>
                          <a:latin typeface="+mn-lt"/>
                        </a:rPr>
                        <a:t>28/06/2023</a:t>
                      </a:r>
                      <a:endParaRPr lang="it-IT" sz="1100" b="1" i="0" u="none" strike="noStrike" dirty="0">
                        <a:solidFill>
                          <a:srgbClr val="000000"/>
                        </a:solidFill>
                        <a:effectLst/>
                        <a:latin typeface="+mn-lt"/>
                      </a:endParaRPr>
                    </a:p>
                  </a:txBody>
                  <a:tcPr marL="108000" marR="10800" marT="9525" marB="0" anchor="ctr">
                    <a:solidFill>
                      <a:schemeClr val="bg1"/>
                    </a:solidFill>
                  </a:tcPr>
                </a:tc>
                <a:extLst>
                  <a:ext uri="{0D108BD9-81ED-4DB2-BD59-A6C34878D82A}">
                    <a16:rowId xmlns:a16="http://schemas.microsoft.com/office/drawing/2014/main" val="4081642948"/>
                  </a:ext>
                </a:extLst>
              </a:tr>
              <a:tr h="84319">
                <a:tc>
                  <a:txBody>
                    <a:bodyPr/>
                    <a:lstStyle/>
                    <a:p>
                      <a:pPr algn="l" fontAlgn="ctr"/>
                      <a:r>
                        <a:rPr lang="it-IT" sz="1100" b="1" u="none" strike="noStrike" dirty="0">
                          <a:effectLst/>
                          <a:latin typeface="+mn-lt"/>
                        </a:rPr>
                        <a:t>Deadline for </a:t>
                      </a:r>
                      <a:r>
                        <a:rPr lang="it-IT" sz="1100" b="1" u="none" strike="noStrike" dirty="0" err="1">
                          <a:effectLst/>
                          <a:latin typeface="+mn-lt"/>
                        </a:rPr>
                        <a:t>Offer</a:t>
                      </a:r>
                      <a:endParaRPr lang="it-IT" sz="1100" b="1" i="0" u="none" strike="noStrike" dirty="0">
                        <a:solidFill>
                          <a:srgbClr val="000000"/>
                        </a:solidFill>
                        <a:effectLst/>
                        <a:latin typeface="+mn-lt"/>
                      </a:endParaRPr>
                    </a:p>
                  </a:txBody>
                  <a:tcPr marL="108000" marR="9525" marT="9525" marB="0" anchor="ctr">
                    <a:solidFill>
                      <a:schemeClr val="bg1"/>
                    </a:solidFill>
                  </a:tcPr>
                </a:tc>
                <a:tc>
                  <a:txBody>
                    <a:bodyPr/>
                    <a:lstStyle/>
                    <a:p>
                      <a:pPr algn="l" fontAlgn="ctr"/>
                      <a:r>
                        <a:rPr lang="it-IT" sz="1100" b="1" u="none" strike="noStrike" dirty="0">
                          <a:effectLst/>
                          <a:latin typeface="+mn-lt"/>
                        </a:rPr>
                        <a:t>14/09/2023</a:t>
                      </a:r>
                      <a:endParaRPr lang="it-IT" sz="1100" b="1" i="0" u="none" strike="noStrike" dirty="0">
                        <a:solidFill>
                          <a:srgbClr val="000000"/>
                        </a:solidFill>
                        <a:effectLst/>
                        <a:latin typeface="+mn-lt"/>
                      </a:endParaRPr>
                    </a:p>
                  </a:txBody>
                  <a:tcPr marL="108000" marR="10800" marT="9525" marB="0" anchor="ctr">
                    <a:solidFill>
                      <a:schemeClr val="bg1"/>
                    </a:solidFill>
                  </a:tcPr>
                </a:tc>
                <a:extLst>
                  <a:ext uri="{0D108BD9-81ED-4DB2-BD59-A6C34878D82A}">
                    <a16:rowId xmlns:a16="http://schemas.microsoft.com/office/drawing/2014/main" val="3721227582"/>
                  </a:ext>
                </a:extLst>
              </a:tr>
              <a:tr h="84319">
                <a:tc>
                  <a:txBody>
                    <a:bodyPr/>
                    <a:lstStyle/>
                    <a:p>
                      <a:pPr algn="l" fontAlgn="ctr"/>
                      <a:r>
                        <a:rPr lang="it-IT" sz="1100" b="1" u="none" strike="noStrike" dirty="0">
                          <a:effectLst/>
                          <a:latin typeface="+mn-lt"/>
                        </a:rPr>
                        <a:t>New deadline (published on 10/08/23)</a:t>
                      </a:r>
                      <a:endParaRPr lang="it-IT" sz="1100" b="1" i="0" u="none" strike="noStrike" dirty="0">
                        <a:solidFill>
                          <a:srgbClr val="000000"/>
                        </a:solidFill>
                        <a:effectLst/>
                        <a:latin typeface="+mn-lt"/>
                      </a:endParaRPr>
                    </a:p>
                  </a:txBody>
                  <a:tcPr marL="108000" marR="9525" marT="9525" marB="0" anchor="ctr">
                    <a:solidFill>
                      <a:schemeClr val="bg1"/>
                    </a:solidFill>
                  </a:tcPr>
                </a:tc>
                <a:tc>
                  <a:txBody>
                    <a:bodyPr/>
                    <a:lstStyle/>
                    <a:p>
                      <a:pPr algn="l" fontAlgn="ctr"/>
                      <a:r>
                        <a:rPr lang="it-IT" sz="1100" b="1" u="none" strike="noStrike" dirty="0">
                          <a:solidFill>
                            <a:srgbClr val="C00000"/>
                          </a:solidFill>
                          <a:effectLst/>
                          <a:latin typeface="+mn-lt"/>
                        </a:rPr>
                        <a:t>16/10/2023</a:t>
                      </a:r>
                      <a:endParaRPr lang="it-IT" sz="1100" b="1" i="0" u="none" strike="noStrike" dirty="0">
                        <a:solidFill>
                          <a:srgbClr val="C00000"/>
                        </a:solidFill>
                        <a:effectLst/>
                        <a:latin typeface="+mn-lt"/>
                      </a:endParaRPr>
                    </a:p>
                  </a:txBody>
                  <a:tcPr marL="108000" marR="10800" marT="9525" marB="0" anchor="ctr">
                    <a:solidFill>
                      <a:schemeClr val="bg1"/>
                    </a:solidFill>
                  </a:tcPr>
                </a:tc>
                <a:extLst>
                  <a:ext uri="{0D108BD9-81ED-4DB2-BD59-A6C34878D82A}">
                    <a16:rowId xmlns:a16="http://schemas.microsoft.com/office/drawing/2014/main" val="1684710022"/>
                  </a:ext>
                </a:extLst>
              </a:tr>
            </a:tbl>
          </a:graphicData>
        </a:graphic>
      </p:graphicFrame>
    </p:spTree>
    <p:extLst>
      <p:ext uri="{BB962C8B-B14F-4D97-AF65-F5344CB8AC3E}">
        <p14:creationId xmlns:p14="http://schemas.microsoft.com/office/powerpoint/2010/main" val="2911236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5585" y="179960"/>
            <a:ext cx="8029253" cy="545021"/>
          </a:xfrm>
        </p:spPr>
        <p:txBody>
          <a:bodyPr>
            <a:normAutofit/>
          </a:bodyPr>
          <a:lstStyle/>
          <a:p>
            <a:r>
              <a:rPr lang="en-GB" dirty="0"/>
              <a:t>VVP tender review</a:t>
            </a:r>
            <a:endParaRPr lang="en-US" dirty="0"/>
          </a:p>
        </p:txBody>
      </p:sp>
      <p:sp>
        <p:nvSpPr>
          <p:cNvPr id="3" name="Segnaposto numero diapositiva 2"/>
          <p:cNvSpPr>
            <a:spLocks noGrp="1"/>
          </p:cNvSpPr>
          <p:nvPr>
            <p:ph type="sldNum" sz="quarter" idx="12"/>
          </p:nvPr>
        </p:nvSpPr>
        <p:spPr/>
        <p:txBody>
          <a:bodyPr/>
          <a:lstStyle/>
          <a:p>
            <a:fld id="{BA013763-FF4F-6447-94CE-4F6DA003092A}" type="slidenum">
              <a:rPr lang="it-IT" smtClean="0"/>
              <a:pPr/>
              <a:t>12</a:t>
            </a:fld>
            <a:endParaRPr lang="it-IT"/>
          </a:p>
        </p:txBody>
      </p:sp>
      <p:sp>
        <p:nvSpPr>
          <p:cNvPr id="5" name="Segnaposto piè di pagina 4">
            <a:extLst>
              <a:ext uri="{FF2B5EF4-FFF2-40B4-BE49-F238E27FC236}">
                <a16:creationId xmlns:a16="http://schemas.microsoft.com/office/drawing/2014/main" id="{599A3377-2B27-417F-892E-AB115F27A8E1}"/>
              </a:ext>
            </a:extLst>
          </p:cNvPr>
          <p:cNvSpPr>
            <a:spLocks noGrp="1"/>
          </p:cNvSpPr>
          <p:nvPr>
            <p:ph type="ftr" sz="quarter" idx="11"/>
          </p:nvPr>
        </p:nvSpPr>
        <p:spPr/>
        <p:txBody>
          <a:bodyPr/>
          <a:lstStyle/>
          <a:p>
            <a:r>
              <a:rPr lang="en-US"/>
              <a:t>DTT Technical and Scientific Committee  -  V meeting - 21-22/11/23</a:t>
            </a:r>
            <a:endParaRPr lang="it-IT" dirty="0"/>
          </a:p>
        </p:txBody>
      </p:sp>
      <p:sp>
        <p:nvSpPr>
          <p:cNvPr id="4" name="Rettangolo 3">
            <a:extLst>
              <a:ext uri="{FF2B5EF4-FFF2-40B4-BE49-F238E27FC236}">
                <a16:creationId xmlns:a16="http://schemas.microsoft.com/office/drawing/2014/main" id="{6F6DC3F3-1C00-49C9-B9CB-6D299122ED8C}"/>
              </a:ext>
            </a:extLst>
          </p:cNvPr>
          <p:cNvSpPr/>
          <p:nvPr/>
        </p:nvSpPr>
        <p:spPr>
          <a:xfrm>
            <a:off x="188259" y="1086998"/>
            <a:ext cx="8570259" cy="3970318"/>
          </a:xfrm>
          <a:prstGeom prst="rect">
            <a:avLst/>
          </a:prstGeom>
        </p:spPr>
        <p:txBody>
          <a:bodyPr wrap="square">
            <a:spAutoFit/>
          </a:bodyPr>
          <a:lstStyle/>
          <a:p>
            <a:r>
              <a:rPr lang="en-US" dirty="0"/>
              <a:t>Note that:</a:t>
            </a:r>
          </a:p>
          <a:p>
            <a:pPr marL="285750" indent="-285750">
              <a:buFont typeface="Arial" panose="020B0604020202020204" pitchFamily="34" charset="0"/>
              <a:buChar char="•"/>
            </a:pPr>
            <a:r>
              <a:rPr lang="en-US" dirty="0"/>
              <a:t>19 requests of clarifications where submitted in the tender portal (corresponding to about 60 questions);</a:t>
            </a:r>
          </a:p>
          <a:p>
            <a:pPr marL="285750" indent="-285750">
              <a:buFont typeface="Arial" panose="020B0604020202020204" pitchFamily="34" charset="0"/>
              <a:buChar char="•"/>
            </a:pPr>
            <a:r>
              <a:rPr lang="en-US" dirty="0"/>
              <a:t>Last request arrived on the 06/10/23 at 11:52 (deadline for submission was at 12:00)</a:t>
            </a:r>
          </a:p>
          <a:p>
            <a:pPr marL="285750" indent="-285750">
              <a:buFont typeface="Arial" panose="020B0604020202020204" pitchFamily="34" charset="0"/>
              <a:buChar char="•"/>
            </a:pPr>
            <a:r>
              <a:rPr lang="en-US" dirty="0"/>
              <a:t>Request for extension of deadline submitted by two suppliers</a:t>
            </a:r>
          </a:p>
          <a:p>
            <a:endParaRPr lang="en-US" dirty="0"/>
          </a:p>
          <a:p>
            <a:r>
              <a:rPr lang="en-US" dirty="0"/>
              <a:t>Starting from October the 16 a deep review analysis has been carried out focused on the following items:</a:t>
            </a:r>
          </a:p>
          <a:p>
            <a:pPr marL="285750" indent="-285750">
              <a:buFont typeface="Arial" panose="020B0604020202020204" pitchFamily="34" charset="0"/>
              <a:buChar char="•"/>
            </a:pPr>
            <a:r>
              <a:rPr lang="en-US" dirty="0"/>
              <a:t>Technical documentation;</a:t>
            </a:r>
          </a:p>
          <a:p>
            <a:pPr marL="285750" indent="-285750">
              <a:buFont typeface="Arial" panose="020B0604020202020204" pitchFamily="34" charset="0"/>
              <a:buChar char="•"/>
            </a:pPr>
            <a:r>
              <a:rPr lang="en-US" dirty="0"/>
              <a:t>Base price and cost breakdown;</a:t>
            </a:r>
          </a:p>
          <a:p>
            <a:pPr marL="285750" indent="-285750">
              <a:buFont typeface="Arial" panose="020B0604020202020204" pitchFamily="34" charset="0"/>
              <a:buChar char="•"/>
            </a:pPr>
            <a:r>
              <a:rPr lang="en-US" dirty="0"/>
              <a:t>Market of steel manufacturers</a:t>
            </a:r>
          </a:p>
          <a:p>
            <a:pPr marL="285750" indent="-285750">
              <a:buFont typeface="Arial" panose="020B0604020202020204" pitchFamily="34" charset="0"/>
              <a:buChar char="•"/>
            </a:pPr>
            <a:endParaRPr lang="en-US" dirty="0"/>
          </a:p>
          <a:p>
            <a:r>
              <a:rPr lang="en-US" dirty="0"/>
              <a:t>Additionally, discussions, with the potential bidders that did not present an offer, have been done in the two weeks after the tender closure.</a:t>
            </a:r>
          </a:p>
        </p:txBody>
      </p:sp>
    </p:spTree>
    <p:extLst>
      <p:ext uri="{BB962C8B-B14F-4D97-AF65-F5344CB8AC3E}">
        <p14:creationId xmlns:p14="http://schemas.microsoft.com/office/powerpoint/2010/main" val="3175188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5585" y="179960"/>
            <a:ext cx="8029253" cy="545021"/>
          </a:xfrm>
        </p:spPr>
        <p:txBody>
          <a:bodyPr>
            <a:normAutofit/>
          </a:bodyPr>
          <a:lstStyle/>
          <a:p>
            <a:r>
              <a:rPr lang="en-GB" dirty="0"/>
              <a:t>VVP tender: analysis of issues</a:t>
            </a:r>
            <a:endParaRPr lang="en-US" dirty="0"/>
          </a:p>
        </p:txBody>
      </p:sp>
      <p:sp>
        <p:nvSpPr>
          <p:cNvPr id="3" name="Segnaposto numero diapositiva 2"/>
          <p:cNvSpPr>
            <a:spLocks noGrp="1"/>
          </p:cNvSpPr>
          <p:nvPr>
            <p:ph type="sldNum" sz="quarter" idx="12"/>
          </p:nvPr>
        </p:nvSpPr>
        <p:spPr/>
        <p:txBody>
          <a:bodyPr/>
          <a:lstStyle/>
          <a:p>
            <a:fld id="{BA013763-FF4F-6447-94CE-4F6DA003092A}" type="slidenum">
              <a:rPr lang="it-IT" smtClean="0"/>
              <a:pPr/>
              <a:t>13</a:t>
            </a:fld>
            <a:endParaRPr lang="it-IT"/>
          </a:p>
        </p:txBody>
      </p:sp>
      <p:sp>
        <p:nvSpPr>
          <p:cNvPr id="5" name="Segnaposto piè di pagina 4">
            <a:extLst>
              <a:ext uri="{FF2B5EF4-FFF2-40B4-BE49-F238E27FC236}">
                <a16:creationId xmlns:a16="http://schemas.microsoft.com/office/drawing/2014/main" id="{599A3377-2B27-417F-892E-AB115F27A8E1}"/>
              </a:ext>
            </a:extLst>
          </p:cNvPr>
          <p:cNvSpPr>
            <a:spLocks noGrp="1"/>
          </p:cNvSpPr>
          <p:nvPr>
            <p:ph type="ftr" sz="quarter" idx="11"/>
          </p:nvPr>
        </p:nvSpPr>
        <p:spPr/>
        <p:txBody>
          <a:bodyPr/>
          <a:lstStyle/>
          <a:p>
            <a:r>
              <a:rPr lang="en-US" dirty="0"/>
              <a:t>DTT Technical and Scientific Committee  -  V meeting - 21-22/11/23</a:t>
            </a:r>
            <a:endParaRPr lang="it-IT" dirty="0"/>
          </a:p>
        </p:txBody>
      </p:sp>
      <p:sp>
        <p:nvSpPr>
          <p:cNvPr id="4" name="Rettangolo 3">
            <a:extLst>
              <a:ext uri="{FF2B5EF4-FFF2-40B4-BE49-F238E27FC236}">
                <a16:creationId xmlns:a16="http://schemas.microsoft.com/office/drawing/2014/main" id="{6F6DC3F3-1C00-49C9-B9CB-6D299122ED8C}"/>
              </a:ext>
            </a:extLst>
          </p:cNvPr>
          <p:cNvSpPr/>
          <p:nvPr/>
        </p:nvSpPr>
        <p:spPr>
          <a:xfrm>
            <a:off x="188259" y="909177"/>
            <a:ext cx="8570259" cy="2031325"/>
          </a:xfrm>
          <a:prstGeom prst="rect">
            <a:avLst/>
          </a:prstGeom>
        </p:spPr>
        <p:txBody>
          <a:bodyPr wrap="square">
            <a:spAutoFit/>
          </a:bodyPr>
          <a:lstStyle/>
          <a:p>
            <a:r>
              <a:rPr lang="en-US" dirty="0"/>
              <a:t>In the discussions had, the following technical issues have been highlighted:</a:t>
            </a:r>
          </a:p>
          <a:p>
            <a:pPr marL="285750" indent="-285750">
              <a:buFont typeface="Arial" panose="020B0604020202020204" pitchFamily="34" charset="0"/>
              <a:buChar char="•"/>
            </a:pPr>
            <a:r>
              <a:rPr lang="en-US" dirty="0"/>
              <a:t>Uncertainties on PED certification process;</a:t>
            </a:r>
          </a:p>
          <a:p>
            <a:pPr marL="285750" indent="-285750">
              <a:buFont typeface="Arial" panose="020B0604020202020204" pitchFamily="34" charset="0"/>
              <a:buChar char="•"/>
            </a:pPr>
            <a:r>
              <a:rPr lang="en-US" dirty="0"/>
              <a:t>Tolerances too tight for in-vessel components interfaces in comparison to base price and/or contract duration;</a:t>
            </a:r>
          </a:p>
          <a:p>
            <a:pPr marL="285750" indent="-285750">
              <a:buFont typeface="Arial" panose="020B0604020202020204" pitchFamily="34" charset="0"/>
              <a:buChar char="•"/>
            </a:pPr>
            <a:r>
              <a:rPr lang="en-US" dirty="0"/>
              <a:t>Sensors not well specified;</a:t>
            </a:r>
          </a:p>
          <a:p>
            <a:pPr marL="285750" indent="-285750">
              <a:buFont typeface="Arial" panose="020B0604020202020204" pitchFamily="34" charset="0"/>
              <a:buChar char="•"/>
            </a:pPr>
            <a:r>
              <a:rPr lang="en-US" dirty="0"/>
              <a:t>Material requirements (impurities) too tight for price;</a:t>
            </a:r>
          </a:p>
          <a:p>
            <a:pPr marL="285750" indent="-285750">
              <a:buFont typeface="Arial" panose="020B0604020202020204" pitchFamily="34" charset="0"/>
              <a:buChar char="•"/>
            </a:pPr>
            <a:r>
              <a:rPr lang="en-US" dirty="0"/>
              <a:t>Bellows too expensive and with limited number of suppliers on the market </a:t>
            </a:r>
          </a:p>
        </p:txBody>
      </p:sp>
      <p:pic>
        <p:nvPicPr>
          <p:cNvPr id="6" name="Immagine 5">
            <a:extLst>
              <a:ext uri="{FF2B5EF4-FFF2-40B4-BE49-F238E27FC236}">
                <a16:creationId xmlns:a16="http://schemas.microsoft.com/office/drawing/2014/main" id="{7E6242C6-1B22-4E97-827C-4B97EE06D38B}"/>
              </a:ext>
            </a:extLst>
          </p:cNvPr>
          <p:cNvPicPr>
            <a:picLocks noChangeAspect="1"/>
          </p:cNvPicPr>
          <p:nvPr/>
        </p:nvPicPr>
        <p:blipFill rotWithShape="1">
          <a:blip r:embed="rId3"/>
          <a:srcRect l="5443"/>
          <a:stretch/>
        </p:blipFill>
        <p:spPr>
          <a:xfrm>
            <a:off x="370777" y="3101338"/>
            <a:ext cx="4010724" cy="2774072"/>
          </a:xfrm>
          <a:prstGeom prst="roundRect">
            <a:avLst>
              <a:gd name="adj" fmla="val 3823"/>
            </a:avLst>
          </a:prstGeom>
          <a:ln w="25400" cap="rnd">
            <a:solidFill>
              <a:schemeClr val="tx1"/>
            </a:solidFill>
            <a:prstDash val="solid"/>
          </a:ln>
          <a:effectLst/>
        </p:spPr>
      </p:pic>
      <p:sp>
        <p:nvSpPr>
          <p:cNvPr id="7" name="Freccia a destra 6">
            <a:extLst>
              <a:ext uri="{FF2B5EF4-FFF2-40B4-BE49-F238E27FC236}">
                <a16:creationId xmlns:a16="http://schemas.microsoft.com/office/drawing/2014/main" id="{6DFC1384-1109-4EC9-8CB4-6F615D5A8F3E}"/>
              </a:ext>
            </a:extLst>
          </p:cNvPr>
          <p:cNvSpPr/>
          <p:nvPr/>
        </p:nvSpPr>
        <p:spPr>
          <a:xfrm>
            <a:off x="4823460" y="4008120"/>
            <a:ext cx="411480" cy="952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sellaDiTesto 7">
            <a:extLst>
              <a:ext uri="{FF2B5EF4-FFF2-40B4-BE49-F238E27FC236}">
                <a16:creationId xmlns:a16="http://schemas.microsoft.com/office/drawing/2014/main" id="{2DDE599A-A6A7-4027-8D74-AFA5A65CA290}"/>
              </a:ext>
            </a:extLst>
          </p:cNvPr>
          <p:cNvSpPr txBox="1"/>
          <p:nvPr/>
        </p:nvSpPr>
        <p:spPr>
          <a:xfrm>
            <a:off x="5292090" y="2921711"/>
            <a:ext cx="3402330" cy="2585323"/>
          </a:xfrm>
          <a:prstGeom prst="rect">
            <a:avLst/>
          </a:prstGeom>
          <a:noFill/>
        </p:spPr>
        <p:txBody>
          <a:bodyPr wrap="square" rtlCol="0">
            <a:spAutoFit/>
          </a:bodyPr>
          <a:lstStyle/>
          <a:p>
            <a:r>
              <a:rPr lang="en-US" dirty="0"/>
              <a:t>The cost of the material has been underestimated in the tender preparation for:</a:t>
            </a:r>
          </a:p>
          <a:p>
            <a:pPr marL="285750" indent="-285750">
              <a:buFont typeface="Arial" panose="020B0604020202020204" pitchFamily="34" charset="0"/>
              <a:buChar char="•"/>
            </a:pPr>
            <a:r>
              <a:rPr lang="en-US" dirty="0"/>
              <a:t>Base price (present market condition 30% larger than original estimate)</a:t>
            </a:r>
          </a:p>
          <a:p>
            <a:pPr marL="285750" indent="-285750">
              <a:buFont typeface="Arial" panose="020B0604020202020204" pitchFamily="34" charset="0"/>
              <a:buChar char="•"/>
            </a:pPr>
            <a:r>
              <a:rPr lang="en-US" dirty="0"/>
              <a:t>Scrape material too low (between 100% and 200% of final mass to be considered)</a:t>
            </a:r>
          </a:p>
        </p:txBody>
      </p:sp>
    </p:spTree>
    <p:extLst>
      <p:ext uri="{BB962C8B-B14F-4D97-AF65-F5344CB8AC3E}">
        <p14:creationId xmlns:p14="http://schemas.microsoft.com/office/powerpoint/2010/main" val="770421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9A003D-6654-421A-B9D4-08F842270DBE}"/>
              </a:ext>
            </a:extLst>
          </p:cNvPr>
          <p:cNvSpPr>
            <a:spLocks noGrp="1"/>
          </p:cNvSpPr>
          <p:nvPr>
            <p:ph type="title"/>
          </p:nvPr>
        </p:nvSpPr>
        <p:spPr/>
        <p:txBody>
          <a:bodyPr/>
          <a:lstStyle/>
          <a:p>
            <a:r>
              <a:rPr lang="en-GB" dirty="0"/>
              <a:t>VVP tender: actions of revision</a:t>
            </a:r>
            <a:endParaRPr lang="en-US" dirty="0"/>
          </a:p>
        </p:txBody>
      </p:sp>
      <p:sp>
        <p:nvSpPr>
          <p:cNvPr id="5" name="Rettangolo 4">
            <a:extLst>
              <a:ext uri="{FF2B5EF4-FFF2-40B4-BE49-F238E27FC236}">
                <a16:creationId xmlns:a16="http://schemas.microsoft.com/office/drawing/2014/main" id="{19FEAC30-29A4-4C37-8AA9-1F13FF30BEB5}"/>
              </a:ext>
            </a:extLst>
          </p:cNvPr>
          <p:cNvSpPr/>
          <p:nvPr/>
        </p:nvSpPr>
        <p:spPr>
          <a:xfrm>
            <a:off x="363372" y="868680"/>
            <a:ext cx="8582508" cy="4533900"/>
          </a:xfrm>
          <a:prstGeom prst="rect">
            <a:avLst/>
          </a:prstGeom>
        </p:spPr>
        <p:txBody>
          <a:bodyPr wrap="square">
            <a:normAutofit/>
          </a:bodyPr>
          <a:lstStyle/>
          <a:p>
            <a:r>
              <a:rPr lang="en-US" dirty="0"/>
              <a:t>A new call for tender is now under preparation taking into account the following changes:</a:t>
            </a:r>
          </a:p>
          <a:p>
            <a:pPr marL="742950" lvl="1" indent="-285750">
              <a:buFont typeface="Courier New" panose="02070309020205020404" pitchFamily="49" charset="0"/>
              <a:buChar char="o"/>
            </a:pPr>
            <a:r>
              <a:rPr lang="en-US" dirty="0"/>
              <a:t>Drawings updated with enlarged tolerance (risks moved to assembly process);</a:t>
            </a:r>
          </a:p>
          <a:p>
            <a:pPr marL="742950" lvl="1" indent="-285750">
              <a:buFont typeface="Courier New" panose="02070309020205020404" pitchFamily="49" charset="0"/>
              <a:buChar char="o"/>
            </a:pPr>
            <a:r>
              <a:rPr lang="en-US" dirty="0"/>
              <a:t>Sensors number reduced taking inspiration by KSTAR and not by ITER;</a:t>
            </a:r>
          </a:p>
          <a:p>
            <a:pPr marL="742950" lvl="1" indent="-285750">
              <a:buFont typeface="Courier New" panose="02070309020205020404" pitchFamily="49" charset="0"/>
              <a:buChar char="o"/>
            </a:pPr>
            <a:r>
              <a:rPr lang="en-US" dirty="0"/>
              <a:t>Sensors specifications revised and simplified (withdrawal of calibration request at -200°C);</a:t>
            </a:r>
          </a:p>
          <a:p>
            <a:pPr marL="742950" lvl="1" indent="-285750">
              <a:buFont typeface="Courier New" panose="02070309020205020404" pitchFamily="49" charset="0"/>
              <a:buChar char="o"/>
            </a:pPr>
            <a:r>
              <a:rPr lang="en-US" dirty="0"/>
              <a:t>Preparation of PED certification with Italian certifying authority (INAIL);</a:t>
            </a:r>
          </a:p>
          <a:p>
            <a:pPr marL="742950" lvl="1" indent="-285750">
              <a:buFont typeface="Courier New" panose="02070309020205020404" pitchFamily="49" charset="0"/>
              <a:buChar char="o"/>
            </a:pPr>
            <a:r>
              <a:rPr lang="en-US" dirty="0"/>
              <a:t>Revision of bellows specifications;</a:t>
            </a:r>
          </a:p>
          <a:p>
            <a:pPr marL="742950" lvl="1" indent="-285750">
              <a:buFont typeface="Courier New" panose="02070309020205020404" pitchFamily="49" charset="0"/>
              <a:buChar char="o"/>
            </a:pPr>
            <a:r>
              <a:rPr lang="en-US" dirty="0"/>
              <a:t>Revision of the base price thanks to a market survey with steel manufacturers;</a:t>
            </a:r>
          </a:p>
          <a:p>
            <a:pPr marL="742950" lvl="1" indent="-285750">
              <a:buFont typeface="Courier New" panose="02070309020205020404" pitchFamily="49" charset="0"/>
              <a:buChar char="o"/>
            </a:pPr>
            <a:endParaRPr lang="en-US" dirty="0"/>
          </a:p>
          <a:p>
            <a:pPr marL="285750" indent="-285750">
              <a:buFont typeface="Arial" panose="020B0604020202020204" pitchFamily="34" charset="0"/>
              <a:buChar char="•"/>
            </a:pPr>
            <a:r>
              <a:rPr lang="en-US" dirty="0"/>
              <a:t>Additionally, a new type of tender is under consideration including a lump-sum and a framework contract part: a price list will be requested</a:t>
            </a:r>
          </a:p>
        </p:txBody>
      </p:sp>
      <p:sp>
        <p:nvSpPr>
          <p:cNvPr id="8" name="Segnaposto piè di pagina 7">
            <a:extLst>
              <a:ext uri="{FF2B5EF4-FFF2-40B4-BE49-F238E27FC236}">
                <a16:creationId xmlns:a16="http://schemas.microsoft.com/office/drawing/2014/main" id="{8A079CFD-A38C-426B-83E2-396B7186C846}"/>
              </a:ext>
            </a:extLst>
          </p:cNvPr>
          <p:cNvSpPr>
            <a:spLocks noGrp="1"/>
          </p:cNvSpPr>
          <p:nvPr>
            <p:ph type="ftr" sz="quarter" idx="11"/>
          </p:nvPr>
        </p:nvSpPr>
        <p:spPr/>
        <p:txBody>
          <a:bodyPr/>
          <a:lstStyle/>
          <a:p>
            <a:r>
              <a:rPr lang="en-US"/>
              <a:t>DTT Technical and Scientific Committee  -  V meeting - 21-22/11/23</a:t>
            </a:r>
            <a:endParaRPr lang="it-IT" dirty="0"/>
          </a:p>
        </p:txBody>
      </p:sp>
      <p:sp>
        <p:nvSpPr>
          <p:cNvPr id="9" name="Segnaposto numero diapositiva 8">
            <a:extLst>
              <a:ext uri="{FF2B5EF4-FFF2-40B4-BE49-F238E27FC236}">
                <a16:creationId xmlns:a16="http://schemas.microsoft.com/office/drawing/2014/main" id="{C63A6DBF-081D-4968-B805-D78DD1D57BEF}"/>
              </a:ext>
            </a:extLst>
          </p:cNvPr>
          <p:cNvSpPr>
            <a:spLocks noGrp="1"/>
          </p:cNvSpPr>
          <p:nvPr>
            <p:ph type="sldNum" sz="quarter" idx="12"/>
          </p:nvPr>
        </p:nvSpPr>
        <p:spPr/>
        <p:txBody>
          <a:bodyPr/>
          <a:lstStyle/>
          <a:p>
            <a:fld id="{BA013763-FF4F-6447-94CE-4F6DA003092A}" type="slidenum">
              <a:rPr lang="it-IT" smtClean="0"/>
              <a:pPr/>
              <a:t>14</a:t>
            </a:fld>
            <a:endParaRPr lang="it-IT"/>
          </a:p>
        </p:txBody>
      </p:sp>
    </p:spTree>
    <p:extLst>
      <p:ext uri="{BB962C8B-B14F-4D97-AF65-F5344CB8AC3E}">
        <p14:creationId xmlns:p14="http://schemas.microsoft.com/office/powerpoint/2010/main" val="3829939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a:extLst>
              <a:ext uri="{FF2B5EF4-FFF2-40B4-BE49-F238E27FC236}">
                <a16:creationId xmlns:a16="http://schemas.microsoft.com/office/drawing/2014/main" id="{4CDEA358-5936-4BDA-89F9-E6D580590A1C}"/>
              </a:ext>
            </a:extLst>
          </p:cNvPr>
          <p:cNvPicPr>
            <a:picLocks noChangeAspect="1"/>
          </p:cNvPicPr>
          <p:nvPr/>
        </p:nvPicPr>
        <p:blipFill rotWithShape="1">
          <a:blip r:embed="rId3">
            <a:clrChange>
              <a:clrFrom>
                <a:srgbClr val="FFFEFE"/>
              </a:clrFrom>
              <a:clrTo>
                <a:srgbClr val="FFFEFE">
                  <a:alpha val="0"/>
                </a:srgbClr>
              </a:clrTo>
            </a:clrChange>
          </a:blip>
          <a:srcRect l="26849" t="6262" r="20612" b="14455"/>
          <a:stretch/>
        </p:blipFill>
        <p:spPr>
          <a:xfrm>
            <a:off x="5772150" y="1247927"/>
            <a:ext cx="3267075" cy="2228850"/>
          </a:xfrm>
          <a:prstGeom prst="rect">
            <a:avLst/>
          </a:prstGeom>
        </p:spPr>
      </p:pic>
      <p:sp>
        <p:nvSpPr>
          <p:cNvPr id="4" name="Titolo 3"/>
          <p:cNvSpPr>
            <a:spLocks noGrp="1"/>
          </p:cNvSpPr>
          <p:nvPr>
            <p:ph type="title"/>
          </p:nvPr>
        </p:nvSpPr>
        <p:spPr>
          <a:noFill/>
        </p:spPr>
        <p:txBody>
          <a:bodyPr>
            <a:normAutofit fontScale="90000"/>
          </a:bodyPr>
          <a:lstStyle/>
          <a:p>
            <a:r>
              <a:rPr lang="it-IT" dirty="0"/>
              <a:t>In-vessel coils and </a:t>
            </a:r>
            <a:r>
              <a:rPr lang="it-IT" dirty="0" err="1"/>
              <a:t>related</a:t>
            </a:r>
            <a:r>
              <a:rPr lang="it-IT" dirty="0"/>
              <a:t> power supplies</a:t>
            </a:r>
            <a:endParaRPr lang="en-US" dirty="0">
              <a:solidFill>
                <a:schemeClr val="accent6"/>
              </a:solidFill>
            </a:endParaRPr>
          </a:p>
        </p:txBody>
      </p:sp>
      <p:sp>
        <p:nvSpPr>
          <p:cNvPr id="3" name="Segnaposto piè di pagina 2">
            <a:extLst>
              <a:ext uri="{FF2B5EF4-FFF2-40B4-BE49-F238E27FC236}">
                <a16:creationId xmlns:a16="http://schemas.microsoft.com/office/drawing/2014/main" id="{D3697A9B-4494-40D6-B124-B298C4CEAD7A}"/>
              </a:ext>
            </a:extLst>
          </p:cNvPr>
          <p:cNvSpPr>
            <a:spLocks noGrp="1"/>
          </p:cNvSpPr>
          <p:nvPr>
            <p:ph type="ftr" sz="quarter" idx="11"/>
          </p:nvPr>
        </p:nvSpPr>
        <p:spPr/>
        <p:txBody>
          <a:bodyPr/>
          <a:lstStyle/>
          <a:p>
            <a:r>
              <a:rPr lang="en-US"/>
              <a:t>DTT Technical and Scientific Committee  -  V meeting - 21-22/11/23</a:t>
            </a:r>
            <a:endParaRPr lang="it-IT" dirty="0"/>
          </a:p>
        </p:txBody>
      </p:sp>
      <p:sp>
        <p:nvSpPr>
          <p:cNvPr id="2" name="Segnaposto numero diapositiva 1"/>
          <p:cNvSpPr>
            <a:spLocks noGrp="1"/>
          </p:cNvSpPr>
          <p:nvPr>
            <p:ph type="sldNum" sz="quarter" idx="12"/>
          </p:nvPr>
        </p:nvSpPr>
        <p:spPr/>
        <p:txBody>
          <a:bodyPr/>
          <a:lstStyle/>
          <a:p>
            <a:fld id="{BA013763-FF4F-6447-94CE-4F6DA003092A}" type="slidenum">
              <a:rPr lang="it-IT" smtClean="0"/>
              <a:pPr/>
              <a:t>15</a:t>
            </a:fld>
            <a:endParaRPr lang="it-IT"/>
          </a:p>
        </p:txBody>
      </p:sp>
      <p:sp>
        <p:nvSpPr>
          <p:cNvPr id="14" name="CasellaDiTesto 13"/>
          <p:cNvSpPr txBox="1"/>
          <p:nvPr/>
        </p:nvSpPr>
        <p:spPr>
          <a:xfrm>
            <a:off x="2353868" y="4781179"/>
            <a:ext cx="321469" cy="225062"/>
          </a:xfrm>
          <a:prstGeom prst="rect">
            <a:avLst/>
          </a:prstGeom>
          <a:noFill/>
        </p:spPr>
        <p:txBody>
          <a:bodyPr wrap="square" lIns="68580" tIns="34290" rIns="68580" bIns="34290" rtlCol="0">
            <a:spAutoFit/>
          </a:bodyPr>
          <a:lstStyle/>
          <a:p>
            <a:pPr algn="ctr"/>
            <a:r>
              <a:rPr lang="en-US" sz="1000" dirty="0">
                <a:solidFill>
                  <a:schemeClr val="bg1"/>
                </a:solidFill>
              </a:rPr>
              <a:t>A1.</a:t>
            </a:r>
          </a:p>
        </p:txBody>
      </p:sp>
      <p:sp>
        <p:nvSpPr>
          <p:cNvPr id="21" name="Rettangolo 20">
            <a:extLst>
              <a:ext uri="{FF2B5EF4-FFF2-40B4-BE49-F238E27FC236}">
                <a16:creationId xmlns:a16="http://schemas.microsoft.com/office/drawing/2014/main" id="{F1244DDF-D2B8-4896-AD56-5470FFBD61C1}"/>
              </a:ext>
            </a:extLst>
          </p:cNvPr>
          <p:cNvSpPr/>
          <p:nvPr/>
        </p:nvSpPr>
        <p:spPr>
          <a:xfrm>
            <a:off x="104775" y="767842"/>
            <a:ext cx="5667375" cy="5355312"/>
          </a:xfrm>
          <a:prstGeom prst="rect">
            <a:avLst/>
          </a:prstGeom>
        </p:spPr>
        <p:txBody>
          <a:bodyPr wrap="square">
            <a:spAutoFit/>
          </a:bodyPr>
          <a:lstStyle/>
          <a:p>
            <a:pPr marL="214313" indent="-214313">
              <a:buFont typeface="Wingdings" panose="05000000000000000000" pitchFamily="2" charset="2"/>
              <a:buChar char="§"/>
            </a:pPr>
            <a:endParaRPr lang="en-US" dirty="0"/>
          </a:p>
          <a:p>
            <a:pPr marL="214313" indent="-214313">
              <a:buFont typeface="Wingdings" panose="05000000000000000000" pitchFamily="2" charset="2"/>
              <a:buChar char="§"/>
            </a:pPr>
            <a:r>
              <a:rPr lang="en-US" dirty="0"/>
              <a:t>Through a </a:t>
            </a:r>
            <a:r>
              <a:rPr lang="en-US" dirty="0" err="1"/>
              <a:t>NextGenerationEU</a:t>
            </a:r>
            <a:r>
              <a:rPr lang="en-US" dirty="0"/>
              <a:t> funding scheme the power supplies for the three sets of in-vessel coils are about to be procured;</a:t>
            </a:r>
          </a:p>
          <a:p>
            <a:pPr marL="214313" indent="-214313">
              <a:buFont typeface="Wingdings" panose="05000000000000000000" pitchFamily="2" charset="2"/>
              <a:buChar char="§"/>
            </a:pPr>
            <a:r>
              <a:rPr lang="en-US" dirty="0"/>
              <a:t>SDRM for not axis-symmetric coils power supply (NAS) carried out on 29/05/23</a:t>
            </a:r>
          </a:p>
          <a:p>
            <a:pPr marL="214313" indent="-214313">
              <a:buFont typeface="Wingdings" panose="05000000000000000000" pitchFamily="2" charset="2"/>
              <a:buChar char="§"/>
            </a:pPr>
            <a:r>
              <a:rPr lang="en-US" dirty="0"/>
              <a:t>SDRM for axis-symmetric coils power supply (VSS and DIS) carried out on 12/10/23</a:t>
            </a:r>
          </a:p>
          <a:p>
            <a:pPr marL="214313" indent="-214313">
              <a:buFont typeface="Wingdings" panose="05000000000000000000" pitchFamily="2" charset="2"/>
              <a:buChar char="§"/>
            </a:pPr>
            <a:r>
              <a:rPr lang="en-US" dirty="0"/>
              <a:t>Technical and management specifications for the three lots authorized on 30/10/23</a:t>
            </a:r>
          </a:p>
          <a:p>
            <a:pPr marL="214313" indent="-214313">
              <a:buFont typeface="Wingdings" panose="05000000000000000000" pitchFamily="2" charset="2"/>
              <a:buChar char="§"/>
            </a:pPr>
            <a:r>
              <a:rPr lang="en-US" dirty="0"/>
              <a:t>Tender documentation approved by ENEA on 17/11/23</a:t>
            </a:r>
          </a:p>
          <a:p>
            <a:pPr marL="214313" indent="-214313">
              <a:buFont typeface="Wingdings" panose="05000000000000000000" pitchFamily="2" charset="2"/>
              <a:buChar char="§"/>
            </a:pPr>
            <a:r>
              <a:rPr lang="en-US" dirty="0"/>
              <a:t>Tender to be published this week</a:t>
            </a:r>
          </a:p>
          <a:p>
            <a:pPr marL="214313" indent="-214313">
              <a:buFont typeface="Wingdings" panose="05000000000000000000" pitchFamily="2" charset="2"/>
              <a:buChar char="§"/>
            </a:pPr>
            <a:r>
              <a:rPr lang="en-US" dirty="0"/>
              <a:t>Deadline for offer presentation before 25/12/23</a:t>
            </a:r>
          </a:p>
          <a:p>
            <a:pPr marL="214313" indent="-214313">
              <a:buFont typeface="Wingdings" panose="05000000000000000000" pitchFamily="2" charset="2"/>
              <a:buChar char="§"/>
            </a:pPr>
            <a:r>
              <a:rPr lang="en-US" dirty="0"/>
              <a:t>Base prices:</a:t>
            </a:r>
          </a:p>
          <a:p>
            <a:pPr marL="800100" lvl="1" indent="-342900">
              <a:buFont typeface="Courier New" panose="02070309020205020404" pitchFamily="49" charset="0"/>
              <a:buChar char="o"/>
            </a:pPr>
            <a:r>
              <a:rPr lang="en-US" dirty="0"/>
              <a:t>Lot 1 (VSS): 8 M€</a:t>
            </a:r>
          </a:p>
          <a:p>
            <a:pPr marL="800100" lvl="1" indent="-342900">
              <a:buFont typeface="Courier New" panose="02070309020205020404" pitchFamily="49" charset="0"/>
              <a:buChar char="o"/>
            </a:pPr>
            <a:r>
              <a:rPr lang="en-US" dirty="0"/>
              <a:t>Lot 2 (DIS): 2,6 M€</a:t>
            </a:r>
          </a:p>
          <a:p>
            <a:pPr marL="800100" lvl="1" indent="-342900">
              <a:buFont typeface="Courier New" panose="02070309020205020404" pitchFamily="49" charset="0"/>
              <a:buChar char="o"/>
            </a:pPr>
            <a:r>
              <a:rPr lang="en-US" dirty="0"/>
              <a:t>Lot 3 (NAS): 4,4 M€</a:t>
            </a:r>
          </a:p>
          <a:p>
            <a:pPr marL="214313" indent="-214313">
              <a:buFont typeface="Wingdings" panose="05000000000000000000" pitchFamily="2" charset="2"/>
              <a:buChar char="§"/>
            </a:pPr>
            <a:endParaRPr lang="en-US" dirty="0"/>
          </a:p>
          <a:p>
            <a:pPr marL="214313" indent="-214313">
              <a:buFont typeface="Wingdings" panose="05000000000000000000" pitchFamily="2" charset="2"/>
              <a:buChar char="§"/>
            </a:pPr>
            <a:endParaRPr lang="en-US" dirty="0"/>
          </a:p>
        </p:txBody>
      </p:sp>
    </p:spTree>
    <p:extLst>
      <p:ext uri="{BB962C8B-B14F-4D97-AF65-F5344CB8AC3E}">
        <p14:creationId xmlns:p14="http://schemas.microsoft.com/office/powerpoint/2010/main" val="2722558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363372" y="199909"/>
            <a:ext cx="7123278" cy="726695"/>
          </a:xfrm>
          <a:noFill/>
        </p:spPr>
        <p:txBody>
          <a:bodyPr>
            <a:normAutofit fontScale="90000"/>
          </a:bodyPr>
          <a:lstStyle/>
          <a:p>
            <a:r>
              <a:rPr lang="it-IT" dirty="0"/>
              <a:t>Tender for Remote </a:t>
            </a:r>
            <a:r>
              <a:rPr lang="it-IT" dirty="0" err="1"/>
              <a:t>Manipulation</a:t>
            </a:r>
            <a:r>
              <a:rPr lang="it-IT" dirty="0"/>
              <a:t> Systems published</a:t>
            </a:r>
            <a:endParaRPr lang="en-US" dirty="0">
              <a:solidFill>
                <a:schemeClr val="accent6"/>
              </a:solidFill>
            </a:endParaRPr>
          </a:p>
        </p:txBody>
      </p:sp>
      <p:sp>
        <p:nvSpPr>
          <p:cNvPr id="3" name="Segnaposto piè di pagina 2">
            <a:extLst>
              <a:ext uri="{FF2B5EF4-FFF2-40B4-BE49-F238E27FC236}">
                <a16:creationId xmlns:a16="http://schemas.microsoft.com/office/drawing/2014/main" id="{D3697A9B-4494-40D6-B124-B298C4CEAD7A}"/>
              </a:ext>
            </a:extLst>
          </p:cNvPr>
          <p:cNvSpPr>
            <a:spLocks noGrp="1"/>
          </p:cNvSpPr>
          <p:nvPr>
            <p:ph type="ftr" sz="quarter" idx="11"/>
          </p:nvPr>
        </p:nvSpPr>
        <p:spPr/>
        <p:txBody>
          <a:bodyPr/>
          <a:lstStyle/>
          <a:p>
            <a:r>
              <a:rPr lang="en-US"/>
              <a:t>DTT Technical and Scientific Committee  -  V meeting - 21-22/11/23</a:t>
            </a:r>
            <a:endParaRPr lang="it-IT" dirty="0"/>
          </a:p>
        </p:txBody>
      </p:sp>
      <p:sp>
        <p:nvSpPr>
          <p:cNvPr id="2" name="Segnaposto numero diapositiva 1"/>
          <p:cNvSpPr>
            <a:spLocks noGrp="1"/>
          </p:cNvSpPr>
          <p:nvPr>
            <p:ph type="sldNum" sz="quarter" idx="12"/>
          </p:nvPr>
        </p:nvSpPr>
        <p:spPr/>
        <p:txBody>
          <a:bodyPr/>
          <a:lstStyle/>
          <a:p>
            <a:fld id="{BA013763-FF4F-6447-94CE-4F6DA003092A}" type="slidenum">
              <a:rPr lang="it-IT" smtClean="0"/>
              <a:pPr/>
              <a:t>16</a:t>
            </a:fld>
            <a:endParaRPr lang="it-IT"/>
          </a:p>
        </p:txBody>
      </p:sp>
      <p:sp>
        <p:nvSpPr>
          <p:cNvPr id="14" name="CasellaDiTesto 13"/>
          <p:cNvSpPr txBox="1"/>
          <p:nvPr/>
        </p:nvSpPr>
        <p:spPr>
          <a:xfrm>
            <a:off x="2353868" y="4781179"/>
            <a:ext cx="321469" cy="225062"/>
          </a:xfrm>
          <a:prstGeom prst="rect">
            <a:avLst/>
          </a:prstGeom>
          <a:noFill/>
        </p:spPr>
        <p:txBody>
          <a:bodyPr wrap="square" lIns="68580" tIns="34290" rIns="68580" bIns="34290" rtlCol="0">
            <a:spAutoFit/>
          </a:bodyPr>
          <a:lstStyle/>
          <a:p>
            <a:pPr algn="ctr"/>
            <a:r>
              <a:rPr lang="en-US" sz="1000" dirty="0">
                <a:solidFill>
                  <a:schemeClr val="bg1"/>
                </a:solidFill>
              </a:rPr>
              <a:t>A1.</a:t>
            </a:r>
          </a:p>
        </p:txBody>
      </p:sp>
      <p:sp>
        <p:nvSpPr>
          <p:cNvPr id="21" name="Rettangolo 20">
            <a:extLst>
              <a:ext uri="{FF2B5EF4-FFF2-40B4-BE49-F238E27FC236}">
                <a16:creationId xmlns:a16="http://schemas.microsoft.com/office/drawing/2014/main" id="{F1244DDF-D2B8-4896-AD56-5470FFBD61C1}"/>
              </a:ext>
            </a:extLst>
          </p:cNvPr>
          <p:cNvSpPr/>
          <p:nvPr/>
        </p:nvSpPr>
        <p:spPr>
          <a:xfrm>
            <a:off x="104775" y="1107941"/>
            <a:ext cx="5667375" cy="4247317"/>
          </a:xfrm>
          <a:prstGeom prst="rect">
            <a:avLst/>
          </a:prstGeom>
        </p:spPr>
        <p:txBody>
          <a:bodyPr wrap="square">
            <a:spAutoFit/>
          </a:bodyPr>
          <a:lstStyle/>
          <a:p>
            <a:pPr marL="214313" indent="-214313">
              <a:buFont typeface="Wingdings" panose="05000000000000000000" pitchFamily="2" charset="2"/>
              <a:buChar char="§"/>
            </a:pPr>
            <a:endParaRPr lang="en-US" dirty="0"/>
          </a:p>
          <a:p>
            <a:pPr marL="214313" indent="-214313">
              <a:buFont typeface="Wingdings" panose="05000000000000000000" pitchFamily="2" charset="2"/>
              <a:buChar char="§"/>
            </a:pPr>
            <a:r>
              <a:rPr lang="en-US" dirty="0"/>
              <a:t>Through a </a:t>
            </a:r>
            <a:r>
              <a:rPr lang="en-US" dirty="0" err="1"/>
              <a:t>NextGenerationEU</a:t>
            </a:r>
            <a:r>
              <a:rPr lang="en-US" dirty="0"/>
              <a:t> funding scheme, DTT, through ENEA, is setting up a RH training facility. In it the two Remote Manipulation Systems (HYMAN and CMM) will be tested.</a:t>
            </a:r>
          </a:p>
          <a:p>
            <a:pPr marL="214313" indent="-214313">
              <a:buFont typeface="Wingdings" panose="05000000000000000000" pitchFamily="2" charset="2"/>
              <a:buChar char="§"/>
            </a:pPr>
            <a:r>
              <a:rPr lang="en-US" dirty="0"/>
              <a:t>Technical and management specifications for the two lots authorized on 09/10/23 </a:t>
            </a:r>
          </a:p>
          <a:p>
            <a:pPr marL="214313" indent="-214313">
              <a:buFont typeface="Wingdings" panose="05000000000000000000" pitchFamily="2" charset="2"/>
              <a:buChar char="§"/>
            </a:pPr>
            <a:r>
              <a:rPr lang="en-US" dirty="0"/>
              <a:t>Tender documentation approved by ENEA on 27/10/23</a:t>
            </a:r>
          </a:p>
          <a:p>
            <a:pPr marL="214313" indent="-214313">
              <a:buFont typeface="Wingdings" panose="05000000000000000000" pitchFamily="2" charset="2"/>
              <a:buChar char="§"/>
            </a:pPr>
            <a:r>
              <a:rPr lang="en-US" dirty="0"/>
              <a:t>Tender published on 10/11/23 (</a:t>
            </a:r>
            <a:r>
              <a:rPr lang="en-US" dirty="0">
                <a:hlinkClick r:id="rId3"/>
              </a:rPr>
              <a:t>link</a:t>
            </a:r>
            <a:r>
              <a:rPr lang="en-US" dirty="0"/>
              <a:t>)</a:t>
            </a:r>
          </a:p>
          <a:p>
            <a:pPr marL="214313" indent="-214313">
              <a:buFont typeface="Wingdings" panose="05000000000000000000" pitchFamily="2" charset="2"/>
              <a:buChar char="§"/>
            </a:pPr>
            <a:r>
              <a:rPr lang="en-US" dirty="0"/>
              <a:t>Deadline for offer presentation before 15/12/23</a:t>
            </a:r>
          </a:p>
          <a:p>
            <a:pPr marL="214313" indent="-214313">
              <a:buFont typeface="Wingdings" panose="05000000000000000000" pitchFamily="2" charset="2"/>
              <a:buChar char="§"/>
            </a:pPr>
            <a:r>
              <a:rPr lang="en-US" dirty="0"/>
              <a:t>Base prices:</a:t>
            </a:r>
          </a:p>
          <a:p>
            <a:pPr marL="800100" lvl="1" indent="-342900">
              <a:buFont typeface="Courier New" panose="02070309020205020404" pitchFamily="49" charset="0"/>
              <a:buChar char="o"/>
            </a:pPr>
            <a:r>
              <a:rPr lang="en-US" dirty="0"/>
              <a:t>Lot 1 (2 HYRMANs): 5,4 M€</a:t>
            </a:r>
          </a:p>
          <a:p>
            <a:pPr marL="800100" lvl="1" indent="-342900">
              <a:buFont typeface="Courier New" panose="02070309020205020404" pitchFamily="49" charset="0"/>
              <a:buChar char="o"/>
            </a:pPr>
            <a:r>
              <a:rPr lang="en-US" dirty="0"/>
              <a:t>Lot 2 (3 CMM): 4,2 M€</a:t>
            </a:r>
          </a:p>
          <a:p>
            <a:endParaRPr lang="en-US" dirty="0"/>
          </a:p>
          <a:p>
            <a:pPr marL="214313" indent="-214313">
              <a:buFont typeface="Wingdings" panose="05000000000000000000" pitchFamily="2" charset="2"/>
              <a:buChar char="§"/>
            </a:pPr>
            <a:endParaRPr lang="en-US" dirty="0"/>
          </a:p>
        </p:txBody>
      </p:sp>
      <p:pic>
        <p:nvPicPr>
          <p:cNvPr id="3074" name="Picture 2" descr="https://www.dtt-project.it/images/2023/11/13/hyrman.png">
            <a:extLst>
              <a:ext uri="{FF2B5EF4-FFF2-40B4-BE49-F238E27FC236}">
                <a16:creationId xmlns:a16="http://schemas.microsoft.com/office/drawing/2014/main" id="{EC8BFE04-99CE-4657-B95A-2541C0DD05D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3692" y="1524833"/>
            <a:ext cx="3195845" cy="17240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E060A10F-0B9A-4E15-B68C-FCB539B26E8B}"/>
              </a:ext>
            </a:extLst>
          </p:cNvPr>
          <p:cNvSpPr txBox="1"/>
          <p:nvPr/>
        </p:nvSpPr>
        <p:spPr>
          <a:xfrm>
            <a:off x="6295192" y="2717426"/>
            <a:ext cx="1266825" cy="369332"/>
          </a:xfrm>
          <a:prstGeom prst="rect">
            <a:avLst/>
          </a:prstGeom>
          <a:noFill/>
        </p:spPr>
        <p:txBody>
          <a:bodyPr wrap="square" rtlCol="0">
            <a:spAutoFit/>
          </a:bodyPr>
          <a:lstStyle/>
          <a:p>
            <a:r>
              <a:rPr lang="en-US" dirty="0"/>
              <a:t>HYRMAN</a:t>
            </a:r>
          </a:p>
        </p:txBody>
      </p:sp>
      <p:pic>
        <p:nvPicPr>
          <p:cNvPr id="6" name="Immagine 5">
            <a:extLst>
              <a:ext uri="{FF2B5EF4-FFF2-40B4-BE49-F238E27FC236}">
                <a16:creationId xmlns:a16="http://schemas.microsoft.com/office/drawing/2014/main" id="{776404FC-C40A-46BE-808C-FFBB7DC3ECB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723692" y="3253622"/>
            <a:ext cx="3372683" cy="1666266"/>
          </a:xfrm>
          <a:prstGeom prst="rect">
            <a:avLst/>
          </a:prstGeom>
        </p:spPr>
      </p:pic>
      <p:sp>
        <p:nvSpPr>
          <p:cNvPr id="11" name="CasellaDiTesto 10">
            <a:extLst>
              <a:ext uri="{FF2B5EF4-FFF2-40B4-BE49-F238E27FC236}">
                <a16:creationId xmlns:a16="http://schemas.microsoft.com/office/drawing/2014/main" id="{139DFF1A-37D7-4EE3-9C13-A10E63340EB7}"/>
              </a:ext>
            </a:extLst>
          </p:cNvPr>
          <p:cNvSpPr txBox="1"/>
          <p:nvPr/>
        </p:nvSpPr>
        <p:spPr>
          <a:xfrm>
            <a:off x="7733467" y="4374776"/>
            <a:ext cx="1266825" cy="369332"/>
          </a:xfrm>
          <a:prstGeom prst="rect">
            <a:avLst/>
          </a:prstGeom>
          <a:noFill/>
        </p:spPr>
        <p:txBody>
          <a:bodyPr wrap="square" rtlCol="0">
            <a:spAutoFit/>
          </a:bodyPr>
          <a:lstStyle/>
          <a:p>
            <a:r>
              <a:rPr lang="en-US" dirty="0"/>
              <a:t>CMM</a:t>
            </a:r>
          </a:p>
        </p:txBody>
      </p:sp>
    </p:spTree>
    <p:extLst>
      <p:ext uri="{BB962C8B-B14F-4D97-AF65-F5344CB8AC3E}">
        <p14:creationId xmlns:p14="http://schemas.microsoft.com/office/powerpoint/2010/main" val="2300483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
            <a:extLst>
              <a:ext uri="{FF2B5EF4-FFF2-40B4-BE49-F238E27FC236}">
                <a16:creationId xmlns:a16="http://schemas.microsoft.com/office/drawing/2014/main" id="{E432197F-3E86-49B1-8160-790E2862F186}"/>
              </a:ext>
            </a:extLst>
          </p:cNvPr>
          <p:cNvSpPr>
            <a:spLocks noGrp="1"/>
          </p:cNvSpPr>
          <p:nvPr>
            <p:ph type="title"/>
          </p:nvPr>
        </p:nvSpPr>
        <p:spPr/>
        <p:txBody>
          <a:bodyPr/>
          <a:lstStyle/>
          <a:p>
            <a:r>
              <a:rPr lang="en-US" dirty="0"/>
              <a:t>ENEA-DTT RH Training facility</a:t>
            </a:r>
          </a:p>
        </p:txBody>
      </p:sp>
      <p:sp>
        <p:nvSpPr>
          <p:cNvPr id="4" name="Segnaposto piè di pagina 3">
            <a:extLst>
              <a:ext uri="{FF2B5EF4-FFF2-40B4-BE49-F238E27FC236}">
                <a16:creationId xmlns:a16="http://schemas.microsoft.com/office/drawing/2014/main" id="{829AC57B-26A6-4BF6-913B-605E380FC9C7}"/>
              </a:ext>
            </a:extLst>
          </p:cNvPr>
          <p:cNvSpPr>
            <a:spLocks noGrp="1"/>
          </p:cNvSpPr>
          <p:nvPr>
            <p:ph type="ftr" sz="quarter" idx="11"/>
          </p:nvPr>
        </p:nvSpPr>
        <p:spPr/>
        <p:txBody>
          <a:bodyPr/>
          <a:lstStyle/>
          <a:p>
            <a:r>
              <a:rPr lang="en-US"/>
              <a:t>DTT Technical and Scientific Committee  -  V meeting - 21-22/11/23</a:t>
            </a:r>
            <a:endParaRPr lang="it-IT" dirty="0"/>
          </a:p>
        </p:txBody>
      </p:sp>
      <p:sp>
        <p:nvSpPr>
          <p:cNvPr id="5" name="Segnaposto numero diapositiva 4">
            <a:extLst>
              <a:ext uri="{FF2B5EF4-FFF2-40B4-BE49-F238E27FC236}">
                <a16:creationId xmlns:a16="http://schemas.microsoft.com/office/drawing/2014/main" id="{5EA78365-59F8-4370-BC2E-5F84B21E0371}"/>
              </a:ext>
            </a:extLst>
          </p:cNvPr>
          <p:cNvSpPr>
            <a:spLocks noGrp="1"/>
          </p:cNvSpPr>
          <p:nvPr>
            <p:ph type="sldNum" sz="quarter" idx="12"/>
          </p:nvPr>
        </p:nvSpPr>
        <p:spPr/>
        <p:txBody>
          <a:bodyPr/>
          <a:lstStyle/>
          <a:p>
            <a:fld id="{BA013763-FF4F-6447-94CE-4F6DA003092A}" type="slidenum">
              <a:rPr lang="it-IT" smtClean="0"/>
              <a:pPr/>
              <a:t>17</a:t>
            </a:fld>
            <a:endParaRPr lang="it-IT"/>
          </a:p>
        </p:txBody>
      </p:sp>
      <p:pic>
        <p:nvPicPr>
          <p:cNvPr id="2" name="Immagine 1">
            <a:extLst>
              <a:ext uri="{FF2B5EF4-FFF2-40B4-BE49-F238E27FC236}">
                <a16:creationId xmlns:a16="http://schemas.microsoft.com/office/drawing/2014/main" id="{B05ABD76-411D-4DC6-87D2-9E7564A4363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423673" y="3669082"/>
            <a:ext cx="5725655" cy="3198807"/>
          </a:xfrm>
          <a:prstGeom prst="rect">
            <a:avLst/>
          </a:prstGeom>
          <a:solidFill>
            <a:schemeClr val="bg1"/>
          </a:solidFill>
        </p:spPr>
      </p:pic>
      <p:pic>
        <p:nvPicPr>
          <p:cNvPr id="8" name="Immagine 7">
            <a:extLst>
              <a:ext uri="{FF2B5EF4-FFF2-40B4-BE49-F238E27FC236}">
                <a16:creationId xmlns:a16="http://schemas.microsoft.com/office/drawing/2014/main" id="{8530EF80-8029-47E0-9A40-E0EE6EF9BF6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83073" y="247824"/>
            <a:ext cx="4984495" cy="3364940"/>
          </a:xfrm>
          <a:prstGeom prst="rect">
            <a:avLst/>
          </a:prstGeom>
        </p:spPr>
      </p:pic>
      <p:sp>
        <p:nvSpPr>
          <p:cNvPr id="11" name="Rettangolo 10">
            <a:extLst>
              <a:ext uri="{FF2B5EF4-FFF2-40B4-BE49-F238E27FC236}">
                <a16:creationId xmlns:a16="http://schemas.microsoft.com/office/drawing/2014/main" id="{94DFEDDC-063D-4848-A754-6975998C50CD}"/>
              </a:ext>
            </a:extLst>
          </p:cNvPr>
          <p:cNvSpPr/>
          <p:nvPr/>
        </p:nvSpPr>
        <p:spPr>
          <a:xfrm>
            <a:off x="0" y="765399"/>
            <a:ext cx="5667375" cy="4524315"/>
          </a:xfrm>
          <a:prstGeom prst="rect">
            <a:avLst/>
          </a:prstGeom>
        </p:spPr>
        <p:txBody>
          <a:bodyPr wrap="square">
            <a:spAutoFit/>
          </a:bodyPr>
          <a:lstStyle/>
          <a:p>
            <a:pPr marL="214313" indent="-214313">
              <a:buFont typeface="Wingdings" panose="05000000000000000000" pitchFamily="2" charset="2"/>
              <a:buChar char="§"/>
            </a:pPr>
            <a:endParaRPr lang="en-US" dirty="0"/>
          </a:p>
          <a:p>
            <a:pPr marL="214313" indent="-214313">
              <a:buFont typeface="Wingdings" panose="05000000000000000000" pitchFamily="2" charset="2"/>
              <a:buChar char="§"/>
            </a:pPr>
            <a:r>
              <a:rPr lang="en-US" dirty="0"/>
              <a:t>In addition to the previous:</a:t>
            </a:r>
          </a:p>
          <a:p>
            <a:pPr marL="742950" lvl="1" indent="-285750">
              <a:buFont typeface="Wingdings" panose="05000000000000000000" pitchFamily="2" charset="2"/>
              <a:buChar char="q"/>
            </a:pPr>
            <a:r>
              <a:rPr lang="en-US" dirty="0"/>
              <a:t>the mock-up of the VV and in-vessel components, and;</a:t>
            </a:r>
          </a:p>
          <a:p>
            <a:pPr marL="742950" lvl="1" indent="-285750">
              <a:buFont typeface="Wingdings" panose="05000000000000000000" pitchFamily="2" charset="2"/>
              <a:buChar char="q"/>
            </a:pPr>
            <a:r>
              <a:rPr lang="en-US" dirty="0"/>
              <a:t>The control room of facility;</a:t>
            </a:r>
          </a:p>
          <a:p>
            <a:r>
              <a:rPr lang="en-US" dirty="0"/>
              <a:t>     is about to be procured with specific tenders</a:t>
            </a:r>
          </a:p>
          <a:p>
            <a:pPr marL="214313" indent="-214313">
              <a:buFont typeface="Wingdings" panose="05000000000000000000" pitchFamily="2" charset="2"/>
              <a:buChar char="§"/>
            </a:pPr>
            <a:r>
              <a:rPr lang="en-US" dirty="0"/>
              <a:t>Technical and management specifications authorized on 17/11/23 </a:t>
            </a:r>
          </a:p>
          <a:p>
            <a:pPr marL="214313" indent="-214313">
              <a:buFont typeface="Wingdings" panose="05000000000000000000" pitchFamily="2" charset="2"/>
              <a:buChar char="§"/>
            </a:pPr>
            <a:r>
              <a:rPr lang="en-US" dirty="0"/>
              <a:t>Tender documentation to be approved by ENEA</a:t>
            </a:r>
          </a:p>
          <a:p>
            <a:pPr marL="214313" indent="-214313">
              <a:buFont typeface="Wingdings" panose="05000000000000000000" pitchFamily="2" charset="2"/>
              <a:buChar char="§"/>
            </a:pPr>
            <a:r>
              <a:rPr lang="en-US" dirty="0"/>
              <a:t>Tender to be published </a:t>
            </a:r>
          </a:p>
          <a:p>
            <a:pPr marL="214313" indent="-214313">
              <a:buFont typeface="Wingdings" panose="05000000000000000000" pitchFamily="2" charset="2"/>
              <a:buChar char="§"/>
            </a:pPr>
            <a:r>
              <a:rPr lang="en-US" dirty="0"/>
              <a:t>Deadline for offer presentation before 25/12/23</a:t>
            </a:r>
          </a:p>
          <a:p>
            <a:pPr marL="214313" indent="-214313">
              <a:buFont typeface="Wingdings" panose="05000000000000000000" pitchFamily="2" charset="2"/>
              <a:buChar char="§"/>
            </a:pPr>
            <a:r>
              <a:rPr lang="en-US" dirty="0"/>
              <a:t>Base prices:</a:t>
            </a:r>
          </a:p>
          <a:p>
            <a:pPr marL="800100" lvl="1" indent="-342900">
              <a:buFont typeface="Courier New" panose="02070309020205020404" pitchFamily="49" charset="0"/>
              <a:buChar char="o"/>
            </a:pPr>
            <a:r>
              <a:rPr lang="en-US" dirty="0"/>
              <a:t>Mock-ups: 1,5 M€</a:t>
            </a:r>
          </a:p>
          <a:p>
            <a:pPr marL="800100" lvl="1" indent="-342900">
              <a:buFont typeface="Courier New" panose="02070309020205020404" pitchFamily="49" charset="0"/>
              <a:buChar char="o"/>
            </a:pPr>
            <a:r>
              <a:rPr lang="en-US" dirty="0"/>
              <a:t>Control room: 0,5 M€</a:t>
            </a:r>
          </a:p>
          <a:p>
            <a:endParaRPr lang="en-US" dirty="0"/>
          </a:p>
          <a:p>
            <a:pPr marL="214313" indent="-214313">
              <a:buFont typeface="Wingdings" panose="05000000000000000000" pitchFamily="2" charset="2"/>
              <a:buChar char="§"/>
            </a:pPr>
            <a:endParaRPr lang="en-US" dirty="0"/>
          </a:p>
        </p:txBody>
      </p:sp>
    </p:spTree>
    <p:extLst>
      <p:ext uri="{BB962C8B-B14F-4D97-AF65-F5344CB8AC3E}">
        <p14:creationId xmlns:p14="http://schemas.microsoft.com/office/powerpoint/2010/main" val="1075092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fontScale="90000"/>
          </a:bodyPr>
          <a:lstStyle/>
          <a:p>
            <a:r>
              <a:rPr lang="en-US" dirty="0"/>
              <a:t>Progresses on Divertor qualification activities</a:t>
            </a:r>
          </a:p>
        </p:txBody>
      </p:sp>
      <p:sp>
        <p:nvSpPr>
          <p:cNvPr id="2" name="Segnaposto numero diapositiva 1"/>
          <p:cNvSpPr>
            <a:spLocks noGrp="1"/>
          </p:cNvSpPr>
          <p:nvPr>
            <p:ph type="sldNum" sz="quarter" idx="12"/>
          </p:nvPr>
        </p:nvSpPr>
        <p:spPr/>
        <p:txBody>
          <a:bodyPr/>
          <a:lstStyle/>
          <a:p>
            <a:fld id="{10D86493-16B3-434B-8030-DB6D8AF2391B}" type="datetime1">
              <a:rPr lang="it-IT" smtClean="0"/>
              <a:pPr/>
              <a:t>13/12/2023</a:t>
            </a:fld>
            <a:r>
              <a:rPr lang="it-IT" dirty="0"/>
              <a:t> - </a:t>
            </a:r>
            <a:fld id="{7932D702-EA53-7849-9124-6CEC4D7B5F2F}" type="slidenum">
              <a:rPr lang="it-IT" smtClean="0"/>
              <a:pPr/>
              <a:t>18</a:t>
            </a:fld>
            <a:endParaRPr lang="it-IT" dirty="0"/>
          </a:p>
        </p:txBody>
      </p:sp>
      <p:sp>
        <p:nvSpPr>
          <p:cNvPr id="8" name="CasellaDiTesto 7"/>
          <p:cNvSpPr txBox="1"/>
          <p:nvPr/>
        </p:nvSpPr>
        <p:spPr>
          <a:xfrm>
            <a:off x="291170" y="2673814"/>
            <a:ext cx="1371600" cy="276999"/>
          </a:xfrm>
          <a:prstGeom prst="rect">
            <a:avLst/>
          </a:prstGeom>
        </p:spPr>
        <p:txBody>
          <a:bodyPr vert="horz" wrap="square" lIns="91440" tIns="0" rIns="91440" bIns="0" rtlCol="0">
            <a:spAutoFit/>
          </a:bodyPr>
          <a:lstStyle/>
          <a:p>
            <a:endParaRPr lang="it-IT" dirty="0"/>
          </a:p>
        </p:txBody>
      </p:sp>
      <p:sp>
        <p:nvSpPr>
          <p:cNvPr id="25" name="CasellaDiTesto 24">
            <a:extLst>
              <a:ext uri="{FF2B5EF4-FFF2-40B4-BE49-F238E27FC236}">
                <a16:creationId xmlns:a16="http://schemas.microsoft.com/office/drawing/2014/main" id="{E3D80832-BDA1-2307-2BCB-A817601D984B}"/>
              </a:ext>
            </a:extLst>
          </p:cNvPr>
          <p:cNvSpPr txBox="1"/>
          <p:nvPr/>
        </p:nvSpPr>
        <p:spPr>
          <a:xfrm>
            <a:off x="-73340" y="3175797"/>
            <a:ext cx="3776964" cy="461665"/>
          </a:xfrm>
          <a:prstGeom prst="rect">
            <a:avLst/>
          </a:prstGeom>
          <a:noFill/>
          <a:ln>
            <a:noFill/>
          </a:ln>
        </p:spPr>
        <p:txBody>
          <a:bodyPr wrap="square">
            <a:spAutoFit/>
          </a:bodyPr>
          <a:lstStyle/>
          <a:p>
            <a:pPr algn="ctr"/>
            <a:r>
              <a:rPr lang="it-IT" sz="1200" dirty="0">
                <a:solidFill>
                  <a:srgbClr val="FF0000"/>
                </a:solidFill>
                <a:latin typeface="Times New Roman" panose="02020603050405020304" pitchFamily="18" charset="0"/>
                <a:ea typeface="Times New Roman" panose="02020603050405020304" pitchFamily="18" charset="0"/>
              </a:rPr>
              <a:t>1000 </a:t>
            </a:r>
            <a:r>
              <a:rPr lang="it-IT" sz="1200" dirty="0" err="1">
                <a:solidFill>
                  <a:srgbClr val="FF0000"/>
                </a:solidFill>
                <a:latin typeface="Times New Roman" panose="02020603050405020304" pitchFamily="18" charset="0"/>
                <a:ea typeface="Times New Roman" panose="02020603050405020304" pitchFamily="18" charset="0"/>
              </a:rPr>
              <a:t>cyclic</a:t>
            </a:r>
            <a:r>
              <a:rPr lang="it-IT" sz="1200" dirty="0">
                <a:solidFill>
                  <a:srgbClr val="FF0000"/>
                </a:solidFill>
                <a:latin typeface="Times New Roman" panose="02020603050405020304" pitchFamily="18" charset="0"/>
                <a:ea typeface="Times New Roman" panose="02020603050405020304" pitchFamily="18" charset="0"/>
              </a:rPr>
              <a:t> </a:t>
            </a:r>
            <a:r>
              <a:rPr lang="it-IT" sz="1200" dirty="0" err="1">
                <a:solidFill>
                  <a:srgbClr val="FF0000"/>
                </a:solidFill>
                <a:latin typeface="Times New Roman" panose="02020603050405020304" pitchFamily="18" charset="0"/>
                <a:ea typeface="Times New Roman" panose="02020603050405020304" pitchFamily="18" charset="0"/>
              </a:rPr>
              <a:t>tests</a:t>
            </a:r>
            <a:r>
              <a:rPr lang="it-IT" sz="1200" dirty="0">
                <a:solidFill>
                  <a:srgbClr val="FF0000"/>
                </a:solidFill>
                <a:latin typeface="Times New Roman" panose="02020603050405020304" pitchFamily="18" charset="0"/>
                <a:ea typeface="Times New Roman" panose="02020603050405020304" pitchFamily="18" charset="0"/>
              </a:rPr>
              <a:t> </a:t>
            </a:r>
            <a:r>
              <a:rPr lang="it-IT" sz="1200" dirty="0" err="1">
                <a:solidFill>
                  <a:srgbClr val="FF0000"/>
                </a:solidFill>
                <a:latin typeface="Times New Roman" panose="02020603050405020304" pitchFamily="18" charset="0"/>
                <a:ea typeface="Times New Roman" panose="02020603050405020304" pitchFamily="18" charset="0"/>
              </a:rPr>
              <a:t>passed</a:t>
            </a:r>
            <a:r>
              <a:rPr lang="it-IT" sz="1200" dirty="0">
                <a:solidFill>
                  <a:srgbClr val="FF0000"/>
                </a:solidFill>
                <a:latin typeface="Times New Roman" panose="02020603050405020304" pitchFamily="18" charset="0"/>
                <a:ea typeface="Times New Roman" panose="02020603050405020304" pitchFamily="18" charset="0"/>
              </a:rPr>
              <a:t> w/o </a:t>
            </a:r>
            <a:r>
              <a:rPr lang="it-IT" sz="1200" dirty="0" err="1">
                <a:solidFill>
                  <a:srgbClr val="FF0000"/>
                </a:solidFill>
                <a:latin typeface="Times New Roman" panose="02020603050405020304" pitchFamily="18" charset="0"/>
                <a:ea typeface="Times New Roman" panose="02020603050405020304" pitchFamily="18" charset="0"/>
              </a:rPr>
              <a:t>at</a:t>
            </a:r>
            <a:r>
              <a:rPr lang="it-IT" sz="1200" dirty="0">
                <a:solidFill>
                  <a:srgbClr val="FF0000"/>
                </a:solidFill>
                <a:latin typeface="Times New Roman" panose="02020603050405020304" pitchFamily="18" charset="0"/>
                <a:ea typeface="Times New Roman" panose="02020603050405020304" pitchFamily="18" charset="0"/>
              </a:rPr>
              <a:t> the </a:t>
            </a:r>
            <a:r>
              <a:rPr lang="it-IT" sz="1200" dirty="0" err="1">
                <a:solidFill>
                  <a:srgbClr val="FF0000"/>
                </a:solidFill>
                <a:latin typeface="Times New Roman" panose="02020603050405020304" pitchFamily="18" charset="0"/>
                <a:ea typeface="Times New Roman" panose="02020603050405020304" pitchFamily="18" charset="0"/>
              </a:rPr>
              <a:t>surface</a:t>
            </a:r>
            <a:r>
              <a:rPr lang="it-IT" sz="1200" dirty="0">
                <a:solidFill>
                  <a:srgbClr val="FF0000"/>
                </a:solidFill>
                <a:latin typeface="Times New Roman" panose="02020603050405020304" pitchFamily="18" charset="0"/>
                <a:ea typeface="Times New Roman" panose="02020603050405020304" pitchFamily="18" charset="0"/>
              </a:rPr>
              <a:t> or the </a:t>
            </a:r>
            <a:r>
              <a:rPr lang="it-IT" sz="1200" dirty="0" err="1">
                <a:solidFill>
                  <a:srgbClr val="FF0000"/>
                </a:solidFill>
                <a:latin typeface="Times New Roman" panose="02020603050405020304" pitchFamily="18" charset="0"/>
                <a:ea typeface="Times New Roman" panose="02020603050405020304" pitchFamily="18" charset="0"/>
              </a:rPr>
              <a:t>junction</a:t>
            </a:r>
            <a:r>
              <a:rPr lang="it-IT" sz="1200" dirty="0">
                <a:solidFill>
                  <a:srgbClr val="FF0000"/>
                </a:solidFill>
                <a:latin typeface="Times New Roman" panose="02020603050405020304" pitchFamily="18" charset="0"/>
                <a:ea typeface="Times New Roman" panose="02020603050405020304" pitchFamily="18" charset="0"/>
              </a:rPr>
              <a:t> </a:t>
            </a:r>
            <a:r>
              <a:rPr lang="it-IT" sz="1200" dirty="0" err="1">
                <a:solidFill>
                  <a:srgbClr val="FF0000"/>
                </a:solidFill>
                <a:latin typeface="Times New Roman" panose="02020603050405020304" pitchFamily="18" charset="0"/>
                <a:ea typeface="Times New Roman" panose="02020603050405020304" pitchFamily="18" charset="0"/>
              </a:rPr>
              <a:t>damages</a:t>
            </a:r>
            <a:r>
              <a:rPr lang="it-IT" sz="1200" dirty="0">
                <a:solidFill>
                  <a:srgbClr val="FF0000"/>
                </a:solidFill>
                <a:latin typeface="Times New Roman" panose="02020603050405020304" pitchFamily="18" charset="0"/>
                <a:ea typeface="Times New Roman" panose="02020603050405020304" pitchFamily="18" charset="0"/>
              </a:rPr>
              <a:t>  @ 20</a:t>
            </a:r>
            <a:r>
              <a:rPr lang="it-IT" sz="1200" dirty="0">
                <a:latin typeface="Times New Roman" panose="02020603050405020304" pitchFamily="18" charset="0"/>
                <a:ea typeface="Times New Roman" panose="02020603050405020304" pitchFamily="18" charset="0"/>
              </a:rPr>
              <a:t> MW/m</a:t>
            </a:r>
            <a:r>
              <a:rPr lang="it-IT" sz="1200" baseline="30000" dirty="0">
                <a:latin typeface="Times New Roman" panose="02020603050405020304" pitchFamily="18" charset="0"/>
                <a:ea typeface="Times New Roman" panose="02020603050405020304" pitchFamily="18" charset="0"/>
              </a:rPr>
              <a:t>2  </a:t>
            </a:r>
            <a:r>
              <a:rPr lang="it-IT" sz="1200" dirty="0">
                <a:latin typeface="Times New Roman" panose="02020603050405020304" pitchFamily="18" charset="0"/>
                <a:ea typeface="Times New Roman" panose="02020603050405020304" pitchFamily="18" charset="0"/>
              </a:rPr>
              <a:t>(</a:t>
            </a:r>
            <a:r>
              <a:rPr lang="it-IT" sz="1200" dirty="0">
                <a:solidFill>
                  <a:srgbClr val="FF0000"/>
                </a:solidFill>
                <a:latin typeface="Times New Roman" panose="02020603050405020304" pitchFamily="18" charset="0"/>
                <a:ea typeface="Times New Roman" panose="02020603050405020304" pitchFamily="18" charset="0"/>
              </a:rPr>
              <a:t>130 </a:t>
            </a:r>
            <a:r>
              <a:rPr lang="it-IT" sz="1200" dirty="0">
                <a:latin typeface="Times New Roman" panose="02020603050405020304" pitchFamily="18" charset="0"/>
                <a:ea typeface="Times New Roman" panose="02020603050405020304" pitchFamily="18" charset="0"/>
              </a:rPr>
              <a:t>°C, </a:t>
            </a:r>
            <a:r>
              <a:rPr lang="it-IT" sz="1200" dirty="0">
                <a:solidFill>
                  <a:srgbClr val="FF0000"/>
                </a:solidFill>
                <a:latin typeface="Times New Roman" panose="02020603050405020304" pitchFamily="18" charset="0"/>
                <a:ea typeface="Times New Roman" panose="02020603050405020304" pitchFamily="18" charset="0"/>
              </a:rPr>
              <a:t>40 </a:t>
            </a:r>
            <a:r>
              <a:rPr lang="it-IT" sz="1200" dirty="0">
                <a:latin typeface="Times New Roman" panose="02020603050405020304" pitchFamily="18" charset="0"/>
                <a:ea typeface="Times New Roman" panose="02020603050405020304" pitchFamily="18" charset="0"/>
              </a:rPr>
              <a:t>bar, </a:t>
            </a:r>
            <a:r>
              <a:rPr lang="it-IT" sz="1200" dirty="0">
                <a:solidFill>
                  <a:srgbClr val="FF0000"/>
                </a:solidFill>
                <a:latin typeface="Times New Roman" panose="02020603050405020304" pitchFamily="18" charset="0"/>
                <a:ea typeface="Times New Roman" panose="02020603050405020304" pitchFamily="18" charset="0"/>
              </a:rPr>
              <a:t>14 </a:t>
            </a:r>
            <a:r>
              <a:rPr lang="it-IT" sz="1200" dirty="0">
                <a:latin typeface="Times New Roman" panose="02020603050405020304" pitchFamily="18" charset="0"/>
                <a:ea typeface="Times New Roman" panose="02020603050405020304" pitchFamily="18" charset="0"/>
              </a:rPr>
              <a:t>m/s)</a:t>
            </a:r>
          </a:p>
        </p:txBody>
      </p:sp>
      <p:grpSp>
        <p:nvGrpSpPr>
          <p:cNvPr id="9" name="Gruppo 8"/>
          <p:cNvGrpSpPr>
            <a:grpSpLocks noChangeAspect="1"/>
          </p:cNvGrpSpPr>
          <p:nvPr/>
        </p:nvGrpSpPr>
        <p:grpSpPr>
          <a:xfrm>
            <a:off x="-48194" y="1391705"/>
            <a:ext cx="3698989" cy="1706490"/>
            <a:chOff x="945508" y="1382009"/>
            <a:chExt cx="7291868" cy="3364027"/>
          </a:xfrm>
        </p:grpSpPr>
        <p:pic>
          <p:nvPicPr>
            <p:cNvPr id="22" name="Immagine 21">
              <a:extLst>
                <a:ext uri="{FF2B5EF4-FFF2-40B4-BE49-F238E27FC236}">
                  <a16:creationId xmlns:a16="http://schemas.microsoft.com/office/drawing/2014/main" id="{A55A92A2-5693-9684-4C44-B2A148E8EC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1478" y="1729521"/>
              <a:ext cx="3163563" cy="1141035"/>
            </a:xfrm>
            <a:prstGeom prst="rect">
              <a:avLst/>
            </a:prstGeom>
            <a:noFill/>
          </p:spPr>
        </p:pic>
        <p:sp>
          <p:nvSpPr>
            <p:cNvPr id="23" name="CasellaDiTesto 22">
              <a:extLst>
                <a:ext uri="{FF2B5EF4-FFF2-40B4-BE49-F238E27FC236}">
                  <a16:creationId xmlns:a16="http://schemas.microsoft.com/office/drawing/2014/main" id="{BBE2095B-2747-F672-14B7-3C120581C9D0}"/>
                </a:ext>
              </a:extLst>
            </p:cNvPr>
            <p:cNvSpPr txBox="1"/>
            <p:nvPr/>
          </p:nvSpPr>
          <p:spPr>
            <a:xfrm>
              <a:off x="1118733" y="2809407"/>
              <a:ext cx="3292156" cy="518198"/>
            </a:xfrm>
            <a:prstGeom prst="rect">
              <a:avLst/>
            </a:prstGeom>
            <a:noFill/>
          </p:spPr>
          <p:txBody>
            <a:bodyPr wrap="square">
              <a:spAutoFit/>
            </a:bodyPr>
            <a:lstStyle>
              <a:defPPr>
                <a:defRPr lang="it-IT"/>
              </a:defPPr>
              <a:lvl1pPr indent="129540" algn="ctr">
                <a:spcAft>
                  <a:spcPts val="1000"/>
                </a:spcAft>
                <a:defRPr sz="600">
                  <a:effectLst/>
                  <a:latin typeface="Times New Roman" panose="02020603050405020304" pitchFamily="18" charset="0"/>
                  <a:ea typeface="Times New Roman" panose="02020603050405020304" pitchFamily="18" charset="0"/>
                </a:defRPr>
              </a:lvl1pPr>
            </a:lstStyle>
            <a:p>
              <a:r>
                <a:rPr lang="en-US" dirty="0"/>
                <a:t>IR Camera: 1st pulse (a), 500th pulse (b), 1000th pulse at 20 MW/m2 (c).</a:t>
              </a:r>
              <a:endParaRPr lang="en-GB" dirty="0"/>
            </a:p>
          </p:txBody>
        </p:sp>
        <p:pic>
          <p:nvPicPr>
            <p:cNvPr id="24" name="Immagine 23">
              <a:extLst>
                <a:ext uri="{FF2B5EF4-FFF2-40B4-BE49-F238E27FC236}">
                  <a16:creationId xmlns:a16="http://schemas.microsoft.com/office/drawing/2014/main" id="{FD0C47DE-12F6-FA40-AAD8-6A4D1A0124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8658" y="1731461"/>
              <a:ext cx="3145489" cy="1141200"/>
            </a:xfrm>
            <a:prstGeom prst="rect">
              <a:avLst/>
            </a:prstGeom>
            <a:noFill/>
          </p:spPr>
        </p:pic>
        <p:sp>
          <p:nvSpPr>
            <p:cNvPr id="31" name="CasellaDiTesto 30">
              <a:extLst>
                <a:ext uri="{FF2B5EF4-FFF2-40B4-BE49-F238E27FC236}">
                  <a16:creationId xmlns:a16="http://schemas.microsoft.com/office/drawing/2014/main" id="{C13FA439-F30C-0769-5AE6-E9EB2D5E9504}"/>
                </a:ext>
              </a:extLst>
            </p:cNvPr>
            <p:cNvSpPr txBox="1"/>
            <p:nvPr/>
          </p:nvSpPr>
          <p:spPr>
            <a:xfrm>
              <a:off x="4731537" y="2801798"/>
              <a:ext cx="3292156" cy="518198"/>
            </a:xfrm>
            <a:prstGeom prst="rect">
              <a:avLst/>
            </a:prstGeom>
            <a:noFill/>
          </p:spPr>
          <p:txBody>
            <a:bodyPr wrap="square">
              <a:spAutoFit/>
            </a:bodyPr>
            <a:lstStyle/>
            <a:p>
              <a:pPr indent="129540" algn="ctr">
                <a:spcAft>
                  <a:spcPts val="1000"/>
                </a:spcAft>
              </a:pPr>
              <a:r>
                <a:rPr lang="en-US" sz="600" dirty="0">
                  <a:latin typeface="Times New Roman" panose="02020603050405020304" pitchFamily="18" charset="0"/>
                  <a:ea typeface="Times New Roman" panose="02020603050405020304" pitchFamily="18" charset="0"/>
                </a:rPr>
                <a:t>IR Camera: 1</a:t>
              </a:r>
              <a:r>
                <a:rPr lang="en-US" sz="600" baseline="30000" dirty="0">
                  <a:latin typeface="Times New Roman" panose="02020603050405020304" pitchFamily="18" charset="0"/>
                  <a:ea typeface="Times New Roman" panose="02020603050405020304" pitchFamily="18" charset="0"/>
                </a:rPr>
                <a:t>st</a:t>
              </a:r>
              <a:r>
                <a:rPr lang="en-US" sz="600" dirty="0">
                  <a:latin typeface="Times New Roman" panose="02020603050405020304" pitchFamily="18" charset="0"/>
                  <a:ea typeface="Times New Roman" panose="02020603050405020304" pitchFamily="18" charset="0"/>
                </a:rPr>
                <a:t> pulse (a), 500</a:t>
              </a:r>
              <a:r>
                <a:rPr lang="en-US" sz="600" baseline="30000" dirty="0">
                  <a:latin typeface="Times New Roman" panose="02020603050405020304" pitchFamily="18" charset="0"/>
                  <a:ea typeface="Times New Roman" panose="02020603050405020304" pitchFamily="18" charset="0"/>
                </a:rPr>
                <a:t>th</a:t>
              </a:r>
              <a:r>
                <a:rPr lang="en-US" sz="600" dirty="0">
                  <a:latin typeface="Times New Roman" panose="02020603050405020304" pitchFamily="18" charset="0"/>
                  <a:ea typeface="Times New Roman" panose="02020603050405020304" pitchFamily="18" charset="0"/>
                </a:rPr>
                <a:t> pulse (b), 1000</a:t>
              </a:r>
              <a:r>
                <a:rPr lang="en-US" sz="600" baseline="30000" dirty="0">
                  <a:latin typeface="Times New Roman" panose="02020603050405020304" pitchFamily="18" charset="0"/>
                  <a:ea typeface="Times New Roman" panose="02020603050405020304" pitchFamily="18" charset="0"/>
                </a:rPr>
                <a:t>th</a:t>
              </a:r>
              <a:r>
                <a:rPr lang="en-US" sz="600" dirty="0">
                  <a:latin typeface="Times New Roman" panose="02020603050405020304" pitchFamily="18" charset="0"/>
                  <a:ea typeface="Times New Roman" panose="02020603050405020304" pitchFamily="18" charset="0"/>
                </a:rPr>
                <a:t> pulse at 20 MW/m</a:t>
              </a:r>
              <a:r>
                <a:rPr lang="en-US" sz="600" baseline="30000" dirty="0">
                  <a:latin typeface="Times New Roman" panose="02020603050405020304" pitchFamily="18" charset="0"/>
                  <a:ea typeface="Times New Roman" panose="02020603050405020304" pitchFamily="18" charset="0"/>
                </a:rPr>
                <a:t>2</a:t>
              </a:r>
              <a:r>
                <a:rPr lang="en-US" sz="600" dirty="0">
                  <a:latin typeface="Times New Roman" panose="02020603050405020304" pitchFamily="18" charset="0"/>
                  <a:ea typeface="Times New Roman" panose="02020603050405020304" pitchFamily="18" charset="0"/>
                </a:rPr>
                <a:t> (c).</a:t>
              </a:r>
              <a:endParaRPr lang="en-GB" sz="600" dirty="0">
                <a:latin typeface="Times New Roman" panose="02020603050405020304" pitchFamily="18" charset="0"/>
                <a:ea typeface="Times New Roman" panose="02020603050405020304" pitchFamily="18" charset="0"/>
              </a:endParaRPr>
            </a:p>
          </p:txBody>
        </p:sp>
        <p:pic>
          <p:nvPicPr>
            <p:cNvPr id="32" name="Grafik 5">
              <a:extLst>
                <a:ext uri="{FF2B5EF4-FFF2-40B4-BE49-F238E27FC236}">
                  <a16:creationId xmlns:a16="http://schemas.microsoft.com/office/drawing/2014/main" id="{23A13DC6-7473-425F-86A1-DC4B62D2FBF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p:blipFill>
          <p:spPr bwMode="auto">
            <a:xfrm>
              <a:off x="1595035" y="3232124"/>
              <a:ext cx="2488966" cy="1148692"/>
            </a:xfrm>
            <a:prstGeom prst="rect">
              <a:avLst/>
            </a:prstGeom>
            <a:ln>
              <a:noFill/>
            </a:ln>
            <a:extLst>
              <a:ext uri="{53640926-AAD7-44D8-BBD7-CCE9431645EC}">
                <a14:shadowObscured xmlns:a14="http://schemas.microsoft.com/office/drawing/2010/main"/>
              </a:ext>
            </a:extLst>
          </p:spPr>
        </p:pic>
        <p:sp>
          <p:nvSpPr>
            <p:cNvPr id="39" name="CasellaDiTesto 38">
              <a:extLst>
                <a:ext uri="{FF2B5EF4-FFF2-40B4-BE49-F238E27FC236}">
                  <a16:creationId xmlns:a16="http://schemas.microsoft.com/office/drawing/2014/main" id="{9A51E6FE-B9AE-FAD9-73F0-A9A1C6C4D6C3}"/>
                </a:ext>
              </a:extLst>
            </p:cNvPr>
            <p:cNvSpPr txBox="1"/>
            <p:nvPr/>
          </p:nvSpPr>
          <p:spPr>
            <a:xfrm>
              <a:off x="945508" y="1382009"/>
              <a:ext cx="3786028" cy="460619"/>
            </a:xfrm>
            <a:prstGeom prst="rect">
              <a:avLst/>
            </a:prstGeom>
            <a:noFill/>
          </p:spPr>
          <p:txBody>
            <a:bodyPr wrap="square" anchor="ctr">
              <a:spAutoFit/>
            </a:bodyPr>
            <a:lstStyle/>
            <a:p>
              <a:pPr indent="129540" algn="ctr">
                <a:spcAft>
                  <a:spcPts val="1000"/>
                </a:spcAft>
              </a:pPr>
              <a:r>
                <a:rPr lang="en-US" sz="1000" b="1" dirty="0">
                  <a:latin typeface="Times New Roman" panose="02020603050405020304" pitchFamily="18" charset="0"/>
                  <a:ea typeface="Times New Roman" panose="02020603050405020304" pitchFamily="18" charset="0"/>
                </a:rPr>
                <a:t>DTT-T02 (4mm di </a:t>
              </a:r>
              <a:r>
                <a:rPr lang="en-US" sz="1000" b="1" dirty="0" err="1">
                  <a:latin typeface="Times New Roman" panose="02020603050405020304" pitchFamily="18" charset="0"/>
                  <a:ea typeface="Times New Roman" panose="02020603050405020304" pitchFamily="18" charset="0"/>
                </a:rPr>
                <a:t>armour</a:t>
              </a:r>
              <a:r>
                <a:rPr lang="en-US" sz="1000" b="1" dirty="0">
                  <a:latin typeface="Times New Roman" panose="02020603050405020304" pitchFamily="18" charset="0"/>
                  <a:ea typeface="Times New Roman" panose="02020603050405020304" pitchFamily="18" charset="0"/>
                </a:rPr>
                <a:t>) </a:t>
              </a:r>
              <a:endParaRPr lang="en-GB" sz="1000" dirty="0">
                <a:latin typeface="Times New Roman" panose="02020603050405020304" pitchFamily="18" charset="0"/>
                <a:ea typeface="Times New Roman" panose="02020603050405020304" pitchFamily="18" charset="0"/>
              </a:endParaRPr>
            </a:p>
          </p:txBody>
        </p:sp>
        <p:sp>
          <p:nvSpPr>
            <p:cNvPr id="41" name="CasellaDiTesto 40">
              <a:extLst>
                <a:ext uri="{FF2B5EF4-FFF2-40B4-BE49-F238E27FC236}">
                  <a16:creationId xmlns:a16="http://schemas.microsoft.com/office/drawing/2014/main" id="{575D0110-73E6-8367-DCC3-703C2AF0554D}"/>
                </a:ext>
              </a:extLst>
            </p:cNvPr>
            <p:cNvSpPr txBox="1"/>
            <p:nvPr/>
          </p:nvSpPr>
          <p:spPr>
            <a:xfrm>
              <a:off x="4462887" y="1384682"/>
              <a:ext cx="3774489" cy="460619"/>
            </a:xfrm>
            <a:prstGeom prst="rect">
              <a:avLst/>
            </a:prstGeom>
            <a:noFill/>
          </p:spPr>
          <p:txBody>
            <a:bodyPr wrap="square" anchor="ctr">
              <a:spAutoFit/>
            </a:bodyPr>
            <a:lstStyle/>
            <a:p>
              <a:pPr indent="129540" algn="ctr">
                <a:spcAft>
                  <a:spcPts val="1000"/>
                </a:spcAft>
              </a:pPr>
              <a:r>
                <a:rPr lang="en-US" sz="1000" b="1" dirty="0">
                  <a:latin typeface="Times New Roman" panose="02020603050405020304" pitchFamily="18" charset="0"/>
                  <a:ea typeface="Times New Roman" panose="02020603050405020304" pitchFamily="18" charset="0"/>
                </a:rPr>
                <a:t>DTT-T03 (3 mm di </a:t>
              </a:r>
              <a:r>
                <a:rPr lang="en-US" sz="1000" b="1" dirty="0" err="1">
                  <a:latin typeface="Times New Roman" panose="02020603050405020304" pitchFamily="18" charset="0"/>
                  <a:ea typeface="Times New Roman" panose="02020603050405020304" pitchFamily="18" charset="0"/>
                </a:rPr>
                <a:t>armour</a:t>
              </a:r>
              <a:r>
                <a:rPr lang="en-US" sz="1000" b="1" dirty="0">
                  <a:latin typeface="Times New Roman" panose="02020603050405020304" pitchFamily="18" charset="0"/>
                  <a:ea typeface="Times New Roman" panose="02020603050405020304" pitchFamily="18" charset="0"/>
                </a:rPr>
                <a:t>)</a:t>
              </a:r>
              <a:endParaRPr lang="en-GB" sz="1000" dirty="0">
                <a:latin typeface="Times New Roman" panose="02020603050405020304" pitchFamily="18" charset="0"/>
                <a:ea typeface="Times New Roman" panose="02020603050405020304" pitchFamily="18" charset="0"/>
              </a:endParaRPr>
            </a:p>
          </p:txBody>
        </p:sp>
        <p:pic>
          <p:nvPicPr>
            <p:cNvPr id="42" name="Grafik 4">
              <a:extLst>
                <a:ext uri="{FF2B5EF4-FFF2-40B4-BE49-F238E27FC236}">
                  <a16:creationId xmlns:a16="http://schemas.microsoft.com/office/drawing/2014/main" id="{3537C698-237A-4DEF-89E6-14FC16F64F9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p:blipFill>
          <p:spPr bwMode="auto">
            <a:xfrm>
              <a:off x="5082795" y="3232124"/>
              <a:ext cx="2537378" cy="1152318"/>
            </a:xfrm>
            <a:prstGeom prst="rect">
              <a:avLst/>
            </a:prstGeom>
            <a:ln>
              <a:noFill/>
            </a:ln>
            <a:extLst>
              <a:ext uri="{53640926-AAD7-44D8-BBD7-CCE9431645EC}">
                <a14:shadowObscured xmlns:a14="http://schemas.microsoft.com/office/drawing/2010/main"/>
              </a:ext>
            </a:extLst>
          </p:spPr>
        </p:pic>
        <p:sp>
          <p:nvSpPr>
            <p:cNvPr id="44" name="CasellaDiTesto 43">
              <a:extLst>
                <a:ext uri="{FF2B5EF4-FFF2-40B4-BE49-F238E27FC236}">
                  <a16:creationId xmlns:a16="http://schemas.microsoft.com/office/drawing/2014/main" id="{E2F2F68C-0AFB-AEB2-262E-654D90AF59E9}"/>
                </a:ext>
              </a:extLst>
            </p:cNvPr>
            <p:cNvSpPr txBox="1"/>
            <p:nvPr/>
          </p:nvSpPr>
          <p:spPr>
            <a:xfrm>
              <a:off x="4854303" y="4400571"/>
              <a:ext cx="2905121" cy="345465"/>
            </a:xfrm>
            <a:prstGeom prst="rect">
              <a:avLst/>
            </a:prstGeom>
            <a:noFill/>
          </p:spPr>
          <p:txBody>
            <a:bodyPr wrap="square">
              <a:spAutoFit/>
            </a:bodyPr>
            <a:lstStyle/>
            <a:p>
              <a:pPr indent="129540" algn="ctr">
                <a:spcAft>
                  <a:spcPts val="1000"/>
                </a:spcAft>
              </a:pPr>
              <a:r>
                <a:rPr lang="en-US" sz="600" dirty="0">
                  <a:latin typeface="Times New Roman" panose="02020603050405020304" pitchFamily="18" charset="0"/>
                  <a:ea typeface="Times New Roman" panose="02020603050405020304" pitchFamily="18" charset="0"/>
                </a:rPr>
                <a:t>Plasma facing surface after 1000</a:t>
              </a:r>
              <a:r>
                <a:rPr lang="en-US" sz="600" baseline="30000" dirty="0">
                  <a:latin typeface="Times New Roman" panose="02020603050405020304" pitchFamily="18" charset="0"/>
                  <a:ea typeface="Times New Roman" panose="02020603050405020304" pitchFamily="18" charset="0"/>
                </a:rPr>
                <a:t>th</a:t>
              </a:r>
              <a:r>
                <a:rPr lang="en-US" sz="600" dirty="0">
                  <a:latin typeface="Times New Roman" panose="02020603050405020304" pitchFamily="18" charset="0"/>
                  <a:ea typeface="Times New Roman" panose="02020603050405020304" pitchFamily="18" charset="0"/>
                </a:rPr>
                <a:t> pulse</a:t>
              </a:r>
              <a:endParaRPr lang="en-GB" sz="600" dirty="0">
                <a:latin typeface="Times New Roman" panose="02020603050405020304" pitchFamily="18" charset="0"/>
                <a:ea typeface="Times New Roman" panose="02020603050405020304" pitchFamily="18" charset="0"/>
              </a:endParaRPr>
            </a:p>
          </p:txBody>
        </p:sp>
        <p:sp>
          <p:nvSpPr>
            <p:cNvPr id="54" name="CasellaDiTesto 53">
              <a:extLst>
                <a:ext uri="{FF2B5EF4-FFF2-40B4-BE49-F238E27FC236}">
                  <a16:creationId xmlns:a16="http://schemas.microsoft.com/office/drawing/2014/main" id="{E2F2F68C-0AFB-AEB2-262E-654D90AF59E9}"/>
                </a:ext>
              </a:extLst>
            </p:cNvPr>
            <p:cNvSpPr txBox="1"/>
            <p:nvPr/>
          </p:nvSpPr>
          <p:spPr>
            <a:xfrm>
              <a:off x="1390698" y="4373419"/>
              <a:ext cx="2905123" cy="345465"/>
            </a:xfrm>
            <a:prstGeom prst="rect">
              <a:avLst/>
            </a:prstGeom>
            <a:noFill/>
          </p:spPr>
          <p:txBody>
            <a:bodyPr wrap="square">
              <a:spAutoFit/>
            </a:bodyPr>
            <a:lstStyle>
              <a:defPPr>
                <a:defRPr lang="it-IT"/>
              </a:defPPr>
              <a:lvl1pPr indent="129540" algn="ctr">
                <a:spcAft>
                  <a:spcPts val="1000"/>
                </a:spcAft>
                <a:defRPr sz="600">
                  <a:effectLst/>
                  <a:latin typeface="Times New Roman" panose="02020603050405020304" pitchFamily="18" charset="0"/>
                  <a:ea typeface="Times New Roman" panose="02020603050405020304" pitchFamily="18" charset="0"/>
                </a:defRPr>
              </a:lvl1pPr>
            </a:lstStyle>
            <a:p>
              <a:r>
                <a:rPr lang="en-US" dirty="0"/>
                <a:t>Plasma facing surface after 1000th pulse</a:t>
              </a:r>
              <a:endParaRPr lang="en-GB" dirty="0"/>
            </a:p>
          </p:txBody>
        </p:sp>
      </p:grpSp>
      <p:pic>
        <p:nvPicPr>
          <p:cNvPr id="55" name="Immagine 54"/>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t="3649" b="4077"/>
          <a:stretch/>
        </p:blipFill>
        <p:spPr>
          <a:xfrm>
            <a:off x="3833633" y="1034518"/>
            <a:ext cx="1669059" cy="2308121"/>
          </a:xfrm>
          <a:prstGeom prst="rect">
            <a:avLst/>
          </a:prstGeom>
        </p:spPr>
      </p:pic>
      <p:pic>
        <p:nvPicPr>
          <p:cNvPr id="56"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t="2287" b="41552"/>
          <a:stretch/>
        </p:blipFill>
        <p:spPr bwMode="auto">
          <a:xfrm>
            <a:off x="6007502" y="1069468"/>
            <a:ext cx="2674445" cy="822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t="1486" b="41479"/>
          <a:stretch/>
        </p:blipFill>
        <p:spPr bwMode="auto">
          <a:xfrm>
            <a:off x="5995169" y="1919779"/>
            <a:ext cx="2674445" cy="84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2" name="Gruppo 61"/>
          <p:cNvGrpSpPr>
            <a:grpSpLocks noChangeAspect="1"/>
          </p:cNvGrpSpPr>
          <p:nvPr/>
        </p:nvGrpSpPr>
        <p:grpSpPr>
          <a:xfrm>
            <a:off x="508674" y="3857089"/>
            <a:ext cx="2598795" cy="1122959"/>
            <a:chOff x="5989695" y="2483063"/>
            <a:chExt cx="4511979" cy="1949658"/>
          </a:xfrm>
        </p:grpSpPr>
        <p:pic>
          <p:nvPicPr>
            <p:cNvPr id="63" name="Immagine 62">
              <a:extLst>
                <a:ext uri="{FF2B5EF4-FFF2-40B4-BE49-F238E27FC236}">
                  <a16:creationId xmlns:a16="http://schemas.microsoft.com/office/drawing/2014/main" id="{5B75CC96-5A62-7C1B-10D1-BBBF7B329D06}"/>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val="0"/>
                </a:ext>
              </a:extLst>
            </a:blip>
            <a:srcRect/>
            <a:stretch/>
          </p:blipFill>
          <p:spPr bwMode="auto">
            <a:xfrm>
              <a:off x="6206030" y="2486313"/>
              <a:ext cx="2062583" cy="1605918"/>
            </a:xfrm>
            <a:prstGeom prst="rect">
              <a:avLst/>
            </a:prstGeom>
            <a:noFill/>
            <a:ln>
              <a:noFill/>
            </a:ln>
            <a:extLst>
              <a:ext uri="{53640926-AAD7-44D8-BBD7-CCE9431645EC}">
                <a14:shadowObscured xmlns:a14="http://schemas.microsoft.com/office/drawing/2010/main"/>
              </a:ext>
            </a:extLst>
          </p:spPr>
        </p:pic>
        <p:pic>
          <p:nvPicPr>
            <p:cNvPr id="64" name="Immagine 63">
              <a:extLst>
                <a:ext uri="{FF2B5EF4-FFF2-40B4-BE49-F238E27FC236}">
                  <a16:creationId xmlns:a16="http://schemas.microsoft.com/office/drawing/2014/main" id="{7F7E5427-F3CD-78F0-8AA5-B78A18F8E8F6}"/>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8439090" y="2483063"/>
              <a:ext cx="2062583" cy="1616665"/>
            </a:xfrm>
            <a:prstGeom prst="rect">
              <a:avLst/>
            </a:prstGeom>
            <a:noFill/>
            <a:ln>
              <a:noFill/>
            </a:ln>
            <a:extLst>
              <a:ext uri="{53640926-AAD7-44D8-BBD7-CCE9431645EC}">
                <a14:shadowObscured xmlns:a14="http://schemas.microsoft.com/office/drawing/2010/main"/>
              </a:ext>
            </a:extLst>
          </p:spPr>
        </p:pic>
        <p:sp>
          <p:nvSpPr>
            <p:cNvPr id="65" name="CasellaDiTesto 64">
              <a:extLst>
                <a:ext uri="{FF2B5EF4-FFF2-40B4-BE49-F238E27FC236}">
                  <a16:creationId xmlns:a16="http://schemas.microsoft.com/office/drawing/2014/main" id="{A880D770-6E33-E22F-FE0E-E5B37D42BA9E}"/>
                </a:ext>
              </a:extLst>
            </p:cNvPr>
            <p:cNvSpPr txBox="1"/>
            <p:nvPr/>
          </p:nvSpPr>
          <p:spPr>
            <a:xfrm>
              <a:off x="5989695" y="4130178"/>
              <a:ext cx="2192123" cy="293895"/>
            </a:xfrm>
            <a:prstGeom prst="rect">
              <a:avLst/>
            </a:prstGeom>
            <a:noFill/>
          </p:spPr>
          <p:txBody>
            <a:bodyPr wrap="square" lIns="0" tIns="0" rIns="0" bIns="0">
              <a:spAutoFit/>
            </a:bodyPr>
            <a:lstStyle>
              <a:defPPr>
                <a:defRPr lang="it-IT"/>
              </a:defPPr>
              <a:lvl1pPr indent="129540" algn="ctr">
                <a:spcAft>
                  <a:spcPts val="1000"/>
                </a:spcAft>
                <a:defRPr sz="1100">
                  <a:latin typeface="Times New Roman" panose="02020603050405020304" pitchFamily="18" charset="0"/>
                  <a:ea typeface="Times New Roman" panose="02020603050405020304" pitchFamily="18" charset="0"/>
                </a:defRPr>
              </a:lvl1pPr>
            </a:lstStyle>
            <a:p>
              <a:r>
                <a:rPr lang="en-US" dirty="0"/>
                <a:t>after fabrication</a:t>
              </a:r>
              <a:endParaRPr lang="en-GB" dirty="0"/>
            </a:p>
          </p:txBody>
        </p:sp>
        <p:sp>
          <p:nvSpPr>
            <p:cNvPr id="66" name="CasellaDiTesto 65">
              <a:extLst>
                <a:ext uri="{FF2B5EF4-FFF2-40B4-BE49-F238E27FC236}">
                  <a16:creationId xmlns:a16="http://schemas.microsoft.com/office/drawing/2014/main" id="{5BDE1111-251E-2773-EFF9-8EE2235A915B}"/>
                </a:ext>
              </a:extLst>
            </p:cNvPr>
            <p:cNvSpPr txBox="1"/>
            <p:nvPr/>
          </p:nvSpPr>
          <p:spPr>
            <a:xfrm>
              <a:off x="8439089" y="4138826"/>
              <a:ext cx="2062585" cy="293895"/>
            </a:xfrm>
            <a:prstGeom prst="rect">
              <a:avLst/>
            </a:prstGeom>
            <a:noFill/>
          </p:spPr>
          <p:txBody>
            <a:bodyPr wrap="square" lIns="0" tIns="0" rIns="0" bIns="0">
              <a:spAutoFit/>
            </a:bodyPr>
            <a:lstStyle/>
            <a:p>
              <a:pPr indent="129540" algn="ctr">
                <a:spcAft>
                  <a:spcPts val="1000"/>
                </a:spcAft>
              </a:pPr>
              <a:r>
                <a:rPr lang="en-US" sz="1100" dirty="0">
                  <a:latin typeface="Times New Roman" panose="02020603050405020304" pitchFamily="18" charset="0"/>
                  <a:ea typeface="Times New Roman" panose="02020603050405020304" pitchFamily="18" charset="0"/>
                </a:rPr>
                <a:t>after 1000</a:t>
              </a:r>
              <a:r>
                <a:rPr lang="en-US" sz="1100" baseline="30000" dirty="0">
                  <a:latin typeface="Times New Roman" panose="02020603050405020304" pitchFamily="18" charset="0"/>
                  <a:ea typeface="Times New Roman" panose="02020603050405020304" pitchFamily="18" charset="0"/>
                </a:rPr>
                <a:t>th</a:t>
              </a:r>
              <a:r>
                <a:rPr lang="en-US" sz="1100" dirty="0">
                  <a:latin typeface="Times New Roman" panose="02020603050405020304" pitchFamily="18" charset="0"/>
                  <a:ea typeface="Times New Roman" panose="02020603050405020304" pitchFamily="18" charset="0"/>
                </a:rPr>
                <a:t> pulse</a:t>
              </a:r>
              <a:endParaRPr lang="en-GB" sz="1100" dirty="0">
                <a:latin typeface="Times New Roman" panose="02020603050405020304" pitchFamily="18" charset="0"/>
                <a:ea typeface="Times New Roman" panose="02020603050405020304" pitchFamily="18" charset="0"/>
              </a:endParaRPr>
            </a:p>
          </p:txBody>
        </p:sp>
      </p:grpSp>
      <p:grpSp>
        <p:nvGrpSpPr>
          <p:cNvPr id="10" name="Gruppo 9"/>
          <p:cNvGrpSpPr/>
          <p:nvPr/>
        </p:nvGrpSpPr>
        <p:grpSpPr>
          <a:xfrm>
            <a:off x="600842" y="5057532"/>
            <a:ext cx="2469323" cy="1164145"/>
            <a:chOff x="2773192" y="3582715"/>
            <a:chExt cx="2469323" cy="1164145"/>
          </a:xfrm>
        </p:grpSpPr>
        <p:sp>
          <p:nvSpPr>
            <p:cNvPr id="68" name="CasellaDiTesto 67">
              <a:extLst>
                <a:ext uri="{FF2B5EF4-FFF2-40B4-BE49-F238E27FC236}">
                  <a16:creationId xmlns:a16="http://schemas.microsoft.com/office/drawing/2014/main" id="{3B980163-66BA-B670-69B6-9C55D3D17A94}"/>
                </a:ext>
              </a:extLst>
            </p:cNvPr>
            <p:cNvSpPr txBox="1"/>
            <p:nvPr/>
          </p:nvSpPr>
          <p:spPr>
            <a:xfrm>
              <a:off x="2773192" y="4485250"/>
              <a:ext cx="1188000" cy="261610"/>
            </a:xfrm>
            <a:prstGeom prst="rect">
              <a:avLst/>
            </a:prstGeom>
            <a:noFill/>
          </p:spPr>
          <p:txBody>
            <a:bodyPr wrap="square" anchor="ctr">
              <a:spAutoFit/>
            </a:bodyPr>
            <a:lstStyle/>
            <a:p>
              <a:pPr indent="129540" algn="ctr">
                <a:spcAft>
                  <a:spcPts val="1000"/>
                </a:spcAft>
              </a:pPr>
              <a:r>
                <a:rPr lang="en-US" sz="1100" dirty="0">
                  <a:latin typeface="Times New Roman" panose="02020603050405020304" pitchFamily="18" charset="0"/>
                  <a:ea typeface="Times New Roman" panose="02020603050405020304" pitchFamily="18" charset="0"/>
                </a:rPr>
                <a:t>after </a:t>
              </a:r>
              <a:r>
                <a:rPr lang="en-US" sz="1000" dirty="0">
                  <a:latin typeface="Times New Roman" panose="02020603050405020304" pitchFamily="18" charset="0"/>
                  <a:ea typeface="Times New Roman" panose="02020603050405020304" pitchFamily="18" charset="0"/>
                </a:rPr>
                <a:t>fabrication</a:t>
              </a:r>
              <a:endParaRPr lang="en-GB" sz="1100" dirty="0">
                <a:latin typeface="Times New Roman" panose="02020603050405020304" pitchFamily="18" charset="0"/>
                <a:ea typeface="Times New Roman" panose="02020603050405020304" pitchFamily="18" charset="0"/>
              </a:endParaRPr>
            </a:p>
          </p:txBody>
        </p:sp>
        <p:sp>
          <p:nvSpPr>
            <p:cNvPr id="69" name="CasellaDiTesto 68">
              <a:extLst>
                <a:ext uri="{FF2B5EF4-FFF2-40B4-BE49-F238E27FC236}">
                  <a16:creationId xmlns:a16="http://schemas.microsoft.com/office/drawing/2014/main" id="{22DAD137-7B23-3EBE-48E8-4E0259A70BD6}"/>
                </a:ext>
              </a:extLst>
            </p:cNvPr>
            <p:cNvSpPr txBox="1"/>
            <p:nvPr/>
          </p:nvSpPr>
          <p:spPr>
            <a:xfrm>
              <a:off x="4054514" y="4519199"/>
              <a:ext cx="1188001" cy="169277"/>
            </a:xfrm>
            <a:prstGeom prst="rect">
              <a:avLst/>
            </a:prstGeom>
            <a:noFill/>
          </p:spPr>
          <p:txBody>
            <a:bodyPr wrap="square" lIns="0" tIns="0" rIns="0" bIns="0">
              <a:spAutoFit/>
            </a:bodyPr>
            <a:lstStyle>
              <a:defPPr>
                <a:defRPr lang="it-IT"/>
              </a:defPPr>
              <a:lvl1pPr indent="129540" algn="ctr">
                <a:spcAft>
                  <a:spcPts val="1000"/>
                </a:spcAft>
                <a:defRPr sz="1100">
                  <a:latin typeface="Times New Roman" panose="02020603050405020304" pitchFamily="18" charset="0"/>
                  <a:ea typeface="Times New Roman" panose="02020603050405020304" pitchFamily="18" charset="0"/>
                </a:defRPr>
              </a:lvl1pPr>
            </a:lstStyle>
            <a:p>
              <a:r>
                <a:rPr lang="en-US" dirty="0"/>
                <a:t>after 1000th pulse</a:t>
              </a:r>
              <a:endParaRPr lang="en-GB" dirty="0"/>
            </a:p>
          </p:txBody>
        </p:sp>
        <p:pic>
          <p:nvPicPr>
            <p:cNvPr id="70" name="Immagine 69">
              <a:extLst>
                <a:ext uri="{FF2B5EF4-FFF2-40B4-BE49-F238E27FC236}">
                  <a16:creationId xmlns:a16="http://schemas.microsoft.com/office/drawing/2014/main" id="{925BCDA7-8866-3608-ADB2-3AC9FA70A47E}"/>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2773192" y="3582715"/>
              <a:ext cx="1188000" cy="902535"/>
            </a:xfrm>
            <a:prstGeom prst="rect">
              <a:avLst/>
            </a:prstGeom>
            <a:noFill/>
            <a:extLst>
              <a:ext uri="{53640926-AAD7-44D8-BBD7-CCE9431645EC}">
                <a14:shadowObscured xmlns:a14="http://schemas.microsoft.com/office/drawing/2010/main"/>
              </a:ext>
            </a:extLst>
          </p:spPr>
        </p:pic>
        <p:pic>
          <p:nvPicPr>
            <p:cNvPr id="71" name="Immagine 70">
              <a:extLst>
                <a:ext uri="{FF2B5EF4-FFF2-40B4-BE49-F238E27FC236}">
                  <a16:creationId xmlns:a16="http://schemas.microsoft.com/office/drawing/2014/main" id="{7F8B249D-15AF-61B3-0BAF-FE56CC5DF53C}"/>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rightnessContrast bright="20000"/>
                      </a14:imgEffect>
                    </a14:imgLayer>
                  </a14:imgProps>
                </a:ext>
                <a:ext uri="{28A0092B-C50C-407E-A947-70E740481C1C}">
                  <a14:useLocalDpi xmlns:a14="http://schemas.microsoft.com/office/drawing/2010/main" val="0"/>
                </a:ext>
              </a:extLst>
            </a:blip>
            <a:srcRect t="-2"/>
            <a:stretch/>
          </p:blipFill>
          <p:spPr bwMode="auto">
            <a:xfrm>
              <a:off x="4054514" y="3595370"/>
              <a:ext cx="1188000" cy="927357"/>
            </a:xfrm>
            <a:prstGeom prst="rect">
              <a:avLst/>
            </a:prstGeom>
            <a:noFill/>
            <a:extLst>
              <a:ext uri="{53640926-AAD7-44D8-BBD7-CCE9431645EC}">
                <a14:shadowObscured xmlns:a14="http://schemas.microsoft.com/office/drawing/2010/main"/>
              </a:ext>
            </a:extLst>
          </p:spPr>
        </p:pic>
      </p:grpSp>
      <p:pic>
        <p:nvPicPr>
          <p:cNvPr id="78" name="Picture 2">
            <a:extLst>
              <a:ext uri="{FF2B5EF4-FFF2-40B4-BE49-F238E27FC236}">
                <a16:creationId xmlns:a16="http://schemas.microsoft.com/office/drawing/2014/main" id="{7CA18F74-3AD5-A843-0B31-E621D5E1A2E6}"/>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43588" y="5057532"/>
            <a:ext cx="2457341" cy="94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 name="Gruppo 100">
            <a:extLst>
              <a:ext uri="{FF2B5EF4-FFF2-40B4-BE49-F238E27FC236}">
                <a16:creationId xmlns:a16="http://schemas.microsoft.com/office/drawing/2014/main" id="{A468AD78-DA92-67E6-52EF-9D323C842566}"/>
              </a:ext>
            </a:extLst>
          </p:cNvPr>
          <p:cNvGrpSpPr/>
          <p:nvPr/>
        </p:nvGrpSpPr>
        <p:grpSpPr>
          <a:xfrm>
            <a:off x="7187381" y="4977518"/>
            <a:ext cx="1886152" cy="1233231"/>
            <a:chOff x="5719519" y="1448554"/>
            <a:chExt cx="1577237" cy="1184741"/>
          </a:xfrm>
        </p:grpSpPr>
        <p:pic>
          <p:nvPicPr>
            <p:cNvPr id="104" name="Immagine 103">
              <a:extLst>
                <a:ext uri="{FF2B5EF4-FFF2-40B4-BE49-F238E27FC236}">
                  <a16:creationId xmlns:a16="http://schemas.microsoft.com/office/drawing/2014/main" id="{64363307-F0ED-0FD9-550A-47B3A44F099F}"/>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48358" b="44675"/>
            <a:stretch/>
          </p:blipFill>
          <p:spPr>
            <a:xfrm>
              <a:off x="5719519" y="1491945"/>
              <a:ext cx="1530688" cy="1141350"/>
            </a:xfrm>
            <a:prstGeom prst="rect">
              <a:avLst/>
            </a:prstGeom>
          </p:spPr>
        </p:pic>
        <p:sp>
          <p:nvSpPr>
            <p:cNvPr id="103" name="Rettangolo 102">
              <a:extLst>
                <a:ext uri="{FF2B5EF4-FFF2-40B4-BE49-F238E27FC236}">
                  <a16:creationId xmlns:a16="http://schemas.microsoft.com/office/drawing/2014/main" id="{BC8A7917-127C-688E-A328-130301B3B211}"/>
                </a:ext>
              </a:extLst>
            </p:cNvPr>
            <p:cNvSpPr/>
            <p:nvPr/>
          </p:nvSpPr>
          <p:spPr>
            <a:xfrm>
              <a:off x="7061902" y="1448554"/>
              <a:ext cx="234854" cy="719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ttangolo 10"/>
          <p:cNvSpPr/>
          <p:nvPr/>
        </p:nvSpPr>
        <p:spPr>
          <a:xfrm>
            <a:off x="6371433" y="5527926"/>
            <a:ext cx="2600806" cy="738664"/>
          </a:xfrm>
          <a:prstGeom prst="rect">
            <a:avLst/>
          </a:prstGeom>
          <a:solidFill>
            <a:schemeClr val="bg1">
              <a:alpha val="66000"/>
            </a:schemeClr>
          </a:solidFill>
        </p:spPr>
        <p:txBody>
          <a:bodyPr wrap="square">
            <a:spAutoFit/>
          </a:bodyPr>
          <a:lstStyle/>
          <a:p>
            <a:pPr algn="ctr"/>
            <a:r>
              <a:rPr lang="en-US" sz="1050" b="1" dirty="0"/>
              <a:t>UT results after manufacturing </a:t>
            </a:r>
            <a:r>
              <a:rPr lang="en-US" sz="1050" dirty="0"/>
              <a:t>showed excellent joining at the HRP interface by validating the process parameters and equipment</a:t>
            </a:r>
          </a:p>
        </p:txBody>
      </p:sp>
      <p:sp>
        <p:nvSpPr>
          <p:cNvPr id="110" name="CasellaDiTesto 109"/>
          <p:cNvSpPr txBox="1"/>
          <p:nvPr/>
        </p:nvSpPr>
        <p:spPr>
          <a:xfrm>
            <a:off x="3955377" y="3342639"/>
            <a:ext cx="4759319" cy="442035"/>
          </a:xfrm>
          <a:prstGeom prst="rect">
            <a:avLst/>
          </a:prstGeom>
          <a:solidFill>
            <a:schemeClr val="bg1"/>
          </a:solidFill>
          <a:ln w="19050">
            <a:noFill/>
          </a:ln>
        </p:spPr>
        <p:txBody>
          <a:bodyPr wrap="square" lIns="36000" tIns="36000" rIns="36000" bIns="36000" rtlCol="0">
            <a:spAutoFit/>
          </a:bodyPr>
          <a:lstStyle/>
          <a:p>
            <a:pPr algn="ctr"/>
            <a:r>
              <a:rPr lang="en-US" sz="1200" b="1" dirty="0"/>
              <a:t>DTT-D01:</a:t>
            </a:r>
            <a:r>
              <a:rPr lang="en-US" sz="1200" dirty="0"/>
              <a:t> Tungsten melting</a:t>
            </a:r>
          </a:p>
          <a:p>
            <a:pPr algn="ctr"/>
            <a:r>
              <a:rPr lang="en-US" sz="1200" dirty="0"/>
              <a:t>@33 MW/m</a:t>
            </a:r>
            <a:r>
              <a:rPr lang="en-US" sz="1200" baseline="30000" dirty="0"/>
              <a:t>2</a:t>
            </a:r>
            <a:r>
              <a:rPr lang="en-US" sz="1200" dirty="0"/>
              <a:t>; No CHF </a:t>
            </a:r>
          </a:p>
        </p:txBody>
      </p:sp>
      <p:pic>
        <p:nvPicPr>
          <p:cNvPr id="111" name="Image 1" descr="Thermavip"/>
          <p:cNvPicPr>
            <a:picLocks noChangeAspect="1"/>
          </p:cNvPicPr>
          <p:nvPr/>
        </p:nvPicPr>
        <p:blipFill rotWithShape="1">
          <a:blip r:embed="rId24" cstate="email">
            <a:extLst>
              <a:ext uri="{28A0092B-C50C-407E-A947-70E740481C1C}">
                <a14:useLocalDpi xmlns:a14="http://schemas.microsoft.com/office/drawing/2010/main"/>
              </a:ext>
            </a:extLst>
          </a:blip>
          <a:srcRect r="-1182"/>
          <a:stretch/>
        </p:blipFill>
        <p:spPr>
          <a:xfrm>
            <a:off x="7332391" y="2671751"/>
            <a:ext cx="1506675" cy="774149"/>
          </a:xfrm>
          <a:prstGeom prst="rect">
            <a:avLst/>
          </a:prstGeom>
        </p:spPr>
      </p:pic>
      <p:grpSp>
        <p:nvGrpSpPr>
          <p:cNvPr id="13" name="Gruppo 12"/>
          <p:cNvGrpSpPr>
            <a:grpSpLocks noChangeAspect="1"/>
          </p:cNvGrpSpPr>
          <p:nvPr/>
        </p:nvGrpSpPr>
        <p:grpSpPr>
          <a:xfrm>
            <a:off x="5596141" y="2785643"/>
            <a:ext cx="1531784" cy="603555"/>
            <a:chOff x="546886" y="6354139"/>
            <a:chExt cx="3600000" cy="1418475"/>
          </a:xfrm>
        </p:grpSpPr>
        <p:pic>
          <p:nvPicPr>
            <p:cNvPr id="108" name="Immagine 107"/>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546886" y="6354139"/>
              <a:ext cx="3600000" cy="1418475"/>
            </a:xfrm>
            <a:prstGeom prst="rect">
              <a:avLst/>
            </a:prstGeom>
          </p:spPr>
        </p:pic>
        <p:sp>
          <p:nvSpPr>
            <p:cNvPr id="119" name="Rettangolo 118"/>
            <p:cNvSpPr/>
            <p:nvPr/>
          </p:nvSpPr>
          <p:spPr>
            <a:xfrm>
              <a:off x="1308166" y="7083837"/>
              <a:ext cx="97839" cy="64484"/>
            </a:xfrm>
            <a:prstGeom prst="rect">
              <a:avLst/>
            </a:prstGeom>
            <a:solidFill>
              <a:srgbClr val="FF0000">
                <a:alpha val="19000"/>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ttangolo 119"/>
            <p:cNvSpPr/>
            <p:nvPr/>
          </p:nvSpPr>
          <p:spPr>
            <a:xfrm>
              <a:off x="1495635" y="7063020"/>
              <a:ext cx="97839" cy="64484"/>
            </a:xfrm>
            <a:prstGeom prst="rect">
              <a:avLst/>
            </a:prstGeom>
            <a:solidFill>
              <a:srgbClr val="FF0000">
                <a:alpha val="19000"/>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ttangolo 120"/>
            <p:cNvSpPr/>
            <p:nvPr/>
          </p:nvSpPr>
          <p:spPr>
            <a:xfrm>
              <a:off x="1690679" y="7035467"/>
              <a:ext cx="97839" cy="64484"/>
            </a:xfrm>
            <a:prstGeom prst="rect">
              <a:avLst/>
            </a:prstGeom>
            <a:solidFill>
              <a:srgbClr val="FF0000">
                <a:alpha val="19000"/>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ttangolo 121"/>
            <p:cNvSpPr/>
            <p:nvPr/>
          </p:nvSpPr>
          <p:spPr>
            <a:xfrm>
              <a:off x="1903323" y="7011949"/>
              <a:ext cx="97839" cy="64484"/>
            </a:xfrm>
            <a:prstGeom prst="rect">
              <a:avLst/>
            </a:prstGeom>
            <a:solidFill>
              <a:srgbClr val="FF0000">
                <a:alpha val="19000"/>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ttangolo 122"/>
            <p:cNvSpPr/>
            <p:nvPr/>
          </p:nvSpPr>
          <p:spPr>
            <a:xfrm>
              <a:off x="715571" y="7159304"/>
              <a:ext cx="97839" cy="64484"/>
            </a:xfrm>
            <a:prstGeom prst="rect">
              <a:avLst/>
            </a:prstGeom>
            <a:solidFill>
              <a:srgbClr val="FF0000">
                <a:alpha val="19000"/>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ttangolo 123"/>
            <p:cNvSpPr/>
            <p:nvPr/>
          </p:nvSpPr>
          <p:spPr>
            <a:xfrm>
              <a:off x="916115" y="7133640"/>
              <a:ext cx="97839" cy="64484"/>
            </a:xfrm>
            <a:prstGeom prst="rect">
              <a:avLst/>
            </a:prstGeom>
            <a:solidFill>
              <a:srgbClr val="FF0000">
                <a:alpha val="19000"/>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ttangolo 124"/>
            <p:cNvSpPr/>
            <p:nvPr/>
          </p:nvSpPr>
          <p:spPr>
            <a:xfrm>
              <a:off x="1115207" y="7108675"/>
              <a:ext cx="97839" cy="64484"/>
            </a:xfrm>
            <a:prstGeom prst="rect">
              <a:avLst/>
            </a:prstGeom>
            <a:solidFill>
              <a:srgbClr val="FF0000">
                <a:alpha val="19000"/>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ttangolo 13"/>
          <p:cNvSpPr/>
          <p:nvPr/>
        </p:nvSpPr>
        <p:spPr>
          <a:xfrm>
            <a:off x="3955378" y="2618712"/>
            <a:ext cx="692313" cy="553998"/>
          </a:xfrm>
          <a:prstGeom prst="rect">
            <a:avLst/>
          </a:prstGeom>
        </p:spPr>
        <p:txBody>
          <a:bodyPr wrap="square">
            <a:spAutoFit/>
          </a:bodyPr>
          <a:lstStyle/>
          <a:p>
            <a:pPr algn="ctr" fontAlgn="b">
              <a:defRPr/>
            </a:pPr>
            <a:r>
              <a:rPr lang="en-US" sz="1000" dirty="0">
                <a:latin typeface="Calibri" panose="020F0502020204030204" pitchFamily="34" charset="0"/>
              </a:rPr>
              <a:t>With Twisted Tape</a:t>
            </a:r>
          </a:p>
        </p:txBody>
      </p:sp>
      <p:sp>
        <p:nvSpPr>
          <p:cNvPr id="137" name="Rettangolo 136"/>
          <p:cNvSpPr/>
          <p:nvPr/>
        </p:nvSpPr>
        <p:spPr>
          <a:xfrm>
            <a:off x="4846208" y="1185403"/>
            <a:ext cx="692313" cy="553998"/>
          </a:xfrm>
          <a:prstGeom prst="rect">
            <a:avLst/>
          </a:prstGeom>
        </p:spPr>
        <p:txBody>
          <a:bodyPr wrap="square">
            <a:spAutoFit/>
          </a:bodyPr>
          <a:lstStyle/>
          <a:p>
            <a:pPr algn="ctr" fontAlgn="b">
              <a:defRPr/>
            </a:pPr>
            <a:r>
              <a:rPr lang="en-US" sz="1000" dirty="0">
                <a:latin typeface="Calibri" panose="020F0502020204030204" pitchFamily="34" charset="0"/>
              </a:rPr>
              <a:t>Without Twisted Tape</a:t>
            </a:r>
          </a:p>
        </p:txBody>
      </p:sp>
      <p:pic>
        <p:nvPicPr>
          <p:cNvPr id="139" name="Immagine 138" descr="Immagine che contiene strumento&#10;&#10;Descrizione generata automaticamente">
            <a:extLst>
              <a:ext uri="{FF2B5EF4-FFF2-40B4-BE49-F238E27FC236}">
                <a16:creationId xmlns:a16="http://schemas.microsoft.com/office/drawing/2014/main" id="{D388D455-E4B5-2E4F-144C-68DE8270C592}"/>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brightnessContrast bright="40000" contrast="-40000"/>
                    </a14:imgEffect>
                  </a14:imgLayer>
                </a14:imgProps>
              </a:ext>
              <a:ext uri="{28A0092B-C50C-407E-A947-70E740481C1C}">
                <a14:useLocalDpi xmlns:a14="http://schemas.microsoft.com/office/drawing/2010/main" val="0"/>
              </a:ext>
            </a:extLst>
          </a:blip>
          <a:srcRect l="5625" t="29480" r="7251" b="14740"/>
          <a:stretch/>
        </p:blipFill>
        <p:spPr>
          <a:xfrm>
            <a:off x="3833633" y="3845456"/>
            <a:ext cx="2517558" cy="1075501"/>
          </a:xfrm>
          <a:prstGeom prst="rect">
            <a:avLst/>
          </a:prstGeom>
        </p:spPr>
      </p:pic>
      <p:sp>
        <p:nvSpPr>
          <p:cNvPr id="5" name="Rettangolo 4">
            <a:extLst>
              <a:ext uri="{FF2B5EF4-FFF2-40B4-BE49-F238E27FC236}">
                <a16:creationId xmlns:a16="http://schemas.microsoft.com/office/drawing/2014/main" id="{44456371-77FB-4843-82DE-800614BD3CB1}"/>
              </a:ext>
            </a:extLst>
          </p:cNvPr>
          <p:cNvSpPr/>
          <p:nvPr/>
        </p:nvSpPr>
        <p:spPr>
          <a:xfrm>
            <a:off x="23495" y="767842"/>
            <a:ext cx="3624018" cy="544290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3A21939C-1225-40A8-98E5-7F47B470D647}"/>
              </a:ext>
            </a:extLst>
          </p:cNvPr>
          <p:cNvSpPr txBox="1"/>
          <p:nvPr/>
        </p:nvSpPr>
        <p:spPr>
          <a:xfrm>
            <a:off x="398331" y="818537"/>
            <a:ext cx="2568987" cy="646331"/>
          </a:xfrm>
          <a:prstGeom prst="rect">
            <a:avLst/>
          </a:prstGeom>
          <a:noFill/>
        </p:spPr>
        <p:txBody>
          <a:bodyPr wrap="square" rtlCol="0">
            <a:spAutoFit/>
          </a:bodyPr>
          <a:lstStyle/>
          <a:p>
            <a:pPr algn="ctr"/>
            <a:r>
              <a:rPr lang="en-US" dirty="0"/>
              <a:t>HHF tests in GLADIS (July-September 2023)</a:t>
            </a:r>
          </a:p>
        </p:txBody>
      </p:sp>
      <p:sp>
        <p:nvSpPr>
          <p:cNvPr id="53" name="Rettangolo 52">
            <a:extLst>
              <a:ext uri="{FF2B5EF4-FFF2-40B4-BE49-F238E27FC236}">
                <a16:creationId xmlns:a16="http://schemas.microsoft.com/office/drawing/2014/main" id="{ECA40B59-9014-4DD3-B5D5-65699B978ED6}"/>
              </a:ext>
            </a:extLst>
          </p:cNvPr>
          <p:cNvSpPr/>
          <p:nvPr/>
        </p:nvSpPr>
        <p:spPr>
          <a:xfrm>
            <a:off x="3749183" y="767842"/>
            <a:ext cx="5355137" cy="296147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asellaDiTesto 57">
            <a:extLst>
              <a:ext uri="{FF2B5EF4-FFF2-40B4-BE49-F238E27FC236}">
                <a16:creationId xmlns:a16="http://schemas.microsoft.com/office/drawing/2014/main" id="{BDF7C279-59DD-4DBC-AE5F-8E779E901152}"/>
              </a:ext>
            </a:extLst>
          </p:cNvPr>
          <p:cNvSpPr txBox="1"/>
          <p:nvPr/>
        </p:nvSpPr>
        <p:spPr>
          <a:xfrm>
            <a:off x="3955378" y="728201"/>
            <a:ext cx="4759319" cy="369332"/>
          </a:xfrm>
          <a:prstGeom prst="rect">
            <a:avLst/>
          </a:prstGeom>
          <a:noFill/>
        </p:spPr>
        <p:txBody>
          <a:bodyPr wrap="square" rtlCol="0">
            <a:spAutoFit/>
          </a:bodyPr>
          <a:lstStyle/>
          <a:p>
            <a:pPr algn="ctr"/>
            <a:r>
              <a:rPr lang="en-US" dirty="0"/>
              <a:t>CHF tests in HADES (August – September 2023)</a:t>
            </a:r>
          </a:p>
        </p:txBody>
      </p:sp>
      <p:sp>
        <p:nvSpPr>
          <p:cNvPr id="59" name="Rettangolo 58">
            <a:extLst>
              <a:ext uri="{FF2B5EF4-FFF2-40B4-BE49-F238E27FC236}">
                <a16:creationId xmlns:a16="http://schemas.microsoft.com/office/drawing/2014/main" id="{ED2B3F52-DB9B-4195-BB70-4480B8429EA1}"/>
              </a:ext>
            </a:extLst>
          </p:cNvPr>
          <p:cNvSpPr/>
          <p:nvPr/>
        </p:nvSpPr>
        <p:spPr>
          <a:xfrm>
            <a:off x="3762265" y="3821102"/>
            <a:ext cx="5342055" cy="11333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asellaDiTesto 59">
            <a:extLst>
              <a:ext uri="{FF2B5EF4-FFF2-40B4-BE49-F238E27FC236}">
                <a16:creationId xmlns:a16="http://schemas.microsoft.com/office/drawing/2014/main" id="{8031BA58-D8C1-4D4D-A012-A515062C5945}"/>
              </a:ext>
            </a:extLst>
          </p:cNvPr>
          <p:cNvSpPr txBox="1"/>
          <p:nvPr/>
        </p:nvSpPr>
        <p:spPr>
          <a:xfrm>
            <a:off x="6233202" y="4006681"/>
            <a:ext cx="2758398" cy="646331"/>
          </a:xfrm>
          <a:prstGeom prst="rect">
            <a:avLst/>
          </a:prstGeom>
          <a:noFill/>
        </p:spPr>
        <p:txBody>
          <a:bodyPr wrap="square" rtlCol="0">
            <a:spAutoFit/>
          </a:bodyPr>
          <a:lstStyle/>
          <a:p>
            <a:pPr algn="ctr"/>
            <a:r>
              <a:rPr lang="en-US" dirty="0"/>
              <a:t>Curved mock-up qualification</a:t>
            </a:r>
          </a:p>
        </p:txBody>
      </p:sp>
      <p:sp>
        <p:nvSpPr>
          <p:cNvPr id="72" name="Rettangolo 71">
            <a:extLst>
              <a:ext uri="{FF2B5EF4-FFF2-40B4-BE49-F238E27FC236}">
                <a16:creationId xmlns:a16="http://schemas.microsoft.com/office/drawing/2014/main" id="{39526766-D55A-42D3-A451-1A77A9089CE0}"/>
              </a:ext>
            </a:extLst>
          </p:cNvPr>
          <p:cNvSpPr/>
          <p:nvPr/>
        </p:nvSpPr>
        <p:spPr>
          <a:xfrm>
            <a:off x="3762264" y="5010243"/>
            <a:ext cx="5342055" cy="128335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asellaDiTesto 72">
            <a:extLst>
              <a:ext uri="{FF2B5EF4-FFF2-40B4-BE49-F238E27FC236}">
                <a16:creationId xmlns:a16="http://schemas.microsoft.com/office/drawing/2014/main" id="{87DBC66F-D54F-4C4C-83B3-95AADBF54D1E}"/>
              </a:ext>
            </a:extLst>
          </p:cNvPr>
          <p:cNvSpPr txBox="1"/>
          <p:nvPr/>
        </p:nvSpPr>
        <p:spPr>
          <a:xfrm>
            <a:off x="3895077" y="5155052"/>
            <a:ext cx="1482439" cy="923330"/>
          </a:xfrm>
          <a:prstGeom prst="rect">
            <a:avLst/>
          </a:prstGeom>
          <a:solidFill>
            <a:schemeClr val="bg1">
              <a:alpha val="51000"/>
            </a:schemeClr>
          </a:solidFill>
        </p:spPr>
        <p:txBody>
          <a:bodyPr wrap="square" rtlCol="0">
            <a:spAutoFit/>
          </a:bodyPr>
          <a:lstStyle/>
          <a:p>
            <a:pPr algn="ctr"/>
            <a:r>
              <a:rPr lang="en-US" dirty="0"/>
              <a:t>Flat-tile mock-up qualification</a:t>
            </a:r>
          </a:p>
        </p:txBody>
      </p:sp>
      <p:sp>
        <p:nvSpPr>
          <p:cNvPr id="21" name="Segnaposto piè di pagina 20">
            <a:extLst>
              <a:ext uri="{FF2B5EF4-FFF2-40B4-BE49-F238E27FC236}">
                <a16:creationId xmlns:a16="http://schemas.microsoft.com/office/drawing/2014/main" id="{CE82C221-683C-4D5A-804A-9F706B3B0B60}"/>
              </a:ext>
            </a:extLst>
          </p:cNvPr>
          <p:cNvSpPr>
            <a:spLocks noGrp="1"/>
          </p:cNvSpPr>
          <p:nvPr>
            <p:ph type="ftr" sz="quarter" idx="11"/>
          </p:nvPr>
        </p:nvSpPr>
        <p:spPr/>
        <p:txBody>
          <a:bodyPr/>
          <a:lstStyle/>
          <a:p>
            <a:r>
              <a:rPr lang="en-US"/>
              <a:t>DTT Technical and Scientific Committee  -  V meeting - 21-22/11/23</a:t>
            </a:r>
            <a:endParaRPr lang="it-IT" dirty="0"/>
          </a:p>
        </p:txBody>
      </p:sp>
    </p:spTree>
    <p:extLst>
      <p:ext uri="{BB962C8B-B14F-4D97-AF65-F5344CB8AC3E}">
        <p14:creationId xmlns:p14="http://schemas.microsoft.com/office/powerpoint/2010/main" val="2171556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5"/>
          <p:cNvSpPr>
            <a:spLocks noGrp="1"/>
          </p:cNvSpPr>
          <p:nvPr>
            <p:ph type="sldNum" sz="quarter" idx="12"/>
          </p:nvPr>
        </p:nvSpPr>
        <p:spPr>
          <a:xfrm>
            <a:off x="6553200" y="6356350"/>
            <a:ext cx="2133600" cy="365125"/>
          </a:xfrm>
        </p:spPr>
        <p:txBody>
          <a:bodyPr/>
          <a:lstStyle>
            <a:lvl1pPr>
              <a:defRPr>
                <a:solidFill>
                  <a:schemeClr val="tx1"/>
                </a:solidFill>
              </a:defRPr>
            </a:lvl1pPr>
          </a:lstStyle>
          <a:p>
            <a:fld id="{0618CC4C-6714-4CCB-B74C-3D7BE06FD254}" type="slidenum">
              <a:rPr lang="en-US" smtClean="0">
                <a:solidFill>
                  <a:prstClr val="black"/>
                </a:solidFill>
              </a:rPr>
              <a:pPr/>
              <a:t>19</a:t>
            </a:fld>
            <a:endParaRPr lang="en-US">
              <a:solidFill>
                <a:prstClr val="black"/>
              </a:solidFill>
            </a:endParaRPr>
          </a:p>
        </p:txBody>
      </p:sp>
      <p:sp>
        <p:nvSpPr>
          <p:cNvPr id="8" name="Titolo 1">
            <a:extLst>
              <a:ext uri="{FF2B5EF4-FFF2-40B4-BE49-F238E27FC236}">
                <a16:creationId xmlns:a16="http://schemas.microsoft.com/office/drawing/2014/main" id="{D435E7CD-2891-3C8B-148B-6806DBABA5D8}"/>
              </a:ext>
            </a:extLst>
          </p:cNvPr>
          <p:cNvSpPr>
            <a:spLocks noGrp="1"/>
          </p:cNvSpPr>
          <p:nvPr>
            <p:ph type="title"/>
          </p:nvPr>
        </p:nvSpPr>
        <p:spPr>
          <a:xfrm>
            <a:off x="255374" y="365125"/>
            <a:ext cx="7496390" cy="922314"/>
          </a:xfrm>
        </p:spPr>
        <p:txBody>
          <a:bodyPr>
            <a:noAutofit/>
          </a:bodyPr>
          <a:lstStyle/>
          <a:p>
            <a:r>
              <a:rPr lang="en-US" altLang="ko-KR" sz="2400" b="1" dirty="0"/>
              <a:t>Concluding remarks</a:t>
            </a:r>
            <a:endParaRPr lang="en-US" sz="2400" b="1" dirty="0"/>
          </a:p>
        </p:txBody>
      </p:sp>
      <p:sp>
        <p:nvSpPr>
          <p:cNvPr id="4" name="Rettangolo 3">
            <a:extLst>
              <a:ext uri="{FF2B5EF4-FFF2-40B4-BE49-F238E27FC236}">
                <a16:creationId xmlns:a16="http://schemas.microsoft.com/office/drawing/2014/main" id="{73942C53-3994-8A4E-522C-7295AA3BC7BB}"/>
              </a:ext>
            </a:extLst>
          </p:cNvPr>
          <p:cNvSpPr/>
          <p:nvPr/>
        </p:nvSpPr>
        <p:spPr>
          <a:xfrm>
            <a:off x="215347" y="1140431"/>
            <a:ext cx="8673279" cy="4707919"/>
          </a:xfrm>
          <a:prstGeom prst="rect">
            <a:avLst/>
          </a:prstGeom>
        </p:spPr>
        <p:txBody>
          <a:bodyPr wrap="square">
            <a:normAutofit lnSpcReduction="10000"/>
          </a:bodyPr>
          <a:lstStyle/>
          <a:p>
            <a:pPr marL="285750" indent="-285750">
              <a:lnSpc>
                <a:spcPct val="150000"/>
              </a:lnSpc>
              <a:buFont typeface="Courier New" panose="02070309020205020404" pitchFamily="49" charset="0"/>
              <a:buChar char="o"/>
            </a:pPr>
            <a:r>
              <a:rPr lang="en-GB" sz="2400" dirty="0"/>
              <a:t>Issues on two large contracts (casing components and vacuum vessel) distracted from the regular execution of the activities  </a:t>
            </a:r>
          </a:p>
          <a:p>
            <a:pPr marL="285750" indent="-285750">
              <a:lnSpc>
                <a:spcPct val="150000"/>
              </a:lnSpc>
              <a:buFont typeface="Courier New" panose="02070309020205020404" pitchFamily="49" charset="0"/>
              <a:buChar char="o"/>
            </a:pPr>
            <a:r>
              <a:rPr lang="en-GB" sz="2400" dirty="0"/>
              <a:t>Qualification activities are ongoing on most challenging components</a:t>
            </a:r>
          </a:p>
          <a:p>
            <a:pPr marL="285750" indent="-285750">
              <a:lnSpc>
                <a:spcPct val="150000"/>
              </a:lnSpc>
              <a:buFont typeface="Courier New" panose="02070309020205020404" pitchFamily="49" charset="0"/>
              <a:buChar char="o"/>
            </a:pPr>
            <a:r>
              <a:rPr lang="en-GB" sz="2400" dirty="0"/>
              <a:t>Many large tenders have been prepared and in publication (more than 1000 pages of technical specification written in the last 3 months)</a:t>
            </a:r>
          </a:p>
          <a:p>
            <a:pPr marL="285750" indent="-285750">
              <a:lnSpc>
                <a:spcPct val="150000"/>
              </a:lnSpc>
              <a:buFont typeface="Courier New" panose="02070309020205020404" pitchFamily="49" charset="0"/>
              <a:buChar char="o"/>
            </a:pPr>
            <a:r>
              <a:rPr lang="en-GB" sz="2400" dirty="0"/>
              <a:t>New resources (4) have been hired to sustain analyses and verifications in faster and more controllable way</a:t>
            </a:r>
          </a:p>
        </p:txBody>
      </p:sp>
      <p:sp>
        <p:nvSpPr>
          <p:cNvPr id="5" name="Segnaposto piè di pagina 4">
            <a:extLst>
              <a:ext uri="{FF2B5EF4-FFF2-40B4-BE49-F238E27FC236}">
                <a16:creationId xmlns:a16="http://schemas.microsoft.com/office/drawing/2014/main" id="{F26960B8-9B4B-49C3-805F-38668109ED7A}"/>
              </a:ext>
            </a:extLst>
          </p:cNvPr>
          <p:cNvSpPr>
            <a:spLocks noGrp="1"/>
          </p:cNvSpPr>
          <p:nvPr>
            <p:ph type="ftr" sz="quarter" idx="11"/>
          </p:nvPr>
        </p:nvSpPr>
        <p:spPr/>
        <p:txBody>
          <a:bodyPr/>
          <a:lstStyle/>
          <a:p>
            <a:r>
              <a:rPr lang="en-US"/>
              <a:t>DTT Technical and Scientific Committee  -  V meeting - 21-22/11/23</a:t>
            </a:r>
            <a:endParaRPr lang="it-IT" dirty="0"/>
          </a:p>
        </p:txBody>
      </p:sp>
    </p:spTree>
    <p:extLst>
      <p:ext uri="{BB962C8B-B14F-4D97-AF65-F5344CB8AC3E}">
        <p14:creationId xmlns:p14="http://schemas.microsoft.com/office/powerpoint/2010/main" val="2273119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7C70729-1B6C-6DC6-95D2-2FE2AF3899DA}"/>
              </a:ext>
            </a:extLst>
          </p:cNvPr>
          <p:cNvSpPr>
            <a:spLocks noGrp="1"/>
          </p:cNvSpPr>
          <p:nvPr>
            <p:ph type="ftr" sz="quarter" idx="11"/>
          </p:nvPr>
        </p:nvSpPr>
        <p:spPr/>
        <p:txBody>
          <a:bodyPr/>
          <a:lstStyle/>
          <a:p>
            <a:r>
              <a:rPr lang="en-US"/>
              <a:t>DTT Technical and Scientific Committee  -  V meeting - 21-22/11/23</a:t>
            </a:r>
            <a:endParaRPr lang="it-IT" dirty="0"/>
          </a:p>
        </p:txBody>
      </p:sp>
      <p:sp>
        <p:nvSpPr>
          <p:cNvPr id="5" name="Slide Number Placeholder 4">
            <a:extLst>
              <a:ext uri="{FF2B5EF4-FFF2-40B4-BE49-F238E27FC236}">
                <a16:creationId xmlns:a16="http://schemas.microsoft.com/office/drawing/2014/main" id="{5957EF46-0F7F-CAF9-5538-8837FE8C57C2}"/>
              </a:ext>
            </a:extLst>
          </p:cNvPr>
          <p:cNvSpPr>
            <a:spLocks noGrp="1"/>
          </p:cNvSpPr>
          <p:nvPr>
            <p:ph type="sldNum" sz="quarter" idx="12"/>
          </p:nvPr>
        </p:nvSpPr>
        <p:spPr/>
        <p:txBody>
          <a:bodyPr/>
          <a:lstStyle/>
          <a:p>
            <a:fld id="{BA013763-FF4F-6447-94CE-4F6DA003092A}" type="slidenum">
              <a:rPr lang="it-IT" smtClean="0"/>
              <a:pPr/>
              <a:t>2</a:t>
            </a:fld>
            <a:endParaRPr lang="it-IT"/>
          </a:p>
        </p:txBody>
      </p:sp>
      <p:sp>
        <p:nvSpPr>
          <p:cNvPr id="6" name="TextBox 5">
            <a:extLst>
              <a:ext uri="{FF2B5EF4-FFF2-40B4-BE49-F238E27FC236}">
                <a16:creationId xmlns:a16="http://schemas.microsoft.com/office/drawing/2014/main" id="{97E5F257-57F1-EA8F-BDFD-44D123BED5F3}"/>
              </a:ext>
            </a:extLst>
          </p:cNvPr>
          <p:cNvSpPr txBox="1"/>
          <p:nvPr/>
        </p:nvSpPr>
        <p:spPr>
          <a:xfrm>
            <a:off x="418876" y="946673"/>
            <a:ext cx="7067774" cy="3370153"/>
          </a:xfrm>
          <a:prstGeom prst="rect">
            <a:avLst/>
          </a:prstGeom>
          <a:noFill/>
        </p:spPr>
        <p:txBody>
          <a:bodyPr wrap="square" rtlCol="0">
            <a:spAutoFit/>
          </a:bodyPr>
          <a:lstStyle/>
          <a:p>
            <a:pPr>
              <a:spcBef>
                <a:spcPts val="1800"/>
              </a:spcBef>
            </a:pPr>
            <a:r>
              <a:rPr lang="en-GB" sz="2400" dirty="0"/>
              <a:t>….BUT before starting let me thank all of you for the wonderful work you realized</a:t>
            </a:r>
          </a:p>
          <a:p>
            <a:pPr>
              <a:spcBef>
                <a:spcPts val="1800"/>
              </a:spcBef>
            </a:pPr>
            <a:r>
              <a:rPr lang="en-GB" sz="2400" dirty="0"/>
              <a:t>Actually I am really surprised that we have been able to do what we have done.</a:t>
            </a:r>
          </a:p>
          <a:p>
            <a:pPr>
              <a:spcBef>
                <a:spcPts val="1800"/>
              </a:spcBef>
            </a:pPr>
            <a:r>
              <a:rPr lang="en-GB" sz="2400" dirty="0"/>
              <a:t>And I was wondering how we could have been able!?</a:t>
            </a:r>
          </a:p>
          <a:p>
            <a:pPr>
              <a:spcBef>
                <a:spcPts val="1800"/>
              </a:spcBef>
            </a:pPr>
            <a:r>
              <a:rPr lang="en-GB" sz="2400" dirty="0"/>
              <a:t>Eventually, yesterday evening, browsing in Venice I had an inspiration </a:t>
            </a:r>
          </a:p>
        </p:txBody>
      </p:sp>
    </p:spTree>
    <p:extLst>
      <p:ext uri="{BB962C8B-B14F-4D97-AF65-F5344CB8AC3E}">
        <p14:creationId xmlns:p14="http://schemas.microsoft.com/office/powerpoint/2010/main" val="3058288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6AC7EF-D67A-4F4A-B9C5-13853FF16A1E}"/>
              </a:ext>
            </a:extLst>
          </p:cNvPr>
          <p:cNvSpPr>
            <a:spLocks noGrp="1"/>
          </p:cNvSpPr>
          <p:nvPr>
            <p:ph type="ctrTitle"/>
          </p:nvPr>
        </p:nvSpPr>
        <p:spPr>
          <a:xfrm>
            <a:off x="805713" y="1890785"/>
            <a:ext cx="8069853" cy="2218874"/>
          </a:xfrm>
        </p:spPr>
        <p:txBody>
          <a:bodyPr anchor="ctr">
            <a:normAutofit fontScale="90000"/>
          </a:bodyPr>
          <a:lstStyle/>
          <a:p>
            <a:r>
              <a:rPr lang="en-GB" dirty="0">
                <a:solidFill>
                  <a:srgbClr val="0070C0"/>
                </a:solidFill>
              </a:rPr>
              <a:t>CTS#5 – </a:t>
            </a:r>
            <a:br>
              <a:rPr lang="en-GB" dirty="0">
                <a:solidFill>
                  <a:srgbClr val="0070C0"/>
                </a:solidFill>
              </a:rPr>
            </a:br>
            <a:r>
              <a:rPr lang="en-GB" dirty="0">
                <a:solidFill>
                  <a:srgbClr val="0070C0"/>
                </a:solidFill>
              </a:rPr>
              <a:t>Progress in WP-HCD Activities</a:t>
            </a:r>
          </a:p>
        </p:txBody>
      </p:sp>
      <p:pic>
        <p:nvPicPr>
          <p:cNvPr id="4" name="Picture 2">
            <a:extLst>
              <a:ext uri="{FF2B5EF4-FFF2-40B4-BE49-F238E27FC236}">
                <a16:creationId xmlns:a16="http://schemas.microsoft.com/office/drawing/2014/main" id="{99B14853-A038-DC4B-8B10-866907B42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0513" y="229086"/>
            <a:ext cx="855053" cy="8089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5" name="CasellaDiTesto 14">
            <a:extLst>
              <a:ext uri="{FF2B5EF4-FFF2-40B4-BE49-F238E27FC236}">
                <a16:creationId xmlns:a16="http://schemas.microsoft.com/office/drawing/2014/main" id="{CC7DD9D9-C510-4F0F-A23A-3A80B68DD843}"/>
              </a:ext>
            </a:extLst>
          </p:cNvPr>
          <p:cNvSpPr txBox="1"/>
          <p:nvPr/>
        </p:nvSpPr>
        <p:spPr>
          <a:xfrm>
            <a:off x="1897160" y="6090185"/>
            <a:ext cx="5647129" cy="261610"/>
          </a:xfrm>
          <a:prstGeom prst="rect">
            <a:avLst/>
          </a:prstGeom>
          <a:noFill/>
        </p:spPr>
        <p:txBody>
          <a:bodyPr wrap="square">
            <a:spAutoFit/>
          </a:bodyPr>
          <a:lstStyle/>
          <a:p>
            <a:pPr algn="ctr"/>
            <a:r>
              <a:rPr lang="it-IT" sz="1100" i="1" dirty="0">
                <a:solidFill>
                  <a:srgbClr val="0070C0"/>
                </a:solidFill>
                <a:latin typeface="+mj-lt"/>
              </a:rPr>
              <a:t>DTT Consortium (DTT </a:t>
            </a:r>
            <a:r>
              <a:rPr lang="it-IT" sz="1100" i="1" dirty="0" err="1">
                <a:solidFill>
                  <a:srgbClr val="0070C0"/>
                </a:solidFill>
                <a:effectLst/>
                <a:latin typeface="+mj-lt"/>
                <a:ea typeface="Calibri" panose="020F0502020204030204" pitchFamily="34" charset="0"/>
                <a:cs typeface="Times New Roman" panose="02020603050405020304" pitchFamily="18" charset="0"/>
              </a:rPr>
              <a:t>S.C.a</a:t>
            </a:r>
            <a:r>
              <a:rPr lang="it-IT" sz="1100" i="1" dirty="0">
                <a:solidFill>
                  <a:srgbClr val="0070C0"/>
                </a:solidFill>
                <a:effectLst/>
                <a:latin typeface="+mj-lt"/>
                <a:ea typeface="Calibri" panose="020F0502020204030204" pitchFamily="34" charset="0"/>
                <a:cs typeface="Times New Roman" panose="02020603050405020304" pitchFamily="18" charset="0"/>
              </a:rPr>
              <a:t> r.l.  Via E. Fermi </a:t>
            </a:r>
            <a:r>
              <a:rPr lang="it-IT" sz="1100" b="0" i="1" dirty="0">
                <a:solidFill>
                  <a:srgbClr val="0070C0"/>
                </a:solidFill>
                <a:effectLst/>
                <a:latin typeface="+mj-lt"/>
              </a:rPr>
              <a:t> 45 I-00044 Frascati (Roma) </a:t>
            </a:r>
            <a:r>
              <a:rPr lang="it-IT" sz="1100" b="0" i="1" dirty="0" err="1">
                <a:solidFill>
                  <a:srgbClr val="0070C0"/>
                </a:solidFill>
                <a:effectLst/>
                <a:latin typeface="+mj-lt"/>
              </a:rPr>
              <a:t>Italy</a:t>
            </a:r>
            <a:r>
              <a:rPr lang="it-IT" sz="1100" b="0" i="1">
                <a:solidFill>
                  <a:srgbClr val="0070C0"/>
                </a:solidFill>
                <a:effectLst/>
                <a:latin typeface="+mj-lt"/>
              </a:rPr>
              <a:t>)</a:t>
            </a:r>
            <a:endParaRPr lang="it-IT" sz="1100" i="1" dirty="0">
              <a:solidFill>
                <a:srgbClr val="0070C0"/>
              </a:solidFill>
              <a:latin typeface="+mj-lt"/>
            </a:endParaRPr>
          </a:p>
        </p:txBody>
      </p:sp>
      <p:cxnSp>
        <p:nvCxnSpPr>
          <p:cNvPr id="19" name="Connettore diritto 18">
            <a:extLst>
              <a:ext uri="{FF2B5EF4-FFF2-40B4-BE49-F238E27FC236}">
                <a16:creationId xmlns:a16="http://schemas.microsoft.com/office/drawing/2014/main" id="{4856940F-1817-48B9-8CFB-9DF15236847A}"/>
              </a:ext>
            </a:extLst>
          </p:cNvPr>
          <p:cNvCxnSpPr>
            <a:cxnSpLocks/>
          </p:cNvCxnSpPr>
          <p:nvPr/>
        </p:nvCxnSpPr>
        <p:spPr>
          <a:xfrm>
            <a:off x="737419" y="6090185"/>
            <a:ext cx="7836310" cy="0"/>
          </a:xfrm>
          <a:prstGeom prst="line">
            <a:avLst/>
          </a:prstGeom>
        </p:spPr>
        <p:style>
          <a:lnRef idx="1">
            <a:schemeClr val="accent1"/>
          </a:lnRef>
          <a:fillRef idx="0">
            <a:schemeClr val="accent1"/>
          </a:fillRef>
          <a:effectRef idx="0">
            <a:schemeClr val="accent1"/>
          </a:effectRef>
          <a:fontRef idx="minor">
            <a:schemeClr val="tx1"/>
          </a:fontRef>
        </p:style>
      </p:cxnSp>
      <p:pic>
        <p:nvPicPr>
          <p:cNvPr id="40" name="Picture 4" descr="ENEA logo copia">
            <a:extLst>
              <a:ext uri="{FF2B5EF4-FFF2-40B4-BE49-F238E27FC236}">
                <a16:creationId xmlns:a16="http://schemas.microsoft.com/office/drawing/2014/main" id="{60602308-6D94-45CE-A47C-EBE04D0D8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814" y="6308545"/>
            <a:ext cx="881800" cy="31618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NR">
            <a:extLst>
              <a:ext uri="{FF2B5EF4-FFF2-40B4-BE49-F238E27FC236}">
                <a16:creationId xmlns:a16="http://schemas.microsoft.com/office/drawing/2014/main" id="{C8110FA3-69D5-4220-9CDA-444669308A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9029" y="6365293"/>
            <a:ext cx="409756" cy="3629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logocreate">
            <a:extLst>
              <a:ext uri="{FF2B5EF4-FFF2-40B4-BE49-F238E27FC236}">
                <a16:creationId xmlns:a16="http://schemas.microsoft.com/office/drawing/2014/main" id="{15F2121E-AAA5-4F5A-8112-598232DB38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07" y="6318006"/>
            <a:ext cx="349470" cy="39123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RFX Padova 05 1600x836">
            <a:extLst>
              <a:ext uri="{FF2B5EF4-FFF2-40B4-BE49-F238E27FC236}">
                <a16:creationId xmlns:a16="http://schemas.microsoft.com/office/drawing/2014/main" id="{CA3E075A-A1B7-4301-AB68-B0645C76C1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2414" y="6344121"/>
            <a:ext cx="628797" cy="32697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eni ml pms">
            <a:extLst>
              <a:ext uri="{FF2B5EF4-FFF2-40B4-BE49-F238E27FC236}">
                <a16:creationId xmlns:a16="http://schemas.microsoft.com/office/drawing/2014/main" id="{74937179-A1EA-4EE4-B19C-273C6D9A4E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8070" y="6367494"/>
            <a:ext cx="272141" cy="33617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8" descr="L&amp;#39;INFN CAMBIA LOGO">
            <a:extLst>
              <a:ext uri="{FF2B5EF4-FFF2-40B4-BE49-F238E27FC236}">
                <a16:creationId xmlns:a16="http://schemas.microsoft.com/office/drawing/2014/main" id="{820940F9-8F07-4DDC-B249-3C31C836B2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4711" y="6341438"/>
            <a:ext cx="655285" cy="36370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2" descr="POLITO">
            <a:extLst>
              <a:ext uri="{FF2B5EF4-FFF2-40B4-BE49-F238E27FC236}">
                <a16:creationId xmlns:a16="http://schemas.microsoft.com/office/drawing/2014/main" id="{EEC742EE-DB78-4557-A3AE-ED526CDEF4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1932" y="6333961"/>
            <a:ext cx="347294" cy="34729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4" descr="logo unimib">
            <a:extLst>
              <a:ext uri="{FF2B5EF4-FFF2-40B4-BE49-F238E27FC236}">
                <a16:creationId xmlns:a16="http://schemas.microsoft.com/office/drawing/2014/main" id="{7277EF73-FA76-4E2C-B50F-901D0406F4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28071" y="6355166"/>
            <a:ext cx="340816" cy="36353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0" descr="Logo Tor Vergata 1">
            <a:extLst>
              <a:ext uri="{FF2B5EF4-FFF2-40B4-BE49-F238E27FC236}">
                <a16:creationId xmlns:a16="http://schemas.microsoft.com/office/drawing/2014/main" id="{0B9BFDFF-63E1-49E2-9AB8-D969522691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90823" y="6334013"/>
            <a:ext cx="382169" cy="3853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2" descr="univtuscia">
            <a:extLst>
              <a:ext uri="{FF2B5EF4-FFF2-40B4-BE49-F238E27FC236}">
                <a16:creationId xmlns:a16="http://schemas.microsoft.com/office/drawing/2014/main" id="{B002311F-7B56-45EB-B360-C20018D67E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9851" y="6333961"/>
            <a:ext cx="748214" cy="32422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B553EBC3-6C9E-EF58-C675-1A1333949BBB}"/>
              </a:ext>
            </a:extLst>
          </p:cNvPr>
          <p:cNvPicPr>
            <a:picLocks noChangeAspect="1"/>
          </p:cNvPicPr>
          <p:nvPr/>
        </p:nvPicPr>
        <p:blipFill>
          <a:blip r:embed="rId13"/>
          <a:stretch>
            <a:fillRect/>
          </a:stretch>
        </p:blipFill>
        <p:spPr>
          <a:xfrm>
            <a:off x="1661173" y="6396099"/>
            <a:ext cx="809498" cy="129750"/>
          </a:xfrm>
          <a:prstGeom prst="rect">
            <a:avLst/>
          </a:prstGeom>
        </p:spPr>
      </p:pic>
    </p:spTree>
    <p:extLst>
      <p:ext uri="{BB962C8B-B14F-4D97-AF65-F5344CB8AC3E}">
        <p14:creationId xmlns:p14="http://schemas.microsoft.com/office/powerpoint/2010/main" val="1508971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AB8A0-2C51-4601-7F4E-085A023AED3C}"/>
              </a:ext>
            </a:extLst>
          </p:cNvPr>
          <p:cNvSpPr>
            <a:spLocks noGrp="1"/>
          </p:cNvSpPr>
          <p:nvPr>
            <p:ph type="title"/>
          </p:nvPr>
        </p:nvSpPr>
        <p:spPr>
          <a:xfrm>
            <a:off x="330608" y="165101"/>
            <a:ext cx="7123278" cy="726695"/>
          </a:xfrm>
        </p:spPr>
        <p:txBody>
          <a:bodyPr/>
          <a:lstStyle/>
          <a:p>
            <a:r>
              <a:rPr lang="en-GB" dirty="0"/>
              <a:t>ECH Progress</a:t>
            </a:r>
          </a:p>
        </p:txBody>
      </p:sp>
      <p:pic>
        <p:nvPicPr>
          <p:cNvPr id="4" name="Picture 3">
            <a:extLst>
              <a:ext uri="{FF2B5EF4-FFF2-40B4-BE49-F238E27FC236}">
                <a16:creationId xmlns:a16="http://schemas.microsoft.com/office/drawing/2014/main" id="{72EB41DF-2EF9-7250-63BA-7EE3D826DEA3}"/>
              </a:ext>
            </a:extLst>
          </p:cNvPr>
          <p:cNvPicPr>
            <a:picLocks noChangeAspect="1"/>
          </p:cNvPicPr>
          <p:nvPr/>
        </p:nvPicPr>
        <p:blipFill>
          <a:blip r:embed="rId2"/>
          <a:stretch>
            <a:fillRect/>
          </a:stretch>
        </p:blipFill>
        <p:spPr>
          <a:xfrm>
            <a:off x="6083923" y="1234695"/>
            <a:ext cx="2739927" cy="4875315"/>
          </a:xfrm>
          <a:prstGeom prst="rect">
            <a:avLst/>
          </a:prstGeom>
        </p:spPr>
      </p:pic>
      <p:sp>
        <p:nvSpPr>
          <p:cNvPr id="5" name="Content Placeholder 2">
            <a:extLst>
              <a:ext uri="{FF2B5EF4-FFF2-40B4-BE49-F238E27FC236}">
                <a16:creationId xmlns:a16="http://schemas.microsoft.com/office/drawing/2014/main" id="{2D8B0B5F-9BF6-EC46-85F6-9B94DCBFD2F7}"/>
              </a:ext>
            </a:extLst>
          </p:cNvPr>
          <p:cNvSpPr>
            <a:spLocks noGrp="1"/>
          </p:cNvSpPr>
          <p:nvPr>
            <p:ph idx="1"/>
          </p:nvPr>
        </p:nvSpPr>
        <p:spPr>
          <a:xfrm>
            <a:off x="320150" y="919906"/>
            <a:ext cx="5494863" cy="3173124"/>
          </a:xfrm>
        </p:spPr>
        <p:txBody>
          <a:bodyPr>
            <a:noAutofit/>
          </a:bodyPr>
          <a:lstStyle/>
          <a:p>
            <a:r>
              <a:rPr lang="en-GB" sz="1800" b="1" dirty="0">
                <a:solidFill>
                  <a:srgbClr val="0070C0"/>
                </a:solidFill>
              </a:rPr>
              <a:t>GYROTRON</a:t>
            </a:r>
            <a:r>
              <a:rPr lang="en-GB" sz="1800" dirty="0"/>
              <a:t>: </a:t>
            </a:r>
            <a:r>
              <a:rPr lang="en-GB" sz="1800" u="sng" dirty="0"/>
              <a:t>pre-</a:t>
            </a:r>
            <a:r>
              <a:rPr lang="en-GB" sz="1800" u="sng" dirty="0" err="1"/>
              <a:t>serie</a:t>
            </a:r>
            <a:r>
              <a:rPr lang="en-GB" sz="1800" u="sng" dirty="0"/>
              <a:t> gyrotron </a:t>
            </a:r>
            <a:r>
              <a:rPr lang="en-GB" sz="1800" dirty="0"/>
              <a:t>in under conditioning at FALCON facility ( </a:t>
            </a:r>
            <a:r>
              <a:rPr lang="en-GB" sz="1800" b="1" dirty="0"/>
              <a:t>880 kW for 10s</a:t>
            </a:r>
            <a:r>
              <a:rPr lang="en-GB" sz="1800" dirty="0"/>
              <a:t>). Delays due to production of Super Conducting Magnet (SCM).</a:t>
            </a:r>
          </a:p>
          <a:p>
            <a:r>
              <a:rPr lang="en-GB" sz="1800" dirty="0"/>
              <a:t>Interim FAT to demonstrate gyrotron performance, using  prototype magnet, are foreseen before end of the 2023.  </a:t>
            </a:r>
          </a:p>
          <a:p>
            <a:r>
              <a:rPr lang="en-GB" sz="1800" dirty="0"/>
              <a:t>Contract for 15 </a:t>
            </a:r>
            <a:r>
              <a:rPr lang="en-GB" sz="1800" u="sng" dirty="0"/>
              <a:t>series gyrotrons</a:t>
            </a:r>
            <a:r>
              <a:rPr lang="en-GB" sz="1800" dirty="0"/>
              <a:t>  ready to be signed in 2023. First </a:t>
            </a:r>
            <a:r>
              <a:rPr lang="en-GB" sz="1800" dirty="0" err="1"/>
              <a:t>serie</a:t>
            </a:r>
            <a:r>
              <a:rPr lang="en-GB" sz="1800" dirty="0"/>
              <a:t> gyrotron delivered to DTT in 2025. </a:t>
            </a:r>
            <a:endParaRPr lang="en-GB" sz="1800" b="1" dirty="0">
              <a:solidFill>
                <a:srgbClr val="0070C0"/>
              </a:solidFill>
            </a:endParaRPr>
          </a:p>
          <a:p>
            <a:endParaRPr lang="en-GB" sz="1800" dirty="0"/>
          </a:p>
        </p:txBody>
      </p:sp>
      <p:pic>
        <p:nvPicPr>
          <p:cNvPr id="8" name="Picture 7">
            <a:extLst>
              <a:ext uri="{FF2B5EF4-FFF2-40B4-BE49-F238E27FC236}">
                <a16:creationId xmlns:a16="http://schemas.microsoft.com/office/drawing/2014/main" id="{A65B3C63-05EB-A3FF-B3B8-529345C426A4}"/>
              </a:ext>
            </a:extLst>
          </p:cNvPr>
          <p:cNvPicPr>
            <a:picLocks noChangeAspect="1"/>
          </p:cNvPicPr>
          <p:nvPr/>
        </p:nvPicPr>
        <p:blipFill rotWithShape="1">
          <a:blip r:embed="rId3"/>
          <a:srcRect l="23214" t="3562" r="28143" b="-3562"/>
          <a:stretch/>
        </p:blipFill>
        <p:spPr>
          <a:xfrm>
            <a:off x="3464327" y="3842956"/>
            <a:ext cx="2447109" cy="2421056"/>
          </a:xfrm>
          <a:prstGeom prst="rect">
            <a:avLst/>
          </a:prstGeom>
        </p:spPr>
      </p:pic>
      <p:sp>
        <p:nvSpPr>
          <p:cNvPr id="10" name="TextBox 9">
            <a:extLst>
              <a:ext uri="{FF2B5EF4-FFF2-40B4-BE49-F238E27FC236}">
                <a16:creationId xmlns:a16="http://schemas.microsoft.com/office/drawing/2014/main" id="{491C1DF0-A8E4-5F83-C753-C7C2DE91EA68}"/>
              </a:ext>
            </a:extLst>
          </p:cNvPr>
          <p:cNvSpPr txBox="1"/>
          <p:nvPr/>
        </p:nvSpPr>
        <p:spPr>
          <a:xfrm>
            <a:off x="277395" y="4048872"/>
            <a:ext cx="3014445" cy="2308324"/>
          </a:xfrm>
          <a:prstGeom prst="rect">
            <a:avLst/>
          </a:prstGeom>
          <a:noFill/>
        </p:spPr>
        <p:txBody>
          <a:bodyPr wrap="square">
            <a:spAutoFit/>
          </a:bodyPr>
          <a:lstStyle/>
          <a:p>
            <a:r>
              <a:rPr lang="en-GB" sz="1800" b="1" dirty="0">
                <a:solidFill>
                  <a:srgbClr val="0070C0"/>
                </a:solidFill>
              </a:rPr>
              <a:t>RF LOAD</a:t>
            </a:r>
            <a:r>
              <a:rPr lang="en-GB" sz="1800" dirty="0"/>
              <a:t>: tender awarded, contract to be signed in 2023. SAT of the first unit in 2024 at FALCON using the pre-</a:t>
            </a:r>
            <a:r>
              <a:rPr lang="en-GB" sz="1800" dirty="0" err="1"/>
              <a:t>serie</a:t>
            </a:r>
            <a:r>
              <a:rPr lang="en-GB" sz="1800" dirty="0"/>
              <a:t> gyrotron.</a:t>
            </a:r>
          </a:p>
          <a:p>
            <a:r>
              <a:rPr lang="en-GB" sz="1800" u="sng" dirty="0"/>
              <a:t>First single mirror unit </a:t>
            </a:r>
            <a:r>
              <a:rPr lang="en-GB" sz="1800" dirty="0"/>
              <a:t>will be procured in 2024, mirror already printed (to be tested). </a:t>
            </a:r>
          </a:p>
        </p:txBody>
      </p:sp>
      <p:sp>
        <p:nvSpPr>
          <p:cNvPr id="11" name="Right Arrow 10">
            <a:extLst>
              <a:ext uri="{FF2B5EF4-FFF2-40B4-BE49-F238E27FC236}">
                <a16:creationId xmlns:a16="http://schemas.microsoft.com/office/drawing/2014/main" id="{D69B7CF9-CB87-7DC1-E5A5-F39D07E8527F}"/>
              </a:ext>
            </a:extLst>
          </p:cNvPr>
          <p:cNvSpPr/>
          <p:nvPr/>
        </p:nvSpPr>
        <p:spPr>
          <a:xfrm rot="20190307" flipV="1">
            <a:off x="2882160" y="5577518"/>
            <a:ext cx="1174204" cy="3113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6404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E8F17-4591-2041-2643-24E235609690}"/>
              </a:ext>
            </a:extLst>
          </p:cNvPr>
          <p:cNvSpPr>
            <a:spLocks noGrp="1"/>
          </p:cNvSpPr>
          <p:nvPr>
            <p:ph type="title"/>
          </p:nvPr>
        </p:nvSpPr>
        <p:spPr>
          <a:xfrm>
            <a:off x="628650" y="72882"/>
            <a:ext cx="7123278" cy="726695"/>
          </a:xfrm>
        </p:spPr>
        <p:txBody>
          <a:bodyPr/>
          <a:lstStyle/>
          <a:p>
            <a:r>
              <a:rPr lang="en-GB" dirty="0"/>
              <a:t>ECH Progress</a:t>
            </a:r>
          </a:p>
        </p:txBody>
      </p:sp>
      <p:sp>
        <p:nvSpPr>
          <p:cNvPr id="3" name="Content Placeholder 2">
            <a:extLst>
              <a:ext uri="{FF2B5EF4-FFF2-40B4-BE49-F238E27FC236}">
                <a16:creationId xmlns:a16="http://schemas.microsoft.com/office/drawing/2014/main" id="{FB378A9C-4D39-A1F0-A414-7538ADDA6084}"/>
              </a:ext>
            </a:extLst>
          </p:cNvPr>
          <p:cNvSpPr>
            <a:spLocks noGrp="1"/>
          </p:cNvSpPr>
          <p:nvPr>
            <p:ph idx="1"/>
          </p:nvPr>
        </p:nvSpPr>
        <p:spPr>
          <a:xfrm>
            <a:off x="628650" y="1037327"/>
            <a:ext cx="7886700" cy="1120086"/>
          </a:xfrm>
        </p:spPr>
        <p:txBody>
          <a:bodyPr>
            <a:normAutofit/>
          </a:bodyPr>
          <a:lstStyle/>
          <a:p>
            <a:r>
              <a:rPr lang="en-GB" sz="2400" b="1" dirty="0">
                <a:solidFill>
                  <a:srgbClr val="0070C0"/>
                </a:solidFill>
              </a:rPr>
              <a:t>HVPS for gyrotron: </a:t>
            </a:r>
            <a:r>
              <a:rPr lang="en-GB" sz="1800" dirty="0"/>
              <a:t>Technical Specification will be completed in 2023. </a:t>
            </a:r>
            <a:r>
              <a:rPr lang="en-GB" sz="1800" u="sng" dirty="0"/>
              <a:t>Collaboration with F4E on ITER PS tests and FALCON operation ready to start</a:t>
            </a:r>
            <a:r>
              <a:rPr lang="en-GB" sz="1800" dirty="0"/>
              <a:t>.</a:t>
            </a:r>
          </a:p>
        </p:txBody>
      </p:sp>
      <p:sp>
        <p:nvSpPr>
          <p:cNvPr id="4" name="Content Placeholder 2">
            <a:extLst>
              <a:ext uri="{FF2B5EF4-FFF2-40B4-BE49-F238E27FC236}">
                <a16:creationId xmlns:a16="http://schemas.microsoft.com/office/drawing/2014/main" id="{EC9CAC8B-F121-58A4-8E2B-1E291C5ED665}"/>
              </a:ext>
            </a:extLst>
          </p:cNvPr>
          <p:cNvSpPr txBox="1">
            <a:spLocks/>
          </p:cNvSpPr>
          <p:nvPr/>
        </p:nvSpPr>
        <p:spPr>
          <a:xfrm>
            <a:off x="628650" y="2157413"/>
            <a:ext cx="8158163" cy="138966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pple Symbols" panose="02000000000000000000" pitchFamily="2" charset="-79"/>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600"/>
              </a:spcBef>
              <a:buFont typeface="Apple Symbols" panose="02000000000000000000" pitchFamily="2" charset="-79"/>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6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a:solidFill>
                  <a:srgbClr val="0070C0"/>
                </a:solidFill>
              </a:rPr>
              <a:t>Transmission Line: </a:t>
            </a:r>
            <a:r>
              <a:rPr lang="en-GB" sz="1800" dirty="0"/>
              <a:t>Preliminary engineering activity (L4 contract with ANN) started to define: containment vessel, alignment solution and combiner/splitter mirrors unit.  PhD on universal polarizer started in 2023.</a:t>
            </a:r>
          </a:p>
        </p:txBody>
      </p:sp>
      <p:sp>
        <p:nvSpPr>
          <p:cNvPr id="5" name="Content Placeholder 2">
            <a:extLst>
              <a:ext uri="{FF2B5EF4-FFF2-40B4-BE49-F238E27FC236}">
                <a16:creationId xmlns:a16="http://schemas.microsoft.com/office/drawing/2014/main" id="{24B7A388-99EE-942D-9007-B80D7C4B7967}"/>
              </a:ext>
            </a:extLst>
          </p:cNvPr>
          <p:cNvSpPr txBox="1">
            <a:spLocks/>
          </p:cNvSpPr>
          <p:nvPr/>
        </p:nvSpPr>
        <p:spPr>
          <a:xfrm>
            <a:off x="628650" y="3277499"/>
            <a:ext cx="7886700" cy="123816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pple Symbols" panose="02000000000000000000" pitchFamily="2" charset="-79"/>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600"/>
              </a:spcBef>
              <a:buFont typeface="Apple Symbols" panose="02000000000000000000" pitchFamily="2" charset="-79"/>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6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a:solidFill>
                  <a:srgbClr val="0070C0"/>
                </a:solidFill>
              </a:rPr>
              <a:t>Launcher</a:t>
            </a:r>
            <a:r>
              <a:rPr lang="en-GB" sz="1800" b="1" dirty="0">
                <a:solidFill>
                  <a:srgbClr val="0070C0"/>
                </a:solidFill>
              </a:rPr>
              <a:t>: </a:t>
            </a:r>
            <a:r>
              <a:rPr lang="en-GB" sz="1800" dirty="0"/>
              <a:t>Engineering activity (L4 contract with ANN) to define mechanical plug-in structure and mirrors/drivers support has been started. Prototype M1 mirrors under preparation for test. </a:t>
            </a:r>
          </a:p>
        </p:txBody>
      </p:sp>
      <p:sp>
        <p:nvSpPr>
          <p:cNvPr id="6" name="Content Placeholder 2">
            <a:extLst>
              <a:ext uri="{FF2B5EF4-FFF2-40B4-BE49-F238E27FC236}">
                <a16:creationId xmlns:a16="http://schemas.microsoft.com/office/drawing/2014/main" id="{B7F71B5B-70E7-72C9-CF5E-F93B9226E10B}"/>
              </a:ext>
            </a:extLst>
          </p:cNvPr>
          <p:cNvSpPr txBox="1">
            <a:spLocks/>
          </p:cNvSpPr>
          <p:nvPr/>
        </p:nvSpPr>
        <p:spPr>
          <a:xfrm>
            <a:off x="628650" y="4374095"/>
            <a:ext cx="4643438" cy="1855255"/>
          </a:xfrm>
          <a:prstGeom prst="rect">
            <a:avLst/>
          </a:prstGeom>
        </p:spPr>
        <p:txBody>
          <a:bodyPr vert="horz" lIns="91440" tIns="45720" rIns="91440" bIns="45720" rtlCol="0">
            <a:normAutofit fontScale="92500"/>
          </a:bodyPr>
          <a:lstStyle>
            <a:lvl1pPr marL="0" indent="0" algn="l" defTabSz="914400" rtl="0" eaLnBrk="1" latinLnBrk="0" hangingPunct="1">
              <a:lnSpc>
                <a:spcPct val="100000"/>
              </a:lnSpc>
              <a:spcBef>
                <a:spcPts val="1000"/>
              </a:spcBef>
              <a:buFont typeface="Apple Symbols" panose="02000000000000000000" pitchFamily="2" charset="-79"/>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600"/>
              </a:spcBef>
              <a:buFont typeface="Apple Symbols" panose="02000000000000000000" pitchFamily="2" charset="-79"/>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6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a:solidFill>
                  <a:srgbClr val="0070C0"/>
                </a:solidFill>
              </a:rPr>
              <a:t>Control System and Diagnostics: </a:t>
            </a:r>
            <a:r>
              <a:rPr lang="en-GB" sz="1800" dirty="0"/>
              <a:t>Initial hardware will be procured under Next Generation EU for development of first control system (Test Bed) </a:t>
            </a:r>
          </a:p>
          <a:p>
            <a:r>
              <a:rPr lang="en-GB" sz="1800" dirty="0"/>
              <a:t>Support activity at FALCON to share solutions implemented by F4E and SPC. </a:t>
            </a:r>
          </a:p>
          <a:p>
            <a:endParaRPr lang="en-GB" sz="1800" dirty="0"/>
          </a:p>
        </p:txBody>
      </p:sp>
      <p:pic>
        <p:nvPicPr>
          <p:cNvPr id="7" name="Picture 6">
            <a:extLst>
              <a:ext uri="{FF2B5EF4-FFF2-40B4-BE49-F238E27FC236}">
                <a16:creationId xmlns:a16="http://schemas.microsoft.com/office/drawing/2014/main" id="{72242B51-1D55-58BD-22DF-4DDFB78315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1696" y="4337157"/>
            <a:ext cx="2699385" cy="1929130"/>
          </a:xfrm>
          <a:prstGeom prst="rect">
            <a:avLst/>
          </a:prstGeom>
        </p:spPr>
      </p:pic>
      <p:sp>
        <p:nvSpPr>
          <p:cNvPr id="8" name="TextBox 7">
            <a:extLst>
              <a:ext uri="{FF2B5EF4-FFF2-40B4-BE49-F238E27FC236}">
                <a16:creationId xmlns:a16="http://schemas.microsoft.com/office/drawing/2014/main" id="{84256084-2F55-AAA1-8AD1-6E721C847BCE}"/>
              </a:ext>
            </a:extLst>
          </p:cNvPr>
          <p:cNvSpPr txBox="1"/>
          <p:nvPr/>
        </p:nvSpPr>
        <p:spPr>
          <a:xfrm>
            <a:off x="8152226" y="4337157"/>
            <a:ext cx="498855" cy="369332"/>
          </a:xfrm>
          <a:prstGeom prst="rect">
            <a:avLst/>
          </a:prstGeom>
          <a:noFill/>
        </p:spPr>
        <p:txBody>
          <a:bodyPr wrap="none" rtlCol="0">
            <a:spAutoFit/>
          </a:bodyPr>
          <a:lstStyle/>
          <a:p>
            <a:r>
              <a:rPr lang="en-GB" b="1" dirty="0">
                <a:solidFill>
                  <a:schemeClr val="bg1"/>
                </a:solidFill>
              </a:rPr>
              <a:t>M1</a:t>
            </a:r>
          </a:p>
        </p:txBody>
      </p:sp>
    </p:spTree>
    <p:extLst>
      <p:ext uri="{BB962C8B-B14F-4D97-AF65-F5344CB8AC3E}">
        <p14:creationId xmlns:p14="http://schemas.microsoft.com/office/powerpoint/2010/main" val="1122123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E243A-2D8C-62AA-E4A9-CC12BE35CC8C}"/>
              </a:ext>
            </a:extLst>
          </p:cNvPr>
          <p:cNvSpPr>
            <a:spLocks noGrp="1"/>
          </p:cNvSpPr>
          <p:nvPr>
            <p:ph type="title"/>
          </p:nvPr>
        </p:nvSpPr>
        <p:spPr/>
        <p:txBody>
          <a:bodyPr/>
          <a:lstStyle/>
          <a:p>
            <a:r>
              <a:rPr lang="en-GB" dirty="0"/>
              <a:t>ICH progress</a:t>
            </a:r>
          </a:p>
        </p:txBody>
      </p:sp>
      <p:sp>
        <p:nvSpPr>
          <p:cNvPr id="5" name="Rounded Rectangle 4">
            <a:extLst>
              <a:ext uri="{FF2B5EF4-FFF2-40B4-BE49-F238E27FC236}">
                <a16:creationId xmlns:a16="http://schemas.microsoft.com/office/drawing/2014/main" id="{CAEAE2EA-202D-BF5A-6795-BFE5CE1FA46F}"/>
              </a:ext>
            </a:extLst>
          </p:cNvPr>
          <p:cNvSpPr/>
          <p:nvPr/>
        </p:nvSpPr>
        <p:spPr>
          <a:xfrm>
            <a:off x="149210" y="1543057"/>
            <a:ext cx="3316448" cy="1964981"/>
          </a:xfrm>
          <a:prstGeom prst="roundRect">
            <a:avLst>
              <a:gd name="adj" fmla="val 13614"/>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Content Placeholder 2">
            <a:extLst>
              <a:ext uri="{FF2B5EF4-FFF2-40B4-BE49-F238E27FC236}">
                <a16:creationId xmlns:a16="http://schemas.microsoft.com/office/drawing/2014/main" id="{9E358F31-70C7-F7D7-D7B3-398D0E5953E7}"/>
              </a:ext>
            </a:extLst>
          </p:cNvPr>
          <p:cNvSpPr txBox="1">
            <a:spLocks/>
          </p:cNvSpPr>
          <p:nvPr/>
        </p:nvSpPr>
        <p:spPr>
          <a:xfrm>
            <a:off x="202662" y="1237921"/>
            <a:ext cx="3304171" cy="1787847"/>
          </a:xfrm>
          <a:prstGeom prst="rect">
            <a:avLst/>
          </a:prstGeom>
        </p:spPr>
        <p:txBody>
          <a:bodyPr vert="horz" lIns="68580" tIns="34290" rIns="68580" bIns="34290" rtlCol="0">
            <a:noAutofit/>
          </a:bodyPr>
          <a:lstStyle>
            <a:lvl1pPr marL="0" indent="0" algn="l" defTabSz="914400" rtl="0" eaLnBrk="1" latinLnBrk="0" hangingPunct="1">
              <a:lnSpc>
                <a:spcPct val="100000"/>
              </a:lnSpc>
              <a:spcBef>
                <a:spcPts val="1000"/>
              </a:spcBef>
              <a:buFont typeface="Apple Symbols" panose="02000000000000000000" pitchFamily="2" charset="-79"/>
              <a:buNone/>
              <a:defRPr sz="2933" kern="1200">
                <a:solidFill>
                  <a:schemeClr val="tx1"/>
                </a:solidFill>
                <a:latin typeface="Century Gothic" panose="020B0502020202020204" pitchFamily="34" charset="0"/>
                <a:ea typeface="+mn-ea"/>
                <a:cs typeface="+mn-cs"/>
              </a:defRPr>
            </a:lvl1pPr>
            <a:lvl2pPr marL="990575" indent="-380990" algn="l" defTabSz="914400" rtl="0" eaLnBrk="1" latinLnBrk="0" hangingPunct="1">
              <a:lnSpc>
                <a:spcPct val="100000"/>
              </a:lnSpc>
              <a:spcBef>
                <a:spcPts val="8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523962" indent="-304792" algn="l" defTabSz="914400" rtl="0" eaLnBrk="1" latinLnBrk="0" hangingPunct="1">
              <a:lnSpc>
                <a:spcPct val="100000"/>
              </a:lnSpc>
              <a:spcBef>
                <a:spcPts val="8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accent2">
                    <a:lumMod val="75000"/>
                  </a:schemeClr>
                </a:solidFill>
                <a:sym typeface="Symbol" pitchFamily="2" charset="2"/>
              </a:rPr>
              <a:t>TRANSMITTERS</a:t>
            </a:r>
          </a:p>
          <a:p>
            <a:pPr marL="666750" indent="-666750"/>
            <a:r>
              <a:rPr lang="en-GB" sz="1200" dirty="0">
                <a:sym typeface="Symbol" pitchFamily="2" charset="2"/>
              </a:rPr>
              <a:t>30/06/23	issue of the call for tender for the first two </a:t>
            </a:r>
            <a:r>
              <a:rPr lang="en-GB" sz="1200" dirty="0">
                <a:solidFill>
                  <a:schemeClr val="accent2">
                    <a:lumMod val="75000"/>
                  </a:schemeClr>
                </a:solidFill>
                <a:sym typeface="Symbol" pitchFamily="2" charset="2"/>
              </a:rPr>
              <a:t>solid state </a:t>
            </a:r>
            <a:r>
              <a:rPr lang="en-GB" sz="1200" dirty="0">
                <a:sym typeface="Symbol" pitchFamily="2" charset="2"/>
              </a:rPr>
              <a:t>transmitters.</a:t>
            </a:r>
          </a:p>
          <a:p>
            <a:pPr marL="666750" indent="-666750"/>
            <a:r>
              <a:rPr lang="en-GB" sz="1200" dirty="0">
                <a:sym typeface="Symbol" pitchFamily="2" charset="2"/>
              </a:rPr>
              <a:t>11/09/23	call deadline - 4 bidders:</a:t>
            </a:r>
            <a:br>
              <a:rPr lang="en-GB" sz="1200" dirty="0">
                <a:sym typeface="Symbol" pitchFamily="2" charset="2"/>
              </a:rPr>
            </a:br>
            <a:r>
              <a:rPr lang="en-GB" sz="1200" dirty="0">
                <a:sym typeface="Symbol" pitchFamily="2" charset="2"/>
              </a:rPr>
              <a:t>offers under assessment</a:t>
            </a:r>
          </a:p>
          <a:p>
            <a:pPr marL="802481" indent="-802481" algn="ctr"/>
            <a:r>
              <a:rPr lang="en-GB" sz="1200" dirty="0">
                <a:sym typeface="Symbol" pitchFamily="2" charset="2"/>
              </a:rPr>
              <a:t>Start of contract activities likely in Jan. 2023.</a:t>
            </a:r>
          </a:p>
          <a:p>
            <a:pPr marL="802481" indent="-802481" algn="ctr"/>
            <a:r>
              <a:rPr lang="en-GB" sz="1200" dirty="0">
                <a:sym typeface="Symbol" pitchFamily="2" charset="2"/>
              </a:rPr>
              <a:t>1</a:t>
            </a:r>
            <a:r>
              <a:rPr lang="en-GB" sz="1200" baseline="30000" dirty="0">
                <a:sym typeface="Symbol" pitchFamily="2" charset="2"/>
              </a:rPr>
              <a:t>st</a:t>
            </a:r>
            <a:r>
              <a:rPr lang="en-GB" sz="1200" dirty="0">
                <a:sym typeface="Symbol" pitchFamily="2" charset="2"/>
              </a:rPr>
              <a:t> transmitter presumably by summer 2025.</a:t>
            </a:r>
          </a:p>
        </p:txBody>
      </p:sp>
      <p:pic>
        <p:nvPicPr>
          <p:cNvPr id="8" name="Picture 7">
            <a:extLst>
              <a:ext uri="{FF2B5EF4-FFF2-40B4-BE49-F238E27FC236}">
                <a16:creationId xmlns:a16="http://schemas.microsoft.com/office/drawing/2014/main" id="{56FB8025-4A60-0ADB-51C0-FD1E8B892818}"/>
              </a:ext>
            </a:extLst>
          </p:cNvPr>
          <p:cNvPicPr>
            <a:picLocks noChangeAspect="1"/>
          </p:cNvPicPr>
          <p:nvPr/>
        </p:nvPicPr>
        <p:blipFill>
          <a:blip r:embed="rId2"/>
          <a:stretch>
            <a:fillRect/>
          </a:stretch>
        </p:blipFill>
        <p:spPr>
          <a:xfrm>
            <a:off x="2816301" y="2149650"/>
            <a:ext cx="224964" cy="135000"/>
          </a:xfrm>
          <a:prstGeom prst="rect">
            <a:avLst/>
          </a:prstGeom>
        </p:spPr>
      </p:pic>
      <p:pic>
        <p:nvPicPr>
          <p:cNvPr id="10" name="Picture 9">
            <a:extLst>
              <a:ext uri="{FF2B5EF4-FFF2-40B4-BE49-F238E27FC236}">
                <a16:creationId xmlns:a16="http://schemas.microsoft.com/office/drawing/2014/main" id="{E453DAA5-59E4-927F-EF90-26B266265341}"/>
              </a:ext>
            </a:extLst>
          </p:cNvPr>
          <p:cNvPicPr>
            <a:picLocks noChangeAspect="1"/>
          </p:cNvPicPr>
          <p:nvPr/>
        </p:nvPicPr>
        <p:blipFill>
          <a:blip r:embed="rId3"/>
          <a:stretch>
            <a:fillRect/>
          </a:stretch>
        </p:blipFill>
        <p:spPr>
          <a:xfrm>
            <a:off x="3059843" y="2316359"/>
            <a:ext cx="202500" cy="135000"/>
          </a:xfrm>
          <a:prstGeom prst="rect">
            <a:avLst/>
          </a:prstGeom>
        </p:spPr>
      </p:pic>
      <p:pic>
        <p:nvPicPr>
          <p:cNvPr id="12" name="Picture 11">
            <a:extLst>
              <a:ext uri="{FF2B5EF4-FFF2-40B4-BE49-F238E27FC236}">
                <a16:creationId xmlns:a16="http://schemas.microsoft.com/office/drawing/2014/main" id="{F6CBB7BB-061D-9641-36A7-7A6D5353C4CD}"/>
              </a:ext>
            </a:extLst>
          </p:cNvPr>
          <p:cNvPicPr>
            <a:picLocks noChangeAspect="1"/>
          </p:cNvPicPr>
          <p:nvPr/>
        </p:nvPicPr>
        <p:blipFill>
          <a:blip r:embed="rId4"/>
          <a:stretch>
            <a:fillRect/>
          </a:stretch>
        </p:blipFill>
        <p:spPr>
          <a:xfrm>
            <a:off x="3060431" y="2146818"/>
            <a:ext cx="202500" cy="135000"/>
          </a:xfrm>
          <a:prstGeom prst="rect">
            <a:avLst/>
          </a:prstGeom>
        </p:spPr>
      </p:pic>
      <p:sp>
        <p:nvSpPr>
          <p:cNvPr id="15" name="Rounded Rectangle 14">
            <a:extLst>
              <a:ext uri="{FF2B5EF4-FFF2-40B4-BE49-F238E27FC236}">
                <a16:creationId xmlns:a16="http://schemas.microsoft.com/office/drawing/2014/main" id="{1688CB0C-0348-C61E-CEF8-08F541464861}"/>
              </a:ext>
            </a:extLst>
          </p:cNvPr>
          <p:cNvSpPr/>
          <p:nvPr/>
        </p:nvSpPr>
        <p:spPr>
          <a:xfrm>
            <a:off x="205740" y="3646923"/>
            <a:ext cx="3165289" cy="2370619"/>
          </a:xfrm>
          <a:prstGeom prst="roundRect">
            <a:avLst>
              <a:gd name="adj" fmla="val 12832"/>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Content Placeholder 2">
            <a:extLst>
              <a:ext uri="{FF2B5EF4-FFF2-40B4-BE49-F238E27FC236}">
                <a16:creationId xmlns:a16="http://schemas.microsoft.com/office/drawing/2014/main" id="{A60069CC-D43C-F6FE-1B24-5BE5389D25FB}"/>
              </a:ext>
            </a:extLst>
          </p:cNvPr>
          <p:cNvSpPr txBox="1">
            <a:spLocks/>
          </p:cNvSpPr>
          <p:nvPr/>
        </p:nvSpPr>
        <p:spPr>
          <a:xfrm>
            <a:off x="214338" y="3692829"/>
            <a:ext cx="3165289" cy="2370619"/>
          </a:xfrm>
          <a:prstGeom prst="rect">
            <a:avLst/>
          </a:prstGeom>
        </p:spPr>
        <p:txBody>
          <a:bodyPr vert="horz" lIns="68580" tIns="34290" rIns="68580" bIns="34290" rtlCol="0">
            <a:noAutofit/>
          </a:bodyPr>
          <a:lstStyle>
            <a:lvl1pPr marL="0" indent="0" algn="l" defTabSz="914400" rtl="0" eaLnBrk="1" latinLnBrk="0" hangingPunct="1">
              <a:lnSpc>
                <a:spcPct val="100000"/>
              </a:lnSpc>
              <a:spcBef>
                <a:spcPts val="1000"/>
              </a:spcBef>
              <a:buFont typeface="Apple Symbols" panose="02000000000000000000" pitchFamily="2" charset="-79"/>
              <a:buNone/>
              <a:defRPr sz="2933" kern="1200">
                <a:solidFill>
                  <a:schemeClr val="tx1"/>
                </a:solidFill>
                <a:latin typeface="Century Gothic" panose="020B0502020202020204" pitchFamily="34" charset="0"/>
                <a:ea typeface="+mn-ea"/>
                <a:cs typeface="+mn-cs"/>
              </a:defRPr>
            </a:lvl1pPr>
            <a:lvl2pPr marL="990575" indent="-380990" algn="l" defTabSz="914400" rtl="0" eaLnBrk="1" latinLnBrk="0" hangingPunct="1">
              <a:lnSpc>
                <a:spcPct val="100000"/>
              </a:lnSpc>
              <a:spcBef>
                <a:spcPts val="8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523962" indent="-304792" algn="l" defTabSz="914400" rtl="0" eaLnBrk="1" latinLnBrk="0" hangingPunct="1">
              <a:lnSpc>
                <a:spcPct val="100000"/>
              </a:lnSpc>
              <a:spcBef>
                <a:spcPts val="8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b="1" dirty="0">
                <a:solidFill>
                  <a:srgbClr val="00B050"/>
                </a:solidFill>
                <a:sym typeface="Symbol" pitchFamily="2" charset="2"/>
              </a:rPr>
              <a:t>TRANSMISSION LINE &amp; MATCHING</a:t>
            </a:r>
          </a:p>
          <a:p>
            <a:pPr marL="214313" indent="-214313">
              <a:buFont typeface="Arial" panose="020B0604020202020204" pitchFamily="34" charset="0"/>
              <a:buChar char="•"/>
            </a:pPr>
            <a:r>
              <a:rPr lang="en-GB" sz="1200" dirty="0">
                <a:sym typeface="Symbol" pitchFamily="2" charset="2"/>
              </a:rPr>
              <a:t>Call for tender of the 1st batch of RF components (test-bed + initial part of TL)</a:t>
            </a:r>
            <a:br>
              <a:rPr lang="en-GB" sz="1200" dirty="0">
                <a:sym typeface="Symbol" pitchFamily="2" charset="2"/>
              </a:rPr>
            </a:br>
            <a:r>
              <a:rPr lang="en-GB" sz="1200" i="1" dirty="0">
                <a:sym typeface="Symbol" pitchFamily="2" charset="2"/>
              </a:rPr>
              <a:t>issue on 22/11/23</a:t>
            </a:r>
          </a:p>
          <a:p>
            <a:pPr marL="214313" indent="-214313">
              <a:buFont typeface="Arial" panose="020B0604020202020204" pitchFamily="34" charset="0"/>
              <a:buChar char="•"/>
            </a:pPr>
            <a:r>
              <a:rPr lang="en-GB" sz="1200" dirty="0">
                <a:sym typeface="Symbol" pitchFamily="2" charset="2"/>
              </a:rPr>
              <a:t>Expression of interest to UKAEA for some RF components of JET</a:t>
            </a:r>
            <a:br>
              <a:rPr lang="en-GB" sz="1200" dirty="0">
                <a:sym typeface="Symbol" pitchFamily="2" charset="2"/>
              </a:rPr>
            </a:br>
            <a:r>
              <a:rPr lang="en-GB" sz="1200" i="1" dirty="0">
                <a:sym typeface="Symbol" pitchFamily="2" charset="2"/>
              </a:rPr>
              <a:t>27/09/23</a:t>
            </a:r>
          </a:p>
          <a:p>
            <a:pPr marL="214313" indent="-214313">
              <a:buFont typeface="Arial" panose="020B0604020202020204" pitchFamily="34" charset="0"/>
              <a:buChar char="•"/>
            </a:pPr>
            <a:r>
              <a:rPr lang="en-GB" sz="1200" dirty="0">
                <a:sym typeface="Symbol" pitchFamily="2" charset="2"/>
              </a:rPr>
              <a:t>Ongoing purchase of measurement instrumentation</a:t>
            </a:r>
          </a:p>
        </p:txBody>
      </p:sp>
      <p:pic>
        <p:nvPicPr>
          <p:cNvPr id="20" name="Picture 19">
            <a:extLst>
              <a:ext uri="{FF2B5EF4-FFF2-40B4-BE49-F238E27FC236}">
                <a16:creationId xmlns:a16="http://schemas.microsoft.com/office/drawing/2014/main" id="{FA8F5843-E564-BD82-44EF-6B83272F010E}"/>
              </a:ext>
            </a:extLst>
          </p:cNvPr>
          <p:cNvPicPr>
            <a:picLocks noChangeAspect="1"/>
          </p:cNvPicPr>
          <p:nvPr/>
        </p:nvPicPr>
        <p:blipFill>
          <a:blip r:embed="rId4"/>
          <a:stretch>
            <a:fillRect/>
          </a:stretch>
        </p:blipFill>
        <p:spPr>
          <a:xfrm>
            <a:off x="2823837" y="2312895"/>
            <a:ext cx="202500" cy="135000"/>
          </a:xfrm>
          <a:prstGeom prst="rect">
            <a:avLst/>
          </a:prstGeom>
        </p:spPr>
      </p:pic>
      <p:sp>
        <p:nvSpPr>
          <p:cNvPr id="21" name="Rounded Rectangle 20">
            <a:extLst>
              <a:ext uri="{FF2B5EF4-FFF2-40B4-BE49-F238E27FC236}">
                <a16:creationId xmlns:a16="http://schemas.microsoft.com/office/drawing/2014/main" id="{1075D8C2-0DCA-D6DA-A4AA-E2E6EA850B79}"/>
              </a:ext>
            </a:extLst>
          </p:cNvPr>
          <p:cNvSpPr/>
          <p:nvPr/>
        </p:nvSpPr>
        <p:spPr>
          <a:xfrm>
            <a:off x="3560286" y="1218294"/>
            <a:ext cx="5360778" cy="3448930"/>
          </a:xfrm>
          <a:prstGeom prst="roundRect">
            <a:avLst>
              <a:gd name="adj" fmla="val 6637"/>
            </a:avLst>
          </a:prstGeom>
          <a:no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2" name="Content Placeholder 2">
            <a:extLst>
              <a:ext uri="{FF2B5EF4-FFF2-40B4-BE49-F238E27FC236}">
                <a16:creationId xmlns:a16="http://schemas.microsoft.com/office/drawing/2014/main" id="{DA1785D2-FCAA-144E-1BA6-BBA542FBD632}"/>
              </a:ext>
            </a:extLst>
          </p:cNvPr>
          <p:cNvSpPr txBox="1">
            <a:spLocks/>
          </p:cNvSpPr>
          <p:nvPr/>
        </p:nvSpPr>
        <p:spPr>
          <a:xfrm>
            <a:off x="3613225" y="943992"/>
            <a:ext cx="4794631" cy="367038"/>
          </a:xfrm>
          <a:prstGeom prst="rect">
            <a:avLst/>
          </a:prstGeom>
        </p:spPr>
        <p:txBody>
          <a:bodyPr vert="horz" lIns="68580" tIns="34290" rIns="68580" bIns="34290" rtlCol="0">
            <a:normAutofit/>
          </a:bodyPr>
          <a:lstStyle>
            <a:lvl1pPr marL="0" indent="0" algn="l" defTabSz="914400" rtl="0" eaLnBrk="1" latinLnBrk="0" hangingPunct="1">
              <a:lnSpc>
                <a:spcPct val="100000"/>
              </a:lnSpc>
              <a:spcBef>
                <a:spcPts val="1000"/>
              </a:spcBef>
              <a:buFont typeface="Apple Symbols" panose="02000000000000000000" pitchFamily="2" charset="-79"/>
              <a:buNone/>
              <a:defRPr sz="2933" kern="1200">
                <a:solidFill>
                  <a:schemeClr val="tx1"/>
                </a:solidFill>
                <a:latin typeface="Century Gothic" panose="020B0502020202020204" pitchFamily="34" charset="0"/>
                <a:ea typeface="+mn-ea"/>
                <a:cs typeface="+mn-cs"/>
              </a:defRPr>
            </a:lvl1pPr>
            <a:lvl2pPr marL="990575" indent="-380990" algn="l" defTabSz="914400" rtl="0" eaLnBrk="1" latinLnBrk="0" hangingPunct="1">
              <a:lnSpc>
                <a:spcPct val="100000"/>
              </a:lnSpc>
              <a:spcBef>
                <a:spcPts val="8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523962" indent="-304792" algn="l" defTabSz="914400" rtl="0" eaLnBrk="1" latinLnBrk="0" hangingPunct="1">
              <a:lnSpc>
                <a:spcPct val="100000"/>
              </a:lnSpc>
              <a:spcBef>
                <a:spcPts val="8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accent4">
                    <a:lumMod val="75000"/>
                  </a:schemeClr>
                </a:solidFill>
                <a:sym typeface="Symbol" pitchFamily="2" charset="2"/>
              </a:rPr>
              <a:t>ANTENNA</a:t>
            </a:r>
          </a:p>
        </p:txBody>
      </p:sp>
      <p:sp>
        <p:nvSpPr>
          <p:cNvPr id="29" name="Content Placeholder 2">
            <a:extLst>
              <a:ext uri="{FF2B5EF4-FFF2-40B4-BE49-F238E27FC236}">
                <a16:creationId xmlns:a16="http://schemas.microsoft.com/office/drawing/2014/main" id="{FC1C5A1B-312C-1D7F-CE76-BE3CB41FCB94}"/>
              </a:ext>
            </a:extLst>
          </p:cNvPr>
          <p:cNvSpPr txBox="1">
            <a:spLocks/>
          </p:cNvSpPr>
          <p:nvPr/>
        </p:nvSpPr>
        <p:spPr>
          <a:xfrm>
            <a:off x="3645504" y="1384312"/>
            <a:ext cx="5222107" cy="3282912"/>
          </a:xfrm>
          <a:prstGeom prst="rect">
            <a:avLst/>
          </a:prstGeom>
        </p:spPr>
        <p:txBody>
          <a:bodyPr vert="horz" lIns="68580" tIns="34290" rIns="68580" bIns="34290" rtlCol="0">
            <a:noAutofit/>
          </a:bodyPr>
          <a:lstStyle>
            <a:lvl1pPr marL="0" indent="0" algn="l" defTabSz="914400" rtl="0" eaLnBrk="1" latinLnBrk="0" hangingPunct="1">
              <a:lnSpc>
                <a:spcPct val="100000"/>
              </a:lnSpc>
              <a:spcBef>
                <a:spcPts val="1000"/>
              </a:spcBef>
              <a:buFont typeface="Apple Symbols" panose="02000000000000000000" pitchFamily="2" charset="-79"/>
              <a:buNone/>
              <a:defRPr sz="2933" kern="1200">
                <a:solidFill>
                  <a:schemeClr val="tx1"/>
                </a:solidFill>
                <a:latin typeface="Century Gothic" panose="020B0502020202020204" pitchFamily="34" charset="0"/>
                <a:ea typeface="+mn-ea"/>
                <a:cs typeface="+mn-cs"/>
              </a:defRPr>
            </a:lvl1pPr>
            <a:lvl2pPr marL="990575" indent="-380990" algn="l" defTabSz="914400" rtl="0" eaLnBrk="1" latinLnBrk="0" hangingPunct="1">
              <a:lnSpc>
                <a:spcPct val="100000"/>
              </a:lnSpc>
              <a:spcBef>
                <a:spcPts val="8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523962" indent="-304792" algn="l" defTabSz="914400" rtl="0" eaLnBrk="1" latinLnBrk="0" hangingPunct="1">
              <a:lnSpc>
                <a:spcPct val="100000"/>
              </a:lnSpc>
              <a:spcBef>
                <a:spcPts val="8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ym typeface="Symbol" pitchFamily="2" charset="2"/>
              </a:rPr>
              <a:t>Conceptual design ongoing. A </a:t>
            </a:r>
            <a:r>
              <a:rPr lang="en-GB" sz="1200" dirty="0">
                <a:solidFill>
                  <a:schemeClr val="accent4">
                    <a:lumMod val="75000"/>
                  </a:schemeClr>
                </a:solidFill>
                <a:sym typeface="Symbol" pitchFamily="2" charset="2"/>
              </a:rPr>
              <a:t>semi-plug</a:t>
            </a:r>
            <a:r>
              <a:rPr lang="en-GB" sz="1200" dirty="0">
                <a:sym typeface="Symbol" pitchFamily="2" charset="2"/>
              </a:rPr>
              <a:t> design is the current favourite option:</a:t>
            </a:r>
          </a:p>
          <a:p>
            <a:pPr marL="214313" indent="-214313">
              <a:buFont typeface="Arial" panose="020B0604020202020204" pitchFamily="34" charset="0"/>
              <a:buChar char="•"/>
            </a:pPr>
            <a:r>
              <a:rPr lang="en-GB" sz="1200" dirty="0">
                <a:sym typeface="Symbol" pitchFamily="2" charset="2"/>
              </a:rPr>
              <a:t>straps, coax, backwall, septa, and top limiter preassembled and plugged;</a:t>
            </a:r>
          </a:p>
          <a:p>
            <a:pPr marL="214313" indent="-214313">
              <a:buFont typeface="Arial" panose="020B0604020202020204" pitchFamily="34" charset="0"/>
              <a:buChar char="•"/>
            </a:pPr>
            <a:r>
              <a:rPr lang="en-GB" sz="1200" dirty="0">
                <a:sym typeface="Symbol" pitchFamily="2" charset="2"/>
              </a:rPr>
              <a:t>Faraday screen, part of limiter and box remotely handled.</a:t>
            </a:r>
          </a:p>
          <a:p>
            <a:r>
              <a:rPr lang="en-GB" sz="1200" i="1" dirty="0">
                <a:sym typeface="Symbol" pitchFamily="2" charset="2"/>
              </a:rPr>
              <a:t>Pros</a:t>
            </a:r>
            <a:r>
              <a:rPr lang="en-GB" sz="1200" dirty="0">
                <a:sym typeface="Symbol" pitchFamily="2" charset="2"/>
              </a:rPr>
              <a:t>: no special RF contacts,</a:t>
            </a:r>
            <a:br>
              <a:rPr lang="en-GB" sz="1200" dirty="0">
                <a:sym typeface="Symbol" pitchFamily="2" charset="2"/>
              </a:rPr>
            </a:br>
            <a:r>
              <a:rPr lang="en-GB" sz="1200" dirty="0">
                <a:sym typeface="Symbol" pitchFamily="2" charset="2"/>
              </a:rPr>
              <a:t>reliable coax &amp; strap cooling,</a:t>
            </a:r>
            <a:br>
              <a:rPr lang="en-GB" sz="1200" dirty="0">
                <a:sym typeface="Symbol" pitchFamily="2" charset="2"/>
              </a:rPr>
            </a:br>
            <a:r>
              <a:rPr lang="en-GB" sz="1200" dirty="0">
                <a:sym typeface="Symbol" pitchFamily="2" charset="2"/>
              </a:rPr>
              <a:t>weight compatible with</a:t>
            </a:r>
            <a:br>
              <a:rPr lang="en-GB" sz="1200" dirty="0">
                <a:sym typeface="Symbol" pitchFamily="2" charset="2"/>
              </a:rPr>
            </a:br>
            <a:r>
              <a:rPr lang="en-GB" sz="1200" dirty="0" err="1">
                <a:sym typeface="Symbol" pitchFamily="2" charset="2"/>
              </a:rPr>
              <a:t>Hyrman</a:t>
            </a:r>
            <a:r>
              <a:rPr lang="en-GB" sz="1200" dirty="0">
                <a:sym typeface="Symbol" pitchFamily="2" charset="2"/>
              </a:rPr>
              <a:t> dexterous arm.</a:t>
            </a:r>
          </a:p>
          <a:p>
            <a:r>
              <a:rPr lang="en-GB" sz="1200" i="1" dirty="0">
                <a:sym typeface="Symbol" pitchFamily="2" charset="2"/>
              </a:rPr>
              <a:t>Cons</a:t>
            </a:r>
            <a:r>
              <a:rPr lang="en-GB" sz="1200" dirty="0">
                <a:sym typeface="Symbol" pitchFamily="2" charset="2"/>
              </a:rPr>
              <a:t>: two cooling circuits,</a:t>
            </a:r>
            <a:br>
              <a:rPr lang="en-GB" sz="1200" dirty="0">
                <a:sym typeface="Symbol" pitchFamily="2" charset="2"/>
              </a:rPr>
            </a:br>
            <a:r>
              <a:rPr lang="en-GB" sz="1200" dirty="0">
                <a:sym typeface="Symbol" pitchFamily="2" charset="2"/>
              </a:rPr>
              <a:t>assembling of FS bars with</a:t>
            </a:r>
            <a:br>
              <a:rPr lang="en-GB" sz="1200" dirty="0">
                <a:sym typeface="Symbol" pitchFamily="2" charset="2"/>
              </a:rPr>
            </a:br>
            <a:r>
              <a:rPr lang="en-GB" sz="1200" dirty="0">
                <a:sym typeface="Symbol" pitchFamily="2" charset="2"/>
              </a:rPr>
              <a:t>higher demands on RH</a:t>
            </a:r>
            <a:br>
              <a:rPr lang="en-GB" sz="1200" dirty="0">
                <a:sym typeface="Symbol" pitchFamily="2" charset="2"/>
              </a:rPr>
            </a:br>
            <a:r>
              <a:rPr lang="en-GB" sz="1200" dirty="0">
                <a:sym typeface="Symbol" pitchFamily="2" charset="2"/>
              </a:rPr>
              <a:t>kinematics.</a:t>
            </a:r>
          </a:p>
          <a:p>
            <a:r>
              <a:rPr lang="en-GB" sz="1200" dirty="0">
                <a:sym typeface="Symbol" pitchFamily="2" charset="2"/>
              </a:rPr>
              <a:t>In case of additive manufacturing of straps, </a:t>
            </a:r>
            <a:r>
              <a:rPr lang="en-GB" sz="1200" dirty="0" err="1">
                <a:sym typeface="Symbol" pitchFamily="2" charset="2"/>
              </a:rPr>
              <a:t>CuCrZr</a:t>
            </a:r>
            <a:r>
              <a:rPr lang="en-GB" sz="1200" dirty="0">
                <a:sym typeface="Symbol" pitchFamily="2" charset="2"/>
              </a:rPr>
              <a:t> would be used.</a:t>
            </a:r>
          </a:p>
        </p:txBody>
      </p:sp>
      <p:pic>
        <p:nvPicPr>
          <p:cNvPr id="27" name="Picture 26">
            <a:extLst>
              <a:ext uri="{FF2B5EF4-FFF2-40B4-BE49-F238E27FC236}">
                <a16:creationId xmlns:a16="http://schemas.microsoft.com/office/drawing/2014/main" id="{1755C48B-6A58-A09E-80AF-E31D5EDA5947}"/>
              </a:ext>
            </a:extLst>
          </p:cNvPr>
          <p:cNvPicPr>
            <a:picLocks noChangeAspect="1"/>
          </p:cNvPicPr>
          <p:nvPr/>
        </p:nvPicPr>
        <p:blipFill>
          <a:blip r:embed="rId5"/>
          <a:stretch>
            <a:fillRect/>
          </a:stretch>
        </p:blipFill>
        <p:spPr>
          <a:xfrm>
            <a:off x="5769989" y="2799200"/>
            <a:ext cx="3097622" cy="1417676"/>
          </a:xfrm>
          <a:prstGeom prst="rect">
            <a:avLst/>
          </a:prstGeom>
        </p:spPr>
      </p:pic>
      <p:sp>
        <p:nvSpPr>
          <p:cNvPr id="32" name="Content Placeholder 2">
            <a:extLst>
              <a:ext uri="{FF2B5EF4-FFF2-40B4-BE49-F238E27FC236}">
                <a16:creationId xmlns:a16="http://schemas.microsoft.com/office/drawing/2014/main" id="{57DD18F5-1805-F8E5-F7FD-FDF0B3D63DC4}"/>
              </a:ext>
            </a:extLst>
          </p:cNvPr>
          <p:cNvSpPr txBox="1">
            <a:spLocks/>
          </p:cNvSpPr>
          <p:nvPr/>
        </p:nvSpPr>
        <p:spPr>
          <a:xfrm>
            <a:off x="3629522" y="4828862"/>
            <a:ext cx="5416824" cy="1083666"/>
          </a:xfrm>
          <a:prstGeom prst="rect">
            <a:avLst/>
          </a:prstGeom>
        </p:spPr>
        <p:txBody>
          <a:bodyPr vert="horz" lIns="68580" tIns="34290" rIns="68580" bIns="34290" rtlCol="0">
            <a:normAutofit fontScale="85000" lnSpcReduction="20000"/>
          </a:bodyPr>
          <a:lstStyle>
            <a:lvl1pPr marL="0" indent="0" algn="l" defTabSz="914400" rtl="0" eaLnBrk="1" latinLnBrk="0" hangingPunct="1">
              <a:lnSpc>
                <a:spcPct val="100000"/>
              </a:lnSpc>
              <a:spcBef>
                <a:spcPts val="1000"/>
              </a:spcBef>
              <a:buFont typeface="Apple Symbols" panose="02000000000000000000" pitchFamily="2" charset="-79"/>
              <a:buNone/>
              <a:defRPr sz="2933" kern="1200">
                <a:solidFill>
                  <a:schemeClr val="tx1"/>
                </a:solidFill>
                <a:latin typeface="Century Gothic" panose="020B0502020202020204" pitchFamily="34" charset="0"/>
                <a:ea typeface="+mn-ea"/>
                <a:cs typeface="+mn-cs"/>
              </a:defRPr>
            </a:lvl1pPr>
            <a:lvl2pPr marL="990575" indent="-380990" algn="l" defTabSz="914400" rtl="0" eaLnBrk="1" latinLnBrk="0" hangingPunct="1">
              <a:lnSpc>
                <a:spcPct val="100000"/>
              </a:lnSpc>
              <a:spcBef>
                <a:spcPts val="8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523962" indent="-304792" algn="l" defTabSz="914400" rtl="0" eaLnBrk="1" latinLnBrk="0" hangingPunct="1">
              <a:lnSpc>
                <a:spcPct val="100000"/>
              </a:lnSpc>
              <a:spcBef>
                <a:spcPts val="8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b="1" dirty="0">
                <a:solidFill>
                  <a:srgbClr val="002060"/>
                </a:solidFill>
                <a:sym typeface="Symbol" pitchFamily="2" charset="2"/>
              </a:rPr>
              <a:t>OTHER ICH WBS</a:t>
            </a:r>
            <a:endParaRPr lang="en-GB" sz="1050" dirty="0">
              <a:solidFill>
                <a:srgbClr val="002060"/>
              </a:solidFill>
              <a:sym typeface="Symbol" pitchFamily="2" charset="2"/>
            </a:endParaRPr>
          </a:p>
          <a:p>
            <a:pPr marL="7144" indent="-7144"/>
            <a:r>
              <a:rPr lang="en-GB" sz="1600" dirty="0">
                <a:sym typeface="Symbol" pitchFamily="2" charset="2"/>
              </a:rPr>
              <a:t>Update of system CAD waiting for transmitter layout after contractor selection. Feedthrough: ongoing conceptual RF design. Diagnostics in pre-conceptual phase. ICH control system waiting for human resources.</a:t>
            </a:r>
          </a:p>
        </p:txBody>
      </p:sp>
    </p:spTree>
    <p:extLst>
      <p:ext uri="{BB962C8B-B14F-4D97-AF65-F5344CB8AC3E}">
        <p14:creationId xmlns:p14="http://schemas.microsoft.com/office/powerpoint/2010/main" val="1278872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E243A-2D8C-62AA-E4A9-CC12BE35CC8C}"/>
              </a:ext>
            </a:extLst>
          </p:cNvPr>
          <p:cNvSpPr>
            <a:spLocks noGrp="1"/>
          </p:cNvSpPr>
          <p:nvPr>
            <p:ph type="title"/>
          </p:nvPr>
        </p:nvSpPr>
        <p:spPr/>
        <p:txBody>
          <a:bodyPr>
            <a:normAutofit fontScale="90000"/>
          </a:bodyPr>
          <a:lstStyle/>
          <a:p>
            <a:r>
              <a:rPr lang="en-GB" dirty="0"/>
              <a:t>Answer to CTS on RH studies for ICH Antenna</a:t>
            </a:r>
          </a:p>
        </p:txBody>
      </p:sp>
      <p:sp>
        <p:nvSpPr>
          <p:cNvPr id="3" name="Content Placeholder 2">
            <a:extLst>
              <a:ext uri="{FF2B5EF4-FFF2-40B4-BE49-F238E27FC236}">
                <a16:creationId xmlns:a16="http://schemas.microsoft.com/office/drawing/2014/main" id="{E04EF56B-4D1D-EC32-1B85-F6DF8C482A92}"/>
              </a:ext>
            </a:extLst>
          </p:cNvPr>
          <p:cNvSpPr>
            <a:spLocks noGrp="1"/>
          </p:cNvSpPr>
          <p:nvPr>
            <p:ph idx="1"/>
          </p:nvPr>
        </p:nvSpPr>
        <p:spPr>
          <a:xfrm>
            <a:off x="278919" y="1183662"/>
            <a:ext cx="8586161" cy="5110573"/>
          </a:xfrm>
        </p:spPr>
        <p:txBody>
          <a:bodyPr>
            <a:noAutofit/>
          </a:bodyPr>
          <a:lstStyle/>
          <a:p>
            <a:r>
              <a:rPr lang="en-GB" sz="1200" dirty="0">
                <a:sym typeface="Symbol" pitchFamily="2" charset="2"/>
              </a:rPr>
              <a:t>Antenna assembling and disassembling through the </a:t>
            </a:r>
            <a:r>
              <a:rPr lang="en-GB" sz="1200" dirty="0" err="1">
                <a:sym typeface="Symbol" pitchFamily="2" charset="2"/>
              </a:rPr>
              <a:t>Hyrman</a:t>
            </a:r>
            <a:r>
              <a:rPr lang="en-GB" sz="1200" dirty="0">
                <a:sym typeface="Symbol" pitchFamily="2" charset="2"/>
              </a:rPr>
              <a:t> is a critical aspect of its design that is being intensively studied by Prof. Di </a:t>
            </a:r>
            <a:r>
              <a:rPr lang="en-GB" sz="1200" dirty="0" err="1">
                <a:sym typeface="Symbol" pitchFamily="2" charset="2"/>
              </a:rPr>
              <a:t>Gironimo’s</a:t>
            </a:r>
            <a:r>
              <a:rPr lang="en-GB" sz="1200" dirty="0">
                <a:sym typeface="Symbol" pitchFamily="2" charset="2"/>
              </a:rPr>
              <a:t> group. Prof. Di </a:t>
            </a:r>
            <a:r>
              <a:rPr lang="en-GB" sz="1200" dirty="0" err="1">
                <a:sym typeface="Symbol" pitchFamily="2" charset="2"/>
              </a:rPr>
              <a:t>Gironimo</a:t>
            </a:r>
            <a:r>
              <a:rPr lang="en-GB" sz="1200" dirty="0">
                <a:sym typeface="Symbol" pitchFamily="2" charset="2"/>
              </a:rPr>
              <a:t>, from the mechanical engineering dept. of “Federico II” University of Naples (CREATE), is a reference person in Italy on remote-handling systems (RHS) for tokamaks and his expertise is internationally appreciated too.</a:t>
            </a:r>
          </a:p>
          <a:p>
            <a:r>
              <a:rPr lang="en-GB" sz="1200" dirty="0">
                <a:sym typeface="Symbol" pitchFamily="2" charset="2"/>
              </a:rPr>
              <a:t>Among the major problems of the remote-handled antenna fronted, there are the connection of the coaxial feeders to the vacuum transmission line and the weight of the remote-handled part (i.e. the payload). To overcome them, </a:t>
            </a:r>
            <a:r>
              <a:rPr lang="en-GB" sz="1200" b="1" dirty="0">
                <a:sym typeface="Symbol" pitchFamily="2" charset="2"/>
              </a:rPr>
              <a:t>a </a:t>
            </a:r>
            <a:r>
              <a:rPr lang="en-GB" sz="1200" b="1" i="1" dirty="0">
                <a:sym typeface="Symbol" pitchFamily="2" charset="2"/>
              </a:rPr>
              <a:t>mixed</a:t>
            </a:r>
            <a:r>
              <a:rPr lang="en-GB" sz="1200" b="1" dirty="0">
                <a:sym typeface="Symbol" pitchFamily="2" charset="2"/>
              </a:rPr>
              <a:t> (plug-in/remote-handling) design is being pursued</a:t>
            </a:r>
            <a:r>
              <a:rPr lang="en-GB" sz="1200" dirty="0">
                <a:sym typeface="Symbol" pitchFamily="2" charset="2"/>
              </a:rPr>
              <a:t>, where the straps and antenna backwall are plugged, while the very front of the antenna (approx. Faraday screen, limiters, and part of the box) is assembled via RHS. This solution</a:t>
            </a:r>
          </a:p>
          <a:p>
            <a:pPr marL="214313" indent="-214313">
              <a:spcBef>
                <a:spcPts val="225"/>
              </a:spcBef>
              <a:buFont typeface="Arial" panose="020B0604020202020204" pitchFamily="34" charset="0"/>
              <a:buChar char="•"/>
            </a:pPr>
            <a:r>
              <a:rPr lang="en-GB" sz="1200" dirty="0">
                <a:sym typeface="Symbol" pitchFamily="2" charset="2"/>
              </a:rPr>
              <a:t>requires </a:t>
            </a:r>
            <a:r>
              <a:rPr lang="en-GB" sz="1200" b="1" dirty="0">
                <a:sym typeface="Symbol" pitchFamily="2" charset="2"/>
              </a:rPr>
              <a:t>no development of special RF contacts </a:t>
            </a:r>
            <a:r>
              <a:rPr lang="en-GB" sz="1200" dirty="0">
                <a:sym typeface="Symbol" pitchFamily="2" charset="2"/>
              </a:rPr>
              <a:t>for the coaxial lines,</a:t>
            </a:r>
          </a:p>
          <a:p>
            <a:pPr marL="214313" indent="-214313">
              <a:spcBef>
                <a:spcPts val="225"/>
              </a:spcBef>
              <a:buFont typeface="Arial" panose="020B0604020202020204" pitchFamily="34" charset="0"/>
              <a:buChar char="•"/>
            </a:pPr>
            <a:r>
              <a:rPr lang="en-GB" sz="1200" dirty="0">
                <a:sym typeface="Symbol" pitchFamily="2" charset="2"/>
              </a:rPr>
              <a:t>makes the </a:t>
            </a:r>
            <a:r>
              <a:rPr lang="en-GB" sz="1200" b="1" dirty="0">
                <a:sym typeface="Symbol" pitchFamily="2" charset="2"/>
              </a:rPr>
              <a:t>payload weight compliant </a:t>
            </a:r>
            <a:r>
              <a:rPr lang="en-GB" sz="1200" dirty="0">
                <a:sym typeface="Symbol" pitchFamily="2" charset="2"/>
              </a:rPr>
              <a:t>with dexterous arm specifications of the </a:t>
            </a:r>
            <a:r>
              <a:rPr lang="en-GB" sz="1200" dirty="0" err="1">
                <a:sym typeface="Symbol" pitchFamily="2" charset="2"/>
              </a:rPr>
              <a:t>Hyrman</a:t>
            </a:r>
            <a:r>
              <a:rPr lang="en-GB" sz="1200" dirty="0">
                <a:sym typeface="Symbol" pitchFamily="2" charset="2"/>
              </a:rPr>
              <a:t>,</a:t>
            </a:r>
          </a:p>
          <a:p>
            <a:pPr marL="214313" indent="-214313">
              <a:spcBef>
                <a:spcPts val="225"/>
              </a:spcBef>
              <a:buFont typeface="Arial" panose="020B0604020202020204" pitchFamily="34" charset="0"/>
              <a:buChar char="•"/>
            </a:pPr>
            <a:r>
              <a:rPr lang="en-GB" sz="1200" dirty="0">
                <a:sym typeface="Symbol" pitchFamily="2" charset="2"/>
              </a:rPr>
              <a:t>improves the </a:t>
            </a:r>
            <a:r>
              <a:rPr lang="en-GB" sz="1200" b="1" dirty="0">
                <a:sym typeface="Symbol" pitchFamily="2" charset="2"/>
              </a:rPr>
              <a:t>reliability of the strap cooling circuit </a:t>
            </a:r>
            <a:r>
              <a:rPr lang="en-GB" sz="1200" dirty="0">
                <a:sym typeface="Symbol" pitchFamily="2" charset="2"/>
              </a:rPr>
              <a:t>that would be pre-assembled outside the tokamak. Welding of other cooling pipes are ordinary tasks for </a:t>
            </a:r>
            <a:r>
              <a:rPr lang="en-GB" sz="1200" dirty="0" err="1">
                <a:sym typeface="Symbol" pitchFamily="2" charset="2"/>
              </a:rPr>
              <a:t>Hyrman</a:t>
            </a:r>
            <a:r>
              <a:rPr lang="en-GB" sz="1200" dirty="0">
                <a:sym typeface="Symbol" pitchFamily="2" charset="2"/>
              </a:rPr>
              <a:t> that</a:t>
            </a:r>
            <a:br>
              <a:rPr lang="en-GB" sz="1200" dirty="0">
                <a:sym typeface="Symbol" pitchFamily="2" charset="2"/>
              </a:rPr>
            </a:br>
            <a:r>
              <a:rPr lang="en-GB" sz="1200" dirty="0">
                <a:sym typeface="Symbol" pitchFamily="2" charset="2"/>
              </a:rPr>
              <a:t>have been already developed for first</a:t>
            </a:r>
            <a:br>
              <a:rPr lang="en-GB" sz="1200" dirty="0">
                <a:sym typeface="Symbol" pitchFamily="2" charset="2"/>
              </a:rPr>
            </a:br>
            <a:r>
              <a:rPr lang="en-GB" sz="1200" dirty="0">
                <a:sym typeface="Symbol" pitchFamily="2" charset="2"/>
              </a:rPr>
              <a:t>wall modules and divertor cassettes.</a:t>
            </a:r>
          </a:p>
          <a:p>
            <a:r>
              <a:rPr lang="en-GB" sz="1200" b="1" dirty="0">
                <a:sym typeface="Symbol" pitchFamily="2" charset="2"/>
              </a:rPr>
              <a:t>Several proposals </a:t>
            </a:r>
            <a:r>
              <a:rPr lang="en-GB" sz="1200" dirty="0">
                <a:sym typeface="Symbol" pitchFamily="2" charset="2"/>
              </a:rPr>
              <a:t>for this </a:t>
            </a:r>
            <a:r>
              <a:rPr lang="en-GB" sz="1200" i="1" dirty="0">
                <a:sym typeface="Symbol" pitchFamily="2" charset="2"/>
              </a:rPr>
              <a:t>mixed</a:t>
            </a:r>
            <a:r>
              <a:rPr lang="en-GB" sz="1200" dirty="0">
                <a:sym typeface="Symbol" pitchFamily="2" charset="2"/>
              </a:rPr>
              <a:t> design are</a:t>
            </a:r>
            <a:br>
              <a:rPr lang="en-GB" sz="1200" dirty="0">
                <a:sym typeface="Symbol" pitchFamily="2" charset="2"/>
              </a:rPr>
            </a:br>
            <a:r>
              <a:rPr lang="en-GB" sz="1200" dirty="0">
                <a:sym typeface="Symbol" pitchFamily="2" charset="2"/>
              </a:rPr>
              <a:t>under assessment primarily from the RF point</a:t>
            </a:r>
            <a:br>
              <a:rPr lang="en-GB" sz="1200" dirty="0">
                <a:sym typeface="Symbol" pitchFamily="2" charset="2"/>
              </a:rPr>
            </a:br>
            <a:r>
              <a:rPr lang="en-GB" sz="1200" dirty="0">
                <a:sym typeface="Symbol" pitchFamily="2" charset="2"/>
              </a:rPr>
              <a:t>of view to identify the optimal one.</a:t>
            </a:r>
          </a:p>
          <a:p>
            <a:r>
              <a:rPr lang="en-GB" sz="1200" dirty="0">
                <a:sym typeface="Symbol" pitchFamily="2" charset="2"/>
              </a:rPr>
              <a:t>According to preliminary considerations, </a:t>
            </a:r>
            <a:br>
              <a:rPr lang="en-GB" sz="1200" dirty="0">
                <a:sym typeface="Symbol" pitchFamily="2" charset="2"/>
              </a:rPr>
            </a:br>
            <a:r>
              <a:rPr lang="en-GB" sz="1200" dirty="0">
                <a:sym typeface="Symbol" pitchFamily="2" charset="2"/>
              </a:rPr>
              <a:t>the design of such proposals is undoubtedly</a:t>
            </a:r>
            <a:br>
              <a:rPr lang="en-GB" sz="1200" dirty="0">
                <a:sym typeface="Symbol" pitchFamily="2" charset="2"/>
              </a:rPr>
            </a:br>
            <a:r>
              <a:rPr lang="en-GB" sz="1200" dirty="0">
                <a:sym typeface="Symbol" pitchFamily="2" charset="2"/>
              </a:rPr>
              <a:t>difficult, but feasible.</a:t>
            </a:r>
          </a:p>
          <a:p>
            <a:pPr marL="214313" indent="-214313">
              <a:spcBef>
                <a:spcPts val="225"/>
              </a:spcBef>
              <a:buFont typeface="Arial" panose="020B0604020202020204" pitchFamily="34" charset="0"/>
              <a:buChar char="•"/>
            </a:pPr>
            <a:endParaRPr lang="en-GB" sz="1200" dirty="0">
              <a:sym typeface="Symbol" pitchFamily="2" charset="2"/>
            </a:endParaRPr>
          </a:p>
        </p:txBody>
      </p:sp>
      <p:pic>
        <p:nvPicPr>
          <p:cNvPr id="5" name="Picture 4">
            <a:extLst>
              <a:ext uri="{FF2B5EF4-FFF2-40B4-BE49-F238E27FC236}">
                <a16:creationId xmlns:a16="http://schemas.microsoft.com/office/drawing/2014/main" id="{D2AD0E53-A9E7-9480-41DB-A72DE97F1042}"/>
              </a:ext>
            </a:extLst>
          </p:cNvPr>
          <p:cNvPicPr>
            <a:picLocks noChangeAspect="1"/>
          </p:cNvPicPr>
          <p:nvPr/>
        </p:nvPicPr>
        <p:blipFill rotWithShape="1">
          <a:blip r:embed="rId2"/>
          <a:srcRect b="1197"/>
          <a:stretch/>
        </p:blipFill>
        <p:spPr>
          <a:xfrm>
            <a:off x="3805588" y="3983705"/>
            <a:ext cx="5338412" cy="2008724"/>
          </a:xfrm>
          <a:prstGeom prst="rect">
            <a:avLst/>
          </a:prstGeom>
        </p:spPr>
      </p:pic>
      <p:cxnSp>
        <p:nvCxnSpPr>
          <p:cNvPr id="7" name="Straight Arrow Connector 6">
            <a:extLst>
              <a:ext uri="{FF2B5EF4-FFF2-40B4-BE49-F238E27FC236}">
                <a16:creationId xmlns:a16="http://schemas.microsoft.com/office/drawing/2014/main" id="{618AA451-AEDE-95F2-C8E4-B2DBA077029E}"/>
              </a:ext>
            </a:extLst>
          </p:cNvPr>
          <p:cNvCxnSpPr>
            <a:cxnSpLocks/>
          </p:cNvCxnSpPr>
          <p:nvPr/>
        </p:nvCxnSpPr>
        <p:spPr>
          <a:xfrm>
            <a:off x="3195374" y="4210888"/>
            <a:ext cx="3617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448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E8F17-4591-2041-2643-24E235609690}"/>
              </a:ext>
            </a:extLst>
          </p:cNvPr>
          <p:cNvSpPr>
            <a:spLocks noGrp="1"/>
          </p:cNvSpPr>
          <p:nvPr>
            <p:ph type="title"/>
          </p:nvPr>
        </p:nvSpPr>
        <p:spPr>
          <a:xfrm>
            <a:off x="628650" y="72882"/>
            <a:ext cx="7123278" cy="726695"/>
          </a:xfrm>
        </p:spPr>
        <p:txBody>
          <a:bodyPr/>
          <a:lstStyle/>
          <a:p>
            <a:r>
              <a:rPr lang="en-GB" dirty="0"/>
              <a:t>NBI Progress </a:t>
            </a:r>
          </a:p>
        </p:txBody>
      </p:sp>
      <p:sp>
        <p:nvSpPr>
          <p:cNvPr id="3" name="Content Placeholder 2">
            <a:extLst>
              <a:ext uri="{FF2B5EF4-FFF2-40B4-BE49-F238E27FC236}">
                <a16:creationId xmlns:a16="http://schemas.microsoft.com/office/drawing/2014/main" id="{FB378A9C-4D39-A1F0-A414-7538ADDA6084}"/>
              </a:ext>
            </a:extLst>
          </p:cNvPr>
          <p:cNvSpPr>
            <a:spLocks noGrp="1"/>
          </p:cNvSpPr>
          <p:nvPr>
            <p:ph idx="1"/>
          </p:nvPr>
        </p:nvSpPr>
        <p:spPr>
          <a:xfrm>
            <a:off x="706618" y="925724"/>
            <a:ext cx="3952467" cy="1973510"/>
          </a:xfrm>
        </p:spPr>
        <p:txBody>
          <a:bodyPr>
            <a:normAutofit fontScale="92500" lnSpcReduction="20000"/>
          </a:bodyPr>
          <a:lstStyle/>
          <a:p>
            <a:pPr indent="228600" algn="just">
              <a:spcBef>
                <a:spcPts val="600"/>
              </a:spcBef>
            </a:pPr>
            <a:r>
              <a:rPr lang="en-GB" sz="2400" b="1" dirty="0">
                <a:solidFill>
                  <a:srgbClr val="0070C0"/>
                </a:solidFill>
              </a:rPr>
              <a:t>Power Supplies </a:t>
            </a:r>
            <a:r>
              <a:rPr lang="en-US" sz="2400" dirty="0">
                <a:effectLst/>
                <a:latin typeface="Calibri" panose="020F0502020204030204" pitchFamily="34" charset="0"/>
                <a:ea typeface="Times New Roman" panose="02020603050405020304" pitchFamily="18" charset="0"/>
                <a:cs typeface="Calibri" panose="020F0502020204030204" pitchFamily="34" charset="0"/>
              </a:rPr>
              <a:t>the realization of the High Voltage Test Bed </a:t>
            </a:r>
            <a:r>
              <a:rPr lang="en-US" sz="2400" dirty="0">
                <a:latin typeface="Calibri" panose="020F0502020204030204" pitchFamily="34" charset="0"/>
                <a:ea typeface="Times New Roman" panose="02020603050405020304" pitchFamily="18" charset="0"/>
                <a:cs typeface="Calibri" panose="020F0502020204030204" pitchFamily="34" charset="0"/>
              </a:rPr>
              <a:t>is foreseen for the next year. Final report on MMC solution (alternative to MITICA PS) will be analyzed and considered to take a decision.</a:t>
            </a:r>
            <a:endParaRPr lang="en-GB" sz="2400" b="1" dirty="0">
              <a:solidFill>
                <a:srgbClr val="0070C0"/>
              </a:solidFill>
            </a:endParaRPr>
          </a:p>
        </p:txBody>
      </p:sp>
      <p:sp>
        <p:nvSpPr>
          <p:cNvPr id="5" name="Content Placeholder 2">
            <a:extLst>
              <a:ext uri="{FF2B5EF4-FFF2-40B4-BE49-F238E27FC236}">
                <a16:creationId xmlns:a16="http://schemas.microsoft.com/office/drawing/2014/main" id="{24B7A388-99EE-942D-9007-B80D7C4B7967}"/>
              </a:ext>
            </a:extLst>
          </p:cNvPr>
          <p:cNvSpPr txBox="1">
            <a:spLocks/>
          </p:cNvSpPr>
          <p:nvPr/>
        </p:nvSpPr>
        <p:spPr>
          <a:xfrm>
            <a:off x="616833" y="5275616"/>
            <a:ext cx="7886700" cy="1167829"/>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1000"/>
              </a:spcBef>
              <a:buFont typeface="Apple Symbols" panose="02000000000000000000" pitchFamily="2" charset="-79"/>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600"/>
              </a:spcBef>
              <a:buFont typeface="Apple Symbols" panose="02000000000000000000" pitchFamily="2" charset="-79"/>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6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a:solidFill>
                  <a:srgbClr val="0070C0"/>
                </a:solidFill>
              </a:rPr>
              <a:t>Accelerator</a:t>
            </a:r>
            <a:r>
              <a:rPr lang="en-US" sz="2400" dirty="0">
                <a:effectLst/>
                <a:latin typeface="Calibri" panose="020F0502020204030204" pitchFamily="34" charset="0"/>
                <a:ea typeface="Times New Roman" panose="02020603050405020304" pitchFamily="18" charset="0"/>
                <a:cs typeface="Calibri" panose="020F0502020204030204" pitchFamily="34" charset="0"/>
              </a:rPr>
              <a:t>: Full size grid printed and machined to prepare welding (EBW) and qualification tests. In 2024 the engineering phase will be started.</a:t>
            </a:r>
            <a:endParaRPr lang="en-GB" sz="2400" b="1" dirty="0">
              <a:solidFill>
                <a:srgbClr val="0070C0"/>
              </a:solidFill>
            </a:endParaRPr>
          </a:p>
          <a:p>
            <a:endParaRPr lang="en-GB" sz="1800" dirty="0"/>
          </a:p>
        </p:txBody>
      </p:sp>
      <p:pic>
        <p:nvPicPr>
          <p:cNvPr id="9" name="Picture 8" descr="A picture containing LEGO, colorfulness, art&#10;&#10;Description automatically generated">
            <a:extLst>
              <a:ext uri="{FF2B5EF4-FFF2-40B4-BE49-F238E27FC236}">
                <a16:creationId xmlns:a16="http://schemas.microsoft.com/office/drawing/2014/main" id="{0830F776-0046-98A5-0D9D-0102BADF54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25" r="19288"/>
          <a:stretch/>
        </p:blipFill>
        <p:spPr>
          <a:xfrm>
            <a:off x="303965" y="3131638"/>
            <a:ext cx="4308869" cy="1843863"/>
          </a:xfrm>
          <a:prstGeom prst="rect">
            <a:avLst/>
          </a:prstGeom>
        </p:spPr>
      </p:pic>
      <p:cxnSp>
        <p:nvCxnSpPr>
          <p:cNvPr id="10" name="Straight Arrow Connector 9">
            <a:extLst>
              <a:ext uri="{FF2B5EF4-FFF2-40B4-BE49-F238E27FC236}">
                <a16:creationId xmlns:a16="http://schemas.microsoft.com/office/drawing/2014/main" id="{2C4F6BDF-B1F1-EC05-7D86-1FB7B87613B5}"/>
              </a:ext>
            </a:extLst>
          </p:cNvPr>
          <p:cNvCxnSpPr>
            <a:cxnSpLocks/>
          </p:cNvCxnSpPr>
          <p:nvPr/>
        </p:nvCxnSpPr>
        <p:spPr>
          <a:xfrm flipH="1" flipV="1">
            <a:off x="217704" y="3864614"/>
            <a:ext cx="3779530" cy="1019877"/>
          </a:xfrm>
          <a:prstGeom prst="straightConnector1">
            <a:avLst/>
          </a:prstGeom>
          <a:ln w="317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43DED60-BC3A-06A5-42DE-F73985DF5153}"/>
              </a:ext>
            </a:extLst>
          </p:cNvPr>
          <p:cNvCxnSpPr>
            <a:cxnSpLocks/>
          </p:cNvCxnSpPr>
          <p:nvPr/>
        </p:nvCxnSpPr>
        <p:spPr>
          <a:xfrm>
            <a:off x="4473098" y="3116116"/>
            <a:ext cx="11816" cy="937453"/>
          </a:xfrm>
          <a:prstGeom prst="straightConnector1">
            <a:avLst/>
          </a:prstGeom>
          <a:ln w="317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C01D6B7-7FC6-878B-B6FA-66F7BEC24B29}"/>
              </a:ext>
            </a:extLst>
          </p:cNvPr>
          <p:cNvSpPr txBox="1"/>
          <p:nvPr/>
        </p:nvSpPr>
        <p:spPr>
          <a:xfrm>
            <a:off x="303965" y="2903372"/>
            <a:ext cx="1497696" cy="338554"/>
          </a:xfrm>
          <a:prstGeom prst="rect">
            <a:avLst/>
          </a:prstGeom>
          <a:noFill/>
        </p:spPr>
        <p:txBody>
          <a:bodyPr wrap="square" rtlCol="0">
            <a:spAutoFit/>
          </a:bodyPr>
          <a:lstStyle/>
          <a:p>
            <a:pPr algn="ctr"/>
            <a:r>
              <a:rPr lang="en-GB" sz="1600" dirty="0">
                <a:ln w="3175">
                  <a:solidFill>
                    <a:schemeClr val="tx1">
                      <a:alpha val="25000"/>
                    </a:schemeClr>
                  </a:solidFill>
                </a:ln>
                <a:solidFill>
                  <a:srgbClr val="FFFF00"/>
                </a:solidFill>
              </a:rPr>
              <a:t>167 kV stage</a:t>
            </a:r>
          </a:p>
        </p:txBody>
      </p:sp>
      <p:sp>
        <p:nvSpPr>
          <p:cNvPr id="14" name="TextBox 13">
            <a:extLst>
              <a:ext uri="{FF2B5EF4-FFF2-40B4-BE49-F238E27FC236}">
                <a16:creationId xmlns:a16="http://schemas.microsoft.com/office/drawing/2014/main" id="{8B47E9CA-5D00-910F-15EA-8BAB584E1976}"/>
              </a:ext>
            </a:extLst>
          </p:cNvPr>
          <p:cNvSpPr txBox="1"/>
          <p:nvPr/>
        </p:nvSpPr>
        <p:spPr>
          <a:xfrm>
            <a:off x="1565623" y="2946839"/>
            <a:ext cx="1776128" cy="338554"/>
          </a:xfrm>
          <a:prstGeom prst="rect">
            <a:avLst/>
          </a:prstGeom>
          <a:noFill/>
        </p:spPr>
        <p:txBody>
          <a:bodyPr wrap="square" rtlCol="0">
            <a:spAutoFit/>
          </a:bodyPr>
          <a:lstStyle/>
          <a:p>
            <a:pPr algn="ctr"/>
            <a:r>
              <a:rPr lang="en-GB" sz="1600" dirty="0">
                <a:ln w="3175">
                  <a:solidFill>
                    <a:schemeClr val="tx1">
                      <a:alpha val="25000"/>
                    </a:schemeClr>
                  </a:solidFill>
                </a:ln>
                <a:solidFill>
                  <a:srgbClr val="FF0000"/>
                </a:solidFill>
              </a:rPr>
              <a:t>333 kV stage</a:t>
            </a:r>
          </a:p>
        </p:txBody>
      </p:sp>
      <p:sp>
        <p:nvSpPr>
          <p:cNvPr id="15" name="TextBox 14">
            <a:extLst>
              <a:ext uri="{FF2B5EF4-FFF2-40B4-BE49-F238E27FC236}">
                <a16:creationId xmlns:a16="http://schemas.microsoft.com/office/drawing/2014/main" id="{7BE01079-2A22-8C11-72E2-0A77686F6A7B}"/>
              </a:ext>
            </a:extLst>
          </p:cNvPr>
          <p:cNvSpPr txBox="1"/>
          <p:nvPr/>
        </p:nvSpPr>
        <p:spPr>
          <a:xfrm>
            <a:off x="2975402" y="3066734"/>
            <a:ext cx="1628007" cy="338554"/>
          </a:xfrm>
          <a:prstGeom prst="rect">
            <a:avLst/>
          </a:prstGeom>
          <a:noFill/>
        </p:spPr>
        <p:txBody>
          <a:bodyPr wrap="square" rtlCol="0">
            <a:spAutoFit/>
          </a:bodyPr>
          <a:lstStyle/>
          <a:p>
            <a:pPr algn="ctr"/>
            <a:r>
              <a:rPr lang="en-GB" sz="1600" dirty="0">
                <a:ln w="3175">
                  <a:solidFill>
                    <a:schemeClr val="tx1">
                      <a:alpha val="25000"/>
                    </a:schemeClr>
                  </a:solidFill>
                </a:ln>
                <a:solidFill>
                  <a:srgbClr val="0070C0"/>
                </a:solidFill>
              </a:rPr>
              <a:t>500 kV stage</a:t>
            </a:r>
          </a:p>
        </p:txBody>
      </p:sp>
      <p:sp>
        <p:nvSpPr>
          <p:cNvPr id="16" name="TextBox 15">
            <a:extLst>
              <a:ext uri="{FF2B5EF4-FFF2-40B4-BE49-F238E27FC236}">
                <a16:creationId xmlns:a16="http://schemas.microsoft.com/office/drawing/2014/main" id="{1E50AC47-00E4-836D-3AF0-80A34822D5FA}"/>
              </a:ext>
            </a:extLst>
          </p:cNvPr>
          <p:cNvSpPr txBox="1"/>
          <p:nvPr/>
        </p:nvSpPr>
        <p:spPr>
          <a:xfrm>
            <a:off x="855072" y="4255739"/>
            <a:ext cx="561902" cy="237626"/>
          </a:xfrm>
          <a:prstGeom prst="rect">
            <a:avLst/>
          </a:prstGeom>
          <a:noFill/>
        </p:spPr>
        <p:txBody>
          <a:bodyPr wrap="square" rtlCol="0">
            <a:spAutoFit/>
          </a:bodyPr>
          <a:lstStyle/>
          <a:p>
            <a:pPr algn="ctr"/>
            <a:r>
              <a:rPr lang="en-GB" sz="1400" b="1" dirty="0">
                <a:ln w="3175">
                  <a:noFill/>
                </a:ln>
              </a:rPr>
              <a:t>34 m</a:t>
            </a:r>
          </a:p>
        </p:txBody>
      </p:sp>
      <p:sp>
        <p:nvSpPr>
          <p:cNvPr id="17" name="TextBox 16">
            <a:extLst>
              <a:ext uri="{FF2B5EF4-FFF2-40B4-BE49-F238E27FC236}">
                <a16:creationId xmlns:a16="http://schemas.microsoft.com/office/drawing/2014/main" id="{EA32B4C8-056B-0A89-23B2-6444F4ACD826}"/>
              </a:ext>
            </a:extLst>
          </p:cNvPr>
          <p:cNvSpPr txBox="1"/>
          <p:nvPr/>
        </p:nvSpPr>
        <p:spPr>
          <a:xfrm>
            <a:off x="4130585" y="4454438"/>
            <a:ext cx="818878" cy="307777"/>
          </a:xfrm>
          <a:prstGeom prst="rect">
            <a:avLst/>
          </a:prstGeom>
          <a:noFill/>
        </p:spPr>
        <p:txBody>
          <a:bodyPr wrap="square" rtlCol="0">
            <a:spAutoFit/>
          </a:bodyPr>
          <a:lstStyle/>
          <a:p>
            <a:pPr algn="ctr"/>
            <a:r>
              <a:rPr lang="en-GB" sz="1400" b="1" dirty="0">
                <a:ln w="3175">
                  <a:noFill/>
                </a:ln>
              </a:rPr>
              <a:t>&gt;14 m</a:t>
            </a:r>
          </a:p>
        </p:txBody>
      </p:sp>
      <p:sp>
        <p:nvSpPr>
          <p:cNvPr id="18" name="TextBox 17">
            <a:extLst>
              <a:ext uri="{FF2B5EF4-FFF2-40B4-BE49-F238E27FC236}">
                <a16:creationId xmlns:a16="http://schemas.microsoft.com/office/drawing/2014/main" id="{340117C2-0A9D-B754-42BE-B2F0E8B3E520}"/>
              </a:ext>
            </a:extLst>
          </p:cNvPr>
          <p:cNvSpPr txBox="1"/>
          <p:nvPr/>
        </p:nvSpPr>
        <p:spPr>
          <a:xfrm>
            <a:off x="4451514" y="3347216"/>
            <a:ext cx="561902" cy="307777"/>
          </a:xfrm>
          <a:prstGeom prst="rect">
            <a:avLst/>
          </a:prstGeom>
          <a:noFill/>
        </p:spPr>
        <p:txBody>
          <a:bodyPr wrap="square" rtlCol="0">
            <a:spAutoFit/>
          </a:bodyPr>
          <a:lstStyle/>
          <a:p>
            <a:pPr algn="ctr"/>
            <a:r>
              <a:rPr lang="en-GB" sz="1400" b="1" dirty="0">
                <a:ln w="3175">
                  <a:noFill/>
                </a:ln>
              </a:rPr>
              <a:t>&gt;8 m</a:t>
            </a:r>
          </a:p>
        </p:txBody>
      </p:sp>
      <p:sp>
        <p:nvSpPr>
          <p:cNvPr id="23" name="TextBox 22">
            <a:extLst>
              <a:ext uri="{FF2B5EF4-FFF2-40B4-BE49-F238E27FC236}">
                <a16:creationId xmlns:a16="http://schemas.microsoft.com/office/drawing/2014/main" id="{B97F2643-9E84-0F5E-ADCF-97F6844B3E9A}"/>
              </a:ext>
            </a:extLst>
          </p:cNvPr>
          <p:cNvSpPr txBox="1"/>
          <p:nvPr/>
        </p:nvSpPr>
        <p:spPr>
          <a:xfrm>
            <a:off x="341787" y="4591701"/>
            <a:ext cx="1935915" cy="369332"/>
          </a:xfrm>
          <a:prstGeom prst="rect">
            <a:avLst/>
          </a:prstGeom>
          <a:noFill/>
        </p:spPr>
        <p:txBody>
          <a:bodyPr wrap="none" rtlCol="0">
            <a:spAutoFit/>
          </a:bodyPr>
          <a:lstStyle/>
          <a:p>
            <a:r>
              <a:rPr lang="en-GB" i="1" dirty="0">
                <a:solidFill>
                  <a:srgbClr val="FF0000"/>
                </a:solidFill>
              </a:rPr>
              <a:t>Preliminary Layout</a:t>
            </a:r>
          </a:p>
        </p:txBody>
      </p:sp>
      <p:pic>
        <p:nvPicPr>
          <p:cNvPr id="4" name="IMG_6271.jpeg" descr="IMG_6271.jpeg">
            <a:extLst>
              <a:ext uri="{FF2B5EF4-FFF2-40B4-BE49-F238E27FC236}">
                <a16:creationId xmlns:a16="http://schemas.microsoft.com/office/drawing/2014/main" id="{F4AC2380-E731-9C27-7C0D-69B8552BAF04}"/>
              </a:ext>
            </a:extLst>
          </p:cNvPr>
          <p:cNvPicPr>
            <a:picLocks noChangeAspect="1"/>
          </p:cNvPicPr>
          <p:nvPr/>
        </p:nvPicPr>
        <p:blipFill>
          <a:blip r:embed="rId4"/>
          <a:srcRect t="9796" b="4796"/>
          <a:stretch>
            <a:fillRect/>
          </a:stretch>
        </p:blipFill>
        <p:spPr>
          <a:xfrm rot="5400000">
            <a:off x="4225872" y="1753913"/>
            <a:ext cx="4253257" cy="2724405"/>
          </a:xfrm>
          <a:prstGeom prst="rect">
            <a:avLst/>
          </a:prstGeom>
          <a:ln w="12700">
            <a:miter lim="400000"/>
          </a:ln>
        </p:spPr>
      </p:pic>
      <p:pic>
        <p:nvPicPr>
          <p:cNvPr id="6" name="IMG_6269.jpeg" descr="IMG_6269.jpeg">
            <a:extLst>
              <a:ext uri="{FF2B5EF4-FFF2-40B4-BE49-F238E27FC236}">
                <a16:creationId xmlns:a16="http://schemas.microsoft.com/office/drawing/2014/main" id="{9D7DC70D-7B25-D5D4-B947-EC02C583BB3F}"/>
              </a:ext>
            </a:extLst>
          </p:cNvPr>
          <p:cNvPicPr>
            <a:picLocks noChangeAspect="1"/>
          </p:cNvPicPr>
          <p:nvPr/>
        </p:nvPicPr>
        <p:blipFill>
          <a:blip r:embed="rId5"/>
          <a:srcRect l="10276" t="13385" r="12025" b="15474"/>
          <a:stretch>
            <a:fillRect/>
          </a:stretch>
        </p:blipFill>
        <p:spPr>
          <a:xfrm>
            <a:off x="6988284" y="3695307"/>
            <a:ext cx="1947189" cy="1337145"/>
          </a:xfrm>
          <a:prstGeom prst="rect">
            <a:avLst/>
          </a:prstGeom>
          <a:ln w="12700">
            <a:miter lim="400000"/>
          </a:ln>
        </p:spPr>
      </p:pic>
    </p:spTree>
    <p:extLst>
      <p:ext uri="{BB962C8B-B14F-4D97-AF65-F5344CB8AC3E}">
        <p14:creationId xmlns:p14="http://schemas.microsoft.com/office/powerpoint/2010/main" val="1253246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F7D3838-0E3F-234F-CB14-297EA1960975}"/>
              </a:ext>
            </a:extLst>
          </p:cNvPr>
          <p:cNvSpPr txBox="1">
            <a:spLocks/>
          </p:cNvSpPr>
          <p:nvPr/>
        </p:nvSpPr>
        <p:spPr>
          <a:xfrm>
            <a:off x="374505" y="254399"/>
            <a:ext cx="7886700" cy="126656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pple Symbols" panose="02000000000000000000" pitchFamily="2" charset="-79"/>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600"/>
              </a:spcBef>
              <a:buFont typeface="Apple Symbols" panose="02000000000000000000" pitchFamily="2" charset="-79"/>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6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lgn="just">
              <a:spcBef>
                <a:spcPts val="600"/>
              </a:spcBef>
            </a:pPr>
            <a:r>
              <a:rPr lang="en-GB" sz="2400" b="1" dirty="0">
                <a:solidFill>
                  <a:srgbClr val="0070C0"/>
                </a:solidFill>
              </a:rPr>
              <a:t>Injector:</a:t>
            </a:r>
            <a:r>
              <a:rPr lang="en-US" sz="2400" dirty="0">
                <a:effectLst/>
                <a:latin typeface="Calibri" panose="020F0502020204030204" pitchFamily="34" charset="0"/>
                <a:ea typeface="Times New Roman" panose="02020603050405020304" pitchFamily="18" charset="0"/>
                <a:cs typeface="Calibri" panose="020F0502020204030204" pitchFamily="34" charset="0"/>
              </a:rPr>
              <a:t> next objectives are the C-DRMs for the Beal Line Components, the Vacuum Vessel, the magnetic shielding of the injector and of the vacuum system.</a:t>
            </a:r>
            <a:endParaRPr lang="en-IT"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5633A20-6D7F-1AA8-73AE-86450C5BD052}"/>
              </a:ext>
            </a:extLst>
          </p:cNvPr>
          <p:cNvPicPr>
            <a:picLocks noChangeAspect="1"/>
          </p:cNvPicPr>
          <p:nvPr/>
        </p:nvPicPr>
        <p:blipFill>
          <a:blip r:embed="rId2"/>
          <a:stretch>
            <a:fillRect/>
          </a:stretch>
        </p:blipFill>
        <p:spPr>
          <a:xfrm>
            <a:off x="366483" y="1628220"/>
            <a:ext cx="3161941" cy="2091931"/>
          </a:xfrm>
          <a:prstGeom prst="rect">
            <a:avLst/>
          </a:prstGeom>
        </p:spPr>
      </p:pic>
      <p:pic>
        <p:nvPicPr>
          <p:cNvPr id="6" name="Picture 5">
            <a:extLst>
              <a:ext uri="{FF2B5EF4-FFF2-40B4-BE49-F238E27FC236}">
                <a16:creationId xmlns:a16="http://schemas.microsoft.com/office/drawing/2014/main" id="{A1166FC0-8190-2688-0498-D0456D3BD2E6}"/>
              </a:ext>
            </a:extLst>
          </p:cNvPr>
          <p:cNvPicPr>
            <a:picLocks noChangeAspect="1"/>
          </p:cNvPicPr>
          <p:nvPr/>
        </p:nvPicPr>
        <p:blipFill>
          <a:blip r:embed="rId3"/>
          <a:stretch>
            <a:fillRect/>
          </a:stretch>
        </p:blipFill>
        <p:spPr>
          <a:xfrm>
            <a:off x="2461012" y="5029312"/>
            <a:ext cx="1583804" cy="1786179"/>
          </a:xfrm>
          <a:prstGeom prst="rect">
            <a:avLst/>
          </a:prstGeom>
        </p:spPr>
      </p:pic>
      <p:pic>
        <p:nvPicPr>
          <p:cNvPr id="10" name="Picture 9">
            <a:extLst>
              <a:ext uri="{FF2B5EF4-FFF2-40B4-BE49-F238E27FC236}">
                <a16:creationId xmlns:a16="http://schemas.microsoft.com/office/drawing/2014/main" id="{B9205E4C-8167-BADE-DCD8-160876B3E248}"/>
              </a:ext>
            </a:extLst>
          </p:cNvPr>
          <p:cNvPicPr>
            <a:picLocks noChangeAspect="1"/>
          </p:cNvPicPr>
          <p:nvPr/>
        </p:nvPicPr>
        <p:blipFill>
          <a:blip r:embed="rId4"/>
          <a:stretch>
            <a:fillRect/>
          </a:stretch>
        </p:blipFill>
        <p:spPr>
          <a:xfrm>
            <a:off x="3728233" y="3720151"/>
            <a:ext cx="1992633" cy="1908040"/>
          </a:xfrm>
          <a:prstGeom prst="rect">
            <a:avLst/>
          </a:prstGeom>
        </p:spPr>
      </p:pic>
      <p:pic>
        <p:nvPicPr>
          <p:cNvPr id="8" name="Picture 7">
            <a:extLst>
              <a:ext uri="{FF2B5EF4-FFF2-40B4-BE49-F238E27FC236}">
                <a16:creationId xmlns:a16="http://schemas.microsoft.com/office/drawing/2014/main" id="{8050928D-0373-E54C-FCF1-EB7555A4827B}"/>
              </a:ext>
            </a:extLst>
          </p:cNvPr>
          <p:cNvPicPr>
            <a:picLocks noChangeAspect="1"/>
          </p:cNvPicPr>
          <p:nvPr/>
        </p:nvPicPr>
        <p:blipFill>
          <a:blip r:embed="rId5"/>
          <a:stretch>
            <a:fillRect/>
          </a:stretch>
        </p:blipFill>
        <p:spPr>
          <a:xfrm>
            <a:off x="2459876" y="3858589"/>
            <a:ext cx="1232421" cy="1261250"/>
          </a:xfrm>
          <a:prstGeom prst="rect">
            <a:avLst/>
          </a:prstGeom>
        </p:spPr>
      </p:pic>
      <p:pic>
        <p:nvPicPr>
          <p:cNvPr id="12" name="Picture 11">
            <a:extLst>
              <a:ext uri="{FF2B5EF4-FFF2-40B4-BE49-F238E27FC236}">
                <a16:creationId xmlns:a16="http://schemas.microsoft.com/office/drawing/2014/main" id="{CB35C328-4CD3-6B7E-0ADC-D6047F427845}"/>
              </a:ext>
            </a:extLst>
          </p:cNvPr>
          <p:cNvPicPr>
            <a:picLocks noChangeAspect="1"/>
          </p:cNvPicPr>
          <p:nvPr/>
        </p:nvPicPr>
        <p:blipFill>
          <a:blip r:embed="rId6"/>
          <a:stretch>
            <a:fillRect/>
          </a:stretch>
        </p:blipFill>
        <p:spPr>
          <a:xfrm>
            <a:off x="-46838" y="4109515"/>
            <a:ext cx="2563262" cy="2455050"/>
          </a:xfrm>
          <a:prstGeom prst="rect">
            <a:avLst/>
          </a:prstGeom>
        </p:spPr>
      </p:pic>
      <p:pic>
        <p:nvPicPr>
          <p:cNvPr id="14" name="Picture 13">
            <a:extLst>
              <a:ext uri="{FF2B5EF4-FFF2-40B4-BE49-F238E27FC236}">
                <a16:creationId xmlns:a16="http://schemas.microsoft.com/office/drawing/2014/main" id="{40972A18-D1E1-95F3-D23A-E67A424826CB}"/>
              </a:ext>
            </a:extLst>
          </p:cNvPr>
          <p:cNvPicPr>
            <a:picLocks noChangeAspect="1"/>
          </p:cNvPicPr>
          <p:nvPr/>
        </p:nvPicPr>
        <p:blipFill>
          <a:blip r:embed="rId7"/>
          <a:stretch>
            <a:fillRect/>
          </a:stretch>
        </p:blipFill>
        <p:spPr>
          <a:xfrm>
            <a:off x="5768738" y="1850584"/>
            <a:ext cx="3364867" cy="2345400"/>
          </a:xfrm>
          <a:prstGeom prst="rect">
            <a:avLst/>
          </a:prstGeom>
        </p:spPr>
      </p:pic>
      <p:pic>
        <p:nvPicPr>
          <p:cNvPr id="16" name="Picture 15">
            <a:extLst>
              <a:ext uri="{FF2B5EF4-FFF2-40B4-BE49-F238E27FC236}">
                <a16:creationId xmlns:a16="http://schemas.microsoft.com/office/drawing/2014/main" id="{B5714C37-9D3E-D249-AB10-F27C28052070}"/>
              </a:ext>
            </a:extLst>
          </p:cNvPr>
          <p:cNvPicPr>
            <a:picLocks noChangeAspect="1"/>
          </p:cNvPicPr>
          <p:nvPr/>
        </p:nvPicPr>
        <p:blipFill>
          <a:blip r:embed="rId8"/>
          <a:stretch>
            <a:fillRect/>
          </a:stretch>
        </p:blipFill>
        <p:spPr>
          <a:xfrm>
            <a:off x="5920675" y="4462350"/>
            <a:ext cx="3226142" cy="2395650"/>
          </a:xfrm>
          <a:prstGeom prst="rect">
            <a:avLst/>
          </a:prstGeom>
        </p:spPr>
      </p:pic>
      <p:cxnSp>
        <p:nvCxnSpPr>
          <p:cNvPr id="18" name="Straight Connector 17">
            <a:extLst>
              <a:ext uri="{FF2B5EF4-FFF2-40B4-BE49-F238E27FC236}">
                <a16:creationId xmlns:a16="http://schemas.microsoft.com/office/drawing/2014/main" id="{E0163A5A-91D8-59C1-B814-F1DF362FD46E}"/>
              </a:ext>
            </a:extLst>
          </p:cNvPr>
          <p:cNvCxnSpPr>
            <a:cxnSpLocks/>
          </p:cNvCxnSpPr>
          <p:nvPr/>
        </p:nvCxnSpPr>
        <p:spPr>
          <a:xfrm flipH="1">
            <a:off x="1403287" y="2589292"/>
            <a:ext cx="2000816"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A63C8A5-C15E-163C-7854-8A15B9CB2009}"/>
              </a:ext>
            </a:extLst>
          </p:cNvPr>
          <p:cNvSpPr txBox="1"/>
          <p:nvPr/>
        </p:nvSpPr>
        <p:spPr>
          <a:xfrm>
            <a:off x="6446473" y="1449623"/>
            <a:ext cx="2256130" cy="369332"/>
          </a:xfrm>
          <a:prstGeom prst="rect">
            <a:avLst/>
          </a:prstGeom>
          <a:noFill/>
        </p:spPr>
        <p:txBody>
          <a:bodyPr wrap="none" rtlCol="0">
            <a:spAutoFit/>
          </a:bodyPr>
          <a:lstStyle/>
          <a:p>
            <a:r>
              <a:rPr lang="en-GB" b="1" dirty="0">
                <a:solidFill>
                  <a:srgbClr val="0070C0"/>
                </a:solidFill>
              </a:rPr>
              <a:t>MAGNETIC SHIELDNG</a:t>
            </a:r>
          </a:p>
        </p:txBody>
      </p:sp>
      <p:sp>
        <p:nvSpPr>
          <p:cNvPr id="22" name="Rounded Rectangle 21">
            <a:extLst>
              <a:ext uri="{FF2B5EF4-FFF2-40B4-BE49-F238E27FC236}">
                <a16:creationId xmlns:a16="http://schemas.microsoft.com/office/drawing/2014/main" id="{6B944D86-28D0-6D26-72D4-6241F991AC4C}"/>
              </a:ext>
            </a:extLst>
          </p:cNvPr>
          <p:cNvSpPr/>
          <p:nvPr/>
        </p:nvSpPr>
        <p:spPr>
          <a:xfrm>
            <a:off x="5920675" y="1417994"/>
            <a:ext cx="3223325" cy="5440006"/>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a:extLst>
              <a:ext uri="{FF2B5EF4-FFF2-40B4-BE49-F238E27FC236}">
                <a16:creationId xmlns:a16="http://schemas.microsoft.com/office/drawing/2014/main" id="{645D7E00-0615-4620-72A1-8E89764CFA75}"/>
              </a:ext>
            </a:extLst>
          </p:cNvPr>
          <p:cNvSpPr/>
          <p:nvPr/>
        </p:nvSpPr>
        <p:spPr>
          <a:xfrm>
            <a:off x="69669" y="1417994"/>
            <a:ext cx="5651197" cy="5566280"/>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0EB3DBC4-FBED-BBEB-E5C0-BE4B7DF55927}"/>
              </a:ext>
            </a:extLst>
          </p:cNvPr>
          <p:cNvSpPr txBox="1"/>
          <p:nvPr/>
        </p:nvSpPr>
        <p:spPr>
          <a:xfrm>
            <a:off x="3644931" y="2094721"/>
            <a:ext cx="1967975" cy="369332"/>
          </a:xfrm>
          <a:prstGeom prst="rect">
            <a:avLst/>
          </a:prstGeom>
          <a:noFill/>
        </p:spPr>
        <p:txBody>
          <a:bodyPr wrap="none" rtlCol="0">
            <a:spAutoFit/>
          </a:bodyPr>
          <a:lstStyle/>
          <a:p>
            <a:r>
              <a:rPr lang="en-GB" b="1" dirty="0">
                <a:solidFill>
                  <a:srgbClr val="FF0000"/>
                </a:solidFill>
              </a:rPr>
              <a:t>Beam Load at Wall</a:t>
            </a:r>
          </a:p>
        </p:txBody>
      </p:sp>
    </p:spTree>
    <p:extLst>
      <p:ext uri="{BB962C8B-B14F-4D97-AF65-F5344CB8AC3E}">
        <p14:creationId xmlns:p14="http://schemas.microsoft.com/office/powerpoint/2010/main" val="2993153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9B14853-A038-DC4B-8B10-866907B42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0513" y="229086"/>
            <a:ext cx="855053" cy="8089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9" name="Titolo 1">
            <a:extLst>
              <a:ext uri="{FF2B5EF4-FFF2-40B4-BE49-F238E27FC236}">
                <a16:creationId xmlns:a16="http://schemas.microsoft.com/office/drawing/2014/main" id="{FECF476D-1B42-4410-84D7-1E70EB507212}"/>
              </a:ext>
            </a:extLst>
          </p:cNvPr>
          <p:cNvSpPr txBox="1">
            <a:spLocks/>
          </p:cNvSpPr>
          <p:nvPr/>
        </p:nvSpPr>
        <p:spPr>
          <a:xfrm>
            <a:off x="3811391" y="5548867"/>
            <a:ext cx="4944262" cy="519916"/>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b="1" i="0" kern="1200">
                <a:solidFill>
                  <a:schemeClr val="tx1"/>
                </a:solidFill>
                <a:latin typeface="Century Gothic" panose="020B0502020202020204" pitchFamily="34" charset="0"/>
                <a:ea typeface="+mj-ea"/>
                <a:cs typeface="Arial" panose="020B0604020202020204" pitchFamily="34" charset="0"/>
              </a:defRPr>
            </a:lvl1pPr>
          </a:lstStyle>
          <a:p>
            <a:pPr algn="r"/>
            <a:r>
              <a:rPr lang="en-GB" sz="2000" i="1" dirty="0">
                <a:solidFill>
                  <a:srgbClr val="0070C0"/>
                </a:solidFill>
              </a:rPr>
              <a:t>Thank you for attention</a:t>
            </a:r>
            <a:endParaRPr lang="en-GB" sz="2000" b="0" i="1" dirty="0">
              <a:solidFill>
                <a:srgbClr val="0070C0"/>
              </a:solidFill>
            </a:endParaRPr>
          </a:p>
        </p:txBody>
      </p:sp>
      <p:sp>
        <p:nvSpPr>
          <p:cNvPr id="21" name="CasellaDiTesto 20">
            <a:extLst>
              <a:ext uri="{FF2B5EF4-FFF2-40B4-BE49-F238E27FC236}">
                <a16:creationId xmlns:a16="http://schemas.microsoft.com/office/drawing/2014/main" id="{743E32A1-208F-407D-9323-9AFBDDEEC68C}"/>
              </a:ext>
            </a:extLst>
          </p:cNvPr>
          <p:cNvSpPr txBox="1"/>
          <p:nvPr/>
        </p:nvSpPr>
        <p:spPr>
          <a:xfrm>
            <a:off x="1897160" y="6090185"/>
            <a:ext cx="5647129" cy="261610"/>
          </a:xfrm>
          <a:prstGeom prst="rect">
            <a:avLst/>
          </a:prstGeom>
          <a:noFill/>
        </p:spPr>
        <p:txBody>
          <a:bodyPr wrap="square">
            <a:spAutoFit/>
          </a:bodyPr>
          <a:lstStyle/>
          <a:p>
            <a:pPr algn="ctr"/>
            <a:r>
              <a:rPr lang="it-IT" sz="1100" i="1" dirty="0">
                <a:solidFill>
                  <a:srgbClr val="0070C0"/>
                </a:solidFill>
                <a:latin typeface="+mj-lt"/>
              </a:rPr>
              <a:t>DTT Consortium (DTT </a:t>
            </a:r>
            <a:r>
              <a:rPr lang="it-IT" sz="1100" i="1" dirty="0" err="1">
                <a:solidFill>
                  <a:srgbClr val="0070C0"/>
                </a:solidFill>
                <a:effectLst/>
                <a:latin typeface="+mj-lt"/>
                <a:ea typeface="Calibri" panose="020F0502020204030204" pitchFamily="34" charset="0"/>
                <a:cs typeface="Times New Roman" panose="02020603050405020304" pitchFamily="18" charset="0"/>
              </a:rPr>
              <a:t>S.C.a</a:t>
            </a:r>
            <a:r>
              <a:rPr lang="it-IT" sz="1100" i="1" dirty="0">
                <a:solidFill>
                  <a:srgbClr val="0070C0"/>
                </a:solidFill>
                <a:effectLst/>
                <a:latin typeface="+mj-lt"/>
                <a:ea typeface="Calibri" panose="020F0502020204030204" pitchFamily="34" charset="0"/>
                <a:cs typeface="Times New Roman" panose="02020603050405020304" pitchFamily="18" charset="0"/>
              </a:rPr>
              <a:t> r.l.  Via E. Fermi </a:t>
            </a:r>
            <a:r>
              <a:rPr lang="it-IT" sz="1100" b="0" i="1" dirty="0">
                <a:solidFill>
                  <a:srgbClr val="0070C0"/>
                </a:solidFill>
                <a:effectLst/>
                <a:latin typeface="+mj-lt"/>
              </a:rPr>
              <a:t> 45 I-00044 Frascati (Roma) </a:t>
            </a:r>
            <a:r>
              <a:rPr lang="it-IT" sz="1100" b="0" i="1" dirty="0" err="1">
                <a:solidFill>
                  <a:srgbClr val="0070C0"/>
                </a:solidFill>
                <a:effectLst/>
                <a:latin typeface="+mj-lt"/>
              </a:rPr>
              <a:t>Italy</a:t>
            </a:r>
            <a:r>
              <a:rPr lang="it-IT" sz="1100" b="0" i="1" dirty="0">
                <a:solidFill>
                  <a:srgbClr val="0070C0"/>
                </a:solidFill>
                <a:effectLst/>
                <a:latin typeface="+mj-lt"/>
              </a:rPr>
              <a:t>)</a:t>
            </a:r>
            <a:endParaRPr lang="it-IT" sz="1100" i="1" dirty="0">
              <a:solidFill>
                <a:srgbClr val="0070C0"/>
              </a:solidFill>
              <a:latin typeface="+mj-lt"/>
            </a:endParaRPr>
          </a:p>
        </p:txBody>
      </p:sp>
      <p:cxnSp>
        <p:nvCxnSpPr>
          <p:cNvPr id="42" name="Connettore diritto 41">
            <a:extLst>
              <a:ext uri="{FF2B5EF4-FFF2-40B4-BE49-F238E27FC236}">
                <a16:creationId xmlns:a16="http://schemas.microsoft.com/office/drawing/2014/main" id="{F409B539-4B9E-4CE7-9A7F-AAB0EA886EBF}"/>
              </a:ext>
            </a:extLst>
          </p:cNvPr>
          <p:cNvCxnSpPr>
            <a:cxnSpLocks/>
          </p:cNvCxnSpPr>
          <p:nvPr/>
        </p:nvCxnSpPr>
        <p:spPr>
          <a:xfrm>
            <a:off x="328391" y="6090185"/>
            <a:ext cx="8487218"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7154"/>
            <a:ext cx="9144000" cy="4360311"/>
          </a:xfrm>
          <a:prstGeom prst="rect">
            <a:avLst/>
          </a:prstGeom>
        </p:spPr>
      </p:pic>
      <p:grpSp>
        <p:nvGrpSpPr>
          <p:cNvPr id="2" name="Group 1">
            <a:extLst>
              <a:ext uri="{FF2B5EF4-FFF2-40B4-BE49-F238E27FC236}">
                <a16:creationId xmlns:a16="http://schemas.microsoft.com/office/drawing/2014/main" id="{A95A78B7-F981-F7A0-CD7B-ADCD1D720427}"/>
              </a:ext>
            </a:extLst>
          </p:cNvPr>
          <p:cNvGrpSpPr/>
          <p:nvPr/>
        </p:nvGrpSpPr>
        <p:grpSpPr>
          <a:xfrm>
            <a:off x="322487" y="6315524"/>
            <a:ext cx="8499026" cy="535779"/>
            <a:chOff x="1526143" y="6379227"/>
            <a:chExt cx="7139760" cy="420660"/>
          </a:xfrm>
        </p:grpSpPr>
        <p:pic>
          <p:nvPicPr>
            <p:cNvPr id="5" name="Immagine 4">
              <a:extLst>
                <a:ext uri="{FF2B5EF4-FFF2-40B4-BE49-F238E27FC236}">
                  <a16:creationId xmlns:a16="http://schemas.microsoft.com/office/drawing/2014/main" id="{0A5E0EDD-3AAC-B4F1-0D55-22960EA57600}"/>
                </a:ext>
              </a:extLst>
            </p:cNvPr>
            <p:cNvPicPr>
              <a:picLocks noChangeAspect="1"/>
            </p:cNvPicPr>
            <p:nvPr/>
          </p:nvPicPr>
          <p:blipFill>
            <a:blip r:embed="rId4"/>
            <a:stretch>
              <a:fillRect/>
            </a:stretch>
          </p:blipFill>
          <p:spPr>
            <a:xfrm>
              <a:off x="1526143" y="6379227"/>
              <a:ext cx="6389162" cy="420660"/>
            </a:xfrm>
            <a:prstGeom prst="rect">
              <a:avLst/>
            </a:prstGeom>
          </p:spPr>
        </p:pic>
        <p:pic>
          <p:nvPicPr>
            <p:cNvPr id="6" name="Picture 4" descr="Cetma">
              <a:extLst>
                <a:ext uri="{FF2B5EF4-FFF2-40B4-BE49-F238E27FC236}">
                  <a16:creationId xmlns:a16="http://schemas.microsoft.com/office/drawing/2014/main" id="{75603B3B-9CB0-BEA8-5608-434B3F5E4F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19450" y="6536732"/>
              <a:ext cx="746453" cy="1196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25056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85491DA-3ECF-5353-7E4D-2DF86D6B2365}"/>
              </a:ext>
            </a:extLst>
          </p:cNvPr>
          <p:cNvPicPr>
            <a:picLocks noGrp="1" noChangeAspect="1"/>
          </p:cNvPicPr>
          <p:nvPr>
            <p:ph idx="1"/>
          </p:nvPr>
        </p:nvPicPr>
        <p:blipFill>
          <a:blip r:embed="rId2"/>
          <a:stretch>
            <a:fillRect/>
          </a:stretch>
        </p:blipFill>
        <p:spPr>
          <a:xfrm>
            <a:off x="2101151" y="225266"/>
            <a:ext cx="4514801" cy="6019736"/>
          </a:xfrm>
        </p:spPr>
      </p:pic>
      <p:sp>
        <p:nvSpPr>
          <p:cNvPr id="4" name="Footer Placeholder 3">
            <a:extLst>
              <a:ext uri="{FF2B5EF4-FFF2-40B4-BE49-F238E27FC236}">
                <a16:creationId xmlns:a16="http://schemas.microsoft.com/office/drawing/2014/main" id="{9A155985-BAB1-457D-3715-5065B95A3DBD}"/>
              </a:ext>
            </a:extLst>
          </p:cNvPr>
          <p:cNvSpPr>
            <a:spLocks noGrp="1"/>
          </p:cNvSpPr>
          <p:nvPr>
            <p:ph type="ftr" sz="quarter" idx="11"/>
          </p:nvPr>
        </p:nvSpPr>
        <p:spPr/>
        <p:txBody>
          <a:bodyPr/>
          <a:lstStyle/>
          <a:p>
            <a:r>
              <a:rPr lang="en-US"/>
              <a:t>DTT Technical and Scientific Committee  -  V meeting - 21-22/11/23</a:t>
            </a:r>
            <a:endParaRPr lang="it-IT" dirty="0"/>
          </a:p>
        </p:txBody>
      </p:sp>
      <p:sp>
        <p:nvSpPr>
          <p:cNvPr id="5" name="Slide Number Placeholder 4">
            <a:extLst>
              <a:ext uri="{FF2B5EF4-FFF2-40B4-BE49-F238E27FC236}">
                <a16:creationId xmlns:a16="http://schemas.microsoft.com/office/drawing/2014/main" id="{C64734C4-A434-D3DC-4651-A3B64278EF1B}"/>
              </a:ext>
            </a:extLst>
          </p:cNvPr>
          <p:cNvSpPr>
            <a:spLocks noGrp="1"/>
          </p:cNvSpPr>
          <p:nvPr>
            <p:ph type="sldNum" sz="quarter" idx="12"/>
          </p:nvPr>
        </p:nvSpPr>
        <p:spPr/>
        <p:txBody>
          <a:bodyPr/>
          <a:lstStyle/>
          <a:p>
            <a:fld id="{BA013763-FF4F-6447-94CE-4F6DA003092A}" type="slidenum">
              <a:rPr lang="it-IT" smtClean="0"/>
              <a:pPr/>
              <a:t>3</a:t>
            </a:fld>
            <a:endParaRPr lang="it-IT"/>
          </a:p>
        </p:txBody>
      </p:sp>
    </p:spTree>
    <p:extLst>
      <p:ext uri="{BB962C8B-B14F-4D97-AF65-F5344CB8AC3E}">
        <p14:creationId xmlns:p14="http://schemas.microsoft.com/office/powerpoint/2010/main" val="885942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AB8A0-2C51-4601-7F4E-085A023AED3C}"/>
              </a:ext>
            </a:extLst>
          </p:cNvPr>
          <p:cNvSpPr>
            <a:spLocks noGrp="1"/>
          </p:cNvSpPr>
          <p:nvPr>
            <p:ph type="title"/>
          </p:nvPr>
        </p:nvSpPr>
        <p:spPr/>
        <p:txBody>
          <a:bodyPr/>
          <a:lstStyle/>
          <a:p>
            <a:r>
              <a:rPr lang="en-GB" dirty="0"/>
              <a:t>THM News</a:t>
            </a:r>
          </a:p>
        </p:txBody>
      </p:sp>
      <p:sp>
        <p:nvSpPr>
          <p:cNvPr id="5" name="Content Placeholder 2">
            <a:extLst>
              <a:ext uri="{FF2B5EF4-FFF2-40B4-BE49-F238E27FC236}">
                <a16:creationId xmlns:a16="http://schemas.microsoft.com/office/drawing/2014/main" id="{2D8B0B5F-9BF6-EC46-85F6-9B94DCBFD2F7}"/>
              </a:ext>
            </a:extLst>
          </p:cNvPr>
          <p:cNvSpPr>
            <a:spLocks noGrp="1"/>
          </p:cNvSpPr>
          <p:nvPr>
            <p:ph idx="1"/>
          </p:nvPr>
        </p:nvSpPr>
        <p:spPr>
          <a:xfrm>
            <a:off x="208703" y="666108"/>
            <a:ext cx="5494863" cy="5639150"/>
          </a:xfrm>
        </p:spPr>
        <p:txBody>
          <a:bodyPr>
            <a:normAutofit fontScale="92500" lnSpcReduction="20000"/>
          </a:bodyPr>
          <a:lstStyle/>
          <a:p>
            <a:r>
              <a:rPr lang="en-GB" sz="1800" dirty="0"/>
              <a:t>A large part of THM team participated in </a:t>
            </a:r>
            <a:r>
              <a:rPr lang="en-GB" sz="1800" u="sng" dirty="0"/>
              <a:t>two conferences from July</a:t>
            </a:r>
            <a:r>
              <a:rPr lang="en-GB" sz="1800" dirty="0"/>
              <a:t>:</a:t>
            </a:r>
          </a:p>
          <a:p>
            <a:pPr marL="285750" indent="-285750">
              <a:buFont typeface="Arial" panose="020B0604020202020204" pitchFamily="34" charset="0"/>
              <a:buChar char="•"/>
            </a:pPr>
            <a:r>
              <a:rPr lang="en-GB" sz="1800" dirty="0"/>
              <a:t>ISFNT in Las Palmas (10-15 September): </a:t>
            </a:r>
            <a:r>
              <a:rPr lang="en-US" sz="1800" dirty="0"/>
              <a:t> a plenary lecture, three oral presentations and several posters</a:t>
            </a:r>
          </a:p>
          <a:p>
            <a:pPr marL="285750" indent="-285750">
              <a:buFont typeface="Arial" panose="020B0604020202020204" pitchFamily="34" charset="0"/>
              <a:buChar char="•"/>
            </a:pPr>
            <a:r>
              <a:rPr lang="en-US" sz="1800" dirty="0"/>
              <a:t>AIV conference in Rome (07-10 November): 6 orals</a:t>
            </a:r>
            <a:endParaRPr lang="en-GB" sz="1800" dirty="0"/>
          </a:p>
          <a:p>
            <a:r>
              <a:rPr lang="en-GB" sz="1800" u="sng" dirty="0"/>
              <a:t>Newcomers from September</a:t>
            </a:r>
            <a:r>
              <a:rPr lang="en-GB" sz="1800" dirty="0"/>
              <a:t>:</a:t>
            </a:r>
          </a:p>
          <a:p>
            <a:pPr marL="285750" indent="-285750">
              <a:buFont typeface="Arial" panose="020B0604020202020204" pitchFamily="34" charset="0"/>
              <a:buChar char="•"/>
            </a:pPr>
            <a:r>
              <a:rPr lang="en-GB" sz="1800" dirty="0"/>
              <a:t>1 physicist in Diagnostics integration team (S. </a:t>
            </a:r>
            <a:r>
              <a:rPr lang="en-GB" sz="1800" dirty="0" err="1"/>
              <a:t>Palomba</a:t>
            </a:r>
            <a:r>
              <a:rPr lang="en-GB" sz="1800" dirty="0"/>
              <a:t>)</a:t>
            </a:r>
          </a:p>
          <a:p>
            <a:pPr marL="285750" indent="-285750">
              <a:buFont typeface="Arial" panose="020B0604020202020204" pitchFamily="34" charset="0"/>
              <a:buChar char="•"/>
            </a:pPr>
            <a:r>
              <a:rPr lang="en-GB" sz="1800" dirty="0"/>
              <a:t>2 engineers in In-vessel components team (G. De Sano, D. </a:t>
            </a:r>
            <a:r>
              <a:rPr lang="en-GB" sz="1800" dirty="0" err="1"/>
              <a:t>Paoletti</a:t>
            </a:r>
            <a:r>
              <a:rPr lang="en-GB" sz="1800" dirty="0"/>
              <a:t>)</a:t>
            </a:r>
          </a:p>
          <a:p>
            <a:pPr marL="285750" indent="-285750">
              <a:buFont typeface="Arial" panose="020B0604020202020204" pitchFamily="34" charset="0"/>
              <a:buChar char="•"/>
            </a:pPr>
            <a:r>
              <a:rPr lang="en-GB" sz="1800" dirty="0"/>
              <a:t>1 engineer in the integration team (D. Regine)</a:t>
            </a:r>
          </a:p>
          <a:p>
            <a:r>
              <a:rPr lang="en-GB" sz="1800" u="sng" dirty="0"/>
              <a:t>Next meetings</a:t>
            </a:r>
            <a:r>
              <a:rPr lang="en-GB" sz="1800" dirty="0"/>
              <a:t>:</a:t>
            </a:r>
          </a:p>
          <a:p>
            <a:pPr marL="285750" indent="-285750">
              <a:buFont typeface="Arial" panose="020B0604020202020204" pitchFamily="34" charset="0"/>
              <a:buChar char="•"/>
            </a:pPr>
            <a:r>
              <a:rPr lang="en-GB" sz="1800" dirty="0"/>
              <a:t>Between 4 and 6 of December there will be a </a:t>
            </a:r>
            <a:r>
              <a:rPr lang="en-GB" sz="1800" u="sng" dirty="0"/>
              <a:t>technical meeting </a:t>
            </a:r>
            <a:r>
              <a:rPr lang="en-GB" sz="1800" dirty="0"/>
              <a:t>in </a:t>
            </a:r>
            <a:r>
              <a:rPr lang="en-GB" sz="1800" dirty="0" err="1"/>
              <a:t>Garching</a:t>
            </a:r>
            <a:r>
              <a:rPr lang="en-GB" sz="1800" dirty="0"/>
              <a:t> within </a:t>
            </a:r>
            <a:r>
              <a:rPr lang="en-GB" sz="1800" dirty="0" err="1"/>
              <a:t>Eurofusion</a:t>
            </a:r>
            <a:r>
              <a:rPr lang="en-GB" sz="1800" dirty="0"/>
              <a:t> WPDIV-IDTT (PL R. Neu) focused on several THM systems</a:t>
            </a:r>
          </a:p>
          <a:p>
            <a:pPr marL="285750" indent="-285750">
              <a:buFont typeface="Arial" panose="020B0604020202020204" pitchFamily="34" charset="0"/>
              <a:buChar char="•"/>
            </a:pPr>
            <a:r>
              <a:rPr lang="en-GB" sz="1800" dirty="0"/>
              <a:t>On 13/12/23 -&gt; </a:t>
            </a:r>
            <a:r>
              <a:rPr lang="en-GB" sz="1800" u="sng" dirty="0"/>
              <a:t>EDRM on </a:t>
            </a:r>
            <a:r>
              <a:rPr lang="en-GB" sz="1800" u="sng" dirty="0" err="1"/>
              <a:t>criogenic</a:t>
            </a:r>
            <a:r>
              <a:rPr lang="en-GB" sz="1800" u="sng" dirty="0"/>
              <a:t> system </a:t>
            </a:r>
            <a:r>
              <a:rPr lang="en-GB" sz="1800" dirty="0"/>
              <a:t>(freezing of parameters, layout, interfaces, scope of supply)</a:t>
            </a:r>
          </a:p>
          <a:p>
            <a:endParaRPr lang="en-GB" sz="1800" dirty="0"/>
          </a:p>
        </p:txBody>
      </p:sp>
      <p:sp>
        <p:nvSpPr>
          <p:cNvPr id="3" name="Segnaposto piè di pagina 2">
            <a:extLst>
              <a:ext uri="{FF2B5EF4-FFF2-40B4-BE49-F238E27FC236}">
                <a16:creationId xmlns:a16="http://schemas.microsoft.com/office/drawing/2014/main" id="{2CB98FEE-8244-40AA-9B36-BD10EEFA6352}"/>
              </a:ext>
            </a:extLst>
          </p:cNvPr>
          <p:cNvSpPr>
            <a:spLocks noGrp="1"/>
          </p:cNvSpPr>
          <p:nvPr>
            <p:ph type="ftr" sz="quarter" idx="11"/>
          </p:nvPr>
        </p:nvSpPr>
        <p:spPr/>
        <p:txBody>
          <a:bodyPr/>
          <a:lstStyle/>
          <a:p>
            <a:r>
              <a:rPr lang="en-US"/>
              <a:t>DTT Technical and Scientific Committee  -  V meeting - 21-22/11/23</a:t>
            </a:r>
            <a:endParaRPr lang="it-IT" dirty="0"/>
          </a:p>
        </p:txBody>
      </p:sp>
      <p:sp>
        <p:nvSpPr>
          <p:cNvPr id="6" name="Segnaposto numero diapositiva 5">
            <a:extLst>
              <a:ext uri="{FF2B5EF4-FFF2-40B4-BE49-F238E27FC236}">
                <a16:creationId xmlns:a16="http://schemas.microsoft.com/office/drawing/2014/main" id="{0F933D46-9C34-4B47-9115-1AE2CE9176F6}"/>
              </a:ext>
            </a:extLst>
          </p:cNvPr>
          <p:cNvSpPr>
            <a:spLocks noGrp="1"/>
          </p:cNvSpPr>
          <p:nvPr>
            <p:ph type="sldNum" sz="quarter" idx="12"/>
          </p:nvPr>
        </p:nvSpPr>
        <p:spPr/>
        <p:txBody>
          <a:bodyPr/>
          <a:lstStyle/>
          <a:p>
            <a:fld id="{BA013763-FF4F-6447-94CE-4F6DA003092A}" type="slidenum">
              <a:rPr lang="it-IT" smtClean="0"/>
              <a:pPr/>
              <a:t>4</a:t>
            </a:fld>
            <a:endParaRPr lang="it-IT"/>
          </a:p>
        </p:txBody>
      </p:sp>
      <p:pic>
        <p:nvPicPr>
          <p:cNvPr id="2050" name="Picture 2" descr="https://www.dtt-project.it/images/2023/09/21/foto2.png">
            <a:extLst>
              <a:ext uri="{FF2B5EF4-FFF2-40B4-BE49-F238E27FC236}">
                <a16:creationId xmlns:a16="http://schemas.microsoft.com/office/drawing/2014/main" id="{B374B21E-8133-44E7-8DAC-046983279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5514" y="988352"/>
            <a:ext cx="3425818" cy="2580382"/>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AB71FDEB-97ED-4E7E-98F8-555F8841D0D5}"/>
              </a:ext>
            </a:extLst>
          </p:cNvPr>
          <p:cNvPicPr>
            <a:picLocks noChangeAspect="1"/>
          </p:cNvPicPr>
          <p:nvPr/>
        </p:nvPicPr>
        <p:blipFill rotWithShape="1">
          <a:blip r:embed="rId3"/>
          <a:srcRect t="27712" b="25752"/>
          <a:stretch/>
        </p:blipFill>
        <p:spPr>
          <a:xfrm>
            <a:off x="6187866" y="3619826"/>
            <a:ext cx="2662698" cy="2685432"/>
          </a:xfrm>
          <a:prstGeom prst="rect">
            <a:avLst/>
          </a:prstGeom>
        </p:spPr>
      </p:pic>
    </p:spTree>
    <p:extLst>
      <p:ext uri="{BB962C8B-B14F-4D97-AF65-F5344CB8AC3E}">
        <p14:creationId xmlns:p14="http://schemas.microsoft.com/office/powerpoint/2010/main" val="2218067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olo 1">
            <a:extLst>
              <a:ext uri="{FF2B5EF4-FFF2-40B4-BE49-F238E27FC236}">
                <a16:creationId xmlns:a16="http://schemas.microsoft.com/office/drawing/2014/main" id="{B5F65D47-5D32-2993-1A02-3ABEAD9B3F20}"/>
              </a:ext>
            </a:extLst>
          </p:cNvPr>
          <p:cNvSpPr>
            <a:spLocks noGrp="1"/>
          </p:cNvSpPr>
          <p:nvPr>
            <p:ph type="title"/>
          </p:nvPr>
        </p:nvSpPr>
        <p:spPr/>
        <p:txBody>
          <a:bodyPr/>
          <a:lstStyle/>
          <a:p>
            <a:r>
              <a:rPr lang="en-US" b="1" dirty="0"/>
              <a:t>Conductors</a:t>
            </a:r>
          </a:p>
        </p:txBody>
      </p:sp>
      <p:sp>
        <p:nvSpPr>
          <p:cNvPr id="4" name="Segnaposto piè di pagina 3">
            <a:extLst>
              <a:ext uri="{FF2B5EF4-FFF2-40B4-BE49-F238E27FC236}">
                <a16:creationId xmlns:a16="http://schemas.microsoft.com/office/drawing/2014/main" id="{9EBFE935-03D5-A49C-E224-50E1E4EA1EF4}"/>
              </a:ext>
            </a:extLst>
          </p:cNvPr>
          <p:cNvSpPr>
            <a:spLocks noGrp="1"/>
          </p:cNvSpPr>
          <p:nvPr>
            <p:ph type="ftr" sz="quarter" idx="11"/>
          </p:nvPr>
        </p:nvSpPr>
        <p:spPr/>
        <p:txBody>
          <a:bodyPr/>
          <a:lstStyle/>
          <a:p>
            <a:r>
              <a:rPr lang="en-US"/>
              <a:t>DTT Technical and Scientific Committee  -  V meeting - 21-22/11/23</a:t>
            </a:r>
            <a:endParaRPr lang="it-IT"/>
          </a:p>
        </p:txBody>
      </p:sp>
      <p:sp>
        <p:nvSpPr>
          <p:cNvPr id="3" name="Segnaposto numero diapositiva 2"/>
          <p:cNvSpPr>
            <a:spLocks noGrp="1"/>
          </p:cNvSpPr>
          <p:nvPr>
            <p:ph type="sldNum" sz="quarter" idx="12"/>
          </p:nvPr>
        </p:nvSpPr>
        <p:spPr/>
        <p:txBody>
          <a:bodyPr/>
          <a:lstStyle/>
          <a:p>
            <a:fld id="{BA013763-FF4F-6447-94CE-4F6DA003092A}" type="slidenum">
              <a:rPr lang="it-IT" smtClean="0"/>
              <a:pPr/>
              <a:t>5</a:t>
            </a:fld>
            <a:endParaRPr lang="it-IT"/>
          </a:p>
        </p:txBody>
      </p:sp>
      <p:pic>
        <p:nvPicPr>
          <p:cNvPr id="8" name="Picture 2">
            <a:extLst>
              <a:ext uri="{FF2B5EF4-FFF2-40B4-BE49-F238E27FC236}">
                <a16:creationId xmlns:a16="http://schemas.microsoft.com/office/drawing/2014/main" id="{25BE5161-A3A3-0C6D-31B0-95A8B293C6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77228" y="915334"/>
            <a:ext cx="1138122" cy="466391"/>
          </a:xfrm>
          <a:prstGeom prst="rect">
            <a:avLst/>
          </a:prstGeom>
        </p:spPr>
      </p:pic>
      <p:pic>
        <p:nvPicPr>
          <p:cNvPr id="5" name="Immagine 4" descr="Immagine che contiene interno, edificio, acciaio, pavimento&#10;&#10;Descrizione generata automaticamente">
            <a:extLst>
              <a:ext uri="{FF2B5EF4-FFF2-40B4-BE49-F238E27FC236}">
                <a16:creationId xmlns:a16="http://schemas.microsoft.com/office/drawing/2014/main" id="{A950BBBC-84FD-B043-D7A6-D32DDDF8E2D6}"/>
              </a:ext>
            </a:extLst>
          </p:cNvPr>
          <p:cNvPicPr>
            <a:picLocks noChangeAspect="1"/>
          </p:cNvPicPr>
          <p:nvPr/>
        </p:nvPicPr>
        <p:blipFill>
          <a:blip r:embed="rId3"/>
          <a:stretch>
            <a:fillRect/>
          </a:stretch>
        </p:blipFill>
        <p:spPr>
          <a:xfrm>
            <a:off x="686620" y="2894105"/>
            <a:ext cx="4417096" cy="3312822"/>
          </a:xfrm>
          <a:prstGeom prst="rect">
            <a:avLst/>
          </a:prstGeom>
        </p:spPr>
      </p:pic>
      <p:sp>
        <p:nvSpPr>
          <p:cNvPr id="6" name="Titolo 1">
            <a:extLst>
              <a:ext uri="{FF2B5EF4-FFF2-40B4-BE49-F238E27FC236}">
                <a16:creationId xmlns:a16="http://schemas.microsoft.com/office/drawing/2014/main" id="{1152C1E1-F2FA-61BE-07A7-814304EE093D}"/>
              </a:ext>
            </a:extLst>
          </p:cNvPr>
          <p:cNvSpPr txBox="1">
            <a:spLocks/>
          </p:cNvSpPr>
          <p:nvPr/>
        </p:nvSpPr>
        <p:spPr>
          <a:xfrm>
            <a:off x="206649" y="767841"/>
            <a:ext cx="6696175" cy="1976841"/>
          </a:xfrm>
          <a:prstGeom prst="rect">
            <a:avLst/>
          </a:prstGeom>
          <a:solidFill>
            <a:schemeClr val="tx2">
              <a:lumMod val="20000"/>
              <a:lumOff val="80000"/>
            </a:schemeClr>
          </a:solidFill>
          <a:ln>
            <a:solidFill>
              <a:schemeClr val="tx1"/>
            </a:solidFill>
          </a:ln>
        </p:spPr>
        <p:txBody>
          <a:bodyPr vert="horz" lIns="68580" tIns="34290" rIns="68580" bIns="34290" rtlCol="0" anchor="ctr">
            <a:normAutofit/>
          </a:bodyPr>
          <a:lstStyle>
            <a:lvl1pPr algn="ctr" defTabSz="914400" rtl="0" eaLnBrk="1" latinLnBrk="0" hangingPunct="1">
              <a:lnSpc>
                <a:spcPct val="90000"/>
              </a:lnSpc>
              <a:spcBef>
                <a:spcPct val="0"/>
              </a:spcBef>
              <a:buNone/>
              <a:defRPr sz="6000" b="1" i="0" kern="1200">
                <a:solidFill>
                  <a:schemeClr val="tx1"/>
                </a:solidFill>
                <a:latin typeface="Century Gothic" panose="020B0502020202020204" pitchFamily="34" charset="0"/>
                <a:ea typeface="+mj-ea"/>
                <a:cs typeface="Arial" panose="020B0604020202020204" pitchFamily="34" charset="0"/>
              </a:defRPr>
            </a:lvl1pPr>
          </a:lstStyle>
          <a:p>
            <a:pPr marL="285750" indent="-285750" algn="l">
              <a:lnSpc>
                <a:spcPct val="100000"/>
              </a:lnSpc>
              <a:spcAft>
                <a:spcPts val="1800"/>
              </a:spcAft>
              <a:buFont typeface="Arial" panose="020B0604020202020204" pitchFamily="34" charset="0"/>
              <a:buChar char="•"/>
            </a:pPr>
            <a:r>
              <a:rPr lang="en-US" sz="1800">
                <a:solidFill>
                  <a:schemeClr val="accent1">
                    <a:lumMod val="75000"/>
                  </a:schemeClr>
                </a:solidFill>
                <a:latin typeface="Calibri" panose="020F0502020204030204" pitchFamily="34" charset="0"/>
                <a:cs typeface="Calibri" panose="020F0502020204030204" pitchFamily="34" charset="0"/>
              </a:rPr>
              <a:t>WP 5 conductors </a:t>
            </a:r>
            <a:r>
              <a:rPr lang="en-US" sz="1800" b="0">
                <a:solidFill>
                  <a:schemeClr val="accent1">
                    <a:lumMod val="75000"/>
                  </a:schemeClr>
                </a:solidFill>
                <a:latin typeface="Calibri" panose="020F0502020204030204" pitchFamily="34" charset="0"/>
                <a:cs typeface="Calibri" panose="020F0502020204030204" pitchFamily="34" charset="0"/>
              </a:rPr>
              <a:t>delivered to ASG on 02/11/23</a:t>
            </a:r>
            <a:endParaRPr lang="en-US" sz="1800">
              <a:solidFill>
                <a:schemeClr val="accent1">
                  <a:lumMod val="75000"/>
                </a:schemeClr>
              </a:solidFill>
              <a:latin typeface="Calibri" panose="020F0502020204030204" pitchFamily="34" charset="0"/>
              <a:cs typeface="Calibri" panose="020F0502020204030204" pitchFamily="34" charset="0"/>
            </a:endParaRPr>
          </a:p>
          <a:p>
            <a:pPr marL="285750" indent="-285750" algn="l">
              <a:lnSpc>
                <a:spcPct val="100000"/>
              </a:lnSpc>
              <a:spcAft>
                <a:spcPts val="1800"/>
              </a:spcAft>
              <a:buFont typeface="Arial" panose="020B0604020202020204" pitchFamily="34" charset="0"/>
              <a:buChar char="•"/>
            </a:pPr>
            <a:r>
              <a:rPr lang="en-US" sz="1800">
                <a:solidFill>
                  <a:schemeClr val="accent1">
                    <a:lumMod val="75000"/>
                  </a:schemeClr>
                </a:solidFill>
                <a:latin typeface="Calibri" panose="020F0502020204030204" pitchFamily="34" charset="0"/>
                <a:cs typeface="Calibri" panose="020F0502020204030204" pitchFamily="34" charset="0"/>
              </a:rPr>
              <a:t>28 conductor Unit Lengths delivered TF (3 superdummy)</a:t>
            </a:r>
          </a:p>
          <a:p>
            <a:pPr marL="285750" indent="-285750" algn="l">
              <a:lnSpc>
                <a:spcPct val="100000"/>
              </a:lnSpc>
              <a:spcAft>
                <a:spcPts val="1800"/>
              </a:spcAft>
              <a:buFont typeface="Arial" panose="020B0604020202020204" pitchFamily="34" charset="0"/>
              <a:buChar char="•"/>
            </a:pPr>
            <a:r>
              <a:rPr lang="en-US" sz="1800" b="0">
                <a:solidFill>
                  <a:schemeClr val="accent1">
                    <a:lumMod val="75000"/>
                  </a:schemeClr>
                </a:solidFill>
                <a:latin typeface="Calibri" panose="020F0502020204030204" pitchFamily="34" charset="0"/>
                <a:cs typeface="Calibri" panose="020F0502020204030204" pitchFamily="34" charset="0"/>
              </a:rPr>
              <a:t>WP 6 conductors under testing (delivery within end of November)</a:t>
            </a:r>
          </a:p>
          <a:p>
            <a:pPr marL="285750" indent="-285750" algn="l">
              <a:lnSpc>
                <a:spcPct val="100000"/>
              </a:lnSpc>
              <a:spcAft>
                <a:spcPts val="1800"/>
              </a:spcAft>
              <a:buFont typeface="Arial" panose="020B0604020202020204" pitchFamily="34" charset="0"/>
              <a:buChar char="•"/>
            </a:pPr>
            <a:r>
              <a:rPr lang="en-US" sz="1800" b="0">
                <a:solidFill>
                  <a:schemeClr val="accent1">
                    <a:lumMod val="75000"/>
                  </a:schemeClr>
                </a:solidFill>
                <a:latin typeface="Calibri" panose="020F0502020204030204" pitchFamily="34" charset="0"/>
                <a:cs typeface="Calibri" panose="020F0502020204030204" pitchFamily="34" charset="0"/>
              </a:rPr>
              <a:t>WP 7 conductors in fabrication (delivery within end of December)</a:t>
            </a:r>
          </a:p>
        </p:txBody>
      </p:sp>
      <p:pic>
        <p:nvPicPr>
          <p:cNvPr id="7" name="Immagine 6" descr="Immagine che contiene macchina, ingegneria, industria, fabbrica&#10;&#10;Descrizione generata automaticamente">
            <a:extLst>
              <a:ext uri="{FF2B5EF4-FFF2-40B4-BE49-F238E27FC236}">
                <a16:creationId xmlns:a16="http://schemas.microsoft.com/office/drawing/2014/main" id="{4ECA631A-9449-84BF-2EEB-06A77BFA4BF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248833" y="4312874"/>
            <a:ext cx="2688518" cy="1718807"/>
          </a:xfrm>
          <a:prstGeom prst="rect">
            <a:avLst/>
          </a:prstGeom>
        </p:spPr>
      </p:pic>
      <p:pic>
        <p:nvPicPr>
          <p:cNvPr id="11" name="Immagine 10" descr="Immagine che contiene macchina, tubo, acciaio, Ricambio auto&#10;&#10;Descrizione generata automaticamente">
            <a:extLst>
              <a:ext uri="{FF2B5EF4-FFF2-40B4-BE49-F238E27FC236}">
                <a16:creationId xmlns:a16="http://schemas.microsoft.com/office/drawing/2014/main" id="{E1D5D384-A318-A303-876C-3119D016063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00000">
            <a:off x="6826632" y="2031294"/>
            <a:ext cx="2412250" cy="1809188"/>
          </a:xfrm>
          <a:prstGeom prst="rect">
            <a:avLst/>
          </a:prstGeom>
        </p:spPr>
      </p:pic>
    </p:spTree>
    <p:extLst>
      <p:ext uri="{BB962C8B-B14F-4D97-AF65-F5344CB8AC3E}">
        <p14:creationId xmlns:p14="http://schemas.microsoft.com/office/powerpoint/2010/main" val="3292701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GB" dirty="0"/>
              <a:t>TF coil winding qualification: </a:t>
            </a:r>
            <a:r>
              <a:rPr lang="en-US" dirty="0"/>
              <a:t>DP mock-up </a:t>
            </a:r>
          </a:p>
        </p:txBody>
      </p:sp>
      <p:sp>
        <p:nvSpPr>
          <p:cNvPr id="4" name="Segnaposto piè di pagina 3">
            <a:extLst>
              <a:ext uri="{FF2B5EF4-FFF2-40B4-BE49-F238E27FC236}">
                <a16:creationId xmlns:a16="http://schemas.microsoft.com/office/drawing/2014/main" id="{BD12B5BA-00AF-4791-9474-537E3CB526E1}"/>
              </a:ext>
            </a:extLst>
          </p:cNvPr>
          <p:cNvSpPr>
            <a:spLocks noGrp="1"/>
          </p:cNvSpPr>
          <p:nvPr>
            <p:ph type="ftr" sz="quarter" idx="11"/>
          </p:nvPr>
        </p:nvSpPr>
        <p:spPr/>
        <p:txBody>
          <a:bodyPr/>
          <a:lstStyle/>
          <a:p>
            <a:r>
              <a:rPr lang="en-US"/>
              <a:t>DTT Technical and Scientific Committee  -  V meeting - 21-22/11/23</a:t>
            </a:r>
            <a:endParaRPr lang="it-IT" dirty="0"/>
          </a:p>
        </p:txBody>
      </p:sp>
      <p:sp>
        <p:nvSpPr>
          <p:cNvPr id="3" name="Segnaposto numero diapositiva 2"/>
          <p:cNvSpPr>
            <a:spLocks noGrp="1"/>
          </p:cNvSpPr>
          <p:nvPr>
            <p:ph type="sldNum" sz="quarter" idx="12"/>
          </p:nvPr>
        </p:nvSpPr>
        <p:spPr/>
        <p:txBody>
          <a:bodyPr/>
          <a:lstStyle/>
          <a:p>
            <a:fld id="{BA013763-FF4F-6447-94CE-4F6DA003092A}" type="slidenum">
              <a:rPr lang="it-IT" smtClean="0"/>
              <a:pPr/>
              <a:t>6</a:t>
            </a:fld>
            <a:endParaRPr lang="it-IT"/>
          </a:p>
        </p:txBody>
      </p:sp>
      <p:pic>
        <p:nvPicPr>
          <p:cNvPr id="6" name="Picture 5" descr="A close up of a machine&#10;&#10;Description automatically generated">
            <a:extLst>
              <a:ext uri="{FF2B5EF4-FFF2-40B4-BE49-F238E27FC236}">
                <a16:creationId xmlns:a16="http://schemas.microsoft.com/office/drawing/2014/main" id="{C07A2677-4B0E-8F2A-2140-8AE34ADF692A}"/>
              </a:ext>
            </a:extLst>
          </p:cNvPr>
          <p:cNvPicPr>
            <a:picLocks noChangeAspect="1"/>
          </p:cNvPicPr>
          <p:nvPr/>
        </p:nvPicPr>
        <p:blipFill>
          <a:blip r:embed="rId3"/>
          <a:stretch>
            <a:fillRect/>
          </a:stretch>
        </p:blipFill>
        <p:spPr>
          <a:xfrm>
            <a:off x="0" y="2230684"/>
            <a:ext cx="9144000" cy="3153980"/>
          </a:xfrm>
          <a:prstGeom prst="rect">
            <a:avLst/>
          </a:prstGeom>
        </p:spPr>
      </p:pic>
      <p:cxnSp>
        <p:nvCxnSpPr>
          <p:cNvPr id="9" name="Connettore 2 8">
            <a:extLst>
              <a:ext uri="{FF2B5EF4-FFF2-40B4-BE49-F238E27FC236}">
                <a16:creationId xmlns:a16="http://schemas.microsoft.com/office/drawing/2014/main" id="{B3B74AC7-9290-4D21-AB3A-855F4BF6611D}"/>
              </a:ext>
            </a:extLst>
          </p:cNvPr>
          <p:cNvCxnSpPr>
            <a:cxnSpLocks/>
          </p:cNvCxnSpPr>
          <p:nvPr/>
        </p:nvCxnSpPr>
        <p:spPr>
          <a:xfrm flipV="1">
            <a:off x="165253" y="3756449"/>
            <a:ext cx="8411378" cy="1"/>
          </a:xfrm>
          <a:prstGeom prst="straightConnector1">
            <a:avLst/>
          </a:prstGeom>
          <a:ln w="34925">
            <a:solidFill>
              <a:schemeClr val="accent4"/>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EB462630-AA4E-49B1-AB6B-73DDFE53B607}"/>
              </a:ext>
            </a:extLst>
          </p:cNvPr>
          <p:cNvSpPr txBox="1"/>
          <p:nvPr/>
        </p:nvSpPr>
        <p:spPr>
          <a:xfrm>
            <a:off x="4453960" y="3654063"/>
            <a:ext cx="1313762" cy="438581"/>
          </a:xfrm>
          <a:prstGeom prst="rect">
            <a:avLst/>
          </a:prstGeom>
          <a:noFill/>
        </p:spPr>
        <p:txBody>
          <a:bodyPr wrap="square" lIns="68580" tIns="34290" rIns="68580" bIns="34290" rtlCol="0">
            <a:spAutoFit/>
          </a:bodyPr>
          <a:lstStyle/>
          <a:p>
            <a:pPr algn="ctr"/>
            <a:r>
              <a:rPr lang="en-US" sz="2400" i="1" dirty="0">
                <a:solidFill>
                  <a:schemeClr val="accent4"/>
                </a:solidFill>
                <a:effectLst>
                  <a:outerShdw blurRad="38100" dist="38100" dir="2700000" algn="tl">
                    <a:srgbClr val="000000">
                      <a:alpha val="43137"/>
                    </a:srgbClr>
                  </a:outerShdw>
                </a:effectLst>
              </a:rPr>
              <a:t>~4,6 m</a:t>
            </a:r>
          </a:p>
        </p:txBody>
      </p:sp>
      <p:sp>
        <p:nvSpPr>
          <p:cNvPr id="7" name="CasellaDiTesto 6">
            <a:extLst>
              <a:ext uri="{FF2B5EF4-FFF2-40B4-BE49-F238E27FC236}">
                <a16:creationId xmlns:a16="http://schemas.microsoft.com/office/drawing/2014/main" id="{2447CDB9-F756-4C3D-82D5-9A6BD7B98DD6}"/>
              </a:ext>
            </a:extLst>
          </p:cNvPr>
          <p:cNvSpPr txBox="1"/>
          <p:nvPr/>
        </p:nvSpPr>
        <p:spPr>
          <a:xfrm>
            <a:off x="89647" y="872663"/>
            <a:ext cx="8750833" cy="1200329"/>
          </a:xfrm>
          <a:prstGeom prst="rect">
            <a:avLst/>
          </a:prstGeom>
          <a:noFill/>
        </p:spPr>
        <p:txBody>
          <a:bodyPr wrap="square" rtlCol="0">
            <a:spAutoFit/>
          </a:bodyPr>
          <a:lstStyle/>
          <a:p>
            <a:r>
              <a:rPr lang="en-US" dirty="0"/>
              <a:t>A winding trial followed by heat treatment has been successfully completed in September. </a:t>
            </a:r>
          </a:p>
          <a:p>
            <a:r>
              <a:rPr lang="en-US" dirty="0"/>
              <a:t>Dummy DP under winding phase (qualification to be completed within February 2024) -&gt; if successful the dummy DP shall be the </a:t>
            </a:r>
            <a:r>
              <a:rPr lang="en-US" b="1" dirty="0"/>
              <a:t>first DP</a:t>
            </a:r>
          </a:p>
          <a:p>
            <a:r>
              <a:rPr lang="en-US" dirty="0"/>
              <a:t>Production to start at the beginning of 2024.</a:t>
            </a:r>
          </a:p>
        </p:txBody>
      </p:sp>
    </p:spTree>
    <p:extLst>
      <p:ext uri="{BB962C8B-B14F-4D97-AF65-F5344CB8AC3E}">
        <p14:creationId xmlns:p14="http://schemas.microsoft.com/office/powerpoint/2010/main" val="371155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GB" dirty="0"/>
              <a:t>TF Joint sample tests @ SULTAN</a:t>
            </a:r>
            <a:endParaRPr lang="en-US" dirty="0"/>
          </a:p>
        </p:txBody>
      </p:sp>
      <p:sp>
        <p:nvSpPr>
          <p:cNvPr id="4" name="Segnaposto piè di pagina 3">
            <a:extLst>
              <a:ext uri="{FF2B5EF4-FFF2-40B4-BE49-F238E27FC236}">
                <a16:creationId xmlns:a16="http://schemas.microsoft.com/office/drawing/2014/main" id="{BD12B5BA-00AF-4791-9474-537E3CB526E1}"/>
              </a:ext>
            </a:extLst>
          </p:cNvPr>
          <p:cNvSpPr>
            <a:spLocks noGrp="1"/>
          </p:cNvSpPr>
          <p:nvPr>
            <p:ph type="ftr" sz="quarter" idx="11"/>
          </p:nvPr>
        </p:nvSpPr>
        <p:spPr/>
        <p:txBody>
          <a:bodyPr/>
          <a:lstStyle/>
          <a:p>
            <a:r>
              <a:rPr lang="en-US"/>
              <a:t>DTT Technical and Scientific Committee  -  V meeting - 21-22/11/23</a:t>
            </a:r>
            <a:endParaRPr lang="it-IT" dirty="0"/>
          </a:p>
        </p:txBody>
      </p:sp>
      <p:sp>
        <p:nvSpPr>
          <p:cNvPr id="3" name="Segnaposto numero diapositiva 2"/>
          <p:cNvSpPr>
            <a:spLocks noGrp="1"/>
          </p:cNvSpPr>
          <p:nvPr>
            <p:ph type="sldNum" sz="quarter" idx="12"/>
          </p:nvPr>
        </p:nvSpPr>
        <p:spPr/>
        <p:txBody>
          <a:bodyPr/>
          <a:lstStyle/>
          <a:p>
            <a:fld id="{BA013763-FF4F-6447-94CE-4F6DA003092A}" type="slidenum">
              <a:rPr lang="it-IT" smtClean="0"/>
              <a:pPr/>
              <a:t>7</a:t>
            </a:fld>
            <a:endParaRPr lang="it-IT"/>
          </a:p>
        </p:txBody>
      </p:sp>
      <p:graphicFrame>
        <p:nvGraphicFramePr>
          <p:cNvPr id="5" name="Tabella 4">
            <a:extLst>
              <a:ext uri="{FF2B5EF4-FFF2-40B4-BE49-F238E27FC236}">
                <a16:creationId xmlns:a16="http://schemas.microsoft.com/office/drawing/2014/main" id="{55212040-5880-4E69-8C08-17C84C576E72}"/>
              </a:ext>
            </a:extLst>
          </p:cNvPr>
          <p:cNvGraphicFramePr>
            <a:graphicFrameLocks noGrp="1"/>
          </p:cNvGraphicFramePr>
          <p:nvPr>
            <p:extLst>
              <p:ext uri="{D42A27DB-BD31-4B8C-83A1-F6EECF244321}">
                <p14:modId xmlns:p14="http://schemas.microsoft.com/office/powerpoint/2010/main" val="2249912562"/>
              </p:ext>
            </p:extLst>
          </p:nvPr>
        </p:nvGraphicFramePr>
        <p:xfrm>
          <a:off x="127187" y="827649"/>
          <a:ext cx="5484718" cy="2505217"/>
        </p:xfrm>
        <a:graphic>
          <a:graphicData uri="http://schemas.openxmlformats.org/drawingml/2006/table">
            <a:tbl>
              <a:tblPr/>
              <a:tblGrid>
                <a:gridCol w="1140084">
                  <a:extLst>
                    <a:ext uri="{9D8B030D-6E8A-4147-A177-3AD203B41FA5}">
                      <a16:colId xmlns:a16="http://schemas.microsoft.com/office/drawing/2014/main" val="674810190"/>
                    </a:ext>
                  </a:extLst>
                </a:gridCol>
                <a:gridCol w="431382">
                  <a:extLst>
                    <a:ext uri="{9D8B030D-6E8A-4147-A177-3AD203B41FA5}">
                      <a16:colId xmlns:a16="http://schemas.microsoft.com/office/drawing/2014/main" val="3052775099"/>
                    </a:ext>
                  </a:extLst>
                </a:gridCol>
                <a:gridCol w="431382">
                  <a:extLst>
                    <a:ext uri="{9D8B030D-6E8A-4147-A177-3AD203B41FA5}">
                      <a16:colId xmlns:a16="http://schemas.microsoft.com/office/drawing/2014/main" val="777314571"/>
                    </a:ext>
                  </a:extLst>
                </a:gridCol>
                <a:gridCol w="431382">
                  <a:extLst>
                    <a:ext uri="{9D8B030D-6E8A-4147-A177-3AD203B41FA5}">
                      <a16:colId xmlns:a16="http://schemas.microsoft.com/office/drawing/2014/main" val="4071710695"/>
                    </a:ext>
                  </a:extLst>
                </a:gridCol>
                <a:gridCol w="431382">
                  <a:extLst>
                    <a:ext uri="{9D8B030D-6E8A-4147-A177-3AD203B41FA5}">
                      <a16:colId xmlns:a16="http://schemas.microsoft.com/office/drawing/2014/main" val="2303323887"/>
                    </a:ext>
                  </a:extLst>
                </a:gridCol>
                <a:gridCol w="431382">
                  <a:extLst>
                    <a:ext uri="{9D8B030D-6E8A-4147-A177-3AD203B41FA5}">
                      <a16:colId xmlns:a16="http://schemas.microsoft.com/office/drawing/2014/main" val="707532113"/>
                    </a:ext>
                  </a:extLst>
                </a:gridCol>
                <a:gridCol w="431382">
                  <a:extLst>
                    <a:ext uri="{9D8B030D-6E8A-4147-A177-3AD203B41FA5}">
                      <a16:colId xmlns:a16="http://schemas.microsoft.com/office/drawing/2014/main" val="1430931972"/>
                    </a:ext>
                  </a:extLst>
                </a:gridCol>
                <a:gridCol w="431382">
                  <a:extLst>
                    <a:ext uri="{9D8B030D-6E8A-4147-A177-3AD203B41FA5}">
                      <a16:colId xmlns:a16="http://schemas.microsoft.com/office/drawing/2014/main" val="3773254145"/>
                    </a:ext>
                  </a:extLst>
                </a:gridCol>
                <a:gridCol w="431382">
                  <a:extLst>
                    <a:ext uri="{9D8B030D-6E8A-4147-A177-3AD203B41FA5}">
                      <a16:colId xmlns:a16="http://schemas.microsoft.com/office/drawing/2014/main" val="2626153054"/>
                    </a:ext>
                  </a:extLst>
                </a:gridCol>
                <a:gridCol w="893578">
                  <a:extLst>
                    <a:ext uri="{9D8B030D-6E8A-4147-A177-3AD203B41FA5}">
                      <a16:colId xmlns:a16="http://schemas.microsoft.com/office/drawing/2014/main" val="1566796151"/>
                    </a:ext>
                  </a:extLst>
                </a:gridCol>
              </a:tblGrid>
              <a:tr h="149059">
                <a:tc gridSpan="10">
                  <a:txBody>
                    <a:bodyPr/>
                    <a:lstStyle/>
                    <a:p>
                      <a:pPr algn="l" fontAlgn="b"/>
                      <a:r>
                        <a:rPr lang="en-US" sz="1000" b="1">
                          <a:solidFill>
                            <a:srgbClr val="DD0806"/>
                          </a:solidFill>
                          <a:effectLst/>
                          <a:latin typeface="Arial" panose="020B0604020202020204" pitchFamily="34" charset="0"/>
                        </a:rPr>
                        <a:t>Reference DC Tests before cycling, with "normal" polarity of the current</a:t>
                      </a:r>
                      <a:endParaRPr lang="en-US" sz="14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60508469"/>
                  </a:ext>
                </a:extLst>
              </a:tr>
              <a:tr h="336336">
                <a:tc rowSpan="2">
                  <a:txBody>
                    <a:bodyPr/>
                    <a:lstStyle/>
                    <a:p>
                      <a:pPr algn="ctr" fontAlgn="ctr"/>
                      <a:r>
                        <a:rPr lang="it-IT" sz="800" b="1" dirty="0">
                          <a:effectLst/>
                          <a:latin typeface="Arial" panose="020B0604020202020204" pitchFamily="34" charset="0"/>
                        </a:rPr>
                        <a:t>File</a:t>
                      </a:r>
                      <a:endParaRPr lang="it-IT" sz="1400" dirty="0">
                        <a:effectLst/>
                      </a:endParaRPr>
                    </a:p>
                  </a:txBody>
                  <a:tcPr marL="6918" marR="6918" marT="6918" marB="332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it-IT" sz="800" b="1" dirty="0">
                          <a:effectLst/>
                          <a:latin typeface="Arial" panose="020B0604020202020204" pitchFamily="34" charset="0"/>
                        </a:rPr>
                        <a:t>B Sultan</a:t>
                      </a:r>
                      <a:endParaRPr lang="it-IT" sz="1400" dirty="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it-IT" sz="800" b="1">
                          <a:effectLst/>
                          <a:latin typeface="Arial" panose="020B0604020202020204" pitchFamily="34" charset="0"/>
                        </a:rPr>
                        <a:t>I Sample</a:t>
                      </a:r>
                      <a:endParaRPr lang="it-IT" sz="14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it-IT" sz="800" b="1">
                          <a:effectLst/>
                          <a:latin typeface="Arial" panose="020B0604020202020204" pitchFamily="34" charset="0"/>
                        </a:rPr>
                        <a:t>dI/dt</a:t>
                      </a:r>
                      <a:endParaRPr lang="it-IT" sz="14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it-IT" sz="800" b="1">
                          <a:effectLst/>
                          <a:latin typeface="Arial" panose="020B0604020202020204" pitchFamily="34" charset="0"/>
                        </a:rPr>
                        <a:t>T Left</a:t>
                      </a:r>
                      <a:endParaRPr lang="it-IT" sz="14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it-IT" sz="800" b="1">
                          <a:effectLst/>
                          <a:latin typeface="Arial" panose="020B0604020202020204" pitchFamily="34" charset="0"/>
                        </a:rPr>
                        <a:t>T Right</a:t>
                      </a:r>
                      <a:endParaRPr lang="it-IT" sz="14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it-IT" sz="800" b="1">
                          <a:effectLst/>
                          <a:latin typeface="Arial" panose="020B0604020202020204" pitchFamily="34" charset="0"/>
                        </a:rPr>
                        <a:t>dm/dt L</a:t>
                      </a:r>
                      <a:endParaRPr lang="it-IT" sz="14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it-IT" sz="800" b="1">
                          <a:effectLst/>
                          <a:latin typeface="Arial" panose="020B0604020202020204" pitchFamily="34" charset="0"/>
                        </a:rPr>
                        <a:t>dm/dt R</a:t>
                      </a:r>
                      <a:endParaRPr lang="it-IT" sz="14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it-IT" sz="800" b="1">
                          <a:effectLst/>
                          <a:latin typeface="Arial" panose="020B0604020202020204" pitchFamily="34" charset="0"/>
                        </a:rPr>
                        <a:t>dUh/dt</a:t>
                      </a:r>
                      <a:endParaRPr lang="it-IT" sz="14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2">
                  <a:txBody>
                    <a:bodyPr/>
                    <a:lstStyle/>
                    <a:p>
                      <a:pPr algn="ctr" fontAlgn="ctr"/>
                      <a:r>
                        <a:rPr lang="it-IT" sz="800" b="1" dirty="0">
                          <a:effectLst/>
                          <a:latin typeface="Arial" panose="020B0604020202020204" pitchFamily="34" charset="0"/>
                        </a:rPr>
                        <a:t>ACTIONS/NOTE</a:t>
                      </a:r>
                      <a:endParaRPr lang="it-IT" sz="1400" dirty="0">
                        <a:effectLst/>
                      </a:endParaRPr>
                    </a:p>
                  </a:txBody>
                  <a:tcPr marL="6918" marR="6918" marT="6918" marB="332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253527947"/>
                  </a:ext>
                </a:extLst>
              </a:tr>
              <a:tr h="132034">
                <a:tc vMerge="1">
                  <a:txBody>
                    <a:bodyPr/>
                    <a:lstStyle/>
                    <a:p>
                      <a:endParaRPr lang="en-US"/>
                    </a:p>
                  </a:txBody>
                  <a:tcPr/>
                </a:tc>
                <a:tc>
                  <a:txBody>
                    <a:bodyPr/>
                    <a:lstStyle/>
                    <a:p>
                      <a:pPr algn="ctr" fontAlgn="b"/>
                      <a:r>
                        <a:rPr lang="it-IT" sz="1000" b="0" dirty="0">
                          <a:effectLst/>
                          <a:latin typeface="Arial" panose="020B0604020202020204" pitchFamily="34" charset="0"/>
                        </a:rPr>
                        <a:t>T</a:t>
                      </a:r>
                      <a:endParaRPr lang="it-IT" sz="1800" dirty="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it-IT" sz="1000" b="0" dirty="0" err="1">
                          <a:effectLst/>
                          <a:latin typeface="Arial" panose="020B0604020202020204" pitchFamily="34" charset="0"/>
                        </a:rPr>
                        <a:t>kA</a:t>
                      </a:r>
                      <a:endParaRPr lang="it-IT" sz="1800" dirty="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it-IT" sz="1000" b="0">
                          <a:effectLst/>
                          <a:latin typeface="Arial" panose="020B0604020202020204" pitchFamily="34" charset="0"/>
                        </a:rPr>
                        <a:t>A/s</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it-IT" sz="1000" b="0">
                          <a:effectLst/>
                          <a:latin typeface="Arial" panose="020B0604020202020204" pitchFamily="34" charset="0"/>
                        </a:rPr>
                        <a:t>K</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it-IT" sz="1000" b="0">
                          <a:effectLst/>
                          <a:latin typeface="Arial" panose="020B0604020202020204" pitchFamily="34" charset="0"/>
                        </a:rPr>
                        <a:t>K</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it-IT" sz="1000" b="0">
                          <a:effectLst/>
                          <a:latin typeface="Arial" panose="020B0604020202020204" pitchFamily="34" charset="0"/>
                        </a:rPr>
                        <a:t>g/s</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it-IT" sz="1000" b="0">
                          <a:effectLst/>
                          <a:latin typeface="Arial" panose="020B0604020202020204" pitchFamily="34" charset="0"/>
                        </a:rPr>
                        <a:t>g/s</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it-IT" sz="1000" b="0">
                          <a:effectLst/>
                          <a:latin typeface="Arial" panose="020B0604020202020204" pitchFamily="34" charset="0"/>
                        </a:rPr>
                        <a:t>V</a:t>
                      </a:r>
                      <a:r>
                        <a:rPr lang="it-IT" sz="1000" b="0" baseline="30000">
                          <a:effectLst/>
                          <a:latin typeface="Arial" panose="020B0604020202020204" pitchFamily="34" charset="0"/>
                        </a:rPr>
                        <a:t>2</a:t>
                      </a:r>
                      <a:r>
                        <a:rPr lang="it-IT" sz="1000" b="0">
                          <a:effectLst/>
                          <a:latin typeface="Arial" panose="020B0604020202020204" pitchFamily="34" charset="0"/>
                        </a:rPr>
                        <a:t>/s</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xBody>
                    <a:bodyPr/>
                    <a:lstStyle/>
                    <a:p>
                      <a:endParaRPr lang="en-US"/>
                    </a:p>
                  </a:txBody>
                  <a:tcPr/>
                </a:tc>
                <a:extLst>
                  <a:ext uri="{0D108BD9-81ED-4DB2-BD59-A6C34878D82A}">
                    <a16:rowId xmlns:a16="http://schemas.microsoft.com/office/drawing/2014/main" val="3107335209"/>
                  </a:ext>
                </a:extLst>
              </a:tr>
              <a:tr h="336336">
                <a:tc>
                  <a:txBody>
                    <a:bodyPr/>
                    <a:lstStyle/>
                    <a:p>
                      <a:pPr algn="ctr" fontAlgn="b"/>
                      <a:r>
                        <a:rPr lang="it-IT" sz="800" b="1">
                          <a:effectLst/>
                          <a:latin typeface="Arial" panose="020B0604020202020204" pitchFamily="34" charset="0"/>
                        </a:rPr>
                        <a:t>DTT_TFJ_d161101</a:t>
                      </a:r>
                      <a:endParaRPr lang="it-IT" sz="14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effectLst/>
                          <a:latin typeface="Arial" panose="020B0604020202020204" pitchFamily="34" charset="0"/>
                        </a:rPr>
                        <a:t>4</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it-IT" sz="1000" b="0" dirty="0">
                          <a:solidFill>
                            <a:srgbClr val="000000"/>
                          </a:solidFill>
                          <a:effectLst/>
                          <a:latin typeface="Arial" panose="020B0604020202020204" pitchFamily="34" charset="0"/>
                        </a:rPr>
                        <a:t>0-42.5</a:t>
                      </a:r>
                      <a:endParaRPr lang="it-IT" sz="1800" dirty="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dirty="0">
                          <a:effectLst/>
                          <a:latin typeface="Arial" panose="020B0604020202020204" pitchFamily="34" charset="0"/>
                        </a:rPr>
                        <a:t>100</a:t>
                      </a:r>
                      <a:endParaRPr lang="it-IT" sz="1800" dirty="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effectLst/>
                          <a:latin typeface="Arial" panose="020B0604020202020204" pitchFamily="34" charset="0"/>
                        </a:rPr>
                        <a:t>4.5</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it-IT" sz="1000" b="0">
                          <a:effectLst/>
                          <a:latin typeface="Arial" panose="020B0604020202020204" pitchFamily="34" charset="0"/>
                        </a:rPr>
                        <a:t>4.5</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it-IT" sz="1000" b="0">
                          <a:effectLst/>
                          <a:latin typeface="Arial" panose="020B0604020202020204" pitchFamily="34" charset="0"/>
                        </a:rPr>
                        <a:t>3</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effectLst/>
                          <a:latin typeface="Arial" panose="020B0604020202020204" pitchFamily="34" charset="0"/>
                        </a:rPr>
                        <a:t>3</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
                      <a:r>
                        <a:rPr lang="it-IT" sz="1000" b="0" dirty="0">
                          <a:effectLst/>
                          <a:latin typeface="Arial" panose="020B0604020202020204" pitchFamily="34" charset="0"/>
                        </a:rPr>
                        <a:t> </a:t>
                      </a:r>
                      <a:endParaRPr lang="it-IT" sz="1800" dirty="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it-IT" sz="800" b="1" i="1">
                          <a:solidFill>
                            <a:srgbClr val="DD0806"/>
                          </a:solidFill>
                          <a:effectLst/>
                          <a:latin typeface="Arial" panose="020B0604020202020204" pitchFamily="34" charset="0"/>
                        </a:rPr>
                        <a:t>#3 R (I-steps):</a:t>
                      </a:r>
                      <a:r>
                        <a:rPr lang="it-IT" sz="800" b="1" i="1">
                          <a:solidFill>
                            <a:srgbClr val="333399"/>
                          </a:solidFill>
                          <a:effectLst/>
                          <a:latin typeface="Arial" panose="020B0604020202020204" pitchFamily="34" charset="0"/>
                        </a:rPr>
                        <a:t> 0-10-20-30-42.5kA</a:t>
                      </a:r>
                      <a:endParaRPr lang="it-IT" sz="14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4097441"/>
                  </a:ext>
                </a:extLst>
              </a:tr>
              <a:tr h="438487">
                <a:tc>
                  <a:txBody>
                    <a:bodyPr/>
                    <a:lstStyle/>
                    <a:p>
                      <a:pPr algn="ctr" fontAlgn="b"/>
                      <a:r>
                        <a:rPr lang="it-IT" sz="800" b="1">
                          <a:effectLst/>
                          <a:latin typeface="Arial" panose="020B0604020202020204" pitchFamily="34" charset="0"/>
                        </a:rPr>
                        <a:t>DTT_TFJ_d161102</a:t>
                      </a:r>
                      <a:endParaRPr lang="it-IT" sz="14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effectLst/>
                          <a:latin typeface="Arial" panose="020B0604020202020204" pitchFamily="34" charset="0"/>
                        </a:rPr>
                        <a:t>4</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solidFill>
                            <a:srgbClr val="000000"/>
                          </a:solidFill>
                          <a:effectLst/>
                          <a:latin typeface="Arial" panose="020B0604020202020204" pitchFamily="34" charset="0"/>
                        </a:rPr>
                        <a:t>42.5</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dirty="0">
                          <a:effectLst/>
                          <a:latin typeface="Arial" panose="020B0604020202020204" pitchFamily="34" charset="0"/>
                        </a:rPr>
                        <a:t>200</a:t>
                      </a:r>
                      <a:endParaRPr lang="it-IT" sz="1800" dirty="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dirty="0">
                          <a:effectLst/>
                          <a:latin typeface="Arial" panose="020B0604020202020204" pitchFamily="34" charset="0"/>
                        </a:rPr>
                        <a:t>4.5</a:t>
                      </a:r>
                      <a:endParaRPr lang="it-IT" sz="1800" dirty="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dirty="0">
                          <a:effectLst/>
                          <a:latin typeface="Arial" panose="020B0604020202020204" pitchFamily="34" charset="0"/>
                        </a:rPr>
                        <a:t>4.5</a:t>
                      </a:r>
                      <a:endParaRPr lang="it-IT" sz="1800" dirty="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dirty="0">
                          <a:effectLst/>
                          <a:latin typeface="Arial" panose="020B0604020202020204" pitchFamily="34" charset="0"/>
                        </a:rPr>
                        <a:t>3</a:t>
                      </a:r>
                      <a:endParaRPr lang="it-IT" sz="1800" dirty="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effectLst/>
                          <a:latin typeface="Arial" panose="020B0604020202020204" pitchFamily="34" charset="0"/>
                        </a:rPr>
                        <a:t>3</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solidFill>
                            <a:srgbClr val="C00000"/>
                          </a:solidFill>
                          <a:effectLst/>
                          <a:latin typeface="Arial" panose="020B0604020202020204" pitchFamily="34" charset="0"/>
                        </a:rPr>
                        <a:t>3</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l" fontAlgn="b"/>
                      <a:r>
                        <a:rPr lang="en-US" sz="800" b="1" i="1">
                          <a:solidFill>
                            <a:srgbClr val="DD0806"/>
                          </a:solidFill>
                          <a:effectLst/>
                          <a:latin typeface="Arial" panose="020B0604020202020204" pitchFamily="34" charset="0"/>
                        </a:rPr>
                        <a:t>#4 0-42.5kA directly, T-steps </a:t>
                      </a:r>
                      <a:r>
                        <a:rPr lang="en-US" sz="800" b="1" i="1">
                          <a:solidFill>
                            <a:srgbClr val="333399"/>
                          </a:solidFill>
                          <a:effectLst/>
                          <a:latin typeface="Arial" panose="020B0604020202020204" pitchFamily="34" charset="0"/>
                        </a:rPr>
                        <a:t>until quench</a:t>
                      </a:r>
                      <a:r>
                        <a:rPr lang="en-US" sz="800" b="1" i="1">
                          <a:solidFill>
                            <a:srgbClr val="DD0806"/>
                          </a:solidFill>
                          <a:effectLst/>
                          <a:latin typeface="Arial" panose="020B0604020202020204" pitchFamily="34" charset="0"/>
                        </a:rPr>
                        <a:t> Tq</a:t>
                      </a:r>
                      <a:endParaRPr lang="en-US" sz="14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5066012"/>
                  </a:ext>
                </a:extLst>
              </a:tr>
              <a:tr h="336336">
                <a:tc>
                  <a:txBody>
                    <a:bodyPr/>
                    <a:lstStyle/>
                    <a:p>
                      <a:pPr algn="ctr" fontAlgn="b"/>
                      <a:r>
                        <a:rPr lang="it-IT" sz="800" b="1">
                          <a:effectLst/>
                          <a:latin typeface="Arial" panose="020B0604020202020204" pitchFamily="34" charset="0"/>
                        </a:rPr>
                        <a:t>DTT_TFJ_d161103</a:t>
                      </a:r>
                      <a:endParaRPr lang="it-IT" sz="14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effectLst/>
                          <a:latin typeface="Arial" panose="020B0604020202020204" pitchFamily="34" charset="0"/>
                        </a:rPr>
                        <a:t>3</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solidFill>
                            <a:srgbClr val="000000"/>
                          </a:solidFill>
                          <a:effectLst/>
                          <a:latin typeface="Arial" panose="020B0604020202020204" pitchFamily="34" charset="0"/>
                        </a:rPr>
                        <a:t>0-42.5</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effectLst/>
                          <a:latin typeface="Arial" panose="020B0604020202020204" pitchFamily="34" charset="0"/>
                        </a:rPr>
                        <a:t>100</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effectLst/>
                          <a:latin typeface="Arial" panose="020B0604020202020204" pitchFamily="34" charset="0"/>
                        </a:rPr>
                        <a:t>4.5</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dirty="0">
                          <a:effectLst/>
                          <a:latin typeface="Arial" panose="020B0604020202020204" pitchFamily="34" charset="0"/>
                        </a:rPr>
                        <a:t>4.5</a:t>
                      </a:r>
                      <a:endParaRPr lang="it-IT" sz="1800" dirty="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dirty="0">
                          <a:effectLst/>
                          <a:latin typeface="Arial" panose="020B0604020202020204" pitchFamily="34" charset="0"/>
                        </a:rPr>
                        <a:t>3</a:t>
                      </a:r>
                      <a:endParaRPr lang="it-IT" sz="1800" dirty="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effectLst/>
                          <a:latin typeface="Arial" panose="020B0604020202020204" pitchFamily="34" charset="0"/>
                        </a:rPr>
                        <a:t>3</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
                      <a:r>
                        <a:rPr lang="it-IT" sz="1000" b="0">
                          <a:effectLst/>
                          <a:latin typeface="Arial" panose="020B0604020202020204" pitchFamily="34" charset="0"/>
                        </a:rPr>
                        <a:t> </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it-IT" sz="800" b="1" i="1" dirty="0">
                          <a:solidFill>
                            <a:srgbClr val="DD0806"/>
                          </a:solidFill>
                          <a:effectLst/>
                          <a:latin typeface="Arial" panose="020B0604020202020204" pitchFamily="34" charset="0"/>
                        </a:rPr>
                        <a:t>#5 R  (I-steps): </a:t>
                      </a:r>
                      <a:r>
                        <a:rPr lang="it-IT" sz="800" b="1" i="1" dirty="0">
                          <a:solidFill>
                            <a:srgbClr val="333399"/>
                          </a:solidFill>
                          <a:effectLst/>
                          <a:latin typeface="Arial" panose="020B0604020202020204" pitchFamily="34" charset="0"/>
                        </a:rPr>
                        <a:t>0-10-20-30-42.5kA</a:t>
                      </a:r>
                      <a:endParaRPr lang="it-IT" sz="1400" dirty="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1506867"/>
                  </a:ext>
                </a:extLst>
              </a:tr>
              <a:tr h="336336">
                <a:tc>
                  <a:txBody>
                    <a:bodyPr/>
                    <a:lstStyle/>
                    <a:p>
                      <a:pPr algn="ctr" fontAlgn="b"/>
                      <a:r>
                        <a:rPr lang="it-IT" sz="800" b="1">
                          <a:effectLst/>
                          <a:latin typeface="Arial" panose="020B0604020202020204" pitchFamily="34" charset="0"/>
                        </a:rPr>
                        <a:t>DTT_TFJ_d161104</a:t>
                      </a:r>
                      <a:endParaRPr lang="it-IT" sz="14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effectLst/>
                          <a:latin typeface="Arial" panose="020B0604020202020204" pitchFamily="34" charset="0"/>
                        </a:rPr>
                        <a:t>2</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solidFill>
                            <a:srgbClr val="000000"/>
                          </a:solidFill>
                          <a:effectLst/>
                          <a:latin typeface="Arial" panose="020B0604020202020204" pitchFamily="34" charset="0"/>
                        </a:rPr>
                        <a:t>0-42.5</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effectLst/>
                          <a:latin typeface="Arial" panose="020B0604020202020204" pitchFamily="34" charset="0"/>
                        </a:rPr>
                        <a:t>100</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effectLst/>
                          <a:latin typeface="Arial" panose="020B0604020202020204" pitchFamily="34" charset="0"/>
                        </a:rPr>
                        <a:t>4.5</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effectLst/>
                          <a:latin typeface="Arial" panose="020B0604020202020204" pitchFamily="34" charset="0"/>
                        </a:rPr>
                        <a:t>4.5</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dirty="0">
                          <a:effectLst/>
                          <a:latin typeface="Arial" panose="020B0604020202020204" pitchFamily="34" charset="0"/>
                        </a:rPr>
                        <a:t>3</a:t>
                      </a:r>
                      <a:endParaRPr lang="it-IT" sz="1800" dirty="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dirty="0">
                          <a:effectLst/>
                          <a:latin typeface="Arial" panose="020B0604020202020204" pitchFamily="34" charset="0"/>
                        </a:rPr>
                        <a:t>3</a:t>
                      </a:r>
                      <a:endParaRPr lang="it-IT" sz="1800" dirty="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
                      <a:r>
                        <a:rPr lang="it-IT" sz="1000" b="0" dirty="0">
                          <a:effectLst/>
                          <a:latin typeface="Arial" panose="020B0604020202020204" pitchFamily="34" charset="0"/>
                        </a:rPr>
                        <a:t> </a:t>
                      </a:r>
                      <a:endParaRPr lang="it-IT" sz="1800" dirty="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it-IT" sz="800" b="1" i="1" dirty="0">
                          <a:solidFill>
                            <a:srgbClr val="DD0806"/>
                          </a:solidFill>
                          <a:effectLst/>
                          <a:latin typeface="Arial" panose="020B0604020202020204" pitchFamily="34" charset="0"/>
                        </a:rPr>
                        <a:t>#6 R  (I-steps): </a:t>
                      </a:r>
                      <a:r>
                        <a:rPr lang="it-IT" sz="800" b="1" i="1" dirty="0">
                          <a:solidFill>
                            <a:srgbClr val="333399"/>
                          </a:solidFill>
                          <a:effectLst/>
                          <a:latin typeface="Arial" panose="020B0604020202020204" pitchFamily="34" charset="0"/>
                        </a:rPr>
                        <a:t>0-10-20-30-42.5kA</a:t>
                      </a:r>
                      <a:endParaRPr lang="it-IT" sz="1400" dirty="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3336920"/>
                  </a:ext>
                </a:extLst>
              </a:tr>
              <a:tr h="336336">
                <a:tc>
                  <a:txBody>
                    <a:bodyPr/>
                    <a:lstStyle/>
                    <a:p>
                      <a:pPr algn="ctr" fontAlgn="b"/>
                      <a:r>
                        <a:rPr lang="it-IT" sz="800" b="1">
                          <a:effectLst/>
                          <a:latin typeface="Arial" panose="020B0604020202020204" pitchFamily="34" charset="0"/>
                        </a:rPr>
                        <a:t>DTT_TFJ_d161105</a:t>
                      </a:r>
                      <a:endParaRPr lang="it-IT" sz="14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effectLst/>
                          <a:latin typeface="Arial" panose="020B0604020202020204" pitchFamily="34" charset="0"/>
                        </a:rPr>
                        <a:t>0</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solidFill>
                            <a:srgbClr val="000000"/>
                          </a:solidFill>
                          <a:effectLst/>
                          <a:latin typeface="Arial" panose="020B0604020202020204" pitchFamily="34" charset="0"/>
                        </a:rPr>
                        <a:t>0-42.5</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effectLst/>
                          <a:latin typeface="Arial" panose="020B0604020202020204" pitchFamily="34" charset="0"/>
                        </a:rPr>
                        <a:t>100</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effectLst/>
                          <a:latin typeface="Arial" panose="020B0604020202020204" pitchFamily="34" charset="0"/>
                        </a:rPr>
                        <a:t>4.5</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effectLst/>
                          <a:latin typeface="Arial" panose="020B0604020202020204" pitchFamily="34" charset="0"/>
                        </a:rPr>
                        <a:t>4.5</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a:effectLst/>
                          <a:latin typeface="Arial" panose="020B0604020202020204" pitchFamily="34" charset="0"/>
                        </a:rPr>
                        <a:t>3</a:t>
                      </a:r>
                      <a:endParaRPr lang="it-IT" sz="180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000" b="0" dirty="0">
                          <a:effectLst/>
                          <a:latin typeface="Arial" panose="020B0604020202020204" pitchFamily="34" charset="0"/>
                        </a:rPr>
                        <a:t>3</a:t>
                      </a:r>
                      <a:endParaRPr lang="it-IT" sz="1800" dirty="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
                      <a:r>
                        <a:rPr lang="it-IT" sz="1000" b="0" dirty="0">
                          <a:effectLst/>
                          <a:latin typeface="Arial" panose="020B0604020202020204" pitchFamily="34" charset="0"/>
                        </a:rPr>
                        <a:t> </a:t>
                      </a:r>
                      <a:endParaRPr lang="it-IT" sz="1800" dirty="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it-IT" sz="800" b="1" i="1" dirty="0">
                          <a:solidFill>
                            <a:srgbClr val="DD0806"/>
                          </a:solidFill>
                          <a:effectLst/>
                          <a:latin typeface="Arial" panose="020B0604020202020204" pitchFamily="34" charset="0"/>
                        </a:rPr>
                        <a:t>R (I-steps): 0-10-20-30-42.5kA</a:t>
                      </a:r>
                      <a:endParaRPr lang="it-IT" sz="1400" dirty="0">
                        <a:effectLst/>
                      </a:endParaRPr>
                    </a:p>
                  </a:txBody>
                  <a:tcPr marL="6918" marR="6918" marT="6918" marB="3320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7383379"/>
                  </a:ext>
                </a:extLst>
              </a:tr>
            </a:tbl>
          </a:graphicData>
        </a:graphic>
      </p:graphicFrame>
      <p:pic>
        <p:nvPicPr>
          <p:cNvPr id="11" name="Immagine 10">
            <a:extLst>
              <a:ext uri="{FF2B5EF4-FFF2-40B4-BE49-F238E27FC236}">
                <a16:creationId xmlns:a16="http://schemas.microsoft.com/office/drawing/2014/main" id="{AB42553D-0F3B-49AE-A0BD-C077BA6B488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53358" y="3298182"/>
            <a:ext cx="4041697" cy="3092853"/>
          </a:xfrm>
          <a:prstGeom prst="rect">
            <a:avLst/>
          </a:prstGeom>
        </p:spPr>
      </p:pic>
      <p:pic>
        <p:nvPicPr>
          <p:cNvPr id="15" name="Immagine 14">
            <a:extLst>
              <a:ext uri="{FF2B5EF4-FFF2-40B4-BE49-F238E27FC236}">
                <a16:creationId xmlns:a16="http://schemas.microsoft.com/office/drawing/2014/main" id="{46CF1923-E5C7-496F-A04F-833942D69D1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5591" y="3216969"/>
            <a:ext cx="4208628" cy="3220595"/>
          </a:xfrm>
          <a:prstGeom prst="rect">
            <a:avLst/>
          </a:prstGeom>
        </p:spPr>
      </p:pic>
      <p:graphicFrame>
        <p:nvGraphicFramePr>
          <p:cNvPr id="17" name="Tabella 16">
            <a:extLst>
              <a:ext uri="{FF2B5EF4-FFF2-40B4-BE49-F238E27FC236}">
                <a16:creationId xmlns:a16="http://schemas.microsoft.com/office/drawing/2014/main" id="{6386AF21-59D3-435A-A46D-E412DE5D713A}"/>
              </a:ext>
            </a:extLst>
          </p:cNvPr>
          <p:cNvGraphicFramePr>
            <a:graphicFrameLocks noGrp="1"/>
          </p:cNvGraphicFramePr>
          <p:nvPr>
            <p:extLst>
              <p:ext uri="{D42A27DB-BD31-4B8C-83A1-F6EECF244321}">
                <p14:modId xmlns:p14="http://schemas.microsoft.com/office/powerpoint/2010/main" val="3372519298"/>
              </p:ext>
            </p:extLst>
          </p:nvPr>
        </p:nvGraphicFramePr>
        <p:xfrm>
          <a:off x="7379208" y="3844016"/>
          <a:ext cx="1637607" cy="1880312"/>
        </p:xfrm>
        <a:graphic>
          <a:graphicData uri="http://schemas.openxmlformats.org/drawingml/2006/table">
            <a:tbl>
              <a:tblPr firstRow="1">
                <a:tableStyleId>{BC89EF96-8CEA-46FF-86C4-4CE0E7609802}</a:tableStyleId>
              </a:tblPr>
              <a:tblGrid>
                <a:gridCol w="545869">
                  <a:extLst>
                    <a:ext uri="{9D8B030D-6E8A-4147-A177-3AD203B41FA5}">
                      <a16:colId xmlns:a16="http://schemas.microsoft.com/office/drawing/2014/main" val="3376296323"/>
                    </a:ext>
                  </a:extLst>
                </a:gridCol>
                <a:gridCol w="545869">
                  <a:extLst>
                    <a:ext uri="{9D8B030D-6E8A-4147-A177-3AD203B41FA5}">
                      <a16:colId xmlns:a16="http://schemas.microsoft.com/office/drawing/2014/main" val="2442653320"/>
                    </a:ext>
                  </a:extLst>
                </a:gridCol>
                <a:gridCol w="545869">
                  <a:extLst>
                    <a:ext uri="{9D8B030D-6E8A-4147-A177-3AD203B41FA5}">
                      <a16:colId xmlns:a16="http://schemas.microsoft.com/office/drawing/2014/main" val="4181901301"/>
                    </a:ext>
                  </a:extLst>
                </a:gridCol>
              </a:tblGrid>
              <a:tr h="671436">
                <a:tc>
                  <a:txBody>
                    <a:bodyPr/>
                    <a:lstStyle/>
                    <a:p>
                      <a:pPr algn="ctr"/>
                      <a:r>
                        <a:rPr lang="it-IT" sz="1200">
                          <a:effectLst/>
                        </a:rPr>
                        <a:t>Field (T)</a:t>
                      </a:r>
                      <a:endParaRPr lang="it-IT">
                        <a:effectLst/>
                      </a:endParaRPr>
                    </a:p>
                  </a:txBody>
                  <a:tcPr marL="9525" marR="9525" marT="9525" marB="9525"/>
                </a:tc>
                <a:tc>
                  <a:txBody>
                    <a:bodyPr/>
                    <a:lstStyle/>
                    <a:p>
                      <a:pPr algn="ctr"/>
                      <a:r>
                        <a:rPr lang="it-IT" sz="1200">
                          <a:effectLst/>
                        </a:rPr>
                        <a:t>R_short (nOhm)</a:t>
                      </a:r>
                      <a:endParaRPr lang="it-IT">
                        <a:effectLst/>
                      </a:endParaRPr>
                    </a:p>
                  </a:txBody>
                  <a:tcPr marL="9525" marR="9525" marT="9525" marB="9525"/>
                </a:tc>
                <a:tc>
                  <a:txBody>
                    <a:bodyPr/>
                    <a:lstStyle/>
                    <a:p>
                      <a:pPr algn="ctr"/>
                      <a:r>
                        <a:rPr lang="it-IT" sz="1200">
                          <a:effectLst/>
                        </a:rPr>
                        <a:t>R_ext (nOhm)</a:t>
                      </a:r>
                      <a:endParaRPr lang="it-IT">
                        <a:effectLst/>
                      </a:endParaRPr>
                    </a:p>
                  </a:txBody>
                  <a:tcPr marL="9525" marR="9525" marT="9525" marB="9525"/>
                </a:tc>
                <a:extLst>
                  <a:ext uri="{0D108BD9-81ED-4DB2-BD59-A6C34878D82A}">
                    <a16:rowId xmlns:a16="http://schemas.microsoft.com/office/drawing/2014/main" val="3409073728"/>
                  </a:ext>
                </a:extLst>
              </a:tr>
              <a:tr h="302219">
                <a:tc>
                  <a:txBody>
                    <a:bodyPr/>
                    <a:lstStyle/>
                    <a:p>
                      <a:pPr algn="ctr"/>
                      <a:r>
                        <a:rPr lang="it-IT" sz="1200">
                          <a:effectLst/>
                        </a:rPr>
                        <a:t>4</a:t>
                      </a:r>
                      <a:endParaRPr lang="it-IT">
                        <a:effectLst/>
                      </a:endParaRPr>
                    </a:p>
                  </a:txBody>
                  <a:tcPr marL="9525" marR="9525" marT="9525" marB="9525"/>
                </a:tc>
                <a:tc>
                  <a:txBody>
                    <a:bodyPr/>
                    <a:lstStyle/>
                    <a:p>
                      <a:pPr algn="ctr"/>
                      <a:r>
                        <a:rPr lang="it-IT" sz="1200">
                          <a:effectLst/>
                        </a:rPr>
                        <a:t>2.54</a:t>
                      </a:r>
                      <a:endParaRPr lang="it-IT">
                        <a:effectLst/>
                      </a:endParaRPr>
                    </a:p>
                  </a:txBody>
                  <a:tcPr marL="9525" marR="9525" marT="9525" marB="9525"/>
                </a:tc>
                <a:tc>
                  <a:txBody>
                    <a:bodyPr/>
                    <a:lstStyle/>
                    <a:p>
                      <a:pPr algn="ctr"/>
                      <a:r>
                        <a:rPr lang="it-IT" sz="1200">
                          <a:effectLst/>
                        </a:rPr>
                        <a:t>2.65</a:t>
                      </a:r>
                      <a:endParaRPr lang="it-IT">
                        <a:effectLst/>
                      </a:endParaRPr>
                    </a:p>
                  </a:txBody>
                  <a:tcPr marL="9525" marR="9525" marT="9525" marB="9525"/>
                </a:tc>
                <a:extLst>
                  <a:ext uri="{0D108BD9-81ED-4DB2-BD59-A6C34878D82A}">
                    <a16:rowId xmlns:a16="http://schemas.microsoft.com/office/drawing/2014/main" val="1031365074"/>
                  </a:ext>
                </a:extLst>
              </a:tr>
              <a:tr h="302219">
                <a:tc>
                  <a:txBody>
                    <a:bodyPr/>
                    <a:lstStyle/>
                    <a:p>
                      <a:pPr algn="ctr"/>
                      <a:r>
                        <a:rPr lang="it-IT" sz="1200">
                          <a:effectLst/>
                        </a:rPr>
                        <a:t>3</a:t>
                      </a:r>
                      <a:endParaRPr lang="it-IT">
                        <a:effectLst/>
                      </a:endParaRPr>
                    </a:p>
                  </a:txBody>
                  <a:tcPr marL="9525" marR="9525" marT="9525" marB="9525"/>
                </a:tc>
                <a:tc>
                  <a:txBody>
                    <a:bodyPr/>
                    <a:lstStyle/>
                    <a:p>
                      <a:pPr algn="ctr"/>
                      <a:r>
                        <a:rPr lang="it-IT" sz="1200">
                          <a:effectLst/>
                        </a:rPr>
                        <a:t>2.33</a:t>
                      </a:r>
                      <a:endParaRPr lang="it-IT">
                        <a:effectLst/>
                      </a:endParaRPr>
                    </a:p>
                  </a:txBody>
                  <a:tcPr marL="9525" marR="9525" marT="9525" marB="9525"/>
                </a:tc>
                <a:tc>
                  <a:txBody>
                    <a:bodyPr/>
                    <a:lstStyle/>
                    <a:p>
                      <a:pPr algn="ctr"/>
                      <a:r>
                        <a:rPr lang="it-IT" sz="1200">
                          <a:effectLst/>
                        </a:rPr>
                        <a:t>2.41</a:t>
                      </a:r>
                      <a:endParaRPr lang="it-IT">
                        <a:effectLst/>
                      </a:endParaRPr>
                    </a:p>
                  </a:txBody>
                  <a:tcPr marL="9525" marR="9525" marT="9525" marB="9525"/>
                </a:tc>
                <a:extLst>
                  <a:ext uri="{0D108BD9-81ED-4DB2-BD59-A6C34878D82A}">
                    <a16:rowId xmlns:a16="http://schemas.microsoft.com/office/drawing/2014/main" val="704681285"/>
                  </a:ext>
                </a:extLst>
              </a:tr>
              <a:tr h="302219">
                <a:tc>
                  <a:txBody>
                    <a:bodyPr/>
                    <a:lstStyle/>
                    <a:p>
                      <a:pPr algn="ctr"/>
                      <a:r>
                        <a:rPr lang="it-IT" sz="1200">
                          <a:effectLst/>
                        </a:rPr>
                        <a:t>2</a:t>
                      </a:r>
                      <a:endParaRPr lang="it-IT">
                        <a:effectLst/>
                      </a:endParaRPr>
                    </a:p>
                  </a:txBody>
                  <a:tcPr marL="9525" marR="9525" marT="9525" marB="9525"/>
                </a:tc>
                <a:tc>
                  <a:txBody>
                    <a:bodyPr/>
                    <a:lstStyle/>
                    <a:p>
                      <a:pPr algn="ctr"/>
                      <a:r>
                        <a:rPr lang="it-IT" sz="1200">
                          <a:effectLst/>
                        </a:rPr>
                        <a:t>2.09</a:t>
                      </a:r>
                      <a:endParaRPr lang="it-IT">
                        <a:effectLst/>
                      </a:endParaRPr>
                    </a:p>
                  </a:txBody>
                  <a:tcPr marL="9525" marR="9525" marT="9525" marB="9525"/>
                </a:tc>
                <a:tc>
                  <a:txBody>
                    <a:bodyPr/>
                    <a:lstStyle/>
                    <a:p>
                      <a:pPr algn="ctr"/>
                      <a:r>
                        <a:rPr lang="it-IT" sz="1200">
                          <a:effectLst/>
                        </a:rPr>
                        <a:t>2.15</a:t>
                      </a:r>
                      <a:endParaRPr lang="it-IT">
                        <a:effectLst/>
                      </a:endParaRPr>
                    </a:p>
                  </a:txBody>
                  <a:tcPr marL="9525" marR="9525" marT="9525" marB="9525"/>
                </a:tc>
                <a:extLst>
                  <a:ext uri="{0D108BD9-81ED-4DB2-BD59-A6C34878D82A}">
                    <a16:rowId xmlns:a16="http://schemas.microsoft.com/office/drawing/2014/main" val="2024557935"/>
                  </a:ext>
                </a:extLst>
              </a:tr>
              <a:tr h="302219">
                <a:tc>
                  <a:txBody>
                    <a:bodyPr/>
                    <a:lstStyle/>
                    <a:p>
                      <a:pPr algn="ctr"/>
                      <a:r>
                        <a:rPr lang="it-IT" sz="1200">
                          <a:effectLst/>
                        </a:rPr>
                        <a:t>0</a:t>
                      </a:r>
                      <a:endParaRPr lang="it-IT">
                        <a:effectLst/>
                      </a:endParaRPr>
                    </a:p>
                  </a:txBody>
                  <a:tcPr marL="9525" marR="9525" marT="9525" marB="9525"/>
                </a:tc>
                <a:tc>
                  <a:txBody>
                    <a:bodyPr/>
                    <a:lstStyle/>
                    <a:p>
                      <a:pPr algn="ctr"/>
                      <a:r>
                        <a:rPr lang="it-IT" sz="1200">
                          <a:effectLst/>
                        </a:rPr>
                        <a:t>1.68</a:t>
                      </a:r>
                      <a:endParaRPr lang="it-IT">
                        <a:effectLst/>
                      </a:endParaRPr>
                    </a:p>
                  </a:txBody>
                  <a:tcPr marL="9525" marR="9525" marT="9525" marB="9525"/>
                </a:tc>
                <a:tc>
                  <a:txBody>
                    <a:bodyPr/>
                    <a:lstStyle/>
                    <a:p>
                      <a:pPr algn="ctr"/>
                      <a:r>
                        <a:rPr lang="it-IT" sz="1200" dirty="0">
                          <a:effectLst/>
                        </a:rPr>
                        <a:t>1.87</a:t>
                      </a:r>
                      <a:endParaRPr lang="it-IT" dirty="0">
                        <a:effectLst/>
                      </a:endParaRPr>
                    </a:p>
                  </a:txBody>
                  <a:tcPr marL="9525" marR="9525" marT="9525" marB="9525"/>
                </a:tc>
                <a:extLst>
                  <a:ext uri="{0D108BD9-81ED-4DB2-BD59-A6C34878D82A}">
                    <a16:rowId xmlns:a16="http://schemas.microsoft.com/office/drawing/2014/main" val="42808477"/>
                  </a:ext>
                </a:extLst>
              </a:tr>
            </a:tbl>
          </a:graphicData>
        </a:graphic>
      </p:graphicFrame>
      <p:sp>
        <p:nvSpPr>
          <p:cNvPr id="18" name="CasellaDiTesto 17">
            <a:extLst>
              <a:ext uri="{FF2B5EF4-FFF2-40B4-BE49-F238E27FC236}">
                <a16:creationId xmlns:a16="http://schemas.microsoft.com/office/drawing/2014/main" id="{D85165C3-F253-4FC2-9564-F2560C6D2E08}"/>
              </a:ext>
            </a:extLst>
          </p:cNvPr>
          <p:cNvSpPr txBox="1"/>
          <p:nvPr/>
        </p:nvSpPr>
        <p:spPr>
          <a:xfrm>
            <a:off x="5946363" y="771463"/>
            <a:ext cx="3070450" cy="646331"/>
          </a:xfrm>
          <a:prstGeom prst="rect">
            <a:avLst/>
          </a:prstGeom>
          <a:noFill/>
        </p:spPr>
        <p:txBody>
          <a:bodyPr wrap="square" rtlCol="0">
            <a:spAutoFit/>
          </a:bodyPr>
          <a:lstStyle/>
          <a:p>
            <a:pPr algn="ctr"/>
            <a:r>
              <a:rPr lang="en-US" dirty="0"/>
              <a:t>Tests are on-going in SULTAN (starting from 15/11/23)</a:t>
            </a:r>
          </a:p>
        </p:txBody>
      </p:sp>
      <p:pic>
        <p:nvPicPr>
          <p:cNvPr id="1027" name="Picture 3" descr="Fig. 1 Sample of the DTT TFC-joint.">
            <a:extLst>
              <a:ext uri="{FF2B5EF4-FFF2-40B4-BE49-F238E27FC236}">
                <a16:creationId xmlns:a16="http://schemas.microsoft.com/office/drawing/2014/main" id="{A0B8055C-30BA-46D2-BF87-0C2618AB73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0796" y="1443591"/>
            <a:ext cx="3376824" cy="179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734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GB" dirty="0"/>
              <a:t>TF </a:t>
            </a:r>
            <a:r>
              <a:rPr lang="it-IT" dirty="0" err="1"/>
              <a:t>casing</a:t>
            </a:r>
            <a:r>
              <a:rPr lang="it-IT" dirty="0"/>
              <a:t>: closing of contract</a:t>
            </a:r>
            <a:endParaRPr lang="en-US" dirty="0"/>
          </a:p>
        </p:txBody>
      </p:sp>
      <p:sp>
        <p:nvSpPr>
          <p:cNvPr id="4" name="Segnaposto piè di pagina 3">
            <a:extLst>
              <a:ext uri="{FF2B5EF4-FFF2-40B4-BE49-F238E27FC236}">
                <a16:creationId xmlns:a16="http://schemas.microsoft.com/office/drawing/2014/main" id="{BD12B5BA-00AF-4791-9474-537E3CB526E1}"/>
              </a:ext>
            </a:extLst>
          </p:cNvPr>
          <p:cNvSpPr>
            <a:spLocks noGrp="1"/>
          </p:cNvSpPr>
          <p:nvPr>
            <p:ph type="ftr" sz="quarter" idx="11"/>
          </p:nvPr>
        </p:nvSpPr>
        <p:spPr/>
        <p:txBody>
          <a:bodyPr/>
          <a:lstStyle/>
          <a:p>
            <a:r>
              <a:rPr lang="en-US"/>
              <a:t>DTT Technical and Scientific Committee  -  V meeting - 21-22/11/23</a:t>
            </a:r>
            <a:endParaRPr lang="it-IT" dirty="0"/>
          </a:p>
        </p:txBody>
      </p:sp>
      <p:sp>
        <p:nvSpPr>
          <p:cNvPr id="3" name="Segnaposto numero diapositiva 2"/>
          <p:cNvSpPr>
            <a:spLocks noGrp="1"/>
          </p:cNvSpPr>
          <p:nvPr>
            <p:ph type="sldNum" sz="quarter" idx="12"/>
          </p:nvPr>
        </p:nvSpPr>
        <p:spPr/>
        <p:txBody>
          <a:bodyPr/>
          <a:lstStyle/>
          <a:p>
            <a:fld id="{BA013763-FF4F-6447-94CE-4F6DA003092A}" type="slidenum">
              <a:rPr lang="it-IT" smtClean="0"/>
              <a:pPr/>
              <a:t>8</a:t>
            </a:fld>
            <a:endParaRPr lang="it-IT"/>
          </a:p>
        </p:txBody>
      </p:sp>
      <p:sp>
        <p:nvSpPr>
          <p:cNvPr id="7" name="CasellaDiTesto 6">
            <a:extLst>
              <a:ext uri="{FF2B5EF4-FFF2-40B4-BE49-F238E27FC236}">
                <a16:creationId xmlns:a16="http://schemas.microsoft.com/office/drawing/2014/main" id="{2447CDB9-F756-4C3D-82D5-9A6BD7B98DD6}"/>
              </a:ext>
            </a:extLst>
          </p:cNvPr>
          <p:cNvSpPr txBox="1"/>
          <p:nvPr/>
        </p:nvSpPr>
        <p:spPr>
          <a:xfrm>
            <a:off x="89647" y="779893"/>
            <a:ext cx="8928847" cy="5617784"/>
          </a:xfrm>
          <a:prstGeom prst="rect">
            <a:avLst/>
          </a:prstGeom>
          <a:noFill/>
        </p:spPr>
        <p:txBody>
          <a:bodyPr wrap="square" rtlCol="0">
            <a:normAutofit fontScale="92500" lnSpcReduction="20000"/>
          </a:bodyPr>
          <a:lstStyle/>
          <a:p>
            <a:pPr marL="285750" indent="-285750">
              <a:buFont typeface="Arial" panose="020B0604020202020204" pitchFamily="34" charset="0"/>
              <a:buChar char="•"/>
            </a:pPr>
            <a:r>
              <a:rPr lang="en-US" dirty="0"/>
              <a:t>Due to the </a:t>
            </a:r>
            <a:r>
              <a:rPr lang="en-US" b="1" dirty="0"/>
              <a:t>excessive increase </a:t>
            </a:r>
            <a:r>
              <a:rPr lang="en-US" dirty="0"/>
              <a:t>in the cost of the </a:t>
            </a:r>
            <a:r>
              <a:rPr lang="en-US" b="1" dirty="0"/>
              <a:t>base material (in particular forgings)</a:t>
            </a:r>
            <a:r>
              <a:rPr lang="en-US" dirty="0"/>
              <a:t>, complained by SIMIC, the </a:t>
            </a:r>
            <a:r>
              <a:rPr lang="en-US" b="1" dirty="0"/>
              <a:t>contract</a:t>
            </a:r>
            <a:r>
              <a:rPr lang="en-US" dirty="0"/>
              <a:t>, signed in December 2021, has been </a:t>
            </a:r>
            <a:r>
              <a:rPr lang="en-US" b="1" dirty="0"/>
              <a:t>closed</a:t>
            </a:r>
            <a:r>
              <a:rPr lang="en-US" dirty="0"/>
              <a:t> in an amicable way last week;</a:t>
            </a:r>
          </a:p>
          <a:p>
            <a:pPr marL="285750" indent="-285750">
              <a:buFont typeface="Arial" panose="020B0604020202020204" pitchFamily="34" charset="0"/>
              <a:buChar char="•"/>
            </a:pPr>
            <a:r>
              <a:rPr lang="en-US" dirty="0"/>
              <a:t>DTT in order to reduce the use of forgings in the manufacturing process, elaborated an alternative layout of the Outer-</a:t>
            </a:r>
            <a:r>
              <a:rPr lang="en-US" dirty="0" err="1"/>
              <a:t>Intercoil</a:t>
            </a:r>
            <a:r>
              <a:rPr lang="en-US" dirty="0"/>
              <a:t>-Structures (OIS) </a:t>
            </a:r>
            <a:r>
              <a:rPr lang="en-US" dirty="0" err="1"/>
              <a:t>wrt</a:t>
            </a:r>
            <a:r>
              <a:rPr lang="en-US" dirty="0"/>
              <a:t> the original one specified in 2020;</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new call for tender is now under preparation taking into account the following changes:</a:t>
            </a:r>
          </a:p>
          <a:p>
            <a:pPr marL="742950" lvl="1" indent="-285750">
              <a:buFont typeface="Courier New" panose="02070309020205020404" pitchFamily="49" charset="0"/>
              <a:buChar char="o"/>
            </a:pPr>
            <a:r>
              <a:rPr lang="en-US" dirty="0"/>
              <a:t>Drawings updated </a:t>
            </a:r>
            <a:r>
              <a:rPr lang="en-US" dirty="0" err="1"/>
              <a:t>wrt</a:t>
            </a:r>
            <a:r>
              <a:rPr lang="en-US" dirty="0"/>
              <a:t> new layout;</a:t>
            </a:r>
          </a:p>
          <a:p>
            <a:pPr marL="742950" lvl="1" indent="-285750">
              <a:buFont typeface="Courier New" panose="02070309020205020404" pitchFamily="49" charset="0"/>
              <a:buChar char="o"/>
            </a:pPr>
            <a:r>
              <a:rPr lang="en-US" dirty="0"/>
              <a:t>Implementation of ASG requests for extra-material and chamfer design;</a:t>
            </a:r>
          </a:p>
          <a:p>
            <a:pPr marL="742950" lvl="1" indent="-285750">
              <a:buFont typeface="Courier New" panose="02070309020205020404" pitchFamily="49" charset="0"/>
              <a:buChar char="o"/>
            </a:pPr>
            <a:r>
              <a:rPr lang="en-US" dirty="0"/>
              <a:t>Reduction of 4.5 K tests</a:t>
            </a:r>
          </a:p>
          <a:p>
            <a:pPr marL="742950" lvl="1" indent="-285750">
              <a:buFont typeface="Courier New" panose="02070309020205020404" pitchFamily="49" charset="0"/>
              <a:buChar char="o"/>
            </a:pPr>
            <a:r>
              <a:rPr lang="en-US" dirty="0"/>
              <a:t>Revision of the base price thanks to a market survey with steel manufacturers;</a:t>
            </a:r>
          </a:p>
          <a:p>
            <a:pPr marL="285750" indent="-285750">
              <a:buFont typeface="Arial" panose="020B0604020202020204" pitchFamily="34" charset="0"/>
              <a:buChar char="•"/>
            </a:pPr>
            <a:r>
              <a:rPr lang="en-US" dirty="0"/>
              <a:t>Additionally, withdrawal of bolts, nuts and PF support structures from the tender is under consideration in order to concentrate the production on the casing components needed for the TF module integration activities: a separate tender shall be launched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According to present estimate a new schedule would be:</a:t>
            </a:r>
          </a:p>
          <a:p>
            <a:pPr marL="742950" lvl="1" indent="-285750">
              <a:buFont typeface="Courier New" panose="02070309020205020404" pitchFamily="49" charset="0"/>
              <a:buChar char="o"/>
            </a:pPr>
            <a:r>
              <a:rPr lang="en-US" dirty="0"/>
              <a:t>Publication of call for tender: end of December 2023;</a:t>
            </a:r>
          </a:p>
          <a:p>
            <a:pPr marL="742950" lvl="1" indent="-285750">
              <a:buFont typeface="Courier New" panose="02070309020205020404" pitchFamily="49" charset="0"/>
              <a:buChar char="o"/>
            </a:pPr>
            <a:r>
              <a:rPr lang="en-US" dirty="0"/>
              <a:t>Contract signature: July 2024;</a:t>
            </a:r>
          </a:p>
          <a:p>
            <a:pPr marL="742950" lvl="1" indent="-285750">
              <a:buFont typeface="Courier New" panose="02070309020205020404" pitchFamily="49" charset="0"/>
              <a:buChar char="o"/>
            </a:pPr>
            <a:r>
              <a:rPr lang="en-US" dirty="0"/>
              <a:t>Material procurements &amp; manufacturing plan to be completed within 12 months;</a:t>
            </a:r>
          </a:p>
          <a:p>
            <a:pPr marL="742950" lvl="1" indent="-285750">
              <a:buFont typeface="Courier New" panose="02070309020205020404" pitchFamily="49" charset="0"/>
              <a:buChar char="o"/>
            </a:pPr>
            <a:r>
              <a:rPr lang="en-US" dirty="0"/>
              <a:t>First casing set within 24 months from start of contract: July 2026;</a:t>
            </a:r>
          </a:p>
          <a:p>
            <a:pPr marL="742950" lvl="1" indent="-285750">
              <a:buFont typeface="Courier New" panose="02070309020205020404" pitchFamily="49" charset="0"/>
              <a:buChar char="o"/>
            </a:pPr>
            <a:r>
              <a:rPr lang="en-US" dirty="0">
                <a:solidFill>
                  <a:srgbClr val="FF0000"/>
                </a:solidFill>
              </a:rPr>
              <a:t>Taking into account lower delivery frequency at the beginning: </a:t>
            </a:r>
          </a:p>
          <a:p>
            <a:pPr marL="1200150" lvl="2" indent="-285750">
              <a:buFont typeface="Courier New" panose="02070309020205020404" pitchFamily="49" charset="0"/>
              <a:buChar char="o"/>
            </a:pPr>
            <a:r>
              <a:rPr lang="en-US" dirty="0"/>
              <a:t>Last casing in May 2028 -&gt; last module in November 2028 -&gt; Assembly in February 2029</a:t>
            </a:r>
          </a:p>
          <a:p>
            <a:pPr marL="742950" lvl="1" indent="-285750">
              <a:buFont typeface="Courier New" panose="02070309020205020404" pitchFamily="49" charset="0"/>
              <a:buChar char="o"/>
            </a:pPr>
            <a:r>
              <a:rPr lang="en-US" dirty="0">
                <a:solidFill>
                  <a:srgbClr val="FF0000"/>
                </a:solidFill>
              </a:rPr>
              <a:t>According to original delivery frequency: </a:t>
            </a:r>
          </a:p>
          <a:p>
            <a:pPr marL="1200150" lvl="2" indent="-285750">
              <a:buFont typeface="Courier New" panose="02070309020205020404" pitchFamily="49" charset="0"/>
              <a:buChar char="o"/>
            </a:pPr>
            <a:r>
              <a:rPr lang="en-US" dirty="0">
                <a:solidFill>
                  <a:srgbClr val="FF0000"/>
                </a:solidFill>
              </a:rPr>
              <a:t>Last casing in December 2027 -&gt; last module in May 2028 -&gt; Assembly in July 2028</a:t>
            </a:r>
          </a:p>
          <a:p>
            <a:pPr marL="742950" lvl="1" indent="-285750">
              <a:buFont typeface="Courier New" panose="02070309020205020404" pitchFamily="49" charset="0"/>
              <a:buChar char="o"/>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899425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5585" y="179960"/>
            <a:ext cx="8029253" cy="545021"/>
          </a:xfrm>
        </p:spPr>
        <p:txBody>
          <a:bodyPr>
            <a:normAutofit/>
          </a:bodyPr>
          <a:lstStyle/>
          <a:p>
            <a:r>
              <a:rPr lang="en-GB" dirty="0"/>
              <a:t>PF system</a:t>
            </a:r>
            <a:endParaRPr lang="en-US" dirty="0"/>
          </a:p>
        </p:txBody>
      </p:sp>
      <p:sp>
        <p:nvSpPr>
          <p:cNvPr id="3" name="Segnaposto numero diapositiva 2"/>
          <p:cNvSpPr>
            <a:spLocks noGrp="1"/>
          </p:cNvSpPr>
          <p:nvPr>
            <p:ph type="sldNum" sz="quarter" idx="12"/>
          </p:nvPr>
        </p:nvSpPr>
        <p:spPr/>
        <p:txBody>
          <a:bodyPr/>
          <a:lstStyle/>
          <a:p>
            <a:fld id="{BA013763-FF4F-6447-94CE-4F6DA003092A}" type="slidenum">
              <a:rPr lang="it-IT" smtClean="0"/>
              <a:pPr/>
              <a:t>9</a:t>
            </a:fld>
            <a:endParaRPr lang="it-IT"/>
          </a:p>
        </p:txBody>
      </p:sp>
      <p:sp>
        <p:nvSpPr>
          <p:cNvPr id="5" name="Segnaposto piè di pagina 4">
            <a:extLst>
              <a:ext uri="{FF2B5EF4-FFF2-40B4-BE49-F238E27FC236}">
                <a16:creationId xmlns:a16="http://schemas.microsoft.com/office/drawing/2014/main" id="{599A3377-2B27-417F-892E-AB115F27A8E1}"/>
              </a:ext>
            </a:extLst>
          </p:cNvPr>
          <p:cNvSpPr>
            <a:spLocks noGrp="1"/>
          </p:cNvSpPr>
          <p:nvPr>
            <p:ph type="ftr" sz="quarter" idx="11"/>
          </p:nvPr>
        </p:nvSpPr>
        <p:spPr/>
        <p:txBody>
          <a:bodyPr/>
          <a:lstStyle/>
          <a:p>
            <a:r>
              <a:rPr lang="en-US"/>
              <a:t>DTT Technical and Scientific Committee  -  V meeting - 21-22/11/23</a:t>
            </a:r>
            <a:endParaRPr lang="it-IT" dirty="0"/>
          </a:p>
        </p:txBody>
      </p:sp>
      <p:sp>
        <p:nvSpPr>
          <p:cNvPr id="16" name="CasellaDiTesto 15">
            <a:extLst>
              <a:ext uri="{FF2B5EF4-FFF2-40B4-BE49-F238E27FC236}">
                <a16:creationId xmlns:a16="http://schemas.microsoft.com/office/drawing/2014/main" id="{0C8A35FF-80C0-4CCC-AC0F-5B50FDCC228D}"/>
              </a:ext>
            </a:extLst>
          </p:cNvPr>
          <p:cNvSpPr txBox="1"/>
          <p:nvPr/>
        </p:nvSpPr>
        <p:spPr>
          <a:xfrm>
            <a:off x="6358777" y="3971219"/>
            <a:ext cx="2255744" cy="1131079"/>
          </a:xfrm>
          <a:prstGeom prst="rect">
            <a:avLst/>
          </a:prstGeom>
          <a:noFill/>
        </p:spPr>
        <p:txBody>
          <a:bodyPr wrap="square" rtlCol="0">
            <a:spAutoFit/>
          </a:bodyPr>
          <a:lstStyle/>
          <a:p>
            <a:r>
              <a:rPr lang="en-US" sz="1350" dirty="0"/>
              <a:t>As soon as the assessment will be completed (also supported by the CS insulation mock-up) the Call for tender will be launched</a:t>
            </a:r>
          </a:p>
        </p:txBody>
      </p:sp>
      <p:pic>
        <p:nvPicPr>
          <p:cNvPr id="17" name="Immagine 16">
            <a:extLst>
              <a:ext uri="{FF2B5EF4-FFF2-40B4-BE49-F238E27FC236}">
                <a16:creationId xmlns:a16="http://schemas.microsoft.com/office/drawing/2014/main" id="{CD8B392C-CD9B-4910-9229-0FE6E52A8380}"/>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8632" r="23263"/>
          <a:stretch/>
        </p:blipFill>
        <p:spPr>
          <a:xfrm>
            <a:off x="5921779" y="724981"/>
            <a:ext cx="3129741" cy="3102908"/>
          </a:xfrm>
          <a:prstGeom prst="rect">
            <a:avLst/>
          </a:prstGeom>
        </p:spPr>
      </p:pic>
      <p:sp>
        <p:nvSpPr>
          <p:cNvPr id="4" name="CasellaDiTesto 3">
            <a:extLst>
              <a:ext uri="{FF2B5EF4-FFF2-40B4-BE49-F238E27FC236}">
                <a16:creationId xmlns:a16="http://schemas.microsoft.com/office/drawing/2014/main" id="{1DFAAD12-9931-4057-8EC6-F937B2750425}"/>
              </a:ext>
            </a:extLst>
          </p:cNvPr>
          <p:cNvSpPr txBox="1"/>
          <p:nvPr/>
        </p:nvSpPr>
        <p:spPr>
          <a:xfrm>
            <a:off x="122400" y="764098"/>
            <a:ext cx="5992650" cy="5484301"/>
          </a:xfrm>
          <a:prstGeom prst="rect">
            <a:avLst/>
          </a:prstGeom>
          <a:noFill/>
        </p:spPr>
        <p:txBody>
          <a:bodyPr wrap="square" rtlCol="0">
            <a:normAutofit fontScale="92500" lnSpcReduction="10000"/>
          </a:bodyPr>
          <a:lstStyle/>
          <a:p>
            <a:pPr marL="285750" indent="-285750" algn="just">
              <a:buFont typeface="Arial" panose="020B0604020202020204" pitchFamily="34" charset="0"/>
              <a:buChar char="•"/>
            </a:pPr>
            <a:r>
              <a:rPr lang="en-US" dirty="0"/>
              <a:t>Final verification by third party on PF coil design has been completed.</a:t>
            </a:r>
          </a:p>
          <a:p>
            <a:pPr marL="285750" indent="-285750" algn="just">
              <a:buFont typeface="Arial" panose="020B0604020202020204" pitchFamily="34" charset="0"/>
              <a:buChar char="•"/>
            </a:pPr>
            <a:r>
              <a:rPr lang="en-US" dirty="0"/>
              <a:t>The results of the level 1 </a:t>
            </a:r>
            <a:r>
              <a:rPr lang="en-US" dirty="0" err="1"/>
              <a:t>submodels</a:t>
            </a:r>
            <a:r>
              <a:rPr lang="en-US" dirty="0"/>
              <a:t> show failure only on the DP insulation of the PF03, while on the case the stresses are always well below the admissible limit of 600 MPa. </a:t>
            </a:r>
          </a:p>
          <a:p>
            <a:pPr marL="285750" indent="-285750" algn="just">
              <a:buFont typeface="Arial" panose="020B0604020202020204" pitchFamily="34" charset="0"/>
              <a:buChar char="•"/>
            </a:pPr>
            <a:r>
              <a:rPr lang="en-US" dirty="0"/>
              <a:t>On the basis of this, it was agreed to proceed with more detailed analyzes with the level 2 </a:t>
            </a:r>
            <a:r>
              <a:rPr lang="en-US" dirty="0" err="1"/>
              <a:t>submodels</a:t>
            </a:r>
            <a:r>
              <a:rPr lang="en-US" dirty="0"/>
              <a:t> for PF03 (greater failure index on the DP insulation) and PF06 (greater stress in the coil), similarly to what was carried out for the 2022 EM scenarios.</a:t>
            </a:r>
          </a:p>
          <a:p>
            <a:pPr marL="285750" indent="-285750" algn="just">
              <a:buFont typeface="Arial" panose="020B0604020202020204" pitchFamily="34" charset="0"/>
              <a:buChar char="•"/>
            </a:pPr>
            <a:r>
              <a:rPr lang="en-US" dirty="0"/>
              <a:t>It was possible to confirm that the updated EM scenarios are less critical than the EM reference scenarios analyzed in 2022; it is also verified that the critical part of the coil is the turn insulation, which also in these analyzes shows a failure index higher than one.</a:t>
            </a:r>
          </a:p>
          <a:p>
            <a:pPr marL="285750" indent="-285750" algn="just">
              <a:buFont typeface="Arial" panose="020B0604020202020204" pitchFamily="34" charset="0"/>
              <a:buChar char="•"/>
            </a:pPr>
            <a:r>
              <a:rPr lang="en-US" dirty="0"/>
              <a:t>In particular, </a:t>
            </a:r>
            <a:r>
              <a:rPr lang="en-US" b="1" dirty="0"/>
              <a:t>the failure index </a:t>
            </a:r>
            <a:r>
              <a:rPr lang="en-US" dirty="0"/>
              <a:t>calculated by applying the “LHD” criterion </a:t>
            </a:r>
            <a:r>
              <a:rPr lang="en-US" b="1" dirty="0"/>
              <a:t>is greater than one </a:t>
            </a:r>
            <a:r>
              <a:rPr lang="en-US" dirty="0"/>
              <a:t>in correspondence with the ground insulation of the PF06 (preloading, FI = 1.12) and the DP Insulation of the PF03 (for scenario 2) with values slightly above of one and in very localized areas (FI = 1.03).</a:t>
            </a:r>
          </a:p>
          <a:p>
            <a:pPr marL="285750" indent="-285750" algn="just">
              <a:buFont typeface="Arial" panose="020B0604020202020204" pitchFamily="34" charset="0"/>
              <a:buChar char="•"/>
            </a:pPr>
            <a:r>
              <a:rPr lang="en-US" dirty="0"/>
              <a:t>On the base of the results obtained, DTT is evaluating the risks associated with the design by an extensive review of the experimental data available on similar insulations </a:t>
            </a:r>
          </a:p>
        </p:txBody>
      </p:sp>
    </p:spTree>
    <p:extLst>
      <p:ext uri="{BB962C8B-B14F-4D97-AF65-F5344CB8AC3E}">
        <p14:creationId xmlns:p14="http://schemas.microsoft.com/office/powerpoint/2010/main" val="4051807542"/>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16947</TotalTime>
  <Words>3293</Words>
  <Application>Microsoft Office PowerPoint</Application>
  <PresentationFormat>Affichage à l'écran (4:3)</PresentationFormat>
  <Paragraphs>381</Paragraphs>
  <Slides>27</Slides>
  <Notes>13</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27</vt:i4>
      </vt:variant>
    </vt:vector>
  </HeadingPairs>
  <TitlesOfParts>
    <vt:vector size="38" baseType="lpstr">
      <vt:lpstr>맑은 고딕</vt:lpstr>
      <vt:lpstr>Apple Symbols</vt:lpstr>
      <vt:lpstr>Arial</vt:lpstr>
      <vt:lpstr>Calibri</vt:lpstr>
      <vt:lpstr>Calibri Light</vt:lpstr>
      <vt:lpstr>Century Gothic</vt:lpstr>
      <vt:lpstr>Courier New</vt:lpstr>
      <vt:lpstr>Symbol</vt:lpstr>
      <vt:lpstr>Times New Roman</vt:lpstr>
      <vt:lpstr>Wingdings</vt:lpstr>
      <vt:lpstr>Tema di Office</vt:lpstr>
      <vt:lpstr>Status of the machine design and construction </vt:lpstr>
      <vt:lpstr>Présentation PowerPoint</vt:lpstr>
      <vt:lpstr>Présentation PowerPoint</vt:lpstr>
      <vt:lpstr>THM News</vt:lpstr>
      <vt:lpstr>Conductors</vt:lpstr>
      <vt:lpstr>TF coil winding qualification: DP mock-up </vt:lpstr>
      <vt:lpstr>TF Joint sample tests @ SULTAN</vt:lpstr>
      <vt:lpstr>TF casing: closing of contract</vt:lpstr>
      <vt:lpstr>PF system</vt:lpstr>
      <vt:lpstr>CS system</vt:lpstr>
      <vt:lpstr>Vacuum vessel and ports</vt:lpstr>
      <vt:lpstr>VVP tender review</vt:lpstr>
      <vt:lpstr>VVP tender: analysis of issues</vt:lpstr>
      <vt:lpstr>VVP tender: actions of revision</vt:lpstr>
      <vt:lpstr>In-vessel coils and related power supplies</vt:lpstr>
      <vt:lpstr>Tender for Remote Manipulation Systems published</vt:lpstr>
      <vt:lpstr>ENEA-DTT RH Training facility</vt:lpstr>
      <vt:lpstr>Progresses on Divertor qualification activities</vt:lpstr>
      <vt:lpstr>Concluding remarks</vt:lpstr>
      <vt:lpstr>CTS#5 –  Progress in WP-HCD Activities</vt:lpstr>
      <vt:lpstr>ECH Progress</vt:lpstr>
      <vt:lpstr>ECH Progress</vt:lpstr>
      <vt:lpstr>ICH progress</vt:lpstr>
      <vt:lpstr>Answer to CTS on RH studies for ICH Antenna</vt:lpstr>
      <vt:lpstr>NBI Progress </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GIRUZZI Gerardo 128281</cp:lastModifiedBy>
  <cp:revision>398</cp:revision>
  <cp:lastPrinted>2023-07-18T13:03:30Z</cp:lastPrinted>
  <dcterms:created xsi:type="dcterms:W3CDTF">2020-08-28T09:34:50Z</dcterms:created>
  <dcterms:modified xsi:type="dcterms:W3CDTF">2023-12-13T12:36:17Z</dcterms:modified>
</cp:coreProperties>
</file>