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610" r:id="rId2"/>
    <p:sldId id="604" r:id="rId3"/>
    <p:sldId id="599" r:id="rId4"/>
    <p:sldId id="616" r:id="rId5"/>
    <p:sldId id="611" r:id="rId6"/>
    <p:sldId id="612" r:id="rId7"/>
    <p:sldId id="613" r:id="rId8"/>
    <p:sldId id="614" r:id="rId9"/>
    <p:sldId id="615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58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14/12/2023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3</a:t>
            </a:r>
            <a:r>
              <a:rPr lang="fr-FR" sz="1000" baseline="30000" smtClean="0">
                <a:solidFill>
                  <a:srgbClr val="666666"/>
                </a:solidFill>
                <a:latin typeface="Arial" pitchFamily="34" charset="0"/>
              </a:rPr>
              <a:t>rd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DTT-RP Team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meeting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G. Giruzzi, F. Crisanti, P. Martin            	 	          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13 Dec.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2023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ippweb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69285"/>
          <a:stretch/>
        </p:blipFill>
        <p:spPr bwMode="auto">
          <a:xfrm>
            <a:off x="5057859" y="4975061"/>
            <a:ext cx="620763" cy="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1" b="10631"/>
          <a:stretch>
            <a:fillRect/>
          </a:stretch>
        </p:blipFill>
        <p:spPr bwMode="auto">
          <a:xfrm>
            <a:off x="3206488" y="5901447"/>
            <a:ext cx="1004628" cy="52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87" y="5873512"/>
            <a:ext cx="994005" cy="4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6" y="4970130"/>
            <a:ext cx="818196" cy="4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http://betelgeuse.intra.cea.fr:8080/alfresco/cd/d/workspace/SpacesStore/c6532889-d614-4779-b42b-863c45f7eb89/CEA_logo_quadri-sur-fond-rou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72" y="5850836"/>
            <a:ext cx="632790" cy="5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91" y="5896162"/>
            <a:ext cx="821275" cy="4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7" y="5011879"/>
            <a:ext cx="499687" cy="4905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Placeholder 7" descr="ERM-Logo_newer.pdf">
            <a:extLst>
              <a:ext uri="{FF2B5EF4-FFF2-40B4-BE49-F238E27FC236}">
                <a16:creationId xmlns:a16="http://schemas.microsoft.com/office/drawing/2014/main" id="{7CAE3017-0581-B146-89BC-3A0849B42E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7" r="-21297"/>
          <a:stretch>
            <a:fillRect/>
          </a:stretch>
        </p:blipFill>
        <p:spPr>
          <a:xfrm>
            <a:off x="3010211" y="5034542"/>
            <a:ext cx="669256" cy="46791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6360" y="5914798"/>
            <a:ext cx="567656" cy="61054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9630" y="5130387"/>
            <a:ext cx="873098" cy="31799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121" y="4934022"/>
            <a:ext cx="607869" cy="59706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2313" y="4960588"/>
            <a:ext cx="485913" cy="48779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2274" y="4934022"/>
            <a:ext cx="619971" cy="60797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7580" y="5838677"/>
            <a:ext cx="1113921" cy="36831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90" y="5915957"/>
            <a:ext cx="1140468" cy="38591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2984" y="4979358"/>
            <a:ext cx="532066" cy="57211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79135" y="5932628"/>
            <a:ext cx="887311" cy="352574"/>
          </a:xfrm>
          <a:prstGeom prst="rect">
            <a:avLst/>
          </a:pr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0" y="2270406"/>
            <a:ext cx="7498983" cy="1158594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the meeting</a:t>
            </a: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fr-FR" sz="2800">
                <a:solidFill>
                  <a:srgbClr val="666666"/>
                </a:solidFill>
                <a:latin typeface="Arial" pitchFamily="34" charset="0"/>
              </a:rPr>
              <a:t>G. Giruzzi, F. Crisanti, P. Martin</a:t>
            </a:r>
            <a:endParaRPr kumimoji="0" lang="it-IT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980" y="882157"/>
            <a:ext cx="566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DTT Research Plan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en-GB" sz="3200" b="1">
                <a:solidFill>
                  <a:srgbClr val="FF0000"/>
                </a:solidFill>
              </a:rPr>
              <a:t>3</a:t>
            </a:r>
            <a:r>
              <a:rPr lang="en-GB" sz="3200" b="1" baseline="30000" smtClean="0">
                <a:solidFill>
                  <a:srgbClr val="FF0000"/>
                </a:solidFill>
              </a:rPr>
              <a:t>r</a:t>
            </a:r>
            <a:r>
              <a:rPr kumimoji="0" lang="en-GB" sz="32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DTT-RP Team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5571" y="836712"/>
            <a:ext cx="3864838" cy="39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Comments/Recommendations from </a:t>
            </a:r>
            <a:r>
              <a:rPr lang="fr-FR" dirty="0"/>
              <a:t>CTS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D507-3FDA-4D97-3A11-84455D46A9C4}"/>
              </a:ext>
            </a:extLst>
          </p:cNvPr>
          <p:cNvSpPr txBox="1"/>
          <p:nvPr/>
        </p:nvSpPr>
        <p:spPr>
          <a:xfrm>
            <a:off x="287249" y="836712"/>
            <a:ext cx="11876771" cy="563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CTS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welcomes the successful establishment of the Research Plan Expert Group 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large-scale participation though at this stage limited to Europe. Consideration could be given to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extending it globally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CTS welcomes the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the two priorities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preparation for the different phases of ITER operation and DEMO, energy and particle exhaust, and we encourage their use as priority lines.</a:t>
            </a:r>
            <a:endParaRPr lang="en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phasing of the Research Plan implementation is a very important issue 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as to guide the prioritizations especially as far as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concerned.</a:t>
            </a:r>
            <a:endParaRPr lang="en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that respect, the intended creation of a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Expert group 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welcome: it should be </a:t>
            </a:r>
            <a:r>
              <a:rPr lang="en-GB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tranversal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address a wide scope.</a:t>
            </a:r>
            <a:endParaRPr lang="en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CTS strongly recommends that, building on the strong interest already shown by the European (and possibly international in the future) tokamak physics community,</a:t>
            </a:r>
            <a:r>
              <a:rPr lang="en-GB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efforts to involve more laboratories to the various diagnostics projects</a:t>
            </a:r>
            <a:r>
              <a:rPr lang="en-GB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cannot be all implemented in due time with the ones involved up to now</a:t>
            </a:r>
            <a:r>
              <a:rPr lang="en-IT" sz="2200" dirty="0">
                <a:effectLst/>
              </a:rPr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5571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544616" cy="583716"/>
          </a:xfrm>
        </p:spPr>
        <p:txBody>
          <a:bodyPr/>
          <a:lstStyle/>
          <a:p>
            <a:r>
              <a:rPr lang="fr-FR"/>
              <a:t>DTT Research Plan activity </a:t>
            </a:r>
            <a:r>
              <a:rPr lang="fr-FR" smtClean="0"/>
              <a:t>timeline /1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07368" y="980728"/>
            <a:ext cx="113052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				         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participation				     		      		July-Sept.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DTT-RP participants (~90) and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the 6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Expert groups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		Sept. 2022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EG-1: </a:t>
            </a:r>
            <a:r>
              <a:rPr lang="en-GB" dirty="0"/>
              <a:t>DTT scientific exploitation strategy		- </a:t>
            </a:r>
            <a:r>
              <a:rPr lang="en-GB" b="1" dirty="0"/>
              <a:t> EG-4: </a:t>
            </a:r>
            <a:r>
              <a:rPr lang="en-GB" dirty="0"/>
              <a:t>Heating, current drive and fuelling</a:t>
            </a:r>
            <a:r>
              <a:rPr lang="en-GB" b="1" dirty="0"/>
              <a:t> </a:t>
            </a:r>
            <a:endParaRPr lang="en-GB" dirty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EG-2: </a:t>
            </a:r>
            <a:r>
              <a:rPr lang="en-GB" dirty="0"/>
              <a:t>Divertor and SOL physics 		        	-</a:t>
            </a:r>
            <a:r>
              <a:rPr lang="en-GB" b="1" dirty="0"/>
              <a:t>  EG-5: </a:t>
            </a:r>
            <a:r>
              <a:rPr lang="en-GB" dirty="0"/>
              <a:t>MHD and fast particles, theory	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EG-3: </a:t>
            </a:r>
            <a:r>
              <a:rPr lang="en-GB" dirty="0"/>
              <a:t>Plasma scenarios and associated modelling	-</a:t>
            </a:r>
            <a:r>
              <a:rPr lang="en-GB" b="1" dirty="0"/>
              <a:t>  EG-6: </a:t>
            </a:r>
            <a:r>
              <a:rPr lang="en-GB" dirty="0"/>
              <a:t>Fusion technology </a:t>
            </a:r>
            <a:r>
              <a:rPr lang="en-GB"/>
              <a:t>developments </a:t>
            </a:r>
            <a:r>
              <a:rPr lang="en-GB" dirty="0"/>
              <a:t>	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(Kick-off) 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	Nov.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2nd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    		26-28   Apr.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document on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options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May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slides for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	June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synopses of the DTT-RP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end July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drafts of the DTT-RP </a:t>
            </a:r>
            <a:r>
              <a:rPr lang="fr-F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completetion</a:t>
            </a:r>
            <a:r>
              <a:rPr lang="fr-FR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meeting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   	  	13-15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544616" cy="583716"/>
          </a:xfrm>
        </p:spPr>
        <p:txBody>
          <a:bodyPr/>
          <a:lstStyle/>
          <a:p>
            <a:r>
              <a:rPr lang="fr-FR"/>
              <a:t>DTT Research Plan activity </a:t>
            </a:r>
            <a:r>
              <a:rPr lang="fr-FR" smtClean="0"/>
              <a:t>timeline /2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79376" y="1124744"/>
            <a:ext cx="113052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	   	  	13-15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First draft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DTT-RP (chapters completed by ROs)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end Jan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reviewed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by coordinators and sent to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CTS for comments (not for approval)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	mid Feb. 2024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Comments by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CTS expected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end Feb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2024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4th meeting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of the DTT-RP Team (in person ?)				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mid March 2024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version 1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end March 2024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new DTT-RP Team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elaborate version 2)				June-July 2024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new DTT-RP Team						autumn 2024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baseline="30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							autumn 2026</a:t>
            </a:r>
            <a:endParaRPr 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6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544616" cy="583716"/>
          </a:xfrm>
        </p:spPr>
        <p:txBody>
          <a:bodyPr/>
          <a:lstStyle/>
          <a:p>
            <a:r>
              <a:rPr lang="fr-FR" smtClean="0"/>
              <a:t>Status of DTT </a:t>
            </a:r>
            <a:r>
              <a:rPr lang="fr-FR"/>
              <a:t>Research Plan </a:t>
            </a:r>
            <a:r>
              <a:rPr lang="fr-FR" smtClean="0"/>
              <a:t>activity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63352" y="908720"/>
            <a:ext cx="11737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Chapter drafts received, except: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r>
              <a:rPr lang="fr-F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fr-FR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 and SOL physics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Most drafts to be completed/adjusted 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it's normal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Some drafts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too long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to be shortened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authors, contributors, DTT community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to be discussed here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Significant pressure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by F. Romanelli to complete the DTT-RP on time (March 2024)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 present document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(~120 pages)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looks already impressive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An effort is necessary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by all the ROs to read and comment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the full document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 ROs should ask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the same effort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from the members of their groups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style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(my personal opinion):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readability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 is a must: please try to streamline your text, split in paragraphs etc.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all the chapters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should be understandable by an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average fusion physicist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not for specialists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At some point, close to the final version, should we ask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other people (not involved so far)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to read the document ? Who ?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Scope of the meeting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7368" y="1224444"/>
            <a:ext cx="11089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Presentation by the EG-ROs </a:t>
            </a:r>
            <a:r>
              <a:rPr lang="en-GB" sz="2000">
                <a:ea typeface="Calibri" panose="020F0502020204030204" pitchFamily="34" charset="0"/>
              </a:rPr>
              <a:t>of slides summarising </a:t>
            </a:r>
            <a:r>
              <a:rPr lang="en-GB" sz="2000" smtClean="0">
                <a:ea typeface="Calibri" panose="020F0502020204030204" pitchFamily="34" charset="0"/>
              </a:rPr>
              <a:t>the contents of each chapter </a:t>
            </a:r>
            <a:r>
              <a:rPr lang="en-GB" sz="2000">
                <a:ea typeface="Calibri" panose="020F0502020204030204" pitchFamily="34" charset="0"/>
              </a:rPr>
              <a:t>(Please allow time for discussion</a:t>
            </a:r>
            <a:r>
              <a:rPr lang="en-GB" sz="2000" smtClean="0">
                <a:ea typeface="Calibri" panose="020F0502020204030204" pitchFamily="34" charset="0"/>
              </a:rPr>
              <a:t>) </a:t>
            </a:r>
            <a:r>
              <a:rPr lang="en-GB" sz="2000" smtClean="0">
                <a:ea typeface="Calibri" panose="020F0502020204030204" pitchFamily="34" charset="0"/>
                <a:sym typeface="Wingdings" panose="05000000000000000000" pitchFamily="2" charset="2"/>
              </a:rPr>
              <a:t> in particular, </a:t>
            </a:r>
            <a:r>
              <a:rPr lang="en-GB" sz="2000" b="1" smtClean="0">
                <a:ea typeface="Calibri" panose="020F0502020204030204" pitchFamily="34" charset="0"/>
                <a:sym typeface="Wingdings" panose="05000000000000000000" pitchFamily="2" charset="2"/>
              </a:rPr>
              <a:t>doubts and questions </a:t>
            </a:r>
            <a:r>
              <a:rPr lang="en-GB" sz="2000" smtClean="0">
                <a:ea typeface="Calibri" panose="020F0502020204030204" pitchFamily="34" charset="0"/>
                <a:sym typeface="Wingdings" panose="05000000000000000000" pitchFamily="2" charset="2"/>
              </a:rPr>
              <a:t>that are still open</a:t>
            </a:r>
            <a:endParaRPr lang="en-GB" sz="200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First objective</a:t>
            </a:r>
            <a:r>
              <a:rPr lang="en-GB" sz="2000" smtClean="0">
                <a:ea typeface="Calibri" panose="020F0502020204030204" pitchFamily="34" charset="0"/>
              </a:rPr>
              <a:t>: find a general agreement on the </a:t>
            </a:r>
            <a:r>
              <a:rPr lang="en-GB" sz="2000" b="1" smtClean="0">
                <a:ea typeface="Calibri" panose="020F0502020204030204" pitchFamily="34" charset="0"/>
              </a:rPr>
              <a:t>contents</a:t>
            </a:r>
            <a:endParaRPr lang="en-GB" sz="2000" b="1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Second objective</a:t>
            </a:r>
            <a:r>
              <a:rPr lang="en-GB" sz="2000">
                <a:ea typeface="Calibri" panose="020F0502020204030204" pitchFamily="34" charset="0"/>
              </a:rPr>
              <a:t>: establish a </a:t>
            </a:r>
            <a:r>
              <a:rPr lang="en-GB" sz="2000" b="1">
                <a:ea typeface="Calibri" panose="020F0502020204030204" pitchFamily="34" charset="0"/>
              </a:rPr>
              <a:t>coherence</a:t>
            </a:r>
            <a:r>
              <a:rPr lang="en-GB" sz="2000">
                <a:ea typeface="Calibri" panose="020F0502020204030204" pitchFamily="34" charset="0"/>
              </a:rPr>
              <a:t> among the </a:t>
            </a:r>
            <a:r>
              <a:rPr lang="en-GB" sz="2000" smtClean="0">
                <a:ea typeface="Calibri" panose="020F0502020204030204" pitchFamily="34" charset="0"/>
              </a:rPr>
              <a:t>various chapters </a:t>
            </a:r>
            <a:endParaRPr lang="en-GB" sz="200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2000" smtClean="0">
                <a:solidFill>
                  <a:srgbClr val="0000FF"/>
                </a:solidFill>
                <a:ea typeface="Calibri" panose="020F0502020204030204" pitchFamily="34" charset="0"/>
              </a:rPr>
              <a:t>Friday </a:t>
            </a:r>
            <a:r>
              <a:rPr lang="en-GB" sz="2000">
                <a:solidFill>
                  <a:srgbClr val="0000FF"/>
                </a:solidFill>
                <a:ea typeface="Calibri" panose="020F0502020204030204" pitchFamily="34" charset="0"/>
              </a:rPr>
              <a:t>morning</a:t>
            </a:r>
            <a:r>
              <a:rPr lang="en-GB" sz="2000">
                <a:ea typeface="Calibri" panose="020F0502020204030204" pitchFamily="34" charset="0"/>
              </a:rPr>
              <a:t>: </a:t>
            </a:r>
            <a:r>
              <a:rPr lang="en-GB" sz="2000" b="1">
                <a:ea typeface="Calibri" panose="020F0502020204030204" pitchFamily="34" charset="0"/>
              </a:rPr>
              <a:t>final </a:t>
            </a:r>
            <a:r>
              <a:rPr lang="en-GB" sz="2000" b="1" smtClean="0">
                <a:ea typeface="Calibri" panose="020F0502020204030204" pitchFamily="34" charset="0"/>
              </a:rPr>
              <a:t>discussion</a:t>
            </a:r>
            <a:r>
              <a:rPr lang="en-GB" sz="2000" smtClean="0">
                <a:ea typeface="Calibri" panose="020F0502020204030204" pitchFamily="34" charset="0"/>
              </a:rPr>
              <a:t>, with the following objectives: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smtClean="0"/>
              <a:t>agree</a:t>
            </a:r>
            <a:r>
              <a:rPr lang="en-GB" smtClean="0"/>
              <a:t> on main </a:t>
            </a:r>
            <a:r>
              <a:rPr lang="en-GB" b="1"/>
              <a:t>changes and improvements </a:t>
            </a:r>
            <a:r>
              <a:rPr lang="en-GB"/>
              <a:t>of the </a:t>
            </a:r>
            <a:r>
              <a:rPr lang="en-GB" smtClean="0"/>
              <a:t>draft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smtClean="0"/>
              <a:t>agree </a:t>
            </a:r>
            <a:r>
              <a:rPr lang="fr-FR" smtClean="0"/>
              <a:t>on general </a:t>
            </a:r>
            <a:r>
              <a:rPr lang="fr-FR" b="1" smtClean="0"/>
              <a:t>format</a:t>
            </a:r>
            <a:r>
              <a:rPr lang="fr-FR" smtClean="0"/>
              <a:t>, lists of </a:t>
            </a:r>
            <a:r>
              <a:rPr lang="fr-FR" b="1" smtClean="0"/>
              <a:t>authors</a:t>
            </a:r>
            <a:r>
              <a:rPr lang="fr-FR" smtClean="0"/>
              <a:t>, contributors etc.</a:t>
            </a:r>
            <a:endParaRPr lang="en-GB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smtClean="0"/>
              <a:t>agree</a:t>
            </a:r>
            <a:r>
              <a:rPr lang="fr-FR" smtClean="0"/>
              <a:t> on </a:t>
            </a:r>
            <a:r>
              <a:rPr lang="fr-FR" b="1" smtClean="0"/>
              <a:t>next steps and timeline </a:t>
            </a:r>
            <a:r>
              <a:rPr lang="fr-FR" smtClean="0"/>
              <a:t>from now to DTT-RP completion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smtClean="0"/>
              <a:t>define</a:t>
            </a:r>
            <a:r>
              <a:rPr lang="fr-FR" smtClean="0"/>
              <a:t> date and scope of </a:t>
            </a:r>
            <a:r>
              <a:rPr lang="fr-FR" b="1" smtClean="0"/>
              <a:t>next meeting(s)</a:t>
            </a:r>
            <a:endParaRPr lang="en-GB" b="1" smtClean="0"/>
          </a:p>
          <a:p>
            <a:pPr lvl="1">
              <a:lnSpc>
                <a:spcPct val="150000"/>
              </a:lnSpc>
            </a:pPr>
            <a:endParaRPr lang="en-GB" sz="20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/1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55440" y="908720"/>
            <a:ext cx="93071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December </a:t>
            </a:r>
            <a:r>
              <a:rPr lang="en-GB" sz="20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14:15 </a:t>
            </a:r>
            <a:r>
              <a:rPr lang="en-GB" sz="2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0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</a:t>
            </a:r>
            <a:endParaRPr lang="en-GB" sz="200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the meeting, general information			14:15       </a:t>
            </a:r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and machine design status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14:30      </a:t>
            </a:r>
          </a:p>
          <a:p>
            <a:pPr>
              <a:lnSpc>
                <a:spcPct val="150000"/>
              </a:lnSpc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DTT power exhaust strategy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15:00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break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16:00</a:t>
            </a: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  Chapter 2: Plasma scenarios					16:15</a:t>
            </a:r>
          </a:p>
          <a:p>
            <a:pPr>
              <a:lnSpc>
                <a:spcPct val="150000"/>
              </a:lnSpc>
            </a:pPr>
            <a:r>
              <a:rPr lang="sv-SE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 Chapter </a:t>
            </a:r>
            <a:r>
              <a:rPr lang="sv-SE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Divertor and SOL physics				</a:t>
            </a:r>
            <a:r>
              <a:rPr lang="sv-SE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17:15   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Meeting adjourns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18:00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Ristorante </a:t>
            </a: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Pino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20:00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15380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/2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7368" y="908720"/>
            <a:ext cx="113772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December 9:00 – </a:t>
            </a:r>
            <a:r>
              <a:rPr lang="en-GB" sz="20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17:30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arenR" startAt="6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Transport physics and integrated modelling of plasma scenarios	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9:00  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arenR" startAt="6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 MHD, disruptions and control		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</a:pP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50000"/>
              </a:lnSpc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    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Physics of heating, current drive and fuelling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11:30       </a:t>
            </a:r>
          </a:p>
          <a:p>
            <a:pPr marL="180340" indent="-180340">
              <a:lnSpc>
                <a:spcPct val="150000"/>
              </a:lnSpc>
            </a:pP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Lunch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12:30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50000"/>
              </a:lnSpc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    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 Fast particle physics						14:00   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</a:pPr>
            <a:r>
              <a:rPr lang="en-GB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5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 Theory and simulation for preparation of experiments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15:30  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50000"/>
              </a:lnSpc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Chapter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 Fusion technology developments	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16:30   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</a:pPr>
            <a:r>
              <a:rPr lang="en-GB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adjourns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17:30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54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/3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95991" y="1196752"/>
            <a:ext cx="100091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December 9:00 – </a:t>
            </a:r>
            <a:r>
              <a:rPr lang="en-GB" sz="20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endParaRPr lang="en-GB" sz="20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arenR" startAt="12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1: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 	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main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and improvements of the draft 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general format, lists of authors, contributors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     </a:t>
            </a:r>
          </a:p>
          <a:p>
            <a:pPr marL="180340">
              <a:lnSpc>
                <a:spcPct val="150000"/>
              </a:lnSpc>
              <a:spcAft>
                <a:spcPts val="600"/>
              </a:spcAft>
            </a:pPr>
            <a:r>
              <a:rPr lang="en-GB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10:30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arenR" startAt="13"/>
            </a:pP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2: 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11:00</a:t>
            </a:r>
          </a:p>
          <a:p>
            <a:pPr>
              <a:spcAft>
                <a:spcPts val="600"/>
              </a:spcAft>
            </a:pP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 to the final version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and scope of next meeting(s</a:t>
            </a:r>
            <a:r>
              <a:rPr lang="en-GB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0340">
              <a:lnSpc>
                <a:spcPct val="150000"/>
              </a:lnSpc>
              <a:spcAft>
                <a:spcPts val="600"/>
              </a:spcAft>
            </a:pPr>
            <a:r>
              <a:rPr lang="en-GB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meeting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12:00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</a:p>
          <a:p>
            <a:pPr marL="180340" indent="-180340">
              <a:lnSpc>
                <a:spcPct val="150000"/>
              </a:lnSpc>
              <a:spcAft>
                <a:spcPts val="600"/>
              </a:spcAft>
            </a:pPr>
            <a:r>
              <a:rPr lang="en-GB" sz="20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room closes							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78691601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8087</TotalTime>
  <Words>1252</Words>
  <Application>Microsoft Office PowerPoint</Application>
  <PresentationFormat>Grand écran</PresentationFormat>
  <Paragraphs>89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1_Masque principal</vt:lpstr>
      <vt:lpstr>Présentation PowerPoint</vt:lpstr>
      <vt:lpstr>Comments/Recommendations from CTS </vt:lpstr>
      <vt:lpstr>DTT Research Plan activity timeline /1</vt:lpstr>
      <vt:lpstr>DTT Research Plan activity timeline /2</vt:lpstr>
      <vt:lpstr>Status of DTT Research Plan activity</vt:lpstr>
      <vt:lpstr>Scope of the meeting</vt:lpstr>
      <vt:lpstr>Meeting agenda /1</vt:lpstr>
      <vt:lpstr>Meeting agenda /2</vt:lpstr>
      <vt:lpstr>Meeting agenda 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548</cp:revision>
  <cp:lastPrinted>2023-05-23T08:49:07Z</cp:lastPrinted>
  <dcterms:created xsi:type="dcterms:W3CDTF">2014-10-17T14:45:18Z</dcterms:created>
  <dcterms:modified xsi:type="dcterms:W3CDTF">2023-12-14T10:45:15Z</dcterms:modified>
</cp:coreProperties>
</file>