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sldIdLst>
    <p:sldId id="256" r:id="rId2"/>
    <p:sldId id="539" r:id="rId3"/>
    <p:sldId id="310" r:id="rId4"/>
    <p:sldId id="566" r:id="rId5"/>
    <p:sldId id="571" r:id="rId6"/>
    <p:sldId id="588" r:id="rId7"/>
    <p:sldId id="572" r:id="rId8"/>
    <p:sldId id="570" r:id="rId9"/>
    <p:sldId id="573" r:id="rId10"/>
    <p:sldId id="574" r:id="rId11"/>
    <p:sldId id="589" r:id="rId12"/>
    <p:sldId id="564" r:id="rId13"/>
    <p:sldId id="576" r:id="rId14"/>
    <p:sldId id="577" r:id="rId15"/>
    <p:sldId id="578" r:id="rId16"/>
    <p:sldId id="312" r:id="rId17"/>
    <p:sldId id="314" r:id="rId18"/>
    <p:sldId id="315" r:id="rId19"/>
    <p:sldId id="579" r:id="rId20"/>
    <p:sldId id="319" r:id="rId21"/>
    <p:sldId id="581" r:id="rId22"/>
    <p:sldId id="583" r:id="rId23"/>
    <p:sldId id="584" r:id="rId24"/>
    <p:sldId id="585" r:id="rId25"/>
    <p:sldId id="586" r:id="rId26"/>
    <p:sldId id="587" r:id="rId27"/>
    <p:sldId id="580" r:id="rId28"/>
    <p:sldId id="565" r:id="rId29"/>
    <p:sldId id="590" r:id="rId30"/>
    <p:sldId id="317" r:id="rId31"/>
    <p:sldId id="56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5"/>
    <p:restoredTop sz="95753"/>
  </p:normalViewPr>
  <p:slideViewPr>
    <p:cSldViewPr>
      <p:cViewPr>
        <p:scale>
          <a:sx n="120" d="100"/>
          <a:sy n="120" d="100"/>
        </p:scale>
        <p:origin x="928" y="4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6FC7B-D2F0-447F-9B76-B3985DC9A43B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11B89-54D5-4AB9-900D-41EF1EED2FA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3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11B89-54D5-4AB9-900D-41EF1EED2F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91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9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50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14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45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12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75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6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41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2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42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27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25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31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51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41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0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82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8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11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96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30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98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0804A-4AD4-4D5A-93F1-BA03390675A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8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15/12/2021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41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15/12/2021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6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15/12/2021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54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123278" cy="72669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noProof="0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646313"/>
            <a:ext cx="7886700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pple Symbols" panose="02000000000000000000" pitchFamily="2" charset="-79"/>
              <a:buNone/>
              <a:defRPr sz="2800">
                <a:latin typeface="Century Gothic" panose="020B0502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⎼"/>
              <a:defRPr sz="2400">
                <a:latin typeface="Century Gothic" panose="020B0502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GB" noProof="0" dirty="0"/>
              <a:t>Text</a:t>
            </a:r>
          </a:p>
          <a:p>
            <a:pPr lvl="0"/>
            <a:endParaRPr lang="en-GB" noProof="0" dirty="0"/>
          </a:p>
          <a:p>
            <a:pPr lvl="1"/>
            <a:r>
              <a:rPr lang="en-GB" noProof="0" dirty="0"/>
              <a:t>Bullet List</a:t>
            </a:r>
          </a:p>
          <a:p>
            <a:pPr lvl="1"/>
            <a:r>
              <a:rPr lang="en-GB" noProof="0" dirty="0"/>
              <a:t>Bullet List</a:t>
            </a:r>
          </a:p>
          <a:p>
            <a:pPr lvl="2"/>
            <a:r>
              <a:rPr lang="en-GB" noProof="0" dirty="0"/>
              <a:t>Nested bullet</a:t>
            </a:r>
          </a:p>
          <a:p>
            <a:pPr lvl="2"/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it-IT"/>
              <a:t>15/12/2021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it-IT"/>
              <a:t>Conference/Talk/Seminar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BA013763-FF4F-6447-94CE-4F6DA003092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4D694D4-973C-344D-B249-9C473EE41B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288" y="323978"/>
            <a:ext cx="855053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543E5731-961E-E349-A079-EB164F7CD0A1}"/>
              </a:ext>
            </a:extLst>
          </p:cNvPr>
          <p:cNvCxnSpPr/>
          <p:nvPr userDrawn="1"/>
        </p:nvCxnSpPr>
        <p:spPr>
          <a:xfrm>
            <a:off x="628650" y="6356351"/>
            <a:ext cx="8092269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56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15/12/2021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46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15/12/2021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70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15/12/2021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57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15/12/2021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28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15/12/2021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8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15/12/2021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8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15/12/2021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68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15/12/2021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13763-FF4F-6447-94CE-4F6DA00309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48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6AC7EF-D67A-4F4A-B9C5-13853FF16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647" y="1772292"/>
            <a:ext cx="8069853" cy="1019671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DTT Central Solenoid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design status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B14853-A038-DC4B-8B10-866907B42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0513" y="229086"/>
            <a:ext cx="855053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ottotitolo 2">
            <a:extLst>
              <a:ext uri="{FF2B5EF4-FFF2-40B4-BE49-F238E27FC236}">
                <a16:creationId xmlns:a16="http://schemas.microsoft.com/office/drawing/2014/main" id="{8CE57969-21EB-42E5-A7F2-BC2F7922536D}"/>
              </a:ext>
            </a:extLst>
          </p:cNvPr>
          <p:cNvSpPr txBox="1">
            <a:spLocks/>
          </p:cNvSpPr>
          <p:nvPr/>
        </p:nvSpPr>
        <p:spPr>
          <a:xfrm>
            <a:off x="1569474" y="2979757"/>
            <a:ext cx="6172200" cy="2033417"/>
          </a:xfrm>
          <a:prstGeom prst="rect">
            <a:avLst/>
          </a:prstGeom>
        </p:spPr>
        <p:txBody>
          <a:bodyPr>
            <a:no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274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0274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Muzzi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0274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ENEA FSN-COND</a:t>
            </a:r>
          </a:p>
          <a:p>
            <a:pPr marL="0" marR="0" lvl="0" indent="0" algn="ctr" defTabSz="30274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02748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DTT CTS Meeting ; 24/25-07-2023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3027487" rtl="0" eaLnBrk="1" fontAlgn="auto" latinLnBrk="0" hangingPunct="1">
              <a:lnSpc>
                <a:spcPct val="107000"/>
              </a:lnSpc>
              <a:spcBef>
                <a:spcPts val="3311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Connettore diritto 18">
            <a:extLst>
              <a:ext uri="{FF2B5EF4-FFF2-40B4-BE49-F238E27FC236}">
                <a16:creationId xmlns:a16="http://schemas.microsoft.com/office/drawing/2014/main" id="{A5769EA8-548C-674D-AE08-E9221BA4DFBC}"/>
              </a:ext>
            </a:extLst>
          </p:cNvPr>
          <p:cNvCxnSpPr>
            <a:cxnSpLocks/>
          </p:cNvCxnSpPr>
          <p:nvPr/>
        </p:nvCxnSpPr>
        <p:spPr>
          <a:xfrm>
            <a:off x="737419" y="6090185"/>
            <a:ext cx="7836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6">
            <a:extLst>
              <a:ext uri="{FF2B5EF4-FFF2-40B4-BE49-F238E27FC236}">
                <a16:creationId xmlns:a16="http://schemas.microsoft.com/office/drawing/2014/main" id="{A5E8DBD8-7DEB-F394-2996-C06E814FE61D}"/>
              </a:ext>
            </a:extLst>
          </p:cNvPr>
          <p:cNvGrpSpPr/>
          <p:nvPr/>
        </p:nvGrpSpPr>
        <p:grpSpPr>
          <a:xfrm>
            <a:off x="1124855" y="6111865"/>
            <a:ext cx="6885752" cy="701511"/>
            <a:chOff x="1173041" y="6028758"/>
            <a:chExt cx="6885752" cy="701511"/>
          </a:xfrm>
        </p:grpSpPr>
        <p:sp>
          <p:nvSpPr>
            <p:cNvPr id="5" name="CasellaDiTesto 14">
              <a:extLst>
                <a:ext uri="{FF2B5EF4-FFF2-40B4-BE49-F238E27FC236}">
                  <a16:creationId xmlns:a16="http://schemas.microsoft.com/office/drawing/2014/main" id="{C117128A-AD77-2076-F90C-24D53D4686B1}"/>
                </a:ext>
              </a:extLst>
            </p:cNvPr>
            <p:cNvSpPr txBox="1"/>
            <p:nvPr/>
          </p:nvSpPr>
          <p:spPr>
            <a:xfrm>
              <a:off x="1796621" y="6028758"/>
              <a:ext cx="564712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100" i="1" dirty="0">
                  <a:solidFill>
                    <a:srgbClr val="0070C0"/>
                  </a:solidFill>
                  <a:latin typeface="+mj-lt"/>
                </a:rPr>
                <a:t>DTT </a:t>
              </a:r>
              <a:r>
                <a:rPr lang="it-IT" sz="1100" i="1" dirty="0" err="1">
                  <a:solidFill>
                    <a:srgbClr val="0070C0"/>
                  </a:solidFill>
                  <a:latin typeface="+mj-lt"/>
                </a:rPr>
                <a:t>Consortium</a:t>
              </a:r>
              <a:r>
                <a:rPr lang="it-IT" sz="1100" i="1" dirty="0">
                  <a:solidFill>
                    <a:srgbClr val="0070C0"/>
                  </a:solidFill>
                  <a:latin typeface="+mj-lt"/>
                </a:rPr>
                <a:t> (DTT </a:t>
              </a:r>
              <a:r>
                <a:rPr lang="it-IT" sz="1100" i="1" dirty="0" err="1">
                  <a:solidFill>
                    <a:srgbClr val="0070C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S.C.a</a:t>
              </a:r>
              <a:r>
                <a:rPr lang="it-IT" sz="1100" i="1" dirty="0">
                  <a:solidFill>
                    <a:srgbClr val="0070C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100" i="1" dirty="0" err="1">
                  <a:solidFill>
                    <a:srgbClr val="0070C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r.l</a:t>
              </a:r>
              <a:r>
                <a:rPr lang="it-IT" sz="1100" i="1" dirty="0">
                  <a:solidFill>
                    <a:srgbClr val="0070C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.  Via E. Fermi </a:t>
              </a:r>
              <a:r>
                <a:rPr lang="it-IT" sz="1100" b="0" i="1" dirty="0">
                  <a:solidFill>
                    <a:srgbClr val="0070C0"/>
                  </a:solidFill>
                  <a:effectLst/>
                  <a:latin typeface="+mj-lt"/>
                </a:rPr>
                <a:t> 45 I-00044 Frascati (Roma) </a:t>
              </a:r>
              <a:r>
                <a:rPr lang="it-IT" sz="1100" b="0" i="1" dirty="0" err="1">
                  <a:solidFill>
                    <a:srgbClr val="0070C0"/>
                  </a:solidFill>
                  <a:effectLst/>
                  <a:latin typeface="+mj-lt"/>
                </a:rPr>
                <a:t>Italy</a:t>
              </a:r>
              <a:r>
                <a:rPr lang="it-IT" sz="1100" b="0" i="1" dirty="0">
                  <a:solidFill>
                    <a:srgbClr val="0070C0"/>
                  </a:solidFill>
                  <a:effectLst/>
                  <a:latin typeface="+mj-lt"/>
                </a:rPr>
                <a:t>)</a:t>
              </a:r>
              <a:endParaRPr lang="it-IT" sz="1100" i="1" dirty="0">
                <a:solidFill>
                  <a:srgbClr val="0070C0"/>
                </a:solidFill>
                <a:latin typeface="+mj-lt"/>
              </a:endParaRPr>
            </a:p>
          </p:txBody>
        </p:sp>
        <p:pic>
          <p:nvPicPr>
            <p:cNvPr id="6" name="Picture 4" descr="ENEA logo copia">
              <a:extLst>
                <a:ext uri="{FF2B5EF4-FFF2-40B4-BE49-F238E27FC236}">
                  <a16:creationId xmlns:a16="http://schemas.microsoft.com/office/drawing/2014/main" id="{806FF46E-76BD-9542-56B7-7ACAFCF02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041" y="6354023"/>
              <a:ext cx="881800" cy="316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NR">
              <a:extLst>
                <a:ext uri="{FF2B5EF4-FFF2-40B4-BE49-F238E27FC236}">
                  <a16:creationId xmlns:a16="http://schemas.microsoft.com/office/drawing/2014/main" id="{06772F14-933E-506B-36D4-58D128B9E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676" y="6354023"/>
              <a:ext cx="409756" cy="362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logocreate">
              <a:extLst>
                <a:ext uri="{FF2B5EF4-FFF2-40B4-BE49-F238E27FC236}">
                  <a16:creationId xmlns:a16="http://schemas.microsoft.com/office/drawing/2014/main" id="{FC075A21-E813-A13A-768C-B285A220A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406" y="6339038"/>
              <a:ext cx="349470" cy="391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RFX Padova 05 1600x836">
              <a:extLst>
                <a:ext uri="{FF2B5EF4-FFF2-40B4-BE49-F238E27FC236}">
                  <a16:creationId xmlns:a16="http://schemas.microsoft.com/office/drawing/2014/main" id="{640370ED-9C6B-04EA-11B4-4DA84638D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925" y="6346636"/>
              <a:ext cx="628797" cy="326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eni ml pms">
              <a:extLst>
                <a:ext uri="{FF2B5EF4-FFF2-40B4-BE49-F238E27FC236}">
                  <a16:creationId xmlns:a16="http://schemas.microsoft.com/office/drawing/2014/main" id="{8C84189A-8C9A-FD1D-285B-0B6320986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771" y="6325718"/>
              <a:ext cx="272141" cy="336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 descr="L&amp;#39;INFN CAMBIA LOGO">
              <a:extLst>
                <a:ext uri="{FF2B5EF4-FFF2-40B4-BE49-F238E27FC236}">
                  <a16:creationId xmlns:a16="http://schemas.microsoft.com/office/drawing/2014/main" id="{CB7361EA-2510-E2F8-3A78-A2137F4F2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925" y="6348374"/>
              <a:ext cx="655285" cy="363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POLITO">
              <a:extLst>
                <a:ext uri="{FF2B5EF4-FFF2-40B4-BE49-F238E27FC236}">
                  <a16:creationId xmlns:a16="http://schemas.microsoft.com/office/drawing/2014/main" id="{AC073F5F-E65F-8842-F686-221AD3531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211" y="6327142"/>
              <a:ext cx="347294" cy="34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logo unimib">
              <a:extLst>
                <a:ext uri="{FF2B5EF4-FFF2-40B4-BE49-F238E27FC236}">
                  <a16:creationId xmlns:a16="http://schemas.microsoft.com/office/drawing/2014/main" id="{42FBD3D4-FEE1-F6DD-0CA1-D82A32081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435" y="6306669"/>
              <a:ext cx="340816" cy="363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Logo Tor Vergata 1">
              <a:extLst>
                <a:ext uri="{FF2B5EF4-FFF2-40B4-BE49-F238E27FC236}">
                  <a16:creationId xmlns:a16="http://schemas.microsoft.com/office/drawing/2014/main" id="{0E933BF4-8287-2DBB-C87C-9F2A97B92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0951" y="6325718"/>
              <a:ext cx="382169" cy="385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2" descr="univtuscia">
              <a:extLst>
                <a:ext uri="{FF2B5EF4-FFF2-40B4-BE49-F238E27FC236}">
                  <a16:creationId xmlns:a16="http://schemas.microsoft.com/office/drawing/2014/main" id="{27EED42D-3AA2-17EE-63D7-6C894F942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0579" y="6358332"/>
              <a:ext cx="748214" cy="32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8" descr="CETMA.png">
              <a:extLst>
                <a:ext uri="{FF2B5EF4-FFF2-40B4-BE49-F238E27FC236}">
                  <a16:creationId xmlns:a16="http://schemas.microsoft.com/office/drawing/2014/main" id="{3D07F18F-B5D2-3E4B-09E5-0E0E3801EF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60"/>
            <a:stretch/>
          </p:blipFill>
          <p:spPr>
            <a:xfrm>
              <a:off x="1902909" y="6206400"/>
              <a:ext cx="647232" cy="523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305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Central </a:t>
            </a:r>
            <a:r>
              <a:rPr lang="it-IT" dirty="0" err="1"/>
              <a:t>Solenoid</a:t>
            </a:r>
            <a:r>
              <a:rPr lang="it-IT" dirty="0"/>
              <a:t> Coils design: open </a:t>
            </a:r>
            <a:r>
              <a:rPr lang="it-IT" dirty="0" err="1"/>
              <a:t>issues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E4DAD6-C4D5-661F-957D-74DCA44C6137}"/>
              </a:ext>
            </a:extLst>
          </p:cNvPr>
          <p:cNvSpPr txBox="1"/>
          <p:nvPr/>
        </p:nvSpPr>
        <p:spPr>
          <a:xfrm>
            <a:off x="476352" y="1073151"/>
            <a:ext cx="8191296" cy="881162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Issue 1</a:t>
            </a:r>
            <a:r>
              <a:rPr lang="en-GB" b="1" dirty="0">
                <a:sym typeface="Wingdings" pitchFamily="2" charset="2"/>
              </a:rPr>
              <a:t>: </a:t>
            </a:r>
            <a:r>
              <a:rPr lang="en-GB" dirty="0">
                <a:sym typeface="Wingdings" pitchFamily="2" charset="2"/>
              </a:rPr>
              <a:t>we have to rely on heat-treatment tolerant insulation (</a:t>
            </a:r>
            <a:r>
              <a:rPr lang="en-GB" dirty="0" err="1">
                <a:solidFill>
                  <a:srgbClr val="2512EB"/>
                </a:solidFill>
                <a:sym typeface="Wingdings" pitchFamily="2" charset="2"/>
              </a:rPr>
              <a:t>glass+VPI</a:t>
            </a:r>
            <a:r>
              <a:rPr lang="en-GB" dirty="0">
                <a:sym typeface="Wingdings" pitchFamily="2" charset="2"/>
              </a:rPr>
              <a:t>) only, and the insulation is highly loaded mechanically;</a:t>
            </a:r>
            <a:endParaRPr lang="en-GB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B6F417-78F5-D9D6-3B4F-BDBAB10AE9C9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682B920-6FB1-AE6D-A69D-8118E9906E8E}"/>
              </a:ext>
            </a:extLst>
          </p:cNvPr>
          <p:cNvSpPr txBox="1"/>
          <p:nvPr/>
        </p:nvSpPr>
        <p:spPr>
          <a:xfrm>
            <a:off x="919654" y="2334225"/>
            <a:ext cx="717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«Standard»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criteria</a:t>
            </a:r>
            <a:r>
              <a:rPr lang="it-IT" dirty="0"/>
              <a:t> for </a:t>
            </a:r>
            <a:r>
              <a:rPr lang="it-IT" dirty="0" err="1"/>
              <a:t>insulation</a:t>
            </a:r>
            <a:r>
              <a:rPr lang="it-IT" dirty="0"/>
              <a:t> </a:t>
            </a:r>
            <a:r>
              <a:rPr lang="it-IT" dirty="0" err="1"/>
              <a:t>components</a:t>
            </a:r>
            <a:r>
              <a:rPr lang="it-IT" dirty="0"/>
              <a:t> are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satisfied</a:t>
            </a:r>
            <a:endParaRPr lang="it-IT" dirty="0"/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8EDA46C9-CCB2-99BC-9653-B80EE218967C}"/>
              </a:ext>
            </a:extLst>
          </p:cNvPr>
          <p:cNvSpPr/>
          <p:nvPr/>
        </p:nvSpPr>
        <p:spPr>
          <a:xfrm rot="5400000">
            <a:off x="4317679" y="2034817"/>
            <a:ext cx="489160" cy="1096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B8342B2-440B-C3E3-E607-4B5E19233E0B}"/>
              </a:ext>
            </a:extLst>
          </p:cNvPr>
          <p:cNvSpPr txBox="1"/>
          <p:nvPr/>
        </p:nvSpPr>
        <p:spPr>
          <a:xfrm>
            <a:off x="683568" y="3083469"/>
            <a:ext cx="806073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Terminal-to-terminal </a:t>
            </a:r>
            <a:r>
              <a:rPr lang="it-IT" sz="2000" dirty="0" err="1"/>
              <a:t>voltage</a:t>
            </a:r>
            <a:r>
              <a:rPr lang="it-IT" sz="2000" dirty="0"/>
              <a:t> to be </a:t>
            </a:r>
            <a:r>
              <a:rPr lang="it-IT" sz="2000" dirty="0" err="1"/>
              <a:t>treated</a:t>
            </a:r>
            <a:r>
              <a:rPr lang="it-IT" sz="2000" dirty="0"/>
              <a:t> with «common </a:t>
            </a:r>
            <a:r>
              <a:rPr lang="it-IT" sz="2000" dirty="0" err="1"/>
              <a:t>practice</a:t>
            </a:r>
            <a:r>
              <a:rPr lang="it-IT" sz="2000" dirty="0"/>
              <a:t>»; </a:t>
            </a:r>
            <a:r>
              <a:rPr lang="it-IT" sz="2000" dirty="0" err="1"/>
              <a:t>but</a:t>
            </a:r>
            <a:r>
              <a:rPr lang="it-IT" sz="2000" dirty="0"/>
              <a:t> for the inter-turn </a:t>
            </a:r>
            <a:r>
              <a:rPr lang="it-IT" sz="2000" dirty="0" err="1"/>
              <a:t>insulation</a:t>
            </a:r>
            <a:r>
              <a:rPr lang="it-IT" sz="2000" dirty="0"/>
              <a:t>:</a:t>
            </a:r>
          </a:p>
          <a:p>
            <a:endParaRPr lang="it-IT" sz="2000" dirty="0">
              <a:solidFill>
                <a:srgbClr val="C00000"/>
              </a:solidFill>
            </a:endParaRPr>
          </a:p>
          <a:p>
            <a:r>
              <a:rPr lang="it-IT" sz="2000" dirty="0">
                <a:solidFill>
                  <a:srgbClr val="C00000"/>
                </a:solidFill>
              </a:rPr>
              <a:t>risk </a:t>
            </a:r>
            <a:r>
              <a:rPr lang="it-IT" sz="2000" dirty="0" err="1">
                <a:solidFill>
                  <a:srgbClr val="C00000"/>
                </a:solidFill>
              </a:rPr>
              <a:t>mitigation</a:t>
            </a:r>
            <a:r>
              <a:rPr lang="it-IT" sz="2000" dirty="0">
                <a:solidFill>
                  <a:srgbClr val="C00000"/>
                </a:solidFill>
              </a:rPr>
              <a:t> strategy, </a:t>
            </a:r>
            <a:r>
              <a:rPr lang="it-IT" sz="2000" dirty="0" err="1">
                <a:solidFill>
                  <a:srgbClr val="C00000"/>
                </a:solidFill>
              </a:rPr>
              <a:t>based</a:t>
            </a:r>
            <a:r>
              <a:rPr lang="it-IT" sz="2000" dirty="0">
                <a:solidFill>
                  <a:srgbClr val="C00000"/>
                </a:solidFill>
              </a:rPr>
              <a:t> on </a:t>
            </a:r>
            <a:r>
              <a:rPr lang="it-IT" sz="2000" dirty="0" err="1">
                <a:solidFill>
                  <a:srgbClr val="C00000"/>
                </a:solidFill>
              </a:rPr>
              <a:t>two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>
                <a:solidFill>
                  <a:srgbClr val="C00000"/>
                </a:solidFill>
              </a:rPr>
              <a:t>main</a:t>
            </a:r>
            <a:r>
              <a:rPr lang="it-IT" sz="2000" dirty="0">
                <a:solidFill>
                  <a:srgbClr val="C00000"/>
                </a:solidFill>
              </a:rPr>
              <a:t> points:</a:t>
            </a:r>
          </a:p>
          <a:p>
            <a:endParaRPr lang="it-IT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it-IT" dirty="0" err="1"/>
              <a:t>further</a:t>
            </a:r>
            <a:r>
              <a:rPr lang="it-IT" dirty="0"/>
              <a:t> </a:t>
            </a:r>
            <a:r>
              <a:rPr lang="it-IT" dirty="0" err="1"/>
              <a:t>optimization</a:t>
            </a:r>
            <a:r>
              <a:rPr lang="it-IT" dirty="0"/>
              <a:t> of </a:t>
            </a:r>
            <a:r>
              <a:rPr lang="it-IT" dirty="0" err="1"/>
              <a:t>scenarios</a:t>
            </a:r>
            <a:r>
              <a:rPr lang="it-IT" dirty="0"/>
              <a:t>, </a:t>
            </a:r>
            <a:r>
              <a:rPr lang="it-IT" dirty="0" err="1"/>
              <a:t>aimed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a </a:t>
            </a:r>
            <a:r>
              <a:rPr lang="it-IT" dirty="0" err="1"/>
              <a:t>reduction</a:t>
            </a:r>
            <a:r>
              <a:rPr lang="it-IT" dirty="0"/>
              <a:t> of </a:t>
            </a:r>
            <a:r>
              <a:rPr lang="it-IT" dirty="0" err="1"/>
              <a:t>mechanical</a:t>
            </a:r>
            <a:r>
              <a:rPr lang="it-IT" dirty="0"/>
              <a:t> loads</a:t>
            </a:r>
          </a:p>
          <a:p>
            <a:pPr marL="457200" indent="-457200">
              <a:buAutoNum type="arabicPeriod"/>
            </a:pPr>
            <a:endParaRPr lang="it-IT" dirty="0"/>
          </a:p>
          <a:p>
            <a:pPr marL="457200" indent="-457200">
              <a:buAutoNum type="arabicPeriod"/>
            </a:pPr>
            <a:r>
              <a:rPr lang="it-IT" dirty="0" err="1"/>
              <a:t>Manufacture</a:t>
            </a:r>
            <a:r>
              <a:rPr lang="it-IT" dirty="0"/>
              <a:t> and </a:t>
            </a:r>
            <a:r>
              <a:rPr lang="it-IT" dirty="0" err="1"/>
              <a:t>integrated</a:t>
            </a:r>
            <a:r>
              <a:rPr lang="it-IT" dirty="0"/>
              <a:t> electro-</a:t>
            </a:r>
            <a:r>
              <a:rPr lang="it-IT" dirty="0" err="1"/>
              <a:t>mechanical</a:t>
            </a:r>
            <a:r>
              <a:rPr lang="it-IT" dirty="0"/>
              <a:t> test of an </a:t>
            </a:r>
            <a:r>
              <a:rPr lang="it-IT" dirty="0" err="1"/>
              <a:t>insulation</a:t>
            </a:r>
            <a:r>
              <a:rPr lang="it-IT" dirty="0"/>
              <a:t> </a:t>
            </a:r>
            <a:r>
              <a:rPr lang="it-IT" dirty="0" err="1"/>
              <a:t>mock</a:t>
            </a:r>
            <a:r>
              <a:rPr lang="it-IT" dirty="0"/>
              <a:t>-up</a:t>
            </a:r>
          </a:p>
        </p:txBody>
      </p:sp>
    </p:spTree>
    <p:extLst>
      <p:ext uri="{BB962C8B-B14F-4D97-AF65-F5344CB8AC3E}">
        <p14:creationId xmlns:p14="http://schemas.microsoft.com/office/powerpoint/2010/main" val="408397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Central </a:t>
            </a:r>
            <a:r>
              <a:rPr lang="it-IT" dirty="0" err="1"/>
              <a:t>Solenoid</a:t>
            </a:r>
            <a:r>
              <a:rPr lang="it-IT" dirty="0"/>
              <a:t> Coils design: open </a:t>
            </a:r>
            <a:r>
              <a:rPr lang="it-IT" dirty="0" err="1"/>
              <a:t>issues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E4DAD6-C4D5-661F-957D-74DCA44C6137}"/>
              </a:ext>
            </a:extLst>
          </p:cNvPr>
          <p:cNvSpPr txBox="1"/>
          <p:nvPr/>
        </p:nvSpPr>
        <p:spPr>
          <a:xfrm>
            <a:off x="476352" y="1073151"/>
            <a:ext cx="8191296" cy="881162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Issue 1</a:t>
            </a:r>
            <a:r>
              <a:rPr lang="en-GB" b="1" dirty="0">
                <a:sym typeface="Wingdings" pitchFamily="2" charset="2"/>
              </a:rPr>
              <a:t>: </a:t>
            </a:r>
            <a:r>
              <a:rPr lang="en-GB" dirty="0">
                <a:sym typeface="Wingdings" pitchFamily="2" charset="2"/>
              </a:rPr>
              <a:t>we have to rely on heat-treatment tolerant insulation (</a:t>
            </a:r>
            <a:r>
              <a:rPr lang="en-GB" dirty="0" err="1">
                <a:solidFill>
                  <a:srgbClr val="2512EB"/>
                </a:solidFill>
                <a:sym typeface="Wingdings" pitchFamily="2" charset="2"/>
              </a:rPr>
              <a:t>glass+VPI</a:t>
            </a:r>
            <a:r>
              <a:rPr lang="en-GB" dirty="0">
                <a:sym typeface="Wingdings" pitchFamily="2" charset="2"/>
              </a:rPr>
              <a:t>) only, and the insulation is highly loaded mechanically;</a:t>
            </a:r>
            <a:endParaRPr lang="en-GB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B6F417-78F5-D9D6-3B4F-BDBAB10AE9C9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682B920-6FB1-AE6D-A69D-8118E9906E8E}"/>
              </a:ext>
            </a:extLst>
          </p:cNvPr>
          <p:cNvSpPr txBox="1"/>
          <p:nvPr/>
        </p:nvSpPr>
        <p:spPr>
          <a:xfrm>
            <a:off x="919654" y="2334225"/>
            <a:ext cx="717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«Standard»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criteria</a:t>
            </a:r>
            <a:r>
              <a:rPr lang="it-IT" dirty="0"/>
              <a:t> for </a:t>
            </a:r>
            <a:r>
              <a:rPr lang="it-IT" dirty="0" err="1"/>
              <a:t>insulation</a:t>
            </a:r>
            <a:r>
              <a:rPr lang="it-IT" dirty="0"/>
              <a:t> </a:t>
            </a:r>
            <a:r>
              <a:rPr lang="it-IT" dirty="0" err="1"/>
              <a:t>components</a:t>
            </a:r>
            <a:r>
              <a:rPr lang="it-IT" dirty="0"/>
              <a:t> are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satisfied</a:t>
            </a:r>
            <a:endParaRPr lang="it-IT" dirty="0"/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8EDA46C9-CCB2-99BC-9653-B80EE218967C}"/>
              </a:ext>
            </a:extLst>
          </p:cNvPr>
          <p:cNvSpPr/>
          <p:nvPr/>
        </p:nvSpPr>
        <p:spPr>
          <a:xfrm rot="5400000">
            <a:off x="4317679" y="2034817"/>
            <a:ext cx="489160" cy="1096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B8342B2-440B-C3E3-E607-4B5E19233E0B}"/>
              </a:ext>
            </a:extLst>
          </p:cNvPr>
          <p:cNvSpPr txBox="1"/>
          <p:nvPr/>
        </p:nvSpPr>
        <p:spPr>
          <a:xfrm>
            <a:off x="683568" y="3083469"/>
            <a:ext cx="806073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Terminal-to-terminal </a:t>
            </a:r>
            <a:r>
              <a:rPr lang="it-IT" sz="2000" dirty="0" err="1"/>
              <a:t>voltage</a:t>
            </a:r>
            <a:r>
              <a:rPr lang="it-IT" sz="2000" dirty="0"/>
              <a:t> to be </a:t>
            </a:r>
            <a:r>
              <a:rPr lang="it-IT" sz="2000" dirty="0" err="1"/>
              <a:t>treated</a:t>
            </a:r>
            <a:r>
              <a:rPr lang="it-IT" sz="2000" dirty="0"/>
              <a:t> with «common </a:t>
            </a:r>
            <a:r>
              <a:rPr lang="it-IT" sz="2000" dirty="0" err="1"/>
              <a:t>practice</a:t>
            </a:r>
            <a:r>
              <a:rPr lang="it-IT" sz="2000" dirty="0"/>
              <a:t>»; </a:t>
            </a:r>
            <a:r>
              <a:rPr lang="it-IT" sz="2000" dirty="0" err="1"/>
              <a:t>but</a:t>
            </a:r>
            <a:r>
              <a:rPr lang="it-IT" sz="2000" dirty="0"/>
              <a:t> for the inter-turn </a:t>
            </a:r>
            <a:r>
              <a:rPr lang="it-IT" sz="2000" dirty="0" err="1"/>
              <a:t>insulation</a:t>
            </a:r>
            <a:r>
              <a:rPr lang="it-IT" sz="2000" dirty="0"/>
              <a:t>:</a:t>
            </a:r>
          </a:p>
          <a:p>
            <a:endParaRPr lang="it-IT" sz="2000" dirty="0">
              <a:solidFill>
                <a:srgbClr val="C00000"/>
              </a:solidFill>
            </a:endParaRPr>
          </a:p>
          <a:p>
            <a:r>
              <a:rPr lang="it-IT" sz="2000" dirty="0">
                <a:solidFill>
                  <a:srgbClr val="C00000"/>
                </a:solidFill>
              </a:rPr>
              <a:t>risk </a:t>
            </a:r>
            <a:r>
              <a:rPr lang="it-IT" sz="2000" dirty="0" err="1">
                <a:solidFill>
                  <a:srgbClr val="C00000"/>
                </a:solidFill>
              </a:rPr>
              <a:t>mitigation</a:t>
            </a:r>
            <a:r>
              <a:rPr lang="it-IT" sz="2000" dirty="0">
                <a:solidFill>
                  <a:srgbClr val="C00000"/>
                </a:solidFill>
              </a:rPr>
              <a:t> strategy, </a:t>
            </a:r>
            <a:r>
              <a:rPr lang="it-IT" sz="2000" dirty="0" err="1">
                <a:solidFill>
                  <a:srgbClr val="C00000"/>
                </a:solidFill>
              </a:rPr>
              <a:t>based</a:t>
            </a:r>
            <a:r>
              <a:rPr lang="it-IT" sz="2000" dirty="0">
                <a:solidFill>
                  <a:srgbClr val="C00000"/>
                </a:solidFill>
              </a:rPr>
              <a:t> on </a:t>
            </a:r>
            <a:r>
              <a:rPr lang="it-IT" sz="2000" dirty="0" err="1">
                <a:solidFill>
                  <a:srgbClr val="C00000"/>
                </a:solidFill>
              </a:rPr>
              <a:t>two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>
                <a:solidFill>
                  <a:srgbClr val="C00000"/>
                </a:solidFill>
              </a:rPr>
              <a:t>main</a:t>
            </a:r>
            <a:r>
              <a:rPr lang="it-IT" sz="2000" dirty="0">
                <a:solidFill>
                  <a:srgbClr val="C00000"/>
                </a:solidFill>
              </a:rPr>
              <a:t> points:</a:t>
            </a:r>
          </a:p>
          <a:p>
            <a:endParaRPr lang="it-IT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it-IT" dirty="0" err="1"/>
              <a:t>further</a:t>
            </a:r>
            <a:r>
              <a:rPr lang="it-IT" dirty="0"/>
              <a:t> </a:t>
            </a:r>
            <a:r>
              <a:rPr lang="it-IT" dirty="0" err="1"/>
              <a:t>optimization</a:t>
            </a:r>
            <a:r>
              <a:rPr lang="it-IT" dirty="0"/>
              <a:t> of </a:t>
            </a:r>
            <a:r>
              <a:rPr lang="it-IT" dirty="0" err="1"/>
              <a:t>scenarios</a:t>
            </a:r>
            <a:r>
              <a:rPr lang="it-IT" dirty="0"/>
              <a:t>, </a:t>
            </a:r>
            <a:r>
              <a:rPr lang="it-IT" dirty="0" err="1"/>
              <a:t>aimed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a </a:t>
            </a:r>
            <a:r>
              <a:rPr lang="it-IT" dirty="0" err="1"/>
              <a:t>reduction</a:t>
            </a:r>
            <a:r>
              <a:rPr lang="it-IT" dirty="0"/>
              <a:t> of </a:t>
            </a:r>
            <a:r>
              <a:rPr lang="it-IT" dirty="0" err="1"/>
              <a:t>mechanical</a:t>
            </a:r>
            <a:r>
              <a:rPr lang="it-IT" dirty="0"/>
              <a:t> loads</a:t>
            </a:r>
          </a:p>
          <a:p>
            <a:pPr marL="457200" indent="-457200">
              <a:buAutoNum type="arabicPeriod"/>
            </a:pPr>
            <a:endParaRPr lang="it-IT" dirty="0"/>
          </a:p>
          <a:p>
            <a:pPr marL="457200" indent="-457200">
              <a:buAutoNum type="arabicPeriod"/>
            </a:pPr>
            <a:r>
              <a:rPr lang="it-IT" b="1" dirty="0" err="1"/>
              <a:t>Manufacture</a:t>
            </a:r>
            <a:r>
              <a:rPr lang="it-IT" b="1" dirty="0"/>
              <a:t> and </a:t>
            </a:r>
            <a:r>
              <a:rPr lang="it-IT" b="1" dirty="0" err="1"/>
              <a:t>integrated</a:t>
            </a:r>
            <a:r>
              <a:rPr lang="it-IT" b="1" dirty="0"/>
              <a:t> electro-</a:t>
            </a:r>
            <a:r>
              <a:rPr lang="it-IT" b="1" dirty="0" err="1"/>
              <a:t>mechanical</a:t>
            </a:r>
            <a:r>
              <a:rPr lang="it-IT" b="1" dirty="0"/>
              <a:t> test of an </a:t>
            </a:r>
            <a:r>
              <a:rPr lang="it-IT" b="1" dirty="0" err="1"/>
              <a:t>insulation</a:t>
            </a:r>
            <a:r>
              <a:rPr lang="it-IT" b="1" dirty="0"/>
              <a:t> </a:t>
            </a:r>
            <a:r>
              <a:rPr lang="it-IT" b="1" dirty="0" err="1"/>
              <a:t>mock</a:t>
            </a:r>
            <a:r>
              <a:rPr lang="it-IT" b="1" dirty="0"/>
              <a:t>-up</a:t>
            </a:r>
          </a:p>
        </p:txBody>
      </p:sp>
    </p:spTree>
    <p:extLst>
      <p:ext uri="{BB962C8B-B14F-4D97-AF65-F5344CB8AC3E}">
        <p14:creationId xmlns:p14="http://schemas.microsoft.com/office/powerpoint/2010/main" val="187446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C32FB75-5462-2040-B6D5-C1F92ACC6846}"/>
              </a:ext>
            </a:extLst>
          </p:cNvPr>
          <p:cNvSpPr txBox="1"/>
          <p:nvPr/>
        </p:nvSpPr>
        <p:spPr>
          <a:xfrm>
            <a:off x="5422758" y="6390015"/>
            <a:ext cx="2544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DTT CS Design Update Meeting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FF46A18-66FE-AA42-94ED-2CFE9C888EBD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169D5256-B40A-9F15-6F4E-1D944D173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123278" cy="726695"/>
          </a:xfrm>
        </p:spPr>
        <p:txBody>
          <a:bodyPr>
            <a:normAutofit/>
          </a:bodyPr>
          <a:lstStyle/>
          <a:p>
            <a:r>
              <a:rPr lang="it-IT" dirty="0" err="1"/>
              <a:t>Winding</a:t>
            </a:r>
            <a:r>
              <a:rPr lang="it-IT" dirty="0"/>
              <a:t> Pack </a:t>
            </a:r>
            <a:r>
              <a:rPr lang="it-IT" dirty="0" err="1"/>
              <a:t>Electrical</a:t>
            </a:r>
            <a:r>
              <a:rPr lang="it-IT" dirty="0"/>
              <a:t> </a:t>
            </a:r>
            <a:r>
              <a:rPr lang="it-IT" dirty="0" err="1"/>
              <a:t>Insulation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D3E20F-CF62-5724-9482-7EB4A282EF97}"/>
              </a:ext>
            </a:extLst>
          </p:cNvPr>
          <p:cNvSpPr txBox="1"/>
          <p:nvPr/>
        </p:nvSpPr>
        <p:spPr>
          <a:xfrm>
            <a:off x="569417" y="1150305"/>
            <a:ext cx="7910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dirty="0" err="1"/>
              <a:t>Manufacture</a:t>
            </a:r>
            <a:r>
              <a:rPr lang="it-IT" sz="1600" dirty="0"/>
              <a:t> of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b="1" dirty="0"/>
              <a:t>5 x 5 </a:t>
            </a:r>
            <a:r>
              <a:rPr lang="it-IT" sz="1600" b="1" dirty="0" err="1"/>
              <a:t>mock</a:t>
            </a:r>
            <a:r>
              <a:rPr lang="it-IT" sz="1600" b="1" dirty="0"/>
              <a:t>-ups </a:t>
            </a:r>
            <a:r>
              <a:rPr lang="it-IT" sz="1600" dirty="0"/>
              <a:t>(</a:t>
            </a:r>
            <a:r>
              <a:rPr lang="it-IT" sz="1600" i="1" dirty="0"/>
              <a:t>a </a:t>
            </a:r>
            <a:r>
              <a:rPr lang="it-IT" sz="1600" b="1" i="1" dirty="0"/>
              <a:t>HF-</a:t>
            </a:r>
            <a:r>
              <a:rPr lang="it-IT" sz="1600" i="1" dirty="0"/>
              <a:t> and a </a:t>
            </a:r>
            <a:r>
              <a:rPr lang="it-IT" sz="1600" b="1" i="1" dirty="0"/>
              <a:t>LF-</a:t>
            </a:r>
            <a:r>
              <a:rPr lang="it-IT" sz="1600" b="1" i="1" dirty="0" err="1"/>
              <a:t>relevant</a:t>
            </a:r>
            <a:r>
              <a:rPr lang="it-IT" sz="1600" i="1" dirty="0"/>
              <a:t> one</a:t>
            </a:r>
            <a:r>
              <a:rPr lang="it-IT" sz="1600" dirty="0"/>
              <a:t>), </a:t>
            </a:r>
            <a:r>
              <a:rPr lang="it-IT" sz="1600" dirty="0" err="1"/>
              <a:t>about</a:t>
            </a:r>
            <a:r>
              <a:rPr lang="it-IT" sz="1600" dirty="0"/>
              <a:t> </a:t>
            </a:r>
            <a:r>
              <a:rPr lang="it-IT" sz="1600" b="1" dirty="0"/>
              <a:t>0.5 m long</a:t>
            </a:r>
            <a:r>
              <a:rPr lang="it-IT" sz="1600" dirty="0"/>
              <a:t>, </a:t>
            </a:r>
            <a:r>
              <a:rPr lang="it-IT" sz="1600" dirty="0" err="1"/>
              <a:t>employing</a:t>
            </a:r>
            <a:r>
              <a:rPr lang="it-IT" sz="1600" dirty="0"/>
              <a:t> the full </a:t>
            </a:r>
            <a:r>
              <a:rPr lang="it-IT" sz="1600" dirty="0" err="1"/>
              <a:t>process</a:t>
            </a:r>
            <a:r>
              <a:rPr lang="it-IT" sz="1600" dirty="0"/>
              <a:t> (</a:t>
            </a:r>
            <a:r>
              <a:rPr lang="it-IT" sz="1600" i="1" dirty="0" err="1"/>
              <a:t>sand-blasting</a:t>
            </a:r>
            <a:r>
              <a:rPr lang="it-IT" sz="1600" i="1" dirty="0"/>
              <a:t>; glass </a:t>
            </a:r>
            <a:r>
              <a:rPr lang="it-IT" sz="1600" i="1" dirty="0" err="1"/>
              <a:t>wrapping</a:t>
            </a:r>
            <a:r>
              <a:rPr lang="it-IT" sz="1600" i="1" dirty="0"/>
              <a:t>; assembly; </a:t>
            </a:r>
            <a:r>
              <a:rPr lang="it-IT" sz="1600" i="1" dirty="0" err="1"/>
              <a:t>heat</a:t>
            </a:r>
            <a:r>
              <a:rPr lang="it-IT" sz="1600" i="1" dirty="0"/>
              <a:t> treatment; VPI; 4 mm ground </a:t>
            </a:r>
            <a:r>
              <a:rPr lang="it-IT" sz="1600" i="1" dirty="0" err="1"/>
              <a:t>insulation</a:t>
            </a:r>
            <a:r>
              <a:rPr lang="it-IT" sz="1600" i="1" dirty="0"/>
              <a:t> </a:t>
            </a:r>
            <a:r>
              <a:rPr lang="it-IT" sz="1600" i="1" dirty="0" err="1"/>
              <a:t>application</a:t>
            </a:r>
            <a:r>
              <a:rPr lang="it-IT" sz="1600" dirty="0"/>
              <a:t>);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Application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b="1" dirty="0"/>
              <a:t>77 K</a:t>
            </a:r>
            <a:r>
              <a:rPr lang="it-IT" sz="1600" dirty="0"/>
              <a:t> of a </a:t>
            </a:r>
            <a:r>
              <a:rPr lang="it-IT" sz="1600" dirty="0" err="1"/>
              <a:t>mechanical</a:t>
            </a:r>
            <a:r>
              <a:rPr lang="it-IT" sz="1600" dirty="0"/>
              <a:t> </a:t>
            </a:r>
            <a:r>
              <a:rPr lang="it-IT" sz="1600" dirty="0" err="1"/>
              <a:t>compression</a:t>
            </a:r>
            <a:r>
              <a:rPr lang="it-IT" sz="1600" dirty="0"/>
              <a:t> load</a:t>
            </a:r>
          </a:p>
        </p:txBody>
      </p: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1FB03CBD-1E05-1E67-509B-2757439C9607}"/>
              </a:ext>
            </a:extLst>
          </p:cNvPr>
          <p:cNvGrpSpPr/>
          <p:nvPr/>
        </p:nvGrpSpPr>
        <p:grpSpPr>
          <a:xfrm>
            <a:off x="3995936" y="2267905"/>
            <a:ext cx="3816424" cy="4029249"/>
            <a:chOff x="4972051" y="607369"/>
            <a:chExt cx="5299192" cy="5268802"/>
          </a:xfrm>
        </p:grpSpPr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F9D6E9D3-AADC-8524-925B-79B945987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972051" y="607369"/>
              <a:ext cx="5299192" cy="52688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0" name="Connettore 2 49">
              <a:extLst>
                <a:ext uri="{FF2B5EF4-FFF2-40B4-BE49-F238E27FC236}">
                  <a16:creationId xmlns:a16="http://schemas.microsoft.com/office/drawing/2014/main" id="{10990E20-4A3B-43D2-CB8F-2D4332CAAF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8862" y="2841720"/>
              <a:ext cx="0" cy="587280"/>
            </a:xfrm>
            <a:prstGeom prst="straightConnector1">
              <a:avLst/>
            </a:prstGeom>
            <a:ln w="31750">
              <a:solidFill>
                <a:srgbClr val="00020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2 50">
              <a:extLst>
                <a:ext uri="{FF2B5EF4-FFF2-40B4-BE49-F238E27FC236}">
                  <a16:creationId xmlns:a16="http://schemas.microsoft.com/office/drawing/2014/main" id="{F600CD95-F4E8-EF7F-641E-83AA89FCC1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29288" y="2971800"/>
              <a:ext cx="366712" cy="457200"/>
            </a:xfrm>
            <a:prstGeom prst="straightConnector1">
              <a:avLst/>
            </a:prstGeom>
            <a:ln w="31750">
              <a:solidFill>
                <a:srgbClr val="00020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2 51">
              <a:extLst>
                <a:ext uri="{FF2B5EF4-FFF2-40B4-BE49-F238E27FC236}">
                  <a16:creationId xmlns:a16="http://schemas.microsoft.com/office/drawing/2014/main" id="{ED16ED81-48C7-1163-F2CC-CA7DC4747A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9756" y="3581400"/>
              <a:ext cx="411955" cy="0"/>
            </a:xfrm>
            <a:prstGeom prst="straightConnector1">
              <a:avLst/>
            </a:prstGeom>
            <a:ln w="31750">
              <a:solidFill>
                <a:srgbClr val="00020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2 52">
              <a:extLst>
                <a:ext uri="{FF2B5EF4-FFF2-40B4-BE49-F238E27FC236}">
                  <a16:creationId xmlns:a16="http://schemas.microsoft.com/office/drawing/2014/main" id="{1490F9B8-F944-3742-DC41-32DBBC5C20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0769" y="3576636"/>
              <a:ext cx="411955" cy="0"/>
            </a:xfrm>
            <a:prstGeom prst="straightConnector1">
              <a:avLst/>
            </a:prstGeom>
            <a:ln w="31750">
              <a:solidFill>
                <a:srgbClr val="00020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2 53">
              <a:extLst>
                <a:ext uri="{FF2B5EF4-FFF2-40B4-BE49-F238E27FC236}">
                  <a16:creationId xmlns:a16="http://schemas.microsoft.com/office/drawing/2014/main" id="{D75FCC8E-7C63-E0C0-9D03-26660565D1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8862" y="3679920"/>
              <a:ext cx="0" cy="587280"/>
            </a:xfrm>
            <a:prstGeom prst="straightConnector1">
              <a:avLst/>
            </a:prstGeom>
            <a:ln w="31750">
              <a:solidFill>
                <a:srgbClr val="00020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2 54">
              <a:extLst>
                <a:ext uri="{FF2B5EF4-FFF2-40B4-BE49-F238E27FC236}">
                  <a16:creationId xmlns:a16="http://schemas.microsoft.com/office/drawing/2014/main" id="{C6110984-DD39-5F35-C6F8-BAB2C40181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96012" y="3679920"/>
              <a:ext cx="366712" cy="457200"/>
            </a:xfrm>
            <a:prstGeom prst="straightConnector1">
              <a:avLst/>
            </a:prstGeom>
            <a:ln w="31750">
              <a:solidFill>
                <a:srgbClr val="00020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2 55">
              <a:extLst>
                <a:ext uri="{FF2B5EF4-FFF2-40B4-BE49-F238E27FC236}">
                  <a16:creationId xmlns:a16="http://schemas.microsoft.com/office/drawing/2014/main" id="{B4097C79-13B8-FA45-8A4E-A00C9F9D82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7921" y="2971800"/>
              <a:ext cx="354803" cy="457200"/>
            </a:xfrm>
            <a:prstGeom prst="straightConnector1">
              <a:avLst/>
            </a:prstGeom>
            <a:ln w="31750">
              <a:solidFill>
                <a:srgbClr val="00020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2 56">
              <a:extLst>
                <a:ext uri="{FF2B5EF4-FFF2-40B4-BE49-F238E27FC236}">
                  <a16:creationId xmlns:a16="http://schemas.microsoft.com/office/drawing/2014/main" id="{5B95A8DE-106F-85D1-0E27-50A9D198DE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8336" y="3679920"/>
              <a:ext cx="354803" cy="457200"/>
            </a:xfrm>
            <a:prstGeom prst="straightConnector1">
              <a:avLst/>
            </a:prstGeom>
            <a:ln w="31750">
              <a:solidFill>
                <a:srgbClr val="00020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2 57">
              <a:extLst>
                <a:ext uri="{FF2B5EF4-FFF2-40B4-BE49-F238E27FC236}">
                  <a16:creationId xmlns:a16="http://schemas.microsoft.com/office/drawing/2014/main" id="{09B541EE-ED64-3E47-FBA1-5918DAC1DD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7300" y="3429000"/>
              <a:ext cx="0" cy="457200"/>
            </a:xfrm>
            <a:prstGeom prst="straightConnector1">
              <a:avLst/>
            </a:prstGeom>
            <a:ln w="31750">
              <a:solidFill>
                <a:srgbClr val="00020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2 58">
              <a:extLst>
                <a:ext uri="{FF2B5EF4-FFF2-40B4-BE49-F238E27FC236}">
                  <a16:creationId xmlns:a16="http://schemas.microsoft.com/office/drawing/2014/main" id="{2B990B0C-695E-003A-4672-71346BC8FF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72513" y="3429000"/>
              <a:ext cx="161925" cy="457200"/>
            </a:xfrm>
            <a:prstGeom prst="straightConnector1">
              <a:avLst/>
            </a:prstGeom>
            <a:ln w="31750">
              <a:solidFill>
                <a:srgbClr val="00020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>
              <a:extLst>
                <a:ext uri="{FF2B5EF4-FFF2-40B4-BE49-F238E27FC236}">
                  <a16:creationId xmlns:a16="http://schemas.microsoft.com/office/drawing/2014/main" id="{897FA031-3D09-1897-3CE6-4551A824D1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29649" y="4010024"/>
              <a:ext cx="251999" cy="0"/>
            </a:xfrm>
            <a:prstGeom prst="straightConnector1">
              <a:avLst/>
            </a:prstGeom>
            <a:ln w="31750">
              <a:solidFill>
                <a:srgbClr val="00020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2 60">
              <a:extLst>
                <a:ext uri="{FF2B5EF4-FFF2-40B4-BE49-F238E27FC236}">
                  <a16:creationId xmlns:a16="http://schemas.microsoft.com/office/drawing/2014/main" id="{BD92F17D-884E-FD7A-F8BE-77066C769D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67777" y="4005258"/>
              <a:ext cx="251999" cy="0"/>
            </a:xfrm>
            <a:prstGeom prst="straightConnector1">
              <a:avLst/>
            </a:prstGeom>
            <a:ln w="31750">
              <a:solidFill>
                <a:srgbClr val="00020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2 61">
              <a:extLst>
                <a:ext uri="{FF2B5EF4-FFF2-40B4-BE49-F238E27FC236}">
                  <a16:creationId xmlns:a16="http://schemas.microsoft.com/office/drawing/2014/main" id="{A65892A7-BDBA-C1EB-AE94-574E1061A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2534" y="4067179"/>
              <a:ext cx="0" cy="457200"/>
            </a:xfrm>
            <a:prstGeom prst="straightConnector1">
              <a:avLst/>
            </a:prstGeom>
            <a:ln w="31750">
              <a:solidFill>
                <a:srgbClr val="00020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2 62">
              <a:extLst>
                <a:ext uri="{FF2B5EF4-FFF2-40B4-BE49-F238E27FC236}">
                  <a16:creationId xmlns:a16="http://schemas.microsoft.com/office/drawing/2014/main" id="{14209DB2-BF0A-F761-5A04-5439F1D518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24927" y="4067182"/>
              <a:ext cx="161925" cy="457200"/>
            </a:xfrm>
            <a:prstGeom prst="straightConnector1">
              <a:avLst/>
            </a:prstGeom>
            <a:ln w="31750">
              <a:solidFill>
                <a:srgbClr val="00020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2 63">
              <a:extLst>
                <a:ext uri="{FF2B5EF4-FFF2-40B4-BE49-F238E27FC236}">
                  <a16:creationId xmlns:a16="http://schemas.microsoft.com/office/drawing/2014/main" id="{C4AF3EFA-F659-A401-1155-264FEE4F36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1" y="4062418"/>
              <a:ext cx="161925" cy="457200"/>
            </a:xfrm>
            <a:prstGeom prst="straightConnector1">
              <a:avLst/>
            </a:prstGeom>
            <a:ln w="31750">
              <a:solidFill>
                <a:srgbClr val="00020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2 64">
              <a:extLst>
                <a:ext uri="{FF2B5EF4-FFF2-40B4-BE49-F238E27FC236}">
                  <a16:creationId xmlns:a16="http://schemas.microsoft.com/office/drawing/2014/main" id="{77364285-FD53-C7D9-4A30-F80A2960A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8322" y="3426629"/>
              <a:ext cx="161925" cy="457200"/>
            </a:xfrm>
            <a:prstGeom prst="straightConnector1">
              <a:avLst/>
            </a:prstGeom>
            <a:ln w="31750">
              <a:solidFill>
                <a:srgbClr val="00020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8082B98F-51B8-A6DE-880D-3D0DCBF5EF1E}"/>
              </a:ext>
            </a:extLst>
          </p:cNvPr>
          <p:cNvCxnSpPr/>
          <p:nvPr/>
        </p:nvCxnSpPr>
        <p:spPr>
          <a:xfrm>
            <a:off x="8224648" y="4290719"/>
            <a:ext cx="3798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30BD92-BB41-FF48-6BE2-081912310273}"/>
              </a:ext>
            </a:extLst>
          </p:cNvPr>
          <p:cNvSpPr txBox="1"/>
          <p:nvPr/>
        </p:nvSpPr>
        <p:spPr>
          <a:xfrm>
            <a:off x="7884368" y="4391589"/>
            <a:ext cx="10704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/>
              <a:t>Electrical</a:t>
            </a:r>
            <a:r>
              <a:rPr lang="it-IT" sz="1400" dirty="0"/>
              <a:t> </a:t>
            </a:r>
            <a:r>
              <a:rPr lang="it-IT" sz="1400" dirty="0" err="1"/>
              <a:t>tests</a:t>
            </a:r>
            <a:r>
              <a:rPr lang="it-IT" sz="1400" dirty="0"/>
              <a:t> layout (</a:t>
            </a:r>
            <a:r>
              <a:rPr lang="it-IT" sz="1400" dirty="0" err="1"/>
              <a:t>see</a:t>
            </a:r>
            <a:r>
              <a:rPr lang="it-IT" sz="1400" dirty="0"/>
              <a:t> </a:t>
            </a:r>
            <a:r>
              <a:rPr lang="it-IT" sz="1400" dirty="0" err="1"/>
              <a:t>later</a:t>
            </a:r>
            <a:r>
              <a:rPr lang="it-IT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5184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magine 37" descr="Immagine che contiene diagramma, linea, schermata, Parallelo&#10;&#10;Descrizione generata automaticamente">
            <a:extLst>
              <a:ext uri="{FF2B5EF4-FFF2-40B4-BE49-F238E27FC236}">
                <a16:creationId xmlns:a16="http://schemas.microsoft.com/office/drawing/2014/main" id="{F75F3695-8622-BD8B-CC81-A6EDE57BDD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76" y="3051841"/>
            <a:ext cx="3303295" cy="330329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C32FB75-5462-2040-B6D5-C1F92ACC6846}"/>
              </a:ext>
            </a:extLst>
          </p:cNvPr>
          <p:cNvSpPr txBox="1"/>
          <p:nvPr/>
        </p:nvSpPr>
        <p:spPr>
          <a:xfrm>
            <a:off x="5422758" y="6390015"/>
            <a:ext cx="2544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DTT CS Design Update Meeting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FF46A18-66FE-AA42-94ED-2CFE9C888EBD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169D5256-B40A-9F15-6F4E-1D944D173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123278" cy="726695"/>
          </a:xfrm>
        </p:spPr>
        <p:txBody>
          <a:bodyPr>
            <a:normAutofit/>
          </a:bodyPr>
          <a:lstStyle/>
          <a:p>
            <a:r>
              <a:rPr lang="it-IT" dirty="0" err="1"/>
              <a:t>Winding</a:t>
            </a:r>
            <a:r>
              <a:rPr lang="it-IT" dirty="0"/>
              <a:t> Pack </a:t>
            </a:r>
            <a:r>
              <a:rPr lang="it-IT" dirty="0" err="1"/>
              <a:t>Electrical</a:t>
            </a:r>
            <a:r>
              <a:rPr lang="it-IT" dirty="0"/>
              <a:t> </a:t>
            </a:r>
            <a:r>
              <a:rPr lang="it-IT" dirty="0" err="1"/>
              <a:t>Insulation</a:t>
            </a:r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36ED754-898E-9365-9950-7C6A0E8B36CA}"/>
              </a:ext>
            </a:extLst>
          </p:cNvPr>
          <p:cNvSpPr txBox="1"/>
          <p:nvPr/>
        </p:nvSpPr>
        <p:spPr>
          <a:xfrm>
            <a:off x="6542613" y="3007969"/>
            <a:ext cx="227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Effect</a:t>
            </a:r>
            <a:r>
              <a:rPr lang="it-IT" sz="1600" dirty="0"/>
              <a:t> of </a:t>
            </a:r>
            <a:r>
              <a:rPr lang="it-IT" sz="1600" b="1" dirty="0">
                <a:solidFill>
                  <a:srgbClr val="C00000"/>
                </a:solidFill>
              </a:rPr>
              <a:t>390 tons </a:t>
            </a:r>
            <a:r>
              <a:rPr lang="it-IT" sz="1600" dirty="0"/>
              <a:t>compressive load on </a:t>
            </a:r>
            <a:r>
              <a:rPr lang="it-IT" sz="1600" b="1" dirty="0"/>
              <a:t>LF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B26D721-63AA-28F7-00F3-2B7699115152}"/>
              </a:ext>
            </a:extLst>
          </p:cNvPr>
          <p:cNvSpPr txBox="1"/>
          <p:nvPr/>
        </p:nvSpPr>
        <p:spPr>
          <a:xfrm>
            <a:off x="4045839" y="2754329"/>
            <a:ext cx="227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Effect</a:t>
            </a:r>
            <a:r>
              <a:rPr lang="it-IT" sz="1600" dirty="0"/>
              <a:t> of </a:t>
            </a:r>
            <a:r>
              <a:rPr lang="it-IT" sz="1600" b="1" dirty="0">
                <a:solidFill>
                  <a:srgbClr val="C00000"/>
                </a:solidFill>
              </a:rPr>
              <a:t>640 tons </a:t>
            </a:r>
            <a:r>
              <a:rPr lang="it-IT" sz="1600" dirty="0"/>
              <a:t>compressive load on </a:t>
            </a:r>
            <a:r>
              <a:rPr lang="it-IT" sz="1600" b="1" dirty="0">
                <a:solidFill>
                  <a:srgbClr val="C00000"/>
                </a:solidFill>
              </a:rPr>
              <a:t>HF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DD8D9DF-1A91-EE24-F86C-FE39B17FA7FA}"/>
              </a:ext>
            </a:extLst>
          </p:cNvPr>
          <p:cNvSpPr txBox="1"/>
          <p:nvPr/>
        </p:nvSpPr>
        <p:spPr>
          <a:xfrm>
            <a:off x="656241" y="2664637"/>
            <a:ext cx="264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Computed</a:t>
            </a:r>
            <a:r>
              <a:rPr lang="it-IT" sz="1600" dirty="0"/>
              <a:t> stress in </a:t>
            </a:r>
            <a:r>
              <a:rPr lang="it-IT" sz="1600" dirty="0" err="1"/>
              <a:t>operation</a:t>
            </a:r>
            <a:endParaRPr lang="it-IT" sz="1600" dirty="0"/>
          </a:p>
        </p:txBody>
      </p:sp>
      <p:pic>
        <p:nvPicPr>
          <p:cNvPr id="35" name="Immagine 34" descr="Immagine che contiene testo, schermata, Rettangolo, quadrato&#10;&#10;Descrizione generata automaticamente">
            <a:extLst>
              <a:ext uri="{FF2B5EF4-FFF2-40B4-BE49-F238E27FC236}">
                <a16:creationId xmlns:a16="http://schemas.microsoft.com/office/drawing/2014/main" id="{CDB10597-ACBB-E3D9-8528-5638E0F41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40" y="3421159"/>
            <a:ext cx="2274411" cy="2871554"/>
          </a:xfrm>
          <a:prstGeom prst="rect">
            <a:avLst/>
          </a:prstGeom>
        </p:spPr>
      </p:pic>
      <p:pic>
        <p:nvPicPr>
          <p:cNvPr id="37" name="Immagine 36" descr="Immagine che contiene testo, schermata, Rettangolo, Policromia&#10;&#10;Descrizione generata automaticamente">
            <a:extLst>
              <a:ext uri="{FF2B5EF4-FFF2-40B4-BE49-F238E27FC236}">
                <a16:creationId xmlns:a16="http://schemas.microsoft.com/office/drawing/2014/main" id="{FF10531B-90E5-707E-1D1F-899C86469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197" y="3741624"/>
            <a:ext cx="1675462" cy="2404679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C941472-1A60-FAA7-459E-3126A932A4C6}"/>
              </a:ext>
            </a:extLst>
          </p:cNvPr>
          <p:cNvSpPr txBox="1"/>
          <p:nvPr/>
        </p:nvSpPr>
        <p:spPr>
          <a:xfrm>
            <a:off x="569417" y="1150305"/>
            <a:ext cx="7910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dirty="0" err="1"/>
              <a:t>Manufacture</a:t>
            </a:r>
            <a:r>
              <a:rPr lang="it-IT" sz="1600" dirty="0"/>
              <a:t> of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b="1" dirty="0"/>
              <a:t>5 x 5 </a:t>
            </a:r>
            <a:r>
              <a:rPr lang="it-IT" sz="1600" b="1" dirty="0" err="1"/>
              <a:t>mock</a:t>
            </a:r>
            <a:r>
              <a:rPr lang="it-IT" sz="1600" b="1" dirty="0"/>
              <a:t>-ups </a:t>
            </a:r>
            <a:r>
              <a:rPr lang="it-IT" sz="1600" dirty="0"/>
              <a:t>(</a:t>
            </a:r>
            <a:r>
              <a:rPr lang="it-IT" sz="1600" i="1" dirty="0"/>
              <a:t>a </a:t>
            </a:r>
            <a:r>
              <a:rPr lang="it-IT" sz="1600" b="1" i="1" dirty="0"/>
              <a:t>HF-</a:t>
            </a:r>
            <a:r>
              <a:rPr lang="it-IT" sz="1600" i="1" dirty="0"/>
              <a:t> and a </a:t>
            </a:r>
            <a:r>
              <a:rPr lang="it-IT" sz="1600" b="1" i="1" dirty="0"/>
              <a:t>LF-</a:t>
            </a:r>
            <a:r>
              <a:rPr lang="it-IT" sz="1600" b="1" i="1" dirty="0" err="1"/>
              <a:t>relevant</a:t>
            </a:r>
            <a:r>
              <a:rPr lang="it-IT" sz="1600" i="1" dirty="0"/>
              <a:t> one</a:t>
            </a:r>
            <a:r>
              <a:rPr lang="it-IT" sz="1600" dirty="0"/>
              <a:t>), </a:t>
            </a:r>
            <a:r>
              <a:rPr lang="it-IT" sz="1600" dirty="0" err="1"/>
              <a:t>about</a:t>
            </a:r>
            <a:r>
              <a:rPr lang="it-IT" sz="1600" dirty="0"/>
              <a:t> </a:t>
            </a:r>
            <a:r>
              <a:rPr lang="it-IT" sz="1600" b="1" dirty="0"/>
              <a:t>0.5 m long</a:t>
            </a:r>
            <a:r>
              <a:rPr lang="it-IT" sz="1600" dirty="0"/>
              <a:t>, </a:t>
            </a:r>
            <a:r>
              <a:rPr lang="it-IT" sz="1600" dirty="0" err="1"/>
              <a:t>employing</a:t>
            </a:r>
            <a:r>
              <a:rPr lang="it-IT" sz="1600" dirty="0"/>
              <a:t> the full </a:t>
            </a:r>
            <a:r>
              <a:rPr lang="it-IT" sz="1600" dirty="0" err="1"/>
              <a:t>process</a:t>
            </a:r>
            <a:r>
              <a:rPr lang="it-IT" sz="1600" dirty="0"/>
              <a:t> (</a:t>
            </a:r>
            <a:r>
              <a:rPr lang="it-IT" sz="1600" i="1" dirty="0" err="1"/>
              <a:t>sand-blasting</a:t>
            </a:r>
            <a:r>
              <a:rPr lang="it-IT" sz="1600" i="1" dirty="0"/>
              <a:t>; glass </a:t>
            </a:r>
            <a:r>
              <a:rPr lang="it-IT" sz="1600" i="1" dirty="0" err="1"/>
              <a:t>wrapping</a:t>
            </a:r>
            <a:r>
              <a:rPr lang="it-IT" sz="1600" i="1" dirty="0"/>
              <a:t>; assembly; </a:t>
            </a:r>
            <a:r>
              <a:rPr lang="it-IT" sz="1600" i="1" dirty="0" err="1"/>
              <a:t>heat</a:t>
            </a:r>
            <a:r>
              <a:rPr lang="it-IT" sz="1600" i="1" dirty="0"/>
              <a:t> treatment; VPI; 4 mm ground </a:t>
            </a:r>
            <a:r>
              <a:rPr lang="it-IT" sz="1600" i="1" dirty="0" err="1"/>
              <a:t>insulation</a:t>
            </a:r>
            <a:r>
              <a:rPr lang="it-IT" sz="1600" i="1" dirty="0"/>
              <a:t> </a:t>
            </a:r>
            <a:r>
              <a:rPr lang="it-IT" sz="1600" i="1" dirty="0" err="1"/>
              <a:t>application</a:t>
            </a:r>
            <a:r>
              <a:rPr lang="it-IT" sz="1600" dirty="0"/>
              <a:t>);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Application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b="1" dirty="0"/>
              <a:t>77 K</a:t>
            </a:r>
            <a:r>
              <a:rPr lang="it-IT" sz="1600" dirty="0"/>
              <a:t> of a </a:t>
            </a:r>
            <a:r>
              <a:rPr lang="it-IT" sz="1600" dirty="0" err="1"/>
              <a:t>mechanical</a:t>
            </a:r>
            <a:r>
              <a:rPr lang="it-IT" sz="1600" dirty="0"/>
              <a:t> </a:t>
            </a:r>
            <a:r>
              <a:rPr lang="it-IT" sz="1600" dirty="0" err="1"/>
              <a:t>compression</a:t>
            </a:r>
            <a:r>
              <a:rPr lang="it-IT" sz="1600" dirty="0"/>
              <a:t> load </a:t>
            </a:r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provides</a:t>
            </a:r>
            <a:r>
              <a:rPr lang="it-IT" sz="1600" dirty="0"/>
              <a:t> a stress </a:t>
            </a:r>
            <a:r>
              <a:rPr lang="it-IT" sz="1600" dirty="0" err="1"/>
              <a:t>equivalent</a:t>
            </a:r>
            <a:r>
              <a:rPr lang="it-IT" sz="1600" dirty="0"/>
              <a:t> to the one </a:t>
            </a:r>
            <a:r>
              <a:rPr lang="it-IT" sz="1600" dirty="0" err="1"/>
              <a:t>computed</a:t>
            </a:r>
            <a:r>
              <a:rPr lang="it-IT" sz="1600" dirty="0"/>
              <a:t> in </a:t>
            </a:r>
            <a:r>
              <a:rPr lang="it-IT" sz="1600" dirty="0" err="1"/>
              <a:t>operation</a:t>
            </a:r>
            <a:r>
              <a:rPr lang="it-IT" sz="16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83316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C32FB75-5462-2040-B6D5-C1F92ACC6846}"/>
              </a:ext>
            </a:extLst>
          </p:cNvPr>
          <p:cNvSpPr txBox="1"/>
          <p:nvPr/>
        </p:nvSpPr>
        <p:spPr>
          <a:xfrm>
            <a:off x="5422758" y="6390015"/>
            <a:ext cx="2544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DTT CS Design Update Meeting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FF46A18-66FE-AA42-94ED-2CFE9C888EBD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169D5256-B40A-9F15-6F4E-1D944D173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123278" cy="726695"/>
          </a:xfrm>
        </p:spPr>
        <p:txBody>
          <a:bodyPr>
            <a:normAutofit/>
          </a:bodyPr>
          <a:lstStyle/>
          <a:p>
            <a:r>
              <a:rPr lang="it-IT" dirty="0" err="1"/>
              <a:t>Winding</a:t>
            </a:r>
            <a:r>
              <a:rPr lang="it-IT" dirty="0"/>
              <a:t> Pack </a:t>
            </a:r>
            <a:r>
              <a:rPr lang="it-IT" dirty="0" err="1"/>
              <a:t>Electrical</a:t>
            </a:r>
            <a:r>
              <a:rPr lang="it-IT" dirty="0"/>
              <a:t> </a:t>
            </a:r>
            <a:r>
              <a:rPr lang="it-IT" dirty="0" err="1"/>
              <a:t>Insulation</a:t>
            </a:r>
            <a:endParaRPr lang="it-IT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877F3C0-E3C3-9F34-1630-8984DBD32756}"/>
              </a:ext>
            </a:extLst>
          </p:cNvPr>
          <p:cNvSpPr txBox="1"/>
          <p:nvPr/>
        </p:nvSpPr>
        <p:spPr>
          <a:xfrm>
            <a:off x="1475656" y="3924776"/>
            <a:ext cx="6742628" cy="17095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err="1">
                <a:solidFill>
                  <a:srgbClr val="C00000"/>
                </a:solidFill>
              </a:rPr>
              <a:t>Acceptance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criteria</a:t>
            </a:r>
            <a:r>
              <a:rPr lang="it-IT" dirty="0">
                <a:solidFill>
                  <a:srgbClr val="C00000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err="1"/>
              <a:t>Electrical</a:t>
            </a:r>
            <a:r>
              <a:rPr lang="it-IT" dirty="0"/>
              <a:t> </a:t>
            </a:r>
            <a:r>
              <a:rPr lang="it-IT" dirty="0" err="1"/>
              <a:t>insulation</a:t>
            </a:r>
            <a:r>
              <a:rPr lang="it-IT" dirty="0"/>
              <a:t> </a:t>
            </a:r>
            <a:r>
              <a:rPr lang="it-IT" dirty="0" err="1"/>
              <a:t>maintained</a:t>
            </a:r>
            <a:r>
              <a:rPr lang="it-IT" dirty="0"/>
              <a:t> for an </a:t>
            </a:r>
            <a:r>
              <a:rPr lang="it-IT" dirty="0" err="1"/>
              <a:t>applied</a:t>
            </a:r>
            <a:r>
              <a:rPr lang="it-IT" dirty="0"/>
              <a:t> </a:t>
            </a:r>
            <a:r>
              <a:rPr lang="it-IT" dirty="0" err="1"/>
              <a:t>voltage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 (</a:t>
            </a:r>
            <a:r>
              <a:rPr lang="it-IT" i="1" dirty="0" err="1"/>
              <a:t>between</a:t>
            </a:r>
            <a:r>
              <a:rPr lang="it-IT" i="1" dirty="0"/>
              <a:t> </a:t>
            </a:r>
            <a:r>
              <a:rPr lang="it-IT" i="1" dirty="0" err="1"/>
              <a:t>central</a:t>
            </a:r>
            <a:r>
              <a:rPr lang="it-IT" i="1" dirty="0"/>
              <a:t> turn and </a:t>
            </a:r>
            <a:r>
              <a:rPr lang="it-IT" i="1" dirty="0" err="1"/>
              <a:t>any</a:t>
            </a:r>
            <a:r>
              <a:rPr lang="it-IT" i="1" dirty="0"/>
              <a:t> of the </a:t>
            </a:r>
            <a:r>
              <a:rPr lang="it-IT" i="1" dirty="0" err="1"/>
              <a:t>adjacent</a:t>
            </a:r>
            <a:r>
              <a:rPr lang="it-IT" i="1" dirty="0"/>
              <a:t> </a:t>
            </a:r>
            <a:r>
              <a:rPr lang="it-IT" i="1" dirty="0" err="1"/>
              <a:t>ones</a:t>
            </a:r>
            <a:r>
              <a:rPr lang="it-IT" dirty="0"/>
              <a:t>):</a:t>
            </a:r>
          </a:p>
          <a:p>
            <a:pPr lvl="1">
              <a:lnSpc>
                <a:spcPct val="150000"/>
              </a:lnSpc>
            </a:pPr>
            <a:r>
              <a:rPr lang="it-IT" dirty="0">
                <a:sym typeface="Wingdings" pitchFamily="2" charset="2"/>
              </a:rPr>
              <a:t>	 </a:t>
            </a:r>
            <a:r>
              <a:rPr lang="it-IT" b="1" dirty="0"/>
              <a:t>1500 V </a:t>
            </a:r>
            <a:r>
              <a:rPr lang="it-IT" dirty="0"/>
              <a:t>/ </a:t>
            </a:r>
            <a:r>
              <a:rPr lang="it-IT" b="1" dirty="0"/>
              <a:t>850 V</a:t>
            </a:r>
            <a:r>
              <a:rPr lang="it-IT" dirty="0"/>
              <a:t>, in LF / HF </a:t>
            </a:r>
            <a:r>
              <a:rPr lang="it-IT" dirty="0" err="1"/>
              <a:t>mock</a:t>
            </a:r>
            <a:r>
              <a:rPr lang="it-IT" dirty="0"/>
              <a:t>-up, </a:t>
            </a:r>
            <a:r>
              <a:rPr lang="it-IT" dirty="0" err="1"/>
              <a:t>respectively</a:t>
            </a:r>
            <a:endParaRPr lang="it-IT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D6CE2AF-0849-64A7-8AE6-D90079372AED}"/>
              </a:ext>
            </a:extLst>
          </p:cNvPr>
          <p:cNvSpPr txBox="1"/>
          <p:nvPr/>
        </p:nvSpPr>
        <p:spPr>
          <a:xfrm>
            <a:off x="1043608" y="3065406"/>
            <a:ext cx="4857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Max. inter-turn </a:t>
            </a:r>
            <a:r>
              <a:rPr lang="it-IT" dirty="0" err="1"/>
              <a:t>voltage</a:t>
            </a:r>
            <a:r>
              <a:rPr lang="it-IT" dirty="0"/>
              <a:t> </a:t>
            </a:r>
            <a:r>
              <a:rPr lang="it-IT" dirty="0" err="1"/>
              <a:t>computations</a:t>
            </a:r>
            <a:r>
              <a:rPr lang="it-IT" dirty="0"/>
              <a:t>:</a:t>
            </a:r>
          </a:p>
          <a:p>
            <a:r>
              <a:rPr lang="it-IT" dirty="0"/>
              <a:t>- </a:t>
            </a:r>
            <a:r>
              <a:rPr lang="it-IT" b="1" dirty="0"/>
              <a:t>640 V</a:t>
            </a:r>
            <a:r>
              <a:rPr lang="it-IT" dirty="0"/>
              <a:t> for LF CICC (</a:t>
            </a:r>
            <a:r>
              <a:rPr lang="it-IT" dirty="0" err="1"/>
              <a:t>between</a:t>
            </a:r>
            <a:r>
              <a:rPr lang="it-IT" dirty="0"/>
              <a:t> L12 ed L11);</a:t>
            </a:r>
          </a:p>
          <a:p>
            <a:r>
              <a:rPr lang="it-IT" dirty="0"/>
              <a:t>- </a:t>
            </a:r>
            <a:r>
              <a:rPr lang="it-IT" b="1" dirty="0"/>
              <a:t>360 V </a:t>
            </a:r>
            <a:r>
              <a:rPr lang="it-IT" dirty="0"/>
              <a:t>for HF CICC (</a:t>
            </a:r>
            <a:r>
              <a:rPr lang="it-IT" dirty="0" err="1"/>
              <a:t>between</a:t>
            </a:r>
            <a:r>
              <a:rPr lang="it-IT" dirty="0"/>
              <a:t> L5 and L6).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D3E20F-CF62-5724-9482-7EB4A282EF97}"/>
              </a:ext>
            </a:extLst>
          </p:cNvPr>
          <p:cNvSpPr txBox="1"/>
          <p:nvPr/>
        </p:nvSpPr>
        <p:spPr>
          <a:xfrm>
            <a:off x="569417" y="1150305"/>
            <a:ext cx="7910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dirty="0" err="1"/>
              <a:t>Manufacture</a:t>
            </a:r>
            <a:r>
              <a:rPr lang="it-IT" sz="1600" dirty="0"/>
              <a:t> of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b="1" dirty="0"/>
              <a:t>5 x 5 </a:t>
            </a:r>
            <a:r>
              <a:rPr lang="it-IT" sz="1600" b="1" dirty="0" err="1"/>
              <a:t>mock</a:t>
            </a:r>
            <a:r>
              <a:rPr lang="it-IT" sz="1600" b="1" dirty="0"/>
              <a:t>-ups </a:t>
            </a:r>
            <a:r>
              <a:rPr lang="it-IT" sz="1600" dirty="0"/>
              <a:t>(</a:t>
            </a:r>
            <a:r>
              <a:rPr lang="it-IT" sz="1600" i="1" dirty="0"/>
              <a:t>a </a:t>
            </a:r>
            <a:r>
              <a:rPr lang="it-IT" sz="1600" b="1" i="1" dirty="0"/>
              <a:t>HF-</a:t>
            </a:r>
            <a:r>
              <a:rPr lang="it-IT" sz="1600" i="1" dirty="0"/>
              <a:t> and a </a:t>
            </a:r>
            <a:r>
              <a:rPr lang="it-IT" sz="1600" b="1" i="1" dirty="0"/>
              <a:t>LF-</a:t>
            </a:r>
            <a:r>
              <a:rPr lang="it-IT" sz="1600" b="1" i="1" dirty="0" err="1"/>
              <a:t>relevant</a:t>
            </a:r>
            <a:r>
              <a:rPr lang="it-IT" sz="1600" i="1" dirty="0"/>
              <a:t> one</a:t>
            </a:r>
            <a:r>
              <a:rPr lang="it-IT" sz="1600" dirty="0"/>
              <a:t>), </a:t>
            </a:r>
            <a:r>
              <a:rPr lang="it-IT" sz="1600" dirty="0" err="1"/>
              <a:t>about</a:t>
            </a:r>
            <a:r>
              <a:rPr lang="it-IT" sz="1600" dirty="0"/>
              <a:t> </a:t>
            </a:r>
            <a:r>
              <a:rPr lang="it-IT" sz="1600" b="1" dirty="0"/>
              <a:t>0.5 m long</a:t>
            </a:r>
            <a:r>
              <a:rPr lang="it-IT" sz="1600" dirty="0"/>
              <a:t>, </a:t>
            </a:r>
            <a:r>
              <a:rPr lang="it-IT" sz="1600" dirty="0" err="1"/>
              <a:t>employing</a:t>
            </a:r>
            <a:r>
              <a:rPr lang="it-IT" sz="1600" dirty="0"/>
              <a:t> the full </a:t>
            </a:r>
            <a:r>
              <a:rPr lang="it-IT" sz="1600" dirty="0" err="1"/>
              <a:t>process</a:t>
            </a:r>
            <a:r>
              <a:rPr lang="it-IT" sz="1600" dirty="0"/>
              <a:t> (</a:t>
            </a:r>
            <a:r>
              <a:rPr lang="it-IT" sz="1600" i="1" dirty="0" err="1"/>
              <a:t>sand-blasting</a:t>
            </a:r>
            <a:r>
              <a:rPr lang="it-IT" sz="1600" i="1" dirty="0"/>
              <a:t>; glass </a:t>
            </a:r>
            <a:r>
              <a:rPr lang="it-IT" sz="1600" i="1" dirty="0" err="1"/>
              <a:t>wrapping</a:t>
            </a:r>
            <a:r>
              <a:rPr lang="it-IT" sz="1600" i="1" dirty="0"/>
              <a:t>; assembly; </a:t>
            </a:r>
            <a:r>
              <a:rPr lang="it-IT" sz="1600" i="1" dirty="0" err="1"/>
              <a:t>heat</a:t>
            </a:r>
            <a:r>
              <a:rPr lang="it-IT" sz="1600" i="1" dirty="0"/>
              <a:t> treatment; VPI; 4 mm ground </a:t>
            </a:r>
            <a:r>
              <a:rPr lang="it-IT" sz="1600" i="1" dirty="0" err="1"/>
              <a:t>insulation</a:t>
            </a:r>
            <a:r>
              <a:rPr lang="it-IT" sz="1600" i="1" dirty="0"/>
              <a:t> </a:t>
            </a:r>
            <a:r>
              <a:rPr lang="it-IT" sz="1600" i="1" dirty="0" err="1"/>
              <a:t>application</a:t>
            </a:r>
            <a:r>
              <a:rPr lang="it-IT" sz="1600" dirty="0"/>
              <a:t>);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Application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b="1" dirty="0"/>
              <a:t>77 K</a:t>
            </a:r>
            <a:r>
              <a:rPr lang="it-IT" sz="1600" dirty="0"/>
              <a:t> of a </a:t>
            </a:r>
            <a:r>
              <a:rPr lang="it-IT" sz="1600" dirty="0" err="1"/>
              <a:t>mechanical</a:t>
            </a:r>
            <a:r>
              <a:rPr lang="it-IT" sz="1600" dirty="0"/>
              <a:t> </a:t>
            </a:r>
            <a:r>
              <a:rPr lang="it-IT" sz="1600" dirty="0" err="1"/>
              <a:t>compression</a:t>
            </a:r>
            <a:r>
              <a:rPr lang="it-IT" sz="1600" dirty="0"/>
              <a:t> load </a:t>
            </a:r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provides</a:t>
            </a:r>
            <a:r>
              <a:rPr lang="it-IT" sz="1600" dirty="0"/>
              <a:t> a stress </a:t>
            </a:r>
            <a:r>
              <a:rPr lang="it-IT" sz="1600" dirty="0" err="1"/>
              <a:t>equivalent</a:t>
            </a:r>
            <a:r>
              <a:rPr lang="it-IT" sz="1600" dirty="0"/>
              <a:t> to the one </a:t>
            </a:r>
            <a:r>
              <a:rPr lang="it-IT" sz="1600" dirty="0" err="1"/>
              <a:t>computed</a:t>
            </a:r>
            <a:r>
              <a:rPr lang="it-IT" sz="1600" dirty="0"/>
              <a:t> in </a:t>
            </a:r>
            <a:r>
              <a:rPr lang="it-IT" sz="1600" dirty="0" err="1"/>
              <a:t>operation</a:t>
            </a:r>
            <a:r>
              <a:rPr lang="it-IT" sz="1600" dirty="0"/>
              <a:t>;</a:t>
            </a:r>
          </a:p>
          <a:p>
            <a:pPr marL="285750" indent="-285750">
              <a:buFontTx/>
              <a:buChar char="-"/>
            </a:pPr>
            <a:r>
              <a:rPr lang="it-IT" sz="1600" dirty="0" err="1"/>
              <a:t>Measurement</a:t>
            </a:r>
            <a:r>
              <a:rPr lang="it-IT" sz="1600" dirty="0"/>
              <a:t> of the inter-turn </a:t>
            </a:r>
            <a:r>
              <a:rPr lang="it-IT" sz="1600" dirty="0" err="1"/>
              <a:t>electrical</a:t>
            </a:r>
            <a:r>
              <a:rPr lang="it-IT" sz="1600" dirty="0"/>
              <a:t> </a:t>
            </a:r>
            <a:r>
              <a:rPr lang="it-IT" sz="1600" dirty="0" err="1"/>
              <a:t>insulation</a:t>
            </a:r>
            <a:r>
              <a:rPr lang="it-IT" sz="1600" dirty="0"/>
              <a:t>, </a:t>
            </a:r>
            <a:r>
              <a:rPr lang="it-IT" sz="1600" dirty="0" err="1"/>
              <a:t>before</a:t>
            </a:r>
            <a:r>
              <a:rPr lang="it-IT" sz="1600" dirty="0"/>
              <a:t> and after the </a:t>
            </a:r>
            <a:r>
              <a:rPr lang="it-IT" sz="1600" dirty="0" err="1"/>
              <a:t>cyclic</a:t>
            </a:r>
            <a:r>
              <a:rPr lang="it-IT" sz="1600" dirty="0"/>
              <a:t> (</a:t>
            </a:r>
            <a:r>
              <a:rPr lang="it-IT" sz="1600" i="1" dirty="0"/>
              <a:t>up to 25000?</a:t>
            </a:r>
            <a:r>
              <a:rPr lang="it-IT" sz="1600" dirty="0"/>
              <a:t>) </a:t>
            </a:r>
            <a:r>
              <a:rPr lang="it-IT" sz="1600" dirty="0" err="1"/>
              <a:t>application</a:t>
            </a:r>
            <a:r>
              <a:rPr lang="it-IT" sz="1600" dirty="0"/>
              <a:t> of load.</a:t>
            </a:r>
          </a:p>
        </p:txBody>
      </p:sp>
    </p:spTree>
    <p:extLst>
      <p:ext uri="{BB962C8B-B14F-4D97-AF65-F5344CB8AC3E}">
        <p14:creationId xmlns:p14="http://schemas.microsoft.com/office/powerpoint/2010/main" val="13359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C32FB75-5462-2040-B6D5-C1F92ACC6846}"/>
              </a:ext>
            </a:extLst>
          </p:cNvPr>
          <p:cNvSpPr txBox="1"/>
          <p:nvPr/>
        </p:nvSpPr>
        <p:spPr>
          <a:xfrm>
            <a:off x="5422758" y="6390015"/>
            <a:ext cx="2544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DTT CS Design Update Meeting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FF46A18-66FE-AA42-94ED-2CFE9C888EBD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169D5256-B40A-9F15-6F4E-1D944D173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123278" cy="726695"/>
          </a:xfrm>
        </p:spPr>
        <p:txBody>
          <a:bodyPr>
            <a:normAutofit/>
          </a:bodyPr>
          <a:lstStyle/>
          <a:p>
            <a:r>
              <a:rPr lang="it-IT" dirty="0" err="1"/>
              <a:t>Winding</a:t>
            </a:r>
            <a:r>
              <a:rPr lang="it-IT" dirty="0"/>
              <a:t> Pack </a:t>
            </a:r>
            <a:r>
              <a:rPr lang="it-IT" dirty="0" err="1"/>
              <a:t>Electrical</a:t>
            </a:r>
            <a:r>
              <a:rPr lang="it-IT" dirty="0"/>
              <a:t> </a:t>
            </a:r>
            <a:r>
              <a:rPr lang="it-IT" dirty="0" err="1"/>
              <a:t>Insulation</a:t>
            </a:r>
            <a:endParaRPr lang="it-IT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877F3C0-E3C3-9F34-1630-8984DBD32756}"/>
              </a:ext>
            </a:extLst>
          </p:cNvPr>
          <p:cNvSpPr txBox="1"/>
          <p:nvPr/>
        </p:nvSpPr>
        <p:spPr>
          <a:xfrm>
            <a:off x="1475656" y="3924776"/>
            <a:ext cx="6742628" cy="17095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err="1">
                <a:solidFill>
                  <a:srgbClr val="C00000"/>
                </a:solidFill>
              </a:rPr>
              <a:t>Acceptance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criteria</a:t>
            </a:r>
            <a:r>
              <a:rPr lang="it-IT" dirty="0">
                <a:solidFill>
                  <a:srgbClr val="C00000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err="1"/>
              <a:t>Electrical</a:t>
            </a:r>
            <a:r>
              <a:rPr lang="it-IT" dirty="0"/>
              <a:t> </a:t>
            </a:r>
            <a:r>
              <a:rPr lang="it-IT" dirty="0" err="1"/>
              <a:t>insulation</a:t>
            </a:r>
            <a:r>
              <a:rPr lang="it-IT" dirty="0"/>
              <a:t> </a:t>
            </a:r>
            <a:r>
              <a:rPr lang="it-IT" dirty="0" err="1"/>
              <a:t>maintained</a:t>
            </a:r>
            <a:r>
              <a:rPr lang="it-IT" dirty="0"/>
              <a:t> for an </a:t>
            </a:r>
            <a:r>
              <a:rPr lang="it-IT" dirty="0" err="1"/>
              <a:t>applied</a:t>
            </a:r>
            <a:r>
              <a:rPr lang="it-IT" dirty="0"/>
              <a:t> </a:t>
            </a:r>
            <a:r>
              <a:rPr lang="it-IT" dirty="0" err="1"/>
              <a:t>voltage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 (</a:t>
            </a:r>
            <a:r>
              <a:rPr lang="it-IT" i="1" dirty="0" err="1"/>
              <a:t>between</a:t>
            </a:r>
            <a:r>
              <a:rPr lang="it-IT" i="1" dirty="0"/>
              <a:t> </a:t>
            </a:r>
            <a:r>
              <a:rPr lang="it-IT" i="1" dirty="0" err="1"/>
              <a:t>central</a:t>
            </a:r>
            <a:r>
              <a:rPr lang="it-IT" i="1" dirty="0"/>
              <a:t> turn and </a:t>
            </a:r>
            <a:r>
              <a:rPr lang="it-IT" i="1" dirty="0" err="1"/>
              <a:t>any</a:t>
            </a:r>
            <a:r>
              <a:rPr lang="it-IT" i="1" dirty="0"/>
              <a:t> of the </a:t>
            </a:r>
            <a:r>
              <a:rPr lang="it-IT" i="1" dirty="0" err="1"/>
              <a:t>adjacent</a:t>
            </a:r>
            <a:r>
              <a:rPr lang="it-IT" i="1" dirty="0"/>
              <a:t> </a:t>
            </a:r>
            <a:r>
              <a:rPr lang="it-IT" i="1" dirty="0" err="1"/>
              <a:t>ones</a:t>
            </a:r>
            <a:r>
              <a:rPr lang="it-IT" dirty="0"/>
              <a:t>):</a:t>
            </a:r>
          </a:p>
          <a:p>
            <a:pPr lvl="1">
              <a:lnSpc>
                <a:spcPct val="150000"/>
              </a:lnSpc>
            </a:pPr>
            <a:r>
              <a:rPr lang="it-IT" dirty="0">
                <a:sym typeface="Wingdings" pitchFamily="2" charset="2"/>
              </a:rPr>
              <a:t>	 </a:t>
            </a:r>
            <a:r>
              <a:rPr lang="it-IT" b="1" dirty="0"/>
              <a:t>1500 V </a:t>
            </a:r>
            <a:r>
              <a:rPr lang="it-IT" dirty="0"/>
              <a:t>/ </a:t>
            </a:r>
            <a:r>
              <a:rPr lang="it-IT" b="1" dirty="0"/>
              <a:t>850 V</a:t>
            </a:r>
            <a:r>
              <a:rPr lang="it-IT" dirty="0"/>
              <a:t>, in LF / HF </a:t>
            </a:r>
            <a:r>
              <a:rPr lang="it-IT" dirty="0" err="1"/>
              <a:t>mock</a:t>
            </a:r>
            <a:r>
              <a:rPr lang="it-IT" dirty="0"/>
              <a:t>-up, </a:t>
            </a:r>
            <a:r>
              <a:rPr lang="it-IT" dirty="0" err="1"/>
              <a:t>respectively</a:t>
            </a:r>
            <a:endParaRPr lang="it-IT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D6CE2AF-0849-64A7-8AE6-D90079372AED}"/>
              </a:ext>
            </a:extLst>
          </p:cNvPr>
          <p:cNvSpPr txBox="1"/>
          <p:nvPr/>
        </p:nvSpPr>
        <p:spPr>
          <a:xfrm>
            <a:off x="1043608" y="3065406"/>
            <a:ext cx="4857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Max. inter-turn </a:t>
            </a:r>
            <a:r>
              <a:rPr lang="it-IT" dirty="0" err="1"/>
              <a:t>voltage</a:t>
            </a:r>
            <a:r>
              <a:rPr lang="it-IT" dirty="0"/>
              <a:t> </a:t>
            </a:r>
            <a:r>
              <a:rPr lang="it-IT" dirty="0" err="1"/>
              <a:t>computations</a:t>
            </a:r>
            <a:r>
              <a:rPr lang="it-IT" dirty="0"/>
              <a:t>:</a:t>
            </a:r>
          </a:p>
          <a:p>
            <a:r>
              <a:rPr lang="it-IT" dirty="0"/>
              <a:t>- </a:t>
            </a:r>
            <a:r>
              <a:rPr lang="it-IT" b="1" dirty="0"/>
              <a:t>640 V</a:t>
            </a:r>
            <a:r>
              <a:rPr lang="it-IT" dirty="0"/>
              <a:t> for LF CICC (</a:t>
            </a:r>
            <a:r>
              <a:rPr lang="it-IT" dirty="0" err="1"/>
              <a:t>between</a:t>
            </a:r>
            <a:r>
              <a:rPr lang="it-IT" dirty="0"/>
              <a:t> L12 ed L11);</a:t>
            </a:r>
          </a:p>
          <a:p>
            <a:r>
              <a:rPr lang="it-IT" dirty="0"/>
              <a:t>- </a:t>
            </a:r>
            <a:r>
              <a:rPr lang="it-IT" b="1" dirty="0"/>
              <a:t>360 V </a:t>
            </a:r>
            <a:r>
              <a:rPr lang="it-IT" dirty="0"/>
              <a:t>for HF CICC (</a:t>
            </a:r>
            <a:r>
              <a:rPr lang="it-IT" dirty="0" err="1"/>
              <a:t>between</a:t>
            </a:r>
            <a:r>
              <a:rPr lang="it-IT" dirty="0"/>
              <a:t> L5 and L6).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D3E20F-CF62-5724-9482-7EB4A282EF97}"/>
              </a:ext>
            </a:extLst>
          </p:cNvPr>
          <p:cNvSpPr txBox="1"/>
          <p:nvPr/>
        </p:nvSpPr>
        <p:spPr>
          <a:xfrm>
            <a:off x="569417" y="1150305"/>
            <a:ext cx="7910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dirty="0" err="1"/>
              <a:t>Manufacture</a:t>
            </a:r>
            <a:r>
              <a:rPr lang="it-IT" sz="1600" dirty="0"/>
              <a:t> of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b="1" dirty="0"/>
              <a:t>5 x 5 </a:t>
            </a:r>
            <a:r>
              <a:rPr lang="it-IT" sz="1600" b="1" dirty="0" err="1"/>
              <a:t>mock</a:t>
            </a:r>
            <a:r>
              <a:rPr lang="it-IT" sz="1600" b="1" dirty="0"/>
              <a:t>-ups </a:t>
            </a:r>
            <a:r>
              <a:rPr lang="it-IT" sz="1600" dirty="0"/>
              <a:t>(</a:t>
            </a:r>
            <a:r>
              <a:rPr lang="it-IT" sz="1600" i="1" dirty="0"/>
              <a:t>a </a:t>
            </a:r>
            <a:r>
              <a:rPr lang="it-IT" sz="1600" b="1" i="1" dirty="0"/>
              <a:t>HF-</a:t>
            </a:r>
            <a:r>
              <a:rPr lang="it-IT" sz="1600" i="1" dirty="0"/>
              <a:t> and a </a:t>
            </a:r>
            <a:r>
              <a:rPr lang="it-IT" sz="1600" b="1" i="1" dirty="0"/>
              <a:t>LF-</a:t>
            </a:r>
            <a:r>
              <a:rPr lang="it-IT" sz="1600" b="1" i="1" dirty="0" err="1"/>
              <a:t>relevant</a:t>
            </a:r>
            <a:r>
              <a:rPr lang="it-IT" sz="1600" i="1" dirty="0"/>
              <a:t> one</a:t>
            </a:r>
            <a:r>
              <a:rPr lang="it-IT" sz="1600" dirty="0"/>
              <a:t>), </a:t>
            </a:r>
            <a:r>
              <a:rPr lang="it-IT" sz="1600" dirty="0" err="1"/>
              <a:t>about</a:t>
            </a:r>
            <a:r>
              <a:rPr lang="it-IT" sz="1600" dirty="0"/>
              <a:t> </a:t>
            </a:r>
            <a:r>
              <a:rPr lang="it-IT" sz="1600" b="1" dirty="0"/>
              <a:t>0.5 m long</a:t>
            </a:r>
            <a:r>
              <a:rPr lang="it-IT" sz="1600" dirty="0"/>
              <a:t>, </a:t>
            </a:r>
            <a:r>
              <a:rPr lang="it-IT" sz="1600" dirty="0" err="1"/>
              <a:t>employing</a:t>
            </a:r>
            <a:r>
              <a:rPr lang="it-IT" sz="1600" dirty="0"/>
              <a:t> the full </a:t>
            </a:r>
            <a:r>
              <a:rPr lang="it-IT" sz="1600" dirty="0" err="1"/>
              <a:t>process</a:t>
            </a:r>
            <a:r>
              <a:rPr lang="it-IT" sz="1600" dirty="0"/>
              <a:t> (</a:t>
            </a:r>
            <a:r>
              <a:rPr lang="it-IT" sz="1600" i="1" dirty="0" err="1"/>
              <a:t>sand-blasting</a:t>
            </a:r>
            <a:r>
              <a:rPr lang="it-IT" sz="1600" i="1" dirty="0"/>
              <a:t>; glass </a:t>
            </a:r>
            <a:r>
              <a:rPr lang="it-IT" sz="1600" i="1" dirty="0" err="1"/>
              <a:t>wrapping</a:t>
            </a:r>
            <a:r>
              <a:rPr lang="it-IT" sz="1600" i="1" dirty="0"/>
              <a:t>; assembly; </a:t>
            </a:r>
            <a:r>
              <a:rPr lang="it-IT" sz="1600" i="1" dirty="0" err="1"/>
              <a:t>heat</a:t>
            </a:r>
            <a:r>
              <a:rPr lang="it-IT" sz="1600" i="1" dirty="0"/>
              <a:t> treatment; VPI; 4 mm ground </a:t>
            </a:r>
            <a:r>
              <a:rPr lang="it-IT" sz="1600" i="1" dirty="0" err="1"/>
              <a:t>insulation</a:t>
            </a:r>
            <a:r>
              <a:rPr lang="it-IT" sz="1600" i="1" dirty="0"/>
              <a:t> </a:t>
            </a:r>
            <a:r>
              <a:rPr lang="it-IT" sz="1600" i="1" dirty="0" err="1"/>
              <a:t>application</a:t>
            </a:r>
            <a:r>
              <a:rPr lang="it-IT" sz="1600" dirty="0"/>
              <a:t>);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Application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b="1" dirty="0"/>
              <a:t>77 K</a:t>
            </a:r>
            <a:r>
              <a:rPr lang="it-IT" sz="1600" dirty="0"/>
              <a:t> of a </a:t>
            </a:r>
            <a:r>
              <a:rPr lang="it-IT" sz="1600" dirty="0" err="1"/>
              <a:t>mechanical</a:t>
            </a:r>
            <a:r>
              <a:rPr lang="it-IT" sz="1600" dirty="0"/>
              <a:t> </a:t>
            </a:r>
            <a:r>
              <a:rPr lang="it-IT" sz="1600" dirty="0" err="1"/>
              <a:t>compression</a:t>
            </a:r>
            <a:r>
              <a:rPr lang="it-IT" sz="1600" dirty="0"/>
              <a:t> load </a:t>
            </a:r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provides</a:t>
            </a:r>
            <a:r>
              <a:rPr lang="it-IT" sz="1600" dirty="0"/>
              <a:t> a stress </a:t>
            </a:r>
            <a:r>
              <a:rPr lang="it-IT" sz="1600" dirty="0" err="1"/>
              <a:t>equivalent</a:t>
            </a:r>
            <a:r>
              <a:rPr lang="it-IT" sz="1600" dirty="0"/>
              <a:t> to the one </a:t>
            </a:r>
            <a:r>
              <a:rPr lang="it-IT" sz="1600" dirty="0" err="1"/>
              <a:t>computed</a:t>
            </a:r>
            <a:r>
              <a:rPr lang="it-IT" sz="1600" dirty="0"/>
              <a:t> in </a:t>
            </a:r>
            <a:r>
              <a:rPr lang="it-IT" sz="1600" dirty="0" err="1"/>
              <a:t>operation</a:t>
            </a:r>
            <a:r>
              <a:rPr lang="it-IT" sz="1600" dirty="0"/>
              <a:t>;</a:t>
            </a:r>
          </a:p>
          <a:p>
            <a:pPr marL="285750" indent="-285750">
              <a:buFontTx/>
              <a:buChar char="-"/>
            </a:pPr>
            <a:r>
              <a:rPr lang="it-IT" sz="1600" dirty="0" err="1"/>
              <a:t>Measurement</a:t>
            </a:r>
            <a:r>
              <a:rPr lang="it-IT" sz="1600" dirty="0"/>
              <a:t> of the inter-turn </a:t>
            </a:r>
            <a:r>
              <a:rPr lang="it-IT" sz="1600" dirty="0" err="1"/>
              <a:t>electrical</a:t>
            </a:r>
            <a:r>
              <a:rPr lang="it-IT" sz="1600" dirty="0"/>
              <a:t> </a:t>
            </a:r>
            <a:r>
              <a:rPr lang="it-IT" sz="1600" dirty="0" err="1"/>
              <a:t>insulation</a:t>
            </a:r>
            <a:r>
              <a:rPr lang="it-IT" sz="1600" dirty="0"/>
              <a:t>, </a:t>
            </a:r>
            <a:r>
              <a:rPr lang="it-IT" sz="1600" dirty="0" err="1"/>
              <a:t>before</a:t>
            </a:r>
            <a:r>
              <a:rPr lang="it-IT" sz="1600" dirty="0"/>
              <a:t> and after the </a:t>
            </a:r>
            <a:r>
              <a:rPr lang="it-IT" sz="1600" dirty="0" err="1"/>
              <a:t>cyclic</a:t>
            </a:r>
            <a:r>
              <a:rPr lang="it-IT" sz="1600" dirty="0"/>
              <a:t> (</a:t>
            </a:r>
            <a:r>
              <a:rPr lang="it-IT" sz="1600" i="1" dirty="0"/>
              <a:t>up to 25000?</a:t>
            </a:r>
            <a:r>
              <a:rPr lang="it-IT" sz="1600" dirty="0"/>
              <a:t>) </a:t>
            </a:r>
            <a:r>
              <a:rPr lang="it-IT" sz="1600" dirty="0" err="1"/>
              <a:t>application</a:t>
            </a:r>
            <a:r>
              <a:rPr lang="it-IT" sz="1600" dirty="0"/>
              <a:t> of load.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E91A99-6C20-0E6F-C0C9-C0A9BA8AF8EA}"/>
              </a:ext>
            </a:extLst>
          </p:cNvPr>
          <p:cNvSpPr txBox="1"/>
          <p:nvPr/>
        </p:nvSpPr>
        <p:spPr>
          <a:xfrm>
            <a:off x="628650" y="5740758"/>
            <a:ext cx="791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dirty="0" err="1">
                <a:solidFill>
                  <a:srgbClr val="2512EB"/>
                </a:solidFill>
              </a:rPr>
              <a:t>Discussion</a:t>
            </a:r>
            <a:r>
              <a:rPr lang="it-IT" sz="1600" dirty="0">
                <a:solidFill>
                  <a:srgbClr val="2512EB"/>
                </a:solidFill>
              </a:rPr>
              <a:t> </a:t>
            </a:r>
            <a:r>
              <a:rPr lang="it-IT" sz="1600" dirty="0" err="1">
                <a:solidFill>
                  <a:srgbClr val="2512EB"/>
                </a:solidFill>
              </a:rPr>
              <a:t>is</a:t>
            </a:r>
            <a:r>
              <a:rPr lang="it-IT" sz="1600" dirty="0">
                <a:solidFill>
                  <a:srgbClr val="2512EB"/>
                </a:solidFill>
              </a:rPr>
              <a:t> </a:t>
            </a:r>
            <a:r>
              <a:rPr lang="it-IT" sz="1600" dirty="0" err="1">
                <a:solidFill>
                  <a:srgbClr val="2512EB"/>
                </a:solidFill>
              </a:rPr>
              <a:t>also</a:t>
            </a:r>
            <a:r>
              <a:rPr lang="it-IT" sz="1600" dirty="0">
                <a:solidFill>
                  <a:srgbClr val="2512EB"/>
                </a:solidFill>
              </a:rPr>
              <a:t> on-</a:t>
            </a:r>
            <a:r>
              <a:rPr lang="it-IT" sz="1600" dirty="0" err="1">
                <a:solidFill>
                  <a:srgbClr val="2512EB"/>
                </a:solidFill>
              </a:rPr>
              <a:t>going</a:t>
            </a:r>
            <a:r>
              <a:rPr lang="it-IT" sz="1600" dirty="0">
                <a:solidFill>
                  <a:srgbClr val="2512EB"/>
                </a:solidFill>
              </a:rPr>
              <a:t>, to </a:t>
            </a:r>
            <a:r>
              <a:rPr lang="it-IT" sz="1600" dirty="0" err="1">
                <a:solidFill>
                  <a:srgbClr val="2512EB"/>
                </a:solidFill>
              </a:rPr>
              <a:t>verify</a:t>
            </a:r>
            <a:r>
              <a:rPr lang="it-IT" sz="1600" dirty="0">
                <a:solidFill>
                  <a:srgbClr val="2512EB"/>
                </a:solidFill>
              </a:rPr>
              <a:t> the </a:t>
            </a:r>
            <a:r>
              <a:rPr lang="it-IT" sz="1600" dirty="0" err="1">
                <a:solidFill>
                  <a:srgbClr val="2512EB"/>
                </a:solidFill>
              </a:rPr>
              <a:t>possibility</a:t>
            </a:r>
            <a:r>
              <a:rPr lang="it-IT" sz="1600" dirty="0">
                <a:solidFill>
                  <a:srgbClr val="2512EB"/>
                </a:solidFill>
              </a:rPr>
              <a:t> of manufacturing and testing an </a:t>
            </a:r>
            <a:r>
              <a:rPr lang="it-IT" sz="1600" dirty="0" err="1">
                <a:solidFill>
                  <a:srgbClr val="2512EB"/>
                </a:solidFill>
              </a:rPr>
              <a:t>additional</a:t>
            </a:r>
            <a:r>
              <a:rPr lang="it-IT" sz="1600" dirty="0">
                <a:solidFill>
                  <a:srgbClr val="2512EB"/>
                </a:solidFill>
              </a:rPr>
              <a:t> </a:t>
            </a:r>
            <a:r>
              <a:rPr lang="it-IT" sz="1600" dirty="0" err="1">
                <a:solidFill>
                  <a:srgbClr val="2512EB"/>
                </a:solidFill>
              </a:rPr>
              <a:t>mock</a:t>
            </a:r>
            <a:r>
              <a:rPr lang="it-IT" sz="1600" dirty="0">
                <a:solidFill>
                  <a:srgbClr val="2512EB"/>
                </a:solidFill>
              </a:rPr>
              <a:t>-up made with Mica, </a:t>
            </a:r>
            <a:r>
              <a:rPr lang="it-IT" sz="1600" dirty="0" err="1">
                <a:solidFill>
                  <a:srgbClr val="2512EB"/>
                </a:solidFill>
              </a:rPr>
              <a:t>instead</a:t>
            </a:r>
            <a:r>
              <a:rPr lang="it-IT" sz="1600" dirty="0">
                <a:solidFill>
                  <a:srgbClr val="2512EB"/>
                </a:solidFill>
              </a:rPr>
              <a:t> of glass tape</a:t>
            </a:r>
          </a:p>
        </p:txBody>
      </p:sp>
    </p:spTree>
    <p:extLst>
      <p:ext uri="{BB962C8B-B14F-4D97-AF65-F5344CB8AC3E}">
        <p14:creationId xmlns:p14="http://schemas.microsoft.com/office/powerpoint/2010/main" val="4251991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Central </a:t>
            </a:r>
            <a:r>
              <a:rPr lang="it-IT" dirty="0" err="1"/>
              <a:t>Solenoid</a:t>
            </a:r>
            <a:r>
              <a:rPr lang="it-IT" dirty="0"/>
              <a:t> Coils design: open </a:t>
            </a:r>
            <a:r>
              <a:rPr lang="it-IT" dirty="0" err="1"/>
              <a:t>issues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95D8FAF-5EA1-5F7D-BC49-6B8F6EF7ABDA}"/>
              </a:ext>
            </a:extLst>
          </p:cNvPr>
          <p:cNvSpPr txBox="1"/>
          <p:nvPr/>
        </p:nvSpPr>
        <p:spPr>
          <a:xfrm>
            <a:off x="447627" y="1038642"/>
            <a:ext cx="7885789" cy="881162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Issue 2: </a:t>
            </a:r>
            <a:r>
              <a:rPr lang="en-GB" dirty="0"/>
              <a:t>Thermo-hydraulic configuration is not optimal (cold He does not directly enter at the coil high-field region);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26B71F-E263-4D68-23BD-298F1B305256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4D5778-9F49-A637-CCC3-0850CFF780C1}"/>
              </a:ext>
            </a:extLst>
          </p:cNvPr>
          <p:cNvSpPr txBox="1"/>
          <p:nvPr/>
        </p:nvSpPr>
        <p:spPr>
          <a:xfrm>
            <a:off x="466858" y="1919804"/>
            <a:ext cx="5400069" cy="1989158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Issue 3</a:t>
            </a:r>
            <a:r>
              <a:rPr lang="en-GB" dirty="0">
                <a:solidFill>
                  <a:srgbClr val="C00000"/>
                </a:solidFill>
                <a:sym typeface="Wingdings" pitchFamily="2" charset="2"/>
              </a:rPr>
              <a:t>: </a:t>
            </a:r>
            <a:r>
              <a:rPr lang="en-GB" dirty="0"/>
              <a:t>the procurement of the Nb</a:t>
            </a:r>
            <a:r>
              <a:rPr lang="en-GB" baseline="-25000" dirty="0"/>
              <a:t>3</a:t>
            </a:r>
            <a:r>
              <a:rPr lang="en-GB" dirty="0"/>
              <a:t>Sn strand has to be launched again, and the performance downgraded back to the “original request”:</a:t>
            </a:r>
          </a:p>
          <a:p>
            <a:r>
              <a:rPr lang="en-GB" dirty="0"/>
              <a:t>	</a:t>
            </a:r>
          </a:p>
          <a:p>
            <a:r>
              <a:rPr lang="en-GB" dirty="0"/>
              <a:t>	</a:t>
            </a:r>
            <a:r>
              <a:rPr lang="en-GB" dirty="0" err="1"/>
              <a:t>Ic</a:t>
            </a:r>
            <a:r>
              <a:rPr lang="en-GB" dirty="0"/>
              <a:t>(4.2K-12T) &gt; </a:t>
            </a:r>
            <a:r>
              <a:rPr lang="en-GB" b="1" dirty="0"/>
              <a:t>260 A</a:t>
            </a:r>
            <a:r>
              <a:rPr lang="en-GB" dirty="0">
                <a:solidFill>
                  <a:srgbClr val="2512EB"/>
                </a:solidFill>
              </a:rPr>
              <a:t> (about 8% lower)</a:t>
            </a:r>
          </a:p>
          <a:p>
            <a:r>
              <a:rPr lang="en-GB" dirty="0"/>
              <a:t>	</a:t>
            </a:r>
            <a:r>
              <a:rPr lang="en-GB" dirty="0" err="1"/>
              <a:t>Hyst</a:t>
            </a:r>
            <a:r>
              <a:rPr lang="en-GB" dirty="0"/>
              <a:t>. Loss &lt; </a:t>
            </a:r>
            <a:r>
              <a:rPr lang="en-GB" b="1" dirty="0"/>
              <a:t>400 </a:t>
            </a:r>
            <a:r>
              <a:rPr lang="en-GB" b="1" dirty="0" err="1"/>
              <a:t>mJ</a:t>
            </a:r>
            <a:r>
              <a:rPr lang="en-GB" b="1" dirty="0"/>
              <a:t>/cm</a:t>
            </a:r>
            <a:r>
              <a:rPr lang="en-GB" b="1" baseline="30000" dirty="0"/>
              <a:t>3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D2D6F3-05B0-26F0-8D30-67DEC77D52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599"/>
          <a:stretch/>
        </p:blipFill>
        <p:spPr>
          <a:xfrm>
            <a:off x="6272326" y="1628800"/>
            <a:ext cx="2871674" cy="4414187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BE596201-4744-213F-AE12-308EEEC6D0D5}"/>
              </a:ext>
            </a:extLst>
          </p:cNvPr>
          <p:cNvSpPr/>
          <p:nvPr/>
        </p:nvSpPr>
        <p:spPr>
          <a:xfrm>
            <a:off x="7020272" y="1700808"/>
            <a:ext cx="288032" cy="4342179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7075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9062E8-7B97-6F15-F4CA-8D5174C456C1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CS Coil Thermal-</a:t>
            </a:r>
            <a:r>
              <a:rPr lang="it-IT" dirty="0" err="1"/>
              <a:t>hydraulics</a:t>
            </a:r>
            <a:endParaRPr lang="it-IT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E88136-514B-B13F-2626-329AB522B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920" y="810715"/>
            <a:ext cx="1050351" cy="2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99E865A-D65A-9CF4-A523-0D62969150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7920" y="306130"/>
            <a:ext cx="1043067" cy="50458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85DD737-E94F-BBDC-E538-2EE46357531E}"/>
              </a:ext>
            </a:extLst>
          </p:cNvPr>
          <p:cNvSpPr txBox="1"/>
          <p:nvPr/>
        </p:nvSpPr>
        <p:spPr>
          <a:xfrm>
            <a:off x="425996" y="1105116"/>
            <a:ext cx="8191296" cy="1342827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dirty="0">
                <a:sym typeface="Wingdings" pitchFamily="2" charset="2"/>
              </a:rPr>
              <a:t>Temperature margin (</a:t>
            </a:r>
            <a:r>
              <a:rPr lang="en-GB" dirty="0">
                <a:solidFill>
                  <a:srgbClr val="2512EB"/>
                </a:solidFill>
                <a:sym typeface="Wingdings" pitchFamily="2" charset="2"/>
              </a:rPr>
              <a:t>min. </a:t>
            </a:r>
            <a:r>
              <a:rPr lang="en-GB" dirty="0" err="1">
                <a:solidFill>
                  <a:srgbClr val="2512EB"/>
                </a:solidFill>
                <a:latin typeface="Symbol" pitchFamily="2" charset="2"/>
                <a:sym typeface="Wingdings" pitchFamily="2" charset="2"/>
              </a:rPr>
              <a:t>D</a:t>
            </a:r>
            <a:r>
              <a:rPr lang="en-GB" dirty="0" err="1">
                <a:solidFill>
                  <a:srgbClr val="2512EB"/>
                </a:solidFill>
                <a:sym typeface="Wingdings" pitchFamily="2" charset="2"/>
              </a:rPr>
              <a:t>T</a:t>
            </a:r>
            <a:r>
              <a:rPr lang="en-GB" baseline="-25000" dirty="0" err="1">
                <a:solidFill>
                  <a:srgbClr val="2512EB"/>
                </a:solidFill>
                <a:sym typeface="Wingdings" pitchFamily="2" charset="2"/>
              </a:rPr>
              <a:t>margin</a:t>
            </a:r>
            <a:r>
              <a:rPr lang="en-GB" dirty="0">
                <a:sym typeface="Wingdings" pitchFamily="2" charset="2"/>
              </a:rPr>
              <a:t>) verified for the layer-wound CS coil, with </a:t>
            </a:r>
            <a:r>
              <a:rPr lang="en-GB" dirty="0">
                <a:solidFill>
                  <a:srgbClr val="2512EB"/>
                </a:solidFill>
                <a:sym typeface="Wingdings" pitchFamily="2" charset="2"/>
              </a:rPr>
              <a:t>original strand properties</a:t>
            </a:r>
            <a:r>
              <a:rPr lang="en-GB" dirty="0">
                <a:sym typeface="Wingdings" pitchFamily="2" charset="2"/>
              </a:rPr>
              <a:t>: </a:t>
            </a:r>
            <a:r>
              <a:rPr lang="en-GB" dirty="0" err="1">
                <a:sym typeface="Wingdings" pitchFamily="2" charset="2"/>
              </a:rPr>
              <a:t>Ic</a:t>
            </a:r>
            <a:r>
              <a:rPr lang="en-GB" dirty="0">
                <a:sym typeface="Wingdings" pitchFamily="2" charset="2"/>
              </a:rPr>
              <a:t> (</a:t>
            </a:r>
            <a:r>
              <a:rPr lang="en-GB" i="1" dirty="0">
                <a:sym typeface="Wingdings" pitchFamily="2" charset="2"/>
              </a:rPr>
              <a:t>@ ref. conditions</a:t>
            </a:r>
            <a:r>
              <a:rPr lang="en-GB" dirty="0">
                <a:sym typeface="Wingdings" pitchFamily="2" charset="2"/>
              </a:rPr>
              <a:t>) &gt; 260 A; </a:t>
            </a:r>
            <a:r>
              <a:rPr lang="en-GB" dirty="0" err="1">
                <a:sym typeface="Wingdings" pitchFamily="2" charset="2"/>
              </a:rPr>
              <a:t>Hyst</a:t>
            </a:r>
            <a:r>
              <a:rPr lang="en-GB" dirty="0">
                <a:sym typeface="Wingdings" pitchFamily="2" charset="2"/>
              </a:rPr>
              <a:t>. Losses (</a:t>
            </a:r>
            <a:r>
              <a:rPr lang="en-GB" i="1" dirty="0">
                <a:sym typeface="Wingdings" pitchFamily="2" charset="2"/>
              </a:rPr>
              <a:t>+/- 3 T</a:t>
            </a:r>
            <a:r>
              <a:rPr lang="en-GB" dirty="0">
                <a:sym typeface="Wingdings" pitchFamily="2" charset="2"/>
              </a:rPr>
              <a:t>) &lt; 400 </a:t>
            </a:r>
            <a:r>
              <a:rPr lang="en-GB" dirty="0" err="1">
                <a:sym typeface="Wingdings" pitchFamily="2" charset="2"/>
              </a:rPr>
              <a:t>mJ</a:t>
            </a:r>
            <a:r>
              <a:rPr lang="en-GB" dirty="0">
                <a:sym typeface="Wingdings" pitchFamily="2" charset="2"/>
              </a:rPr>
              <a:t>/cm</a:t>
            </a:r>
            <a:r>
              <a:rPr lang="en-GB" baseline="30000" dirty="0">
                <a:sym typeface="Wingdings" pitchFamily="2" charset="2"/>
              </a:rPr>
              <a:t>3</a:t>
            </a:r>
          </a:p>
          <a:p>
            <a:endParaRPr lang="en-GB" baseline="30000" dirty="0">
              <a:sym typeface="Wingdings" pitchFamily="2" charset="2"/>
            </a:endParaRPr>
          </a:p>
          <a:p>
            <a:r>
              <a:rPr lang="en-US" b="1" dirty="0">
                <a:solidFill>
                  <a:srgbClr val="2512EB"/>
                </a:solidFill>
              </a:rPr>
              <a:t>At </a:t>
            </a:r>
            <a:r>
              <a:rPr lang="en-US" b="1" dirty="0" err="1">
                <a:solidFill>
                  <a:srgbClr val="2512EB"/>
                </a:solidFill>
              </a:rPr>
              <a:t>EoF</a:t>
            </a:r>
            <a:r>
              <a:rPr lang="en-US" b="1" dirty="0">
                <a:solidFill>
                  <a:srgbClr val="2512EB"/>
                </a:solidFill>
              </a:rPr>
              <a:t> </a:t>
            </a:r>
            <a:r>
              <a:rPr lang="en-US" dirty="0"/>
              <a:t>– Scenario </a:t>
            </a:r>
            <a:r>
              <a:rPr lang="en-US" b="1" dirty="0">
                <a:solidFill>
                  <a:srgbClr val="2512EB"/>
                </a:solidFill>
              </a:rPr>
              <a:t>v14i1 </a:t>
            </a:r>
            <a:r>
              <a:rPr lang="en-US" dirty="0"/>
              <a:t>(scaled with max </a:t>
            </a:r>
            <a:r>
              <a:rPr lang="en-US" dirty="0" err="1"/>
              <a:t>curr</a:t>
            </a:r>
            <a:r>
              <a:rPr lang="en-US" dirty="0"/>
              <a:t>, e.g., 34 kA for layer-wound)</a:t>
            </a:r>
          </a:p>
        </p:txBody>
      </p:sp>
      <p:pic>
        <p:nvPicPr>
          <p:cNvPr id="13" name="Content Placeholder 6" descr="A picture containing text, diagram, line, screenshot&#10;&#10;Description automatically generated">
            <a:extLst>
              <a:ext uri="{FF2B5EF4-FFF2-40B4-BE49-F238E27FC236}">
                <a16:creationId xmlns:a16="http://schemas.microsoft.com/office/drawing/2014/main" id="{C36D0EF6-4D8B-C225-01C7-31534C47B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6168" y="2269679"/>
            <a:ext cx="5801782" cy="4351337"/>
          </a:xfrm>
        </p:spPr>
      </p:pic>
      <p:pic>
        <p:nvPicPr>
          <p:cNvPr id="14" name="Graphic 8" descr="Close with solid fill">
            <a:extLst>
              <a:ext uri="{FF2B5EF4-FFF2-40B4-BE49-F238E27FC236}">
                <a16:creationId xmlns:a16="http://schemas.microsoft.com/office/drawing/2014/main" id="{10BBD493-FF99-3E37-161D-90DDFB5575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95932" y="5280683"/>
            <a:ext cx="527050" cy="527050"/>
          </a:xfrm>
          <a:prstGeom prst="rect">
            <a:avLst/>
          </a:prstGeom>
        </p:spPr>
      </p:pic>
      <p:pic>
        <p:nvPicPr>
          <p:cNvPr id="15" name="Picture 35" descr="A picture containing diagram, line, plot, text&#10;&#10;Description automatically generated">
            <a:extLst>
              <a:ext uri="{FF2B5EF4-FFF2-40B4-BE49-F238E27FC236}">
                <a16:creationId xmlns:a16="http://schemas.microsoft.com/office/drawing/2014/main" id="{F7899662-7EA2-83EE-5270-93D5D1EA7E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48"/>
          <a:stretch/>
        </p:blipFill>
        <p:spPr>
          <a:xfrm>
            <a:off x="6386852" y="3605552"/>
            <a:ext cx="2593351" cy="2031303"/>
          </a:xfrm>
          <a:prstGeom prst="rect">
            <a:avLst/>
          </a:prstGeom>
        </p:spPr>
      </p:pic>
      <p:sp>
        <p:nvSpPr>
          <p:cNvPr id="16" name="Freeform: Shape 36">
            <a:extLst>
              <a:ext uri="{FF2B5EF4-FFF2-40B4-BE49-F238E27FC236}">
                <a16:creationId xmlns:a16="http://schemas.microsoft.com/office/drawing/2014/main" id="{6BF7CC81-3C51-D54F-074F-B99C56F99645}"/>
              </a:ext>
            </a:extLst>
          </p:cNvPr>
          <p:cNvSpPr/>
          <p:nvPr/>
        </p:nvSpPr>
        <p:spPr>
          <a:xfrm>
            <a:off x="4416714" y="4083370"/>
            <a:ext cx="2041236" cy="1363737"/>
          </a:xfrm>
          <a:custGeom>
            <a:avLst/>
            <a:gdLst>
              <a:gd name="connsiteX0" fmla="*/ 0 w 2041236"/>
              <a:gd name="connsiteY0" fmla="*/ 1363737 h 1363737"/>
              <a:gd name="connsiteX1" fmla="*/ 600363 w 2041236"/>
              <a:gd name="connsiteY1" fmla="*/ 89119 h 1363737"/>
              <a:gd name="connsiteX2" fmla="*/ 2041236 w 2041236"/>
              <a:gd name="connsiteY2" fmla="*/ 209192 h 136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1236" h="1363737">
                <a:moveTo>
                  <a:pt x="0" y="1363737"/>
                </a:moveTo>
                <a:cubicBezTo>
                  <a:pt x="130078" y="822640"/>
                  <a:pt x="260157" y="281543"/>
                  <a:pt x="600363" y="89119"/>
                </a:cubicBezTo>
                <a:cubicBezTo>
                  <a:pt x="940569" y="-103305"/>
                  <a:pt x="1490902" y="52943"/>
                  <a:pt x="2041236" y="209192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8" descr="A graph with a red line&#10;&#10;Description automatically generated with low confidence">
            <a:extLst>
              <a:ext uri="{FF2B5EF4-FFF2-40B4-BE49-F238E27FC236}">
                <a16:creationId xmlns:a16="http://schemas.microsoft.com/office/drawing/2014/main" id="{E852A504-8AA7-0370-3E5E-588A7A1AE06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576829"/>
            <a:ext cx="2301176" cy="1725882"/>
          </a:xfrm>
          <a:prstGeom prst="rect">
            <a:avLst/>
          </a:prstGeom>
        </p:spPr>
      </p:pic>
      <p:sp>
        <p:nvSpPr>
          <p:cNvPr id="19" name="Freeform: Shape 39">
            <a:extLst>
              <a:ext uri="{FF2B5EF4-FFF2-40B4-BE49-F238E27FC236}">
                <a16:creationId xmlns:a16="http://schemas.microsoft.com/office/drawing/2014/main" id="{9BCB3D3A-F938-CE5E-B73E-DE415716F92B}"/>
              </a:ext>
            </a:extLst>
          </p:cNvPr>
          <p:cNvSpPr/>
          <p:nvPr/>
        </p:nvSpPr>
        <p:spPr>
          <a:xfrm>
            <a:off x="3878023" y="4431597"/>
            <a:ext cx="117913" cy="814021"/>
          </a:xfrm>
          <a:custGeom>
            <a:avLst/>
            <a:gdLst>
              <a:gd name="connsiteX0" fmla="*/ 0 w 140884"/>
              <a:gd name="connsiteY0" fmla="*/ 692727 h 692727"/>
              <a:gd name="connsiteX1" fmla="*/ 138546 w 140884"/>
              <a:gd name="connsiteY1" fmla="*/ 249381 h 692727"/>
              <a:gd name="connsiteX2" fmla="*/ 73891 w 140884"/>
              <a:gd name="connsiteY2" fmla="*/ 0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884" h="692727">
                <a:moveTo>
                  <a:pt x="0" y="692727"/>
                </a:moveTo>
                <a:cubicBezTo>
                  <a:pt x="63115" y="528781"/>
                  <a:pt x="126231" y="364835"/>
                  <a:pt x="138546" y="249381"/>
                </a:cubicBezTo>
                <a:cubicBezTo>
                  <a:pt x="150861" y="133927"/>
                  <a:pt x="112376" y="66963"/>
                  <a:pt x="73891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49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CS Coil Thermal-</a:t>
            </a:r>
            <a:r>
              <a:rPr lang="it-IT" dirty="0" err="1"/>
              <a:t>hydraulics</a:t>
            </a:r>
            <a:endParaRPr lang="it-IT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E88136-514B-B13F-2626-329AB522B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920" y="810715"/>
            <a:ext cx="1050351" cy="2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99E865A-D65A-9CF4-A523-0D62969150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7920" y="306130"/>
            <a:ext cx="1043067" cy="50458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85DD737-E94F-BBDC-E538-2EE46357531E}"/>
              </a:ext>
            </a:extLst>
          </p:cNvPr>
          <p:cNvSpPr txBox="1"/>
          <p:nvPr/>
        </p:nvSpPr>
        <p:spPr>
          <a:xfrm>
            <a:off x="425996" y="1105116"/>
            <a:ext cx="8191296" cy="1342827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dirty="0">
                <a:sym typeface="Wingdings" pitchFamily="2" charset="2"/>
              </a:rPr>
              <a:t>Temperature margin (</a:t>
            </a:r>
            <a:r>
              <a:rPr lang="en-GB" dirty="0">
                <a:solidFill>
                  <a:srgbClr val="2512EB"/>
                </a:solidFill>
                <a:sym typeface="Wingdings" pitchFamily="2" charset="2"/>
              </a:rPr>
              <a:t>min. </a:t>
            </a:r>
            <a:r>
              <a:rPr lang="en-GB" dirty="0" err="1">
                <a:solidFill>
                  <a:srgbClr val="2512EB"/>
                </a:solidFill>
                <a:latin typeface="Symbol" pitchFamily="2" charset="2"/>
                <a:sym typeface="Wingdings" pitchFamily="2" charset="2"/>
              </a:rPr>
              <a:t>D</a:t>
            </a:r>
            <a:r>
              <a:rPr lang="en-GB" dirty="0" err="1">
                <a:solidFill>
                  <a:srgbClr val="2512EB"/>
                </a:solidFill>
                <a:sym typeface="Wingdings" pitchFamily="2" charset="2"/>
              </a:rPr>
              <a:t>T</a:t>
            </a:r>
            <a:r>
              <a:rPr lang="en-GB" baseline="-25000" dirty="0" err="1">
                <a:solidFill>
                  <a:srgbClr val="2512EB"/>
                </a:solidFill>
                <a:sym typeface="Wingdings" pitchFamily="2" charset="2"/>
              </a:rPr>
              <a:t>margin</a:t>
            </a:r>
            <a:r>
              <a:rPr lang="en-GB" dirty="0">
                <a:sym typeface="Wingdings" pitchFamily="2" charset="2"/>
              </a:rPr>
              <a:t>) verified for the layer-wound CS coil, with original strand properties: </a:t>
            </a:r>
            <a:r>
              <a:rPr lang="en-GB" dirty="0" err="1">
                <a:sym typeface="Wingdings" pitchFamily="2" charset="2"/>
              </a:rPr>
              <a:t>Ic</a:t>
            </a:r>
            <a:r>
              <a:rPr lang="en-GB" dirty="0">
                <a:sym typeface="Wingdings" pitchFamily="2" charset="2"/>
              </a:rPr>
              <a:t> (</a:t>
            </a:r>
            <a:r>
              <a:rPr lang="en-GB" i="1" dirty="0">
                <a:sym typeface="Wingdings" pitchFamily="2" charset="2"/>
              </a:rPr>
              <a:t>@ ref. conditions</a:t>
            </a:r>
            <a:r>
              <a:rPr lang="en-GB" dirty="0">
                <a:sym typeface="Wingdings" pitchFamily="2" charset="2"/>
              </a:rPr>
              <a:t>) &gt; 260 A; </a:t>
            </a:r>
            <a:r>
              <a:rPr lang="en-GB" dirty="0" err="1">
                <a:sym typeface="Wingdings" pitchFamily="2" charset="2"/>
              </a:rPr>
              <a:t>Hyst</a:t>
            </a:r>
            <a:r>
              <a:rPr lang="en-GB" dirty="0">
                <a:sym typeface="Wingdings" pitchFamily="2" charset="2"/>
              </a:rPr>
              <a:t>. Losses (</a:t>
            </a:r>
            <a:r>
              <a:rPr lang="en-GB" i="1" dirty="0">
                <a:sym typeface="Wingdings" pitchFamily="2" charset="2"/>
              </a:rPr>
              <a:t>+/- 3 T</a:t>
            </a:r>
            <a:r>
              <a:rPr lang="en-GB" dirty="0">
                <a:sym typeface="Wingdings" pitchFamily="2" charset="2"/>
              </a:rPr>
              <a:t>) &lt; 400 </a:t>
            </a:r>
            <a:r>
              <a:rPr lang="en-GB" dirty="0" err="1">
                <a:sym typeface="Wingdings" pitchFamily="2" charset="2"/>
              </a:rPr>
              <a:t>mJ</a:t>
            </a:r>
            <a:r>
              <a:rPr lang="en-GB" dirty="0">
                <a:sym typeface="Wingdings" pitchFamily="2" charset="2"/>
              </a:rPr>
              <a:t>/cm</a:t>
            </a:r>
            <a:r>
              <a:rPr lang="en-GB" baseline="30000" dirty="0">
                <a:sym typeface="Wingdings" pitchFamily="2" charset="2"/>
              </a:rPr>
              <a:t>3</a:t>
            </a:r>
          </a:p>
          <a:p>
            <a:endParaRPr lang="en-GB" baseline="30000" dirty="0">
              <a:sym typeface="Wingdings" pitchFamily="2" charset="2"/>
            </a:endParaRPr>
          </a:p>
          <a:p>
            <a:r>
              <a:rPr lang="en-US" b="1" dirty="0">
                <a:solidFill>
                  <a:srgbClr val="2512EB"/>
                </a:solidFill>
              </a:rPr>
              <a:t>At </a:t>
            </a:r>
            <a:r>
              <a:rPr lang="en-US" b="1" dirty="0" err="1">
                <a:solidFill>
                  <a:srgbClr val="2512EB"/>
                </a:solidFill>
              </a:rPr>
              <a:t>EoF</a:t>
            </a:r>
            <a:r>
              <a:rPr lang="en-US" b="1" dirty="0">
                <a:solidFill>
                  <a:srgbClr val="2512EB"/>
                </a:solidFill>
              </a:rPr>
              <a:t> </a:t>
            </a:r>
            <a:r>
              <a:rPr lang="en-US" dirty="0"/>
              <a:t>– Scenario </a:t>
            </a:r>
            <a:r>
              <a:rPr lang="en-US" b="1" dirty="0">
                <a:solidFill>
                  <a:srgbClr val="2512EB"/>
                </a:solidFill>
              </a:rPr>
              <a:t>v14i1 </a:t>
            </a:r>
            <a:r>
              <a:rPr lang="en-US" dirty="0"/>
              <a:t>(scaled with max </a:t>
            </a:r>
            <a:r>
              <a:rPr lang="en-US" dirty="0" err="1"/>
              <a:t>curr</a:t>
            </a:r>
            <a:r>
              <a:rPr lang="en-US" dirty="0"/>
              <a:t>, e.g., 34 kA for layer-wound)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551A50D-5FC2-D973-7D39-B7A7D9A0682A}"/>
              </a:ext>
            </a:extLst>
          </p:cNvPr>
          <p:cNvSpPr txBox="1"/>
          <p:nvPr/>
        </p:nvSpPr>
        <p:spPr>
          <a:xfrm>
            <a:off x="809548" y="2530644"/>
            <a:ext cx="77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Options to «</a:t>
            </a:r>
            <a:r>
              <a:rPr lang="it-IT" b="1" dirty="0" err="1"/>
              <a:t>recover</a:t>
            </a:r>
            <a:r>
              <a:rPr lang="it-IT" b="1" dirty="0"/>
              <a:t>» temperature </a:t>
            </a:r>
            <a:r>
              <a:rPr lang="it-IT" b="1" dirty="0" err="1"/>
              <a:t>margin</a:t>
            </a:r>
            <a:r>
              <a:rPr lang="it-IT" b="1" dirty="0"/>
              <a:t>?</a:t>
            </a:r>
            <a:endParaRPr lang="it-IT" dirty="0"/>
          </a:p>
          <a:p>
            <a:pPr marL="342900" indent="-342900">
              <a:buClr>
                <a:srgbClr val="2512EB"/>
              </a:buClr>
              <a:buAutoNum type="arabicPeriod"/>
            </a:pPr>
            <a:r>
              <a:rPr lang="it-IT" dirty="0" err="1"/>
              <a:t>Further</a:t>
            </a:r>
            <a:r>
              <a:rPr lang="it-IT" dirty="0"/>
              <a:t> coil design review, </a:t>
            </a:r>
            <a:r>
              <a:rPr lang="it-IT" dirty="0" err="1"/>
              <a:t>adapted</a:t>
            </a:r>
            <a:r>
              <a:rPr lang="it-IT" dirty="0"/>
              <a:t> to the </a:t>
            </a:r>
            <a:r>
              <a:rPr lang="it-IT" dirty="0" err="1"/>
              <a:t>original</a:t>
            </a:r>
            <a:r>
              <a:rPr lang="it-IT" dirty="0"/>
              <a:t> </a:t>
            </a:r>
            <a:r>
              <a:rPr lang="it-IT" dirty="0" err="1"/>
              <a:t>strand</a:t>
            </a:r>
            <a:r>
              <a:rPr lang="it-IT" dirty="0"/>
              <a:t> performance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dirty="0" err="1">
                <a:sym typeface="Wingdings" pitchFamily="2" charset="2"/>
              </a:rPr>
              <a:t>most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likely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leading</a:t>
            </a:r>
            <a:r>
              <a:rPr lang="it-IT" dirty="0">
                <a:sym typeface="Wingdings" pitchFamily="2" charset="2"/>
              </a:rPr>
              <a:t> to a </a:t>
            </a:r>
            <a:r>
              <a:rPr lang="it-IT" dirty="0" err="1">
                <a:sym typeface="Wingdings" pitchFamily="2" charset="2"/>
              </a:rPr>
              <a:t>magnetic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flux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decrease</a:t>
            </a:r>
            <a:r>
              <a:rPr lang="it-IT" dirty="0">
                <a:sym typeface="Wingdings" pitchFamily="2" charset="2"/>
              </a:rPr>
              <a:t> (</a:t>
            </a:r>
            <a:r>
              <a:rPr lang="it-IT" i="1" dirty="0" err="1">
                <a:sym typeface="Wingdings" pitchFamily="2" charset="2"/>
              </a:rPr>
              <a:t>maybe</a:t>
            </a:r>
            <a:r>
              <a:rPr lang="it-IT" i="1" dirty="0">
                <a:sym typeface="Wingdings" pitchFamily="2" charset="2"/>
              </a:rPr>
              <a:t> a </a:t>
            </a:r>
            <a:r>
              <a:rPr lang="it-IT" i="1" dirty="0" err="1">
                <a:sym typeface="Wingdings" pitchFamily="2" charset="2"/>
              </a:rPr>
              <a:t>few</a:t>
            </a:r>
            <a:r>
              <a:rPr lang="it-IT" i="1" dirty="0">
                <a:sym typeface="Wingdings" pitchFamily="2" charset="2"/>
              </a:rPr>
              <a:t> </a:t>
            </a:r>
            <a:r>
              <a:rPr lang="it-IT" i="1" dirty="0" err="1">
                <a:sym typeface="Wingdings" pitchFamily="2" charset="2"/>
              </a:rPr>
              <a:t>tenths</a:t>
            </a:r>
            <a:r>
              <a:rPr lang="it-IT" i="1" dirty="0">
                <a:sym typeface="Wingdings" pitchFamily="2" charset="2"/>
              </a:rPr>
              <a:t> of Vs?</a:t>
            </a:r>
            <a:r>
              <a:rPr lang="it-IT" dirty="0">
                <a:sym typeface="Wingdings" pitchFamily="2" charset="2"/>
              </a:rPr>
              <a:t>)</a:t>
            </a:r>
            <a:endParaRPr lang="it-IT" dirty="0"/>
          </a:p>
          <a:p>
            <a:pPr marL="342900" indent="-342900">
              <a:buClr>
                <a:srgbClr val="2512EB"/>
              </a:buClr>
              <a:buAutoNum type="arabicPeriod"/>
            </a:pPr>
            <a:r>
              <a:rPr lang="it-IT" dirty="0"/>
              <a:t>Sub-</a:t>
            </a:r>
            <a:r>
              <a:rPr lang="it-IT" dirty="0" err="1"/>
              <a:t>cooling</a:t>
            </a:r>
            <a:r>
              <a:rPr lang="it-IT" dirty="0"/>
              <a:t> of </a:t>
            </a:r>
            <a:r>
              <a:rPr lang="it-IT" dirty="0" err="1"/>
              <a:t>supercritical</a:t>
            </a:r>
            <a:r>
              <a:rPr lang="it-IT" dirty="0"/>
              <a:t> </a:t>
            </a:r>
            <a:r>
              <a:rPr lang="it-IT" dirty="0" err="1"/>
              <a:t>helium</a:t>
            </a:r>
            <a:r>
              <a:rPr lang="it-IT" dirty="0"/>
              <a:t>, to 4.2 K (0.3 K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currently</a:t>
            </a:r>
            <a:r>
              <a:rPr lang="it-IT" dirty="0"/>
              <a:t> </a:t>
            </a:r>
            <a:r>
              <a:rPr lang="it-IT" dirty="0" err="1"/>
              <a:t>considered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reference</a:t>
            </a:r>
            <a:r>
              <a:rPr lang="it-IT" dirty="0"/>
              <a:t>);</a:t>
            </a:r>
          </a:p>
          <a:p>
            <a:pPr marL="342900" indent="-342900">
              <a:buClr>
                <a:srgbClr val="2512EB"/>
              </a:buClr>
              <a:buAutoNum type="arabicPeriod"/>
            </a:pPr>
            <a:r>
              <a:rPr lang="it-IT" dirty="0" err="1"/>
              <a:t>Increase</a:t>
            </a:r>
            <a:r>
              <a:rPr lang="it-IT" dirty="0"/>
              <a:t> of CS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ramp</a:t>
            </a:r>
            <a:r>
              <a:rPr lang="it-IT" dirty="0"/>
              <a:t>-up time; </a:t>
            </a:r>
            <a:r>
              <a:rPr lang="it-IT" dirty="0" err="1"/>
              <a:t>introduction</a:t>
            </a:r>
            <a:r>
              <a:rPr lang="it-IT" dirty="0"/>
              <a:t> of a </a:t>
            </a:r>
            <a:r>
              <a:rPr lang="it-IT" dirty="0" err="1"/>
              <a:t>current</a:t>
            </a:r>
            <a:r>
              <a:rPr lang="it-IT" dirty="0"/>
              <a:t> plateau after </a:t>
            </a:r>
            <a:r>
              <a:rPr lang="it-IT" dirty="0" err="1"/>
              <a:t>reaching</a:t>
            </a:r>
            <a:r>
              <a:rPr lang="it-IT" dirty="0"/>
              <a:t> </a:t>
            </a:r>
            <a:r>
              <a:rPr lang="it-IT" dirty="0" err="1"/>
              <a:t>Initial</a:t>
            </a:r>
            <a:r>
              <a:rPr lang="it-IT" dirty="0"/>
              <a:t> </a:t>
            </a:r>
            <a:r>
              <a:rPr lang="it-IT" dirty="0" err="1"/>
              <a:t>Magnetization</a:t>
            </a:r>
            <a:r>
              <a:rPr lang="it-IT" dirty="0"/>
              <a:t>, to </a:t>
            </a:r>
            <a:r>
              <a:rPr lang="it-IT" dirty="0" err="1"/>
              <a:t>get</a:t>
            </a:r>
            <a:r>
              <a:rPr lang="it-IT" dirty="0"/>
              <a:t> </a:t>
            </a:r>
            <a:r>
              <a:rPr lang="it-IT" dirty="0" err="1"/>
              <a:t>rid</a:t>
            </a:r>
            <a:r>
              <a:rPr lang="it-IT" dirty="0"/>
              <a:t> of the </a:t>
            </a:r>
            <a:r>
              <a:rPr lang="it-IT" dirty="0" err="1"/>
              <a:t>heat</a:t>
            </a:r>
            <a:r>
              <a:rPr lang="it-IT" dirty="0"/>
              <a:t> </a:t>
            </a:r>
            <a:r>
              <a:rPr lang="it-IT" dirty="0" err="1"/>
              <a:t>accumulated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ramp</a:t>
            </a:r>
            <a:endParaRPr lang="it-IT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5885AF-9AAC-4B99-C30F-CB45682A4503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</p:spTree>
    <p:extLst>
      <p:ext uri="{BB962C8B-B14F-4D97-AF65-F5344CB8AC3E}">
        <p14:creationId xmlns:p14="http://schemas.microsoft.com/office/powerpoint/2010/main" val="2730701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CS Coil Thermal-</a:t>
            </a:r>
            <a:r>
              <a:rPr lang="it-IT" dirty="0" err="1"/>
              <a:t>hydraulics</a:t>
            </a:r>
            <a:endParaRPr lang="it-IT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E88136-514B-B13F-2626-329AB522B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920" y="810715"/>
            <a:ext cx="1050351" cy="2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99E865A-D65A-9CF4-A523-0D62969150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7920" y="306130"/>
            <a:ext cx="1043067" cy="50458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85DD737-E94F-BBDC-E538-2EE46357531E}"/>
              </a:ext>
            </a:extLst>
          </p:cNvPr>
          <p:cNvSpPr txBox="1"/>
          <p:nvPr/>
        </p:nvSpPr>
        <p:spPr>
          <a:xfrm>
            <a:off x="425996" y="1105116"/>
            <a:ext cx="8191296" cy="1342827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dirty="0">
                <a:sym typeface="Wingdings" pitchFamily="2" charset="2"/>
              </a:rPr>
              <a:t>Temperature margin (</a:t>
            </a:r>
            <a:r>
              <a:rPr lang="en-GB" dirty="0">
                <a:solidFill>
                  <a:srgbClr val="2512EB"/>
                </a:solidFill>
                <a:sym typeface="Wingdings" pitchFamily="2" charset="2"/>
              </a:rPr>
              <a:t>min. </a:t>
            </a:r>
            <a:r>
              <a:rPr lang="en-GB" dirty="0" err="1">
                <a:solidFill>
                  <a:srgbClr val="2512EB"/>
                </a:solidFill>
                <a:latin typeface="Symbol" pitchFamily="2" charset="2"/>
                <a:sym typeface="Wingdings" pitchFamily="2" charset="2"/>
              </a:rPr>
              <a:t>D</a:t>
            </a:r>
            <a:r>
              <a:rPr lang="en-GB" dirty="0" err="1">
                <a:solidFill>
                  <a:srgbClr val="2512EB"/>
                </a:solidFill>
                <a:sym typeface="Wingdings" pitchFamily="2" charset="2"/>
              </a:rPr>
              <a:t>T</a:t>
            </a:r>
            <a:r>
              <a:rPr lang="en-GB" baseline="-25000" dirty="0" err="1">
                <a:solidFill>
                  <a:srgbClr val="2512EB"/>
                </a:solidFill>
                <a:sym typeface="Wingdings" pitchFamily="2" charset="2"/>
              </a:rPr>
              <a:t>margin</a:t>
            </a:r>
            <a:r>
              <a:rPr lang="en-GB" dirty="0">
                <a:sym typeface="Wingdings" pitchFamily="2" charset="2"/>
              </a:rPr>
              <a:t>) verified for the layer-wound CS coil, with original strand properties: </a:t>
            </a:r>
            <a:r>
              <a:rPr lang="en-GB" dirty="0" err="1">
                <a:sym typeface="Wingdings" pitchFamily="2" charset="2"/>
              </a:rPr>
              <a:t>Ic</a:t>
            </a:r>
            <a:r>
              <a:rPr lang="en-GB" dirty="0">
                <a:sym typeface="Wingdings" pitchFamily="2" charset="2"/>
              </a:rPr>
              <a:t> (</a:t>
            </a:r>
            <a:r>
              <a:rPr lang="en-GB" i="1" dirty="0">
                <a:sym typeface="Wingdings" pitchFamily="2" charset="2"/>
              </a:rPr>
              <a:t>@ ref. conditions</a:t>
            </a:r>
            <a:r>
              <a:rPr lang="en-GB" dirty="0">
                <a:sym typeface="Wingdings" pitchFamily="2" charset="2"/>
              </a:rPr>
              <a:t>) &gt; 260 A; </a:t>
            </a:r>
            <a:r>
              <a:rPr lang="en-GB" dirty="0" err="1">
                <a:sym typeface="Wingdings" pitchFamily="2" charset="2"/>
              </a:rPr>
              <a:t>Hyst</a:t>
            </a:r>
            <a:r>
              <a:rPr lang="en-GB" dirty="0">
                <a:sym typeface="Wingdings" pitchFamily="2" charset="2"/>
              </a:rPr>
              <a:t>. Losses (</a:t>
            </a:r>
            <a:r>
              <a:rPr lang="en-GB" i="1" dirty="0">
                <a:sym typeface="Wingdings" pitchFamily="2" charset="2"/>
              </a:rPr>
              <a:t>+/- 3 T</a:t>
            </a:r>
            <a:r>
              <a:rPr lang="en-GB" dirty="0">
                <a:sym typeface="Wingdings" pitchFamily="2" charset="2"/>
              </a:rPr>
              <a:t>) &lt; 400 </a:t>
            </a:r>
            <a:r>
              <a:rPr lang="en-GB" dirty="0" err="1">
                <a:sym typeface="Wingdings" pitchFamily="2" charset="2"/>
              </a:rPr>
              <a:t>mJ</a:t>
            </a:r>
            <a:r>
              <a:rPr lang="en-GB" dirty="0">
                <a:sym typeface="Wingdings" pitchFamily="2" charset="2"/>
              </a:rPr>
              <a:t>/cm</a:t>
            </a:r>
            <a:r>
              <a:rPr lang="en-GB" baseline="30000" dirty="0">
                <a:sym typeface="Wingdings" pitchFamily="2" charset="2"/>
              </a:rPr>
              <a:t>3</a:t>
            </a:r>
          </a:p>
          <a:p>
            <a:endParaRPr lang="en-GB" baseline="30000" dirty="0">
              <a:sym typeface="Wingdings" pitchFamily="2" charset="2"/>
            </a:endParaRPr>
          </a:p>
          <a:p>
            <a:r>
              <a:rPr lang="en-US" b="1" dirty="0">
                <a:solidFill>
                  <a:srgbClr val="2512EB"/>
                </a:solidFill>
              </a:rPr>
              <a:t>At </a:t>
            </a:r>
            <a:r>
              <a:rPr lang="en-US" b="1" dirty="0" err="1">
                <a:solidFill>
                  <a:srgbClr val="2512EB"/>
                </a:solidFill>
              </a:rPr>
              <a:t>EoF</a:t>
            </a:r>
            <a:r>
              <a:rPr lang="en-US" b="1" dirty="0">
                <a:solidFill>
                  <a:srgbClr val="2512EB"/>
                </a:solidFill>
              </a:rPr>
              <a:t> </a:t>
            </a:r>
            <a:r>
              <a:rPr lang="en-US" dirty="0"/>
              <a:t>– Scenario </a:t>
            </a:r>
            <a:r>
              <a:rPr lang="en-US" b="1" dirty="0">
                <a:solidFill>
                  <a:srgbClr val="2512EB"/>
                </a:solidFill>
              </a:rPr>
              <a:t>v14i1 </a:t>
            </a:r>
            <a:r>
              <a:rPr lang="en-US" dirty="0"/>
              <a:t>(scaled with max </a:t>
            </a:r>
            <a:r>
              <a:rPr lang="en-US" dirty="0" err="1"/>
              <a:t>curr</a:t>
            </a:r>
            <a:r>
              <a:rPr lang="en-US" dirty="0"/>
              <a:t>, e.g., 34 kA for layer-wound)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551A50D-5FC2-D973-7D39-B7A7D9A0682A}"/>
              </a:ext>
            </a:extLst>
          </p:cNvPr>
          <p:cNvSpPr txBox="1"/>
          <p:nvPr/>
        </p:nvSpPr>
        <p:spPr>
          <a:xfrm>
            <a:off x="809548" y="2530644"/>
            <a:ext cx="77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Options to «</a:t>
            </a:r>
            <a:r>
              <a:rPr lang="it-IT" b="1" dirty="0" err="1"/>
              <a:t>recover</a:t>
            </a:r>
            <a:r>
              <a:rPr lang="it-IT" b="1" dirty="0"/>
              <a:t>» temperature </a:t>
            </a:r>
            <a:r>
              <a:rPr lang="it-IT" b="1" dirty="0" err="1"/>
              <a:t>margin</a:t>
            </a:r>
            <a:r>
              <a:rPr lang="it-IT" b="1" dirty="0"/>
              <a:t>?</a:t>
            </a:r>
            <a:endParaRPr lang="it-IT" dirty="0"/>
          </a:p>
          <a:p>
            <a:pPr marL="342900" indent="-342900">
              <a:buClr>
                <a:srgbClr val="2512EB"/>
              </a:buClr>
              <a:buAutoNum type="arabicPeriod"/>
            </a:pPr>
            <a:r>
              <a:rPr lang="it-IT" dirty="0" err="1"/>
              <a:t>Further</a:t>
            </a:r>
            <a:r>
              <a:rPr lang="it-IT" dirty="0"/>
              <a:t> coil design review, </a:t>
            </a:r>
            <a:r>
              <a:rPr lang="it-IT" dirty="0" err="1"/>
              <a:t>adapted</a:t>
            </a:r>
            <a:r>
              <a:rPr lang="it-IT" dirty="0"/>
              <a:t> to the </a:t>
            </a:r>
            <a:r>
              <a:rPr lang="it-IT" dirty="0" err="1"/>
              <a:t>original</a:t>
            </a:r>
            <a:r>
              <a:rPr lang="it-IT" dirty="0"/>
              <a:t> </a:t>
            </a:r>
            <a:r>
              <a:rPr lang="it-IT" dirty="0" err="1"/>
              <a:t>strand</a:t>
            </a:r>
            <a:r>
              <a:rPr lang="it-IT" dirty="0"/>
              <a:t> performance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dirty="0" err="1">
                <a:sym typeface="Wingdings" pitchFamily="2" charset="2"/>
              </a:rPr>
              <a:t>most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likely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leading</a:t>
            </a:r>
            <a:r>
              <a:rPr lang="it-IT" dirty="0">
                <a:sym typeface="Wingdings" pitchFamily="2" charset="2"/>
              </a:rPr>
              <a:t> to a </a:t>
            </a:r>
            <a:r>
              <a:rPr lang="it-IT" dirty="0" err="1">
                <a:sym typeface="Wingdings" pitchFamily="2" charset="2"/>
              </a:rPr>
              <a:t>magnetic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flux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decrease</a:t>
            </a:r>
            <a:r>
              <a:rPr lang="it-IT" dirty="0">
                <a:sym typeface="Wingdings" pitchFamily="2" charset="2"/>
              </a:rPr>
              <a:t>;</a:t>
            </a:r>
            <a:endParaRPr lang="it-IT" dirty="0"/>
          </a:p>
          <a:p>
            <a:pPr marL="342900" indent="-342900">
              <a:buClr>
                <a:srgbClr val="2512EB"/>
              </a:buClr>
              <a:buAutoNum type="arabicPeriod"/>
            </a:pPr>
            <a:r>
              <a:rPr lang="it-IT" dirty="0"/>
              <a:t>Sub-</a:t>
            </a:r>
            <a:r>
              <a:rPr lang="it-IT" dirty="0" err="1"/>
              <a:t>cooling</a:t>
            </a:r>
            <a:r>
              <a:rPr lang="it-IT" dirty="0"/>
              <a:t> of </a:t>
            </a:r>
            <a:r>
              <a:rPr lang="it-IT" dirty="0" err="1"/>
              <a:t>supercritical</a:t>
            </a:r>
            <a:r>
              <a:rPr lang="it-IT" dirty="0"/>
              <a:t> </a:t>
            </a:r>
            <a:r>
              <a:rPr lang="it-IT" dirty="0" err="1"/>
              <a:t>helium</a:t>
            </a:r>
            <a:r>
              <a:rPr lang="it-IT" dirty="0"/>
              <a:t>, to 4.2 K (0.3 K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currently</a:t>
            </a:r>
            <a:r>
              <a:rPr lang="it-IT" dirty="0"/>
              <a:t> </a:t>
            </a:r>
            <a:r>
              <a:rPr lang="it-IT" dirty="0" err="1"/>
              <a:t>considered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reference</a:t>
            </a:r>
            <a:r>
              <a:rPr lang="it-IT" dirty="0"/>
              <a:t>);</a:t>
            </a:r>
          </a:p>
          <a:p>
            <a:pPr marL="342900" indent="-342900">
              <a:buClr>
                <a:srgbClr val="2512EB"/>
              </a:buClr>
              <a:buAutoNum type="arabicPeriod"/>
            </a:pPr>
            <a:r>
              <a:rPr lang="it-IT" b="1" dirty="0" err="1"/>
              <a:t>Increase</a:t>
            </a:r>
            <a:r>
              <a:rPr lang="it-IT" b="1" dirty="0"/>
              <a:t> of CS </a:t>
            </a:r>
            <a:r>
              <a:rPr lang="it-IT" b="1" dirty="0" err="1"/>
              <a:t>current</a:t>
            </a:r>
            <a:r>
              <a:rPr lang="it-IT" b="1" dirty="0"/>
              <a:t> </a:t>
            </a:r>
            <a:r>
              <a:rPr lang="it-IT" b="1" dirty="0" err="1"/>
              <a:t>ramp</a:t>
            </a:r>
            <a:r>
              <a:rPr lang="it-IT" b="1" dirty="0"/>
              <a:t>-up time; </a:t>
            </a:r>
            <a:r>
              <a:rPr lang="it-IT" b="1" dirty="0" err="1"/>
              <a:t>introduction</a:t>
            </a:r>
            <a:r>
              <a:rPr lang="it-IT" b="1" dirty="0"/>
              <a:t> of a </a:t>
            </a:r>
            <a:r>
              <a:rPr lang="it-IT" b="1" dirty="0" err="1"/>
              <a:t>current</a:t>
            </a:r>
            <a:r>
              <a:rPr lang="it-IT" b="1" dirty="0"/>
              <a:t> plateau after </a:t>
            </a:r>
            <a:r>
              <a:rPr lang="it-IT" b="1" dirty="0" err="1"/>
              <a:t>reaching</a:t>
            </a:r>
            <a:r>
              <a:rPr lang="it-IT" b="1" dirty="0"/>
              <a:t> </a:t>
            </a:r>
            <a:r>
              <a:rPr lang="it-IT" b="1" dirty="0" err="1"/>
              <a:t>Initial</a:t>
            </a:r>
            <a:r>
              <a:rPr lang="it-IT" b="1" dirty="0"/>
              <a:t> </a:t>
            </a:r>
            <a:r>
              <a:rPr lang="it-IT" b="1" dirty="0" err="1"/>
              <a:t>Magnetization</a:t>
            </a:r>
            <a:r>
              <a:rPr lang="it-IT" b="1" dirty="0"/>
              <a:t>, to </a:t>
            </a:r>
            <a:r>
              <a:rPr lang="it-IT" b="1" dirty="0" err="1"/>
              <a:t>get</a:t>
            </a:r>
            <a:r>
              <a:rPr lang="it-IT" b="1" dirty="0"/>
              <a:t> </a:t>
            </a:r>
            <a:r>
              <a:rPr lang="it-IT" b="1" dirty="0" err="1"/>
              <a:t>rid</a:t>
            </a:r>
            <a:r>
              <a:rPr lang="it-IT" b="1" dirty="0"/>
              <a:t> of the </a:t>
            </a:r>
            <a:r>
              <a:rPr lang="it-IT" b="1" dirty="0" err="1"/>
              <a:t>heat</a:t>
            </a:r>
            <a:r>
              <a:rPr lang="it-IT" b="1" dirty="0"/>
              <a:t> </a:t>
            </a:r>
            <a:r>
              <a:rPr lang="it-IT" b="1" dirty="0" err="1"/>
              <a:t>accumulated</a:t>
            </a:r>
            <a:r>
              <a:rPr lang="it-IT" b="1" dirty="0"/>
              <a:t> </a:t>
            </a:r>
            <a:r>
              <a:rPr lang="it-IT" b="1" dirty="0" err="1"/>
              <a:t>during</a:t>
            </a:r>
            <a:r>
              <a:rPr lang="it-IT" b="1" dirty="0"/>
              <a:t> the </a:t>
            </a:r>
            <a:r>
              <a:rPr lang="it-IT" b="1" dirty="0" err="1"/>
              <a:t>current</a:t>
            </a:r>
            <a:r>
              <a:rPr lang="it-IT" b="1" dirty="0"/>
              <a:t> </a:t>
            </a:r>
            <a:r>
              <a:rPr lang="it-IT" b="1" dirty="0" err="1"/>
              <a:t>ramp</a:t>
            </a:r>
            <a:endParaRPr lang="it-IT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5885AF-9AAC-4B99-C30F-CB45682A4503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</p:spTree>
    <p:extLst>
      <p:ext uri="{BB962C8B-B14F-4D97-AF65-F5344CB8AC3E}">
        <p14:creationId xmlns:p14="http://schemas.microsoft.com/office/powerpoint/2010/main" val="274256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FF46A18-66FE-AA42-94ED-2CFE9C888EBD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169D5256-B40A-9F15-6F4E-1D944D173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123278" cy="726695"/>
          </a:xfrm>
        </p:spPr>
        <p:txBody>
          <a:bodyPr>
            <a:norm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Features of the DTT CS coil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4AE471A-54A0-F6F4-7DB8-63B1F73C2CF8}"/>
              </a:ext>
            </a:extLst>
          </p:cNvPr>
          <p:cNvSpPr txBox="1"/>
          <p:nvPr/>
        </p:nvSpPr>
        <p:spPr>
          <a:xfrm>
            <a:off x="628650" y="1151607"/>
            <a:ext cx="145732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RECAP: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4F5AFA-203E-E101-B3D7-7EA321376F45}"/>
              </a:ext>
            </a:extLst>
          </p:cNvPr>
          <p:cNvSpPr txBox="1"/>
          <p:nvPr/>
        </p:nvSpPr>
        <p:spPr>
          <a:xfrm>
            <a:off x="1331640" y="2398644"/>
            <a:ext cx="7123278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«non-standard»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layer-wound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coil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necessary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to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provide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DEC561C-0765-035F-6138-6CDA99BBD215}"/>
              </a:ext>
            </a:extLst>
          </p:cNvPr>
          <p:cNvSpPr txBox="1"/>
          <p:nvPr/>
        </p:nvSpPr>
        <p:spPr>
          <a:xfrm>
            <a:off x="628650" y="1854427"/>
            <a:ext cx="7408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</a:t>
            </a:r>
            <a:r>
              <a:rPr lang="it-IT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geometrical</a:t>
            </a:r>
            <a:r>
              <a:rPr lang="it-IT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constraints</a:t>
            </a:r>
            <a:r>
              <a:rPr lang="it-IT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physics</a:t>
            </a:r>
            <a:r>
              <a:rPr lang="it-IT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it-IT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AB9D847E-73E3-E14B-0549-CA1EB63B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22509C0-1821-C4CE-FFFA-E567E263FD00}"/>
              </a:ext>
            </a:extLst>
          </p:cNvPr>
          <p:cNvSpPr txBox="1"/>
          <p:nvPr/>
        </p:nvSpPr>
        <p:spPr>
          <a:xfrm>
            <a:off x="2085976" y="3228945"/>
            <a:ext cx="5541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solidFill>
                  <a:srgbClr val="007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Winding</a:t>
            </a:r>
            <a:r>
              <a:rPr lang="it-IT" sz="2000" b="1" dirty="0">
                <a:solidFill>
                  <a:srgbClr val="007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pack </a:t>
            </a:r>
            <a:r>
              <a:rPr lang="it-IT" sz="2000" b="1" dirty="0" err="1">
                <a:solidFill>
                  <a:srgbClr val="007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it-IT" sz="2000" b="1" dirty="0">
                <a:solidFill>
                  <a:srgbClr val="007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007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</a:t>
            </a:r>
            <a:r>
              <a:rPr lang="it-IT" sz="2000" b="1" dirty="0">
                <a:solidFill>
                  <a:srgbClr val="007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J</a:t>
            </a:r>
            <a:r>
              <a:rPr lang="it-IT" sz="2000" b="1" baseline="-25000" dirty="0">
                <a:solidFill>
                  <a:srgbClr val="007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</a:t>
            </a:r>
            <a:r>
              <a:rPr lang="it-IT" sz="2000" b="1" dirty="0">
                <a:solidFill>
                  <a:srgbClr val="007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30 – 40 A/mm</a:t>
            </a:r>
            <a:r>
              <a:rPr lang="it-IT" sz="2000" b="1" baseline="30000" dirty="0">
                <a:solidFill>
                  <a:srgbClr val="007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58F3009C-927E-3934-0D18-440291C266C8}"/>
              </a:ext>
            </a:extLst>
          </p:cNvPr>
          <p:cNvSpPr/>
          <p:nvPr/>
        </p:nvSpPr>
        <p:spPr>
          <a:xfrm>
            <a:off x="1259632" y="2651790"/>
            <a:ext cx="576064" cy="1291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055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CS Coil Thermal-</a:t>
            </a:r>
            <a:r>
              <a:rPr lang="it-IT" dirty="0" err="1"/>
              <a:t>hydraulics</a:t>
            </a:r>
            <a:endParaRPr lang="it-IT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E88136-514B-B13F-2626-329AB522B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920" y="810715"/>
            <a:ext cx="1050351" cy="2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99E865A-D65A-9CF4-A523-0D62969150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7920" y="306130"/>
            <a:ext cx="1043067" cy="50458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85DD737-E94F-BBDC-E538-2EE46357531E}"/>
              </a:ext>
            </a:extLst>
          </p:cNvPr>
          <p:cNvSpPr txBox="1"/>
          <p:nvPr/>
        </p:nvSpPr>
        <p:spPr>
          <a:xfrm>
            <a:off x="425996" y="1105116"/>
            <a:ext cx="8191296" cy="1342827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dirty="0">
                <a:sym typeface="Wingdings" pitchFamily="2" charset="2"/>
              </a:rPr>
              <a:t>Temperature margin (</a:t>
            </a:r>
            <a:r>
              <a:rPr lang="en-GB" dirty="0">
                <a:solidFill>
                  <a:srgbClr val="2512EB"/>
                </a:solidFill>
                <a:sym typeface="Wingdings" pitchFamily="2" charset="2"/>
              </a:rPr>
              <a:t>min. </a:t>
            </a:r>
            <a:r>
              <a:rPr lang="en-GB" dirty="0" err="1">
                <a:solidFill>
                  <a:srgbClr val="2512EB"/>
                </a:solidFill>
                <a:latin typeface="Symbol" pitchFamily="2" charset="2"/>
                <a:sym typeface="Wingdings" pitchFamily="2" charset="2"/>
              </a:rPr>
              <a:t>D</a:t>
            </a:r>
            <a:r>
              <a:rPr lang="en-GB" dirty="0" err="1">
                <a:solidFill>
                  <a:srgbClr val="2512EB"/>
                </a:solidFill>
                <a:sym typeface="Wingdings" pitchFamily="2" charset="2"/>
              </a:rPr>
              <a:t>T</a:t>
            </a:r>
            <a:r>
              <a:rPr lang="en-GB" baseline="-25000" dirty="0" err="1">
                <a:solidFill>
                  <a:srgbClr val="2512EB"/>
                </a:solidFill>
                <a:sym typeface="Wingdings" pitchFamily="2" charset="2"/>
              </a:rPr>
              <a:t>margin</a:t>
            </a:r>
            <a:r>
              <a:rPr lang="en-GB" dirty="0">
                <a:sym typeface="Wingdings" pitchFamily="2" charset="2"/>
              </a:rPr>
              <a:t>) verified for the layer-wound CS coil, with original strand properties: </a:t>
            </a:r>
            <a:r>
              <a:rPr lang="en-GB" dirty="0" err="1">
                <a:sym typeface="Wingdings" pitchFamily="2" charset="2"/>
              </a:rPr>
              <a:t>Ic</a:t>
            </a:r>
            <a:r>
              <a:rPr lang="en-GB" dirty="0">
                <a:sym typeface="Wingdings" pitchFamily="2" charset="2"/>
              </a:rPr>
              <a:t> (</a:t>
            </a:r>
            <a:r>
              <a:rPr lang="en-GB" i="1" dirty="0">
                <a:sym typeface="Wingdings" pitchFamily="2" charset="2"/>
              </a:rPr>
              <a:t>@ ref. conditions</a:t>
            </a:r>
            <a:r>
              <a:rPr lang="en-GB" dirty="0">
                <a:sym typeface="Wingdings" pitchFamily="2" charset="2"/>
              </a:rPr>
              <a:t>) &gt; 260 A; </a:t>
            </a:r>
            <a:r>
              <a:rPr lang="en-GB" dirty="0" err="1">
                <a:sym typeface="Wingdings" pitchFamily="2" charset="2"/>
              </a:rPr>
              <a:t>Hyst</a:t>
            </a:r>
            <a:r>
              <a:rPr lang="en-GB" dirty="0">
                <a:sym typeface="Wingdings" pitchFamily="2" charset="2"/>
              </a:rPr>
              <a:t>. Losses (</a:t>
            </a:r>
            <a:r>
              <a:rPr lang="en-GB" i="1" dirty="0">
                <a:sym typeface="Wingdings" pitchFamily="2" charset="2"/>
              </a:rPr>
              <a:t>+/- 3 T</a:t>
            </a:r>
            <a:r>
              <a:rPr lang="en-GB" dirty="0">
                <a:sym typeface="Wingdings" pitchFamily="2" charset="2"/>
              </a:rPr>
              <a:t>) &lt; 400 </a:t>
            </a:r>
            <a:r>
              <a:rPr lang="en-GB" dirty="0" err="1">
                <a:sym typeface="Wingdings" pitchFamily="2" charset="2"/>
              </a:rPr>
              <a:t>mJ</a:t>
            </a:r>
            <a:r>
              <a:rPr lang="en-GB" dirty="0">
                <a:sym typeface="Wingdings" pitchFamily="2" charset="2"/>
              </a:rPr>
              <a:t>/cm</a:t>
            </a:r>
            <a:r>
              <a:rPr lang="en-GB" baseline="30000" dirty="0">
                <a:sym typeface="Wingdings" pitchFamily="2" charset="2"/>
              </a:rPr>
              <a:t>3</a:t>
            </a:r>
          </a:p>
          <a:p>
            <a:endParaRPr lang="en-GB" baseline="30000" dirty="0">
              <a:sym typeface="Wingdings" pitchFamily="2" charset="2"/>
            </a:endParaRPr>
          </a:p>
          <a:p>
            <a:r>
              <a:rPr lang="en-US" b="1" dirty="0">
                <a:solidFill>
                  <a:srgbClr val="2512EB"/>
                </a:solidFill>
              </a:rPr>
              <a:t>At </a:t>
            </a:r>
            <a:r>
              <a:rPr lang="en-US" b="1" dirty="0" err="1">
                <a:solidFill>
                  <a:srgbClr val="2512EB"/>
                </a:solidFill>
              </a:rPr>
              <a:t>EoF</a:t>
            </a:r>
            <a:r>
              <a:rPr lang="en-US" b="1" dirty="0">
                <a:solidFill>
                  <a:srgbClr val="2512EB"/>
                </a:solidFill>
              </a:rPr>
              <a:t> </a:t>
            </a:r>
            <a:r>
              <a:rPr lang="en-US" dirty="0"/>
              <a:t>– Scenario </a:t>
            </a:r>
            <a:r>
              <a:rPr lang="en-US" b="1" dirty="0">
                <a:solidFill>
                  <a:srgbClr val="2512EB"/>
                </a:solidFill>
              </a:rPr>
              <a:t>v14i1 </a:t>
            </a:r>
            <a:r>
              <a:rPr lang="en-US" dirty="0"/>
              <a:t>(scaled with max </a:t>
            </a:r>
            <a:r>
              <a:rPr lang="en-US" dirty="0" err="1"/>
              <a:t>curr</a:t>
            </a:r>
            <a:r>
              <a:rPr lang="en-US" dirty="0"/>
              <a:t>, e.g., 34 kA for layer-wound)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551A50D-5FC2-D973-7D39-B7A7D9A0682A}"/>
              </a:ext>
            </a:extLst>
          </p:cNvPr>
          <p:cNvSpPr txBox="1"/>
          <p:nvPr/>
        </p:nvSpPr>
        <p:spPr>
          <a:xfrm>
            <a:off x="625644" y="2400074"/>
            <a:ext cx="77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Options to «</a:t>
            </a:r>
            <a:r>
              <a:rPr lang="it-IT" b="1" dirty="0" err="1"/>
              <a:t>recover</a:t>
            </a:r>
            <a:r>
              <a:rPr lang="it-IT" b="1" dirty="0"/>
              <a:t>» temperature </a:t>
            </a:r>
            <a:r>
              <a:rPr lang="it-IT" b="1" dirty="0" err="1"/>
              <a:t>margin</a:t>
            </a:r>
            <a:r>
              <a:rPr lang="it-IT" b="1" dirty="0"/>
              <a:t>?</a:t>
            </a:r>
            <a:endParaRPr lang="it-IT" dirty="0"/>
          </a:p>
        </p:txBody>
      </p:sp>
      <p:pic>
        <p:nvPicPr>
          <p:cNvPr id="3" name="Immagine 2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FDA27837-F91D-7D62-6DE7-FC05DD21D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886058"/>
            <a:ext cx="4064000" cy="3048000"/>
          </a:xfrm>
          <a:prstGeom prst="rect">
            <a:avLst/>
          </a:prstGeom>
        </p:spPr>
      </p:pic>
      <p:pic>
        <p:nvPicPr>
          <p:cNvPr id="7" name="Immagine 6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CD34665C-F449-3E7D-DA04-D0F5FB5E6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50" y="2874051"/>
            <a:ext cx="4064000" cy="304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2F0F29-32F5-740A-1F1B-997C63ECD72A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EA202EE-DF5F-4F76-D388-7BDF54C258BB}"/>
              </a:ext>
            </a:extLst>
          </p:cNvPr>
          <p:cNvSpPr txBox="1"/>
          <p:nvPr/>
        </p:nvSpPr>
        <p:spPr>
          <a:xfrm>
            <a:off x="2267744" y="5862619"/>
            <a:ext cx="667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>
                <a:solidFill>
                  <a:srgbClr val="2512EB"/>
                </a:solidFill>
              </a:rPr>
              <a:t>NOTE</a:t>
            </a:r>
            <a:r>
              <a:rPr lang="it-IT" dirty="0">
                <a:solidFill>
                  <a:srgbClr val="2512EB"/>
                </a:solidFill>
              </a:rPr>
              <a:t>: He </a:t>
            </a:r>
            <a:r>
              <a:rPr lang="it-IT" dirty="0" err="1">
                <a:solidFill>
                  <a:srgbClr val="2512EB"/>
                </a:solidFill>
              </a:rPr>
              <a:t>transit</a:t>
            </a:r>
            <a:r>
              <a:rPr lang="it-IT" dirty="0">
                <a:solidFill>
                  <a:srgbClr val="2512EB"/>
                </a:solidFill>
              </a:rPr>
              <a:t> time </a:t>
            </a:r>
            <a:r>
              <a:rPr lang="it-IT" dirty="0" err="1">
                <a:solidFill>
                  <a:srgbClr val="2512EB"/>
                </a:solidFill>
              </a:rPr>
              <a:t>through</a:t>
            </a:r>
            <a:r>
              <a:rPr lang="it-IT" dirty="0">
                <a:solidFill>
                  <a:srgbClr val="2512EB"/>
                </a:solidFill>
              </a:rPr>
              <a:t> the 52 m of </a:t>
            </a:r>
            <a:r>
              <a:rPr lang="it-IT" dirty="0" err="1">
                <a:solidFill>
                  <a:srgbClr val="2512EB"/>
                </a:solidFill>
              </a:rPr>
              <a:t>innermost</a:t>
            </a:r>
            <a:r>
              <a:rPr lang="it-IT" dirty="0">
                <a:solidFill>
                  <a:srgbClr val="2512EB"/>
                </a:solidFill>
              </a:rPr>
              <a:t> HF turn = 210 </a:t>
            </a:r>
            <a:r>
              <a:rPr lang="it-IT" dirty="0" err="1">
                <a:solidFill>
                  <a:srgbClr val="2512EB"/>
                </a:solidFill>
              </a:rPr>
              <a:t>s</a:t>
            </a:r>
            <a:endParaRPr lang="it-IT" dirty="0">
              <a:solidFill>
                <a:srgbClr val="2512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37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CS Coil Thermal-</a:t>
            </a:r>
            <a:r>
              <a:rPr lang="it-IT" dirty="0" err="1"/>
              <a:t>hydraulics</a:t>
            </a:r>
            <a:endParaRPr lang="it-IT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E88136-514B-B13F-2626-329AB522B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920" y="810715"/>
            <a:ext cx="1050351" cy="2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99E865A-D65A-9CF4-A523-0D62969150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7920" y="306130"/>
            <a:ext cx="1043067" cy="50458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85DD737-E94F-BBDC-E538-2EE46357531E}"/>
              </a:ext>
            </a:extLst>
          </p:cNvPr>
          <p:cNvSpPr txBox="1"/>
          <p:nvPr/>
        </p:nvSpPr>
        <p:spPr>
          <a:xfrm>
            <a:off x="425996" y="1105116"/>
            <a:ext cx="8191296" cy="1342827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dirty="0">
                <a:sym typeface="Wingdings" pitchFamily="2" charset="2"/>
              </a:rPr>
              <a:t>Temperature margin (</a:t>
            </a:r>
            <a:r>
              <a:rPr lang="en-GB" dirty="0">
                <a:solidFill>
                  <a:srgbClr val="2512EB"/>
                </a:solidFill>
                <a:sym typeface="Wingdings" pitchFamily="2" charset="2"/>
              </a:rPr>
              <a:t>min. </a:t>
            </a:r>
            <a:r>
              <a:rPr lang="en-GB" dirty="0" err="1">
                <a:solidFill>
                  <a:srgbClr val="2512EB"/>
                </a:solidFill>
                <a:latin typeface="Symbol" pitchFamily="2" charset="2"/>
                <a:sym typeface="Wingdings" pitchFamily="2" charset="2"/>
              </a:rPr>
              <a:t>D</a:t>
            </a:r>
            <a:r>
              <a:rPr lang="en-GB" dirty="0" err="1">
                <a:solidFill>
                  <a:srgbClr val="2512EB"/>
                </a:solidFill>
                <a:sym typeface="Wingdings" pitchFamily="2" charset="2"/>
              </a:rPr>
              <a:t>T</a:t>
            </a:r>
            <a:r>
              <a:rPr lang="en-GB" baseline="-25000" dirty="0" err="1">
                <a:solidFill>
                  <a:srgbClr val="2512EB"/>
                </a:solidFill>
                <a:sym typeface="Wingdings" pitchFamily="2" charset="2"/>
              </a:rPr>
              <a:t>margin</a:t>
            </a:r>
            <a:r>
              <a:rPr lang="en-GB" dirty="0">
                <a:sym typeface="Wingdings" pitchFamily="2" charset="2"/>
              </a:rPr>
              <a:t>) verified for the layer-wound CS coil, with original strand properties: </a:t>
            </a:r>
            <a:r>
              <a:rPr lang="en-GB" dirty="0" err="1">
                <a:sym typeface="Wingdings" pitchFamily="2" charset="2"/>
              </a:rPr>
              <a:t>Ic</a:t>
            </a:r>
            <a:r>
              <a:rPr lang="en-GB" dirty="0">
                <a:sym typeface="Wingdings" pitchFamily="2" charset="2"/>
              </a:rPr>
              <a:t> (</a:t>
            </a:r>
            <a:r>
              <a:rPr lang="en-GB" i="1" dirty="0">
                <a:sym typeface="Wingdings" pitchFamily="2" charset="2"/>
              </a:rPr>
              <a:t>@ ref. conditions</a:t>
            </a:r>
            <a:r>
              <a:rPr lang="en-GB" dirty="0">
                <a:sym typeface="Wingdings" pitchFamily="2" charset="2"/>
              </a:rPr>
              <a:t>) &gt; 260 A; </a:t>
            </a:r>
            <a:r>
              <a:rPr lang="en-GB" dirty="0" err="1">
                <a:sym typeface="Wingdings" pitchFamily="2" charset="2"/>
              </a:rPr>
              <a:t>Hyst</a:t>
            </a:r>
            <a:r>
              <a:rPr lang="en-GB" dirty="0">
                <a:sym typeface="Wingdings" pitchFamily="2" charset="2"/>
              </a:rPr>
              <a:t>. Losses (</a:t>
            </a:r>
            <a:r>
              <a:rPr lang="en-GB" i="1" dirty="0">
                <a:sym typeface="Wingdings" pitchFamily="2" charset="2"/>
              </a:rPr>
              <a:t>+/- 3 T</a:t>
            </a:r>
            <a:r>
              <a:rPr lang="en-GB" dirty="0">
                <a:sym typeface="Wingdings" pitchFamily="2" charset="2"/>
              </a:rPr>
              <a:t>) &lt; 400 </a:t>
            </a:r>
            <a:r>
              <a:rPr lang="en-GB" dirty="0" err="1">
                <a:sym typeface="Wingdings" pitchFamily="2" charset="2"/>
              </a:rPr>
              <a:t>mJ</a:t>
            </a:r>
            <a:r>
              <a:rPr lang="en-GB" dirty="0">
                <a:sym typeface="Wingdings" pitchFamily="2" charset="2"/>
              </a:rPr>
              <a:t>/cm</a:t>
            </a:r>
            <a:r>
              <a:rPr lang="en-GB" baseline="30000" dirty="0">
                <a:sym typeface="Wingdings" pitchFamily="2" charset="2"/>
              </a:rPr>
              <a:t>3</a:t>
            </a:r>
          </a:p>
          <a:p>
            <a:endParaRPr lang="en-GB" baseline="30000" dirty="0">
              <a:sym typeface="Wingdings" pitchFamily="2" charset="2"/>
            </a:endParaRPr>
          </a:p>
          <a:p>
            <a:r>
              <a:rPr lang="en-US" b="1" dirty="0">
                <a:solidFill>
                  <a:srgbClr val="2512EB"/>
                </a:solidFill>
              </a:rPr>
              <a:t>At </a:t>
            </a:r>
            <a:r>
              <a:rPr lang="en-US" b="1" dirty="0" err="1">
                <a:solidFill>
                  <a:srgbClr val="2512EB"/>
                </a:solidFill>
              </a:rPr>
              <a:t>EoF</a:t>
            </a:r>
            <a:r>
              <a:rPr lang="en-US" b="1" dirty="0">
                <a:solidFill>
                  <a:srgbClr val="2512EB"/>
                </a:solidFill>
              </a:rPr>
              <a:t> </a:t>
            </a:r>
            <a:r>
              <a:rPr lang="en-US" dirty="0"/>
              <a:t>– Scenario </a:t>
            </a:r>
            <a:r>
              <a:rPr lang="en-US" b="1" dirty="0">
                <a:solidFill>
                  <a:srgbClr val="2512EB"/>
                </a:solidFill>
              </a:rPr>
              <a:t>v14i1 </a:t>
            </a:r>
            <a:r>
              <a:rPr lang="en-US" dirty="0"/>
              <a:t>(scaled with max </a:t>
            </a:r>
            <a:r>
              <a:rPr lang="en-US" dirty="0" err="1"/>
              <a:t>curr</a:t>
            </a:r>
            <a:r>
              <a:rPr lang="en-US" dirty="0"/>
              <a:t>, e.g., 34 kA for layer-wound)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551A50D-5FC2-D973-7D39-B7A7D9A0682A}"/>
              </a:ext>
            </a:extLst>
          </p:cNvPr>
          <p:cNvSpPr txBox="1"/>
          <p:nvPr/>
        </p:nvSpPr>
        <p:spPr>
          <a:xfrm>
            <a:off x="809548" y="2530644"/>
            <a:ext cx="779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Options to «</a:t>
            </a:r>
            <a:r>
              <a:rPr lang="it-IT" b="1" dirty="0" err="1"/>
              <a:t>recover</a:t>
            </a:r>
            <a:r>
              <a:rPr lang="it-IT" b="1" dirty="0"/>
              <a:t>» temperature </a:t>
            </a:r>
            <a:r>
              <a:rPr lang="it-IT" b="1" dirty="0" err="1"/>
              <a:t>margin</a:t>
            </a:r>
            <a:r>
              <a:rPr lang="it-IT" b="1" dirty="0"/>
              <a:t>?</a:t>
            </a:r>
            <a:endParaRPr lang="it-IT" dirty="0"/>
          </a:p>
          <a:p>
            <a:pPr marL="342900" indent="-342900">
              <a:buClr>
                <a:srgbClr val="2512EB"/>
              </a:buClr>
              <a:buAutoNum type="arabicPeriod"/>
            </a:pPr>
            <a:r>
              <a:rPr lang="it-IT" dirty="0" err="1"/>
              <a:t>Further</a:t>
            </a:r>
            <a:r>
              <a:rPr lang="it-IT" dirty="0"/>
              <a:t> coil design review, </a:t>
            </a:r>
            <a:r>
              <a:rPr lang="it-IT" dirty="0" err="1"/>
              <a:t>adapted</a:t>
            </a:r>
            <a:r>
              <a:rPr lang="it-IT" dirty="0"/>
              <a:t> to the </a:t>
            </a:r>
            <a:r>
              <a:rPr lang="it-IT" dirty="0" err="1"/>
              <a:t>original</a:t>
            </a:r>
            <a:r>
              <a:rPr lang="it-IT" dirty="0"/>
              <a:t> </a:t>
            </a:r>
            <a:r>
              <a:rPr lang="it-IT" dirty="0" err="1"/>
              <a:t>strand</a:t>
            </a:r>
            <a:r>
              <a:rPr lang="it-IT" dirty="0"/>
              <a:t> performance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dirty="0" err="1">
                <a:sym typeface="Wingdings" pitchFamily="2" charset="2"/>
              </a:rPr>
              <a:t>most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likely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leading</a:t>
            </a:r>
            <a:r>
              <a:rPr lang="it-IT" dirty="0">
                <a:sym typeface="Wingdings" pitchFamily="2" charset="2"/>
              </a:rPr>
              <a:t> to a </a:t>
            </a:r>
            <a:r>
              <a:rPr lang="it-IT" dirty="0" err="1">
                <a:sym typeface="Wingdings" pitchFamily="2" charset="2"/>
              </a:rPr>
              <a:t>magnetic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flux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decrease</a:t>
            </a:r>
            <a:r>
              <a:rPr lang="it-IT" dirty="0">
                <a:sym typeface="Wingdings" pitchFamily="2" charset="2"/>
              </a:rPr>
              <a:t>;</a:t>
            </a:r>
            <a:endParaRPr lang="it-IT" dirty="0"/>
          </a:p>
          <a:p>
            <a:pPr marL="342900" indent="-342900">
              <a:buClr>
                <a:srgbClr val="2512EB"/>
              </a:buClr>
              <a:buAutoNum type="arabicPeriod"/>
            </a:pPr>
            <a:r>
              <a:rPr lang="it-IT" dirty="0"/>
              <a:t>Sub-</a:t>
            </a:r>
            <a:r>
              <a:rPr lang="it-IT" dirty="0" err="1"/>
              <a:t>cooling</a:t>
            </a:r>
            <a:r>
              <a:rPr lang="it-IT" dirty="0"/>
              <a:t> of </a:t>
            </a:r>
            <a:r>
              <a:rPr lang="it-IT" dirty="0" err="1"/>
              <a:t>supercritical</a:t>
            </a:r>
            <a:r>
              <a:rPr lang="it-IT" dirty="0"/>
              <a:t> </a:t>
            </a:r>
            <a:r>
              <a:rPr lang="it-IT" dirty="0" err="1"/>
              <a:t>helium</a:t>
            </a:r>
            <a:r>
              <a:rPr lang="it-IT" dirty="0"/>
              <a:t>, to 4.2 K (0.3 K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currently</a:t>
            </a:r>
            <a:r>
              <a:rPr lang="it-IT" dirty="0"/>
              <a:t> </a:t>
            </a:r>
            <a:r>
              <a:rPr lang="it-IT" dirty="0" err="1"/>
              <a:t>considered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reference</a:t>
            </a:r>
            <a:r>
              <a:rPr lang="it-IT" dirty="0"/>
              <a:t>);</a:t>
            </a:r>
          </a:p>
          <a:p>
            <a:pPr marL="342900" indent="-342900">
              <a:buClr>
                <a:srgbClr val="2512EB"/>
              </a:buClr>
              <a:buAutoNum type="arabicPeriod"/>
            </a:pPr>
            <a:r>
              <a:rPr lang="it-IT" dirty="0" err="1"/>
              <a:t>Increase</a:t>
            </a:r>
            <a:r>
              <a:rPr lang="it-IT" dirty="0"/>
              <a:t> of CS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ramp</a:t>
            </a:r>
            <a:r>
              <a:rPr lang="it-IT" dirty="0"/>
              <a:t>-up time; </a:t>
            </a:r>
            <a:r>
              <a:rPr lang="it-IT" dirty="0" err="1"/>
              <a:t>introduction</a:t>
            </a:r>
            <a:r>
              <a:rPr lang="it-IT" dirty="0"/>
              <a:t> of a </a:t>
            </a:r>
            <a:r>
              <a:rPr lang="it-IT" dirty="0" err="1"/>
              <a:t>current</a:t>
            </a:r>
            <a:r>
              <a:rPr lang="it-IT" dirty="0"/>
              <a:t> plateau after </a:t>
            </a:r>
            <a:r>
              <a:rPr lang="it-IT" dirty="0" err="1"/>
              <a:t>reaching</a:t>
            </a:r>
            <a:r>
              <a:rPr lang="it-IT" dirty="0"/>
              <a:t> </a:t>
            </a:r>
            <a:r>
              <a:rPr lang="it-IT" dirty="0" err="1"/>
              <a:t>Initial</a:t>
            </a:r>
            <a:r>
              <a:rPr lang="it-IT" dirty="0"/>
              <a:t> </a:t>
            </a:r>
            <a:r>
              <a:rPr lang="it-IT" dirty="0" err="1"/>
              <a:t>Magnetization</a:t>
            </a:r>
            <a:r>
              <a:rPr lang="it-IT" dirty="0"/>
              <a:t>, to </a:t>
            </a:r>
            <a:r>
              <a:rPr lang="it-IT" dirty="0" err="1"/>
              <a:t>get</a:t>
            </a:r>
            <a:r>
              <a:rPr lang="it-IT" dirty="0"/>
              <a:t> </a:t>
            </a:r>
            <a:r>
              <a:rPr lang="it-IT" dirty="0" err="1"/>
              <a:t>rid</a:t>
            </a:r>
            <a:r>
              <a:rPr lang="it-IT" dirty="0"/>
              <a:t> of the </a:t>
            </a:r>
            <a:r>
              <a:rPr lang="it-IT" dirty="0" err="1"/>
              <a:t>heat</a:t>
            </a:r>
            <a:r>
              <a:rPr lang="it-IT" dirty="0"/>
              <a:t> </a:t>
            </a:r>
            <a:r>
              <a:rPr lang="it-IT" dirty="0" err="1"/>
              <a:t>accumulated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ramp</a:t>
            </a:r>
            <a:endParaRPr lang="it-IT" b="1" dirty="0"/>
          </a:p>
          <a:p>
            <a:pPr marL="342900" indent="-342900">
              <a:buClr>
                <a:srgbClr val="2512EB"/>
              </a:buClr>
              <a:buAutoNum type="arabicPeriod"/>
            </a:pPr>
            <a:r>
              <a:rPr lang="it-IT" b="1" dirty="0" err="1"/>
              <a:t>Different</a:t>
            </a:r>
            <a:r>
              <a:rPr lang="it-IT" b="1" dirty="0"/>
              <a:t> </a:t>
            </a:r>
            <a:r>
              <a:rPr lang="it-IT" b="1" dirty="0" err="1"/>
              <a:t>cooling</a:t>
            </a:r>
            <a:r>
              <a:rPr lang="it-IT" b="1" dirty="0"/>
              <a:t> layout: He </a:t>
            </a:r>
            <a:r>
              <a:rPr lang="it-IT" b="1" dirty="0" err="1"/>
              <a:t>inlet</a:t>
            </a:r>
            <a:r>
              <a:rPr lang="it-IT" b="1" dirty="0"/>
              <a:t> </a:t>
            </a:r>
            <a:r>
              <a:rPr lang="it-IT" b="1" dirty="0" err="1"/>
              <a:t>at</a:t>
            </a:r>
            <a:r>
              <a:rPr lang="it-IT" b="1" dirty="0"/>
              <a:t> the center of the </a:t>
            </a:r>
            <a:r>
              <a:rPr lang="it-IT" b="1" dirty="0" err="1"/>
              <a:t>innermost</a:t>
            </a:r>
            <a:r>
              <a:rPr lang="it-IT" b="1" dirty="0"/>
              <a:t> </a:t>
            </a:r>
            <a:r>
              <a:rPr lang="it-IT" b="1" dirty="0" err="1"/>
              <a:t>layer</a:t>
            </a:r>
            <a:r>
              <a:rPr lang="it-IT" b="1" dirty="0"/>
              <a:t>, </a:t>
            </a:r>
            <a:r>
              <a:rPr lang="it-IT" b="1" dirty="0" err="1"/>
              <a:t>thus</a:t>
            </a:r>
            <a:r>
              <a:rPr lang="it-IT" b="1" dirty="0"/>
              <a:t> </a:t>
            </a:r>
            <a:r>
              <a:rPr lang="it-IT" b="1" dirty="0" err="1"/>
              <a:t>halving</a:t>
            </a:r>
            <a:r>
              <a:rPr lang="it-IT" b="1" dirty="0"/>
              <a:t> the </a:t>
            </a:r>
            <a:r>
              <a:rPr lang="it-IT" b="1" dirty="0" err="1"/>
              <a:t>hydraulic</a:t>
            </a:r>
            <a:r>
              <a:rPr lang="it-IT" b="1" dirty="0"/>
              <a:t> </a:t>
            </a:r>
            <a:r>
              <a:rPr lang="it-IT" b="1" dirty="0" err="1"/>
              <a:t>path</a:t>
            </a:r>
            <a:r>
              <a:rPr lang="it-IT" b="1" dirty="0"/>
              <a:t> of the </a:t>
            </a:r>
            <a:r>
              <a:rPr lang="it-IT" b="1" dirty="0" err="1"/>
              <a:t>most</a:t>
            </a:r>
            <a:r>
              <a:rPr lang="it-IT" b="1" dirty="0"/>
              <a:t> </a:t>
            </a:r>
            <a:r>
              <a:rPr lang="it-IT" b="1" dirty="0" err="1"/>
              <a:t>loaded</a:t>
            </a:r>
            <a:r>
              <a:rPr lang="it-IT" b="1" dirty="0"/>
              <a:t>, </a:t>
            </a:r>
            <a:r>
              <a:rPr lang="it-IT" b="1" dirty="0" err="1"/>
              <a:t>highest</a:t>
            </a:r>
            <a:r>
              <a:rPr lang="it-IT" b="1" dirty="0"/>
              <a:t> field, </a:t>
            </a:r>
            <a:r>
              <a:rPr lang="it-IT" b="1" dirty="0" err="1"/>
              <a:t>innermost</a:t>
            </a:r>
            <a:r>
              <a:rPr lang="it-IT" b="1" dirty="0"/>
              <a:t> </a:t>
            </a:r>
            <a:r>
              <a:rPr lang="it-IT" b="1" dirty="0" err="1"/>
              <a:t>layer</a:t>
            </a:r>
            <a:r>
              <a:rPr lang="it-IT" b="1" dirty="0"/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5885AF-9AAC-4B99-C30F-CB45682A4503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</p:spTree>
    <p:extLst>
      <p:ext uri="{BB962C8B-B14F-4D97-AF65-F5344CB8AC3E}">
        <p14:creationId xmlns:p14="http://schemas.microsoft.com/office/powerpoint/2010/main" val="4114787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testo, elettronica, schermata, linea&#10;&#10;Descrizione generata automaticamente">
            <a:extLst>
              <a:ext uri="{FF2B5EF4-FFF2-40B4-BE49-F238E27FC236}">
                <a16:creationId xmlns:a16="http://schemas.microsoft.com/office/drawing/2014/main" id="{21CC5077-9F0F-34AC-1ABC-3E3FB9005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89"/>
          <a:stretch/>
        </p:blipFill>
        <p:spPr>
          <a:xfrm>
            <a:off x="412376" y="1776938"/>
            <a:ext cx="2271266" cy="3771900"/>
          </a:xfrm>
          <a:prstGeom prst="rect">
            <a:avLst/>
          </a:prstGeom>
        </p:spPr>
      </p:pic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CS Coil Thermal-</a:t>
            </a:r>
            <a:r>
              <a:rPr lang="it-IT" dirty="0" err="1"/>
              <a:t>hydraulics</a:t>
            </a:r>
            <a:endParaRPr lang="it-IT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E88136-514B-B13F-2626-329AB522B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920" y="810715"/>
            <a:ext cx="1050351" cy="2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99E865A-D65A-9CF4-A523-0D62969150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7920" y="306130"/>
            <a:ext cx="1043067" cy="50458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5885AF-9AAC-4B99-C30F-CB45682A4503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88D6EB-03A2-4000-50F4-BB880B894433}"/>
              </a:ext>
            </a:extLst>
          </p:cNvPr>
          <p:cNvSpPr txBox="1"/>
          <p:nvPr/>
        </p:nvSpPr>
        <p:spPr>
          <a:xfrm>
            <a:off x="31172" y="112972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Currently</a:t>
            </a:r>
            <a:r>
              <a:rPr lang="it-IT" sz="1600" dirty="0"/>
              <a:t> </a:t>
            </a:r>
            <a:r>
              <a:rPr lang="it-IT" sz="1600" dirty="0" err="1"/>
              <a:t>assumed</a:t>
            </a:r>
            <a:r>
              <a:rPr lang="it-IT" sz="1600" dirty="0"/>
              <a:t> </a:t>
            </a:r>
            <a:r>
              <a:rPr lang="it-IT" sz="1600" dirty="0" err="1"/>
              <a:t>cooling</a:t>
            </a:r>
            <a:r>
              <a:rPr lang="it-IT" sz="1600" dirty="0"/>
              <a:t> layout for </a:t>
            </a:r>
            <a:r>
              <a:rPr lang="it-IT" sz="1600" dirty="0" err="1"/>
              <a:t>layer-wound</a:t>
            </a:r>
            <a:r>
              <a:rPr lang="it-IT" sz="1600" dirty="0"/>
              <a:t> coil (</a:t>
            </a:r>
            <a:r>
              <a:rPr lang="it-IT" sz="1600" b="1" dirty="0"/>
              <a:t>6 + 6 </a:t>
            </a:r>
            <a:r>
              <a:rPr lang="it-IT" sz="1600" b="1" dirty="0" err="1"/>
              <a:t>layers</a:t>
            </a:r>
            <a:r>
              <a:rPr lang="it-IT" sz="1600" dirty="0"/>
              <a:t>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010265-75F0-418D-A5B8-0B1C554592F3}"/>
              </a:ext>
            </a:extLst>
          </p:cNvPr>
          <p:cNvSpPr txBox="1"/>
          <p:nvPr/>
        </p:nvSpPr>
        <p:spPr>
          <a:xfrm>
            <a:off x="410911" y="5474951"/>
            <a:ext cx="255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Hydraulic</a:t>
            </a:r>
            <a:r>
              <a:rPr lang="it-IT" sz="1600" dirty="0"/>
              <a:t> </a:t>
            </a:r>
            <a:r>
              <a:rPr lang="it-IT" sz="1600" dirty="0" err="1"/>
              <a:t>length</a:t>
            </a:r>
            <a:r>
              <a:rPr lang="it-IT" sz="1600" dirty="0"/>
              <a:t> of </a:t>
            </a:r>
            <a:r>
              <a:rPr lang="it-IT" sz="1600" dirty="0" err="1"/>
              <a:t>innermost</a:t>
            </a:r>
            <a:r>
              <a:rPr lang="it-IT" sz="1600" dirty="0"/>
              <a:t> HF </a:t>
            </a:r>
            <a:r>
              <a:rPr lang="it-IT" sz="1600" dirty="0" err="1"/>
              <a:t>layer</a:t>
            </a:r>
            <a:r>
              <a:rPr lang="it-IT" sz="1600" dirty="0"/>
              <a:t> = </a:t>
            </a:r>
            <a:r>
              <a:rPr lang="it-IT" sz="1600" b="1" dirty="0"/>
              <a:t>52 m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114685E-101D-E13B-6BAA-4B0C0B04B1CD}"/>
              </a:ext>
            </a:extLst>
          </p:cNvPr>
          <p:cNvCxnSpPr>
            <a:cxnSpLocks/>
          </p:cNvCxnSpPr>
          <p:nvPr/>
        </p:nvCxnSpPr>
        <p:spPr>
          <a:xfrm>
            <a:off x="2560509" y="2492896"/>
            <a:ext cx="0" cy="432048"/>
          </a:xfrm>
          <a:prstGeom prst="straightConnector1">
            <a:avLst/>
          </a:prstGeom>
          <a:ln w="28575">
            <a:solidFill>
              <a:srgbClr val="2512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6638895-77F0-D4A4-AC86-3934F81F1E0C}"/>
              </a:ext>
            </a:extLst>
          </p:cNvPr>
          <p:cNvCxnSpPr>
            <a:cxnSpLocks/>
          </p:cNvCxnSpPr>
          <p:nvPr/>
        </p:nvCxnSpPr>
        <p:spPr>
          <a:xfrm>
            <a:off x="2560509" y="3523464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C11086B-2E1D-1298-BD05-31D4531EFB1B}"/>
              </a:ext>
            </a:extLst>
          </p:cNvPr>
          <p:cNvSpPr txBox="1"/>
          <p:nvPr/>
        </p:nvSpPr>
        <p:spPr>
          <a:xfrm>
            <a:off x="2676742" y="238575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Cold</a:t>
            </a:r>
            <a:r>
              <a:rPr lang="it-IT" dirty="0"/>
              <a:t> He </a:t>
            </a:r>
            <a:r>
              <a:rPr lang="it-IT" dirty="0" err="1"/>
              <a:t>inlet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1FD0574-40AB-8F25-A456-4CB39FB778B8}"/>
              </a:ext>
            </a:extLst>
          </p:cNvPr>
          <p:cNvSpPr txBox="1"/>
          <p:nvPr/>
        </p:nvSpPr>
        <p:spPr>
          <a:xfrm>
            <a:off x="2676742" y="3444121"/>
            <a:ext cx="1196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«Hot» He outlet</a:t>
            </a:r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6F81CEBE-61D8-2F85-DE67-6B7242D622E8}"/>
              </a:ext>
            </a:extLst>
          </p:cNvPr>
          <p:cNvSpPr/>
          <p:nvPr/>
        </p:nvSpPr>
        <p:spPr>
          <a:xfrm flipH="1" flipV="1">
            <a:off x="2560509" y="4241029"/>
            <a:ext cx="1029649" cy="432048"/>
          </a:xfrm>
          <a:prstGeom prst="arc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6B0F81E-04DE-DBD0-BAB7-6E45F4926F2E}"/>
              </a:ext>
            </a:extLst>
          </p:cNvPr>
          <p:cNvSpPr txBox="1"/>
          <p:nvPr/>
        </p:nvSpPr>
        <p:spPr>
          <a:xfrm>
            <a:off x="3144794" y="4443794"/>
            <a:ext cx="290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Conductor</a:t>
            </a:r>
            <a:r>
              <a:rPr lang="it-IT" dirty="0"/>
              <a:t> </a:t>
            </a:r>
            <a:r>
              <a:rPr lang="it-IT" dirty="0" err="1"/>
              <a:t>Termination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0072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CS Coil Thermal-</a:t>
            </a:r>
            <a:r>
              <a:rPr lang="it-IT" dirty="0" err="1"/>
              <a:t>hydraulics</a:t>
            </a:r>
            <a:endParaRPr lang="it-IT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E88136-514B-B13F-2626-329AB522B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920" y="810715"/>
            <a:ext cx="1050351" cy="2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99E865A-D65A-9CF4-A523-0D62969150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7920" y="306130"/>
            <a:ext cx="1043067" cy="50458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5885AF-9AAC-4B99-C30F-CB45682A4503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88D6EB-03A2-4000-50F4-BB880B894433}"/>
              </a:ext>
            </a:extLst>
          </p:cNvPr>
          <p:cNvSpPr txBox="1"/>
          <p:nvPr/>
        </p:nvSpPr>
        <p:spPr>
          <a:xfrm>
            <a:off x="31172" y="112972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Currently</a:t>
            </a:r>
            <a:r>
              <a:rPr lang="it-IT" sz="1600" dirty="0"/>
              <a:t> </a:t>
            </a:r>
            <a:r>
              <a:rPr lang="it-IT" sz="1600" dirty="0" err="1"/>
              <a:t>assumed</a:t>
            </a:r>
            <a:r>
              <a:rPr lang="it-IT" sz="1600" dirty="0"/>
              <a:t> </a:t>
            </a:r>
            <a:r>
              <a:rPr lang="it-IT" sz="1600" dirty="0" err="1"/>
              <a:t>cooling</a:t>
            </a:r>
            <a:r>
              <a:rPr lang="it-IT" sz="1600" dirty="0"/>
              <a:t> layout for </a:t>
            </a:r>
            <a:r>
              <a:rPr lang="it-IT" sz="1600" dirty="0" err="1"/>
              <a:t>layer-wound</a:t>
            </a:r>
            <a:r>
              <a:rPr lang="it-IT" sz="1600" dirty="0"/>
              <a:t> coil (</a:t>
            </a:r>
            <a:r>
              <a:rPr lang="it-IT" sz="1600" b="1" dirty="0"/>
              <a:t>6 + 6 </a:t>
            </a:r>
            <a:r>
              <a:rPr lang="it-IT" sz="1600" b="1" dirty="0" err="1"/>
              <a:t>layers</a:t>
            </a:r>
            <a:r>
              <a:rPr lang="it-IT" sz="1600" dirty="0"/>
              <a:t>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010265-75F0-418D-A5B8-0B1C554592F3}"/>
              </a:ext>
            </a:extLst>
          </p:cNvPr>
          <p:cNvSpPr txBox="1"/>
          <p:nvPr/>
        </p:nvSpPr>
        <p:spPr>
          <a:xfrm>
            <a:off x="410911" y="5474951"/>
            <a:ext cx="255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Hydraulic</a:t>
            </a:r>
            <a:r>
              <a:rPr lang="it-IT" sz="1600" dirty="0"/>
              <a:t> </a:t>
            </a:r>
            <a:r>
              <a:rPr lang="it-IT" sz="1600" dirty="0" err="1"/>
              <a:t>length</a:t>
            </a:r>
            <a:r>
              <a:rPr lang="it-IT" sz="1600" dirty="0"/>
              <a:t> of </a:t>
            </a:r>
            <a:r>
              <a:rPr lang="it-IT" sz="1600" dirty="0" err="1"/>
              <a:t>innermost</a:t>
            </a:r>
            <a:r>
              <a:rPr lang="it-IT" sz="1600" dirty="0"/>
              <a:t> HF </a:t>
            </a:r>
            <a:r>
              <a:rPr lang="it-IT" sz="1600" dirty="0" err="1"/>
              <a:t>layer</a:t>
            </a:r>
            <a:r>
              <a:rPr lang="it-IT" sz="1600" dirty="0"/>
              <a:t> = </a:t>
            </a:r>
            <a:r>
              <a:rPr lang="it-IT" sz="1600" b="1" dirty="0"/>
              <a:t>52 m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114685E-101D-E13B-6BAA-4B0C0B04B1CD}"/>
              </a:ext>
            </a:extLst>
          </p:cNvPr>
          <p:cNvCxnSpPr>
            <a:cxnSpLocks/>
          </p:cNvCxnSpPr>
          <p:nvPr/>
        </p:nvCxnSpPr>
        <p:spPr>
          <a:xfrm>
            <a:off x="2560509" y="2492896"/>
            <a:ext cx="0" cy="432048"/>
          </a:xfrm>
          <a:prstGeom prst="straightConnector1">
            <a:avLst/>
          </a:prstGeom>
          <a:ln w="28575">
            <a:solidFill>
              <a:srgbClr val="2512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6638895-77F0-D4A4-AC86-3934F81F1E0C}"/>
              </a:ext>
            </a:extLst>
          </p:cNvPr>
          <p:cNvCxnSpPr>
            <a:cxnSpLocks/>
          </p:cNvCxnSpPr>
          <p:nvPr/>
        </p:nvCxnSpPr>
        <p:spPr>
          <a:xfrm>
            <a:off x="2560509" y="4205927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DA1FCC0-D408-4847-8309-434F616EF376}"/>
              </a:ext>
            </a:extLst>
          </p:cNvPr>
          <p:cNvSpPr txBox="1"/>
          <p:nvPr/>
        </p:nvSpPr>
        <p:spPr>
          <a:xfrm>
            <a:off x="3491880" y="1129720"/>
            <a:ext cx="2735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Alternative </a:t>
            </a:r>
            <a:r>
              <a:rPr lang="it-IT" sz="1600" dirty="0" err="1"/>
              <a:t>cooling</a:t>
            </a:r>
            <a:r>
              <a:rPr lang="it-IT" sz="1600" dirty="0"/>
              <a:t> He </a:t>
            </a:r>
            <a:r>
              <a:rPr lang="it-IT" sz="1600" dirty="0" err="1"/>
              <a:t>inlet</a:t>
            </a:r>
            <a:r>
              <a:rPr lang="it-IT" sz="1600" dirty="0"/>
              <a:t> and outlets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51E1613-3152-A33F-7F09-FBD7EC95EDF6}"/>
              </a:ext>
            </a:extLst>
          </p:cNvPr>
          <p:cNvSpPr txBox="1"/>
          <p:nvPr/>
        </p:nvSpPr>
        <p:spPr>
          <a:xfrm>
            <a:off x="3675079" y="5469920"/>
            <a:ext cx="255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Hydraulic</a:t>
            </a:r>
            <a:r>
              <a:rPr lang="it-IT" sz="1600" dirty="0"/>
              <a:t> </a:t>
            </a:r>
            <a:r>
              <a:rPr lang="it-IT" sz="1600" dirty="0" err="1"/>
              <a:t>length</a:t>
            </a:r>
            <a:r>
              <a:rPr lang="it-IT" sz="1600" dirty="0"/>
              <a:t> of </a:t>
            </a:r>
            <a:r>
              <a:rPr lang="it-IT" sz="1600" dirty="0" err="1"/>
              <a:t>innermost</a:t>
            </a:r>
            <a:r>
              <a:rPr lang="it-IT" sz="1600" dirty="0"/>
              <a:t> HF </a:t>
            </a:r>
            <a:r>
              <a:rPr lang="it-IT" sz="1600" dirty="0" err="1"/>
              <a:t>layer</a:t>
            </a:r>
            <a:r>
              <a:rPr lang="it-IT" sz="1600" dirty="0"/>
              <a:t> = </a:t>
            </a:r>
            <a:r>
              <a:rPr lang="it-IT" sz="1600" b="1" dirty="0"/>
              <a:t>26 m</a:t>
            </a:r>
          </a:p>
        </p:txBody>
      </p:sp>
      <p:pic>
        <p:nvPicPr>
          <p:cNvPr id="27" name="Immagine 26" descr="Immagine che contiene testo, schermata, linea, Policromia&#10;&#10;Descrizione generata automaticamente">
            <a:extLst>
              <a:ext uri="{FF2B5EF4-FFF2-40B4-BE49-F238E27FC236}">
                <a16:creationId xmlns:a16="http://schemas.microsoft.com/office/drawing/2014/main" id="{FDB25EDF-5872-748B-B43C-95BD4BF132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15"/>
          <a:stretch/>
        </p:blipFill>
        <p:spPr>
          <a:xfrm>
            <a:off x="3666018" y="1776938"/>
            <a:ext cx="2271266" cy="3771900"/>
          </a:xfrm>
          <a:prstGeom prst="rect">
            <a:avLst/>
          </a:prstGeom>
        </p:spPr>
      </p:pic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6182F5E9-7CFC-7BFC-CD4F-D25D386EA86D}"/>
              </a:ext>
            </a:extLst>
          </p:cNvPr>
          <p:cNvCxnSpPr>
            <a:cxnSpLocks/>
          </p:cNvCxnSpPr>
          <p:nvPr/>
        </p:nvCxnSpPr>
        <p:spPr>
          <a:xfrm>
            <a:off x="3491880" y="3595329"/>
            <a:ext cx="815138" cy="0"/>
          </a:xfrm>
          <a:prstGeom prst="straightConnector1">
            <a:avLst/>
          </a:prstGeom>
          <a:ln w="28575">
            <a:solidFill>
              <a:srgbClr val="2512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magine 29" descr="Immagine che contiene testo, elettronica, schermata, linea&#10;&#10;Descrizione generata automaticamente">
            <a:extLst>
              <a:ext uri="{FF2B5EF4-FFF2-40B4-BE49-F238E27FC236}">
                <a16:creationId xmlns:a16="http://schemas.microsoft.com/office/drawing/2014/main" id="{36E07631-3964-3909-1738-2587C60F8D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89"/>
          <a:stretch/>
        </p:blipFill>
        <p:spPr>
          <a:xfrm>
            <a:off x="412376" y="1776938"/>
            <a:ext cx="2271266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59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CS Coil Thermal-</a:t>
            </a:r>
            <a:r>
              <a:rPr lang="it-IT" dirty="0" err="1"/>
              <a:t>hydraulics</a:t>
            </a:r>
            <a:endParaRPr lang="it-IT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E88136-514B-B13F-2626-329AB522B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920" y="810715"/>
            <a:ext cx="1050351" cy="2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99E865A-D65A-9CF4-A523-0D62969150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7920" y="306130"/>
            <a:ext cx="1043067" cy="50458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5885AF-9AAC-4B99-C30F-CB45682A4503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88D6EB-03A2-4000-50F4-BB880B894433}"/>
              </a:ext>
            </a:extLst>
          </p:cNvPr>
          <p:cNvSpPr txBox="1"/>
          <p:nvPr/>
        </p:nvSpPr>
        <p:spPr>
          <a:xfrm>
            <a:off x="31172" y="112972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Currently</a:t>
            </a:r>
            <a:r>
              <a:rPr lang="it-IT" sz="1600" dirty="0"/>
              <a:t> </a:t>
            </a:r>
            <a:r>
              <a:rPr lang="it-IT" sz="1600" dirty="0" err="1"/>
              <a:t>assumed</a:t>
            </a:r>
            <a:r>
              <a:rPr lang="it-IT" sz="1600" dirty="0"/>
              <a:t> </a:t>
            </a:r>
            <a:r>
              <a:rPr lang="it-IT" sz="1600" dirty="0" err="1"/>
              <a:t>cooling</a:t>
            </a:r>
            <a:r>
              <a:rPr lang="it-IT" sz="1600" dirty="0"/>
              <a:t> layout for </a:t>
            </a:r>
            <a:r>
              <a:rPr lang="it-IT" sz="1600" dirty="0" err="1"/>
              <a:t>layer-wound</a:t>
            </a:r>
            <a:r>
              <a:rPr lang="it-IT" sz="1600" dirty="0"/>
              <a:t> coil (</a:t>
            </a:r>
            <a:r>
              <a:rPr lang="it-IT" sz="1600" b="1" dirty="0"/>
              <a:t>6 + 6 </a:t>
            </a:r>
            <a:r>
              <a:rPr lang="it-IT" sz="1600" b="1" dirty="0" err="1"/>
              <a:t>layers</a:t>
            </a:r>
            <a:r>
              <a:rPr lang="it-IT" sz="1600" dirty="0"/>
              <a:t>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010265-75F0-418D-A5B8-0B1C554592F3}"/>
              </a:ext>
            </a:extLst>
          </p:cNvPr>
          <p:cNvSpPr txBox="1"/>
          <p:nvPr/>
        </p:nvSpPr>
        <p:spPr>
          <a:xfrm>
            <a:off x="410911" y="5474951"/>
            <a:ext cx="255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Hydraulic</a:t>
            </a:r>
            <a:r>
              <a:rPr lang="it-IT" sz="1600" dirty="0"/>
              <a:t> </a:t>
            </a:r>
            <a:r>
              <a:rPr lang="it-IT" sz="1600" dirty="0" err="1"/>
              <a:t>length</a:t>
            </a:r>
            <a:r>
              <a:rPr lang="it-IT" sz="1600" dirty="0"/>
              <a:t> of </a:t>
            </a:r>
            <a:r>
              <a:rPr lang="it-IT" sz="1600" dirty="0" err="1"/>
              <a:t>innermost</a:t>
            </a:r>
            <a:r>
              <a:rPr lang="it-IT" sz="1600" dirty="0"/>
              <a:t> HF </a:t>
            </a:r>
            <a:r>
              <a:rPr lang="it-IT" sz="1600" dirty="0" err="1"/>
              <a:t>layer</a:t>
            </a:r>
            <a:r>
              <a:rPr lang="it-IT" sz="1600" dirty="0"/>
              <a:t> = </a:t>
            </a:r>
            <a:r>
              <a:rPr lang="it-IT" sz="1600" b="1" dirty="0"/>
              <a:t>52 m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114685E-101D-E13B-6BAA-4B0C0B04B1CD}"/>
              </a:ext>
            </a:extLst>
          </p:cNvPr>
          <p:cNvCxnSpPr>
            <a:cxnSpLocks/>
          </p:cNvCxnSpPr>
          <p:nvPr/>
        </p:nvCxnSpPr>
        <p:spPr>
          <a:xfrm>
            <a:off x="2560509" y="2492896"/>
            <a:ext cx="0" cy="432048"/>
          </a:xfrm>
          <a:prstGeom prst="straightConnector1">
            <a:avLst/>
          </a:prstGeom>
          <a:ln w="28575">
            <a:solidFill>
              <a:srgbClr val="2512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6638895-77F0-D4A4-AC86-3934F81F1E0C}"/>
              </a:ext>
            </a:extLst>
          </p:cNvPr>
          <p:cNvCxnSpPr>
            <a:cxnSpLocks/>
          </p:cNvCxnSpPr>
          <p:nvPr/>
        </p:nvCxnSpPr>
        <p:spPr>
          <a:xfrm>
            <a:off x="2560509" y="4205927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729480-48D8-B029-7ECF-A3AD30240D16}"/>
              </a:ext>
            </a:extLst>
          </p:cNvPr>
          <p:cNvSpPr txBox="1"/>
          <p:nvPr/>
        </p:nvSpPr>
        <p:spPr>
          <a:xfrm>
            <a:off x="3491880" y="1129720"/>
            <a:ext cx="2735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Alternative </a:t>
            </a:r>
            <a:r>
              <a:rPr lang="it-IT" sz="1600" dirty="0" err="1"/>
              <a:t>cooling</a:t>
            </a:r>
            <a:r>
              <a:rPr lang="it-IT" sz="1600" dirty="0"/>
              <a:t> He </a:t>
            </a:r>
            <a:r>
              <a:rPr lang="it-IT" sz="1600" dirty="0" err="1"/>
              <a:t>inlet</a:t>
            </a:r>
            <a:r>
              <a:rPr lang="it-IT" sz="1600" dirty="0"/>
              <a:t> and outlets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ECD476F-3EBC-7B43-3EAE-5F90F306BB34}"/>
              </a:ext>
            </a:extLst>
          </p:cNvPr>
          <p:cNvSpPr txBox="1"/>
          <p:nvPr/>
        </p:nvSpPr>
        <p:spPr>
          <a:xfrm>
            <a:off x="3675079" y="5469920"/>
            <a:ext cx="255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Hydraulic</a:t>
            </a:r>
            <a:r>
              <a:rPr lang="it-IT" sz="1600" dirty="0"/>
              <a:t> </a:t>
            </a:r>
            <a:r>
              <a:rPr lang="it-IT" sz="1600" dirty="0" err="1"/>
              <a:t>length</a:t>
            </a:r>
            <a:r>
              <a:rPr lang="it-IT" sz="1600" dirty="0"/>
              <a:t> of </a:t>
            </a:r>
            <a:r>
              <a:rPr lang="it-IT" sz="1600" dirty="0" err="1"/>
              <a:t>innermost</a:t>
            </a:r>
            <a:r>
              <a:rPr lang="it-IT" sz="1600" dirty="0"/>
              <a:t> HF </a:t>
            </a:r>
            <a:r>
              <a:rPr lang="it-IT" sz="1600" dirty="0" err="1"/>
              <a:t>layer</a:t>
            </a:r>
            <a:r>
              <a:rPr lang="it-IT" sz="1600" dirty="0"/>
              <a:t> = </a:t>
            </a:r>
            <a:r>
              <a:rPr lang="it-IT" sz="1600" b="1" dirty="0"/>
              <a:t>26 m</a:t>
            </a:r>
          </a:p>
        </p:txBody>
      </p:sp>
      <p:pic>
        <p:nvPicPr>
          <p:cNvPr id="24" name="Immagine 23" descr="Immagine che contiene testo, schermata, linea, Policromia&#10;&#10;Descrizione generata automaticamente">
            <a:extLst>
              <a:ext uri="{FF2B5EF4-FFF2-40B4-BE49-F238E27FC236}">
                <a16:creationId xmlns:a16="http://schemas.microsoft.com/office/drawing/2014/main" id="{E2822D38-1227-0F39-92BA-FBF3EAF1CB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15"/>
          <a:stretch/>
        </p:blipFill>
        <p:spPr>
          <a:xfrm>
            <a:off x="3666018" y="1776938"/>
            <a:ext cx="2271266" cy="3771900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FEFE3CA-89FA-CB30-4880-D15F07535B50}"/>
              </a:ext>
            </a:extLst>
          </p:cNvPr>
          <p:cNvCxnSpPr>
            <a:cxnSpLocks/>
          </p:cNvCxnSpPr>
          <p:nvPr/>
        </p:nvCxnSpPr>
        <p:spPr>
          <a:xfrm>
            <a:off x="3491880" y="3595329"/>
            <a:ext cx="815138" cy="0"/>
          </a:xfrm>
          <a:prstGeom prst="straightConnector1">
            <a:avLst/>
          </a:prstGeom>
          <a:ln w="28575">
            <a:solidFill>
              <a:srgbClr val="2512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5D591FA-88FA-3B2F-E104-E6610F472CBE}"/>
              </a:ext>
            </a:extLst>
          </p:cNvPr>
          <p:cNvSpPr txBox="1"/>
          <p:nvPr/>
        </p:nvSpPr>
        <p:spPr>
          <a:xfrm>
            <a:off x="5843946" y="3404419"/>
            <a:ext cx="86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... BUT:</a:t>
            </a:r>
          </a:p>
        </p:txBody>
      </p:sp>
      <p:pic>
        <p:nvPicPr>
          <p:cNvPr id="23" name="Immagine 22" descr="Immagine che contiene testo, elettronica, schermata, linea&#10;&#10;Descrizione generata automaticamente">
            <a:extLst>
              <a:ext uri="{FF2B5EF4-FFF2-40B4-BE49-F238E27FC236}">
                <a16:creationId xmlns:a16="http://schemas.microsoft.com/office/drawing/2014/main" id="{0B785796-1A25-784A-7FAE-CE78CC584E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89"/>
          <a:stretch/>
        </p:blipFill>
        <p:spPr>
          <a:xfrm>
            <a:off x="412376" y="1776938"/>
            <a:ext cx="2271266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42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CS Coil Thermal-</a:t>
            </a:r>
            <a:r>
              <a:rPr lang="it-IT" dirty="0" err="1"/>
              <a:t>hydraulics</a:t>
            </a:r>
            <a:endParaRPr lang="it-IT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E88136-514B-B13F-2626-329AB522B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920" y="810715"/>
            <a:ext cx="1050351" cy="2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99E865A-D65A-9CF4-A523-0D62969150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7920" y="306130"/>
            <a:ext cx="1043067" cy="50458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5885AF-9AAC-4B99-C30F-CB45682A4503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88D6EB-03A2-4000-50F4-BB880B894433}"/>
              </a:ext>
            </a:extLst>
          </p:cNvPr>
          <p:cNvSpPr txBox="1"/>
          <p:nvPr/>
        </p:nvSpPr>
        <p:spPr>
          <a:xfrm>
            <a:off x="31172" y="112972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Currently</a:t>
            </a:r>
            <a:r>
              <a:rPr lang="it-IT" sz="1600" dirty="0"/>
              <a:t> </a:t>
            </a:r>
            <a:r>
              <a:rPr lang="it-IT" sz="1600" dirty="0" err="1"/>
              <a:t>assumed</a:t>
            </a:r>
            <a:r>
              <a:rPr lang="it-IT" sz="1600" dirty="0"/>
              <a:t> </a:t>
            </a:r>
            <a:r>
              <a:rPr lang="it-IT" sz="1600" dirty="0" err="1"/>
              <a:t>cooling</a:t>
            </a:r>
            <a:r>
              <a:rPr lang="it-IT" sz="1600" dirty="0"/>
              <a:t> layout for </a:t>
            </a:r>
            <a:r>
              <a:rPr lang="it-IT" sz="1600" dirty="0" err="1"/>
              <a:t>layer-wound</a:t>
            </a:r>
            <a:r>
              <a:rPr lang="it-IT" sz="1600" dirty="0"/>
              <a:t> coil (</a:t>
            </a:r>
            <a:r>
              <a:rPr lang="it-IT" sz="1600" b="1" dirty="0"/>
              <a:t>6 + 6 </a:t>
            </a:r>
            <a:r>
              <a:rPr lang="it-IT" sz="1600" b="1" dirty="0" err="1"/>
              <a:t>layers</a:t>
            </a:r>
            <a:r>
              <a:rPr lang="it-IT" sz="1600" dirty="0"/>
              <a:t>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010265-75F0-418D-A5B8-0B1C554592F3}"/>
              </a:ext>
            </a:extLst>
          </p:cNvPr>
          <p:cNvSpPr txBox="1"/>
          <p:nvPr/>
        </p:nvSpPr>
        <p:spPr>
          <a:xfrm>
            <a:off x="410911" y="5474951"/>
            <a:ext cx="255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Hydraulic</a:t>
            </a:r>
            <a:r>
              <a:rPr lang="it-IT" sz="1600" dirty="0"/>
              <a:t> </a:t>
            </a:r>
            <a:r>
              <a:rPr lang="it-IT" sz="1600" dirty="0" err="1"/>
              <a:t>length</a:t>
            </a:r>
            <a:r>
              <a:rPr lang="it-IT" sz="1600" dirty="0"/>
              <a:t> of </a:t>
            </a:r>
            <a:r>
              <a:rPr lang="it-IT" sz="1600" dirty="0" err="1"/>
              <a:t>innermost</a:t>
            </a:r>
            <a:r>
              <a:rPr lang="it-IT" sz="1600" dirty="0"/>
              <a:t> HF </a:t>
            </a:r>
            <a:r>
              <a:rPr lang="it-IT" sz="1600" dirty="0" err="1"/>
              <a:t>layer</a:t>
            </a:r>
            <a:r>
              <a:rPr lang="it-IT" sz="1600" dirty="0"/>
              <a:t> = </a:t>
            </a:r>
            <a:r>
              <a:rPr lang="it-IT" sz="1600" b="1" dirty="0"/>
              <a:t>52 m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114685E-101D-E13B-6BAA-4B0C0B04B1CD}"/>
              </a:ext>
            </a:extLst>
          </p:cNvPr>
          <p:cNvCxnSpPr>
            <a:cxnSpLocks/>
          </p:cNvCxnSpPr>
          <p:nvPr/>
        </p:nvCxnSpPr>
        <p:spPr>
          <a:xfrm>
            <a:off x="2560509" y="2492896"/>
            <a:ext cx="0" cy="432048"/>
          </a:xfrm>
          <a:prstGeom prst="straightConnector1">
            <a:avLst/>
          </a:prstGeom>
          <a:ln w="28575">
            <a:solidFill>
              <a:srgbClr val="2512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6638895-77F0-D4A4-AC86-3934F81F1E0C}"/>
              </a:ext>
            </a:extLst>
          </p:cNvPr>
          <p:cNvCxnSpPr>
            <a:cxnSpLocks/>
          </p:cNvCxnSpPr>
          <p:nvPr/>
        </p:nvCxnSpPr>
        <p:spPr>
          <a:xfrm>
            <a:off x="2560509" y="4205927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729480-48D8-B029-7ECF-A3AD30240D16}"/>
              </a:ext>
            </a:extLst>
          </p:cNvPr>
          <p:cNvSpPr txBox="1"/>
          <p:nvPr/>
        </p:nvSpPr>
        <p:spPr>
          <a:xfrm>
            <a:off x="3491880" y="1129720"/>
            <a:ext cx="2735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Alternative </a:t>
            </a:r>
            <a:r>
              <a:rPr lang="it-IT" sz="1600" dirty="0" err="1"/>
              <a:t>cooling</a:t>
            </a:r>
            <a:r>
              <a:rPr lang="it-IT" sz="1600" dirty="0"/>
              <a:t> He </a:t>
            </a:r>
            <a:r>
              <a:rPr lang="it-IT" sz="1600" dirty="0" err="1"/>
              <a:t>inlet</a:t>
            </a:r>
            <a:r>
              <a:rPr lang="it-IT" sz="1600" dirty="0"/>
              <a:t> and outlets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ECD476F-3EBC-7B43-3EAE-5F90F306BB34}"/>
              </a:ext>
            </a:extLst>
          </p:cNvPr>
          <p:cNvSpPr txBox="1"/>
          <p:nvPr/>
        </p:nvSpPr>
        <p:spPr>
          <a:xfrm>
            <a:off x="3675079" y="5469920"/>
            <a:ext cx="255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Hydraulic</a:t>
            </a:r>
            <a:r>
              <a:rPr lang="it-IT" sz="1600" dirty="0"/>
              <a:t> </a:t>
            </a:r>
            <a:r>
              <a:rPr lang="it-IT" sz="1600" dirty="0" err="1"/>
              <a:t>length</a:t>
            </a:r>
            <a:r>
              <a:rPr lang="it-IT" sz="1600" dirty="0"/>
              <a:t> of </a:t>
            </a:r>
            <a:r>
              <a:rPr lang="it-IT" sz="1600" dirty="0" err="1"/>
              <a:t>innermost</a:t>
            </a:r>
            <a:r>
              <a:rPr lang="it-IT" sz="1600" dirty="0"/>
              <a:t> HF </a:t>
            </a:r>
            <a:r>
              <a:rPr lang="it-IT" sz="1600" dirty="0" err="1"/>
              <a:t>layer</a:t>
            </a:r>
            <a:r>
              <a:rPr lang="it-IT" sz="1600" dirty="0"/>
              <a:t> = </a:t>
            </a:r>
            <a:r>
              <a:rPr lang="it-IT" sz="1600" b="1" dirty="0"/>
              <a:t>26 m</a:t>
            </a:r>
          </a:p>
        </p:txBody>
      </p:sp>
      <p:pic>
        <p:nvPicPr>
          <p:cNvPr id="24" name="Immagine 23" descr="Immagine che contiene testo, schermata, linea, Policromia&#10;&#10;Descrizione generata automaticamente">
            <a:extLst>
              <a:ext uri="{FF2B5EF4-FFF2-40B4-BE49-F238E27FC236}">
                <a16:creationId xmlns:a16="http://schemas.microsoft.com/office/drawing/2014/main" id="{E2822D38-1227-0F39-92BA-FBF3EAF1CB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15"/>
          <a:stretch/>
        </p:blipFill>
        <p:spPr>
          <a:xfrm>
            <a:off x="3666018" y="1776938"/>
            <a:ext cx="2271266" cy="3771900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FEFE3CA-89FA-CB30-4880-D15F07535B50}"/>
              </a:ext>
            </a:extLst>
          </p:cNvPr>
          <p:cNvCxnSpPr>
            <a:cxnSpLocks/>
          </p:cNvCxnSpPr>
          <p:nvPr/>
        </p:nvCxnSpPr>
        <p:spPr>
          <a:xfrm>
            <a:off x="3491880" y="3595329"/>
            <a:ext cx="815138" cy="0"/>
          </a:xfrm>
          <a:prstGeom prst="straightConnector1">
            <a:avLst/>
          </a:prstGeom>
          <a:ln w="28575">
            <a:solidFill>
              <a:srgbClr val="2512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5D591FA-88FA-3B2F-E104-E6610F472CBE}"/>
              </a:ext>
            </a:extLst>
          </p:cNvPr>
          <p:cNvSpPr txBox="1"/>
          <p:nvPr/>
        </p:nvSpPr>
        <p:spPr>
          <a:xfrm>
            <a:off x="5843946" y="3404419"/>
            <a:ext cx="86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... BUT:</a:t>
            </a:r>
          </a:p>
        </p:txBody>
      </p:sp>
      <p:pic>
        <p:nvPicPr>
          <p:cNvPr id="12" name="Immagine 11" descr="Immagine che contiene testo, schermata, linea, Policromia&#10;&#10;Descrizione generata automaticamente">
            <a:extLst>
              <a:ext uri="{FF2B5EF4-FFF2-40B4-BE49-F238E27FC236}">
                <a16:creationId xmlns:a16="http://schemas.microsoft.com/office/drawing/2014/main" id="{CDAFACA5-26DE-4AB3-DEE4-B9B8FE61DA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774"/>
          <a:stretch/>
        </p:blipFill>
        <p:spPr>
          <a:xfrm>
            <a:off x="6697920" y="1764238"/>
            <a:ext cx="2271266" cy="3784600"/>
          </a:xfrm>
          <a:prstGeom prst="rect">
            <a:avLst/>
          </a:prstGeom>
        </p:spPr>
      </p:pic>
      <p:sp>
        <p:nvSpPr>
          <p:cNvPr id="20" name="Ovale 19">
            <a:extLst>
              <a:ext uri="{FF2B5EF4-FFF2-40B4-BE49-F238E27FC236}">
                <a16:creationId xmlns:a16="http://schemas.microsoft.com/office/drawing/2014/main" id="{89D1B069-D76F-1C3E-AD87-794866B73E6C}"/>
              </a:ext>
            </a:extLst>
          </p:cNvPr>
          <p:cNvSpPr/>
          <p:nvPr/>
        </p:nvSpPr>
        <p:spPr>
          <a:xfrm>
            <a:off x="7833553" y="5026767"/>
            <a:ext cx="504056" cy="53566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6956EB1-6FD6-1184-D887-1FEAFF76F1ED}"/>
              </a:ext>
            </a:extLst>
          </p:cNvPr>
          <p:cNvSpPr txBox="1"/>
          <p:nvPr/>
        </p:nvSpPr>
        <p:spPr>
          <a:xfrm>
            <a:off x="6904653" y="5628193"/>
            <a:ext cx="2236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He </a:t>
            </a:r>
            <a:r>
              <a:rPr lang="it-IT" sz="1600" dirty="0" err="1"/>
              <a:t>inlet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inter-</a:t>
            </a:r>
            <a:r>
              <a:rPr lang="it-IT" sz="1600" dirty="0" err="1"/>
              <a:t>layer</a:t>
            </a:r>
            <a:r>
              <a:rPr lang="it-IT" sz="1600" dirty="0"/>
              <a:t> joint to be </a:t>
            </a:r>
            <a:r>
              <a:rPr lang="it-IT" sz="1600" dirty="0" err="1"/>
              <a:t>avoided</a:t>
            </a:r>
            <a:r>
              <a:rPr lang="it-IT" sz="1600" dirty="0"/>
              <a:t>!</a:t>
            </a:r>
          </a:p>
        </p:txBody>
      </p:sp>
      <p:pic>
        <p:nvPicPr>
          <p:cNvPr id="9" name="Immagine 8" descr="Immagine che contiene testo, elettronica, schermata, linea&#10;&#10;Descrizione generata automaticamente">
            <a:extLst>
              <a:ext uri="{FF2B5EF4-FFF2-40B4-BE49-F238E27FC236}">
                <a16:creationId xmlns:a16="http://schemas.microsoft.com/office/drawing/2014/main" id="{C47772F4-D9A4-F669-40AA-2F805D085F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89"/>
          <a:stretch/>
        </p:blipFill>
        <p:spPr>
          <a:xfrm>
            <a:off x="412376" y="1776938"/>
            <a:ext cx="2271266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16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CS Coil Thermal-</a:t>
            </a:r>
            <a:r>
              <a:rPr lang="it-IT" dirty="0" err="1"/>
              <a:t>hydraulics</a:t>
            </a:r>
            <a:endParaRPr lang="it-IT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E88136-514B-B13F-2626-329AB522B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920" y="810715"/>
            <a:ext cx="1050351" cy="2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99E865A-D65A-9CF4-A523-0D62969150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7920" y="306130"/>
            <a:ext cx="1043067" cy="50458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5885AF-9AAC-4B99-C30F-CB45682A4503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88D6EB-03A2-4000-50F4-BB880B894433}"/>
              </a:ext>
            </a:extLst>
          </p:cNvPr>
          <p:cNvSpPr txBox="1"/>
          <p:nvPr/>
        </p:nvSpPr>
        <p:spPr>
          <a:xfrm>
            <a:off x="1167040" y="2010203"/>
            <a:ext cx="4629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Coil </a:t>
            </a:r>
            <a:r>
              <a:rPr lang="it-IT" sz="1600" dirty="0" err="1"/>
              <a:t>Winding</a:t>
            </a:r>
            <a:r>
              <a:rPr lang="it-IT" sz="1600" dirty="0"/>
              <a:t> </a:t>
            </a:r>
            <a:r>
              <a:rPr lang="it-IT" sz="1600" dirty="0" err="1"/>
              <a:t>should</a:t>
            </a:r>
            <a:r>
              <a:rPr lang="it-IT" sz="1600" dirty="0"/>
              <a:t> be </a:t>
            </a:r>
            <a:r>
              <a:rPr lang="it-IT" sz="1600" dirty="0" err="1"/>
              <a:t>changed</a:t>
            </a:r>
            <a:r>
              <a:rPr lang="it-IT" sz="1600" dirty="0"/>
              <a:t>, to accomodate an </a:t>
            </a:r>
            <a:r>
              <a:rPr lang="it-IT" sz="1600" b="1" dirty="0" err="1"/>
              <a:t>odd</a:t>
            </a:r>
            <a:r>
              <a:rPr lang="it-IT" sz="1600" b="1" dirty="0"/>
              <a:t> </a:t>
            </a:r>
            <a:r>
              <a:rPr lang="it-IT" sz="1600" b="1" dirty="0" err="1"/>
              <a:t>number</a:t>
            </a:r>
            <a:r>
              <a:rPr lang="it-IT" sz="1600" b="1" dirty="0"/>
              <a:t> </a:t>
            </a:r>
            <a:r>
              <a:rPr lang="it-IT" sz="1600" dirty="0"/>
              <a:t>of </a:t>
            </a:r>
            <a:r>
              <a:rPr lang="it-IT" sz="1600" dirty="0" err="1"/>
              <a:t>layers</a:t>
            </a:r>
            <a:r>
              <a:rPr lang="it-IT" sz="1600" dirty="0"/>
              <a:t>.</a:t>
            </a:r>
          </a:p>
          <a:p>
            <a:r>
              <a:rPr lang="it-IT" sz="1600" dirty="0"/>
              <a:t>The layout </a:t>
            </a:r>
            <a:r>
              <a:rPr lang="it-IT" sz="1600" dirty="0" err="1"/>
              <a:t>would</a:t>
            </a:r>
            <a:r>
              <a:rPr lang="it-IT" sz="1600" dirty="0"/>
              <a:t> </a:t>
            </a:r>
            <a:r>
              <a:rPr lang="it-IT" sz="1600" dirty="0" err="1"/>
              <a:t>thus</a:t>
            </a:r>
            <a:r>
              <a:rPr lang="it-IT" sz="1600" dirty="0"/>
              <a:t> </a:t>
            </a:r>
            <a:r>
              <a:rPr lang="it-IT" sz="1600" dirty="0" err="1"/>
              <a:t>schematically</a:t>
            </a:r>
            <a:r>
              <a:rPr lang="it-IT" sz="1600" dirty="0"/>
              <a:t> </a:t>
            </a:r>
            <a:r>
              <a:rPr lang="it-IT" sz="1600" dirty="0" err="1"/>
              <a:t>appear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:</a:t>
            </a:r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F6EAC7C1-DE95-4169-210F-9A29AA94EE1B}"/>
              </a:ext>
            </a:extLst>
          </p:cNvPr>
          <p:cNvSpPr/>
          <p:nvPr/>
        </p:nvSpPr>
        <p:spPr>
          <a:xfrm>
            <a:off x="417003" y="2275076"/>
            <a:ext cx="576064" cy="1506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 descr="Immagine che contiene testo, schermata, Policromia, linea&#10;&#10;Descrizione generata automaticamente">
            <a:extLst>
              <a:ext uri="{FF2B5EF4-FFF2-40B4-BE49-F238E27FC236}">
                <a16:creationId xmlns:a16="http://schemas.microsoft.com/office/drawing/2014/main" id="{EC69145A-0CD4-C09A-7F36-D9D6CBDCB5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28"/>
          <a:stretch/>
        </p:blipFill>
        <p:spPr>
          <a:xfrm>
            <a:off x="5796136" y="1545697"/>
            <a:ext cx="2548529" cy="378460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C5000C4-330D-E33D-FA63-58E99B81553B}"/>
              </a:ext>
            </a:extLst>
          </p:cNvPr>
          <p:cNvSpPr txBox="1"/>
          <p:nvPr/>
        </p:nvSpPr>
        <p:spPr>
          <a:xfrm>
            <a:off x="5581824" y="5421576"/>
            <a:ext cx="3275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1</a:t>
            </a:r>
            <a:r>
              <a:rPr lang="it-IT" sz="1600" baseline="30000" dirty="0"/>
              <a:t>st</a:t>
            </a:r>
            <a:r>
              <a:rPr lang="it-IT" sz="1600" dirty="0"/>
              <a:t> HF </a:t>
            </a:r>
            <a:r>
              <a:rPr lang="it-IT" sz="1600" dirty="0" err="1"/>
              <a:t>termination</a:t>
            </a:r>
            <a:r>
              <a:rPr lang="it-IT" sz="1600" dirty="0"/>
              <a:t> </a:t>
            </a:r>
            <a:r>
              <a:rPr lang="it-IT" sz="1600" dirty="0" err="1"/>
              <a:t>exiting</a:t>
            </a:r>
            <a:r>
              <a:rPr lang="it-IT" sz="1600" dirty="0"/>
              <a:t> on one coil side; 2</a:t>
            </a:r>
            <a:r>
              <a:rPr lang="it-IT" sz="1600" baseline="30000" dirty="0"/>
              <a:t>nd</a:t>
            </a:r>
            <a:r>
              <a:rPr lang="it-IT" sz="1600" dirty="0"/>
              <a:t> HF </a:t>
            </a:r>
            <a:r>
              <a:rPr lang="it-IT" sz="1600" dirty="0" err="1"/>
              <a:t>termination</a:t>
            </a:r>
            <a:r>
              <a:rPr lang="it-IT" sz="1600" dirty="0"/>
              <a:t> and </a:t>
            </a:r>
            <a:r>
              <a:rPr lang="it-IT" sz="1600" dirty="0" err="1"/>
              <a:t>both</a:t>
            </a:r>
            <a:r>
              <a:rPr lang="it-IT" sz="1600" dirty="0"/>
              <a:t> LF </a:t>
            </a:r>
            <a:r>
              <a:rPr lang="it-IT" sz="1600" dirty="0" err="1"/>
              <a:t>terminations</a:t>
            </a:r>
            <a:r>
              <a:rPr lang="it-IT" sz="1600" dirty="0"/>
              <a:t> on the </a:t>
            </a:r>
            <a:r>
              <a:rPr lang="it-IT" sz="1600" dirty="0" err="1"/>
              <a:t>other</a:t>
            </a:r>
            <a:r>
              <a:rPr lang="it-IT" sz="1600" dirty="0"/>
              <a:t> side</a:t>
            </a:r>
          </a:p>
        </p:txBody>
      </p:sp>
    </p:spTree>
    <p:extLst>
      <p:ext uri="{BB962C8B-B14F-4D97-AF65-F5344CB8AC3E}">
        <p14:creationId xmlns:p14="http://schemas.microsoft.com/office/powerpoint/2010/main" val="2721064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CS Coil Thermal-</a:t>
            </a:r>
            <a:r>
              <a:rPr lang="it-IT" dirty="0" err="1"/>
              <a:t>hydraulics</a:t>
            </a:r>
            <a:endParaRPr lang="it-IT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E88136-514B-B13F-2626-329AB522B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920" y="810715"/>
            <a:ext cx="1050351" cy="2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99E865A-D65A-9CF4-A523-0D62969150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7920" y="306130"/>
            <a:ext cx="1043067" cy="50458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85DD737-E94F-BBDC-E538-2EE46357531E}"/>
              </a:ext>
            </a:extLst>
          </p:cNvPr>
          <p:cNvSpPr txBox="1"/>
          <p:nvPr/>
        </p:nvSpPr>
        <p:spPr>
          <a:xfrm>
            <a:off x="425996" y="1105116"/>
            <a:ext cx="8191296" cy="1342827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dirty="0">
                <a:sym typeface="Wingdings" pitchFamily="2" charset="2"/>
              </a:rPr>
              <a:t>Temperature margin (</a:t>
            </a:r>
            <a:r>
              <a:rPr lang="en-GB" dirty="0">
                <a:solidFill>
                  <a:srgbClr val="2512EB"/>
                </a:solidFill>
                <a:sym typeface="Wingdings" pitchFamily="2" charset="2"/>
              </a:rPr>
              <a:t>min. </a:t>
            </a:r>
            <a:r>
              <a:rPr lang="en-GB" dirty="0" err="1">
                <a:solidFill>
                  <a:srgbClr val="2512EB"/>
                </a:solidFill>
                <a:latin typeface="Symbol" pitchFamily="2" charset="2"/>
                <a:sym typeface="Wingdings" pitchFamily="2" charset="2"/>
              </a:rPr>
              <a:t>D</a:t>
            </a:r>
            <a:r>
              <a:rPr lang="en-GB" dirty="0" err="1">
                <a:solidFill>
                  <a:srgbClr val="2512EB"/>
                </a:solidFill>
                <a:sym typeface="Wingdings" pitchFamily="2" charset="2"/>
              </a:rPr>
              <a:t>T</a:t>
            </a:r>
            <a:r>
              <a:rPr lang="en-GB" baseline="-25000" dirty="0" err="1">
                <a:solidFill>
                  <a:srgbClr val="2512EB"/>
                </a:solidFill>
                <a:sym typeface="Wingdings" pitchFamily="2" charset="2"/>
              </a:rPr>
              <a:t>margin</a:t>
            </a:r>
            <a:r>
              <a:rPr lang="en-GB" dirty="0">
                <a:sym typeface="Wingdings" pitchFamily="2" charset="2"/>
              </a:rPr>
              <a:t>) verified for the layer-wound CS coil, with original strand properties: </a:t>
            </a:r>
            <a:r>
              <a:rPr lang="en-GB" dirty="0" err="1">
                <a:sym typeface="Wingdings" pitchFamily="2" charset="2"/>
              </a:rPr>
              <a:t>Ic</a:t>
            </a:r>
            <a:r>
              <a:rPr lang="en-GB" dirty="0">
                <a:sym typeface="Wingdings" pitchFamily="2" charset="2"/>
              </a:rPr>
              <a:t> (</a:t>
            </a:r>
            <a:r>
              <a:rPr lang="en-GB" i="1" dirty="0">
                <a:sym typeface="Wingdings" pitchFamily="2" charset="2"/>
              </a:rPr>
              <a:t>@ ref. conditions</a:t>
            </a:r>
            <a:r>
              <a:rPr lang="en-GB" dirty="0">
                <a:sym typeface="Wingdings" pitchFamily="2" charset="2"/>
              </a:rPr>
              <a:t>) &gt; 260 A; </a:t>
            </a:r>
            <a:r>
              <a:rPr lang="en-GB" dirty="0" err="1">
                <a:sym typeface="Wingdings" pitchFamily="2" charset="2"/>
              </a:rPr>
              <a:t>Hyst</a:t>
            </a:r>
            <a:r>
              <a:rPr lang="en-GB" dirty="0">
                <a:sym typeface="Wingdings" pitchFamily="2" charset="2"/>
              </a:rPr>
              <a:t>. Losses (</a:t>
            </a:r>
            <a:r>
              <a:rPr lang="en-GB" i="1" dirty="0">
                <a:sym typeface="Wingdings" pitchFamily="2" charset="2"/>
              </a:rPr>
              <a:t>+/- 3 T</a:t>
            </a:r>
            <a:r>
              <a:rPr lang="en-GB" dirty="0">
                <a:sym typeface="Wingdings" pitchFamily="2" charset="2"/>
              </a:rPr>
              <a:t>) &lt; 400 </a:t>
            </a:r>
            <a:r>
              <a:rPr lang="en-GB" dirty="0" err="1">
                <a:sym typeface="Wingdings" pitchFamily="2" charset="2"/>
              </a:rPr>
              <a:t>mJ</a:t>
            </a:r>
            <a:r>
              <a:rPr lang="en-GB" dirty="0">
                <a:sym typeface="Wingdings" pitchFamily="2" charset="2"/>
              </a:rPr>
              <a:t>/cm</a:t>
            </a:r>
            <a:r>
              <a:rPr lang="en-GB" baseline="30000" dirty="0">
                <a:sym typeface="Wingdings" pitchFamily="2" charset="2"/>
              </a:rPr>
              <a:t>3</a:t>
            </a:r>
          </a:p>
          <a:p>
            <a:endParaRPr lang="en-GB" baseline="30000" dirty="0">
              <a:sym typeface="Wingdings" pitchFamily="2" charset="2"/>
            </a:endParaRPr>
          </a:p>
          <a:p>
            <a:r>
              <a:rPr lang="en-US" b="1" dirty="0">
                <a:solidFill>
                  <a:srgbClr val="2512EB"/>
                </a:solidFill>
              </a:rPr>
              <a:t>At </a:t>
            </a:r>
            <a:r>
              <a:rPr lang="en-US" b="1" dirty="0" err="1">
                <a:solidFill>
                  <a:srgbClr val="2512EB"/>
                </a:solidFill>
              </a:rPr>
              <a:t>EoF</a:t>
            </a:r>
            <a:r>
              <a:rPr lang="en-US" b="1" dirty="0">
                <a:solidFill>
                  <a:srgbClr val="2512EB"/>
                </a:solidFill>
              </a:rPr>
              <a:t> </a:t>
            </a:r>
            <a:r>
              <a:rPr lang="en-US" dirty="0"/>
              <a:t>– Scenario </a:t>
            </a:r>
            <a:r>
              <a:rPr lang="en-US" b="1" dirty="0">
                <a:solidFill>
                  <a:srgbClr val="2512EB"/>
                </a:solidFill>
              </a:rPr>
              <a:t>v14i1 </a:t>
            </a:r>
            <a:r>
              <a:rPr lang="en-US" dirty="0"/>
              <a:t>(scaled with max </a:t>
            </a:r>
            <a:r>
              <a:rPr lang="en-US" dirty="0" err="1"/>
              <a:t>curr</a:t>
            </a:r>
            <a:r>
              <a:rPr lang="en-US" dirty="0"/>
              <a:t>, e.g., 34 kA for layer-wound)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551A50D-5FC2-D973-7D39-B7A7D9A0682A}"/>
              </a:ext>
            </a:extLst>
          </p:cNvPr>
          <p:cNvSpPr txBox="1"/>
          <p:nvPr/>
        </p:nvSpPr>
        <p:spPr>
          <a:xfrm>
            <a:off x="809548" y="2530644"/>
            <a:ext cx="779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Options to «</a:t>
            </a:r>
            <a:r>
              <a:rPr lang="it-IT" b="1" dirty="0" err="1"/>
              <a:t>recover</a:t>
            </a:r>
            <a:r>
              <a:rPr lang="it-IT" b="1" dirty="0"/>
              <a:t>» temperature </a:t>
            </a:r>
            <a:r>
              <a:rPr lang="it-IT" b="1" dirty="0" err="1"/>
              <a:t>margin</a:t>
            </a:r>
            <a:r>
              <a:rPr lang="it-IT" b="1" dirty="0"/>
              <a:t>?</a:t>
            </a:r>
            <a:endParaRPr lang="it-IT" dirty="0"/>
          </a:p>
          <a:p>
            <a:pPr marL="342900" indent="-342900">
              <a:buClr>
                <a:srgbClr val="2512EB"/>
              </a:buClr>
              <a:buAutoNum type="arabicPeriod"/>
            </a:pPr>
            <a:r>
              <a:rPr lang="it-IT" dirty="0" err="1"/>
              <a:t>Further</a:t>
            </a:r>
            <a:r>
              <a:rPr lang="it-IT" dirty="0"/>
              <a:t> coil design review, </a:t>
            </a:r>
            <a:r>
              <a:rPr lang="it-IT" dirty="0" err="1"/>
              <a:t>adapted</a:t>
            </a:r>
            <a:r>
              <a:rPr lang="it-IT" dirty="0"/>
              <a:t> to the </a:t>
            </a:r>
            <a:r>
              <a:rPr lang="it-IT" dirty="0" err="1"/>
              <a:t>original</a:t>
            </a:r>
            <a:r>
              <a:rPr lang="it-IT" dirty="0"/>
              <a:t> </a:t>
            </a:r>
            <a:r>
              <a:rPr lang="it-IT" dirty="0" err="1"/>
              <a:t>strand</a:t>
            </a:r>
            <a:r>
              <a:rPr lang="it-IT" dirty="0"/>
              <a:t> performance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dirty="0" err="1">
                <a:sym typeface="Wingdings" pitchFamily="2" charset="2"/>
              </a:rPr>
              <a:t>most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likely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leading</a:t>
            </a:r>
            <a:r>
              <a:rPr lang="it-IT" dirty="0">
                <a:sym typeface="Wingdings" pitchFamily="2" charset="2"/>
              </a:rPr>
              <a:t> to a </a:t>
            </a:r>
            <a:r>
              <a:rPr lang="it-IT" dirty="0" err="1">
                <a:sym typeface="Wingdings" pitchFamily="2" charset="2"/>
              </a:rPr>
              <a:t>magnetic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flux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decrease</a:t>
            </a:r>
            <a:r>
              <a:rPr lang="it-IT" dirty="0">
                <a:sym typeface="Wingdings" pitchFamily="2" charset="2"/>
              </a:rPr>
              <a:t>;</a:t>
            </a:r>
            <a:endParaRPr lang="it-IT" dirty="0"/>
          </a:p>
          <a:p>
            <a:pPr marL="342900" indent="-342900">
              <a:buClr>
                <a:srgbClr val="2512EB"/>
              </a:buClr>
              <a:buAutoNum type="arabicPeriod"/>
            </a:pPr>
            <a:r>
              <a:rPr lang="it-IT" dirty="0"/>
              <a:t>Sub-</a:t>
            </a:r>
            <a:r>
              <a:rPr lang="it-IT" dirty="0" err="1"/>
              <a:t>cooling</a:t>
            </a:r>
            <a:r>
              <a:rPr lang="it-IT" dirty="0"/>
              <a:t> of </a:t>
            </a:r>
            <a:r>
              <a:rPr lang="it-IT" dirty="0" err="1"/>
              <a:t>supercritical</a:t>
            </a:r>
            <a:r>
              <a:rPr lang="it-IT" dirty="0"/>
              <a:t> </a:t>
            </a:r>
            <a:r>
              <a:rPr lang="it-IT" dirty="0" err="1"/>
              <a:t>helium</a:t>
            </a:r>
            <a:r>
              <a:rPr lang="it-IT" dirty="0"/>
              <a:t>, to 4.2 K (0.3 K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currently</a:t>
            </a:r>
            <a:r>
              <a:rPr lang="it-IT" dirty="0"/>
              <a:t> </a:t>
            </a:r>
            <a:r>
              <a:rPr lang="it-IT" dirty="0" err="1"/>
              <a:t>considered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reference</a:t>
            </a:r>
            <a:r>
              <a:rPr lang="it-IT" dirty="0"/>
              <a:t>);</a:t>
            </a:r>
          </a:p>
          <a:p>
            <a:pPr marL="342900" indent="-342900">
              <a:buClr>
                <a:srgbClr val="2512EB"/>
              </a:buClr>
              <a:buAutoNum type="arabicPeriod"/>
            </a:pPr>
            <a:r>
              <a:rPr lang="it-IT" dirty="0" err="1"/>
              <a:t>Increase</a:t>
            </a:r>
            <a:r>
              <a:rPr lang="it-IT" dirty="0"/>
              <a:t> of CS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ramp</a:t>
            </a:r>
            <a:r>
              <a:rPr lang="it-IT" dirty="0"/>
              <a:t>-up time; </a:t>
            </a:r>
            <a:r>
              <a:rPr lang="it-IT" dirty="0" err="1"/>
              <a:t>introduction</a:t>
            </a:r>
            <a:r>
              <a:rPr lang="it-IT" dirty="0"/>
              <a:t> of a </a:t>
            </a:r>
            <a:r>
              <a:rPr lang="it-IT" dirty="0" err="1"/>
              <a:t>current</a:t>
            </a:r>
            <a:r>
              <a:rPr lang="it-IT" dirty="0"/>
              <a:t> plateau after </a:t>
            </a:r>
            <a:r>
              <a:rPr lang="it-IT" dirty="0" err="1"/>
              <a:t>reaching</a:t>
            </a:r>
            <a:r>
              <a:rPr lang="it-IT" dirty="0"/>
              <a:t> </a:t>
            </a:r>
            <a:r>
              <a:rPr lang="it-IT" dirty="0" err="1"/>
              <a:t>Initial</a:t>
            </a:r>
            <a:r>
              <a:rPr lang="it-IT" dirty="0"/>
              <a:t> </a:t>
            </a:r>
            <a:r>
              <a:rPr lang="it-IT" dirty="0" err="1"/>
              <a:t>Magnetization</a:t>
            </a:r>
            <a:r>
              <a:rPr lang="it-IT" dirty="0"/>
              <a:t>, to </a:t>
            </a:r>
            <a:r>
              <a:rPr lang="it-IT" dirty="0" err="1"/>
              <a:t>get</a:t>
            </a:r>
            <a:r>
              <a:rPr lang="it-IT" dirty="0"/>
              <a:t> </a:t>
            </a:r>
            <a:r>
              <a:rPr lang="it-IT" dirty="0" err="1"/>
              <a:t>rid</a:t>
            </a:r>
            <a:r>
              <a:rPr lang="it-IT" dirty="0"/>
              <a:t> of the </a:t>
            </a:r>
            <a:r>
              <a:rPr lang="it-IT" dirty="0" err="1"/>
              <a:t>heat</a:t>
            </a:r>
            <a:r>
              <a:rPr lang="it-IT" dirty="0"/>
              <a:t> </a:t>
            </a:r>
            <a:r>
              <a:rPr lang="it-IT" dirty="0" err="1"/>
              <a:t>accumulated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ramp</a:t>
            </a:r>
            <a:endParaRPr lang="it-IT" b="1" dirty="0"/>
          </a:p>
          <a:p>
            <a:pPr marL="342900" indent="-342900">
              <a:buClr>
                <a:srgbClr val="2512EB"/>
              </a:buClr>
              <a:buAutoNum type="arabicPeriod"/>
            </a:pP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cooling</a:t>
            </a:r>
            <a:r>
              <a:rPr lang="it-IT" dirty="0"/>
              <a:t> layout: He </a:t>
            </a:r>
            <a:r>
              <a:rPr lang="it-IT" dirty="0" err="1"/>
              <a:t>inlet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center of the </a:t>
            </a:r>
            <a:r>
              <a:rPr lang="it-IT" dirty="0" err="1"/>
              <a:t>innermost</a:t>
            </a:r>
            <a:r>
              <a:rPr lang="it-IT" dirty="0"/>
              <a:t> </a:t>
            </a:r>
            <a:r>
              <a:rPr lang="it-IT" dirty="0" err="1"/>
              <a:t>layer</a:t>
            </a:r>
            <a:r>
              <a:rPr lang="it-IT" dirty="0"/>
              <a:t>, </a:t>
            </a:r>
            <a:r>
              <a:rPr lang="it-IT" dirty="0" err="1"/>
              <a:t>thus</a:t>
            </a:r>
            <a:r>
              <a:rPr lang="it-IT" dirty="0"/>
              <a:t> </a:t>
            </a:r>
            <a:r>
              <a:rPr lang="it-IT" dirty="0" err="1"/>
              <a:t>halving</a:t>
            </a:r>
            <a:r>
              <a:rPr lang="it-IT" dirty="0"/>
              <a:t> the </a:t>
            </a:r>
            <a:r>
              <a:rPr lang="it-IT" dirty="0" err="1"/>
              <a:t>hydraulic</a:t>
            </a:r>
            <a:r>
              <a:rPr lang="it-IT" dirty="0"/>
              <a:t> </a:t>
            </a:r>
            <a:r>
              <a:rPr lang="it-IT" dirty="0" err="1"/>
              <a:t>path</a:t>
            </a:r>
            <a:r>
              <a:rPr lang="it-IT" dirty="0"/>
              <a:t> of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loaded</a:t>
            </a:r>
            <a:r>
              <a:rPr lang="it-IT" dirty="0"/>
              <a:t>, </a:t>
            </a:r>
            <a:r>
              <a:rPr lang="it-IT" dirty="0" err="1"/>
              <a:t>highest</a:t>
            </a:r>
            <a:r>
              <a:rPr lang="it-IT" dirty="0"/>
              <a:t> field, </a:t>
            </a:r>
            <a:r>
              <a:rPr lang="it-IT" dirty="0" err="1"/>
              <a:t>innermost</a:t>
            </a:r>
            <a:r>
              <a:rPr lang="it-IT" dirty="0"/>
              <a:t> </a:t>
            </a:r>
            <a:r>
              <a:rPr lang="it-IT" dirty="0" err="1"/>
              <a:t>layer</a:t>
            </a:r>
            <a:r>
              <a:rPr lang="it-IT" dirty="0"/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5885AF-9AAC-4B99-C30F-CB45682A4503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3D7A21A-BDB8-17E3-F3AD-B28B2B5B2891}"/>
              </a:ext>
            </a:extLst>
          </p:cNvPr>
          <p:cNvSpPr txBox="1"/>
          <p:nvPr/>
        </p:nvSpPr>
        <p:spPr>
          <a:xfrm>
            <a:off x="4081686" y="558414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>
                <a:solidFill>
                  <a:srgbClr val="2512EB"/>
                </a:solidFill>
              </a:rPr>
              <a:t>NOTE</a:t>
            </a:r>
            <a:r>
              <a:rPr lang="it-IT" dirty="0">
                <a:solidFill>
                  <a:srgbClr val="2512EB"/>
                </a:solidFill>
              </a:rPr>
              <a:t>: a </a:t>
            </a:r>
            <a:r>
              <a:rPr lang="it-IT" b="1" dirty="0">
                <a:solidFill>
                  <a:srgbClr val="2512EB"/>
                </a:solidFill>
              </a:rPr>
              <a:t>+/- 30% </a:t>
            </a:r>
            <a:r>
              <a:rPr lang="it-IT" dirty="0" err="1">
                <a:solidFill>
                  <a:srgbClr val="2512EB"/>
                </a:solidFill>
              </a:rPr>
              <a:t>uncertainty</a:t>
            </a:r>
            <a:r>
              <a:rPr lang="it-IT" dirty="0">
                <a:solidFill>
                  <a:srgbClr val="2512EB"/>
                </a:solidFill>
              </a:rPr>
              <a:t> </a:t>
            </a:r>
            <a:r>
              <a:rPr lang="it-IT" dirty="0" err="1">
                <a:solidFill>
                  <a:srgbClr val="2512EB"/>
                </a:solidFill>
              </a:rPr>
              <a:t>should</a:t>
            </a:r>
            <a:r>
              <a:rPr lang="it-IT" dirty="0">
                <a:solidFill>
                  <a:srgbClr val="2512EB"/>
                </a:solidFill>
              </a:rPr>
              <a:t> be </a:t>
            </a:r>
            <a:r>
              <a:rPr lang="it-IT" dirty="0" err="1">
                <a:solidFill>
                  <a:srgbClr val="2512EB"/>
                </a:solidFill>
              </a:rPr>
              <a:t>considered</a:t>
            </a:r>
            <a:r>
              <a:rPr lang="it-IT" dirty="0">
                <a:solidFill>
                  <a:srgbClr val="2512EB"/>
                </a:solidFill>
              </a:rPr>
              <a:t> on </a:t>
            </a:r>
            <a:r>
              <a:rPr lang="it-IT" dirty="0" err="1">
                <a:solidFill>
                  <a:srgbClr val="2512EB"/>
                </a:solidFill>
              </a:rPr>
              <a:t>computed</a:t>
            </a:r>
            <a:r>
              <a:rPr lang="it-IT" dirty="0">
                <a:solidFill>
                  <a:srgbClr val="2512EB"/>
                </a:solidFill>
              </a:rPr>
              <a:t> AC </a:t>
            </a:r>
            <a:r>
              <a:rPr lang="it-IT" dirty="0" err="1">
                <a:solidFill>
                  <a:srgbClr val="2512EB"/>
                </a:solidFill>
              </a:rPr>
              <a:t>Losses</a:t>
            </a:r>
            <a:endParaRPr lang="it-IT" dirty="0">
              <a:solidFill>
                <a:srgbClr val="2512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98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Central </a:t>
            </a:r>
            <a:r>
              <a:rPr lang="it-IT" dirty="0" err="1"/>
              <a:t>Solenoid</a:t>
            </a:r>
            <a:r>
              <a:rPr lang="it-IT" dirty="0"/>
              <a:t> Coils design: open </a:t>
            </a:r>
            <a:r>
              <a:rPr lang="it-IT" dirty="0" err="1"/>
              <a:t>issues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C28023D-FBA3-5436-1861-745C23B2DEA4}"/>
              </a:ext>
            </a:extLst>
          </p:cNvPr>
          <p:cNvSpPr txBox="1"/>
          <p:nvPr/>
        </p:nvSpPr>
        <p:spPr>
          <a:xfrm>
            <a:off x="446033" y="1092040"/>
            <a:ext cx="8251934" cy="1712159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Issue 4</a:t>
            </a:r>
            <a:r>
              <a:rPr lang="en-GB" dirty="0">
                <a:solidFill>
                  <a:srgbClr val="C00000"/>
                </a:solidFill>
                <a:sym typeface="Wingdings" pitchFamily="2" charset="2"/>
              </a:rPr>
              <a:t>: </a:t>
            </a:r>
            <a:r>
              <a:rPr lang="en-GB" dirty="0"/>
              <a:t>Distribution of the pre-compression load on the two sub-coils with different stiffness could be “tricky”. Still to be studied and assessed.</a:t>
            </a:r>
          </a:p>
          <a:p>
            <a:endParaRPr lang="en-GB" b="1" dirty="0">
              <a:solidFill>
                <a:srgbClr val="C00000"/>
              </a:solidFill>
              <a:sym typeface="Wingdings" pitchFamily="2" charset="2"/>
            </a:endParaRPr>
          </a:p>
          <a:p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Issue 5</a:t>
            </a:r>
            <a:r>
              <a:rPr lang="en-GB" dirty="0">
                <a:solidFill>
                  <a:srgbClr val="C00000"/>
                </a:solidFill>
                <a:sym typeface="Wingdings" pitchFamily="2" charset="2"/>
              </a:rPr>
              <a:t>: </a:t>
            </a:r>
            <a:r>
              <a:rPr lang="en-GB" dirty="0"/>
              <a:t>Same comment as above, concerning quench detection strategy. Still to be studied and assessed.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530A8C-C4C8-D461-C5C2-61AE63F60720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</p:spTree>
    <p:extLst>
      <p:ext uri="{BB962C8B-B14F-4D97-AF65-F5344CB8AC3E}">
        <p14:creationId xmlns:p14="http://schemas.microsoft.com/office/powerpoint/2010/main" val="307354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Alternative pancake-</a:t>
            </a:r>
            <a:r>
              <a:rPr lang="it-IT" dirty="0" err="1"/>
              <a:t>wound</a:t>
            </a:r>
            <a:r>
              <a:rPr lang="it-IT" dirty="0"/>
              <a:t> </a:t>
            </a:r>
            <a:r>
              <a:rPr lang="it-IT" dirty="0" err="1"/>
              <a:t>solution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E79E72-BA08-F5A5-695D-785982806B39}"/>
              </a:ext>
            </a:extLst>
          </p:cNvPr>
          <p:cNvSpPr txBox="1"/>
          <p:nvPr/>
        </p:nvSpPr>
        <p:spPr>
          <a:xfrm>
            <a:off x="394475" y="902107"/>
            <a:ext cx="7632848" cy="942717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sz="2000" dirty="0">
                <a:sym typeface="Wingdings" pitchFamily="2" charset="2"/>
              </a:rPr>
              <a:t>An alternative </a:t>
            </a:r>
            <a:r>
              <a:rPr lang="en-GB" sz="2000" b="1" dirty="0">
                <a:solidFill>
                  <a:srgbClr val="2512EB"/>
                </a:solidFill>
                <a:sym typeface="Wingdings" pitchFamily="2" charset="2"/>
              </a:rPr>
              <a:t>pancake-wound </a:t>
            </a:r>
            <a:r>
              <a:rPr lang="en-GB" sz="2000" dirty="0">
                <a:sym typeface="Wingdings" pitchFamily="2" charset="2"/>
              </a:rPr>
              <a:t>option is being considered as well, but </a:t>
            </a:r>
            <a:r>
              <a:rPr lang="en-GB" sz="2000" b="1" dirty="0">
                <a:solidFill>
                  <a:srgbClr val="2512EB"/>
                </a:solidFill>
                <a:sym typeface="Wingdings" pitchFamily="2" charset="2"/>
              </a:rPr>
              <a:t>not satisfying the physics requirements</a:t>
            </a:r>
            <a:r>
              <a:rPr lang="en-GB" sz="2000" dirty="0">
                <a:sym typeface="Wingdings" pitchFamily="2" charset="2"/>
              </a:rPr>
              <a:t>.</a:t>
            </a:r>
            <a:endParaRPr lang="en-GB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A0400F0-DB61-ADEF-E912-3BFB5D2E8672}"/>
              </a:ext>
            </a:extLst>
          </p:cNvPr>
          <p:cNvSpPr txBox="1"/>
          <p:nvPr/>
        </p:nvSpPr>
        <p:spPr>
          <a:xfrm>
            <a:off x="260756" y="2804361"/>
            <a:ext cx="3782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inter-pancake 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joint ;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op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31.0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sz="16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op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= 4.8 K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(Top = 6.2 K in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layer-wound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coil)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08635FB-85EB-FEAE-FC21-732610ED8BEF}"/>
              </a:ext>
            </a:extLst>
          </p:cNvPr>
          <p:cNvSpPr txBox="1"/>
          <p:nvPr/>
        </p:nvSpPr>
        <p:spPr>
          <a:xfrm>
            <a:off x="683568" y="1737693"/>
            <a:ext cx="794471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dirty="0"/>
              <a:t>Peak inter-turn </a:t>
            </a:r>
            <a:r>
              <a:rPr lang="it-IT" dirty="0" err="1"/>
              <a:t>insulation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smaller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in the </a:t>
            </a:r>
            <a:r>
              <a:rPr lang="it-IT" dirty="0" err="1"/>
              <a:t>layer-wound</a:t>
            </a:r>
            <a:r>
              <a:rPr lang="it-IT" dirty="0"/>
              <a:t>;</a:t>
            </a:r>
          </a:p>
          <a:p>
            <a:pPr marL="342900" indent="-342900">
              <a:buFontTx/>
              <a:buChar char="-"/>
            </a:pPr>
            <a:r>
              <a:rPr lang="it-IT" dirty="0" err="1"/>
              <a:t>Axial</a:t>
            </a:r>
            <a:r>
              <a:rPr lang="it-IT" dirty="0"/>
              <a:t> </a:t>
            </a:r>
            <a:r>
              <a:rPr lang="it-IT" dirty="0" err="1"/>
              <a:t>mechanical</a:t>
            </a:r>
            <a:r>
              <a:rPr lang="it-IT" dirty="0"/>
              <a:t> loads </a:t>
            </a:r>
            <a:r>
              <a:rPr lang="it-IT" dirty="0" err="1"/>
              <a:t>better</a:t>
            </a:r>
            <a:r>
              <a:rPr lang="it-IT" dirty="0"/>
              <a:t> </a:t>
            </a:r>
            <a:r>
              <a:rPr lang="it-IT" dirty="0" err="1"/>
              <a:t>distributed</a:t>
            </a:r>
            <a:r>
              <a:rPr lang="it-IT" dirty="0"/>
              <a:t> on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geometry</a:t>
            </a:r>
            <a:r>
              <a:rPr lang="it-IT" dirty="0"/>
              <a:t>.</a:t>
            </a:r>
          </a:p>
          <a:p>
            <a:pPr marL="342900" indent="-342900">
              <a:buFontTx/>
              <a:buChar char="-"/>
            </a:pPr>
            <a:r>
              <a:rPr lang="it-IT" b="1" dirty="0"/>
              <a:t>BUT</a:t>
            </a:r>
            <a:r>
              <a:rPr lang="it-IT" dirty="0"/>
              <a:t> some risks </a:t>
            </a:r>
            <a:r>
              <a:rPr lang="it-IT" dirty="0" err="1"/>
              <a:t>identified</a:t>
            </a:r>
            <a:r>
              <a:rPr lang="it-IT" dirty="0"/>
              <a:t> in the </a:t>
            </a:r>
            <a:r>
              <a:rPr lang="it-IT" dirty="0" err="1"/>
              <a:t>handling</a:t>
            </a:r>
            <a:r>
              <a:rPr lang="it-IT" dirty="0"/>
              <a:t> of the </a:t>
            </a:r>
            <a:r>
              <a:rPr lang="it-IT" dirty="0" err="1"/>
              <a:t>innermost</a:t>
            </a:r>
            <a:r>
              <a:rPr lang="it-IT" dirty="0"/>
              <a:t> turn after Nb</a:t>
            </a:r>
            <a:r>
              <a:rPr lang="it-IT" baseline="-25000" dirty="0"/>
              <a:t>3</a:t>
            </a:r>
            <a:r>
              <a:rPr lang="it-IT" dirty="0"/>
              <a:t>Sn H.T.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395B370-6FB0-784F-27F2-F30F65A08403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L. Muzzi – ENEA FSN COND – 24/07/2023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E0EE930-70E7-B5DD-CDCA-A98DB72BD7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50" y="3429000"/>
            <a:ext cx="3736354" cy="3210460"/>
          </a:xfrm>
          <a:prstGeom prst="rect">
            <a:avLst/>
          </a:prstGeom>
        </p:spPr>
      </p:pic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7E549FA7-A34E-5D62-79C3-7C340B115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59817"/>
              </p:ext>
            </p:extLst>
          </p:nvPr>
        </p:nvGraphicFramePr>
        <p:xfrm>
          <a:off x="4043338" y="2954619"/>
          <a:ext cx="4968431" cy="3665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1739">
                  <a:extLst>
                    <a:ext uri="{9D8B030D-6E8A-4147-A177-3AD203B41FA5}">
                      <a16:colId xmlns:a16="http://schemas.microsoft.com/office/drawing/2014/main" val="3798035789"/>
                    </a:ext>
                  </a:extLst>
                </a:gridCol>
                <a:gridCol w="2666692">
                  <a:extLst>
                    <a:ext uri="{9D8B030D-6E8A-4147-A177-3AD203B41FA5}">
                      <a16:colId xmlns:a16="http://schemas.microsoft.com/office/drawing/2014/main" val="2319359173"/>
                    </a:ext>
                  </a:extLst>
                </a:gridCol>
              </a:tblGrid>
              <a:tr h="288004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200" dirty="0">
                          <a:effectLst/>
                        </a:rPr>
                        <a:t>Pancake –N_05_R00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984633126"/>
                  </a:ext>
                </a:extLst>
              </a:tr>
              <a:tr h="288004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Winding pack layout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28 pancakes, with 10 turns each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2451272444"/>
                  </a:ext>
                </a:extLst>
              </a:tr>
              <a:tr h="144003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>
                          <a:effectLst/>
                        </a:rPr>
                        <a:t>CICC operating current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b="1" dirty="0">
                          <a:effectLst/>
                        </a:rPr>
                        <a:t>31 kA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979589013"/>
                  </a:ext>
                </a:extLst>
              </a:tr>
              <a:tr h="144003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# </a:t>
                      </a:r>
                      <a:r>
                        <a:rPr lang="en-US" sz="1100" dirty="0" err="1">
                          <a:effectLst/>
                        </a:rPr>
                        <a:t>s.c.</a:t>
                      </a:r>
                      <a:r>
                        <a:rPr lang="en-US" sz="1100" dirty="0">
                          <a:effectLst/>
                        </a:rPr>
                        <a:t> / Cu strands in CICC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300 / 129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2140440056"/>
                  </a:ext>
                </a:extLst>
              </a:tr>
              <a:tr h="288004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CICC dimensions (non-insulated)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27.4 mm x 25.3 mm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2699535153"/>
                  </a:ext>
                </a:extLst>
              </a:tr>
              <a:tr h="144003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>
                          <a:effectLst/>
                        </a:rPr>
                        <a:t>Jacket thickness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3.75 mm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443755438"/>
                  </a:ext>
                </a:extLst>
              </a:tr>
              <a:tr h="144003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>
                          <a:effectLst/>
                        </a:rPr>
                        <a:t>Turn insulation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1 mm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3458069665"/>
                  </a:ext>
                </a:extLst>
              </a:tr>
              <a:tr h="144003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>
                          <a:effectLst/>
                        </a:rPr>
                        <a:t>CICC length per CS module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2 x 545 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3819036687"/>
                  </a:ext>
                </a:extLst>
              </a:tr>
              <a:tr h="151676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Winding pack dimensions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281 mm x 830 mm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2033337673"/>
                  </a:ext>
                </a:extLst>
              </a:tr>
              <a:tr h="144003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>
                          <a:effectLst/>
                        </a:rPr>
                        <a:t>Coil inner radius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479 mm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739299122"/>
                  </a:ext>
                </a:extLst>
              </a:tr>
              <a:tr h="144003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>
                          <a:effectLst/>
                        </a:rPr>
                        <a:t>Module self-inductance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69 </a:t>
                      </a:r>
                      <a:r>
                        <a:rPr lang="en-US" sz="1100" dirty="0" err="1">
                          <a:effectLst/>
                        </a:rPr>
                        <a:t>mH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2874484650"/>
                  </a:ext>
                </a:extLst>
              </a:tr>
              <a:tr h="144003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Inter-module axial spacer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10 mm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435751575"/>
                  </a:ext>
                </a:extLst>
              </a:tr>
              <a:tr h="226129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Winding features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b="1" dirty="0">
                          <a:effectLst/>
                        </a:rPr>
                        <a:t>1 inter-pancake joint </a:t>
                      </a:r>
                      <a:r>
                        <a:rPr lang="en-US" sz="1100" dirty="0">
                          <a:effectLst/>
                        </a:rPr>
                        <a:t>+ 2 terminations; 14 He inlets and 15 outlets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1393354555"/>
                  </a:ext>
                </a:extLst>
              </a:tr>
              <a:tr h="288004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>
                          <a:effectLst/>
                        </a:rPr>
                        <a:t>Hydraulic length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39 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403509043"/>
                  </a:ext>
                </a:extLst>
              </a:tr>
              <a:tr h="93507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Max. Volt. @ breakdown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2.7 kV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1395473463"/>
                  </a:ext>
                </a:extLst>
              </a:tr>
              <a:tr h="288004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Max. inter-turn volt.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</a:rPr>
                        <a:t>195 V (between pancakes 14 and 15)</a:t>
                      </a:r>
                      <a:endParaRPr lang="it-IT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3681000002"/>
                  </a:ext>
                </a:extLst>
              </a:tr>
              <a:tr h="180003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400" b="1" dirty="0">
                          <a:effectLst/>
                        </a:rPr>
                        <a:t>Ideal / Real Magnetic Flux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400" b="0" dirty="0">
                          <a:solidFill>
                            <a:srgbClr val="C00000"/>
                          </a:solidFill>
                          <a:effectLst/>
                        </a:rPr>
                        <a:t>15.9 / 15.6 Weber</a:t>
                      </a:r>
                      <a:endParaRPr lang="it-IT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3700694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66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58238"/>
            <a:ext cx="7471742" cy="1047650"/>
          </a:xfrm>
        </p:spPr>
        <p:txBody>
          <a:bodyPr>
            <a:normAutofit/>
          </a:bodyPr>
          <a:lstStyle/>
          <a:p>
            <a:r>
              <a:rPr lang="it-IT" dirty="0"/>
              <a:t>Central </a:t>
            </a:r>
            <a:r>
              <a:rPr lang="it-IT" dirty="0" err="1"/>
              <a:t>Solenoid</a:t>
            </a:r>
            <a:r>
              <a:rPr lang="it-IT" dirty="0"/>
              <a:t> Coils design status</a:t>
            </a:r>
            <a:endParaRPr lang="en-US" dirty="0"/>
          </a:p>
        </p:txBody>
      </p: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115C6EE-A80E-3DDC-413F-60070C3D7BEE}"/>
              </a:ext>
            </a:extLst>
          </p:cNvPr>
          <p:cNvSpPr txBox="1"/>
          <p:nvPr/>
        </p:nvSpPr>
        <p:spPr>
          <a:xfrm>
            <a:off x="238522" y="1026378"/>
            <a:ext cx="4765526" cy="1250494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sz="2000" dirty="0">
                <a:sym typeface="Wingdings" pitchFamily="2" charset="2"/>
              </a:rPr>
              <a:t>Presently, a </a:t>
            </a:r>
            <a:r>
              <a:rPr lang="en-GB" sz="2000" b="1" dirty="0">
                <a:solidFill>
                  <a:srgbClr val="2512EB"/>
                </a:solidFill>
                <a:sym typeface="Wingdings" pitchFamily="2" charset="2"/>
              </a:rPr>
              <a:t>2-grades, layer-wound </a:t>
            </a:r>
            <a:r>
              <a:rPr lang="en-GB" sz="2000" dirty="0">
                <a:sym typeface="Wingdings" pitchFamily="2" charset="2"/>
              </a:rPr>
              <a:t>coil solution is the reference.</a:t>
            </a:r>
          </a:p>
          <a:p>
            <a:endParaRPr lang="en-GB" sz="2000" i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57071EB-1C53-B5DE-94DE-4C5367ED61B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79" y="4607596"/>
            <a:ext cx="2670070" cy="168617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6CA6B7B-FD8B-CBCF-6378-6407497289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74" y="1769891"/>
            <a:ext cx="3162129" cy="2741458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CC285F97-9953-B474-79BF-10BF7231F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505641"/>
              </p:ext>
            </p:extLst>
          </p:nvPr>
        </p:nvGraphicFramePr>
        <p:xfrm>
          <a:off x="3923928" y="2708920"/>
          <a:ext cx="4993479" cy="371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3504">
                  <a:extLst>
                    <a:ext uri="{9D8B030D-6E8A-4147-A177-3AD203B41FA5}">
                      <a16:colId xmlns:a16="http://schemas.microsoft.com/office/drawing/2014/main" val="1573932086"/>
                    </a:ext>
                  </a:extLst>
                </a:gridCol>
                <a:gridCol w="2629975">
                  <a:extLst>
                    <a:ext uri="{9D8B030D-6E8A-4147-A177-3AD203B41FA5}">
                      <a16:colId xmlns:a16="http://schemas.microsoft.com/office/drawing/2014/main" val="3680569077"/>
                    </a:ext>
                  </a:extLst>
                </a:gridCol>
              </a:tblGrid>
              <a:tr h="276275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200" dirty="0">
                          <a:effectLst/>
                        </a:rPr>
                        <a:t>Layer – 2 Grades_V04_R00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3930949307"/>
                  </a:ext>
                </a:extLst>
              </a:tr>
              <a:tr h="276275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Winding pack layout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6 layers x 18 turns (HF section)</a:t>
                      </a:r>
                      <a:endParaRPr lang="it-IT" sz="1100" dirty="0">
                        <a:effectLst/>
                      </a:endParaRPr>
                    </a:p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6 layers x 27 turns (LF section)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3987756460"/>
                  </a:ext>
                </a:extLst>
              </a:tr>
              <a:tr h="138138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b="1" dirty="0">
                          <a:effectLst/>
                        </a:rPr>
                        <a:t>CICC operating current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b="1" dirty="0">
                          <a:effectLst/>
                        </a:rPr>
                        <a:t>34 kA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3608888792"/>
                  </a:ext>
                </a:extLst>
              </a:tr>
              <a:tr h="138138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# </a:t>
                      </a:r>
                      <a:r>
                        <a:rPr lang="en-US" sz="1100" dirty="0" err="1">
                          <a:effectLst/>
                        </a:rPr>
                        <a:t>s.c.</a:t>
                      </a:r>
                      <a:r>
                        <a:rPr lang="en-US" sz="1100" dirty="0">
                          <a:effectLst/>
                        </a:rPr>
                        <a:t> / Cu strands in CICC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768 / 0 (HF); 168 / 228 (LF)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1071696440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>
                          <a:effectLst/>
                        </a:rPr>
                        <a:t>CICC dimensions (non-insulated)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42.0 mm x 27.7 mm (HF)</a:t>
                      </a:r>
                    </a:p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27.3 mm x 19.3 mm (LF)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2626175265"/>
                  </a:ext>
                </a:extLst>
              </a:tr>
              <a:tr h="138138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Jacket thickness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4.55 mm (HF) / 2.56 mm (LF)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4016806502"/>
                  </a:ext>
                </a:extLst>
              </a:tr>
              <a:tr h="138138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Turn insulation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>
                          <a:effectLst/>
                        </a:rPr>
                        <a:t>1 mm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2699426079"/>
                  </a:ext>
                </a:extLst>
              </a:tr>
              <a:tr h="138138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>
                          <a:effectLst/>
                        </a:rPr>
                        <a:t>CICC length per CS module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361 m (HF) + 699 m (LF)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4093864439"/>
                  </a:ext>
                </a:extLst>
              </a:tr>
              <a:tr h="153833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Winding pack dimensions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315 mm x 800 mm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1938965364"/>
                  </a:ext>
                </a:extLst>
              </a:tr>
              <a:tr h="138138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>
                          <a:effectLst/>
                        </a:rPr>
                        <a:t>Coil inner radius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441 mm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2714256206"/>
                  </a:ext>
                </a:extLst>
              </a:tr>
              <a:tr h="138138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Module self-inductance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>
                          <a:effectLst/>
                        </a:rPr>
                        <a:t>66 mH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3991984042"/>
                  </a:ext>
                </a:extLst>
              </a:tr>
              <a:tr h="138138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Inter-module axial spacer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64 mm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2169551346"/>
                  </a:ext>
                </a:extLst>
              </a:tr>
              <a:tr h="153996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Winding features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1 </a:t>
                      </a: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inter-module 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external joint </a:t>
                      </a:r>
                      <a:r>
                        <a:rPr lang="en-US" sz="1100" dirty="0">
                          <a:effectLst/>
                        </a:rPr>
                        <a:t>+ 2 terminations; 6 He inlets and 8 He outlets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3007972858"/>
                  </a:ext>
                </a:extLst>
              </a:tr>
              <a:tr h="276275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Hydraulic length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between 52 m and 69 m (HF) </a:t>
                      </a:r>
                    </a:p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between 107 m and 126 m (LF)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2361060693"/>
                  </a:ext>
                </a:extLst>
              </a:tr>
              <a:tr h="173788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Max. Volt. @ breakdown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2.8 kV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4125796580"/>
                  </a:ext>
                </a:extLst>
              </a:tr>
              <a:tr h="199191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Max. inter-turn volt.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100" dirty="0">
                          <a:effectLst/>
                        </a:rPr>
                        <a:t>640 V (between layers 11 and 12)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4108274154"/>
                  </a:ext>
                </a:extLst>
              </a:tr>
              <a:tr h="172672"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400" dirty="0">
                          <a:effectLst/>
                        </a:rPr>
                        <a:t>Ideal / Real Magnetic Flux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indent="228600" algn="ctr"/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17.0 / 16.2 Weber</a:t>
                      </a:r>
                      <a:endParaRPr lang="it-IT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2793182867"/>
                  </a:ext>
                </a:extLst>
              </a:tr>
            </a:tbl>
          </a:graphicData>
        </a:graphic>
      </p:graphicFrame>
      <p:pic>
        <p:nvPicPr>
          <p:cNvPr id="17" name="Immagine 16">
            <a:extLst>
              <a:ext uri="{FF2B5EF4-FFF2-40B4-BE49-F238E27FC236}">
                <a16:creationId xmlns:a16="http://schemas.microsoft.com/office/drawing/2014/main" id="{703FE8F9-BBA8-276B-C1D1-5BD9CB51A1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233" y="1656812"/>
            <a:ext cx="672252" cy="974079"/>
          </a:xfrm>
          <a:prstGeom prst="rect">
            <a:avLst/>
          </a:prstGeom>
        </p:spPr>
      </p:pic>
      <p:pic>
        <p:nvPicPr>
          <p:cNvPr id="19" name="Immagine 18" descr="Immagine che contiene arte&#10;&#10;Descrizione generata automaticamente con attendibilità bassa">
            <a:extLst>
              <a:ext uri="{FF2B5EF4-FFF2-40B4-BE49-F238E27FC236}">
                <a16:creationId xmlns:a16="http://schemas.microsoft.com/office/drawing/2014/main" id="{A78C8710-807E-234D-DD49-3DD475800F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405" y="1687613"/>
            <a:ext cx="336042" cy="609854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9AF664D-617C-730C-D3D8-CC76DBB26DFD}"/>
              </a:ext>
            </a:extLst>
          </p:cNvPr>
          <p:cNvSpPr txBox="1"/>
          <p:nvPr/>
        </p:nvSpPr>
        <p:spPr>
          <a:xfrm>
            <a:off x="7859042" y="1343848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30.9 x 15.6 mm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DACEF77-01D6-4A0A-8CB6-D18CF5B6640B}"/>
              </a:ext>
            </a:extLst>
          </p:cNvPr>
          <p:cNvSpPr txBox="1"/>
          <p:nvPr/>
        </p:nvSpPr>
        <p:spPr>
          <a:xfrm>
            <a:off x="4950954" y="1326073"/>
            <a:ext cx="1306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44.5 x 28.3 mm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71970781-F6E2-9A5A-2397-185DA3E426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 bwMode="auto">
          <a:xfrm>
            <a:off x="6106080" y="1690956"/>
            <a:ext cx="911148" cy="91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3A1C85DF-761F-93EB-64D3-0CBF2032B3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6650" y="1668922"/>
            <a:ext cx="655160" cy="91021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905D466-10D6-1615-2C74-01A66F182678}"/>
              </a:ext>
            </a:extLst>
          </p:cNvPr>
          <p:cNvSpPr txBox="1"/>
          <p:nvPr/>
        </p:nvSpPr>
        <p:spPr>
          <a:xfrm>
            <a:off x="6348602" y="134708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HF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47F57CA-906E-5101-82D5-28D0AAA1B202}"/>
              </a:ext>
            </a:extLst>
          </p:cNvPr>
          <p:cNvSpPr txBox="1"/>
          <p:nvPr/>
        </p:nvSpPr>
        <p:spPr>
          <a:xfrm>
            <a:off x="7408153" y="132318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LF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C985C4D-A53B-EDFF-7355-27BCCAC06276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</p:spTree>
    <p:extLst>
      <p:ext uri="{BB962C8B-B14F-4D97-AF65-F5344CB8AC3E}">
        <p14:creationId xmlns:p14="http://schemas.microsoft.com/office/powerpoint/2010/main" val="219870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Alternative pancake-</a:t>
            </a:r>
            <a:r>
              <a:rPr lang="it-IT" dirty="0" err="1"/>
              <a:t>wound</a:t>
            </a:r>
            <a:r>
              <a:rPr lang="it-IT" dirty="0"/>
              <a:t> </a:t>
            </a:r>
            <a:r>
              <a:rPr lang="it-IT" dirty="0" err="1"/>
              <a:t>solution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E79E72-BA08-F5A5-695D-785982806B39}"/>
              </a:ext>
            </a:extLst>
          </p:cNvPr>
          <p:cNvSpPr txBox="1"/>
          <p:nvPr/>
        </p:nvSpPr>
        <p:spPr>
          <a:xfrm>
            <a:off x="394475" y="902107"/>
            <a:ext cx="7632848" cy="942717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sz="2000" dirty="0">
                <a:sym typeface="Wingdings" pitchFamily="2" charset="2"/>
              </a:rPr>
              <a:t>An alternative </a:t>
            </a:r>
            <a:r>
              <a:rPr lang="en-GB" sz="2000" b="1" dirty="0">
                <a:solidFill>
                  <a:srgbClr val="2512EB"/>
                </a:solidFill>
                <a:sym typeface="Wingdings" pitchFamily="2" charset="2"/>
              </a:rPr>
              <a:t>pancake-wound </a:t>
            </a:r>
            <a:r>
              <a:rPr lang="en-GB" sz="2000" dirty="0">
                <a:sym typeface="Wingdings" pitchFamily="2" charset="2"/>
              </a:rPr>
              <a:t>option is being considered as well, but </a:t>
            </a:r>
            <a:r>
              <a:rPr lang="en-GB" sz="2000" b="1" dirty="0">
                <a:solidFill>
                  <a:srgbClr val="2512EB"/>
                </a:solidFill>
                <a:sym typeface="Wingdings" pitchFamily="2" charset="2"/>
              </a:rPr>
              <a:t>not satisfying the physics requirements</a:t>
            </a:r>
            <a:r>
              <a:rPr lang="en-GB" sz="2000" dirty="0">
                <a:sym typeface="Wingdings" pitchFamily="2" charset="2"/>
              </a:rPr>
              <a:t>.</a:t>
            </a:r>
            <a:endParaRPr lang="en-GB" sz="2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08635FB-85EB-FEAE-FC21-732610ED8BEF}"/>
              </a:ext>
            </a:extLst>
          </p:cNvPr>
          <p:cNvSpPr txBox="1"/>
          <p:nvPr/>
        </p:nvSpPr>
        <p:spPr>
          <a:xfrm>
            <a:off x="683568" y="1737693"/>
            <a:ext cx="794471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dirty="0"/>
              <a:t>Peak inter-turn </a:t>
            </a:r>
            <a:r>
              <a:rPr lang="it-IT" dirty="0" err="1"/>
              <a:t>insulation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smaller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in the </a:t>
            </a:r>
            <a:r>
              <a:rPr lang="it-IT" dirty="0" err="1"/>
              <a:t>layer-wound</a:t>
            </a:r>
            <a:r>
              <a:rPr lang="it-IT" dirty="0"/>
              <a:t>;</a:t>
            </a:r>
          </a:p>
          <a:p>
            <a:pPr marL="342900" indent="-342900">
              <a:buFontTx/>
              <a:buChar char="-"/>
            </a:pPr>
            <a:r>
              <a:rPr lang="it-IT" dirty="0" err="1"/>
              <a:t>Axial</a:t>
            </a:r>
            <a:r>
              <a:rPr lang="it-IT" dirty="0"/>
              <a:t> </a:t>
            </a:r>
            <a:r>
              <a:rPr lang="it-IT" dirty="0" err="1"/>
              <a:t>mechanical</a:t>
            </a:r>
            <a:r>
              <a:rPr lang="it-IT" dirty="0"/>
              <a:t> loads </a:t>
            </a:r>
            <a:r>
              <a:rPr lang="it-IT" dirty="0" err="1"/>
              <a:t>better</a:t>
            </a:r>
            <a:r>
              <a:rPr lang="it-IT" dirty="0"/>
              <a:t> </a:t>
            </a:r>
            <a:r>
              <a:rPr lang="it-IT" dirty="0" err="1"/>
              <a:t>distributed</a:t>
            </a:r>
            <a:r>
              <a:rPr lang="it-IT" dirty="0"/>
              <a:t> on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geometry</a:t>
            </a:r>
            <a:r>
              <a:rPr lang="it-IT" dirty="0"/>
              <a:t>.</a:t>
            </a:r>
          </a:p>
          <a:p>
            <a:pPr marL="342900" indent="-342900">
              <a:buFontTx/>
              <a:buChar char="-"/>
            </a:pPr>
            <a:r>
              <a:rPr lang="it-IT" b="1" dirty="0"/>
              <a:t>BUT</a:t>
            </a:r>
            <a:r>
              <a:rPr lang="it-IT" dirty="0"/>
              <a:t> some risks </a:t>
            </a:r>
            <a:r>
              <a:rPr lang="it-IT" dirty="0" err="1"/>
              <a:t>identified</a:t>
            </a:r>
            <a:r>
              <a:rPr lang="it-IT" dirty="0"/>
              <a:t> in the </a:t>
            </a:r>
            <a:r>
              <a:rPr lang="it-IT" dirty="0" err="1"/>
              <a:t>handling</a:t>
            </a:r>
            <a:r>
              <a:rPr lang="it-IT" dirty="0"/>
              <a:t> of the </a:t>
            </a:r>
            <a:r>
              <a:rPr lang="it-IT" dirty="0" err="1"/>
              <a:t>innermost</a:t>
            </a:r>
            <a:r>
              <a:rPr lang="it-IT" dirty="0"/>
              <a:t> turn after Nb</a:t>
            </a:r>
            <a:r>
              <a:rPr lang="it-IT" baseline="-25000" dirty="0"/>
              <a:t>3</a:t>
            </a:r>
            <a:r>
              <a:rPr lang="it-IT" dirty="0"/>
              <a:t>Sn H.T.</a:t>
            </a:r>
          </a:p>
        </p:txBody>
      </p:sp>
      <p:pic>
        <p:nvPicPr>
          <p:cNvPr id="7" name="Content Placeholder 6" descr="A graph with red line&#10;&#10;Description automatically generated with low confidence">
            <a:extLst>
              <a:ext uri="{FF2B5EF4-FFF2-40B4-BE49-F238E27FC236}">
                <a16:creationId xmlns:a16="http://schemas.microsoft.com/office/drawing/2014/main" id="{4706FF4C-F3A7-0F49-736B-17204E978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1597" y="3207267"/>
            <a:ext cx="4492185" cy="3369139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64D972B-8AC1-D7E5-3083-8F8122989256}"/>
              </a:ext>
            </a:extLst>
          </p:cNvPr>
          <p:cNvSpPr txBox="1"/>
          <p:nvPr/>
        </p:nvSpPr>
        <p:spPr>
          <a:xfrm>
            <a:off x="4449047" y="3141755"/>
            <a:ext cx="463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2512EB"/>
                </a:solidFill>
              </a:rPr>
              <a:t>Min. </a:t>
            </a:r>
            <a:r>
              <a:rPr lang="it-IT" dirty="0" err="1">
                <a:solidFill>
                  <a:srgbClr val="2512EB"/>
                </a:solidFill>
                <a:latin typeface="Symbol" pitchFamily="2" charset="2"/>
              </a:rPr>
              <a:t>D</a:t>
            </a:r>
            <a:r>
              <a:rPr lang="it-IT" dirty="0" err="1">
                <a:solidFill>
                  <a:srgbClr val="2512EB"/>
                </a:solidFill>
              </a:rPr>
              <a:t>T</a:t>
            </a:r>
            <a:r>
              <a:rPr lang="it-IT" baseline="-25000" dirty="0" err="1">
                <a:solidFill>
                  <a:srgbClr val="2512EB"/>
                </a:solidFill>
              </a:rPr>
              <a:t>margin</a:t>
            </a:r>
            <a:r>
              <a:rPr lang="it-IT" baseline="-25000" dirty="0">
                <a:solidFill>
                  <a:srgbClr val="2512EB"/>
                </a:solidFill>
              </a:rPr>
              <a:t>  </a:t>
            </a:r>
            <a:r>
              <a:rPr lang="it-IT" dirty="0" err="1">
                <a:solidFill>
                  <a:srgbClr val="2512EB"/>
                </a:solidFill>
              </a:rPr>
              <a:t>not</a:t>
            </a:r>
            <a:r>
              <a:rPr lang="it-IT" dirty="0">
                <a:solidFill>
                  <a:srgbClr val="2512EB"/>
                </a:solidFill>
              </a:rPr>
              <a:t> </a:t>
            </a:r>
            <a:r>
              <a:rPr lang="it-IT" dirty="0" err="1">
                <a:solidFill>
                  <a:srgbClr val="2512EB"/>
                </a:solidFill>
              </a:rPr>
              <a:t>influenced</a:t>
            </a:r>
            <a:r>
              <a:rPr lang="it-IT" dirty="0">
                <a:solidFill>
                  <a:srgbClr val="2512EB"/>
                </a:solidFill>
              </a:rPr>
              <a:t> by </a:t>
            </a:r>
            <a:r>
              <a:rPr lang="it-IT" dirty="0" err="1">
                <a:solidFill>
                  <a:srgbClr val="2512EB"/>
                </a:solidFill>
              </a:rPr>
              <a:t>current</a:t>
            </a:r>
            <a:r>
              <a:rPr lang="it-IT" dirty="0">
                <a:solidFill>
                  <a:srgbClr val="2512EB"/>
                </a:solidFill>
              </a:rPr>
              <a:t> scenario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395B370-6FB0-784F-27F2-F30F65A08403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L. Muzzi – ENEA FSN COND – 24/07/2023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E66DBC0-0D0C-2676-C3FA-BE5F7498464A}"/>
              </a:ext>
            </a:extLst>
          </p:cNvPr>
          <p:cNvSpPr txBox="1"/>
          <p:nvPr/>
        </p:nvSpPr>
        <p:spPr>
          <a:xfrm rot="20401413">
            <a:off x="6612526" y="4818100"/>
            <a:ext cx="2565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7030A0"/>
                </a:solidFill>
              </a:rPr>
              <a:t>To be re-</a:t>
            </a:r>
            <a:r>
              <a:rPr lang="it-IT" sz="2000" dirty="0" err="1">
                <a:solidFill>
                  <a:srgbClr val="7030A0"/>
                </a:solidFill>
              </a:rPr>
              <a:t>computed</a:t>
            </a:r>
            <a:r>
              <a:rPr lang="it-IT" sz="2000" dirty="0">
                <a:solidFill>
                  <a:srgbClr val="7030A0"/>
                </a:solidFill>
              </a:rPr>
              <a:t> with </a:t>
            </a:r>
            <a:r>
              <a:rPr lang="it-IT" sz="2000" dirty="0" err="1">
                <a:solidFill>
                  <a:srgbClr val="7030A0"/>
                </a:solidFill>
              </a:rPr>
              <a:t>downgraded</a:t>
            </a:r>
            <a:r>
              <a:rPr lang="it-IT" sz="2000" dirty="0">
                <a:solidFill>
                  <a:srgbClr val="7030A0"/>
                </a:solidFill>
              </a:rPr>
              <a:t> </a:t>
            </a:r>
            <a:r>
              <a:rPr lang="it-IT" sz="2000" dirty="0" err="1">
                <a:solidFill>
                  <a:srgbClr val="7030A0"/>
                </a:solidFill>
              </a:rPr>
              <a:t>wire</a:t>
            </a:r>
            <a:r>
              <a:rPr lang="it-IT" sz="2000" dirty="0">
                <a:solidFill>
                  <a:srgbClr val="7030A0"/>
                </a:solidFill>
              </a:rPr>
              <a:t> performance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A7B169-CF2A-64FD-7A78-CE2E80E5E3FD}"/>
              </a:ext>
            </a:extLst>
          </p:cNvPr>
          <p:cNvSpPr txBox="1"/>
          <p:nvPr/>
        </p:nvSpPr>
        <p:spPr>
          <a:xfrm>
            <a:off x="260756" y="2804361"/>
            <a:ext cx="3782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inter-pancake 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joint ;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op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31.0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sz="16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op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= 4.8 K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(Top = 6.2 K in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layer-wound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coil)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AE6818C-B78F-A75E-2CC7-3CFA7B561C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50" y="3429000"/>
            <a:ext cx="3736354" cy="321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83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C409C94-3325-FC45-85EB-2FD09BCB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Concluding</a:t>
            </a:r>
            <a:r>
              <a:rPr lang="it-IT" dirty="0"/>
              <a:t> </a:t>
            </a:r>
            <a:r>
              <a:rPr lang="it-IT" dirty="0" err="1"/>
              <a:t>remarks</a:t>
            </a:r>
            <a:endParaRPr lang="it-IT" sz="2200" b="0" i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FF46A18-66FE-AA42-94ED-2CFE9C888EBD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72550B-1239-C6B8-E245-BB0A9C314498}"/>
              </a:ext>
            </a:extLst>
          </p:cNvPr>
          <p:cNvSpPr txBox="1"/>
          <p:nvPr/>
        </p:nvSpPr>
        <p:spPr>
          <a:xfrm>
            <a:off x="298214" y="908720"/>
            <a:ext cx="8547571" cy="5413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design of the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DTT Central Solenoid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(CS) coil has proven to be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challenging.</a:t>
            </a:r>
          </a:p>
          <a:p>
            <a:pPr indent="228600" algn="just">
              <a:lnSpc>
                <a:spcPct val="107000"/>
              </a:lnSpc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228600" algn="just">
              <a:lnSpc>
                <a:spcPct val="107000"/>
              </a:lnSpc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Concerns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the integrity of the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electrical insulation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throughout the machine lifetime. Beside the “normally-adopted”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criteria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 insulation assessment, a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relevant mock-up test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be used for design assessment and acceptance.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layer-wound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2-grades coil solution, operating at 34 kA, and providing an (ideal)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17.0 Weber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flux still represents the baseline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but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pancake-wound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one has been designed as well, providing (ideal)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15.9 Weber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indent="228600" algn="just"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</a:t>
            </a:r>
            <a:r>
              <a:rPr lang="en-US" dirty="0">
                <a:solidFill>
                  <a:srgbClr val="2512E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US" i="1" dirty="0">
                <a:solidFill>
                  <a:srgbClr val="2512E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downgraded</a:t>
            </a:r>
            <a:r>
              <a:rPr lang="en-US" dirty="0">
                <a:solidFill>
                  <a:srgbClr val="2512E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wire performance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call for a re-assessment of all numbers.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re-design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activity will be necessary, to “recover” the minimum required temperature margin.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228600" algn="just"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analyses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(mechanical and thermo-hydraulic) need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still be carried out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systematic fault analysis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has been undertaken.</a:t>
            </a:r>
          </a:p>
          <a:p>
            <a:pPr indent="228600" algn="just">
              <a:lnSpc>
                <a:spcPct val="107000"/>
              </a:lnSpc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Quench detection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coil protection strategy is still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be developed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Quench detection is more difficult in layer-wound coil solutions.</a:t>
            </a:r>
          </a:p>
          <a:p>
            <a:pPr indent="228600" algn="just">
              <a:lnSpc>
                <a:spcPct val="107000"/>
              </a:lnSpc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228600" algn="just"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optimization on the current scenarios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being attempted to reduce loads.</a:t>
            </a:r>
          </a:p>
        </p:txBody>
      </p:sp>
    </p:spTree>
    <p:extLst>
      <p:ext uri="{BB962C8B-B14F-4D97-AF65-F5344CB8AC3E}">
        <p14:creationId xmlns:p14="http://schemas.microsoft.com/office/powerpoint/2010/main" val="230234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Central </a:t>
            </a:r>
            <a:r>
              <a:rPr lang="it-IT" dirty="0" err="1"/>
              <a:t>Solenoid</a:t>
            </a:r>
            <a:r>
              <a:rPr lang="it-IT" dirty="0"/>
              <a:t> Coils design: open </a:t>
            </a:r>
            <a:r>
              <a:rPr lang="it-IT" dirty="0" err="1"/>
              <a:t>issues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E4DAD6-C4D5-661F-957D-74DCA44C6137}"/>
              </a:ext>
            </a:extLst>
          </p:cNvPr>
          <p:cNvSpPr txBox="1"/>
          <p:nvPr/>
        </p:nvSpPr>
        <p:spPr>
          <a:xfrm>
            <a:off x="425209" y="1201752"/>
            <a:ext cx="8191296" cy="881162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Issue 1</a:t>
            </a:r>
            <a:r>
              <a:rPr lang="en-GB" b="1" dirty="0">
                <a:sym typeface="Wingdings" pitchFamily="2" charset="2"/>
              </a:rPr>
              <a:t>: </a:t>
            </a:r>
            <a:r>
              <a:rPr lang="en-GB" dirty="0">
                <a:sym typeface="Wingdings" pitchFamily="2" charset="2"/>
              </a:rPr>
              <a:t>we have to rely on heat-treatment tolerant insulation (</a:t>
            </a:r>
            <a:r>
              <a:rPr lang="en-GB" dirty="0" err="1">
                <a:solidFill>
                  <a:srgbClr val="2512EB"/>
                </a:solidFill>
                <a:sym typeface="Wingdings" pitchFamily="2" charset="2"/>
              </a:rPr>
              <a:t>glass+VPI</a:t>
            </a:r>
            <a:r>
              <a:rPr lang="en-GB" dirty="0">
                <a:sym typeface="Wingdings" pitchFamily="2" charset="2"/>
              </a:rPr>
              <a:t>) only, and the insulation is highly loaded mechanically;</a:t>
            </a:r>
            <a:endParaRPr lang="en-GB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B6F417-78F5-D9D6-3B4F-BDBAB10AE9C9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560BE3-DE93-377F-CA1A-A104C139676B}"/>
              </a:ext>
            </a:extLst>
          </p:cNvPr>
          <p:cNvSpPr txBox="1"/>
          <p:nvPr/>
        </p:nvSpPr>
        <p:spPr>
          <a:xfrm>
            <a:off x="428397" y="2048782"/>
            <a:ext cx="7885789" cy="881162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Issue 2: </a:t>
            </a:r>
            <a:r>
              <a:rPr lang="en-GB" dirty="0"/>
              <a:t>Thermo-hydraulic configuration is not optimal (cold He does not directly enter at the coil high-field region);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A2E968-D0E8-0AB8-E936-27BE3337C8CF}"/>
              </a:ext>
            </a:extLst>
          </p:cNvPr>
          <p:cNvSpPr txBox="1"/>
          <p:nvPr/>
        </p:nvSpPr>
        <p:spPr>
          <a:xfrm>
            <a:off x="425209" y="2862936"/>
            <a:ext cx="7885790" cy="1435160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Issue 3</a:t>
            </a:r>
            <a:r>
              <a:rPr lang="en-GB" dirty="0">
                <a:solidFill>
                  <a:srgbClr val="C00000"/>
                </a:solidFill>
                <a:sym typeface="Wingdings" pitchFamily="2" charset="2"/>
              </a:rPr>
              <a:t>: </a:t>
            </a:r>
            <a:r>
              <a:rPr lang="en-GB" dirty="0"/>
              <a:t>the procurement of the Nb</a:t>
            </a:r>
            <a:r>
              <a:rPr lang="en-GB" baseline="-25000" dirty="0"/>
              <a:t>3</a:t>
            </a:r>
            <a:r>
              <a:rPr lang="en-GB" dirty="0"/>
              <a:t>Sn strand has to be launched again, and the performance brought back to the “original request”:</a:t>
            </a:r>
          </a:p>
          <a:p>
            <a:r>
              <a:rPr lang="en-GB" dirty="0"/>
              <a:t>	</a:t>
            </a:r>
            <a:r>
              <a:rPr lang="en-GB" dirty="0" err="1"/>
              <a:t>Ic</a:t>
            </a:r>
            <a:r>
              <a:rPr lang="en-GB" dirty="0"/>
              <a:t>(4.2K-12T) &gt; </a:t>
            </a:r>
            <a:r>
              <a:rPr lang="en-GB" b="1" dirty="0"/>
              <a:t>260 A</a:t>
            </a:r>
            <a:r>
              <a:rPr lang="en-GB" dirty="0">
                <a:solidFill>
                  <a:srgbClr val="2512EB"/>
                </a:solidFill>
              </a:rPr>
              <a:t> (about 8% lower)</a:t>
            </a:r>
          </a:p>
          <a:p>
            <a:r>
              <a:rPr lang="en-GB" dirty="0"/>
              <a:t>	</a:t>
            </a:r>
            <a:r>
              <a:rPr lang="en-GB" dirty="0" err="1"/>
              <a:t>Hyst</a:t>
            </a:r>
            <a:r>
              <a:rPr lang="en-GB" dirty="0"/>
              <a:t>. Loss &lt; </a:t>
            </a:r>
            <a:r>
              <a:rPr lang="en-GB" b="1" dirty="0"/>
              <a:t>400 </a:t>
            </a:r>
            <a:r>
              <a:rPr lang="en-GB" b="1" dirty="0" err="1"/>
              <a:t>mJ</a:t>
            </a:r>
            <a:r>
              <a:rPr lang="en-GB" b="1" dirty="0"/>
              <a:t>/cm</a:t>
            </a:r>
            <a:r>
              <a:rPr lang="en-GB" b="1" baseline="30000" dirty="0"/>
              <a:t>3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5268EB-FD10-8E85-3A88-05112186E0CA}"/>
              </a:ext>
            </a:extLst>
          </p:cNvPr>
          <p:cNvSpPr txBox="1"/>
          <p:nvPr/>
        </p:nvSpPr>
        <p:spPr>
          <a:xfrm>
            <a:off x="428397" y="4298096"/>
            <a:ext cx="8251934" cy="1435160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Issue 4</a:t>
            </a:r>
            <a:r>
              <a:rPr lang="en-GB" dirty="0">
                <a:solidFill>
                  <a:srgbClr val="C00000"/>
                </a:solidFill>
                <a:sym typeface="Wingdings" pitchFamily="2" charset="2"/>
              </a:rPr>
              <a:t>: </a:t>
            </a:r>
            <a:r>
              <a:rPr lang="en-GB" dirty="0"/>
              <a:t>Distribution of the pre-compression load on the two sub-coils with different stiffness could be “tricky”. To be still studied and assessed.</a:t>
            </a:r>
          </a:p>
          <a:p>
            <a:endParaRPr lang="en-GB" b="1" dirty="0">
              <a:solidFill>
                <a:srgbClr val="C00000"/>
              </a:solidFill>
              <a:sym typeface="Wingdings" pitchFamily="2" charset="2"/>
            </a:endParaRPr>
          </a:p>
          <a:p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Issue 5</a:t>
            </a:r>
            <a:r>
              <a:rPr lang="en-GB" dirty="0">
                <a:solidFill>
                  <a:srgbClr val="C00000"/>
                </a:solidFill>
                <a:sym typeface="Wingdings" pitchFamily="2" charset="2"/>
              </a:rPr>
              <a:t>: </a:t>
            </a:r>
            <a:r>
              <a:rPr lang="en-GB" dirty="0"/>
              <a:t>Same comment as above concerning quench detection strategy.</a:t>
            </a:r>
          </a:p>
        </p:txBody>
      </p:sp>
    </p:spTree>
    <p:extLst>
      <p:ext uri="{BB962C8B-B14F-4D97-AF65-F5344CB8AC3E}">
        <p14:creationId xmlns:p14="http://schemas.microsoft.com/office/powerpoint/2010/main" val="134852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Central </a:t>
            </a:r>
            <a:r>
              <a:rPr lang="it-IT" dirty="0" err="1"/>
              <a:t>Solenoid</a:t>
            </a:r>
            <a:r>
              <a:rPr lang="it-IT" dirty="0"/>
              <a:t> Coils design: open </a:t>
            </a:r>
            <a:r>
              <a:rPr lang="it-IT" dirty="0" err="1"/>
              <a:t>issues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E4DAD6-C4D5-661F-957D-74DCA44C6137}"/>
              </a:ext>
            </a:extLst>
          </p:cNvPr>
          <p:cNvSpPr txBox="1"/>
          <p:nvPr/>
        </p:nvSpPr>
        <p:spPr>
          <a:xfrm>
            <a:off x="476352" y="1073151"/>
            <a:ext cx="8191296" cy="881162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Issue 1</a:t>
            </a:r>
            <a:r>
              <a:rPr lang="en-GB" b="1" dirty="0">
                <a:sym typeface="Wingdings" pitchFamily="2" charset="2"/>
              </a:rPr>
              <a:t>: we have to rely on heat-treatment tolerant insulation (</a:t>
            </a:r>
            <a:r>
              <a:rPr lang="en-GB" b="1" dirty="0" err="1">
                <a:solidFill>
                  <a:srgbClr val="2512EB"/>
                </a:solidFill>
                <a:sym typeface="Wingdings" pitchFamily="2" charset="2"/>
              </a:rPr>
              <a:t>glass+VPI</a:t>
            </a:r>
            <a:r>
              <a:rPr lang="en-GB" b="1" dirty="0">
                <a:sym typeface="Wingdings" pitchFamily="2" charset="2"/>
              </a:rPr>
              <a:t>) only, and the insulation is highly loaded mechanically;</a:t>
            </a:r>
            <a:endParaRPr lang="en-GB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B6F417-78F5-D9D6-3B4F-BDBAB10AE9C9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</p:spTree>
    <p:extLst>
      <p:ext uri="{BB962C8B-B14F-4D97-AF65-F5344CB8AC3E}">
        <p14:creationId xmlns:p14="http://schemas.microsoft.com/office/powerpoint/2010/main" val="173634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Central </a:t>
            </a:r>
            <a:r>
              <a:rPr lang="it-IT" dirty="0" err="1"/>
              <a:t>Solenoid</a:t>
            </a:r>
            <a:r>
              <a:rPr lang="it-IT" dirty="0"/>
              <a:t> Coils design: open </a:t>
            </a:r>
            <a:r>
              <a:rPr lang="it-IT" dirty="0" err="1"/>
              <a:t>issues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E4DAD6-C4D5-661F-957D-74DCA44C6137}"/>
              </a:ext>
            </a:extLst>
          </p:cNvPr>
          <p:cNvSpPr txBox="1"/>
          <p:nvPr/>
        </p:nvSpPr>
        <p:spPr>
          <a:xfrm>
            <a:off x="476352" y="1073151"/>
            <a:ext cx="8191296" cy="881162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Issue 1</a:t>
            </a:r>
            <a:r>
              <a:rPr lang="en-GB" b="1" dirty="0">
                <a:sym typeface="Wingdings" pitchFamily="2" charset="2"/>
              </a:rPr>
              <a:t>: we have to rely on heat-treatment tolerant insulation (</a:t>
            </a:r>
            <a:r>
              <a:rPr lang="en-GB" b="1" dirty="0" err="1">
                <a:solidFill>
                  <a:srgbClr val="2512EB"/>
                </a:solidFill>
                <a:sym typeface="Wingdings" pitchFamily="2" charset="2"/>
              </a:rPr>
              <a:t>glass+VPI</a:t>
            </a:r>
            <a:r>
              <a:rPr lang="en-GB" b="1" dirty="0">
                <a:sym typeface="Wingdings" pitchFamily="2" charset="2"/>
              </a:rPr>
              <a:t>) only, and the insulation is highly loaded mechanically;</a:t>
            </a:r>
            <a:endParaRPr lang="en-GB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B6F417-78F5-D9D6-3B4F-BDBAB10AE9C9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682B920-6FB1-AE6D-A69D-8118E9906E8E}"/>
              </a:ext>
            </a:extLst>
          </p:cNvPr>
          <p:cNvSpPr txBox="1"/>
          <p:nvPr/>
        </p:nvSpPr>
        <p:spPr>
          <a:xfrm>
            <a:off x="919654" y="2334225"/>
            <a:ext cx="717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«Standard»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criteria</a:t>
            </a:r>
            <a:r>
              <a:rPr lang="it-IT" dirty="0"/>
              <a:t> for </a:t>
            </a:r>
            <a:r>
              <a:rPr lang="it-IT" dirty="0" err="1"/>
              <a:t>insulation</a:t>
            </a:r>
            <a:r>
              <a:rPr lang="it-IT" dirty="0"/>
              <a:t> </a:t>
            </a:r>
            <a:r>
              <a:rPr lang="it-IT" dirty="0" err="1"/>
              <a:t>components</a:t>
            </a:r>
            <a:r>
              <a:rPr lang="it-IT" dirty="0"/>
              <a:t> are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satisfied</a:t>
            </a:r>
            <a:endParaRPr lang="it-IT" dirty="0"/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8EDA46C9-CCB2-99BC-9653-B80EE218967C}"/>
              </a:ext>
            </a:extLst>
          </p:cNvPr>
          <p:cNvSpPr/>
          <p:nvPr/>
        </p:nvSpPr>
        <p:spPr>
          <a:xfrm rot="5400000">
            <a:off x="4317679" y="2034817"/>
            <a:ext cx="489160" cy="1096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3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Central </a:t>
            </a:r>
            <a:r>
              <a:rPr lang="it-IT" dirty="0" err="1"/>
              <a:t>Solenoid</a:t>
            </a:r>
            <a:r>
              <a:rPr lang="it-IT" dirty="0"/>
              <a:t> Coils design: open </a:t>
            </a:r>
            <a:r>
              <a:rPr lang="it-IT" dirty="0" err="1"/>
              <a:t>issues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E4DAD6-C4D5-661F-957D-74DCA44C6137}"/>
              </a:ext>
            </a:extLst>
          </p:cNvPr>
          <p:cNvSpPr txBox="1"/>
          <p:nvPr/>
        </p:nvSpPr>
        <p:spPr>
          <a:xfrm>
            <a:off x="476352" y="1073151"/>
            <a:ext cx="8191296" cy="881162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Issue 1</a:t>
            </a:r>
            <a:r>
              <a:rPr lang="en-GB" b="1" dirty="0">
                <a:sym typeface="Wingdings" pitchFamily="2" charset="2"/>
              </a:rPr>
              <a:t>: we have to rely on heat-treatment tolerant insulation (</a:t>
            </a:r>
            <a:r>
              <a:rPr lang="en-GB" b="1" dirty="0" err="1">
                <a:solidFill>
                  <a:srgbClr val="2512EB"/>
                </a:solidFill>
                <a:sym typeface="Wingdings" pitchFamily="2" charset="2"/>
              </a:rPr>
              <a:t>glass+VPI</a:t>
            </a:r>
            <a:r>
              <a:rPr lang="en-GB" b="1" dirty="0">
                <a:sym typeface="Wingdings" pitchFamily="2" charset="2"/>
              </a:rPr>
              <a:t>) only, and the insulation is highly loaded mechanically;</a:t>
            </a:r>
            <a:endParaRPr lang="en-GB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B6F417-78F5-D9D6-3B4F-BDBAB10AE9C9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682B920-6FB1-AE6D-A69D-8118E9906E8E}"/>
              </a:ext>
            </a:extLst>
          </p:cNvPr>
          <p:cNvSpPr txBox="1"/>
          <p:nvPr/>
        </p:nvSpPr>
        <p:spPr>
          <a:xfrm>
            <a:off x="919654" y="2334225"/>
            <a:ext cx="717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«Standard»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criteria</a:t>
            </a:r>
            <a:r>
              <a:rPr lang="it-IT" dirty="0"/>
              <a:t> for </a:t>
            </a:r>
            <a:r>
              <a:rPr lang="it-IT" dirty="0" err="1"/>
              <a:t>insulation</a:t>
            </a:r>
            <a:r>
              <a:rPr lang="it-IT" dirty="0"/>
              <a:t> </a:t>
            </a:r>
            <a:r>
              <a:rPr lang="it-IT" dirty="0" err="1"/>
              <a:t>components</a:t>
            </a:r>
            <a:r>
              <a:rPr lang="it-IT" dirty="0"/>
              <a:t> are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satisfied</a:t>
            </a:r>
            <a:endParaRPr lang="it-IT" dirty="0"/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8EDA46C9-CCB2-99BC-9653-B80EE218967C}"/>
              </a:ext>
            </a:extLst>
          </p:cNvPr>
          <p:cNvSpPr/>
          <p:nvPr/>
        </p:nvSpPr>
        <p:spPr>
          <a:xfrm rot="5400000">
            <a:off x="4317679" y="2034817"/>
            <a:ext cx="489160" cy="1096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FB6BC5-EEB3-7A22-7345-4FCD601C2B48}"/>
              </a:ext>
            </a:extLst>
          </p:cNvPr>
          <p:cNvSpPr txBox="1"/>
          <p:nvPr/>
        </p:nvSpPr>
        <p:spPr>
          <a:xfrm>
            <a:off x="168233" y="2811213"/>
            <a:ext cx="3107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CS1U turn insulation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Regions exceeding the LHD criterion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B345D4-D8C8-37FD-5E89-62EA9FB33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301"/>
          <a:stretch/>
        </p:blipFill>
        <p:spPr>
          <a:xfrm>
            <a:off x="323528" y="3501008"/>
            <a:ext cx="2726871" cy="270450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085C568-36DB-FA68-3DB1-5C6E78C0C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5" t="14347" r="15652" b="75409"/>
          <a:stretch/>
        </p:blipFill>
        <p:spPr>
          <a:xfrm>
            <a:off x="3050399" y="5223147"/>
            <a:ext cx="1256728" cy="112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4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Central </a:t>
            </a:r>
            <a:r>
              <a:rPr lang="it-IT" dirty="0" err="1"/>
              <a:t>Solenoid</a:t>
            </a:r>
            <a:r>
              <a:rPr lang="it-IT" dirty="0"/>
              <a:t> Coils design: open </a:t>
            </a:r>
            <a:r>
              <a:rPr lang="it-IT" dirty="0" err="1"/>
              <a:t>issues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E4DAD6-C4D5-661F-957D-74DCA44C6137}"/>
              </a:ext>
            </a:extLst>
          </p:cNvPr>
          <p:cNvSpPr txBox="1"/>
          <p:nvPr/>
        </p:nvSpPr>
        <p:spPr>
          <a:xfrm>
            <a:off x="476352" y="1073151"/>
            <a:ext cx="8191296" cy="881162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Issue 1</a:t>
            </a:r>
            <a:r>
              <a:rPr lang="en-GB" b="1" dirty="0">
                <a:sym typeface="Wingdings" pitchFamily="2" charset="2"/>
              </a:rPr>
              <a:t>: </a:t>
            </a:r>
            <a:r>
              <a:rPr lang="en-GB" dirty="0">
                <a:sym typeface="Wingdings" pitchFamily="2" charset="2"/>
              </a:rPr>
              <a:t>we have to rely on heat-treatment tolerant insulation (</a:t>
            </a:r>
            <a:r>
              <a:rPr lang="en-GB" dirty="0" err="1">
                <a:solidFill>
                  <a:srgbClr val="2512EB"/>
                </a:solidFill>
                <a:sym typeface="Wingdings" pitchFamily="2" charset="2"/>
              </a:rPr>
              <a:t>glass+VPI</a:t>
            </a:r>
            <a:r>
              <a:rPr lang="en-GB" dirty="0">
                <a:sym typeface="Wingdings" pitchFamily="2" charset="2"/>
              </a:rPr>
              <a:t>) only, and the insulation is highly loaded mechanically;</a:t>
            </a:r>
            <a:endParaRPr lang="en-GB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B6F417-78F5-D9D6-3B4F-BDBAB10AE9C9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682B920-6FB1-AE6D-A69D-8118E9906E8E}"/>
              </a:ext>
            </a:extLst>
          </p:cNvPr>
          <p:cNvSpPr txBox="1"/>
          <p:nvPr/>
        </p:nvSpPr>
        <p:spPr>
          <a:xfrm>
            <a:off x="919654" y="2334225"/>
            <a:ext cx="717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«Standard»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criteria</a:t>
            </a:r>
            <a:r>
              <a:rPr lang="it-IT" dirty="0"/>
              <a:t> for </a:t>
            </a:r>
            <a:r>
              <a:rPr lang="it-IT" dirty="0" err="1"/>
              <a:t>insulation</a:t>
            </a:r>
            <a:r>
              <a:rPr lang="it-IT" dirty="0"/>
              <a:t> </a:t>
            </a:r>
            <a:r>
              <a:rPr lang="it-IT" dirty="0" err="1"/>
              <a:t>components</a:t>
            </a:r>
            <a:r>
              <a:rPr lang="it-IT" dirty="0"/>
              <a:t> are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satisfied</a:t>
            </a:r>
            <a:endParaRPr lang="it-IT" dirty="0"/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8EDA46C9-CCB2-99BC-9653-B80EE218967C}"/>
              </a:ext>
            </a:extLst>
          </p:cNvPr>
          <p:cNvSpPr/>
          <p:nvPr/>
        </p:nvSpPr>
        <p:spPr>
          <a:xfrm rot="5400000">
            <a:off x="4317679" y="2034817"/>
            <a:ext cx="489160" cy="1096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FB6BC5-EEB3-7A22-7345-4FCD601C2B48}"/>
              </a:ext>
            </a:extLst>
          </p:cNvPr>
          <p:cNvSpPr txBox="1"/>
          <p:nvPr/>
        </p:nvSpPr>
        <p:spPr>
          <a:xfrm>
            <a:off x="168233" y="2811213"/>
            <a:ext cx="3107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CS1U turn insulation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Regions exceeding the LHD criterion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B345D4-D8C8-37FD-5E89-62EA9FB33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301"/>
          <a:stretch/>
        </p:blipFill>
        <p:spPr>
          <a:xfrm>
            <a:off x="323528" y="3501008"/>
            <a:ext cx="2726871" cy="270450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085C568-36DB-FA68-3DB1-5C6E78C0C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5" t="14347" r="15652" b="75409"/>
          <a:stretch/>
        </p:blipFill>
        <p:spPr>
          <a:xfrm>
            <a:off x="3050399" y="5223147"/>
            <a:ext cx="1256728" cy="112340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44A2C8C-87BE-D9FB-136E-24F8C447FD33}"/>
              </a:ext>
            </a:extLst>
          </p:cNvPr>
          <p:cNvSpPr txBox="1"/>
          <p:nvPr/>
        </p:nvSpPr>
        <p:spPr>
          <a:xfrm>
            <a:off x="3332438" y="3254844"/>
            <a:ext cx="552232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So,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happens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machine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lifetime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076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569E2F92-1DC1-4B2E-A399-03584792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18CC4C-6714-4CCB-B74C-3D7BE06FD25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1439C48-F23D-A24B-BE03-B7B57B5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Central </a:t>
            </a:r>
            <a:r>
              <a:rPr lang="it-IT" dirty="0" err="1"/>
              <a:t>Solenoid</a:t>
            </a:r>
            <a:r>
              <a:rPr lang="it-IT" dirty="0"/>
              <a:t> Coils design: open </a:t>
            </a:r>
            <a:r>
              <a:rPr lang="it-IT" dirty="0" err="1"/>
              <a:t>issues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E4DAD6-C4D5-661F-957D-74DCA44C6137}"/>
              </a:ext>
            </a:extLst>
          </p:cNvPr>
          <p:cNvSpPr txBox="1"/>
          <p:nvPr/>
        </p:nvSpPr>
        <p:spPr>
          <a:xfrm>
            <a:off x="476352" y="1073151"/>
            <a:ext cx="8191296" cy="881162"/>
          </a:xfrm>
          <a:prstGeom prst="rect">
            <a:avLst/>
          </a:prstGeom>
          <a:noFill/>
          <a:ln>
            <a:noFill/>
          </a:ln>
        </p:spPr>
        <p:txBody>
          <a:bodyPr wrap="square" lIns="216000" tIns="144000" rIns="180000" bIns="180000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Issue 1</a:t>
            </a:r>
            <a:r>
              <a:rPr lang="en-GB" b="1" dirty="0">
                <a:sym typeface="Wingdings" pitchFamily="2" charset="2"/>
              </a:rPr>
              <a:t>: </a:t>
            </a:r>
            <a:r>
              <a:rPr lang="en-GB" dirty="0">
                <a:sym typeface="Wingdings" pitchFamily="2" charset="2"/>
              </a:rPr>
              <a:t>we have to rely on heat-treatment tolerant insulation (</a:t>
            </a:r>
            <a:r>
              <a:rPr lang="en-GB" dirty="0" err="1">
                <a:solidFill>
                  <a:srgbClr val="2512EB"/>
                </a:solidFill>
                <a:sym typeface="Wingdings" pitchFamily="2" charset="2"/>
              </a:rPr>
              <a:t>glass+VPI</a:t>
            </a:r>
            <a:r>
              <a:rPr lang="en-GB" dirty="0">
                <a:sym typeface="Wingdings" pitchFamily="2" charset="2"/>
              </a:rPr>
              <a:t>) only, and the insulation is highly loaded mechanically;</a:t>
            </a:r>
            <a:endParaRPr lang="en-GB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B6F417-78F5-D9D6-3B4F-BDBAB10AE9C9}"/>
              </a:ext>
            </a:extLst>
          </p:cNvPr>
          <p:cNvSpPr txBox="1"/>
          <p:nvPr/>
        </p:nvSpPr>
        <p:spPr>
          <a:xfrm>
            <a:off x="550351" y="6390014"/>
            <a:ext cx="4454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L. Muzzi – ENEA FSN COND – 24/07/2023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682B920-6FB1-AE6D-A69D-8118E9906E8E}"/>
              </a:ext>
            </a:extLst>
          </p:cNvPr>
          <p:cNvSpPr txBox="1"/>
          <p:nvPr/>
        </p:nvSpPr>
        <p:spPr>
          <a:xfrm>
            <a:off x="919654" y="2334225"/>
            <a:ext cx="717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«Standard»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criteria</a:t>
            </a:r>
            <a:r>
              <a:rPr lang="it-IT" dirty="0"/>
              <a:t> for </a:t>
            </a:r>
            <a:r>
              <a:rPr lang="it-IT" dirty="0" err="1"/>
              <a:t>insulation</a:t>
            </a:r>
            <a:r>
              <a:rPr lang="it-IT" dirty="0"/>
              <a:t> </a:t>
            </a:r>
            <a:r>
              <a:rPr lang="it-IT" dirty="0" err="1"/>
              <a:t>components</a:t>
            </a:r>
            <a:r>
              <a:rPr lang="it-IT" dirty="0"/>
              <a:t> are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satisfied</a:t>
            </a:r>
            <a:endParaRPr lang="it-IT" dirty="0"/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8EDA46C9-CCB2-99BC-9653-B80EE218967C}"/>
              </a:ext>
            </a:extLst>
          </p:cNvPr>
          <p:cNvSpPr/>
          <p:nvPr/>
        </p:nvSpPr>
        <p:spPr>
          <a:xfrm rot="5400000">
            <a:off x="4317679" y="2034817"/>
            <a:ext cx="489160" cy="1096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FB6BC5-EEB3-7A22-7345-4FCD601C2B48}"/>
              </a:ext>
            </a:extLst>
          </p:cNvPr>
          <p:cNvSpPr txBox="1"/>
          <p:nvPr/>
        </p:nvSpPr>
        <p:spPr>
          <a:xfrm>
            <a:off x="168233" y="2811213"/>
            <a:ext cx="3107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CS1U turn insulation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Regions exceeding the LHD criterion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B345D4-D8C8-37FD-5E89-62EA9FB33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301"/>
          <a:stretch/>
        </p:blipFill>
        <p:spPr>
          <a:xfrm>
            <a:off x="323528" y="3501008"/>
            <a:ext cx="2726871" cy="270450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085C568-36DB-FA68-3DB1-5C6E78C0C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5" t="14347" r="15652" b="75409"/>
          <a:stretch/>
        </p:blipFill>
        <p:spPr>
          <a:xfrm>
            <a:off x="3050399" y="5223147"/>
            <a:ext cx="1256728" cy="112340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6AD5E14-6CAB-54E5-652C-EDF7C997F370}"/>
              </a:ext>
            </a:extLst>
          </p:cNvPr>
          <p:cNvSpPr txBox="1"/>
          <p:nvPr/>
        </p:nvSpPr>
        <p:spPr>
          <a:xfrm>
            <a:off x="3332438" y="4205328"/>
            <a:ext cx="552232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Max. terminal-to-terminal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voltage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breakdown):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2.8 kV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Max. inter-turn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voltage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breakdown):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640 V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44A2C8C-87BE-D9FB-136E-24F8C447FD33}"/>
              </a:ext>
            </a:extLst>
          </p:cNvPr>
          <p:cNvSpPr txBox="1"/>
          <p:nvPr/>
        </p:nvSpPr>
        <p:spPr>
          <a:xfrm>
            <a:off x="3332438" y="3254844"/>
            <a:ext cx="552232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So,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happens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machine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lifetime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guarantee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the capability to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maintain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2301914-7E47-35E4-36EB-8D10CA2710C3}"/>
              </a:ext>
            </a:extLst>
          </p:cNvPr>
          <p:cNvSpPr txBox="1"/>
          <p:nvPr/>
        </p:nvSpPr>
        <p:spPr>
          <a:xfrm>
            <a:off x="3589863" y="5056155"/>
            <a:ext cx="5264904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it-IT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outermost</a:t>
            </a:r>
            <a:r>
              <a:rPr lang="it-IT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LF </a:t>
            </a:r>
            <a:r>
              <a:rPr lang="it-IT" sz="1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layers</a:t>
            </a:r>
            <a:r>
              <a:rPr lang="it-IT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11 and 12; </a:t>
            </a:r>
            <a:r>
              <a:rPr lang="it-IT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360 V </a:t>
            </a:r>
            <a:r>
              <a:rPr lang="it-IT" sz="1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outermost</a:t>
            </a:r>
            <a:r>
              <a:rPr lang="it-IT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HF </a:t>
            </a:r>
            <a:r>
              <a:rPr lang="it-IT" sz="1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layers</a:t>
            </a:r>
            <a:r>
              <a:rPr lang="it-IT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5 and 6)</a:t>
            </a:r>
          </a:p>
        </p:txBody>
      </p:sp>
    </p:spTree>
    <p:extLst>
      <p:ext uri="{BB962C8B-B14F-4D97-AF65-F5344CB8AC3E}">
        <p14:creationId xmlns:p14="http://schemas.microsoft.com/office/powerpoint/2010/main" val="24523210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3289</TotalTime>
  <Words>3395</Words>
  <Application>Microsoft Macintosh PowerPoint</Application>
  <PresentationFormat>Presentazione su schermo (4:3)</PresentationFormat>
  <Paragraphs>367</Paragraphs>
  <Slides>31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9" baseType="lpstr">
      <vt:lpstr>Apple Symbols</vt:lpstr>
      <vt:lpstr>Arial</vt:lpstr>
      <vt:lpstr>Calibri</vt:lpstr>
      <vt:lpstr>Calibri Light</vt:lpstr>
      <vt:lpstr>Century Gothic</vt:lpstr>
      <vt:lpstr>Courier New</vt:lpstr>
      <vt:lpstr>Symbol</vt:lpstr>
      <vt:lpstr>Tema di Office</vt:lpstr>
      <vt:lpstr>DTT Central Solenoid design status</vt:lpstr>
      <vt:lpstr>Features of the DTT CS coil</vt:lpstr>
      <vt:lpstr>Central Solenoid Coils design status</vt:lpstr>
      <vt:lpstr>Central Solenoid Coils design: open issues</vt:lpstr>
      <vt:lpstr>Central Solenoid Coils design: open issues</vt:lpstr>
      <vt:lpstr>Central Solenoid Coils design: open issues</vt:lpstr>
      <vt:lpstr>Central Solenoid Coils design: open issues</vt:lpstr>
      <vt:lpstr>Central Solenoid Coils design: open issues</vt:lpstr>
      <vt:lpstr>Central Solenoid Coils design: open issues</vt:lpstr>
      <vt:lpstr>Central Solenoid Coils design: open issues</vt:lpstr>
      <vt:lpstr>Central Solenoid Coils design: open issues</vt:lpstr>
      <vt:lpstr>Winding Pack Electrical Insulation</vt:lpstr>
      <vt:lpstr>Winding Pack Electrical Insulation</vt:lpstr>
      <vt:lpstr>Winding Pack Electrical Insulation</vt:lpstr>
      <vt:lpstr>Winding Pack Electrical Insulation</vt:lpstr>
      <vt:lpstr>Central Solenoid Coils design: open issues</vt:lpstr>
      <vt:lpstr>CS Coil Thermal-hydraulics</vt:lpstr>
      <vt:lpstr>CS Coil Thermal-hydraulics</vt:lpstr>
      <vt:lpstr>CS Coil Thermal-hydraulics</vt:lpstr>
      <vt:lpstr>CS Coil Thermal-hydraulics</vt:lpstr>
      <vt:lpstr>CS Coil Thermal-hydraulics</vt:lpstr>
      <vt:lpstr>CS Coil Thermal-hydraulics</vt:lpstr>
      <vt:lpstr>CS Coil Thermal-hydraulics</vt:lpstr>
      <vt:lpstr>CS Coil Thermal-hydraulics</vt:lpstr>
      <vt:lpstr>CS Coil Thermal-hydraulics</vt:lpstr>
      <vt:lpstr>CS Coil Thermal-hydraulics</vt:lpstr>
      <vt:lpstr>CS Coil Thermal-hydraulics</vt:lpstr>
      <vt:lpstr>Central Solenoid Coils design: open issues</vt:lpstr>
      <vt:lpstr>Alternative pancake-wound solution</vt:lpstr>
      <vt:lpstr>Alternative pancake-wound solution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WBS.xx – ABC</dc:title>
  <dc:creator>Gian Mario</dc:creator>
  <cp:lastModifiedBy>Luigi Muzzi</cp:lastModifiedBy>
  <cp:revision>85</cp:revision>
  <dcterms:created xsi:type="dcterms:W3CDTF">2018-10-11T16:01:41Z</dcterms:created>
  <dcterms:modified xsi:type="dcterms:W3CDTF">2023-07-18T13:32:09Z</dcterms:modified>
</cp:coreProperties>
</file>