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sldIdLst>
    <p:sldId id="260" r:id="rId2"/>
    <p:sldId id="292" r:id="rId3"/>
    <p:sldId id="281" r:id="rId4"/>
    <p:sldId id="289" r:id="rId5"/>
    <p:sldId id="285" r:id="rId6"/>
    <p:sldId id="291" r:id="rId7"/>
    <p:sldId id="282" r:id="rId8"/>
    <p:sldId id="290" r:id="rId9"/>
    <p:sldId id="286" r:id="rId10"/>
    <p:sldId id="284" r:id="rId11"/>
    <p:sldId id="29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5078-A38E-408A-9B26-2A6FE699AD04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15DF-D075-42E2-BF51-9A5F2B0B81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9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88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10BFE-98AC-4EA4-A582-D36789E52B06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84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10BFE-98AC-4EA4-A582-D36789E52B0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5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10BFE-98AC-4EA4-A582-D36789E52B0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10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04"/>
            <a:ext cx="9579428" cy="547802"/>
          </a:xfrm>
        </p:spPr>
        <p:txBody>
          <a:bodyPr>
            <a:noAutofit/>
          </a:bodyPr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59529" y="6492875"/>
            <a:ext cx="511098" cy="365125"/>
          </a:xfrm>
          <a:prstGeom prst="rect">
            <a:avLst/>
          </a:prstGeom>
        </p:spPr>
        <p:txBody>
          <a:bodyPr anchor="b"/>
          <a:lstStyle>
            <a:lvl1pPr>
              <a:defRPr sz="1100" i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2F181969-B51F-4CC8-8A5D-B69C971A979C}" type="slidenum">
              <a:rPr lang="de-DE" smtClean="0"/>
              <a:pPr/>
              <a:t>‹#›</a:t>
            </a:fld>
            <a:endParaRPr lang="de-D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C3158-2421-9C96-12D2-C8B878E4E0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569886"/>
              </p:ext>
            </p:extLst>
          </p:nvPr>
        </p:nvGraphicFramePr>
        <p:xfrm>
          <a:off x="21373" y="6492240"/>
          <a:ext cx="1219200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9522">
                  <a:extLst>
                    <a:ext uri="{9D8B030D-6E8A-4147-A177-3AD203B41FA5}">
                      <a16:colId xmlns:a16="http://schemas.microsoft.com/office/drawing/2014/main" val="3852780357"/>
                    </a:ext>
                  </a:extLst>
                </a:gridCol>
                <a:gridCol w="2207941">
                  <a:extLst>
                    <a:ext uri="{9D8B030D-6E8A-4147-A177-3AD203B41FA5}">
                      <a16:colId xmlns:a16="http://schemas.microsoft.com/office/drawing/2014/main" val="3906222986"/>
                    </a:ext>
                  </a:extLst>
                </a:gridCol>
                <a:gridCol w="7394188">
                  <a:extLst>
                    <a:ext uri="{9D8B030D-6E8A-4147-A177-3AD203B41FA5}">
                      <a16:colId xmlns:a16="http://schemas.microsoft.com/office/drawing/2014/main" val="922053719"/>
                    </a:ext>
                  </a:extLst>
                </a:gridCol>
                <a:gridCol w="560349">
                  <a:extLst>
                    <a:ext uri="{9D8B030D-6E8A-4147-A177-3AD203B41FA5}">
                      <a16:colId xmlns:a16="http://schemas.microsoft.com/office/drawing/2014/main" val="3723558657"/>
                    </a:ext>
                  </a:extLst>
                </a:gridCol>
              </a:tblGrid>
              <a:tr h="236795">
                <a:tc>
                  <a:txBody>
                    <a:bodyPr/>
                    <a:lstStyle/>
                    <a:p>
                      <a:pPr lvl="0"/>
                      <a:r>
                        <a:rPr lang="en-US" sz="900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WPDIV–IDTT–Mid-Term Meeting</a:t>
                      </a:r>
                    </a:p>
                    <a:p>
                      <a:pPr lvl="0"/>
                      <a:r>
                        <a:rPr lang="en-US" sz="900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22-24 June 2022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i="1" dirty="0" err="1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A.Murari</a:t>
                      </a:r>
                      <a:r>
                        <a:rPr lang="en-GB" sz="90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, </a:t>
                      </a:r>
                      <a:r>
                        <a:rPr lang="en-GB" sz="900" i="1" dirty="0" err="1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M.Valisa</a:t>
                      </a:r>
                      <a:r>
                        <a:rPr lang="en-GB" sz="90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, </a:t>
                      </a:r>
                      <a:r>
                        <a:rPr lang="en-GB" sz="900" i="1" dirty="0" err="1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L.Gabellieri</a:t>
                      </a:r>
                      <a:r>
                        <a:rPr lang="en-GB" sz="90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and  DTT-DIA team</a:t>
                      </a:r>
                    </a:p>
                  </a:txBody>
                  <a:tcPr anchor="b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GB" sz="900" b="1" i="1" dirty="0">
                        <a:solidFill>
                          <a:srgbClr val="0070C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900" b="1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       </a:t>
                      </a:r>
                    </a:p>
                  </a:txBody>
                  <a:tcPr anchor="b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42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77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9" name="Bild 7" descr="EU_und_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58" y="5999297"/>
            <a:ext cx="3456384" cy="64920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6825" y="495300"/>
            <a:ext cx="10925175" cy="51911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" y="495300"/>
            <a:ext cx="1285875" cy="52101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9D2A53-5DEA-054F-CFC4-842760FB9F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4984" y="6089898"/>
            <a:ext cx="7147149" cy="468000"/>
            <a:chOff x="762814" y="6308545"/>
            <a:chExt cx="7615251" cy="419674"/>
          </a:xfrm>
        </p:grpSpPr>
        <p:pic>
          <p:nvPicPr>
            <p:cNvPr id="6" name="Picture 5" descr="ENEA logo copia">
              <a:extLst>
                <a:ext uri="{FF2B5EF4-FFF2-40B4-BE49-F238E27FC236}">
                  <a16:creationId xmlns:a16="http://schemas.microsoft.com/office/drawing/2014/main" id="{64C8357E-080E-9A05-C612-088D18C85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14" y="6308545"/>
              <a:ext cx="881800" cy="31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NR">
              <a:extLst>
                <a:ext uri="{FF2B5EF4-FFF2-40B4-BE49-F238E27FC236}">
                  <a16:creationId xmlns:a16="http://schemas.microsoft.com/office/drawing/2014/main" id="{0E82954D-0551-72E1-EFA8-5C799F96E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029" y="6365293"/>
              <a:ext cx="409756" cy="36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logocreate">
              <a:extLst>
                <a:ext uri="{FF2B5EF4-FFF2-40B4-BE49-F238E27FC236}">
                  <a16:creationId xmlns:a16="http://schemas.microsoft.com/office/drawing/2014/main" id="{CD5C7154-3546-BED1-F163-648B4B97C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07" y="6318006"/>
              <a:ext cx="349470" cy="39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RFX Padova 05 1600x836">
              <a:extLst>
                <a:ext uri="{FF2B5EF4-FFF2-40B4-BE49-F238E27FC236}">
                  <a16:creationId xmlns:a16="http://schemas.microsoft.com/office/drawing/2014/main" id="{839E8B33-77CF-9E10-07D4-16A392A86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414" y="6344121"/>
              <a:ext cx="628797" cy="32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ni ml pms">
              <a:extLst>
                <a:ext uri="{FF2B5EF4-FFF2-40B4-BE49-F238E27FC236}">
                  <a16:creationId xmlns:a16="http://schemas.microsoft.com/office/drawing/2014/main" id="{30372B80-21DD-9F51-71A2-E195DB82F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070" y="6367494"/>
              <a:ext cx="272141" cy="33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L&amp;#39;INFN CAMBIA LOGO">
              <a:extLst>
                <a:ext uri="{FF2B5EF4-FFF2-40B4-BE49-F238E27FC236}">
                  <a16:creationId xmlns:a16="http://schemas.microsoft.com/office/drawing/2014/main" id="{B2CF612E-8260-11F2-9483-6942AEAFB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711" y="6341438"/>
              <a:ext cx="655285" cy="36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POLITO">
              <a:extLst>
                <a:ext uri="{FF2B5EF4-FFF2-40B4-BE49-F238E27FC236}">
                  <a16:creationId xmlns:a16="http://schemas.microsoft.com/office/drawing/2014/main" id="{3A337340-9094-9BB6-089E-2238430C3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932" y="6333961"/>
              <a:ext cx="347294" cy="34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logo unimib">
              <a:extLst>
                <a:ext uri="{FF2B5EF4-FFF2-40B4-BE49-F238E27FC236}">
                  <a16:creationId xmlns:a16="http://schemas.microsoft.com/office/drawing/2014/main" id="{43669435-1D1F-41F9-287C-0127BED7A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071" y="6355166"/>
              <a:ext cx="340816" cy="36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Logo Tor Vergata 1">
              <a:extLst>
                <a:ext uri="{FF2B5EF4-FFF2-40B4-BE49-F238E27FC236}">
                  <a16:creationId xmlns:a16="http://schemas.microsoft.com/office/drawing/2014/main" id="{6D1F1288-1241-D7F7-92EF-03408ADDC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23" y="6334013"/>
              <a:ext cx="382169" cy="385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 descr="univtuscia">
              <a:extLst>
                <a:ext uri="{FF2B5EF4-FFF2-40B4-BE49-F238E27FC236}">
                  <a16:creationId xmlns:a16="http://schemas.microsoft.com/office/drawing/2014/main" id="{ABD5BDEF-ABB6-5829-FF58-066AFB4A8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851" y="6333961"/>
              <a:ext cx="748214" cy="3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magine 4">
              <a:extLst>
                <a:ext uri="{FF2B5EF4-FFF2-40B4-BE49-F238E27FC236}">
                  <a16:creationId xmlns:a16="http://schemas.microsoft.com/office/drawing/2014/main" id="{A5806AA8-AB57-349E-2AA5-5D6968DF0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173" y="6396099"/>
              <a:ext cx="809498" cy="12975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D5D0BF99-2B65-0D71-34CC-8EF1B0FA38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75" y="5985178"/>
            <a:ext cx="5850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3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434" y="100362"/>
            <a:ext cx="9679259" cy="606402"/>
          </a:xfrm>
        </p:spPr>
        <p:txBody>
          <a:bodyPr anchor="ctr">
            <a:normAutofit/>
          </a:bodyPr>
          <a:lstStyle>
            <a:lvl1pPr>
              <a:defRPr sz="3733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endParaRPr lang="en-GB" noProof="0" dirty="0"/>
          </a:p>
        </p:txBody>
      </p:sp>
      <p:cxnSp>
        <p:nvCxnSpPr>
          <p:cNvPr id="14" name="Connettore 1 8">
            <a:extLst>
              <a:ext uri="{FF2B5EF4-FFF2-40B4-BE49-F238E27FC236}">
                <a16:creationId xmlns:a16="http://schemas.microsoft.com/office/drawing/2014/main" id="{09A6090F-5288-AB48-88CB-B49A9A224B1A}"/>
              </a:ext>
            </a:extLst>
          </p:cNvPr>
          <p:cNvCxnSpPr>
            <a:cxnSpLocks/>
          </p:cNvCxnSpPr>
          <p:nvPr userDrawn="1"/>
        </p:nvCxnSpPr>
        <p:spPr>
          <a:xfrm>
            <a:off x="0" y="6356351"/>
            <a:ext cx="12192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9A49C-5E00-644A-8CEE-F9191026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456" y="6518014"/>
            <a:ext cx="2743200" cy="365125"/>
          </a:xfrm>
        </p:spPr>
        <p:txBody>
          <a:bodyPr/>
          <a:lstStyle>
            <a:lvl1pPr algn="r">
              <a:defRPr sz="1467">
                <a:solidFill>
                  <a:srgbClr val="0070C0"/>
                </a:solidFill>
              </a:defRPr>
            </a:lvl1pPr>
          </a:lstStyle>
          <a:p>
            <a:fld id="{BA013763-FF4F-6447-94CE-4F6DA003092A}" type="slidenum">
              <a:rPr lang="it-IT" smtClean="0"/>
              <a:pPr/>
              <a:t>‹#›</a:t>
            </a:fld>
            <a:endParaRPr lang="it-IT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05D584-4CE1-4A5F-77BE-0FC71CC096C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83753"/>
              </p:ext>
            </p:extLst>
          </p:nvPr>
        </p:nvGraphicFramePr>
        <p:xfrm>
          <a:off x="-19985" y="6366024"/>
          <a:ext cx="12191999" cy="491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7736">
                  <a:extLst>
                    <a:ext uri="{9D8B030D-6E8A-4147-A177-3AD203B41FA5}">
                      <a16:colId xmlns:a16="http://schemas.microsoft.com/office/drawing/2014/main" val="385278035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906222986"/>
                    </a:ext>
                  </a:extLst>
                </a:gridCol>
                <a:gridCol w="3257863">
                  <a:extLst>
                    <a:ext uri="{9D8B030D-6E8A-4147-A177-3AD203B41FA5}">
                      <a16:colId xmlns:a16="http://schemas.microsoft.com/office/drawing/2014/main" val="922053719"/>
                    </a:ext>
                  </a:extLst>
                </a:gridCol>
              </a:tblGrid>
              <a:tr h="491977"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WPDIV-IDTT 2023 Midterm - 17–19 July 2023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i="1" u="none" kern="1200" baseline="0" dirty="0" err="1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A.Murari</a:t>
                      </a:r>
                      <a:r>
                        <a:rPr lang="it-IT" sz="900" i="1" u="none" kern="1200" baseline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,</a:t>
                      </a:r>
                      <a:r>
                        <a:rPr lang="it-IT" sz="900" i="1" u="none" kern="1200" baseline="0" dirty="0" err="1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L.Gabellieri</a:t>
                      </a:r>
                      <a:endParaRPr lang="en-GB" sz="900" i="1" u="none" kern="1200" baseline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b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i="1" dirty="0">
                          <a:solidFill>
                            <a:srgbClr val="0070C0"/>
                          </a:solidFill>
                          <a:latin typeface="Avenir" panose="02000503020000020003" pitchFamily="2" charset="0"/>
                        </a:rPr>
                        <a:t>                                                                                         / 7</a:t>
                      </a:r>
                    </a:p>
                  </a:txBody>
                  <a:tcPr marL="121920" marR="121920" marT="60960" marB="60960" anchor="b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42112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490832A4-5DC2-E30D-1F8C-C4A8010E8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6" y="100362"/>
            <a:ext cx="5850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8">
            <a:extLst>
              <a:ext uri="{FF2B5EF4-FFF2-40B4-BE49-F238E27FC236}">
                <a16:creationId xmlns:a16="http://schemas.microsoft.com/office/drawing/2014/main" id="{09A6090F-5288-AB48-88CB-B49A9A224B1A}"/>
              </a:ext>
            </a:extLst>
          </p:cNvPr>
          <p:cNvCxnSpPr>
            <a:cxnSpLocks/>
          </p:cNvCxnSpPr>
          <p:nvPr userDrawn="1"/>
        </p:nvCxnSpPr>
        <p:spPr>
          <a:xfrm>
            <a:off x="0" y="6112511"/>
            <a:ext cx="12192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>
            <a:extLst>
              <a:ext uri="{FF2B5EF4-FFF2-40B4-BE49-F238E27FC236}">
                <a16:creationId xmlns:a16="http://schemas.microsoft.com/office/drawing/2014/main" id="{BC3214E2-7CBC-EE46-B976-91C05E8D48B0}"/>
              </a:ext>
            </a:extLst>
          </p:cNvPr>
          <p:cNvSpPr txBox="1">
            <a:spLocks/>
          </p:cNvSpPr>
          <p:nvPr userDrawn="1"/>
        </p:nvSpPr>
        <p:spPr>
          <a:xfrm>
            <a:off x="4084321" y="5323531"/>
            <a:ext cx="7467964" cy="693221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GB" sz="2667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attention</a:t>
            </a:r>
            <a:endParaRPr lang="en-GB" sz="2800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EF50E0-634E-CFD2-E1CD-8D4D05790676}"/>
              </a:ext>
            </a:extLst>
          </p:cNvPr>
          <p:cNvGrpSpPr/>
          <p:nvPr userDrawn="1"/>
        </p:nvGrpSpPr>
        <p:grpSpPr>
          <a:xfrm>
            <a:off x="1019167" y="6198502"/>
            <a:ext cx="10153668" cy="559565"/>
            <a:chOff x="762814" y="6308545"/>
            <a:chExt cx="7615251" cy="419674"/>
          </a:xfrm>
        </p:grpSpPr>
        <p:pic>
          <p:nvPicPr>
            <p:cNvPr id="3" name="Picture 2" descr="ENEA logo copia">
              <a:extLst>
                <a:ext uri="{FF2B5EF4-FFF2-40B4-BE49-F238E27FC236}">
                  <a16:creationId xmlns:a16="http://schemas.microsoft.com/office/drawing/2014/main" id="{ED825DF5-6F51-D3D5-3AFC-F3AF4CC17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14" y="6308545"/>
              <a:ext cx="881800" cy="316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NR">
              <a:extLst>
                <a:ext uri="{FF2B5EF4-FFF2-40B4-BE49-F238E27FC236}">
                  <a16:creationId xmlns:a16="http://schemas.microsoft.com/office/drawing/2014/main" id="{CD95C31A-D753-F65A-4CA8-3501655E5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029" y="6365293"/>
              <a:ext cx="409756" cy="362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logocreate">
              <a:extLst>
                <a:ext uri="{FF2B5EF4-FFF2-40B4-BE49-F238E27FC236}">
                  <a16:creationId xmlns:a16="http://schemas.microsoft.com/office/drawing/2014/main" id="{B2C02C0B-1E68-56CA-85F2-E8C7986ED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07" y="6318006"/>
              <a:ext cx="349470" cy="39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RFX Padova 05 1600x836">
              <a:extLst>
                <a:ext uri="{FF2B5EF4-FFF2-40B4-BE49-F238E27FC236}">
                  <a16:creationId xmlns:a16="http://schemas.microsoft.com/office/drawing/2014/main" id="{1F838CA3-9ECE-2533-FF97-F92EAA121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414" y="6344121"/>
              <a:ext cx="628797" cy="32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eni ml pms">
              <a:extLst>
                <a:ext uri="{FF2B5EF4-FFF2-40B4-BE49-F238E27FC236}">
                  <a16:creationId xmlns:a16="http://schemas.microsoft.com/office/drawing/2014/main" id="{5BBFB0D0-08C0-52B3-DA8D-641EE2141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070" y="6367494"/>
              <a:ext cx="272141" cy="336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L&amp;#39;INFN CAMBIA LOGO">
              <a:extLst>
                <a:ext uri="{FF2B5EF4-FFF2-40B4-BE49-F238E27FC236}">
                  <a16:creationId xmlns:a16="http://schemas.microsoft.com/office/drawing/2014/main" id="{85ADF40A-E570-F6D0-6D2C-E6638B43D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711" y="6341438"/>
              <a:ext cx="655285" cy="36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POLITO">
              <a:extLst>
                <a:ext uri="{FF2B5EF4-FFF2-40B4-BE49-F238E27FC236}">
                  <a16:creationId xmlns:a16="http://schemas.microsoft.com/office/drawing/2014/main" id="{10EC8396-D0A3-3111-D2B6-6A4CE5663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932" y="6333961"/>
              <a:ext cx="347294" cy="34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logo unimib">
              <a:extLst>
                <a:ext uri="{FF2B5EF4-FFF2-40B4-BE49-F238E27FC236}">
                  <a16:creationId xmlns:a16="http://schemas.microsoft.com/office/drawing/2014/main" id="{CCA4853D-75B0-16A2-6E90-32AC4E0E3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071" y="6355166"/>
              <a:ext cx="340816" cy="36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 descr="Logo Tor Vergata 1">
              <a:extLst>
                <a:ext uri="{FF2B5EF4-FFF2-40B4-BE49-F238E27FC236}">
                  <a16:creationId xmlns:a16="http://schemas.microsoft.com/office/drawing/2014/main" id="{99D6DB9A-B687-A381-339B-DB91FF86D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823" y="6334013"/>
              <a:ext cx="382169" cy="385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2" descr="univtuscia">
              <a:extLst>
                <a:ext uri="{FF2B5EF4-FFF2-40B4-BE49-F238E27FC236}">
                  <a16:creationId xmlns:a16="http://schemas.microsoft.com/office/drawing/2014/main" id="{EF92B715-CC05-E2FE-74D8-0DDB8E983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851" y="6333961"/>
              <a:ext cx="748214" cy="3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magine 4">
              <a:extLst>
                <a:ext uri="{FF2B5EF4-FFF2-40B4-BE49-F238E27FC236}">
                  <a16:creationId xmlns:a16="http://schemas.microsoft.com/office/drawing/2014/main" id="{99C111CE-17C4-BEFA-9D06-9451A7193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173" y="6396099"/>
              <a:ext cx="809498" cy="129750"/>
            </a:xfrm>
            <a:prstGeom prst="rect">
              <a:avLst/>
            </a:prstGeom>
          </p:spPr>
        </p:pic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AF8EA771-B30C-3AA7-688F-65DB9A974B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6" y="100362"/>
            <a:ext cx="5850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9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D694D4-973C-344D-B249-9C473EE41B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94" y="309681"/>
            <a:ext cx="5850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30950" y="123540"/>
            <a:ext cx="1445699" cy="348234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36762" y="6311900"/>
            <a:ext cx="6297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9" name="Gerade Verbindung 15"/>
          <p:cNvCxnSpPr/>
          <p:nvPr userDrawn="1"/>
        </p:nvCxnSpPr>
        <p:spPr>
          <a:xfrm>
            <a:off x="0" y="783277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34066" y="62912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2F181969-B51F-4CC8-8A5D-B69C971A979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6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4" r:id="rId3"/>
    <p:sldLayoutId id="2147483665" r:id="rId4"/>
    <p:sldLayoutId id="21474836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tt-dms.enea.it/share/page/site/dtt/document-details?nodeRef=workspace://SpacesStore/e687fd55-5eda-4c42-817a-6d6510479a98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4382" y="2652513"/>
            <a:ext cx="7009014" cy="1440160"/>
          </a:xfrm>
        </p:spPr>
        <p:txBody>
          <a:bodyPr>
            <a:noAutofit/>
          </a:bodyPr>
          <a:lstStyle/>
          <a:p>
            <a:r>
              <a:rPr lang="en-GB" sz="4800" b="1" i="1" dirty="0">
                <a:solidFill>
                  <a:schemeClr val="bg1"/>
                </a:solidFill>
              </a:rPr>
              <a:t>DTT diagnostic equipment: design progress status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100" y="4255960"/>
            <a:ext cx="11896369" cy="1418337"/>
          </a:xfrm>
          <a:noFill/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i="1" u="sng" dirty="0" err="1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A.Murari</a:t>
            </a:r>
            <a:r>
              <a:rPr lang="en-GB" sz="2000" i="1" u="sng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2000" i="1" baseline="300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2,4</a:t>
            </a:r>
            <a:r>
              <a:rPr lang="en-GB" sz="2000" i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, </a:t>
            </a:r>
            <a:r>
              <a:rPr lang="en-GB" sz="2000" i="1" dirty="0" err="1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L.Gabellieri</a:t>
            </a:r>
            <a:r>
              <a:rPr lang="en-GB" sz="2000" i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2000" i="1" baseline="300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1,3 </a:t>
            </a:r>
            <a:r>
              <a:rPr lang="en-GB" sz="2000" i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and M.A.Caponero</a:t>
            </a:r>
            <a:r>
              <a:rPr lang="en-GB" sz="2000" i="1" baseline="300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  <a:r>
              <a:rPr lang="en-GB" sz="2000" i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D.Fiorucci</a:t>
            </a:r>
            <a:r>
              <a:rPr lang="en-GB" sz="2000" i="1" baseline="300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  <a:r>
              <a:rPr lang="en-GB" sz="2000" i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O.Tudisco</a:t>
            </a:r>
            <a:r>
              <a:rPr lang="en-GB" sz="2000" i="1" baseline="30000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1,3</a:t>
            </a:r>
          </a:p>
          <a:p>
            <a:pPr marL="0" indent="0">
              <a:buNone/>
            </a:pPr>
            <a:r>
              <a: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DTT </a:t>
            </a:r>
            <a:r>
              <a:rPr lang="en-GB" sz="1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S.c.a</a:t>
            </a:r>
            <a:r>
              <a: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r.l</a:t>
            </a:r>
            <a:r>
              <a: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Frascati (Italy)</a:t>
            </a:r>
            <a:r>
              <a:rPr lang="en-GB" sz="12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</a:t>
            </a:r>
            <a:r>
              <a: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Consorzio</a:t>
            </a:r>
            <a:r>
              <a: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RFX Padova (Italy)</a:t>
            </a:r>
            <a:r>
              <a:rPr lang="en-GB" sz="12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ENEA Fusion and Nuclear Safety Department, Frascati (Italy)</a:t>
            </a:r>
            <a:r>
              <a:rPr lang="en-GB" sz="12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it-IT" sz="1200" dirty="0">
                <a:solidFill>
                  <a:schemeClr val="bg1"/>
                </a:solidFill>
              </a:rPr>
              <a:t>, </a:t>
            </a:r>
            <a:r>
              <a:rPr lang="it-IT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Istituto per la Scienza e la Tecnologia dei Plasmi, CNR, Padova, Italy</a:t>
            </a:r>
            <a:r>
              <a:rPr lang="it-IT" sz="1200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it-IT" sz="1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11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WPDIV-IDTT 2023 Midterm meeting - 17–19 July 2023 ENEA Frascati</a:t>
            </a:r>
          </a:p>
        </p:txBody>
      </p:sp>
    </p:spTree>
    <p:extLst>
      <p:ext uri="{BB962C8B-B14F-4D97-AF65-F5344CB8AC3E}">
        <p14:creationId xmlns:p14="http://schemas.microsoft.com/office/powerpoint/2010/main" val="362536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B77789-6986-2E78-7918-71A26F97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WPDIV-IDTT Midterm Meeting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4A483-49FA-CCB8-229C-EDEECA51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0FB675-B67C-F947-5CD4-5A09B7856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59083"/>
              </p:ext>
            </p:extLst>
          </p:nvPr>
        </p:nvGraphicFramePr>
        <p:xfrm>
          <a:off x="207450" y="903250"/>
          <a:ext cx="11475649" cy="5309450"/>
        </p:xfrm>
        <a:graphic>
          <a:graphicData uri="http://schemas.openxmlformats.org/drawingml/2006/table">
            <a:tbl>
              <a:tblPr/>
              <a:tblGrid>
                <a:gridCol w="955111">
                  <a:extLst>
                    <a:ext uri="{9D8B030D-6E8A-4147-A177-3AD203B41FA5}">
                      <a16:colId xmlns:a16="http://schemas.microsoft.com/office/drawing/2014/main" val="1303461693"/>
                    </a:ext>
                  </a:extLst>
                </a:gridCol>
                <a:gridCol w="2796489">
                  <a:extLst>
                    <a:ext uri="{9D8B030D-6E8A-4147-A177-3AD203B41FA5}">
                      <a16:colId xmlns:a16="http://schemas.microsoft.com/office/drawing/2014/main" val="3753637935"/>
                    </a:ext>
                  </a:extLst>
                </a:gridCol>
                <a:gridCol w="7724049">
                  <a:extLst>
                    <a:ext uri="{9D8B030D-6E8A-4147-A177-3AD203B41FA5}">
                      <a16:colId xmlns:a16="http://schemas.microsoft.com/office/drawing/2014/main" val="1937963225"/>
                    </a:ext>
                  </a:extLst>
                </a:gridCol>
              </a:tblGrid>
              <a:tr h="209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S6 - Diagnostics Tuesday 18th </a:t>
                      </a:r>
                      <a:r>
                        <a:rPr lang="en-GB" sz="2800" b="1" i="1" u="none" strike="noStrike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July  13:30-17:00</a:t>
                      </a:r>
                      <a:endParaRPr lang="en-GB" sz="2800" b="1" i="1" u="none" strike="noStrike" dirty="0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u="none" strike="noStrike" dirty="0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79787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GB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Duration</a:t>
                      </a:r>
                    </a:p>
                  </a:txBody>
                  <a:tcPr marL="7490" marR="7490" marT="749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GB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Speaker</a:t>
                      </a:r>
                    </a:p>
                  </a:txBody>
                  <a:tcPr marL="7490" marR="7490" marT="749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en-GB" sz="1600" b="0" i="1" u="none" strike="noStrike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Title</a:t>
                      </a:r>
                      <a:endParaRPr lang="en-GB" sz="1600" b="0" i="1" u="none" strike="noStrike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347369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x-none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00:15</a:t>
                      </a:r>
                    </a:p>
                  </a:txBody>
                  <a:tcPr marL="7490" marR="7490" marT="749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Andrea </a:t>
                      </a:r>
                      <a:r>
                        <a:rPr lang="en-GB" sz="20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Murari</a:t>
                      </a:r>
                      <a:endParaRPr lang="en-GB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DTT diagnostic equipment: design progress status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61258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x-none" sz="16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00:10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en-GB" sz="16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Questions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86462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x-none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00:25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Giovanni </a:t>
                      </a:r>
                      <a:r>
                        <a:rPr lang="en-GB" sz="20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Artaserse</a:t>
                      </a:r>
                      <a:endParaRPr lang="en-GB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DTT Magnetic Sensors equipment: design progress status and planning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545206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x-none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00:10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GB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Questions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b="0" i="1" u="none" strike="noStrike" kern="1200" dirty="0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96757"/>
                  </a:ext>
                </a:extLst>
              </a:tr>
              <a:tr h="477345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x-none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00:25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Matteo </a:t>
                      </a:r>
                      <a:r>
                        <a:rPr lang="en-GB" sz="20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Iafrati</a:t>
                      </a:r>
                      <a:endParaRPr lang="en-GB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DTT InfraRed and Visible cameras, Langmuir Probes and Thermocouples equipment: design progress status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95819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x-none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00:10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GB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Questions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b="0" i="1" u="none" strike="noStrike" kern="1200" dirty="0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580680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x-none" sz="16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00:30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Break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1600" b="0" i="0" u="none" strike="noStrike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58992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x-none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00:25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Francesca </a:t>
                      </a:r>
                      <a:r>
                        <a:rPr lang="en-GB" sz="20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Bombarda</a:t>
                      </a:r>
                      <a:endParaRPr lang="en-GB" sz="2000" b="0" i="1" u="none" strike="noStrike" kern="120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DTT spectroscopy equipment essential for machine operation and detachment studies: design progress status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64605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x-none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00:10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GB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Questions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b="0" i="1" u="none" strike="noStrike" kern="1200" dirty="0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72835"/>
                  </a:ext>
                </a:extLst>
              </a:tr>
              <a:tr h="379480"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x-none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00:25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Donatella Fiorucci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Interferometers/Polarimeters equipment essential for machine operation and detachment studies: design progress status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02440"/>
                  </a:ext>
                </a:extLst>
              </a:tr>
              <a:tr h="209713"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x-none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00:10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GB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Questions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b="0" i="1" u="none" strike="noStrike" kern="1200" dirty="0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037"/>
                  </a:ext>
                </a:extLst>
              </a:tr>
              <a:tr h="1257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x-none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00:15</a:t>
                      </a:r>
                    </a:p>
                  </a:txBody>
                  <a:tcPr marL="7490" marR="7490" marT="749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0" i="1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Discussion &amp; Conclusion</a:t>
                      </a:r>
                    </a:p>
                  </a:txBody>
                  <a:tcPr marL="7490" marR="7490" marT="749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600" b="0" i="1" u="none" strike="noStrike" kern="1200" dirty="0">
                        <a:solidFill>
                          <a:srgbClr val="0070C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7490" marR="7490" marT="749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1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25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406DA8-E368-4D23-5D3D-58B9047D7D23}"/>
              </a:ext>
            </a:extLst>
          </p:cNvPr>
          <p:cNvSpPr txBox="1">
            <a:spLocks/>
          </p:cNvSpPr>
          <p:nvPr/>
        </p:nvSpPr>
        <p:spPr>
          <a:xfrm>
            <a:off x="252248" y="1121048"/>
            <a:ext cx="4966027" cy="216033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733" dirty="0">
                <a:solidFill>
                  <a:srgbClr val="0070C0"/>
                </a:solidFill>
              </a:rPr>
              <a:t>DTT diagnostic equipment: design progress status</a:t>
            </a:r>
            <a:endParaRPr lang="en-GB" sz="4267" dirty="0">
              <a:solidFill>
                <a:srgbClr val="0070C0"/>
              </a:solidFill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02157D4E-AA35-1F6E-D500-710FA7D08B65}"/>
              </a:ext>
            </a:extLst>
          </p:cNvPr>
          <p:cNvSpPr txBox="1">
            <a:spLocks/>
          </p:cNvSpPr>
          <p:nvPr/>
        </p:nvSpPr>
        <p:spPr>
          <a:xfrm>
            <a:off x="252248" y="4944938"/>
            <a:ext cx="11657743" cy="455509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WPDIV-IDTT 2023 Midterm meeting - 17–19 July 2023 ENEA Frascati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01BFBD-DF9D-FDB9-810A-9B27F2599F2D}"/>
              </a:ext>
            </a:extLst>
          </p:cNvPr>
          <p:cNvSpPr txBox="1">
            <a:spLocks/>
          </p:cNvSpPr>
          <p:nvPr/>
        </p:nvSpPr>
        <p:spPr>
          <a:xfrm>
            <a:off x="412588" y="3240112"/>
            <a:ext cx="3900725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i="1" u="sng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A.Murari</a:t>
            </a:r>
            <a:r>
              <a:rPr lang="en-GB" sz="1600" i="1" u="sng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6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2,4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, </a:t>
            </a:r>
            <a:r>
              <a:rPr lang="en-GB" sz="16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L.Gabellieri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6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1,3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and </a:t>
            </a:r>
            <a:r>
              <a:rPr lang="en-GB" sz="16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M.A.Caponero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6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GB" sz="16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D.Fiorucci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6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GB" sz="16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O.Tudisco</a:t>
            </a:r>
            <a:r>
              <a:rPr lang="en-GB" sz="16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6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1,3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600" i="1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DTT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S.c.a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r.l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Frascati (Italy)</a:t>
            </a:r>
            <a:r>
              <a:rPr lang="en-GB" sz="11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Consorzio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RFX Padova (Italy)</a:t>
            </a:r>
            <a:r>
              <a:rPr lang="en-GB" sz="11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ENEA Fusion and Nuclear Safety Department, Frascati (Italy)</a:t>
            </a:r>
            <a:r>
              <a:rPr lang="en-GB" sz="11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Istituto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per la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Scienza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e la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Tecnologia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dei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GB" sz="1100" i="1" dirty="0" err="1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Plasmi</a:t>
            </a:r>
            <a:r>
              <a:rPr lang="en-GB" sz="11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 CNR, Padova, Italy</a:t>
            </a:r>
            <a:r>
              <a:rPr lang="en-GB" sz="1100" i="1" baseline="30000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A15C4-66AD-215A-BC95-3B4EE9C46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800" y="939672"/>
            <a:ext cx="7092952" cy="3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F728-7BA5-AB2B-9F89-10B5CB3C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36EA7-F5F9-9A4D-9D7F-46DB72DD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280D6-F46B-8E30-D4C8-1AA85B4BC355}"/>
              </a:ext>
            </a:extLst>
          </p:cNvPr>
          <p:cNvSpPr>
            <a:spLocks noChangeAspect="1"/>
          </p:cNvSpPr>
          <p:nvPr/>
        </p:nvSpPr>
        <p:spPr>
          <a:xfrm>
            <a:off x="253935" y="943053"/>
            <a:ext cx="11684129" cy="412420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WPDIV-IDTT Diagnostic Area design activities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DTT Diagnostic Equipment: strategy for diagnostic implementation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Design Activities goals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Planning priorities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DAY-0 equipment: requirements and next steps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Diagnostic suites for specific and transversal studies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Issues</a:t>
            </a:r>
          </a:p>
          <a:p>
            <a:pPr marL="457200" indent="-457200">
              <a:spcBef>
                <a:spcPts val="12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S6 session agenda</a:t>
            </a:r>
          </a:p>
        </p:txBody>
      </p:sp>
    </p:spTree>
    <p:extLst>
      <p:ext uri="{BB962C8B-B14F-4D97-AF65-F5344CB8AC3E}">
        <p14:creationId xmlns:p14="http://schemas.microsoft.com/office/powerpoint/2010/main" val="16037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1F31-E79C-E4CE-95F2-27DECADC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2023 WPDIV IDTT Divertor Diagnostics Area design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B57AC-1D61-F71B-B1AB-08D915F9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2A566E-4266-49FC-8286-1324910D2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50125"/>
              </p:ext>
            </p:extLst>
          </p:nvPr>
        </p:nvGraphicFramePr>
        <p:xfrm>
          <a:off x="1" y="924320"/>
          <a:ext cx="12191999" cy="5503639"/>
        </p:xfrm>
        <a:graphic>
          <a:graphicData uri="http://schemas.openxmlformats.org/drawingml/2006/table">
            <a:tbl>
              <a:tblPr/>
              <a:tblGrid>
                <a:gridCol w="591015">
                  <a:extLst>
                    <a:ext uri="{9D8B030D-6E8A-4147-A177-3AD203B41FA5}">
                      <a16:colId xmlns:a16="http://schemas.microsoft.com/office/drawing/2014/main" val="1341001907"/>
                    </a:ext>
                  </a:extLst>
                </a:gridCol>
                <a:gridCol w="2040673">
                  <a:extLst>
                    <a:ext uri="{9D8B030D-6E8A-4147-A177-3AD203B41FA5}">
                      <a16:colId xmlns:a16="http://schemas.microsoft.com/office/drawing/2014/main" val="1141119583"/>
                    </a:ext>
                  </a:extLst>
                </a:gridCol>
                <a:gridCol w="2196790">
                  <a:extLst>
                    <a:ext uri="{9D8B030D-6E8A-4147-A177-3AD203B41FA5}">
                      <a16:colId xmlns:a16="http://schemas.microsoft.com/office/drawing/2014/main" val="2317950084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477889231"/>
                    </a:ext>
                  </a:extLst>
                </a:gridCol>
                <a:gridCol w="1260088">
                  <a:extLst>
                    <a:ext uri="{9D8B030D-6E8A-4147-A177-3AD203B41FA5}">
                      <a16:colId xmlns:a16="http://schemas.microsoft.com/office/drawing/2014/main" val="3250350017"/>
                    </a:ext>
                  </a:extLst>
                </a:gridCol>
                <a:gridCol w="1087228">
                  <a:extLst>
                    <a:ext uri="{9D8B030D-6E8A-4147-A177-3AD203B41FA5}">
                      <a16:colId xmlns:a16="http://schemas.microsoft.com/office/drawing/2014/main" val="3593414551"/>
                    </a:ext>
                  </a:extLst>
                </a:gridCol>
                <a:gridCol w="846571">
                  <a:extLst>
                    <a:ext uri="{9D8B030D-6E8A-4147-A177-3AD203B41FA5}">
                      <a16:colId xmlns:a16="http://schemas.microsoft.com/office/drawing/2014/main" val="2827820831"/>
                    </a:ext>
                  </a:extLst>
                </a:gridCol>
                <a:gridCol w="846571">
                  <a:extLst>
                    <a:ext uri="{9D8B030D-6E8A-4147-A177-3AD203B41FA5}">
                      <a16:colId xmlns:a16="http://schemas.microsoft.com/office/drawing/2014/main" val="815345430"/>
                    </a:ext>
                  </a:extLst>
                </a:gridCol>
              </a:tblGrid>
              <a:tr h="5407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DIV-IDTT.S.06 </a:t>
                      </a:r>
                      <a:endParaRPr lang="en-GB" sz="1400" b="1" i="1" kern="1200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kern="1200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Proposal</a:t>
                      </a:r>
                      <a:r>
                        <a:rPr lang="it-IT" sz="1400" b="1" i="1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Title / Task Title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Project Leader  (THM-DIA)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Deliverable </a:t>
                      </a:r>
                      <a:r>
                        <a:rPr lang="it-IT" sz="12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Owner</a:t>
                      </a:r>
                      <a:endParaRPr lang="it-IT" sz="1200" b="1" i="1" u="none" strike="noStrike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DTT Shareholders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EU Institutions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GB" sz="105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DTT </a:t>
                      </a:r>
                      <a:r>
                        <a:rPr lang="en-GB" sz="105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Funct</a:t>
                      </a:r>
                      <a:r>
                        <a:rPr lang="en-GB" sz="105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. </a:t>
                      </a:r>
                      <a:r>
                        <a:rPr lang="en-GB" sz="105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Budg</a:t>
                      </a:r>
                      <a:r>
                        <a:rPr lang="en-GB" sz="105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. (PM)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GB" sz="1050" b="1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WPDIV (PM)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564902"/>
                  </a:ext>
                </a:extLst>
              </a:tr>
              <a:tr h="46504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T021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Bolometry and SXR Tomography, SXR imaging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DTI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G.M.Apruzzese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G.M.Apruzzese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F.Bombarda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D.Pacella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ENEA,I NFN, RFX,ISTP-CNR, UNIMIB, UNITOV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425573"/>
                  </a:ext>
                </a:extLst>
              </a:tr>
              <a:tr h="540797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T022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Interferometers and Polarimeters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DIP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D.Fiorucci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D.Fiorucci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F.Filippi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A.Fassina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P.Gaudio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(UNITOV),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M.Alonzo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 RFX, UNITOV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99480"/>
                  </a:ext>
                </a:extLst>
              </a:tr>
              <a:tr h="364038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T023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Active and Passive Spectroscopy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DSP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F.Bombarda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F.Bombarda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 RFX, POLITO, UNIMIB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814"/>
                  </a:ext>
                </a:extLst>
              </a:tr>
              <a:tr h="313536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T024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GB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Neutrons and Gammas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DGN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D.Marocco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D.Marocco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ENEA,I STP-CNR, POLITO, UNIMIB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42160"/>
                  </a:ext>
                </a:extLst>
              </a:tr>
              <a:tr h="540797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T025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Magnetics Sensors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DMA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G.Artaserse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(DTT),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M.Baruzzo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G.Artaserse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(DTT),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M.Brombin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(RFX),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G.Sias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(UNICA),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A.Pironti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(CREATE),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I.Duran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(IPP-Prague)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 CREATE, RFX, UNITUS, CETMA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IPP-Prague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66,0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76904"/>
                  </a:ext>
                </a:extLst>
              </a:tr>
              <a:tr h="894314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T026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ctr" latinLnBrk="0" hangingPunct="1"/>
                      <a:r>
                        <a:rPr lang="en-GB" sz="12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Embedded, IR/VIS cameras and PWI Diagnostics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DWI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M.Iafrati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M.Iafrati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M.Alonzo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M.Agostini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(RFX),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M.Spolaore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(RFX),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S.Almaviva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L.Laguardia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(ISTP-CNR),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M.Caponero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M.Houry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(CEA-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Cadarache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 RFX,I STP-CNR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CEA-France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9041"/>
                  </a:ext>
                </a:extLst>
              </a:tr>
              <a:tr h="355621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T027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ECE Diagnostics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DEE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S.Schmuck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(ISTP-CNR) until 31/05/23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S.Schmuck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(ISTP-CNR),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W.Bin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(ISTP-CNR)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RFX, ISTP-CNR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14347"/>
                  </a:ext>
                </a:extLst>
              </a:tr>
              <a:tr h="238484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T028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Reflectometry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DRE - </a:t>
                      </a:r>
                      <a:r>
                        <a:rPr lang="en-GB" sz="12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G.De</a:t>
                      </a:r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GB" sz="12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Masi</a:t>
                      </a:r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(RFX)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G.De</a:t>
                      </a:r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GB" sz="12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Masi</a:t>
                      </a:r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(RFX)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 INFN,RFX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200" b="0" i="0" u="none" strike="noStrike" dirty="0">
                        <a:solidFill>
                          <a:schemeClr val="tx1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27741"/>
                  </a:ext>
                </a:extLst>
              </a:tr>
              <a:tr h="238484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T029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Thomson Scattering Systems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DTS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L.Giudicotti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(RFX)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L.Giudicotti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(RFX)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 RFX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18408"/>
                  </a:ext>
                </a:extLst>
              </a:tr>
              <a:tr h="364038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T030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Run Aways Diagnostics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DRA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B.Esposito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B.Esposito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(ENEA),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M.Hoppe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(VR-KHT)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ENEA, CREATE, UNITOV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VR-KHT-Sweden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2,50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197244"/>
                  </a:ext>
                </a:extLst>
              </a:tr>
              <a:tr h="364038"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T031</a:t>
                      </a:r>
                    </a:p>
                  </a:txBody>
                  <a:tcPr marL="12700" marR="12700" marT="1270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Fast Particles Diagnostics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DFP -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M.Nocente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(UNIMIB)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M.Nocente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(UNIMIB), </a:t>
                      </a:r>
                      <a:r>
                        <a:rPr lang="en-GB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M.G.Munoz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(Univ. de Sevilla)</a:t>
                      </a:r>
                      <a:endParaRPr lang="x-none" sz="1200" b="0" i="0" u="none" strike="noStrike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ISTP-CNR, UNIMIB</a:t>
                      </a: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Univ. de Sevilla</a:t>
                      </a:r>
                      <a:endParaRPr lang="x-non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700" marR="12700" marT="12700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T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14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0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1F31-E79C-E4CE-95F2-27DECADC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92" y="93618"/>
            <a:ext cx="9679259" cy="606402"/>
          </a:xfrm>
        </p:spPr>
        <p:txBody>
          <a:bodyPr anchor="ctr">
            <a:noAutofit/>
          </a:bodyPr>
          <a:lstStyle/>
          <a:p>
            <a:r>
              <a:rPr lang="en-GB" sz="2400" dirty="0"/>
              <a:t>DTT Diagnostic Equipment: </a:t>
            </a:r>
            <a:r>
              <a:rPr lang="en-GB" sz="2400" b="0" dirty="0"/>
              <a:t>Strategy for diagnostic implementation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B57AC-1D61-F71B-B1AB-08D915F9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2D459-9150-64CC-61FB-271C3CCCFF5C}"/>
              </a:ext>
            </a:extLst>
          </p:cNvPr>
          <p:cNvSpPr/>
          <p:nvPr/>
        </p:nvSpPr>
        <p:spPr>
          <a:xfrm>
            <a:off x="5374396" y="2518817"/>
            <a:ext cx="652167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2400" i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DTT DIAGNOSTIC EQUIPMENT : </a:t>
            </a:r>
            <a:r>
              <a:rPr lang="en-GB" sz="2400" i="1" dirty="0">
                <a:solidFill>
                  <a:srgbClr val="0070C0"/>
                </a:solidFill>
                <a:sym typeface="Wingdings" pitchFamily="2" charset="2"/>
              </a:rPr>
              <a:t>ABOUT #80 DIAGNOSTIC TECHNIQUES </a:t>
            </a:r>
            <a:endParaRPr lang="en-GB" sz="2400" i="1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C2E6B1F8-629F-CB49-E6B3-81CDBE136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05285"/>
              </p:ext>
            </p:extLst>
          </p:nvPr>
        </p:nvGraphicFramePr>
        <p:xfrm>
          <a:off x="5544363" y="3349814"/>
          <a:ext cx="618174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428">
                  <a:extLst>
                    <a:ext uri="{9D8B030D-6E8A-4147-A177-3AD203B41FA5}">
                      <a16:colId xmlns:a16="http://schemas.microsoft.com/office/drawing/2014/main" val="3382957279"/>
                    </a:ext>
                  </a:extLst>
                </a:gridCol>
                <a:gridCol w="3365307">
                  <a:extLst>
                    <a:ext uri="{9D8B030D-6E8A-4147-A177-3AD203B41FA5}">
                      <a16:colId xmlns:a16="http://schemas.microsoft.com/office/drawing/2014/main" val="1773199277"/>
                    </a:ext>
                  </a:extLst>
                </a:gridCol>
                <a:gridCol w="857008">
                  <a:extLst>
                    <a:ext uri="{9D8B030D-6E8A-4147-A177-3AD203B41FA5}">
                      <a16:colId xmlns:a16="http://schemas.microsoft.com/office/drawing/2014/main" val="299902732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l"/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DAY-0 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PHASE 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Machine and divertor protection &amp;  plasma control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none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 ~</a:t>
                      </a:r>
                      <a:r>
                        <a:rPr lang="en-GB" sz="1600" b="1" i="1" u="sng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30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7179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Science program (Phase 1)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 TBD</a:t>
                      </a:r>
                      <a:endParaRPr lang="en-GB" sz="1600" b="1" i="1" dirty="0">
                        <a:solidFill>
                          <a:srgbClr val="FF000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sng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0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106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DAY-2 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 PHASE 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Science program (Phase 2)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 TBD</a:t>
                      </a:r>
                      <a:endParaRPr lang="en-GB" sz="1600" b="1" i="1" dirty="0">
                        <a:solidFill>
                          <a:srgbClr val="FF000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none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 </a:t>
                      </a:r>
                      <a:r>
                        <a:rPr lang="en-GB" sz="1600" b="1" i="1" u="none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~</a:t>
                      </a:r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50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3636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32697CD-A5DE-8E81-6616-72D33648406C}"/>
              </a:ext>
            </a:extLst>
          </p:cNvPr>
          <p:cNvGrpSpPr>
            <a:grpSpLocks noChangeAspect="1"/>
          </p:cNvGrpSpPr>
          <p:nvPr/>
        </p:nvGrpSpPr>
        <p:grpSpPr>
          <a:xfrm>
            <a:off x="431815" y="2679521"/>
            <a:ext cx="4772616" cy="3170660"/>
            <a:chOff x="700887" y="233298"/>
            <a:chExt cx="7742226" cy="51435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9AB4C6-55AC-5317-0D34-678D6A14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887" y="233298"/>
              <a:ext cx="7742226" cy="51435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D89793-F7BC-9C30-058C-B5681F4F612A}"/>
                </a:ext>
              </a:extLst>
            </p:cNvPr>
            <p:cNvSpPr/>
            <p:nvPr/>
          </p:nvSpPr>
          <p:spPr>
            <a:xfrm>
              <a:off x="1132385" y="4755519"/>
              <a:ext cx="6862085" cy="53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000" b="1" i="1" dirty="0">
                  <a:solidFill>
                    <a:srgbClr val="0070C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   Day-0           Day-2           Day-4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D736E-2C94-78CC-8F70-C885E3D300C3}"/>
              </a:ext>
            </a:extLst>
          </p:cNvPr>
          <p:cNvSpPr txBox="1">
            <a:spLocks/>
          </p:cNvSpPr>
          <p:nvPr/>
        </p:nvSpPr>
        <p:spPr>
          <a:xfrm>
            <a:off x="431815" y="1026904"/>
            <a:ext cx="1129429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514350" indent="-5143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40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Good diagnostics coverage in relation to the DTT experiment mission </a:t>
            </a:r>
            <a:r>
              <a:rPr lang="en-GB" sz="1800" dirty="0">
                <a:solidFill>
                  <a:srgbClr val="0070C0"/>
                </a:solidFill>
                <a:sym typeface="Wingdings" pitchFamily="2" charset="2"/>
              </a:rPr>
              <a:t> g</a:t>
            </a:r>
            <a:r>
              <a:rPr lang="en-GB" sz="1800" dirty="0">
                <a:solidFill>
                  <a:srgbClr val="0070C0"/>
                </a:solidFill>
              </a:rPr>
              <a:t>uess an optimizable as well as complete, diagnostic equipment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88FB8-1845-689F-DCFA-E9C57B371965}"/>
              </a:ext>
            </a:extLst>
          </p:cNvPr>
          <p:cNvSpPr/>
          <p:nvPr/>
        </p:nvSpPr>
        <p:spPr>
          <a:xfrm>
            <a:off x="431815" y="1789069"/>
            <a:ext cx="11294291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ts val="300"/>
              </a:spcBef>
            </a:pPr>
            <a:r>
              <a:rPr lang="en-GB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 addition to DAY0 equipment, a number of advanced diagnostic systems is anyway being conceived until now to assess interface and integration issues</a:t>
            </a:r>
            <a:endParaRPr lang="en-GB" i="1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814EA-3290-F049-5A28-3973CD559045}"/>
              </a:ext>
            </a:extLst>
          </p:cNvPr>
          <p:cNvSpPr txBox="1"/>
          <p:nvPr/>
        </p:nvSpPr>
        <p:spPr>
          <a:xfrm>
            <a:off x="5544363" y="5033268"/>
            <a:ext cx="618174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1000"/>
              </a:spcBef>
              <a:buFont typeface="+mj-lt"/>
              <a:buNone/>
              <a:defRPr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The design activities of the DTT equipment, as currently planned, were only started</a:t>
            </a:r>
            <a:r>
              <a:rPr lang="x-none" dirty="0"/>
              <a:t> </a:t>
            </a:r>
            <a:r>
              <a:rPr lang="en-US" dirty="0"/>
              <a:t>this year 2023 and currently in progress as stated in the 11 DTT Diagnostic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93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4DE1-F753-21D4-7A54-AA008E31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THM-DIA 2023 Design Activities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ECF7A-933C-E8DC-30B2-32277FE5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98CDD-260B-7DC4-EFF9-2458E3F43971}"/>
              </a:ext>
            </a:extLst>
          </p:cNvPr>
          <p:cNvSpPr/>
          <p:nvPr/>
        </p:nvSpPr>
        <p:spPr>
          <a:xfrm>
            <a:off x="396237" y="1170464"/>
            <a:ext cx="11340353" cy="1985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GB" b="1" i="1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DAY-0 diagnostic equipment and DAY-2 diagnostic equipment </a:t>
            </a:r>
            <a:r>
              <a:rPr lang="en-GB" b="1" i="1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" pitchFamily="2" charset="2"/>
              </a:rPr>
              <a:t>(</a:t>
            </a:r>
            <a:r>
              <a:rPr lang="en-GB" b="1" i="1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parts linked to the assembly planning) :</a:t>
            </a:r>
          </a:p>
          <a:p>
            <a:pPr marL="2857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en-GB" i="1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Finalise Conceptual design </a:t>
            </a:r>
            <a:r>
              <a:rPr lang="en-GB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(final assessment of interface and integration, remote handling, cooling, vacuum etc …)</a:t>
            </a:r>
          </a:p>
          <a:p>
            <a:pPr marL="2857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Preliminary estimation of costs </a:t>
            </a:r>
            <a:r>
              <a:rPr lang="en-GB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" pitchFamily="2" charset="2"/>
              </a:rPr>
              <a:t> </a:t>
            </a:r>
            <a:r>
              <a:rPr lang="en-GB" i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" pitchFamily="2" charset="2"/>
              </a:rPr>
              <a:t>(to assess DAY-0 equipment)</a:t>
            </a:r>
            <a:endParaRPr lang="en-GB" i="1" dirty="0">
              <a:solidFill>
                <a:srgbClr val="FF000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lvl="1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en-GB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Activity Planning definition (scheduling of Procurement, Assembling and Commissioning phases) </a:t>
            </a:r>
            <a:r>
              <a:rPr lang="en-GB" i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" pitchFamily="2" charset="2"/>
              </a:rPr>
              <a:t>(to define </a:t>
            </a:r>
            <a:r>
              <a:rPr lang="en-GB" i="1" dirty="0" err="1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" pitchFamily="2" charset="2"/>
              </a:rPr>
              <a:t>dagnostic</a:t>
            </a:r>
            <a:r>
              <a:rPr lang="en-GB" i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Wingdings" pitchFamily="2" charset="2"/>
              </a:rPr>
              <a:t> planning)</a:t>
            </a:r>
            <a:endParaRPr lang="en-GB" i="1" dirty="0">
              <a:solidFill>
                <a:srgbClr val="FF000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D042B-910B-F2FB-8E8B-4BE2737A6745}"/>
              </a:ext>
            </a:extLst>
          </p:cNvPr>
          <p:cNvSpPr/>
          <p:nvPr/>
        </p:nvSpPr>
        <p:spPr>
          <a:xfrm>
            <a:off x="396238" y="4112692"/>
            <a:ext cx="11340353" cy="10002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GB" b="1" i="1" u="sng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DAY-2 diagnostic equipment </a:t>
            </a:r>
          </a:p>
          <a:p>
            <a:pPr marL="285750" indent="-28575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q"/>
            </a:pPr>
            <a:r>
              <a:rPr lang="en-GB" i="1" u="sng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Progress on Preliminary Conceptual Design </a:t>
            </a:r>
            <a:r>
              <a:rPr lang="en-GB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(finalizing allocation, interface and integration, remote handling, cooling, vacuum issues &amp; requirements etc…)</a:t>
            </a:r>
          </a:p>
        </p:txBody>
      </p:sp>
    </p:spTree>
    <p:extLst>
      <p:ext uri="{BB962C8B-B14F-4D97-AF65-F5344CB8AC3E}">
        <p14:creationId xmlns:p14="http://schemas.microsoft.com/office/powerpoint/2010/main" val="22249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4DE1-F753-21D4-7A54-AA008E31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THM-DIA 2023 activities planning priorities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ECF7A-933C-E8DC-30B2-32277FE5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094288-FB61-F1CE-83D3-04A8F17B7DA9}"/>
              </a:ext>
            </a:extLst>
          </p:cNvPr>
          <p:cNvSpPr>
            <a:spLocks noChangeAspect="1"/>
          </p:cNvSpPr>
          <p:nvPr/>
        </p:nvSpPr>
        <p:spPr>
          <a:xfrm>
            <a:off x="253934" y="901869"/>
            <a:ext cx="11684129" cy="112201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  <a:buClr>
                <a:srgbClr val="0070C0"/>
              </a:buClr>
            </a:pPr>
            <a:r>
              <a:rPr lang="en-GB" sz="2400" b="1" i="1" u="sng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PRIORITIES</a:t>
            </a:r>
            <a:r>
              <a:rPr lang="en-GB" sz="2400" i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of the activities have to be aligned to:</a:t>
            </a:r>
            <a:endParaRPr lang="en-GB" sz="2400" i="1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457189" indent="-457189">
              <a:buClr>
                <a:srgbClr val="0070C0"/>
              </a:buClr>
              <a:buFont typeface="Wingdings" pitchFamily="2" charset="2"/>
              <a:buChar char="q"/>
            </a:pPr>
            <a:r>
              <a:rPr lang="en-GB" sz="24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machine assembly planning and critical lines of the project</a:t>
            </a:r>
            <a:endParaRPr lang="en-GB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FC71A4-8DC4-698B-28F8-87C8D79B87A6}"/>
              </a:ext>
            </a:extLst>
          </p:cNvPr>
          <p:cNvGrpSpPr/>
          <p:nvPr/>
        </p:nvGrpSpPr>
        <p:grpSpPr>
          <a:xfrm>
            <a:off x="90295" y="5072616"/>
            <a:ext cx="12011409" cy="1431156"/>
            <a:chOff x="3069" y="3849548"/>
            <a:chExt cx="9008557" cy="10733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AAF0C8-B15B-8F06-855F-5EB25D272066}"/>
                </a:ext>
              </a:extLst>
            </p:cNvPr>
            <p:cNvSpPr/>
            <p:nvPr/>
          </p:nvSpPr>
          <p:spPr>
            <a:xfrm>
              <a:off x="3069" y="3849548"/>
              <a:ext cx="9008557" cy="10733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33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B91F9B-A461-0CE3-8805-EE3C0CE3D3DC}"/>
                </a:ext>
              </a:extLst>
            </p:cNvPr>
            <p:cNvSpPr/>
            <p:nvPr/>
          </p:nvSpPr>
          <p:spPr>
            <a:xfrm>
              <a:off x="171223" y="3909177"/>
              <a:ext cx="2480614" cy="931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GB" sz="1867" i="1" dirty="0">
                  <a:solidFill>
                    <a:srgbClr val="FF000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… </a:t>
              </a:r>
              <a:r>
                <a:rPr lang="en-GB" sz="1867" i="1" u="sng" dirty="0">
                  <a:solidFill>
                    <a:srgbClr val="FF000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WHAT IS MORE URGENT TO BE FINALIZED FOR THE PROGRESS </a:t>
              </a:r>
              <a:r>
                <a:rPr lang="en-GB" sz="1867" i="1" dirty="0">
                  <a:solidFill>
                    <a:schemeClr val="tx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of</a:t>
              </a:r>
              <a:r>
                <a:rPr lang="en-GB" sz="1867" i="1" dirty="0">
                  <a:solidFill>
                    <a:srgbClr val="FF000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</a:t>
              </a:r>
              <a:r>
                <a:rPr lang="en-GB" sz="1867" i="1" dirty="0">
                  <a:solidFill>
                    <a:schemeClr val="tx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Diagnostic design activities 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C06FEC-DCCF-99B6-496F-4A462FA6CC76}"/>
                </a:ext>
              </a:extLst>
            </p:cNvPr>
            <p:cNvSpPr/>
            <p:nvPr/>
          </p:nvSpPr>
          <p:spPr>
            <a:xfrm>
              <a:off x="3061147" y="3909177"/>
              <a:ext cx="5834245" cy="931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marL="457189" indent="-457189">
                <a:buClr>
                  <a:srgbClr val="FF0000"/>
                </a:buClr>
                <a:buFont typeface="+mj-lt"/>
                <a:buAutoNum type="arabicPeriod"/>
              </a:pPr>
              <a:r>
                <a:rPr lang="en-GB" sz="1867" i="1" dirty="0">
                  <a:solidFill>
                    <a:srgbClr val="0070C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Alignment of the main machine CAD design to the current state of progress of Divertor Cassette, First Wall Outer/Inner design etc...</a:t>
              </a:r>
            </a:p>
            <a:p>
              <a:pPr marL="457189" indent="-457189">
                <a:buClr>
                  <a:srgbClr val="FF0000"/>
                </a:buClr>
                <a:buFont typeface="+mj-lt"/>
                <a:buAutoNum type="arabicPeriod"/>
              </a:pPr>
              <a:r>
                <a:rPr lang="en-GB" sz="1867" i="1" dirty="0">
                  <a:solidFill>
                    <a:schemeClr val="tx1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Completion of Port plug design (RH rails design assessment etc …) </a:t>
              </a:r>
            </a:p>
            <a:p>
              <a:pPr marL="457189" indent="-457189">
                <a:buClr>
                  <a:srgbClr val="FF0000"/>
                </a:buClr>
                <a:buFont typeface="+mj-lt"/>
                <a:buAutoNum type="arabicPeriod"/>
              </a:pPr>
              <a:r>
                <a:rPr lang="en-GB" sz="1867" i="1" dirty="0">
                  <a:solidFill>
                    <a:srgbClr val="0070C0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Vacuum Allowed Materials, Baking etc… requirements assessment</a:t>
              </a: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0B576D07-A29A-B3D6-14CB-10BE6DB04F81}"/>
                </a:ext>
              </a:extLst>
            </p:cNvPr>
            <p:cNvSpPr/>
            <p:nvPr/>
          </p:nvSpPr>
          <p:spPr>
            <a:xfrm>
              <a:off x="2455842" y="4323616"/>
              <a:ext cx="605305" cy="31347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EBB02429-8BBB-38D8-5981-A71A2BF8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3813"/>
              </p:ext>
            </p:extLst>
          </p:nvPr>
        </p:nvGraphicFramePr>
        <p:xfrm>
          <a:off x="2158973" y="2291989"/>
          <a:ext cx="7326403" cy="254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16">
                  <a:extLst>
                    <a:ext uri="{9D8B030D-6E8A-4147-A177-3AD203B41FA5}">
                      <a16:colId xmlns:a16="http://schemas.microsoft.com/office/drawing/2014/main" val="601902772"/>
                    </a:ext>
                  </a:extLst>
                </a:gridCol>
                <a:gridCol w="3719343">
                  <a:extLst>
                    <a:ext uri="{9D8B030D-6E8A-4147-A177-3AD203B41FA5}">
                      <a16:colId xmlns:a16="http://schemas.microsoft.com/office/drawing/2014/main" val="3382957279"/>
                    </a:ext>
                  </a:extLst>
                </a:gridCol>
                <a:gridCol w="3008544">
                  <a:extLst>
                    <a:ext uri="{9D8B030D-6E8A-4147-A177-3AD203B41FA5}">
                      <a16:colId xmlns:a16="http://schemas.microsoft.com/office/drawing/2014/main" val="1773199277"/>
                    </a:ext>
                  </a:extLst>
                </a:gridCol>
              </a:tblGrid>
              <a:tr h="6096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Diagnostic positioning 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 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link conditioning, 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impact on Assembly </a:t>
                      </a:r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planning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Diagnostic positioning / planning link conditioning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Diagnostic Assembly Activities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5699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u="sng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External Vacuum Vessel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2026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71798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u="sng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Internal Vacuum Vessel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2027</a:t>
                      </a:r>
                      <a:endParaRPr lang="en-GB" sz="1600" i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322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u="sng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DIVERTOR instrumentation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2026 - 2027 (tbc)</a:t>
                      </a:r>
                      <a:endParaRPr lang="en-GB" sz="1600" i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36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u="sng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Outer/Inner First Wall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>
                          <a:solidFill>
                            <a:srgbClr val="0070C0"/>
                          </a:solidFill>
                        </a:rPr>
                        <a:t>2027 (tbc)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224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u="sng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tx1"/>
                          </a:solidFill>
                        </a:rPr>
                        <a:t>Others DAY-0 Diagnostics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2028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3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8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3774D0A-7A49-BA65-AF25-F58667CE6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89582"/>
              </p:ext>
            </p:extLst>
          </p:nvPr>
        </p:nvGraphicFramePr>
        <p:xfrm>
          <a:off x="251653" y="4510951"/>
          <a:ext cx="11825904" cy="2092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156">
                  <a:extLst>
                    <a:ext uri="{9D8B030D-6E8A-4147-A177-3AD203B41FA5}">
                      <a16:colId xmlns:a16="http://schemas.microsoft.com/office/drawing/2014/main" val="955949615"/>
                    </a:ext>
                  </a:extLst>
                </a:gridCol>
                <a:gridCol w="4236196">
                  <a:extLst>
                    <a:ext uri="{9D8B030D-6E8A-4147-A177-3AD203B41FA5}">
                      <a16:colId xmlns:a16="http://schemas.microsoft.com/office/drawing/2014/main" val="3683011887"/>
                    </a:ext>
                  </a:extLst>
                </a:gridCol>
                <a:gridCol w="3509363">
                  <a:extLst>
                    <a:ext uri="{9D8B030D-6E8A-4147-A177-3AD203B41FA5}">
                      <a16:colId xmlns:a16="http://schemas.microsoft.com/office/drawing/2014/main" val="883876081"/>
                    </a:ext>
                  </a:extLst>
                </a:gridCol>
                <a:gridCol w="3521189">
                  <a:extLst>
                    <a:ext uri="{9D8B030D-6E8A-4147-A177-3AD203B41FA5}">
                      <a16:colId xmlns:a16="http://schemas.microsoft.com/office/drawing/2014/main" val="165221635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en-GB" sz="1900" b="1" i="1" u="sng" dirty="0">
                        <a:solidFill>
                          <a:srgbClr val="0070C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i="1" u="none" strike="noStrike" kern="1200" dirty="0">
                          <a:solidFill>
                            <a:srgbClr val="0070C0"/>
                          </a:solidFill>
                          <a:effectLst/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WHAT</a:t>
                      </a:r>
                      <a:endParaRPr lang="en-GB" sz="1900" b="1" i="1" dirty="0">
                        <a:solidFill>
                          <a:srgbClr val="0070C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WHO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WHEN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8182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u="sng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Validation of </a:t>
                      </a:r>
                      <a:r>
                        <a:rPr lang="en-GB" sz="1600" b="0" i="1" u="none" strike="noStrike" dirty="0">
                          <a:solidFill>
                            <a:srgbClr val="0070C0"/>
                          </a:solidFill>
                          <a:effectLst/>
                          <a:latin typeface="Roboto" panose="02000000000000000000" pitchFamily="2" charset="0"/>
                        </a:rPr>
                        <a:t>DAY-0 equipment adopted strategy</a:t>
                      </a:r>
                      <a:endParaRPr lang="en-GB" sz="1600" i="1" dirty="0">
                        <a:solidFill>
                          <a:srgbClr val="0070C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1" u="none" strike="noStrike" dirty="0">
                          <a:solidFill>
                            <a:srgbClr val="0070C0"/>
                          </a:solidFill>
                          <a:effectLst/>
                          <a:latin typeface="Roboto" panose="02000000000000000000" pitchFamily="2" charset="0"/>
                        </a:rPr>
                        <a:t>DTT-TCM activities</a:t>
                      </a:r>
                      <a:endParaRPr lang="en-GB" sz="1600" i="1" dirty="0">
                        <a:solidFill>
                          <a:srgbClr val="0070C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… discussion in progress …</a:t>
                      </a:r>
                      <a:endParaRPr lang="en-GB" sz="1600" i="1" dirty="0">
                        <a:solidFill>
                          <a:srgbClr val="0070C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8191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i="1" u="sng" kern="1200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Cost estimate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2023-THM-DIA Proposal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End 2023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7423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u="sng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i="1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Definition of Phase 1 Science Program 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Research Plan activities</a:t>
                      </a:r>
                      <a:endParaRPr lang="en-GB" sz="1600" i="1" dirty="0">
                        <a:solidFill>
                          <a:srgbClr val="FF000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1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Wingdings" pitchFamily="2" charset="2"/>
                        </a:rPr>
                        <a:t>…waiting for …</a:t>
                      </a:r>
                      <a:endParaRPr lang="en-GB" sz="1600" i="1" dirty="0">
                        <a:solidFill>
                          <a:srgbClr val="FF000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805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C920E8-6024-4A13-73B9-DAD32003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DAY-0 equipment requirements and 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21E27-E78B-3E17-84B8-D77F1CBA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86879-16EA-D809-BC72-9E3E70572DBC}"/>
              </a:ext>
            </a:extLst>
          </p:cNvPr>
          <p:cNvSpPr/>
          <p:nvPr/>
        </p:nvSpPr>
        <p:spPr>
          <a:xfrm>
            <a:off x="314960" y="4138021"/>
            <a:ext cx="1156208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2400" i="1" dirty="0">
                <a:solidFill>
                  <a:srgbClr val="FF0000"/>
                </a:solidFill>
              </a:rPr>
              <a:t>… NEXT STEPS to finalize the DAY-0 equipment strategy: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C959FCC-0037-E921-0890-1A28A12B4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03582"/>
              </p:ext>
            </p:extLst>
          </p:nvPr>
        </p:nvGraphicFramePr>
        <p:xfrm>
          <a:off x="160754" y="906907"/>
          <a:ext cx="11916803" cy="293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35">
                  <a:extLst>
                    <a:ext uri="{9D8B030D-6E8A-4147-A177-3AD203B41FA5}">
                      <a16:colId xmlns:a16="http://schemas.microsoft.com/office/drawing/2014/main" val="2442738647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2395136783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3860242564"/>
                    </a:ext>
                  </a:extLst>
                </a:gridCol>
                <a:gridCol w="666974">
                  <a:extLst>
                    <a:ext uri="{9D8B030D-6E8A-4147-A177-3AD203B41FA5}">
                      <a16:colId xmlns:a16="http://schemas.microsoft.com/office/drawing/2014/main" val="815021305"/>
                    </a:ext>
                  </a:extLst>
                </a:gridCol>
                <a:gridCol w="656217">
                  <a:extLst>
                    <a:ext uri="{9D8B030D-6E8A-4147-A177-3AD203B41FA5}">
                      <a16:colId xmlns:a16="http://schemas.microsoft.com/office/drawing/2014/main" val="1804387949"/>
                    </a:ext>
                  </a:extLst>
                </a:gridCol>
                <a:gridCol w="666974">
                  <a:extLst>
                    <a:ext uri="{9D8B030D-6E8A-4147-A177-3AD203B41FA5}">
                      <a16:colId xmlns:a16="http://schemas.microsoft.com/office/drawing/2014/main" val="2992244013"/>
                    </a:ext>
                  </a:extLst>
                </a:gridCol>
                <a:gridCol w="1054249">
                  <a:extLst>
                    <a:ext uri="{9D8B030D-6E8A-4147-A177-3AD203B41FA5}">
                      <a16:colId xmlns:a16="http://schemas.microsoft.com/office/drawing/2014/main" val="2666775043"/>
                    </a:ext>
                  </a:extLst>
                </a:gridCol>
                <a:gridCol w="1022184">
                  <a:extLst>
                    <a:ext uri="{9D8B030D-6E8A-4147-A177-3AD203B41FA5}">
                      <a16:colId xmlns:a16="http://schemas.microsoft.com/office/drawing/2014/main" val="4271435082"/>
                    </a:ext>
                  </a:extLst>
                </a:gridCol>
                <a:gridCol w="1110033">
                  <a:extLst>
                    <a:ext uri="{9D8B030D-6E8A-4147-A177-3AD203B41FA5}">
                      <a16:colId xmlns:a16="http://schemas.microsoft.com/office/drawing/2014/main" val="2166094099"/>
                    </a:ext>
                  </a:extLst>
                </a:gridCol>
                <a:gridCol w="1022812">
                  <a:extLst>
                    <a:ext uri="{9D8B030D-6E8A-4147-A177-3AD203B41FA5}">
                      <a16:colId xmlns:a16="http://schemas.microsoft.com/office/drawing/2014/main" val="288213421"/>
                    </a:ext>
                  </a:extLst>
                </a:gridCol>
                <a:gridCol w="1227375">
                  <a:extLst>
                    <a:ext uri="{9D8B030D-6E8A-4147-A177-3AD203B41FA5}">
                      <a16:colId xmlns:a16="http://schemas.microsoft.com/office/drawing/2014/main" val="2026839163"/>
                    </a:ext>
                  </a:extLst>
                </a:gridCol>
                <a:gridCol w="1143375">
                  <a:extLst>
                    <a:ext uri="{9D8B030D-6E8A-4147-A177-3AD203B41FA5}">
                      <a16:colId xmlns:a16="http://schemas.microsoft.com/office/drawing/2014/main" val="29562835"/>
                    </a:ext>
                  </a:extLst>
                </a:gridCol>
                <a:gridCol w="1011588">
                  <a:extLst>
                    <a:ext uri="{9D8B030D-6E8A-4147-A177-3AD203B41FA5}">
                      <a16:colId xmlns:a16="http://schemas.microsoft.com/office/drawing/2014/main" val="3977254437"/>
                    </a:ext>
                  </a:extLst>
                </a:gridCol>
              </a:tblGrid>
              <a:tr h="518132">
                <a:tc rowSpan="3">
                  <a:txBody>
                    <a:bodyPr/>
                    <a:lstStyle/>
                    <a:p>
                      <a:pPr algn="ctr"/>
                      <a:r>
                        <a:rPr lang="en-GB" sz="2100" b="1" i="1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THM-DIA </a:t>
                      </a:r>
                      <a:r>
                        <a:rPr lang="en-GB" sz="2100" b="1" i="1" dirty="0" err="1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DataBase</a:t>
                      </a:r>
                      <a:endParaRPr lang="en-GB" sz="2100" b="1" i="1" dirty="0">
                        <a:solidFill>
                          <a:srgbClr val="FF000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 anchor="b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Port, Sector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Inside- Cryostat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Vacuum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Outside -  Cryostat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Remote Handling activities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Cabling &amp; Routing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rgbClr val="FF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Phase1 (Day-0) / Phase2 (Day-2)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96174"/>
                  </a:ext>
                </a:extLst>
              </a:tr>
              <a:tr h="1007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 /In</a:t>
                      </a:r>
                    </a:p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VV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Out/In FW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IVT/CT/OVT Divertor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Port Plug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Window - Feed Trough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30367"/>
                  </a:ext>
                </a:extLst>
              </a:tr>
              <a:tr h="9067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Protection (machine &amp; divertor)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Essential for operation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1" dirty="0">
                          <a:solidFill>
                            <a:schemeClr val="tx1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Science program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49037"/>
                  </a:ext>
                </a:extLst>
              </a:tr>
              <a:tr h="107146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</a:t>
                      </a:r>
                      <a:r>
                        <a:rPr lang="en-GB" sz="1600" b="0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 DTT2023 _04165</a:t>
                      </a:r>
                      <a:endParaRPr lang="en-GB" sz="1900" b="0" dirty="0">
                        <a:solidFill>
                          <a:srgbClr val="0070C0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Allocation</a:t>
                      </a:r>
                    </a:p>
                  </a:txBody>
                  <a:tcPr marL="121920" marR="121920" marT="60960" marB="60960" vert="vert27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Descriptions &amp; Requirements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rgbClr val="0070C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Measurement descriptions and classification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290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B8811B5-4712-2F90-713D-EC9C05F0A6BD}"/>
              </a:ext>
            </a:extLst>
          </p:cNvPr>
          <p:cNvSpPr/>
          <p:nvPr/>
        </p:nvSpPr>
        <p:spPr>
          <a:xfrm rot="159138">
            <a:off x="2269242" y="3542306"/>
            <a:ext cx="6357529" cy="4205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GB" sz="2133" i="1" dirty="0">
                <a:solidFill>
                  <a:srgbClr val="FF0000"/>
                </a:solidFill>
              </a:rPr>
              <a:t>This document is updated continuously day after day</a:t>
            </a:r>
          </a:p>
        </p:txBody>
      </p:sp>
    </p:spTree>
    <p:extLst>
      <p:ext uri="{BB962C8B-B14F-4D97-AF65-F5344CB8AC3E}">
        <p14:creationId xmlns:p14="http://schemas.microsoft.com/office/powerpoint/2010/main" val="371130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34AA-DD06-E10A-3FF0-D230D531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77" y="0"/>
            <a:ext cx="9679259" cy="606402"/>
          </a:xfrm>
        </p:spPr>
        <p:txBody>
          <a:bodyPr>
            <a:noAutofit/>
          </a:bodyPr>
          <a:lstStyle/>
          <a:p>
            <a:r>
              <a:rPr lang="en-GB" sz="3200" dirty="0"/>
              <a:t>Diagnostic suites for specific and transversal studies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50022-AC71-D5C9-44E6-8BAACF71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5D1F0-F577-B68E-2538-E58D04A1C6CA}"/>
              </a:ext>
            </a:extLst>
          </p:cNvPr>
          <p:cNvSpPr/>
          <p:nvPr/>
        </p:nvSpPr>
        <p:spPr>
          <a:xfrm>
            <a:off x="449337" y="1275786"/>
            <a:ext cx="1106134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0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Diagnostic Equipment for detachment studies and control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0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Divertor instrumentation: protection and studies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0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Runaways protection and studies Equipment (including SPI)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000" i="1" dirty="0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Diagnostics for neutral particle profiles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n-GB" sz="2000" i="1"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Stray radiation…</a:t>
            </a:r>
            <a:endParaRPr lang="en-GB" sz="2000" i="1" dirty="0">
              <a:solidFill>
                <a:schemeClr val="tx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0DB4-1B70-F233-E340-5B8A720E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4F01E-A854-0299-BFC4-759300A3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3B9766-2690-E275-8BE6-6786AF78B6AE}"/>
              </a:ext>
            </a:extLst>
          </p:cNvPr>
          <p:cNvSpPr/>
          <p:nvPr/>
        </p:nvSpPr>
        <p:spPr>
          <a:xfrm>
            <a:off x="497025" y="856418"/>
            <a:ext cx="10457363" cy="501675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457189" indent="-457189">
              <a:spcBef>
                <a:spcPts val="1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24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Dramatic lack of resources: teams very thin on the ground and heavy bureaucratic and organisational burden.</a:t>
            </a:r>
          </a:p>
          <a:p>
            <a:pPr marL="457189" indent="-457189">
              <a:spcBef>
                <a:spcPts val="1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24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One PL resigning in May and two retiring very soon (both in autumn): strategy to be defined. </a:t>
            </a:r>
          </a:p>
          <a:p>
            <a:pPr marL="457189" indent="-457189">
              <a:spcBef>
                <a:spcPts val="1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24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Three ROs not available next year: strategy to be defined. </a:t>
            </a:r>
          </a:p>
          <a:p>
            <a:pPr marL="457189" indent="-457189">
              <a:spcBef>
                <a:spcPts val="1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24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Planning DTT: some diagnostic activities with very tight schedule.</a:t>
            </a:r>
          </a:p>
          <a:p>
            <a:pPr marL="457189" indent="-457189">
              <a:spcBef>
                <a:spcPts val="1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24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Research plan: priorities to be defined.</a:t>
            </a:r>
          </a:p>
          <a:p>
            <a:pPr marL="457189" indent="-457189">
              <a:spcBef>
                <a:spcPts val="1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24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Laboratories: availability required soon </a:t>
            </a:r>
          </a:p>
          <a:p>
            <a:pPr marL="457189" indent="-457189">
              <a:spcBef>
                <a:spcPts val="1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GB" sz="2400" i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Matrix organisation of the diagnostics: required coordinators for diagnostics essential for protection and scientific priorities</a:t>
            </a:r>
          </a:p>
        </p:txBody>
      </p:sp>
    </p:spTree>
    <p:extLst>
      <p:ext uri="{BB962C8B-B14F-4D97-AF65-F5344CB8AC3E}">
        <p14:creationId xmlns:p14="http://schemas.microsoft.com/office/powerpoint/2010/main" val="311168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1446</Words>
  <Application>Microsoft Macintosh PowerPoint</Application>
  <PresentationFormat>Widescreen</PresentationFormat>
  <Paragraphs>254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</vt:lpstr>
      <vt:lpstr>Calibri</vt:lpstr>
      <vt:lpstr>Calibri Light</vt:lpstr>
      <vt:lpstr>Century Gothic</vt:lpstr>
      <vt:lpstr>Roboto</vt:lpstr>
      <vt:lpstr>Segoe UI Historic</vt:lpstr>
      <vt:lpstr>Verdana</vt:lpstr>
      <vt:lpstr>Wingdings</vt:lpstr>
      <vt:lpstr>Office</vt:lpstr>
      <vt:lpstr>DTT diagnostic equipment: design progress status</vt:lpstr>
      <vt:lpstr>OUTLINE</vt:lpstr>
      <vt:lpstr>2023 WPDIV IDTT Divertor Diagnostics Area design activities</vt:lpstr>
      <vt:lpstr>DTT Diagnostic Equipment: Strategy for diagnostic implementation</vt:lpstr>
      <vt:lpstr>THM-DIA 2023 Design Activities goals</vt:lpstr>
      <vt:lpstr>THM-DIA 2023 activities planning priorities</vt:lpstr>
      <vt:lpstr>DAY-0 equipment requirements and next steps</vt:lpstr>
      <vt:lpstr>Diagnostic suites for specific and transversal studies</vt:lpstr>
      <vt:lpstr>Critical points</vt:lpstr>
      <vt:lpstr>WPDIV-IDTT Midterm Meeting 2023</vt:lpstr>
      <vt:lpstr>PowerPoint Presentation</vt:lpstr>
    </vt:vector>
  </TitlesOfParts>
  <Company>MPG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Jeong-Ha You</dc:creator>
  <cp:lastModifiedBy>lori gabellieri</cp:lastModifiedBy>
  <cp:revision>311</cp:revision>
  <cp:lastPrinted>2022-06-08T07:24:51Z</cp:lastPrinted>
  <dcterms:created xsi:type="dcterms:W3CDTF">2020-05-11T09:17:36Z</dcterms:created>
  <dcterms:modified xsi:type="dcterms:W3CDTF">2023-07-18T11:33:24Z</dcterms:modified>
</cp:coreProperties>
</file>