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015" r:id="rId2"/>
    <p:sldId id="261" r:id="rId3"/>
    <p:sldId id="2023" r:id="rId4"/>
    <p:sldId id="262" r:id="rId5"/>
    <p:sldId id="2017" r:id="rId6"/>
    <p:sldId id="2022" r:id="rId7"/>
    <p:sldId id="2018" r:id="rId8"/>
    <p:sldId id="2019" r:id="rId9"/>
    <p:sldId id="2020" r:id="rId10"/>
    <p:sldId id="2021" r:id="rId11"/>
    <p:sldId id="265"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93790" autoAdjust="0"/>
  </p:normalViewPr>
  <p:slideViewPr>
    <p:cSldViewPr snapToGrid="0">
      <p:cViewPr varScale="1">
        <p:scale>
          <a:sx n="80" d="100"/>
          <a:sy n="80" d="100"/>
        </p:scale>
        <p:origin x="7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45078-A38E-408A-9B26-2A6FE699AD04}" type="datetimeFigureOut">
              <a:rPr lang="de-DE" smtClean="0"/>
              <a:t>17.07.2023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A15DF-D075-42E2-BF51-9A5F2B0B811C}" type="slidenum">
              <a:rPr lang="de-DE" smtClean="0"/>
              <a:t>‹Nr.›</a:t>
            </a:fld>
            <a:endParaRPr lang="de-DE"/>
          </a:p>
        </p:txBody>
      </p:sp>
    </p:spTree>
    <p:extLst>
      <p:ext uri="{BB962C8B-B14F-4D97-AF65-F5344CB8AC3E}">
        <p14:creationId xmlns:p14="http://schemas.microsoft.com/office/powerpoint/2010/main" val="275849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82A15DF-D075-42E2-BF51-9A5F2B0B811C}" type="slidenum">
              <a:rPr lang="de-DE" smtClean="0"/>
              <a:t>9</a:t>
            </a:fld>
            <a:endParaRPr lang="de-DE"/>
          </a:p>
        </p:txBody>
      </p:sp>
    </p:spTree>
    <p:extLst>
      <p:ext uri="{BB962C8B-B14F-4D97-AF65-F5344CB8AC3E}">
        <p14:creationId xmlns:p14="http://schemas.microsoft.com/office/powerpoint/2010/main" val="297723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82A15DF-D075-42E2-BF51-9A5F2B0B811C}" type="slidenum">
              <a:rPr lang="de-DE" smtClean="0"/>
              <a:t>10</a:t>
            </a:fld>
            <a:endParaRPr lang="de-DE"/>
          </a:p>
        </p:txBody>
      </p:sp>
    </p:spTree>
    <p:extLst>
      <p:ext uri="{BB962C8B-B14F-4D97-AF65-F5344CB8AC3E}">
        <p14:creationId xmlns:p14="http://schemas.microsoft.com/office/powerpoint/2010/main" val="71532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BB2F0A8-8487-4B4D-B34A-53C4C2060EE2}" type="datetimeFigureOut">
              <a:rPr lang="de-DE" smtClean="0"/>
              <a:t>17.07.2023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104299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BB2F0A8-8487-4B4D-B34A-53C4C2060EE2}" type="datetimeFigureOut">
              <a:rPr lang="de-DE" smtClean="0"/>
              <a:t>17.07.2023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80867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BB2F0A8-8487-4B4D-B34A-53C4C2060EE2}" type="datetimeFigureOut">
              <a:rPr lang="de-DE" smtClean="0"/>
              <a:t>17.07.2023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1025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527381" y="2348880"/>
            <a:ext cx="11329259" cy="1296144"/>
          </a:xfrm>
        </p:spPr>
        <p:txBody>
          <a:bodyPr>
            <a:noAutofit/>
          </a:bodyPr>
          <a:lstStyle>
            <a:lvl1pPr algn="l">
              <a:defRPr sz="4667" b="1" baseline="0">
                <a:latin typeface="Arial" panose="020B0604020202020204" pitchFamily="34" charset="0"/>
                <a:cs typeface="Arial" panose="020B0604020202020204" pitchFamily="34" charset="0"/>
              </a:defRPr>
            </a:lvl1pPr>
          </a:lstStyle>
          <a:p>
            <a:r>
              <a:rPr lang="en-GB" dirty="0"/>
              <a:t>Presentation title</a:t>
            </a:r>
          </a:p>
        </p:txBody>
      </p:sp>
      <p:sp>
        <p:nvSpPr>
          <p:cNvPr id="10" name="Subtitle 2"/>
          <p:cNvSpPr>
            <a:spLocks noGrp="1"/>
          </p:cNvSpPr>
          <p:nvPr>
            <p:ph type="subTitle" idx="1" hasCustomPrompt="1"/>
          </p:nvPr>
        </p:nvSpPr>
        <p:spPr>
          <a:xfrm>
            <a:off x="527381" y="4293096"/>
            <a:ext cx="5856651" cy="432048"/>
          </a:xfrm>
        </p:spPr>
        <p:txBody>
          <a:bodyPr>
            <a:normAutofit/>
          </a:bodyPr>
          <a:lstStyle>
            <a:lvl1pPr marL="0" indent="0" algn="l">
              <a:buNone/>
              <a:defRPr sz="2933" b="1" baseline="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 </a:t>
            </a:r>
            <a:r>
              <a:rPr lang="en-US"/>
              <a:t>of presenter</a:t>
            </a:r>
            <a:endParaRPr lang="en-US" dirty="0"/>
          </a:p>
        </p:txBody>
      </p:sp>
      <p:sp>
        <p:nvSpPr>
          <p:cNvPr id="13" name="Picture Placeholder 10"/>
          <p:cNvSpPr>
            <a:spLocks noGrp="1"/>
          </p:cNvSpPr>
          <p:nvPr>
            <p:ph type="pic" sz="quarter" idx="10" hasCustomPrompt="1"/>
          </p:nvPr>
        </p:nvSpPr>
        <p:spPr>
          <a:xfrm>
            <a:off x="119336" y="5734033"/>
            <a:ext cx="1727167" cy="905669"/>
          </a:xfrm>
        </p:spPr>
        <p:txBody>
          <a:bodyPr>
            <a:normAutofit/>
          </a:bodyPr>
          <a:lstStyle>
            <a:lvl1pPr marL="0" indent="0" algn="ctr">
              <a:buFontTx/>
              <a:buNone/>
              <a:defRPr sz="24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4"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pic>
        <p:nvPicPr>
          <p:cNvPr id="15"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0" y="0"/>
            <a:ext cx="12192000" cy="5568000"/>
          </a:xfrm>
          <a:prstGeom prst="rect">
            <a:avLst/>
          </a:prstGeom>
        </p:spPr>
      </p:pic>
      <p:pic>
        <p:nvPicPr>
          <p:cNvPr id="16" name="Bild 13"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0150" y="5736040"/>
            <a:ext cx="4608512" cy="865604"/>
          </a:xfrm>
          <a:prstGeom prst="rect">
            <a:avLst/>
          </a:prstGeom>
        </p:spPr>
      </p:pic>
    </p:spTree>
    <p:extLst>
      <p:ext uri="{BB962C8B-B14F-4D97-AF65-F5344CB8AC3E}">
        <p14:creationId xmlns:p14="http://schemas.microsoft.com/office/powerpoint/2010/main" val="317785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BB2F0A8-8487-4B4D-B34A-53C4C2060EE2}" type="datetimeFigureOut">
              <a:rPr lang="de-DE" smtClean="0"/>
              <a:t>17.07.2023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419877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EBB2F0A8-8487-4B4D-B34A-53C4C2060EE2}" type="datetimeFigureOut">
              <a:rPr lang="de-DE" smtClean="0"/>
              <a:t>17.07.2023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99444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BB2F0A8-8487-4B4D-B34A-53C4C2060EE2}" type="datetimeFigureOut">
              <a:rPr lang="de-DE" smtClean="0"/>
              <a:t>17.07.2023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287502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BB2F0A8-8487-4B4D-B34A-53C4C2060EE2}" type="datetimeFigureOut">
              <a:rPr lang="de-DE" smtClean="0"/>
              <a:t>17.07.2023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159182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BB2F0A8-8487-4B4D-B34A-53C4C2060EE2}" type="datetimeFigureOut">
              <a:rPr lang="de-DE" smtClean="0"/>
              <a:t>17.07.2023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29249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B2F0A8-8487-4B4D-B34A-53C4C2060EE2}" type="datetimeFigureOut">
              <a:rPr lang="de-DE" smtClean="0"/>
              <a:t>17.07.2023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266448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BB2F0A8-8487-4B4D-B34A-53C4C2060EE2}" type="datetimeFigureOut">
              <a:rPr lang="de-DE" smtClean="0"/>
              <a:t>17.07.2023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140379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BB2F0A8-8487-4B4D-B34A-53C4C2060EE2}" type="datetimeFigureOut">
              <a:rPr lang="de-DE" smtClean="0"/>
              <a:t>17.07.2023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F181969-B51F-4CC8-8A5D-B69C971A979C}" type="slidenum">
              <a:rPr lang="de-DE" smtClean="0"/>
              <a:t>‹Nr.›</a:t>
            </a:fld>
            <a:endParaRPr lang="de-DE"/>
          </a:p>
        </p:txBody>
      </p:sp>
    </p:spTree>
    <p:extLst>
      <p:ext uri="{BB962C8B-B14F-4D97-AF65-F5344CB8AC3E}">
        <p14:creationId xmlns:p14="http://schemas.microsoft.com/office/powerpoint/2010/main" val="257760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2F0A8-8487-4B4D-B34A-53C4C2060EE2}" type="datetimeFigureOut">
              <a:rPr lang="de-DE" smtClean="0"/>
              <a:t>17.07.2023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1969-B51F-4CC8-8A5D-B69C971A979C}" type="slidenum">
              <a:rPr lang="de-DE" smtClean="0"/>
              <a:t>‹Nr.›</a:t>
            </a:fld>
            <a:endParaRPr lang="de-DE"/>
          </a:p>
        </p:txBody>
      </p:sp>
    </p:spTree>
    <p:extLst>
      <p:ext uri="{BB962C8B-B14F-4D97-AF65-F5344CB8AC3E}">
        <p14:creationId xmlns:p14="http://schemas.microsoft.com/office/powerpoint/2010/main" val="208563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dm.euro-fusion.org/default.aspx?uid=2PNRW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A575D9-4B2C-9547-A865-6D57039CF7B9}"/>
              </a:ext>
            </a:extLst>
          </p:cNvPr>
          <p:cNvSpPr/>
          <p:nvPr/>
        </p:nvSpPr>
        <p:spPr>
          <a:xfrm>
            <a:off x="6960097" y="5733256"/>
            <a:ext cx="5187847" cy="91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3200"/>
          </a:p>
        </p:txBody>
      </p:sp>
      <p:pic>
        <p:nvPicPr>
          <p:cNvPr id="6" name="Picture 5">
            <a:extLst>
              <a:ext uri="{FF2B5EF4-FFF2-40B4-BE49-F238E27FC236}">
                <a16:creationId xmlns:a16="http://schemas.microsoft.com/office/drawing/2014/main" id="{811F0D9A-94BA-EE48-9317-87017801B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667" y="5727214"/>
            <a:ext cx="4836995" cy="992205"/>
          </a:xfrm>
          <a:prstGeom prst="rect">
            <a:avLst/>
          </a:prstGeom>
        </p:spPr>
      </p:pic>
      <p:pic>
        <p:nvPicPr>
          <p:cNvPr id="10" name="Grafik 9"/>
          <p:cNvPicPr>
            <a:picLocks noChangeAspect="1"/>
          </p:cNvPicPr>
          <p:nvPr/>
        </p:nvPicPr>
        <p:blipFill>
          <a:blip r:embed="rId3"/>
          <a:stretch>
            <a:fillRect/>
          </a:stretch>
        </p:blipFill>
        <p:spPr>
          <a:xfrm>
            <a:off x="5351788" y="5765655"/>
            <a:ext cx="1680444" cy="392048"/>
          </a:xfrm>
          <a:prstGeom prst="rect">
            <a:avLst/>
          </a:prstGeom>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780" y="5717683"/>
            <a:ext cx="534526" cy="37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Grafik 17">
            <a:extLst>
              <a:ext uri="{FF2B5EF4-FFF2-40B4-BE49-F238E27FC236}">
                <a16:creationId xmlns:a16="http://schemas.microsoft.com/office/drawing/2014/main" id="{3194C691-0356-4682-BE62-B8448841CE93}"/>
              </a:ext>
            </a:extLst>
          </p:cNvPr>
          <p:cNvPicPr>
            <a:picLocks noChangeAspect="1"/>
          </p:cNvPicPr>
          <p:nvPr/>
        </p:nvPicPr>
        <p:blipFill>
          <a:blip r:embed="rId5"/>
          <a:stretch>
            <a:fillRect/>
          </a:stretch>
        </p:blipFill>
        <p:spPr>
          <a:xfrm>
            <a:off x="264365" y="5771703"/>
            <a:ext cx="901607" cy="267630"/>
          </a:xfrm>
          <a:prstGeom prst="rect">
            <a:avLst/>
          </a:prstGeom>
        </p:spPr>
      </p:pic>
      <p:pic>
        <p:nvPicPr>
          <p:cNvPr id="19" name="Grafik 18">
            <a:extLst>
              <a:ext uri="{FF2B5EF4-FFF2-40B4-BE49-F238E27FC236}">
                <a16:creationId xmlns:a16="http://schemas.microsoft.com/office/drawing/2014/main" id="{80408C18-763A-49CB-9D90-080AF7ACCF75}"/>
              </a:ext>
            </a:extLst>
          </p:cNvPr>
          <p:cNvPicPr>
            <a:picLocks noChangeAspect="1"/>
          </p:cNvPicPr>
          <p:nvPr/>
        </p:nvPicPr>
        <p:blipFill>
          <a:blip r:embed="rId6"/>
          <a:stretch>
            <a:fillRect/>
          </a:stretch>
        </p:blipFill>
        <p:spPr>
          <a:xfrm>
            <a:off x="2136240" y="5656006"/>
            <a:ext cx="492416" cy="499025"/>
          </a:xfrm>
          <a:prstGeom prst="rect">
            <a:avLst/>
          </a:prstGeom>
        </p:spPr>
      </p:pic>
      <p:sp>
        <p:nvSpPr>
          <p:cNvPr id="26" name="Subtitle 2">
            <a:extLst>
              <a:ext uri="{FF2B5EF4-FFF2-40B4-BE49-F238E27FC236}">
                <a16:creationId xmlns:a16="http://schemas.microsoft.com/office/drawing/2014/main" id="{6C01BD9B-1191-4CF6-9A4E-7F176EAFF778}"/>
              </a:ext>
            </a:extLst>
          </p:cNvPr>
          <p:cNvSpPr txBox="1">
            <a:spLocks/>
          </p:cNvSpPr>
          <p:nvPr/>
        </p:nvSpPr>
        <p:spPr>
          <a:xfrm>
            <a:off x="251575" y="4023360"/>
            <a:ext cx="11896369" cy="1467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solidFill>
                  <a:schemeClr val="bg1"/>
                </a:solidFill>
                <a:latin typeface="+mj-lt"/>
              </a:rPr>
              <a:t>DO: Oliver Schneider</a:t>
            </a:r>
          </a:p>
          <a:p>
            <a:pPr marL="0" indent="0">
              <a:lnSpc>
                <a:spcPct val="100000"/>
              </a:lnSpc>
              <a:spcBef>
                <a:spcPts val="0"/>
              </a:spcBef>
              <a:buFont typeface="Arial" panose="020B0604020202020204" pitchFamily="34" charset="0"/>
              <a:buNone/>
            </a:pPr>
            <a:r>
              <a:rPr lang="en-US" dirty="0">
                <a:solidFill>
                  <a:schemeClr val="bg1"/>
                </a:solidFill>
                <a:latin typeface="+mj-lt"/>
              </a:rPr>
              <a:t>TC:  Oliver Schneider</a:t>
            </a:r>
          </a:p>
        </p:txBody>
      </p:sp>
      <p:sp>
        <p:nvSpPr>
          <p:cNvPr id="29" name="Title 1">
            <a:extLst>
              <a:ext uri="{FF2B5EF4-FFF2-40B4-BE49-F238E27FC236}">
                <a16:creationId xmlns:a16="http://schemas.microsoft.com/office/drawing/2014/main" id="{243BC207-F5D4-4396-8F99-0D2694648C14}"/>
              </a:ext>
            </a:extLst>
          </p:cNvPr>
          <p:cNvSpPr txBox="1">
            <a:spLocks/>
          </p:cNvSpPr>
          <p:nvPr/>
        </p:nvSpPr>
        <p:spPr>
          <a:xfrm>
            <a:off x="271975" y="2174076"/>
            <a:ext cx="11584665" cy="17437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t>AWP 2023</a:t>
            </a:r>
          </a:p>
          <a:p>
            <a:pPr>
              <a:lnSpc>
                <a:spcPct val="100000"/>
              </a:lnSpc>
            </a:pPr>
            <a:r>
              <a:rPr lang="en-US" sz="2800" b="1" dirty="0"/>
              <a:t>Task title: Project Leader and PSO budget 2023</a:t>
            </a:r>
          </a:p>
          <a:p>
            <a:pPr>
              <a:lnSpc>
                <a:spcPct val="100000"/>
              </a:lnSpc>
            </a:pPr>
            <a:r>
              <a:rPr lang="en-US" sz="2800" b="1" dirty="0"/>
              <a:t>Deliverable title: PSO Budget 2023</a:t>
            </a:r>
            <a:br>
              <a:rPr lang="en-US" sz="2800" b="1" dirty="0"/>
            </a:br>
            <a:r>
              <a:rPr lang="en-US" sz="2800" b="1" dirty="0"/>
              <a:t>IMS task ID: DIV-P.01.01-T003</a:t>
            </a:r>
          </a:p>
        </p:txBody>
      </p:sp>
      <p:sp>
        <p:nvSpPr>
          <p:cNvPr id="30" name="Footer Placeholder 3">
            <a:extLst>
              <a:ext uri="{FF2B5EF4-FFF2-40B4-BE49-F238E27FC236}">
                <a16:creationId xmlns:a16="http://schemas.microsoft.com/office/drawing/2014/main" id="{32CB9585-862D-4F27-AC26-5AD4C9418A33}"/>
              </a:ext>
            </a:extLst>
          </p:cNvPr>
          <p:cNvSpPr txBox="1">
            <a:spLocks/>
          </p:cNvSpPr>
          <p:nvPr/>
        </p:nvSpPr>
        <p:spPr>
          <a:xfrm>
            <a:off x="73095" y="101146"/>
            <a:ext cx="5761263" cy="303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WPDIV-IDTT Project Monitoring Meeting July 2023</a:t>
            </a:r>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9959" y="5662402"/>
            <a:ext cx="972464" cy="486232"/>
          </a:xfrm>
          <a:prstGeom prst="rect">
            <a:avLst/>
          </a:prstGeom>
        </p:spPr>
      </p:pic>
      <p:pic>
        <p:nvPicPr>
          <p:cNvPr id="8" name="Grafik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240" y="6198914"/>
            <a:ext cx="1278013" cy="562326"/>
          </a:xfrm>
          <a:prstGeom prst="rect">
            <a:avLst/>
          </a:prstGeom>
        </p:spPr>
      </p:pic>
      <p:pic>
        <p:nvPicPr>
          <p:cNvPr id="9" name="Grafik 8"/>
          <p:cNvPicPr>
            <a:picLocks noChangeAspect="1"/>
          </p:cNvPicPr>
          <p:nvPr/>
        </p:nvPicPr>
        <p:blipFill>
          <a:blip r:embed="rId9"/>
          <a:stretch>
            <a:fillRect/>
          </a:stretch>
        </p:blipFill>
        <p:spPr>
          <a:xfrm>
            <a:off x="2785548" y="6260204"/>
            <a:ext cx="846512" cy="439746"/>
          </a:xfrm>
          <a:prstGeom prst="rect">
            <a:avLst/>
          </a:prstGeom>
        </p:spPr>
      </p:pic>
      <p:pic>
        <p:nvPicPr>
          <p:cNvPr id="11" name="Grafik 10"/>
          <p:cNvPicPr>
            <a:picLocks noChangeAspect="1"/>
          </p:cNvPicPr>
          <p:nvPr/>
        </p:nvPicPr>
        <p:blipFill>
          <a:blip r:embed="rId10"/>
          <a:stretch>
            <a:fillRect/>
          </a:stretch>
        </p:blipFill>
        <p:spPr>
          <a:xfrm>
            <a:off x="1672808" y="6242897"/>
            <a:ext cx="883185" cy="474361"/>
          </a:xfrm>
          <a:prstGeom prst="rect">
            <a:avLst/>
          </a:prstGeom>
        </p:spPr>
      </p:pic>
      <p:pic>
        <p:nvPicPr>
          <p:cNvPr id="14" name="Grafik 13"/>
          <p:cNvPicPr>
            <a:picLocks noChangeAspect="1"/>
          </p:cNvPicPr>
          <p:nvPr/>
        </p:nvPicPr>
        <p:blipFill>
          <a:blip r:embed="rId11"/>
          <a:stretch>
            <a:fillRect/>
          </a:stretch>
        </p:blipFill>
        <p:spPr>
          <a:xfrm>
            <a:off x="4007961" y="5675643"/>
            <a:ext cx="840804" cy="459750"/>
          </a:xfrm>
          <a:prstGeom prst="rect">
            <a:avLst/>
          </a:prstGeom>
        </p:spPr>
      </p:pic>
      <p:pic>
        <p:nvPicPr>
          <p:cNvPr id="15" name="Grafik 14"/>
          <p:cNvPicPr>
            <a:picLocks noChangeAspect="1"/>
          </p:cNvPicPr>
          <p:nvPr/>
        </p:nvPicPr>
        <p:blipFill>
          <a:blip r:embed="rId12"/>
          <a:stretch>
            <a:fillRect/>
          </a:stretch>
        </p:blipFill>
        <p:spPr>
          <a:xfrm>
            <a:off x="3861616" y="6301512"/>
            <a:ext cx="933746" cy="357130"/>
          </a:xfrm>
          <a:prstGeom prst="rect">
            <a:avLst/>
          </a:prstGeom>
        </p:spPr>
      </p:pic>
    </p:spTree>
    <p:extLst>
      <p:ext uri="{BB962C8B-B14F-4D97-AF65-F5344CB8AC3E}">
        <p14:creationId xmlns:p14="http://schemas.microsoft.com/office/powerpoint/2010/main" val="425406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11577364" cy="584775"/>
          </a:xfrm>
          <a:prstGeom prst="rect">
            <a:avLst/>
          </a:prstGeom>
        </p:spPr>
        <p:txBody>
          <a:bodyPr wrap="square">
            <a:spAutoFit/>
          </a:bodyPr>
          <a:lstStyle/>
          <a:p>
            <a:r>
              <a:rPr lang="en-US" altLang="ko-KR" sz="3200" dirty="0"/>
              <a:t>Proposal by PMU to reduce budget transfer needs</a:t>
            </a:r>
            <a:endParaRPr lang="en-US" sz="3200" dirty="0"/>
          </a:p>
        </p:txBody>
      </p:sp>
      <p:pic>
        <p:nvPicPr>
          <p:cNvPr id="4" name="Grafik 3"/>
          <p:cNvPicPr>
            <a:picLocks noChangeAspect="1"/>
          </p:cNvPicPr>
          <p:nvPr/>
        </p:nvPicPr>
        <p:blipFill>
          <a:blip r:embed="rId3"/>
          <a:stretch>
            <a:fillRect/>
          </a:stretch>
        </p:blipFill>
        <p:spPr>
          <a:xfrm>
            <a:off x="1063173" y="776264"/>
            <a:ext cx="10330542" cy="5858505"/>
          </a:xfrm>
          <a:prstGeom prst="rect">
            <a:avLst/>
          </a:prstGeom>
        </p:spPr>
      </p:pic>
    </p:spTree>
    <p:extLst>
      <p:ext uri="{BB962C8B-B14F-4D97-AF65-F5344CB8AC3E}">
        <p14:creationId xmlns:p14="http://schemas.microsoft.com/office/powerpoint/2010/main" val="6824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36556" y="2447925"/>
            <a:ext cx="10918887" cy="1200329"/>
          </a:xfrm>
          <a:prstGeom prst="rect">
            <a:avLst/>
          </a:prstGeom>
          <a:noFill/>
        </p:spPr>
        <p:txBody>
          <a:bodyPr wrap="none" rtlCol="0">
            <a:spAutoFit/>
          </a:bodyPr>
          <a:lstStyle/>
          <a:p>
            <a:r>
              <a:rPr lang="de-DE" sz="7200" dirty="0" err="1">
                <a:solidFill>
                  <a:schemeClr val="accent1"/>
                </a:solidFill>
              </a:rPr>
              <a:t>Thank</a:t>
            </a:r>
            <a:r>
              <a:rPr lang="de-DE" sz="7200" dirty="0">
                <a:solidFill>
                  <a:schemeClr val="accent1"/>
                </a:solidFill>
              </a:rPr>
              <a:t> </a:t>
            </a:r>
            <a:r>
              <a:rPr lang="de-DE" sz="7200" dirty="0" err="1">
                <a:solidFill>
                  <a:schemeClr val="accent1"/>
                </a:solidFill>
              </a:rPr>
              <a:t>you</a:t>
            </a:r>
            <a:r>
              <a:rPr lang="de-DE" sz="7200" dirty="0">
                <a:solidFill>
                  <a:schemeClr val="accent1"/>
                </a:solidFill>
              </a:rPr>
              <a:t> </a:t>
            </a:r>
            <a:r>
              <a:rPr lang="de-DE" sz="7200" dirty="0" err="1">
                <a:solidFill>
                  <a:schemeClr val="accent1"/>
                </a:solidFill>
              </a:rPr>
              <a:t>for</a:t>
            </a:r>
            <a:r>
              <a:rPr lang="de-DE" sz="7200" dirty="0">
                <a:solidFill>
                  <a:schemeClr val="accent1"/>
                </a:solidFill>
              </a:rPr>
              <a:t> </a:t>
            </a:r>
            <a:r>
              <a:rPr lang="de-DE" sz="7200" dirty="0" err="1">
                <a:solidFill>
                  <a:schemeClr val="accent1"/>
                </a:solidFill>
              </a:rPr>
              <a:t>your</a:t>
            </a:r>
            <a:r>
              <a:rPr lang="de-DE" sz="7200" dirty="0">
                <a:solidFill>
                  <a:schemeClr val="accent1"/>
                </a:solidFill>
              </a:rPr>
              <a:t> </a:t>
            </a:r>
            <a:r>
              <a:rPr lang="de-DE" sz="7200" dirty="0" err="1">
                <a:solidFill>
                  <a:schemeClr val="accent1"/>
                </a:solidFill>
              </a:rPr>
              <a:t>attention</a:t>
            </a:r>
            <a:endParaRPr lang="de-DE" sz="7200" dirty="0">
              <a:solidFill>
                <a:schemeClr val="accent1"/>
              </a:solidFill>
            </a:endParaRPr>
          </a:p>
        </p:txBody>
      </p:sp>
    </p:spTree>
    <p:extLst>
      <p:ext uri="{BB962C8B-B14F-4D97-AF65-F5344CB8AC3E}">
        <p14:creationId xmlns:p14="http://schemas.microsoft.com/office/powerpoint/2010/main" val="12264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sz="3200" dirty="0"/>
              <a:t>Outline</a:t>
            </a:r>
          </a:p>
        </p:txBody>
      </p:sp>
      <p:sp>
        <p:nvSpPr>
          <p:cNvPr id="2" name="Textfeld 1"/>
          <p:cNvSpPr txBox="1"/>
          <p:nvPr/>
        </p:nvSpPr>
        <p:spPr>
          <a:xfrm>
            <a:off x="210393" y="946768"/>
            <a:ext cx="11981607" cy="2677656"/>
          </a:xfrm>
          <a:prstGeom prst="rect">
            <a:avLst/>
          </a:prstGeom>
          <a:noFill/>
        </p:spPr>
        <p:txBody>
          <a:bodyPr wrap="square" rtlCol="0">
            <a:spAutoFit/>
          </a:bodyPr>
          <a:lstStyle/>
          <a:p>
            <a:pPr marL="285750" indent="-285750">
              <a:buFont typeface="Arial" panose="020B0604020202020204" pitchFamily="34" charset="0"/>
              <a:buChar char="•"/>
            </a:pPr>
            <a:r>
              <a:rPr lang="de-DE" sz="2400" dirty="0" err="1"/>
              <a:t>Deliverables</a:t>
            </a:r>
            <a:r>
              <a:rPr lang="de-DE" sz="2400" dirty="0"/>
              <a:t> 2022</a:t>
            </a:r>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a:t>TS 2023 </a:t>
            </a:r>
            <a:r>
              <a:rPr lang="de-DE" sz="2400" dirty="0" err="1"/>
              <a:t>and</a:t>
            </a:r>
            <a:r>
              <a:rPr lang="de-DE" sz="2400" dirty="0"/>
              <a:t> Budget</a:t>
            </a:r>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a:t>TS </a:t>
            </a:r>
            <a:r>
              <a:rPr lang="de-DE" sz="2400" dirty="0" err="1"/>
              <a:t>Approval</a:t>
            </a:r>
            <a:r>
              <a:rPr lang="de-DE" sz="2400" dirty="0"/>
              <a:t> </a:t>
            </a:r>
            <a:r>
              <a:rPr lang="de-DE" sz="2400" dirty="0" err="1"/>
              <a:t>Procedure</a:t>
            </a:r>
            <a:endParaRPr lang="de-DE" sz="2400" dirty="0"/>
          </a:p>
          <a:p>
            <a:endParaRPr lang="de-DE" sz="2400" dirty="0"/>
          </a:p>
          <a:p>
            <a:pPr marL="285750" indent="-285750">
              <a:buFont typeface="Arial" panose="020B0604020202020204" pitchFamily="34" charset="0"/>
              <a:buChar char="•"/>
            </a:pPr>
            <a:endParaRPr lang="de-DE" sz="2400" dirty="0"/>
          </a:p>
        </p:txBody>
      </p:sp>
    </p:spTree>
    <p:extLst>
      <p:ext uri="{BB962C8B-B14F-4D97-AF65-F5344CB8AC3E}">
        <p14:creationId xmlns:p14="http://schemas.microsoft.com/office/powerpoint/2010/main" val="359269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sz="3200" dirty="0"/>
              <a:t>Meeting IDM Link</a:t>
            </a:r>
          </a:p>
        </p:txBody>
      </p:sp>
      <p:sp>
        <p:nvSpPr>
          <p:cNvPr id="2" name="Textfeld 1"/>
          <p:cNvSpPr txBox="1"/>
          <p:nvPr/>
        </p:nvSpPr>
        <p:spPr>
          <a:xfrm>
            <a:off x="210393" y="946768"/>
            <a:ext cx="11981607" cy="1938992"/>
          </a:xfrm>
          <a:prstGeom prst="rect">
            <a:avLst/>
          </a:prstGeom>
          <a:noFill/>
        </p:spPr>
        <p:txBody>
          <a:bodyPr wrap="square" rtlCol="0">
            <a:spAutoFit/>
          </a:bodyPr>
          <a:lstStyle/>
          <a:p>
            <a:pPr marL="285750" indent="-285750">
              <a:buFont typeface="Arial" panose="020B0604020202020204" pitchFamily="34" charset="0"/>
              <a:buChar char="•"/>
            </a:pPr>
            <a:r>
              <a:rPr lang="de-DE" sz="2400" dirty="0" err="1"/>
              <a:t>Please</a:t>
            </a:r>
            <a:r>
              <a:rPr lang="de-DE" sz="2400" dirty="0"/>
              <a:t> </a:t>
            </a:r>
            <a:r>
              <a:rPr lang="de-DE" sz="2400" dirty="0" err="1"/>
              <a:t>upload</a:t>
            </a:r>
            <a:r>
              <a:rPr lang="de-DE" sz="2400" dirty="0"/>
              <a:t> </a:t>
            </a:r>
            <a:r>
              <a:rPr lang="de-DE" sz="2400" dirty="0" err="1"/>
              <a:t>presentations</a:t>
            </a:r>
            <a:r>
              <a:rPr lang="de-DE" sz="2400" dirty="0"/>
              <a:t> </a:t>
            </a:r>
            <a:r>
              <a:rPr lang="de-DE" sz="2400" dirty="0" err="1"/>
              <a:t>to</a:t>
            </a:r>
            <a:r>
              <a:rPr lang="de-DE" sz="2400" dirty="0"/>
              <a:t>:</a:t>
            </a:r>
          </a:p>
          <a:p>
            <a:pPr marL="285750" indent="-285750">
              <a:buFont typeface="Arial" panose="020B0604020202020204" pitchFamily="34" charset="0"/>
              <a:buChar char="•"/>
            </a:pPr>
            <a:endParaRPr lang="de-DE" sz="2400" dirty="0"/>
          </a:p>
          <a:p>
            <a:pPr lvl="1"/>
            <a:r>
              <a:rPr lang="de-DE" sz="2400" dirty="0"/>
              <a:t>https://idm.euro-fusion.org/default.aspx?uid=2QYC67&amp;newcontentuid=2QYC67</a:t>
            </a:r>
          </a:p>
          <a:p>
            <a:endParaRPr lang="de-DE" sz="2400" dirty="0"/>
          </a:p>
          <a:p>
            <a:pPr marL="285750" indent="-285750">
              <a:buFont typeface="Arial" panose="020B0604020202020204" pitchFamily="34" charset="0"/>
              <a:buChar char="•"/>
            </a:pPr>
            <a:endParaRPr lang="de-DE" sz="2400" dirty="0"/>
          </a:p>
        </p:txBody>
      </p:sp>
    </p:spTree>
    <p:extLst>
      <p:ext uri="{BB962C8B-B14F-4D97-AF65-F5344CB8AC3E}">
        <p14:creationId xmlns:p14="http://schemas.microsoft.com/office/powerpoint/2010/main" val="357314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9963340" cy="584775"/>
          </a:xfrm>
          <a:prstGeom prst="rect">
            <a:avLst/>
          </a:prstGeom>
        </p:spPr>
        <p:txBody>
          <a:bodyPr wrap="square">
            <a:spAutoFit/>
          </a:bodyPr>
          <a:lstStyle/>
          <a:p>
            <a:r>
              <a:rPr lang="en-US" sz="3200" dirty="0"/>
              <a:t>IMS Deliverable 2022 Handling</a:t>
            </a:r>
          </a:p>
        </p:txBody>
      </p:sp>
      <p:sp>
        <p:nvSpPr>
          <p:cNvPr id="5" name="Textfeld 4"/>
          <p:cNvSpPr txBox="1"/>
          <p:nvPr/>
        </p:nvSpPr>
        <p:spPr>
          <a:xfrm>
            <a:off x="210393" y="917913"/>
            <a:ext cx="11981607" cy="5355312"/>
          </a:xfrm>
          <a:prstGeom prst="rect">
            <a:avLst/>
          </a:prstGeom>
          <a:noFill/>
        </p:spPr>
        <p:txBody>
          <a:bodyPr wrap="square" rtlCol="0">
            <a:spAutoFit/>
          </a:bodyPr>
          <a:lstStyle/>
          <a:p>
            <a:pPr marL="285750" indent="-285750">
              <a:buFont typeface="Arial" panose="020B0604020202020204" pitchFamily="34" charset="0"/>
              <a:buChar char="•"/>
            </a:pPr>
            <a:r>
              <a:rPr lang="en-GB" dirty="0"/>
              <a:t>All DIV IDTT deliverables will eventually be located in one specific IDM folder: </a:t>
            </a:r>
            <a:r>
              <a:rPr lang="en-GB" dirty="0">
                <a:hlinkClick r:id="rId2"/>
              </a:rPr>
              <a:t>https://idm.euro-fusion.org/default.aspx?uid=2PNRWB</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Placeholders for all deliverables have been made, and templates have been distributed to DOs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Again, the entire reviewing and approval process will first be done outside of IDM, by email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When sending me a deliverable, please tell me whether the version is agreed with the technical reviewer</a:t>
            </a:r>
            <a:r>
              <a:rPr lang="en-GB" dirty="0"/>
              <a:t>.</a:t>
            </a:r>
          </a:p>
        </p:txBody>
      </p:sp>
      <p:sp>
        <p:nvSpPr>
          <p:cNvPr id="6" name="Rechteck 5"/>
          <p:cNvSpPr/>
          <p:nvPr/>
        </p:nvSpPr>
        <p:spPr>
          <a:xfrm>
            <a:off x="308930" y="3595557"/>
            <a:ext cx="1731696" cy="124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Deliverable</a:t>
            </a:r>
            <a:r>
              <a:rPr lang="de-DE" dirty="0"/>
              <a:t> </a:t>
            </a:r>
            <a:r>
              <a:rPr lang="de-DE" dirty="0" err="1"/>
              <a:t>Owner</a:t>
            </a:r>
            <a:r>
              <a:rPr lang="de-DE" dirty="0"/>
              <a:t> </a:t>
            </a:r>
            <a:r>
              <a:rPr lang="de-DE" dirty="0" err="1"/>
              <a:t>and</a:t>
            </a:r>
            <a:r>
              <a:rPr lang="de-DE" dirty="0"/>
              <a:t> </a:t>
            </a:r>
            <a:r>
              <a:rPr lang="de-DE" dirty="0" err="1"/>
              <a:t>co-authors</a:t>
            </a:r>
            <a:endParaRPr lang="de-DE" dirty="0"/>
          </a:p>
        </p:txBody>
      </p:sp>
      <p:sp>
        <p:nvSpPr>
          <p:cNvPr id="7" name="Rechteck 6"/>
          <p:cNvSpPr/>
          <p:nvPr/>
        </p:nvSpPr>
        <p:spPr>
          <a:xfrm>
            <a:off x="3459429" y="3595557"/>
            <a:ext cx="1731696" cy="124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Technical </a:t>
            </a:r>
            <a:r>
              <a:rPr lang="de-DE" dirty="0" err="1"/>
              <a:t>Reviewer</a:t>
            </a:r>
            <a:endParaRPr lang="de-DE" dirty="0"/>
          </a:p>
        </p:txBody>
      </p:sp>
      <p:sp>
        <p:nvSpPr>
          <p:cNvPr id="8" name="Pfeil nach rechts 7"/>
          <p:cNvSpPr/>
          <p:nvPr/>
        </p:nvSpPr>
        <p:spPr>
          <a:xfrm>
            <a:off x="2086311" y="3886368"/>
            <a:ext cx="1329791" cy="234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flipH="1">
            <a:off x="2062963" y="4266481"/>
            <a:ext cx="1329791" cy="234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28600" y="3448050"/>
            <a:ext cx="5067721" cy="150495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5419935" y="3905902"/>
            <a:ext cx="11715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6667639" y="3897437"/>
            <a:ext cx="1532003" cy="5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PSO </a:t>
            </a:r>
            <a:r>
              <a:rPr lang="de-DE" dirty="0" err="1"/>
              <a:t>Reviewer</a:t>
            </a:r>
            <a:endParaRPr lang="de-DE" dirty="0"/>
          </a:p>
        </p:txBody>
      </p:sp>
      <p:sp>
        <p:nvSpPr>
          <p:cNvPr id="14" name="Pfeil nach rechts 13"/>
          <p:cNvSpPr/>
          <p:nvPr/>
        </p:nvSpPr>
        <p:spPr>
          <a:xfrm rot="10800000">
            <a:off x="5476649" y="4340373"/>
            <a:ext cx="972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links und rechts 14"/>
          <p:cNvSpPr/>
          <p:nvPr/>
        </p:nvSpPr>
        <p:spPr>
          <a:xfrm>
            <a:off x="8218692" y="4096649"/>
            <a:ext cx="600075" cy="15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8837817" y="3897437"/>
            <a:ext cx="1532003" cy="556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R. Neu</a:t>
            </a:r>
          </a:p>
        </p:txBody>
      </p:sp>
      <p:sp>
        <p:nvSpPr>
          <p:cNvPr id="17" name="Pfeil nach rechts 16"/>
          <p:cNvSpPr/>
          <p:nvPr/>
        </p:nvSpPr>
        <p:spPr>
          <a:xfrm>
            <a:off x="10417445" y="4077599"/>
            <a:ext cx="695325" cy="25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1169920" y="3903780"/>
            <a:ext cx="819150" cy="5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IDM</a:t>
            </a:r>
          </a:p>
        </p:txBody>
      </p:sp>
    </p:spTree>
    <p:extLst>
      <p:ext uri="{BB962C8B-B14F-4D97-AF65-F5344CB8AC3E}">
        <p14:creationId xmlns:p14="http://schemas.microsoft.com/office/powerpoint/2010/main" val="24335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9963340" cy="584775"/>
          </a:xfrm>
          <a:prstGeom prst="rect">
            <a:avLst/>
          </a:prstGeom>
        </p:spPr>
        <p:txBody>
          <a:bodyPr wrap="square">
            <a:spAutoFit/>
          </a:bodyPr>
          <a:lstStyle/>
          <a:p>
            <a:r>
              <a:rPr lang="en-US" sz="3200" dirty="0"/>
              <a:t>IMS Deliverable 2022 Status</a:t>
            </a:r>
          </a:p>
        </p:txBody>
      </p:sp>
      <p:sp>
        <p:nvSpPr>
          <p:cNvPr id="5" name="Textfeld 4"/>
          <p:cNvSpPr txBox="1"/>
          <p:nvPr/>
        </p:nvSpPr>
        <p:spPr>
          <a:xfrm>
            <a:off x="1" y="946768"/>
            <a:ext cx="121920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DIV IDTT: 104 Deliverables (2022)</a:t>
            </a:r>
          </a:p>
          <a:p>
            <a:pPr marL="285750" indent="-285750">
              <a:buFont typeface="Arial" panose="020B0604020202020204" pitchFamily="34" charset="0"/>
              <a:buChar char="•"/>
            </a:pPr>
            <a:r>
              <a:rPr lang="en-GB" dirty="0"/>
              <a:t>Approved: 42</a:t>
            </a:r>
          </a:p>
          <a:p>
            <a:pPr marL="285750" indent="-285750">
              <a:buFont typeface="Arial" panose="020B0604020202020204" pitchFamily="34" charset="0"/>
              <a:buChar char="•"/>
            </a:pPr>
            <a:r>
              <a:rPr lang="en-GB" dirty="0"/>
              <a:t>On IDM uploaded / signed: 3</a:t>
            </a:r>
          </a:p>
          <a:p>
            <a:pPr marL="285750" indent="-285750">
              <a:buFont typeface="Arial" panose="020B0604020202020204" pitchFamily="34" charset="0"/>
              <a:buChar char="•"/>
            </a:pPr>
            <a:r>
              <a:rPr lang="en-GB" dirty="0"/>
              <a:t>On PSO desk: 3 (late 2021 deliverables)</a:t>
            </a:r>
          </a:p>
          <a:p>
            <a:pPr marL="285750" indent="-285750">
              <a:buFont typeface="Arial" panose="020B0604020202020204" pitchFamily="34" charset="0"/>
              <a:buChar char="•"/>
            </a:pPr>
            <a:r>
              <a:rPr lang="en-GB" dirty="0"/>
              <a:t>Delayed / withdrawn: 3</a:t>
            </a:r>
          </a:p>
          <a:p>
            <a:pPr marL="285750" indent="-285750">
              <a:buFont typeface="Arial" panose="020B0604020202020204" pitchFamily="34" charset="0"/>
              <a:buChar char="•"/>
            </a:pPr>
            <a:r>
              <a:rPr lang="en-GB" dirty="0"/>
              <a:t>Received and fully reviewed: 34</a:t>
            </a:r>
          </a:p>
          <a:p>
            <a:pPr marL="285750" indent="-285750">
              <a:buFont typeface="Arial" panose="020B0604020202020204" pitchFamily="34" charset="0"/>
              <a:buChar char="•"/>
            </a:pPr>
            <a:r>
              <a:rPr lang="en-GB" dirty="0"/>
              <a:t>Apart from IMS deliverables, there are also 4 open PEP deliverables</a:t>
            </a:r>
          </a:p>
          <a:p>
            <a:pPr marL="742950" lvl="1" indent="-285750">
              <a:buFont typeface="Arial" panose="020B0604020202020204" pitchFamily="34" charset="0"/>
              <a:buChar char="•"/>
            </a:pPr>
            <a:r>
              <a:rPr lang="en-US" dirty="0"/>
              <a:t>Specification for DTT divertor manufacturing and control feasibility</a:t>
            </a:r>
          </a:p>
          <a:p>
            <a:pPr marL="742950" lvl="1" indent="-285750">
              <a:buFont typeface="Arial" panose="020B0604020202020204" pitchFamily="34" charset="0"/>
              <a:buChar char="•"/>
            </a:pPr>
            <a:r>
              <a:rPr lang="en-US" dirty="0"/>
              <a:t>Report of interim design definition of DTT divertor prototype</a:t>
            </a:r>
          </a:p>
          <a:p>
            <a:pPr marL="742950" lvl="1" indent="-285750">
              <a:buFont typeface="Arial" panose="020B0604020202020204" pitchFamily="34" charset="0"/>
              <a:buChar char="•"/>
            </a:pPr>
            <a:r>
              <a:rPr lang="en-US" dirty="0"/>
              <a:t>Detailed drawings and procurement specs on power supplies for in-vessel coils</a:t>
            </a:r>
          </a:p>
          <a:p>
            <a:pPr marL="742950" lvl="1" indent="-285750">
              <a:buFont typeface="Arial" panose="020B0604020202020204" pitchFamily="34" charset="0"/>
              <a:buChar char="•"/>
            </a:pPr>
            <a:r>
              <a:rPr lang="en-US" dirty="0"/>
              <a:t>Report of final design definition of divertor prototype and interfaces</a:t>
            </a:r>
            <a:endParaRPr lang="en-GB" dirty="0"/>
          </a:p>
          <a:p>
            <a:pPr marL="285750" indent="-285750">
              <a:buFont typeface="Arial" panose="020B0604020202020204" pitchFamily="34" charset="0"/>
              <a:buChar char="•"/>
            </a:pPr>
            <a:r>
              <a:rPr lang="en-GB" dirty="0"/>
              <a:t>No Grant Deliverable in 2022, but one grant deliverable in 2023</a:t>
            </a:r>
          </a:p>
          <a:p>
            <a:pPr marL="285750" indent="-285750">
              <a:buFont typeface="Arial" panose="020B0604020202020204" pitchFamily="34" charset="0"/>
              <a:buChar char="•"/>
            </a:pPr>
            <a:r>
              <a:rPr lang="en-GB" dirty="0"/>
              <a:t>7 PEP deliverables in 2023, one of them a GRANT deliverable: “</a:t>
            </a:r>
            <a:r>
              <a:rPr lang="en-US" dirty="0"/>
              <a:t>Detailed drawings and procurement specs for divertor PFCs”</a:t>
            </a:r>
            <a:endParaRPr lang="en-GB" dirty="0"/>
          </a:p>
          <a:p>
            <a:pPr lvl="1"/>
            <a:endParaRPr lang="en-GB" dirty="0"/>
          </a:p>
          <a:p>
            <a:pPr marL="742950" lvl="1" indent="-285750">
              <a:buFont typeface="Arial" panose="020B0604020202020204" pitchFamily="34" charset="0"/>
              <a:buChar char="•"/>
            </a:pPr>
            <a:endParaRPr lang="en-GB" dirty="0"/>
          </a:p>
          <a:p>
            <a:r>
              <a:rPr lang="en-GB" b="1" dirty="0"/>
              <a:t>All 2022 reports not received until ~July 21 might miss the first deadline for payment, which is end of August</a:t>
            </a:r>
          </a:p>
        </p:txBody>
      </p:sp>
    </p:spTree>
    <p:extLst>
      <p:ext uri="{BB962C8B-B14F-4D97-AF65-F5344CB8AC3E}">
        <p14:creationId xmlns:p14="http://schemas.microsoft.com/office/powerpoint/2010/main" val="324500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9963340" cy="584775"/>
          </a:xfrm>
          <a:prstGeom prst="rect">
            <a:avLst/>
          </a:prstGeom>
        </p:spPr>
        <p:txBody>
          <a:bodyPr wrap="square">
            <a:spAutoFit/>
          </a:bodyPr>
          <a:lstStyle/>
          <a:p>
            <a:r>
              <a:rPr lang="en-US" sz="3200" dirty="0"/>
              <a:t>Deliverable Owners</a:t>
            </a:r>
          </a:p>
        </p:txBody>
      </p:sp>
      <p:sp>
        <p:nvSpPr>
          <p:cNvPr id="5" name="Textfeld 4"/>
          <p:cNvSpPr txBox="1"/>
          <p:nvPr/>
        </p:nvSpPr>
        <p:spPr>
          <a:xfrm>
            <a:off x="1" y="946768"/>
            <a:ext cx="1219200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Please check your final document for consistency</a:t>
            </a:r>
          </a:p>
          <a:p>
            <a:pPr marL="742950" lvl="1" indent="-285750">
              <a:buFont typeface="Arial" panose="020B0604020202020204" pitchFamily="34" charset="0"/>
              <a:buChar char="•"/>
            </a:pPr>
            <a:r>
              <a:rPr lang="en-GB" sz="2400" dirty="0"/>
              <a:t>Numbering of tables and figures</a:t>
            </a:r>
          </a:p>
          <a:p>
            <a:pPr marL="742950" lvl="1" indent="-285750">
              <a:buFont typeface="Arial" panose="020B0604020202020204" pitchFamily="34" charset="0"/>
              <a:buChar char="•"/>
            </a:pPr>
            <a:r>
              <a:rPr lang="en-GB" sz="2400" dirty="0"/>
              <a:t>Correct cross references</a:t>
            </a:r>
          </a:p>
          <a:p>
            <a:pPr marL="742950" lvl="1" indent="-285750">
              <a:buFont typeface="Arial" panose="020B0604020202020204" pitchFamily="34" charset="0"/>
              <a:buChar char="•"/>
            </a:pPr>
            <a:r>
              <a:rPr lang="en-GB" sz="2400" dirty="0"/>
              <a:t>Style of captions</a:t>
            </a:r>
          </a:p>
          <a:p>
            <a:pPr marL="742950" lvl="1" indent="-285750">
              <a:buFont typeface="Arial" panose="020B0604020202020204" pitchFamily="34" charset="0"/>
              <a:buChar char="•"/>
            </a:pPr>
            <a:r>
              <a:rPr lang="en-GB" sz="2400" dirty="0"/>
              <a:t>Preferred: Use the automatic numbering system in Word and cross references, to minimize errors by manual work</a:t>
            </a:r>
          </a:p>
          <a:p>
            <a:pPr marL="742950" lvl="1" indent="-285750">
              <a:buFont typeface="Arial" panose="020B0604020202020204" pitchFamily="34" charset="0"/>
              <a:buChar char="•"/>
            </a:pPr>
            <a:r>
              <a:rPr lang="en-GB" sz="2400" dirty="0"/>
              <a:t>Preferred: you can use chapter number in Figure number, but please only level 1. Figure 2.1 is okay, but to have Figure 2.1.3 and in the same document Figure 2.2.3.4 is confusing.</a:t>
            </a:r>
          </a:p>
          <a:p>
            <a:pPr marL="285750" indent="-285750">
              <a:buFont typeface="Arial" panose="020B0604020202020204" pitchFamily="34" charset="0"/>
              <a:buChar char="•"/>
            </a:pPr>
            <a:r>
              <a:rPr lang="en-GB" sz="2400" dirty="0"/>
              <a:t>Stick with one font for the main text</a:t>
            </a:r>
          </a:p>
          <a:p>
            <a:pPr marL="285750" indent="-285750">
              <a:buFont typeface="Arial" panose="020B0604020202020204" pitchFamily="34" charset="0"/>
              <a:buChar char="•"/>
            </a:pPr>
            <a:r>
              <a:rPr lang="en-GB" sz="2400" dirty="0"/>
              <a:t>Please use the templates that I distribute. Do not use FP8 templates</a:t>
            </a:r>
            <a:r>
              <a:rPr lang="de-DE" sz="2400" dirty="0"/>
              <a:t>.</a:t>
            </a:r>
            <a:endParaRPr lang="en-GB" sz="2400" dirty="0"/>
          </a:p>
          <a:p>
            <a:pPr lvl="1"/>
            <a:endParaRPr lang="en-GB" sz="2400" dirty="0"/>
          </a:p>
          <a:p>
            <a:pPr marL="742950" lvl="1"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2445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8032805" cy="584775"/>
          </a:xfrm>
          <a:prstGeom prst="rect">
            <a:avLst/>
          </a:prstGeom>
        </p:spPr>
        <p:txBody>
          <a:bodyPr wrap="square">
            <a:spAutoFit/>
          </a:bodyPr>
          <a:lstStyle/>
          <a:p>
            <a:r>
              <a:rPr lang="en-US" altLang="ko-KR" sz="3200" dirty="0"/>
              <a:t>Task Specifications and Budget 2023</a:t>
            </a:r>
            <a:endParaRPr lang="en-US" sz="3200" dirty="0"/>
          </a:p>
        </p:txBody>
      </p:sp>
      <p:sp>
        <p:nvSpPr>
          <p:cNvPr id="4" name="Textfeld 3"/>
          <p:cNvSpPr txBox="1"/>
          <p:nvPr/>
        </p:nvSpPr>
        <p:spPr>
          <a:xfrm>
            <a:off x="1" y="946768"/>
            <a:ext cx="12192000" cy="1754326"/>
          </a:xfrm>
          <a:prstGeom prst="rect">
            <a:avLst/>
          </a:prstGeom>
          <a:noFill/>
        </p:spPr>
        <p:txBody>
          <a:bodyPr wrap="square" rtlCol="0">
            <a:spAutoFit/>
          </a:bodyPr>
          <a:lstStyle/>
          <a:p>
            <a:pPr marL="285750" indent="-285750">
              <a:buFont typeface="Arial" panose="020B0604020202020204" pitchFamily="34" charset="0"/>
              <a:buChar char="•"/>
            </a:pPr>
            <a:r>
              <a:rPr lang="en-GB" dirty="0"/>
              <a:t>All TS entered (62 Deliverables)</a:t>
            </a:r>
          </a:p>
          <a:p>
            <a:pPr marL="285750" indent="-285750">
              <a:buFont typeface="Arial" panose="020B0604020202020204" pitchFamily="34" charset="0"/>
              <a:buChar char="•"/>
            </a:pPr>
            <a:r>
              <a:rPr lang="en-GB" dirty="0"/>
              <a:t>Significant deviations from original plan</a:t>
            </a:r>
          </a:p>
          <a:p>
            <a:pPr marL="285750" indent="-285750">
              <a:buFont typeface="Arial" panose="020B0604020202020204" pitchFamily="34" charset="0"/>
              <a:buChar char="•"/>
            </a:pPr>
            <a:r>
              <a:rPr lang="en-GB" dirty="0"/>
              <a:t>Approach until further information on use of resources becomes available:</a:t>
            </a:r>
          </a:p>
          <a:p>
            <a:pPr marL="742950" lvl="1" indent="-285750">
              <a:buFont typeface="Arial" panose="020B0604020202020204" pitchFamily="34" charset="0"/>
              <a:buChar char="•"/>
            </a:pPr>
            <a:r>
              <a:rPr lang="en-GB" dirty="0"/>
              <a:t>Enter TS with budget provided by Section leaders</a:t>
            </a:r>
          </a:p>
          <a:p>
            <a:pPr marL="742950" lvl="1" indent="-285750">
              <a:buFont typeface="Arial" panose="020B0604020202020204" pitchFamily="34" charset="0"/>
              <a:buChar char="•"/>
            </a:pPr>
            <a:r>
              <a:rPr lang="en-GB" dirty="0"/>
              <a:t>Convert the remaining 2023 budget originally allocated into PM@50% not allocated and OGS40% not allocated to keep total costs (direct costs + indirect cost; determines EU contribution) and consortium contribution constant.</a:t>
            </a:r>
          </a:p>
        </p:txBody>
      </p:sp>
      <p:pic>
        <p:nvPicPr>
          <p:cNvPr id="7" name="Grafik 6"/>
          <p:cNvPicPr>
            <a:picLocks noChangeAspect="1"/>
          </p:cNvPicPr>
          <p:nvPr/>
        </p:nvPicPr>
        <p:blipFill>
          <a:blip r:embed="rId2"/>
          <a:stretch>
            <a:fillRect/>
          </a:stretch>
        </p:blipFill>
        <p:spPr>
          <a:xfrm>
            <a:off x="655839" y="2816022"/>
            <a:ext cx="11029950" cy="2905125"/>
          </a:xfrm>
          <a:prstGeom prst="rect">
            <a:avLst/>
          </a:prstGeom>
        </p:spPr>
      </p:pic>
    </p:spTree>
    <p:extLst>
      <p:ext uri="{BB962C8B-B14F-4D97-AF65-F5344CB8AC3E}">
        <p14:creationId xmlns:p14="http://schemas.microsoft.com/office/powerpoint/2010/main" val="233464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8032805" cy="584775"/>
          </a:xfrm>
          <a:prstGeom prst="rect">
            <a:avLst/>
          </a:prstGeom>
        </p:spPr>
        <p:txBody>
          <a:bodyPr wrap="square">
            <a:spAutoFit/>
          </a:bodyPr>
          <a:lstStyle/>
          <a:p>
            <a:r>
              <a:rPr lang="en-US" altLang="ko-KR" sz="3200" dirty="0"/>
              <a:t>Task Specifications Approval Procedure</a:t>
            </a:r>
            <a:endParaRPr lang="en-US" sz="3200" dirty="0"/>
          </a:p>
        </p:txBody>
      </p:sp>
      <p:sp>
        <p:nvSpPr>
          <p:cNvPr id="7" name="Rechteck 6"/>
          <p:cNvSpPr/>
          <p:nvPr/>
        </p:nvSpPr>
        <p:spPr>
          <a:xfrm>
            <a:off x="286753" y="982958"/>
            <a:ext cx="1532003" cy="5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PSO</a:t>
            </a:r>
          </a:p>
        </p:txBody>
      </p:sp>
      <p:sp>
        <p:nvSpPr>
          <p:cNvPr id="8" name="Pfeil nach rechts 7"/>
          <p:cNvSpPr/>
          <p:nvPr/>
        </p:nvSpPr>
        <p:spPr>
          <a:xfrm>
            <a:off x="1914006" y="2002140"/>
            <a:ext cx="695325" cy="25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657457" y="982958"/>
            <a:ext cx="1608990" cy="5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p:cNvPicPr>
            <a:picLocks noChangeAspect="1"/>
          </p:cNvPicPr>
          <p:nvPr/>
        </p:nvPicPr>
        <p:blipFill>
          <a:blip r:embed="rId2"/>
          <a:stretch>
            <a:fillRect/>
          </a:stretch>
        </p:blipFill>
        <p:spPr>
          <a:xfrm>
            <a:off x="2933314" y="1051636"/>
            <a:ext cx="1057275" cy="419100"/>
          </a:xfrm>
          <a:prstGeom prst="rect">
            <a:avLst/>
          </a:prstGeom>
        </p:spPr>
      </p:pic>
      <p:sp>
        <p:nvSpPr>
          <p:cNvPr id="10" name="Rechteck 9"/>
          <p:cNvSpPr/>
          <p:nvPr/>
        </p:nvSpPr>
        <p:spPr>
          <a:xfrm>
            <a:off x="286753" y="1849166"/>
            <a:ext cx="1532003" cy="5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Task </a:t>
            </a:r>
            <a:r>
              <a:rPr lang="de-DE" dirty="0" err="1"/>
              <a:t>Coordinator</a:t>
            </a:r>
            <a:endParaRPr lang="de-DE" dirty="0"/>
          </a:p>
        </p:txBody>
      </p:sp>
      <p:sp>
        <p:nvSpPr>
          <p:cNvPr id="11" name="Rechteck 10"/>
          <p:cNvSpPr/>
          <p:nvPr/>
        </p:nvSpPr>
        <p:spPr>
          <a:xfrm>
            <a:off x="2655008" y="1794773"/>
            <a:ext cx="2328676" cy="66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p:cNvPicPr>
            <a:picLocks noChangeAspect="1"/>
          </p:cNvPicPr>
          <p:nvPr/>
        </p:nvPicPr>
        <p:blipFill>
          <a:blip r:embed="rId3"/>
          <a:stretch>
            <a:fillRect/>
          </a:stretch>
        </p:blipFill>
        <p:spPr>
          <a:xfrm>
            <a:off x="2700686" y="1865144"/>
            <a:ext cx="2237320" cy="524500"/>
          </a:xfrm>
          <a:prstGeom prst="rect">
            <a:avLst/>
          </a:prstGeom>
        </p:spPr>
      </p:pic>
      <p:pic>
        <p:nvPicPr>
          <p:cNvPr id="13" name="Grafik 12"/>
          <p:cNvPicPr>
            <a:picLocks noChangeAspect="1"/>
          </p:cNvPicPr>
          <p:nvPr/>
        </p:nvPicPr>
        <p:blipFill rotWithShape="1">
          <a:blip r:embed="rId4"/>
          <a:srcRect r="1995"/>
          <a:stretch/>
        </p:blipFill>
        <p:spPr>
          <a:xfrm>
            <a:off x="2545682" y="2530388"/>
            <a:ext cx="9453814" cy="1871213"/>
          </a:xfrm>
          <a:prstGeom prst="rect">
            <a:avLst/>
          </a:prstGeom>
        </p:spPr>
      </p:pic>
      <p:pic>
        <p:nvPicPr>
          <p:cNvPr id="16" name="Grafik 15"/>
          <p:cNvPicPr>
            <a:picLocks noChangeAspect="1"/>
          </p:cNvPicPr>
          <p:nvPr/>
        </p:nvPicPr>
        <p:blipFill>
          <a:blip r:embed="rId5"/>
          <a:stretch>
            <a:fillRect/>
          </a:stretch>
        </p:blipFill>
        <p:spPr>
          <a:xfrm>
            <a:off x="2609331" y="4335257"/>
            <a:ext cx="3048000" cy="1000125"/>
          </a:xfrm>
          <a:prstGeom prst="rect">
            <a:avLst/>
          </a:prstGeom>
        </p:spPr>
      </p:pic>
      <p:sp>
        <p:nvSpPr>
          <p:cNvPr id="17" name="Rechteck 16"/>
          <p:cNvSpPr/>
          <p:nvPr/>
        </p:nvSpPr>
        <p:spPr>
          <a:xfrm>
            <a:off x="2609331" y="4074695"/>
            <a:ext cx="9301932" cy="160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a:off x="1882347" y="5820654"/>
            <a:ext cx="695325" cy="25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55094" y="5667680"/>
            <a:ext cx="1532003" cy="5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Task </a:t>
            </a:r>
            <a:r>
              <a:rPr lang="de-DE" dirty="0" err="1"/>
              <a:t>Reviewer</a:t>
            </a:r>
            <a:endParaRPr lang="de-DE" dirty="0"/>
          </a:p>
        </p:txBody>
      </p:sp>
      <p:sp>
        <p:nvSpPr>
          <p:cNvPr id="20" name="Rechteck 19"/>
          <p:cNvSpPr/>
          <p:nvPr/>
        </p:nvSpPr>
        <p:spPr>
          <a:xfrm>
            <a:off x="2623349" y="5613287"/>
            <a:ext cx="2328676" cy="66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p:cNvPicPr>
            <a:picLocks noChangeAspect="1"/>
          </p:cNvPicPr>
          <p:nvPr/>
        </p:nvPicPr>
        <p:blipFill>
          <a:blip r:embed="rId3"/>
          <a:stretch>
            <a:fillRect/>
          </a:stretch>
        </p:blipFill>
        <p:spPr>
          <a:xfrm>
            <a:off x="2669027" y="5683658"/>
            <a:ext cx="2237320" cy="524500"/>
          </a:xfrm>
          <a:prstGeom prst="rect">
            <a:avLst/>
          </a:prstGeom>
        </p:spPr>
      </p:pic>
      <p:sp>
        <p:nvSpPr>
          <p:cNvPr id="23" name="Rechteck 22"/>
          <p:cNvSpPr/>
          <p:nvPr/>
        </p:nvSpPr>
        <p:spPr>
          <a:xfrm>
            <a:off x="2608578" y="3932273"/>
            <a:ext cx="9301932" cy="1284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rotWithShape="1">
          <a:blip r:embed="rId4"/>
          <a:srcRect r="83676"/>
          <a:stretch/>
        </p:blipFill>
        <p:spPr>
          <a:xfrm>
            <a:off x="5941093" y="4843816"/>
            <a:ext cx="1574633" cy="1871213"/>
          </a:xfrm>
          <a:prstGeom prst="rect">
            <a:avLst/>
          </a:prstGeom>
        </p:spPr>
      </p:pic>
      <p:sp>
        <p:nvSpPr>
          <p:cNvPr id="25" name="Rechteck 24"/>
          <p:cNvSpPr/>
          <p:nvPr/>
        </p:nvSpPr>
        <p:spPr>
          <a:xfrm>
            <a:off x="5997239" y="6216179"/>
            <a:ext cx="1462339" cy="16062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a:off x="4997702" y="5820654"/>
            <a:ext cx="695325" cy="25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p:cNvSpPr/>
          <p:nvPr/>
        </p:nvSpPr>
        <p:spPr>
          <a:xfrm>
            <a:off x="7660691" y="5835433"/>
            <a:ext cx="695325" cy="25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p:cNvPicPr>
            <a:picLocks noChangeAspect="1"/>
          </p:cNvPicPr>
          <p:nvPr/>
        </p:nvPicPr>
        <p:blipFill>
          <a:blip r:embed="rId6"/>
          <a:stretch>
            <a:fillRect/>
          </a:stretch>
        </p:blipFill>
        <p:spPr>
          <a:xfrm>
            <a:off x="8356016" y="5749647"/>
            <a:ext cx="3643480" cy="425073"/>
          </a:xfrm>
          <a:prstGeom prst="rect">
            <a:avLst/>
          </a:prstGeom>
        </p:spPr>
      </p:pic>
      <p:sp>
        <p:nvSpPr>
          <p:cNvPr id="29" name="Pfeil nach rechts 28"/>
          <p:cNvSpPr/>
          <p:nvPr/>
        </p:nvSpPr>
        <p:spPr>
          <a:xfrm>
            <a:off x="1913253" y="1135932"/>
            <a:ext cx="695325" cy="25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68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1" grpId="0" animBg="1"/>
      <p:bldP spid="17" grpId="0" animBg="1"/>
      <p:bldP spid="18" grpId="0" animBg="1"/>
      <p:bldP spid="19" grpId="0" animBg="1"/>
      <p:bldP spid="20" grpId="0" animBg="1"/>
      <p:bldP spid="23" grpId="0" animBg="1"/>
      <p:bldP spid="25" grpId="0" animBg="1"/>
      <p:bldP spid="26" grpId="0" animBg="1"/>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8032805" cy="584775"/>
          </a:xfrm>
          <a:prstGeom prst="rect">
            <a:avLst/>
          </a:prstGeom>
        </p:spPr>
        <p:txBody>
          <a:bodyPr wrap="square">
            <a:spAutoFit/>
          </a:bodyPr>
          <a:lstStyle/>
          <a:p>
            <a:r>
              <a:rPr lang="en-US" altLang="ko-KR" sz="3200" dirty="0"/>
              <a:t>Deliverable Monitoring</a:t>
            </a:r>
            <a:endParaRPr lang="en-US" sz="3200" dirty="0"/>
          </a:p>
        </p:txBody>
      </p:sp>
      <p:sp>
        <p:nvSpPr>
          <p:cNvPr id="30" name="Textfeld 29"/>
          <p:cNvSpPr txBox="1"/>
          <p:nvPr/>
        </p:nvSpPr>
        <p:spPr>
          <a:xfrm>
            <a:off x="1" y="946768"/>
            <a:ext cx="12192000" cy="4801314"/>
          </a:xfrm>
          <a:prstGeom prst="rect">
            <a:avLst/>
          </a:prstGeom>
          <a:noFill/>
        </p:spPr>
        <p:txBody>
          <a:bodyPr wrap="square" rtlCol="0">
            <a:spAutoFit/>
          </a:bodyPr>
          <a:lstStyle/>
          <a:p>
            <a:pPr marL="285750" indent="-285750">
              <a:buFont typeface="Arial" panose="020B0604020202020204" pitchFamily="34" charset="0"/>
              <a:buChar char="•"/>
            </a:pPr>
            <a:r>
              <a:rPr lang="en-GB" dirty="0"/>
              <a:t>PMU would like to have an early warning system for unspent budget</a:t>
            </a:r>
          </a:p>
          <a:p>
            <a:pPr marL="285750" indent="-285750">
              <a:buFont typeface="Arial" panose="020B0604020202020204" pitchFamily="34" charset="0"/>
              <a:buChar char="•"/>
            </a:pPr>
            <a:r>
              <a:rPr lang="en-GB" dirty="0"/>
              <a:t>Request to all DOs: enter an information on degree of deliverable fulfilment in IMS, so that budget shifts can be done early: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1"/>
            <a:endParaRPr lang="en-GB" dirty="0"/>
          </a:p>
          <a:p>
            <a:pPr marL="742950" lvl="1" indent="-285750">
              <a:buFont typeface="Arial" panose="020B0604020202020204" pitchFamily="34" charset="0"/>
              <a:buChar char="•"/>
            </a:pPr>
            <a:endParaRPr lang="en-GB" dirty="0"/>
          </a:p>
        </p:txBody>
      </p:sp>
      <p:pic>
        <p:nvPicPr>
          <p:cNvPr id="14" name="Grafik 13"/>
          <p:cNvPicPr>
            <a:picLocks noChangeAspect="1"/>
          </p:cNvPicPr>
          <p:nvPr/>
        </p:nvPicPr>
        <p:blipFill>
          <a:blip r:embed="rId3"/>
          <a:stretch>
            <a:fillRect/>
          </a:stretch>
        </p:blipFill>
        <p:spPr>
          <a:xfrm>
            <a:off x="427445" y="1679891"/>
            <a:ext cx="11337110" cy="1538565"/>
          </a:xfrm>
          <a:prstGeom prst="rect">
            <a:avLst/>
          </a:prstGeom>
        </p:spPr>
      </p:pic>
      <p:pic>
        <p:nvPicPr>
          <p:cNvPr id="15" name="Grafik 14"/>
          <p:cNvPicPr>
            <a:picLocks noChangeAspect="1"/>
          </p:cNvPicPr>
          <p:nvPr/>
        </p:nvPicPr>
        <p:blipFill>
          <a:blip r:embed="rId4"/>
          <a:stretch>
            <a:fillRect/>
          </a:stretch>
        </p:blipFill>
        <p:spPr>
          <a:xfrm>
            <a:off x="4388468" y="3435373"/>
            <a:ext cx="3832819" cy="1174401"/>
          </a:xfrm>
          <a:prstGeom prst="rect">
            <a:avLst/>
          </a:prstGeom>
        </p:spPr>
      </p:pic>
      <p:cxnSp>
        <p:nvCxnSpPr>
          <p:cNvPr id="31" name="Gerade Verbindung mit Pfeil 30"/>
          <p:cNvCxnSpPr/>
          <p:nvPr/>
        </p:nvCxnSpPr>
        <p:spPr>
          <a:xfrm flipV="1">
            <a:off x="3192087" y="3931920"/>
            <a:ext cx="181217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1590675" y="3435373"/>
            <a:ext cx="1722349" cy="923330"/>
          </a:xfrm>
          <a:prstGeom prst="rect">
            <a:avLst/>
          </a:prstGeom>
          <a:noFill/>
        </p:spPr>
        <p:txBody>
          <a:bodyPr wrap="square" rtlCol="0">
            <a:spAutoFit/>
          </a:bodyPr>
          <a:lstStyle/>
          <a:p>
            <a:pPr algn="ctr"/>
            <a:r>
              <a:rPr lang="en-GB" dirty="0"/>
              <a:t>Here you can enter „delayed“ or „blocked“</a:t>
            </a:r>
          </a:p>
        </p:txBody>
      </p:sp>
      <p:pic>
        <p:nvPicPr>
          <p:cNvPr id="33" name="Grafik 32"/>
          <p:cNvPicPr>
            <a:picLocks noChangeAspect="1"/>
          </p:cNvPicPr>
          <p:nvPr/>
        </p:nvPicPr>
        <p:blipFill>
          <a:blip r:embed="rId5"/>
          <a:stretch>
            <a:fillRect/>
          </a:stretch>
        </p:blipFill>
        <p:spPr>
          <a:xfrm>
            <a:off x="1171575" y="4969235"/>
            <a:ext cx="9980423" cy="1511970"/>
          </a:xfrm>
          <a:prstGeom prst="rect">
            <a:avLst/>
          </a:prstGeom>
        </p:spPr>
      </p:pic>
    </p:spTree>
    <p:extLst>
      <p:ext uri="{BB962C8B-B14F-4D97-AF65-F5344CB8AC3E}">
        <p14:creationId xmlns:p14="http://schemas.microsoft.com/office/powerpoint/2010/main" val="11569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Breitbild</PresentationFormat>
  <Paragraphs>97</Paragraphs>
  <Slides>11</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Jeong-Ha You</dc:creator>
  <cp:lastModifiedBy>Oliver Schneider</cp:lastModifiedBy>
  <cp:revision>206</cp:revision>
  <dcterms:created xsi:type="dcterms:W3CDTF">2020-05-11T09:17:36Z</dcterms:created>
  <dcterms:modified xsi:type="dcterms:W3CDTF">2023-07-17T10:38:52Z</dcterms:modified>
</cp:coreProperties>
</file>