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375" r:id="rId4"/>
    <p:sldId id="325" r:id="rId5"/>
    <p:sldId id="326" r:id="rId6"/>
    <p:sldId id="376" r:id="rId7"/>
    <p:sldId id="373" r:id="rId8"/>
    <p:sldId id="374" r:id="rId9"/>
    <p:sldId id="377" r:id="rId10"/>
    <p:sldId id="379" r:id="rId11"/>
    <p:sldId id="380" r:id="rId12"/>
    <p:sldId id="382" r:id="rId13"/>
    <p:sldId id="381" r:id="rId14"/>
    <p:sldId id="383" r:id="rId15"/>
    <p:sldId id="372" r:id="rId16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6327" autoAdjust="0"/>
  </p:normalViewPr>
  <p:slideViewPr>
    <p:cSldViewPr showGuides="1">
      <p:cViewPr>
        <p:scale>
          <a:sx n="70" d="100"/>
          <a:sy n="70" d="100"/>
        </p:scale>
        <p:origin x="991" y="8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20/03/2023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20/03/2023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11CB728-1BFE-4338-8B50-6FAB1CEFDB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299942"/>
            <a:ext cx="2916324" cy="6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/>
              <a:t>Rudolf Neu | KOM WPDIV-IDTT | VC | 20/03/23 </a:t>
            </a:r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Rudolf Neu | KOM WPDIV-IDTT | VC | 20/03/23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15666"/>
            <a:ext cx="4176464" cy="972108"/>
          </a:xfrm>
        </p:spPr>
        <p:txBody>
          <a:bodyPr/>
          <a:lstStyle/>
          <a:p>
            <a:pPr algn="r"/>
            <a:r>
              <a:rPr lang="de-DE" sz="2800" dirty="0"/>
              <a:t>KOM WPDIV-IDTT</a:t>
            </a:r>
            <a:br>
              <a:rPr lang="de-DE" sz="2800" dirty="0"/>
            </a:br>
            <a:r>
              <a:rPr lang="de-DE" sz="2800" dirty="0"/>
              <a:t>2023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Rudolf Neu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5E2D2-57C1-4344-9005-0EFFB108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Tasks </a:t>
            </a:r>
            <a:r>
              <a:rPr lang="de-DE" sz="2400" dirty="0" err="1"/>
              <a:t>allocated</a:t>
            </a:r>
            <a:r>
              <a:rPr lang="de-DE" sz="2400" dirty="0"/>
              <a:t> in 2023</a:t>
            </a:r>
            <a:endParaRPr lang="en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4D674F-67B8-40D4-B307-F63BA8F8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Rudolf Neu | KOM WPDIV-IDTT | VC | 20/03/23 </a:t>
            </a:r>
            <a:endParaRPr lang="en-GB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FED7869-87EE-4CF3-8A75-52F1E42F0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67806"/>
              </p:ext>
            </p:extLst>
          </p:nvPr>
        </p:nvGraphicFramePr>
        <p:xfrm>
          <a:off x="381887" y="1455626"/>
          <a:ext cx="8411541" cy="2793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3450">
                  <a:extLst>
                    <a:ext uri="{9D8B030D-6E8A-4147-A177-3AD203B41FA5}">
                      <a16:colId xmlns:a16="http://schemas.microsoft.com/office/drawing/2014/main" val="647330651"/>
                    </a:ext>
                  </a:extLst>
                </a:gridCol>
                <a:gridCol w="4611847">
                  <a:extLst>
                    <a:ext uri="{9D8B030D-6E8A-4147-A177-3AD203B41FA5}">
                      <a16:colId xmlns:a16="http://schemas.microsoft.com/office/drawing/2014/main" val="2085914287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3459040715"/>
                    </a:ext>
                  </a:extLst>
                </a:gridCol>
              </a:tblGrid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Name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Title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Task Coordinator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4094495078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DIV-IDTT.P.1-T024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Coordination and management of the Sector Divertor Pumping 2023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Christian Day (KIT)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40544020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DIV-IDTT.P.1-T025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Diagnostics Coordination Activities 2023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Andrea Murari (01-RFX)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1499174349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DIV-IDTT.P.1-T026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2023 Divertor Coordination Activities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Selanna Roccella (ENEA)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3070970137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DIV-IDTT.P.1-T027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2023 Global model analyses Coordination activities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Giuseppe Ramogida (ENEA)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1624626273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DIV-IDTT.P.1-T028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2023 RHS Coordination activities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Andrea Reale (20-DTT)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2553119830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DIV-IDTT.P.1-T029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2023 In-vessel coils Coordination activities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Mauro Dalla Palma (01-RFX)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257283747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DIV-IDTT.P.1-T030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2023 In-vessel coils power supply Coordination activities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Alessandro Lampasi (ENEA)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2084589192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DIV-IDTT.P.1-T031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2023 CODAS Coordination activities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Gabriele Manduchi (ENEA)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3577138483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DIV-IDTT.P.1-T032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2023 First Wall Coordination activities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Selanna Roccella (ENEA)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2740237186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DIV-IDTT.P.1-T033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2023 VV Coordination activities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Mauro Dalla Palma (01-RFX)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1137844018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DIV-IDTT.P.1-T034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2023 Divertor cooling Coordination activities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Marco </a:t>
                      </a:r>
                      <a:r>
                        <a:rPr lang="en-US" sz="1400" u="none" strike="noStrike" dirty="0" err="1">
                          <a:effectLst/>
                        </a:rPr>
                        <a:t>Utili</a:t>
                      </a:r>
                      <a:r>
                        <a:rPr lang="en-US" sz="1400" u="none" strike="noStrike" dirty="0">
                          <a:effectLst/>
                        </a:rPr>
                        <a:t> (ENEA)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3792827258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4EEF4385-2AB4-4F61-9996-9215FDA9E9C8}"/>
              </a:ext>
            </a:extLst>
          </p:cNvPr>
          <p:cNvSpPr txBox="1"/>
          <p:nvPr/>
        </p:nvSpPr>
        <p:spPr>
          <a:xfrm>
            <a:off x="367823" y="1023578"/>
            <a:ext cx="207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 </a:t>
            </a:r>
            <a:r>
              <a:rPr lang="de-DE" dirty="0" err="1"/>
              <a:t>tasks</a:t>
            </a:r>
            <a:r>
              <a:rPr lang="de-DE" dirty="0"/>
              <a:t> (11 </a:t>
            </a:r>
            <a:r>
              <a:rPr lang="de-DE" dirty="0" err="1"/>
              <a:t>Sectors</a:t>
            </a:r>
            <a:r>
              <a:rPr lang="de-DE" dirty="0"/>
              <a:t>)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2424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5E2D2-57C1-4344-9005-0EFFB108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Tasks </a:t>
            </a:r>
            <a:r>
              <a:rPr lang="de-DE" sz="2400" dirty="0" err="1"/>
              <a:t>allocated</a:t>
            </a:r>
            <a:r>
              <a:rPr lang="de-DE" sz="2400" dirty="0"/>
              <a:t> in 2023</a:t>
            </a:r>
            <a:endParaRPr lang="en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4D674F-67B8-40D4-B307-F63BA8F8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Rudolf Neu | KOM WPDIV-IDTT | VC | 20/03/23 </a:t>
            </a:r>
            <a:endParaRPr lang="en-GB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FED7869-87EE-4CF3-8A75-52F1E42F0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756095"/>
              </p:ext>
            </p:extLst>
          </p:nvPr>
        </p:nvGraphicFramePr>
        <p:xfrm>
          <a:off x="454100" y="771550"/>
          <a:ext cx="8411541" cy="4077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3450">
                  <a:extLst>
                    <a:ext uri="{9D8B030D-6E8A-4147-A177-3AD203B41FA5}">
                      <a16:colId xmlns:a16="http://schemas.microsoft.com/office/drawing/2014/main" val="647330651"/>
                    </a:ext>
                  </a:extLst>
                </a:gridCol>
                <a:gridCol w="4611847">
                  <a:extLst>
                    <a:ext uri="{9D8B030D-6E8A-4147-A177-3AD203B41FA5}">
                      <a16:colId xmlns:a16="http://schemas.microsoft.com/office/drawing/2014/main" val="2085914287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3459040715"/>
                    </a:ext>
                  </a:extLst>
                </a:gridCol>
              </a:tblGrid>
              <a:tr h="2107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Name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Title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Task Coordinator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4094495078"/>
                  </a:ext>
                </a:extLst>
              </a:tr>
              <a:tr h="2107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DIV-IDTT.S.01b-T003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Analysis of PFUs in different plasma scenarios 2023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Emanuela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Martelli</a:t>
                      </a:r>
                      <a:r>
                        <a:rPr lang="en-US" sz="1400" u="none" strike="noStrike" dirty="0">
                          <a:effectLst/>
                        </a:rPr>
                        <a:t> (ENEA)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90439015"/>
                  </a:ext>
                </a:extLst>
              </a:tr>
              <a:tr h="2107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DIV-IDTT.S.01b-T004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Heat Loads and Erosion 2023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Paolo Innocente (ENEA)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1150652878"/>
                  </a:ext>
                </a:extLst>
              </a:tr>
              <a:tr h="419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DIV-IDTT.S.02b-T003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Database of magnetic and thermal field distribution inside vessel and ports - 2022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Giuseppe Ramogida (ENEA)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61132135"/>
                  </a:ext>
                </a:extLst>
              </a:tr>
              <a:tr h="419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DIV-IDTT.S.02b-T004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Non linear MHD codes disruption modelling for validation of engineering simulations - 2022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Giuseppe Ramogida (ENEA)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222496896"/>
                  </a:ext>
                </a:extLst>
              </a:tr>
              <a:tr h="2107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DIV-IDTT.S.03-T006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Finalisation of the DTT divertor pumping system design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Christian Day (KIT)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3043797790"/>
                  </a:ext>
                </a:extLst>
              </a:tr>
              <a:tr h="2107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DIV-IDTT.S.03-T007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Neutral gas modelling of the DTT divertor area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Paolo Innocente (ENEA)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148473752"/>
                  </a:ext>
                </a:extLst>
              </a:tr>
              <a:tr h="2107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DIV-IDTT.S.04-T013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Risk and critical analysis of the RHS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Andrea Reale (20-DTT)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951365858"/>
                  </a:ext>
                </a:extLst>
              </a:tr>
              <a:tr h="419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DIV-IDTT.S.04-T014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Out-vessel equipment conceptual design including interface &amp; requirement definition (Hot room manipulation, casks, </a:t>
                      </a:r>
                      <a:r>
                        <a:rPr lang="en-US" sz="1400" u="none" strike="noStrike" dirty="0" err="1">
                          <a:effectLst/>
                        </a:rPr>
                        <a:t>etc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Andrea Reale (20-DTT)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3894025598"/>
                  </a:ext>
                </a:extLst>
              </a:tr>
              <a:tr h="2107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DIV-IDTT.S.04-T016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C&amp;W risks analysis 2023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Andrea Reale (20-DTT)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4088459900"/>
                  </a:ext>
                </a:extLst>
              </a:tr>
              <a:tr h="2107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DIV-IDTT.S.04-T017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Inner first wall Lifting risks analysis 2023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Andrea Reale (20-DTT)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2812366101"/>
                  </a:ext>
                </a:extLst>
              </a:tr>
              <a:tr h="419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DIV-IDTT.S.04-T018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Conceptual design of RH_Hot_room_manipulation and related interface and requirements management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Andrea </a:t>
                      </a:r>
                      <a:r>
                        <a:rPr lang="en-US" sz="1400" u="none" strike="noStrike" dirty="0" err="1">
                          <a:effectLst/>
                        </a:rPr>
                        <a:t>Reale</a:t>
                      </a:r>
                      <a:r>
                        <a:rPr lang="en-US" sz="1400" u="none" strike="noStrike" dirty="0">
                          <a:effectLst/>
                        </a:rPr>
                        <a:t> (20-DTT)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3339561176"/>
                  </a:ext>
                </a:extLst>
              </a:tr>
              <a:tr h="419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DIV-IDTT.S.04-T019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Conceptual design of Port plug cask , interface and requirements management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Andrea Reale (20-DTT)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3389544286"/>
                  </a:ext>
                </a:extLst>
              </a:tr>
              <a:tr h="2107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DIV-IDTT.S.11-T003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2023 Simulations to assess activated corrosion products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Mauro Dalla Palma (01-RFX)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4046039500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75A31CAC-3491-42F4-9663-67F77DA80FCA}"/>
              </a:ext>
            </a:extLst>
          </p:cNvPr>
          <p:cNvSpPr txBox="1"/>
          <p:nvPr/>
        </p:nvSpPr>
        <p:spPr>
          <a:xfrm>
            <a:off x="359532" y="460334"/>
            <a:ext cx="620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Miscellaneous tasks (from 2022 / with non-Italian contributions)</a:t>
            </a:r>
          </a:p>
        </p:txBody>
      </p:sp>
    </p:spTree>
    <p:extLst>
      <p:ext uri="{BB962C8B-B14F-4D97-AF65-F5344CB8AC3E}">
        <p14:creationId xmlns:p14="http://schemas.microsoft.com/office/powerpoint/2010/main" val="397508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5E2D2-57C1-4344-9005-0EFFB108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Tasks </a:t>
            </a:r>
            <a:r>
              <a:rPr lang="de-DE" sz="2400" dirty="0" err="1"/>
              <a:t>allocated</a:t>
            </a:r>
            <a:r>
              <a:rPr lang="de-DE" sz="2400" dirty="0"/>
              <a:t> in 2023</a:t>
            </a:r>
            <a:endParaRPr lang="en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4D674F-67B8-40D4-B307-F63BA8F8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Rudolf Neu | KOM WPDIV-IDTT | VC | 20/03/23 </a:t>
            </a:r>
            <a:endParaRPr lang="en-GB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FED7869-87EE-4CF3-8A75-52F1E42F0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639335"/>
              </p:ext>
            </p:extLst>
          </p:nvPr>
        </p:nvGraphicFramePr>
        <p:xfrm>
          <a:off x="457200" y="987574"/>
          <a:ext cx="8411541" cy="2580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3450">
                  <a:extLst>
                    <a:ext uri="{9D8B030D-6E8A-4147-A177-3AD203B41FA5}">
                      <a16:colId xmlns:a16="http://schemas.microsoft.com/office/drawing/2014/main" val="647330651"/>
                    </a:ext>
                  </a:extLst>
                </a:gridCol>
                <a:gridCol w="4611847">
                  <a:extLst>
                    <a:ext uri="{9D8B030D-6E8A-4147-A177-3AD203B41FA5}">
                      <a16:colId xmlns:a16="http://schemas.microsoft.com/office/drawing/2014/main" val="2085914287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3459040715"/>
                    </a:ext>
                  </a:extLst>
                </a:gridCol>
              </a:tblGrid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Name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Title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Task Coordinator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4094495078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DIV-IDTT.S.06-T021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Bolometer and SXR tomographies and SXR imaging Diagnostics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Andrea </a:t>
                      </a:r>
                      <a:r>
                        <a:rPr lang="en-US" sz="1400" u="none" strike="noStrike" dirty="0" err="1">
                          <a:effectLst/>
                        </a:rPr>
                        <a:t>Murari</a:t>
                      </a:r>
                      <a:r>
                        <a:rPr lang="en-US" sz="1400" u="none" strike="noStrike" dirty="0">
                          <a:effectLst/>
                        </a:rPr>
                        <a:t> (01-RFX)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1019015892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DIV-IDTT.S.06-T022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Interferometers and Polarimeters Diagnostics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Andrea Murari (01-RFX)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2813067230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DIV-IDTT.S.06-T023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Passive and Active Spectroscopy Diagnostics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Andrea Murari (01-RFX)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3871746835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DIV-IDTT.S.06-T024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Neutron and Gammas Diagnostics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Andrea Murari (01-RFX)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646562203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DIV-IDTT.S.06-T025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Magnetic Sensor Diagnostics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Andrea Murari (01-RFX)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1949716641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DIV-IDTT.S.06-T026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IR and VIS cameras, Embedded and other PWI Diagnostics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Andrea Murari (01-RFX)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328306250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DIV-IDTT.S.06-T027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Electron Cyclotron Emission Diagnostics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Andrea Murari (01-RFX)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2977598070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DIV-IDTT.S.06-T028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Microwave Reflectometry Diagnostics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Andrea Murari (01-RFX)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3989815291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DIV-IDTT.S.06-T029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Thomson Scattering Diagnostics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Andrea Murari (01-RFX)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1685546808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DIV-IDTT.S.06-T030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Runaways Diagnostics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Andrea Murari (01-RFX)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384438113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DIV-IDTT.S.06-T031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Fast Particles Diagnostics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Andrea </a:t>
                      </a:r>
                      <a:r>
                        <a:rPr lang="en-US" sz="1400" u="none" strike="noStrike" dirty="0" err="1">
                          <a:effectLst/>
                        </a:rPr>
                        <a:t>Murari</a:t>
                      </a:r>
                      <a:r>
                        <a:rPr lang="en-US" sz="1400" u="none" strike="noStrike" dirty="0">
                          <a:effectLst/>
                        </a:rPr>
                        <a:t> (01-RFX)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3828775275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BC91FB2B-69CD-423E-B551-701E4605A6C8}"/>
              </a:ext>
            </a:extLst>
          </p:cNvPr>
          <p:cNvSpPr txBox="1"/>
          <p:nvPr/>
        </p:nvSpPr>
        <p:spPr>
          <a:xfrm>
            <a:off x="359532" y="615133"/>
            <a:ext cx="297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Diagnostic development tasks</a:t>
            </a:r>
          </a:p>
        </p:txBody>
      </p:sp>
    </p:spTree>
    <p:extLst>
      <p:ext uri="{BB962C8B-B14F-4D97-AF65-F5344CB8AC3E}">
        <p14:creationId xmlns:p14="http://schemas.microsoft.com/office/powerpoint/2010/main" val="2648060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5E2D2-57C1-4344-9005-0EFFB108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Tasks </a:t>
            </a:r>
            <a:r>
              <a:rPr lang="de-DE" sz="2400" dirty="0" err="1"/>
              <a:t>allocated</a:t>
            </a:r>
            <a:r>
              <a:rPr lang="de-DE" sz="2400" dirty="0"/>
              <a:t> in 2023</a:t>
            </a:r>
            <a:endParaRPr lang="en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4D674F-67B8-40D4-B307-F63BA8F8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Rudolf Neu | KOM WPDIV-IDTT | VC | 20/03/23 </a:t>
            </a:r>
            <a:endParaRPr lang="en-GB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FED7869-87EE-4CF3-8A75-52F1E42F0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187931"/>
              </p:ext>
            </p:extLst>
          </p:nvPr>
        </p:nvGraphicFramePr>
        <p:xfrm>
          <a:off x="443673" y="1095586"/>
          <a:ext cx="8411541" cy="860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3450">
                  <a:extLst>
                    <a:ext uri="{9D8B030D-6E8A-4147-A177-3AD203B41FA5}">
                      <a16:colId xmlns:a16="http://schemas.microsoft.com/office/drawing/2014/main" val="647330651"/>
                    </a:ext>
                  </a:extLst>
                </a:gridCol>
                <a:gridCol w="4611847">
                  <a:extLst>
                    <a:ext uri="{9D8B030D-6E8A-4147-A177-3AD203B41FA5}">
                      <a16:colId xmlns:a16="http://schemas.microsoft.com/office/drawing/2014/main" val="2085914287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3459040715"/>
                    </a:ext>
                  </a:extLst>
                </a:gridCol>
              </a:tblGrid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Name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Title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Task Coordinator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4094495078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DIV-IDTT.T.01-T002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Manufacturing and experimental activities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Francesco </a:t>
                      </a:r>
                      <a:r>
                        <a:rPr lang="en-US" sz="1400" u="none" strike="noStrike" dirty="0" err="1">
                          <a:effectLst/>
                        </a:rPr>
                        <a:t>Giorgetti</a:t>
                      </a:r>
                      <a:r>
                        <a:rPr lang="en-US" sz="1400" u="none" strike="noStrike" dirty="0">
                          <a:effectLst/>
                        </a:rPr>
                        <a:t> (ENEA)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1094932582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DIV-IDTT.T.01-T003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HHF testing 2023 on divertor PFU mock-ups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Selanna Roccella (ENEA)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4091257559"/>
                  </a:ext>
                </a:extLst>
              </a:tr>
              <a:tr h="93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DIV-IDTT.T.10-T003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DIV IDTT HHF testing of FW mock-ups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Selanna</a:t>
                      </a:r>
                      <a:r>
                        <a:rPr lang="en-US" sz="1400" u="none" strike="noStrike" dirty="0">
                          <a:effectLst/>
                        </a:rPr>
                        <a:t> Roccella (ENEA)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1" marR="1661" marT="1661" marB="0" anchor="b"/>
                </a:tc>
                <a:extLst>
                  <a:ext uri="{0D108BD9-81ED-4DB2-BD59-A6C34878D82A}">
                    <a16:rowId xmlns:a16="http://schemas.microsoft.com/office/drawing/2014/main" val="1394916504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2DA08ED0-9DA2-4F0A-8B6C-E5B34258E2AB}"/>
              </a:ext>
            </a:extLst>
          </p:cNvPr>
          <p:cNvSpPr txBox="1"/>
          <p:nvPr/>
        </p:nvSpPr>
        <p:spPr>
          <a:xfrm>
            <a:off x="323528" y="699542"/>
            <a:ext cx="303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PFC development testing tasks</a:t>
            </a:r>
          </a:p>
        </p:txBody>
      </p:sp>
    </p:spTree>
    <p:extLst>
      <p:ext uri="{BB962C8B-B14F-4D97-AF65-F5344CB8AC3E}">
        <p14:creationId xmlns:p14="http://schemas.microsoft.com/office/powerpoint/2010/main" val="2940106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0CBCAF-1523-4F09-B450-00FF52DC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Preliminary</a:t>
            </a:r>
            <a:r>
              <a:rPr lang="de-DE" sz="2400" dirty="0"/>
              <a:t> Budget Table 2023</a:t>
            </a:r>
            <a:endParaRPr lang="en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3FE180-27BF-4592-B6CC-A3E96E43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Rudolf Neu | KOM WPDIV-IDTT | VC | 20/03/23 </a:t>
            </a:r>
            <a:endParaRPr lang="en-GB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4A40A1D-708B-4647-BF4B-23CB962A5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16520"/>
              </p:ext>
            </p:extLst>
          </p:nvPr>
        </p:nvGraphicFramePr>
        <p:xfrm>
          <a:off x="215516" y="555526"/>
          <a:ext cx="8712969" cy="4306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568">
                  <a:extLst>
                    <a:ext uri="{9D8B030D-6E8A-4147-A177-3AD203B41FA5}">
                      <a16:colId xmlns:a16="http://schemas.microsoft.com/office/drawing/2014/main" val="114335239"/>
                    </a:ext>
                  </a:extLst>
                </a:gridCol>
                <a:gridCol w="525554">
                  <a:extLst>
                    <a:ext uri="{9D8B030D-6E8A-4147-A177-3AD203B41FA5}">
                      <a16:colId xmlns:a16="http://schemas.microsoft.com/office/drawing/2014/main" val="4289002311"/>
                    </a:ext>
                  </a:extLst>
                </a:gridCol>
                <a:gridCol w="454590">
                  <a:extLst>
                    <a:ext uri="{9D8B030D-6E8A-4147-A177-3AD203B41FA5}">
                      <a16:colId xmlns:a16="http://schemas.microsoft.com/office/drawing/2014/main" val="4023480794"/>
                    </a:ext>
                  </a:extLst>
                </a:gridCol>
                <a:gridCol w="610019">
                  <a:extLst>
                    <a:ext uri="{9D8B030D-6E8A-4147-A177-3AD203B41FA5}">
                      <a16:colId xmlns:a16="http://schemas.microsoft.com/office/drawing/2014/main" val="2893527211"/>
                    </a:ext>
                  </a:extLst>
                </a:gridCol>
                <a:gridCol w="681884">
                  <a:extLst>
                    <a:ext uri="{9D8B030D-6E8A-4147-A177-3AD203B41FA5}">
                      <a16:colId xmlns:a16="http://schemas.microsoft.com/office/drawing/2014/main" val="2022435057"/>
                    </a:ext>
                  </a:extLst>
                </a:gridCol>
                <a:gridCol w="513142">
                  <a:extLst>
                    <a:ext uri="{9D8B030D-6E8A-4147-A177-3AD203B41FA5}">
                      <a16:colId xmlns:a16="http://schemas.microsoft.com/office/drawing/2014/main" val="719981372"/>
                    </a:ext>
                  </a:extLst>
                </a:gridCol>
                <a:gridCol w="505785">
                  <a:extLst>
                    <a:ext uri="{9D8B030D-6E8A-4147-A177-3AD203B41FA5}">
                      <a16:colId xmlns:a16="http://schemas.microsoft.com/office/drawing/2014/main" val="3784152175"/>
                    </a:ext>
                  </a:extLst>
                </a:gridCol>
                <a:gridCol w="702687">
                  <a:extLst>
                    <a:ext uri="{9D8B030D-6E8A-4147-A177-3AD203B41FA5}">
                      <a16:colId xmlns:a16="http://schemas.microsoft.com/office/drawing/2014/main" val="1570525919"/>
                    </a:ext>
                  </a:extLst>
                </a:gridCol>
                <a:gridCol w="812612">
                  <a:extLst>
                    <a:ext uri="{9D8B030D-6E8A-4147-A177-3AD203B41FA5}">
                      <a16:colId xmlns:a16="http://schemas.microsoft.com/office/drawing/2014/main" val="1111611148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val="16860607"/>
                    </a:ext>
                  </a:extLst>
                </a:gridCol>
                <a:gridCol w="719767">
                  <a:extLst>
                    <a:ext uri="{9D8B030D-6E8A-4147-A177-3AD203B41FA5}">
                      <a16:colId xmlns:a16="http://schemas.microsoft.com/office/drawing/2014/main" val="2670973059"/>
                    </a:ext>
                  </a:extLst>
                </a:gridCol>
                <a:gridCol w="719767">
                  <a:extLst>
                    <a:ext uri="{9D8B030D-6E8A-4147-A177-3AD203B41FA5}">
                      <a16:colId xmlns:a16="http://schemas.microsoft.com/office/drawing/2014/main" val="2479831498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val="638722048"/>
                    </a:ext>
                  </a:extLst>
                </a:gridCol>
              </a:tblGrid>
              <a:tr h="339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effectLst/>
                        </a:rPr>
                        <a:t>Benefi</a:t>
                      </a:r>
                      <a:r>
                        <a:rPr lang="en-US" sz="1200" b="1" u="none" strike="noStrike" dirty="0">
                          <a:effectLst/>
                        </a:rPr>
                        <a:t>-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 err="1">
                          <a:effectLst/>
                        </a:rPr>
                        <a:t>ciary</a:t>
                      </a:r>
                      <a:r>
                        <a:rPr lang="en-US" sz="1200" b="1" u="none" strike="noStrike" dirty="0">
                          <a:effectLst/>
                        </a:rPr>
                        <a:t> ID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PM @ 50%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PM @ 70%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 PM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Total PM Cost [k€]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OGS 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@ 40% [k€]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OGS 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@ 70% [k€]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OGS [k€]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Missions @ 70% [k€]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 Indirect Costs [k€]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Total Resources [k€]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 Cons. Contr. [k€]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 Commission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Contr. [k€]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extLst>
                  <a:ext uri="{0D108BD9-81ED-4DB2-BD59-A6C34878D82A}">
                    <a16:rowId xmlns:a16="http://schemas.microsoft.com/office/drawing/2014/main" val="1956598011"/>
                  </a:ext>
                </a:extLst>
              </a:tr>
              <a:tr h="339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IPP.CR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2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2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6,15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0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1,5375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7,6875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3,84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4,2</a:t>
                      </a:r>
                      <a:r>
                        <a:rPr lang="de-DE" sz="1200" u="none" strike="noStrike" dirty="0">
                          <a:effectLst/>
                        </a:rPr>
                        <a:t>3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extLst>
                  <a:ext uri="{0D108BD9-81ED-4DB2-BD59-A6C34878D82A}">
                    <a16:rowId xmlns:a16="http://schemas.microsoft.com/office/drawing/2014/main" val="167331811"/>
                  </a:ext>
                </a:extLst>
              </a:tr>
              <a:tr h="339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CEA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20,6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6,76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27,36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212,72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16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65,5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81,5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0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73,556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367,78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211,40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202,2</a:t>
                      </a:r>
                      <a:r>
                        <a:rPr lang="de-DE" sz="1200" u="none" strike="noStrike" dirty="0">
                          <a:effectLst/>
                        </a:rPr>
                        <a:t>8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extLst>
                  <a:ext uri="{0D108BD9-81ED-4DB2-BD59-A6C34878D82A}">
                    <a16:rowId xmlns:a16="http://schemas.microsoft.com/office/drawing/2014/main" val="4172865299"/>
                  </a:ext>
                </a:extLst>
              </a:tr>
              <a:tr h="339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16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16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116,6</a:t>
                      </a:r>
                      <a:r>
                        <a:rPr lang="de-DE" sz="1200" u="none" strike="noStrike" dirty="0">
                          <a:effectLst/>
                        </a:rPr>
                        <a:t>7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0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35,96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35,96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0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38,1</a:t>
                      </a:r>
                      <a:r>
                        <a:rPr lang="de-DE" sz="1200" u="none" strike="noStrike" dirty="0">
                          <a:effectLst/>
                        </a:rPr>
                        <a:t>6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190,78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104,38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104,93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extLst>
                  <a:ext uri="{0D108BD9-81ED-4DB2-BD59-A6C34878D82A}">
                    <a16:rowId xmlns:a16="http://schemas.microsoft.com/office/drawing/2014/main" val="3693963913"/>
                  </a:ext>
                </a:extLst>
              </a:tr>
              <a:tr h="339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MPG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6,58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6,58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48,14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0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31,65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31,65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0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19,9</a:t>
                      </a:r>
                      <a:r>
                        <a:rPr lang="de-DE" sz="1200" u="none" strike="noStrike" dirty="0">
                          <a:effectLst/>
                        </a:rPr>
                        <a:t>5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99,74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69,8</a:t>
                      </a:r>
                      <a:r>
                        <a:rPr lang="de-DE" sz="1200" u="none" strike="noStrike" dirty="0">
                          <a:effectLst/>
                        </a:rPr>
                        <a:t>2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54,86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extLst>
                  <a:ext uri="{0D108BD9-81ED-4DB2-BD59-A6C34878D82A}">
                    <a16:rowId xmlns:a16="http://schemas.microsoft.com/office/drawing/2014/main" val="3999674418"/>
                  </a:ext>
                </a:extLst>
              </a:tr>
              <a:tr h="339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ENEA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205,65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205,65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1185,9</a:t>
                      </a:r>
                      <a:r>
                        <a:rPr lang="de-DE" sz="1200" u="none" strike="noStrike" dirty="0">
                          <a:effectLst/>
                        </a:rPr>
                        <a:t>2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0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0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0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296,4</a:t>
                      </a:r>
                      <a:r>
                        <a:rPr lang="de-DE" sz="1200" u="none" strike="noStrike" dirty="0">
                          <a:effectLst/>
                        </a:rPr>
                        <a:t>8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1482,39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741,</a:t>
                      </a:r>
                      <a:r>
                        <a:rPr lang="de-DE" sz="1200" u="none" strike="noStrike" dirty="0">
                          <a:effectLst/>
                        </a:rPr>
                        <a:t>20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815,3</a:t>
                      </a:r>
                      <a:r>
                        <a:rPr lang="de-DE" sz="1200" u="none" strike="noStrike" dirty="0">
                          <a:effectLst/>
                        </a:rPr>
                        <a:t>2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extLst>
                  <a:ext uri="{0D108BD9-81ED-4DB2-BD59-A6C34878D82A}">
                    <a16:rowId xmlns:a16="http://schemas.microsoft.com/office/drawing/2014/main" val="1849866669"/>
                  </a:ext>
                </a:extLst>
              </a:tr>
              <a:tr h="339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12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12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48,9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0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0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12,2</a:t>
                      </a:r>
                      <a:r>
                        <a:rPr lang="de-DE" sz="1200" u="none" strike="noStrike" dirty="0">
                          <a:effectLst/>
                        </a:rPr>
                        <a:t>3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61,1</a:t>
                      </a:r>
                      <a:r>
                        <a:rPr lang="de-DE" sz="1200" u="none" strike="noStrike" dirty="0">
                          <a:effectLst/>
                        </a:rPr>
                        <a:t>3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30,56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33,6</a:t>
                      </a:r>
                      <a:r>
                        <a:rPr lang="de-DE" sz="1200" u="none" strike="noStrike" dirty="0">
                          <a:effectLst/>
                        </a:rPr>
                        <a:t>2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extLst>
                  <a:ext uri="{0D108BD9-81ED-4DB2-BD59-A6C34878D82A}">
                    <a16:rowId xmlns:a16="http://schemas.microsoft.com/office/drawing/2014/main" val="52052765"/>
                  </a:ext>
                </a:extLst>
              </a:tr>
              <a:tr h="339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CIEMAT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4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4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19,4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0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4,85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24,25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12,1</a:t>
                      </a:r>
                      <a:r>
                        <a:rPr lang="de-DE" sz="1200" u="none" strike="noStrike" dirty="0">
                          <a:effectLst/>
                        </a:rPr>
                        <a:t>3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13,3</a:t>
                      </a:r>
                      <a:r>
                        <a:rPr lang="de-DE" sz="1200" u="none" strike="noStrike" dirty="0">
                          <a:effectLst/>
                        </a:rPr>
                        <a:t>4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extLst>
                  <a:ext uri="{0D108BD9-81ED-4DB2-BD59-A6C34878D82A}">
                    <a16:rowId xmlns:a16="http://schemas.microsoft.com/office/drawing/2014/main" val="1477822557"/>
                  </a:ext>
                </a:extLst>
              </a:tr>
              <a:tr h="339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1,2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1,2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8,1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0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2,0</a:t>
                      </a:r>
                      <a:r>
                        <a:rPr lang="de-DE" sz="1200" u="none" strike="noStrike" dirty="0">
                          <a:effectLst/>
                        </a:rPr>
                        <a:t>3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10,1</a:t>
                      </a:r>
                      <a:r>
                        <a:rPr lang="de-DE" sz="1200" u="none" strike="noStrike" dirty="0">
                          <a:effectLst/>
                        </a:rPr>
                        <a:t>3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5,06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5,57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extLst>
                  <a:ext uri="{0D108BD9-81ED-4DB2-BD59-A6C34878D82A}">
                    <a16:rowId xmlns:a16="http://schemas.microsoft.com/office/drawing/2014/main" val="2319081730"/>
                  </a:ext>
                </a:extLst>
              </a:tr>
              <a:tr h="339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9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9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38,25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0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9,56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47,81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23,9</a:t>
                      </a:r>
                      <a:r>
                        <a:rPr lang="de-DE" sz="1200" u="none" strike="noStrike" dirty="0">
                          <a:effectLst/>
                        </a:rPr>
                        <a:t>1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26,2</a:t>
                      </a:r>
                      <a:r>
                        <a:rPr lang="de-DE" sz="1200" u="none" strike="noStrike" dirty="0">
                          <a:effectLst/>
                        </a:rPr>
                        <a:t>3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extLst>
                  <a:ext uri="{0D108BD9-81ED-4DB2-BD59-A6C34878D82A}">
                    <a16:rowId xmlns:a16="http://schemas.microsoft.com/office/drawing/2014/main" val="1144851071"/>
                  </a:ext>
                </a:extLst>
              </a:tr>
              <a:tr h="339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Not Allocated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341,22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341,22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2132,6</a:t>
                      </a:r>
                      <a:r>
                        <a:rPr lang="de-DE" sz="1200" u="none" strike="noStrike" dirty="0">
                          <a:effectLst/>
                        </a:rPr>
                        <a:t>3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359,32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0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359,32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>
                          <a:effectLst/>
                        </a:rPr>
                        <a:t>29,4995</a:t>
                      </a:r>
                      <a:endParaRPr lang="en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630,36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3151,8</a:t>
                      </a:r>
                      <a:r>
                        <a:rPr lang="de-DE" sz="1200" u="none" strike="noStrike" dirty="0">
                          <a:effectLst/>
                        </a:rPr>
                        <a:t>1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1538,36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u="none" strike="noStrike" dirty="0">
                          <a:effectLst/>
                        </a:rPr>
                        <a:t>1733,49</a:t>
                      </a:r>
                      <a:endParaRPr lang="en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extLst>
                  <a:ext uri="{0D108BD9-81ED-4DB2-BD59-A6C34878D82A}">
                    <a16:rowId xmlns:a16="http://schemas.microsoft.com/office/drawing/2014/main" val="1313740858"/>
                  </a:ext>
                </a:extLst>
              </a:tr>
              <a:tr h="33903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Total 2023</a:t>
                      </a:r>
                      <a:endParaRPr lang="en-DE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b="1" u="none" strike="noStrike" dirty="0">
                          <a:effectLst/>
                        </a:rPr>
                        <a:t>611</a:t>
                      </a:r>
                      <a:r>
                        <a:rPr lang="de-DE" sz="1200" b="1" u="none" strike="noStrike" dirty="0">
                          <a:effectLst/>
                        </a:rPr>
                        <a:t>,</a:t>
                      </a:r>
                      <a:r>
                        <a:rPr lang="en-DE" sz="1200" b="1" u="none" strike="noStrike" dirty="0">
                          <a:effectLst/>
                        </a:rPr>
                        <a:t>67</a:t>
                      </a:r>
                      <a:endParaRPr lang="en-DE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b="1" u="none" strike="noStrike" dirty="0">
                          <a:effectLst/>
                        </a:rPr>
                        <a:t>13</a:t>
                      </a:r>
                      <a:r>
                        <a:rPr lang="de-DE" sz="1200" b="1" u="none" strike="noStrike" dirty="0">
                          <a:effectLst/>
                        </a:rPr>
                        <a:t>,</a:t>
                      </a:r>
                      <a:r>
                        <a:rPr lang="en-DE" sz="1200" b="1" u="none" strike="noStrike" dirty="0">
                          <a:effectLst/>
                        </a:rPr>
                        <a:t>34</a:t>
                      </a:r>
                      <a:endParaRPr lang="en-DE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b="1" u="none" strike="noStrike" dirty="0">
                          <a:effectLst/>
                        </a:rPr>
                        <a:t>625</a:t>
                      </a:r>
                      <a:r>
                        <a:rPr lang="de-DE" sz="1200" b="1" u="none" strike="noStrike" dirty="0">
                          <a:effectLst/>
                        </a:rPr>
                        <a:t>,</a:t>
                      </a:r>
                      <a:r>
                        <a:rPr lang="en-DE" sz="1200" b="1" u="none" strike="noStrike" dirty="0">
                          <a:effectLst/>
                        </a:rPr>
                        <a:t>01</a:t>
                      </a:r>
                      <a:endParaRPr lang="en-DE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b="1" u="none" strike="noStrike" dirty="0">
                          <a:effectLst/>
                        </a:rPr>
                        <a:t>3816</a:t>
                      </a:r>
                      <a:r>
                        <a:rPr lang="de-DE" sz="1200" b="1" u="none" strike="noStrike" dirty="0">
                          <a:effectLst/>
                        </a:rPr>
                        <a:t>,</a:t>
                      </a:r>
                      <a:r>
                        <a:rPr lang="en-DE" sz="1200" b="1" u="none" strike="noStrike" dirty="0">
                          <a:effectLst/>
                        </a:rPr>
                        <a:t>87</a:t>
                      </a:r>
                      <a:endParaRPr lang="en-DE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b="1" u="none" strike="noStrike" dirty="0">
                          <a:effectLst/>
                        </a:rPr>
                        <a:t>375</a:t>
                      </a:r>
                      <a:r>
                        <a:rPr lang="de-DE" sz="1200" b="1" u="none" strike="noStrike" dirty="0">
                          <a:effectLst/>
                        </a:rPr>
                        <a:t>,</a:t>
                      </a:r>
                      <a:r>
                        <a:rPr lang="en-DE" sz="1200" b="1" u="none" strike="noStrike" dirty="0">
                          <a:effectLst/>
                        </a:rPr>
                        <a:t>32</a:t>
                      </a:r>
                      <a:endParaRPr lang="en-DE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b="1" u="none" strike="noStrike" dirty="0">
                          <a:effectLst/>
                        </a:rPr>
                        <a:t>133</a:t>
                      </a:r>
                      <a:r>
                        <a:rPr lang="de-DE" sz="1200" b="1" u="none" strike="noStrike" dirty="0">
                          <a:effectLst/>
                        </a:rPr>
                        <a:t>,</a:t>
                      </a:r>
                      <a:r>
                        <a:rPr lang="en-DE" sz="1200" b="1" u="none" strike="noStrike" dirty="0">
                          <a:effectLst/>
                        </a:rPr>
                        <a:t>11</a:t>
                      </a:r>
                      <a:endParaRPr lang="en-DE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b="1" u="none" strike="noStrike" dirty="0">
                          <a:effectLst/>
                        </a:rPr>
                        <a:t>508</a:t>
                      </a:r>
                      <a:r>
                        <a:rPr lang="de-DE" sz="1200" b="1" u="none" strike="noStrike" dirty="0">
                          <a:effectLst/>
                        </a:rPr>
                        <a:t>,</a:t>
                      </a:r>
                      <a:r>
                        <a:rPr lang="en-DE" sz="1200" b="1" u="none" strike="noStrike" dirty="0">
                          <a:effectLst/>
                        </a:rPr>
                        <a:t>43</a:t>
                      </a:r>
                      <a:endParaRPr lang="en-DE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b="1" u="none" strike="noStrike" dirty="0">
                          <a:effectLst/>
                        </a:rPr>
                        <a:t>29</a:t>
                      </a:r>
                      <a:r>
                        <a:rPr lang="de-DE" sz="1200" b="1" u="none" strike="noStrike" dirty="0">
                          <a:effectLst/>
                        </a:rPr>
                        <a:t>,</a:t>
                      </a:r>
                      <a:r>
                        <a:rPr lang="en-DE" sz="1200" b="1" u="none" strike="noStrike" dirty="0">
                          <a:effectLst/>
                        </a:rPr>
                        <a:t>50</a:t>
                      </a:r>
                      <a:endParaRPr lang="en-DE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b="1" u="none" strike="noStrike" dirty="0">
                          <a:effectLst/>
                        </a:rPr>
                        <a:t>1088</a:t>
                      </a:r>
                      <a:r>
                        <a:rPr lang="de-DE" sz="1200" b="1" u="none" strike="noStrike" dirty="0">
                          <a:effectLst/>
                        </a:rPr>
                        <a:t>,</a:t>
                      </a:r>
                      <a:r>
                        <a:rPr lang="en-DE" sz="1200" b="1" u="none" strike="noStrike" dirty="0">
                          <a:effectLst/>
                        </a:rPr>
                        <a:t>70</a:t>
                      </a:r>
                      <a:endParaRPr lang="en-DE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b="1" u="none" strike="noStrike" dirty="0">
                          <a:effectLst/>
                        </a:rPr>
                        <a:t>5443</a:t>
                      </a:r>
                      <a:r>
                        <a:rPr lang="de-DE" sz="1200" b="1" u="none" strike="noStrike" dirty="0">
                          <a:effectLst/>
                        </a:rPr>
                        <a:t>,</a:t>
                      </a:r>
                      <a:r>
                        <a:rPr lang="en-DE" sz="1200" b="1" u="none" strike="noStrike" dirty="0">
                          <a:effectLst/>
                        </a:rPr>
                        <a:t>5</a:t>
                      </a:r>
                      <a:r>
                        <a:rPr lang="de-DE" sz="1200" b="1" u="none" strike="noStrike" dirty="0">
                          <a:effectLst/>
                        </a:rPr>
                        <a:t>1</a:t>
                      </a:r>
                      <a:endParaRPr lang="en-DE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b="1" u="none" strike="noStrike" dirty="0">
                          <a:effectLst/>
                        </a:rPr>
                        <a:t>2740</a:t>
                      </a:r>
                      <a:r>
                        <a:rPr lang="de-DE" sz="1200" b="1" u="none" strike="noStrike" dirty="0">
                          <a:effectLst/>
                        </a:rPr>
                        <a:t>,</a:t>
                      </a:r>
                      <a:r>
                        <a:rPr lang="en-DE" sz="1200" b="1" u="none" strike="noStrike" dirty="0">
                          <a:effectLst/>
                        </a:rPr>
                        <a:t>6</a:t>
                      </a:r>
                      <a:r>
                        <a:rPr lang="de-DE" sz="1200" b="1" u="none" strike="noStrike" dirty="0">
                          <a:effectLst/>
                        </a:rPr>
                        <a:t>7</a:t>
                      </a:r>
                      <a:endParaRPr lang="en-DE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200" b="1" u="none" strike="noStrike" dirty="0">
                          <a:effectLst/>
                        </a:rPr>
                        <a:t>2993</a:t>
                      </a:r>
                      <a:r>
                        <a:rPr lang="de-DE" sz="1200" b="1" u="none" strike="noStrike" dirty="0">
                          <a:effectLst/>
                        </a:rPr>
                        <a:t>,</a:t>
                      </a:r>
                      <a:r>
                        <a:rPr lang="en-DE" sz="1200" b="1" u="none" strike="noStrike" dirty="0">
                          <a:effectLst/>
                        </a:rPr>
                        <a:t>9</a:t>
                      </a:r>
                      <a:r>
                        <a:rPr lang="de-DE" sz="1200" b="1" u="none" strike="noStrike" dirty="0">
                          <a:effectLst/>
                        </a:rPr>
                        <a:t>3</a:t>
                      </a:r>
                      <a:endParaRPr lang="en-DE" sz="12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" marR="706" marT="706" marB="0" anchor="b"/>
                </a:tc>
                <a:extLst>
                  <a:ext uri="{0D108BD9-81ED-4DB2-BD59-A6C34878D82A}">
                    <a16:rowId xmlns:a16="http://schemas.microsoft.com/office/drawing/2014/main" val="436706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79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1BE75-EE22-42D6-B9EB-A05E2AF9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Summary &amp; Tasks </a:t>
            </a:r>
            <a:r>
              <a:rPr lang="de-DE" sz="2400" dirty="0" err="1"/>
              <a:t>for</a:t>
            </a:r>
            <a:r>
              <a:rPr lang="de-DE" sz="2400" dirty="0"/>
              <a:t> LEs</a:t>
            </a:r>
            <a:endParaRPr lang="en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B6ADA0-C9A4-4860-8D46-0F2C4ACE5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735546"/>
            <a:ext cx="8460940" cy="4032448"/>
          </a:xfrm>
        </p:spPr>
        <p:txBody>
          <a:bodyPr>
            <a:noAutofit/>
          </a:bodyPr>
          <a:lstStyle/>
          <a:p>
            <a:pPr marL="180975" indent="-180975"/>
            <a:r>
              <a:rPr lang="en-GB" sz="2000" dirty="0"/>
              <a:t>Complete 2023 Task Specifications</a:t>
            </a:r>
          </a:p>
          <a:p>
            <a:pPr marL="180975" indent="-180975"/>
            <a:r>
              <a:rPr lang="en-GB" sz="2000" dirty="0"/>
              <a:t>Perform Kick-Off Meetings in near future (for Sectors 1,2,3,4,6,10,11;</a:t>
            </a:r>
            <a:br>
              <a:rPr lang="en-GB" sz="2000" dirty="0"/>
            </a:br>
            <a:r>
              <a:rPr lang="en-GB" sz="2000" dirty="0"/>
              <a:t>please put me in the line)</a:t>
            </a:r>
          </a:p>
          <a:p>
            <a:pPr marL="180975" indent="-180975"/>
            <a:r>
              <a:rPr lang="en-GB" sz="2000" dirty="0"/>
              <a:t>Check PEP milestones and deliverables 2021 – 2025:</a:t>
            </a:r>
            <a:br>
              <a:rPr lang="en-GB" sz="2000" dirty="0"/>
            </a:br>
            <a:r>
              <a:rPr lang="en-GB" sz="2000" dirty="0"/>
              <a:t>- Report delays (for due dates ≤ 2022)</a:t>
            </a:r>
            <a:br>
              <a:rPr lang="en-GB" sz="2000" dirty="0"/>
            </a:br>
            <a:r>
              <a:rPr lang="en-GB" sz="2000" dirty="0"/>
              <a:t>- Discuss necessary shifts (for due dates &gt; 2022)</a:t>
            </a:r>
          </a:p>
          <a:p>
            <a:pPr marL="180975" indent="-180975"/>
            <a:r>
              <a:rPr lang="en-GB" sz="2000" dirty="0"/>
              <a:t>Review 2022 task specifications</a:t>
            </a:r>
          </a:p>
          <a:p>
            <a:pPr marL="180975" indent="-180975"/>
            <a:r>
              <a:rPr lang="en-GB" sz="2000" dirty="0"/>
              <a:t>Prepare/oversee preparation of 2022 IMS deliverables</a:t>
            </a:r>
          </a:p>
          <a:p>
            <a:pPr marL="180975" indent="-180975"/>
            <a:r>
              <a:rPr lang="en-GB" sz="2000" dirty="0"/>
              <a:t>Prepare presentation for midterm monitoring meeting in view of PEP 2023 milestones and deliverables (Frascati, July 17-19, 2023)</a:t>
            </a:r>
          </a:p>
          <a:p>
            <a:pPr marL="180975" indent="-180975"/>
            <a:r>
              <a:rPr lang="en-GB" sz="2000" dirty="0"/>
              <a:t>Prepare presentation for end-of-year monitoring meeting in view of PEP 2023 milestones and deliverables (</a:t>
            </a:r>
            <a:r>
              <a:rPr lang="en-GB" sz="2000" dirty="0" err="1"/>
              <a:t>Garching</a:t>
            </a:r>
            <a:r>
              <a:rPr lang="en-GB" sz="2000" dirty="0"/>
              <a:t>, December 4-6, 2023)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0FB688-36F5-4648-A8B1-11A6EFB9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Rudolf Neu | KOM WPDIV-IDTT | VC | 20/03/23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99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560" y="57150"/>
            <a:ext cx="7543800" cy="342900"/>
          </a:xfrm>
        </p:spPr>
        <p:txBody>
          <a:bodyPr/>
          <a:lstStyle/>
          <a:p>
            <a:r>
              <a:rPr lang="de-DE" sz="2400" dirty="0">
                <a:latin typeface="Arial Narrow" panose="020B0606020202030204" pitchFamily="34" charset="0"/>
              </a:rPr>
              <a:t>IDTT internal </a:t>
            </a:r>
            <a:r>
              <a:rPr lang="de-DE" sz="2400" dirty="0" err="1">
                <a:latin typeface="Arial Narrow" panose="020B0606020202030204" pitchFamily="34" charset="0"/>
              </a:rPr>
              <a:t>organisation</a:t>
            </a:r>
            <a:endParaRPr lang="en-GB" sz="2400" dirty="0">
              <a:latin typeface="Arial Narrow" panose="020B0606020202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Rudolf Neu | KOM WPDIV-IDTT | VC | 20/03/23 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3869922" y="969714"/>
            <a:ext cx="1404156" cy="878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WPDIV</a:t>
            </a:r>
            <a:br>
              <a:rPr lang="de-DE" sz="1600" b="1" dirty="0"/>
            </a:br>
            <a:r>
              <a:rPr lang="de-DE" sz="1600" b="1" dirty="0"/>
              <a:t>IDTT</a:t>
            </a:r>
            <a:br>
              <a:rPr lang="de-DE" sz="1600" b="1" dirty="0"/>
            </a:br>
            <a:r>
              <a:rPr lang="de-DE" sz="1600" b="1" dirty="0"/>
              <a:t>R. Neu (IPP)</a:t>
            </a:r>
            <a:endParaRPr lang="en-GB" sz="1600" b="1" dirty="0"/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611560" y="2355726"/>
            <a:ext cx="7920880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11560" y="239173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endCxn id="32" idx="0"/>
          </p:cNvCxnSpPr>
          <p:nvPr/>
        </p:nvCxnSpPr>
        <p:spPr>
          <a:xfrm flipH="1">
            <a:off x="7740292" y="2373728"/>
            <a:ext cx="60" cy="1494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948264" y="237372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>
            <a:endCxn id="30" idx="0"/>
          </p:cNvCxnSpPr>
          <p:nvPr/>
        </p:nvCxnSpPr>
        <p:spPr>
          <a:xfrm flipH="1">
            <a:off x="6156116" y="2373728"/>
            <a:ext cx="60" cy="1494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5364088" y="237372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endCxn id="24" idx="0"/>
          </p:cNvCxnSpPr>
          <p:nvPr/>
        </p:nvCxnSpPr>
        <p:spPr>
          <a:xfrm flipH="1">
            <a:off x="1403588" y="2391730"/>
            <a:ext cx="60" cy="1476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endCxn id="28" idx="0"/>
          </p:cNvCxnSpPr>
          <p:nvPr/>
        </p:nvCxnSpPr>
        <p:spPr>
          <a:xfrm flipH="1">
            <a:off x="4571940" y="2383036"/>
            <a:ext cx="8370" cy="1484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2195736" y="237896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endCxn id="26" idx="0"/>
          </p:cNvCxnSpPr>
          <p:nvPr/>
        </p:nvCxnSpPr>
        <p:spPr>
          <a:xfrm flipH="1">
            <a:off x="2987764" y="2383036"/>
            <a:ext cx="60" cy="1484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779912" y="237372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8532440" y="235572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4572000" y="177966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71559" y="2931790"/>
            <a:ext cx="108000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 err="1">
                <a:solidFill>
                  <a:schemeClr val="tx1"/>
                </a:solidFill>
              </a:rPr>
              <a:t>Div</a:t>
            </a:r>
            <a:r>
              <a:rPr lang="de-DE" sz="1100" b="1" dirty="0">
                <a:solidFill>
                  <a:schemeClr val="tx1"/>
                </a:solidFill>
              </a:rPr>
              <a:t>  PFC &amp; Cass</a:t>
            </a:r>
          </a:p>
          <a:p>
            <a:pPr algn="ctr"/>
            <a:r>
              <a:rPr lang="de-DE" sz="1100" b="1" dirty="0">
                <a:solidFill>
                  <a:schemeClr val="tx1"/>
                </a:solidFill>
              </a:rPr>
              <a:t>S. </a:t>
            </a:r>
            <a:r>
              <a:rPr lang="de-DE" sz="1100" b="1" dirty="0" err="1">
                <a:solidFill>
                  <a:schemeClr val="tx1"/>
                </a:solidFill>
              </a:rPr>
              <a:t>Roccella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de-DE" sz="1100" b="1" dirty="0">
                <a:solidFill>
                  <a:schemeClr val="tx1"/>
                </a:solidFill>
              </a:rPr>
              <a:t>(ENEA)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863588" y="3867894"/>
            <a:ext cx="108000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Global Model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de-DE" sz="1100" b="1" dirty="0">
                <a:solidFill>
                  <a:schemeClr val="tx1"/>
                </a:solidFill>
              </a:rPr>
              <a:t>G. </a:t>
            </a:r>
            <a:r>
              <a:rPr lang="de-DE" sz="1100" b="1" dirty="0" err="1">
                <a:solidFill>
                  <a:schemeClr val="tx1"/>
                </a:solidFill>
              </a:rPr>
              <a:t>Ramogida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de-DE" sz="1100" b="1" dirty="0">
                <a:solidFill>
                  <a:schemeClr val="tx1"/>
                </a:solidFill>
              </a:rPr>
              <a:t>(ENEA)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655676" y="2931790"/>
            <a:ext cx="108000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Div. Pump. </a:t>
            </a:r>
            <a:r>
              <a:rPr lang="de-DE" sz="1100" b="1" dirty="0" err="1">
                <a:solidFill>
                  <a:schemeClr val="tx1"/>
                </a:solidFill>
              </a:rPr>
              <a:t>Sys</a:t>
            </a:r>
            <a:r>
              <a:rPr lang="de-DE" sz="1100" b="1" dirty="0">
                <a:solidFill>
                  <a:schemeClr val="tx1"/>
                </a:solidFill>
              </a:rPr>
              <a:t>.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de-DE" sz="1100" b="1" dirty="0" err="1">
                <a:solidFill>
                  <a:schemeClr val="tx1"/>
                </a:solidFill>
              </a:rPr>
              <a:t>Ch</a:t>
            </a:r>
            <a:r>
              <a:rPr lang="de-DE" sz="1100" b="1" dirty="0">
                <a:solidFill>
                  <a:schemeClr val="tx1"/>
                </a:solidFill>
              </a:rPr>
              <a:t>. Day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de-DE" sz="1100" b="1" dirty="0">
                <a:solidFill>
                  <a:schemeClr val="tx1"/>
                </a:solidFill>
              </a:rPr>
              <a:t>(KIT)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447764" y="3867894"/>
            <a:ext cx="1080000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RH </a:t>
            </a:r>
            <a:r>
              <a:rPr lang="de-DE" sz="1100" b="1" dirty="0" err="1">
                <a:solidFill>
                  <a:schemeClr val="tx1"/>
                </a:solidFill>
              </a:rPr>
              <a:t>Div</a:t>
            </a:r>
            <a:endParaRPr lang="de-DE" sz="1100" b="1" dirty="0">
              <a:solidFill>
                <a:schemeClr val="tx1"/>
              </a:solidFill>
            </a:endParaRPr>
          </a:p>
          <a:p>
            <a:pPr algn="ctr"/>
            <a:r>
              <a:rPr lang="de-DE" sz="1100" b="1" dirty="0">
                <a:solidFill>
                  <a:schemeClr val="tx1"/>
                </a:solidFill>
              </a:rPr>
              <a:t>A. Reale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de-DE" sz="1100" b="1" dirty="0">
                <a:solidFill>
                  <a:schemeClr val="tx1"/>
                </a:solidFill>
              </a:rPr>
              <a:t>(ENEA)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3239852" y="2931790"/>
            <a:ext cx="1080000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Cooling System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de-DE" sz="1100" b="1" dirty="0">
                <a:solidFill>
                  <a:schemeClr val="tx1"/>
                </a:solidFill>
              </a:rPr>
              <a:t>A. </a:t>
            </a:r>
            <a:r>
              <a:rPr lang="de-DE" sz="1100" b="1" dirty="0" err="1">
                <a:solidFill>
                  <a:schemeClr val="tx1"/>
                </a:solidFill>
              </a:rPr>
              <a:t>Cucchiaro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de-DE" sz="1100" b="1" dirty="0">
                <a:solidFill>
                  <a:schemeClr val="tx1"/>
                </a:solidFill>
              </a:rPr>
              <a:t>(RFX)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031940" y="3867894"/>
            <a:ext cx="1080000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 err="1">
                <a:solidFill>
                  <a:schemeClr val="tx1"/>
                </a:solidFill>
              </a:rPr>
              <a:t>Diag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de-DE" sz="1100" b="1" dirty="0">
                <a:solidFill>
                  <a:schemeClr val="tx1"/>
                </a:solidFill>
              </a:rPr>
              <a:t>M. </a:t>
            </a:r>
            <a:r>
              <a:rPr lang="de-DE" sz="1100" b="1" dirty="0" err="1">
                <a:solidFill>
                  <a:schemeClr val="tx1"/>
                </a:solidFill>
              </a:rPr>
              <a:t>Valisa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de-DE" sz="1100" b="1" dirty="0">
                <a:solidFill>
                  <a:schemeClr val="tx1"/>
                </a:solidFill>
              </a:rPr>
              <a:t>(RFX)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824028" y="2931790"/>
            <a:ext cx="108000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In-</a:t>
            </a:r>
            <a:r>
              <a:rPr lang="de-DE" sz="1100" b="1" dirty="0" err="1">
                <a:solidFill>
                  <a:schemeClr val="tx1"/>
                </a:solidFill>
              </a:rPr>
              <a:t>Vessel</a:t>
            </a:r>
            <a:r>
              <a:rPr lang="de-DE" sz="1100" b="1" dirty="0">
                <a:solidFill>
                  <a:schemeClr val="tx1"/>
                </a:solidFill>
              </a:rPr>
              <a:t> Coils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en-GB" sz="1100" b="1" dirty="0">
                <a:solidFill>
                  <a:schemeClr val="tx1"/>
                </a:solidFill>
              </a:rPr>
              <a:t>M. Dalla Palma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de-DE" sz="1100" b="1" dirty="0">
                <a:solidFill>
                  <a:schemeClr val="tx1"/>
                </a:solidFill>
              </a:rPr>
              <a:t>(ENEA-RFX)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5616116" y="3867894"/>
            <a:ext cx="108000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IV Coils PS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de-DE" sz="1100" b="1" dirty="0">
                <a:solidFill>
                  <a:schemeClr val="tx1"/>
                </a:solidFill>
              </a:rPr>
              <a:t>A. </a:t>
            </a:r>
            <a:r>
              <a:rPr lang="de-DE" sz="1100" b="1" dirty="0" err="1">
                <a:solidFill>
                  <a:schemeClr val="tx1"/>
                </a:solidFill>
              </a:rPr>
              <a:t>Lampasi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de-DE" sz="1100" b="1" dirty="0">
                <a:solidFill>
                  <a:schemeClr val="tx1"/>
                </a:solidFill>
              </a:rPr>
              <a:t>(ENEA/DTT)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408204" y="2931790"/>
            <a:ext cx="1080000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 err="1">
                <a:solidFill>
                  <a:schemeClr val="tx1"/>
                </a:solidFill>
              </a:rPr>
              <a:t>Codac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de-DE" sz="1100" b="1" dirty="0">
                <a:solidFill>
                  <a:schemeClr val="tx1"/>
                </a:solidFill>
              </a:rPr>
              <a:t>G. </a:t>
            </a:r>
            <a:r>
              <a:rPr lang="de-DE" sz="1100" b="1" dirty="0" err="1">
                <a:solidFill>
                  <a:schemeClr val="tx1"/>
                </a:solidFill>
              </a:rPr>
              <a:t>Manduchi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de-DE" sz="1100" b="1" dirty="0">
                <a:solidFill>
                  <a:schemeClr val="tx1"/>
                </a:solidFill>
              </a:rPr>
              <a:t>(ENEA/RFX)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200292" y="3867894"/>
            <a:ext cx="108000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First Wall</a:t>
            </a:r>
          </a:p>
          <a:p>
            <a:pPr algn="ctr"/>
            <a:r>
              <a:rPr lang="de-DE" sz="1100" b="1" dirty="0">
                <a:solidFill>
                  <a:schemeClr val="tx1"/>
                </a:solidFill>
              </a:rPr>
              <a:t>S. </a:t>
            </a:r>
            <a:r>
              <a:rPr lang="de-DE" sz="1100" b="1" dirty="0" err="1">
                <a:solidFill>
                  <a:schemeClr val="tx1"/>
                </a:solidFill>
              </a:rPr>
              <a:t>Roccella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de-DE" sz="1100" b="1" dirty="0">
                <a:solidFill>
                  <a:schemeClr val="tx1"/>
                </a:solidFill>
              </a:rPr>
              <a:t>(ENEA)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7992380" y="2931790"/>
            <a:ext cx="1080000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Vessel</a:t>
            </a:r>
            <a:br>
              <a:rPr lang="en-GB" sz="1100" b="1" dirty="0">
                <a:solidFill>
                  <a:schemeClr val="tx1"/>
                </a:solidFill>
              </a:rPr>
            </a:br>
            <a:r>
              <a:rPr lang="en-GB" sz="1100" b="1" dirty="0">
                <a:solidFill>
                  <a:schemeClr val="tx1"/>
                </a:solidFill>
              </a:rPr>
              <a:t>M. </a:t>
            </a:r>
            <a:r>
              <a:rPr lang="en-GB" sz="1100" b="1" dirty="0" err="1">
                <a:solidFill>
                  <a:schemeClr val="tx1"/>
                </a:solidFill>
              </a:rPr>
              <a:t>Dalla</a:t>
            </a:r>
            <a:r>
              <a:rPr lang="en-GB" sz="1100" b="1" dirty="0">
                <a:solidFill>
                  <a:schemeClr val="tx1"/>
                </a:solidFill>
              </a:rPr>
              <a:t> Palma</a:t>
            </a:r>
            <a:br>
              <a:rPr lang="en-GB" sz="1100" b="1" dirty="0">
                <a:solidFill>
                  <a:schemeClr val="tx1"/>
                </a:solidFill>
              </a:rPr>
            </a:br>
            <a:r>
              <a:rPr lang="en-GB" sz="1100" b="1" dirty="0">
                <a:solidFill>
                  <a:schemeClr val="tx1"/>
                </a:solidFill>
              </a:rPr>
              <a:t>(ENEA-RFX)</a:t>
            </a:r>
          </a:p>
        </p:txBody>
      </p:sp>
      <p:sp>
        <p:nvSpPr>
          <p:cNvPr id="39" name="Rechteck 38"/>
          <p:cNvSpPr/>
          <p:nvPr/>
        </p:nvSpPr>
        <p:spPr>
          <a:xfrm>
            <a:off x="1957404" y="1084733"/>
            <a:ext cx="1404156" cy="648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WPDIV PSO</a:t>
            </a:r>
            <a:br>
              <a:rPr lang="de-DE" sz="1200" b="1" dirty="0"/>
            </a:br>
            <a:r>
              <a:rPr lang="de-DE" sz="1200" b="1" dirty="0"/>
              <a:t>O. Schneider (IPP)</a:t>
            </a:r>
            <a:endParaRPr lang="en-GB" sz="1200" b="1" dirty="0"/>
          </a:p>
        </p:txBody>
      </p:sp>
      <p:cxnSp>
        <p:nvCxnSpPr>
          <p:cNvPr id="40" name="Gerade Verbindung 39"/>
          <p:cNvCxnSpPr/>
          <p:nvPr/>
        </p:nvCxnSpPr>
        <p:spPr>
          <a:xfrm>
            <a:off x="3361560" y="1401487"/>
            <a:ext cx="54006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39" idx="2"/>
          </p:cNvCxnSpPr>
          <p:nvPr/>
        </p:nvCxnSpPr>
        <p:spPr>
          <a:xfrm>
            <a:off x="2659482" y="1732804"/>
            <a:ext cx="0" cy="65023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51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FEDD7-7FDC-412B-8E17-FF39D02F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WPDIV-IDTT Resources</a:t>
            </a:r>
            <a:endParaRPr lang="en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846B4-FB07-4C6C-8116-4E5B22561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72041C-7114-4846-96E0-6FCBB5DA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Rudolf Neu | KOM WPDIV-IDTT | VC | 20/03/23 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FB3340-7532-4B29-8606-0D00DDE3A9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368660" y="987574"/>
            <a:ext cx="10549172" cy="284431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A7D6AF4-20F5-4987-A93A-DB9C3A4ADDE6}"/>
              </a:ext>
            </a:extLst>
          </p:cNvPr>
          <p:cNvSpPr txBox="1"/>
          <p:nvPr/>
        </p:nvSpPr>
        <p:spPr>
          <a:xfrm>
            <a:off x="181155" y="3416101"/>
            <a:ext cx="538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Total</a:t>
            </a:r>
            <a:endParaRPr lang="en-DE" sz="1400" dirty="0"/>
          </a:p>
        </p:txBody>
      </p:sp>
    </p:spTree>
    <p:extLst>
      <p:ext uri="{BB962C8B-B14F-4D97-AF65-F5344CB8AC3E}">
        <p14:creationId xmlns:p14="http://schemas.microsoft.com/office/powerpoint/2010/main" val="256330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8091B-2811-4F92-815D-7C4C1C20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7150"/>
            <a:ext cx="7543800" cy="342900"/>
          </a:xfrm>
        </p:spPr>
        <p:txBody>
          <a:bodyPr/>
          <a:lstStyle/>
          <a:p>
            <a:r>
              <a:rPr lang="en-GB" sz="2400" dirty="0"/>
              <a:t>Actual IDTT Gantt Chart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AAE2D04-43E8-4E8A-8ABE-938DB6E91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684" y="519522"/>
            <a:ext cx="5688632" cy="432227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5CB03F-F754-401A-9D07-CECE15AE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Rudolf Neu | KOM WPDIV-IDTT | VC | 20/03/23 </a:t>
            </a:r>
            <a:endParaRPr lang="en-GB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D3ACB33-E6E8-4518-A7BE-7B4DF502252A}"/>
              </a:ext>
            </a:extLst>
          </p:cNvPr>
          <p:cNvSpPr/>
          <p:nvPr/>
        </p:nvSpPr>
        <p:spPr>
          <a:xfrm>
            <a:off x="2555776" y="1121757"/>
            <a:ext cx="2088232" cy="3240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4DD6F9E-9E9C-41B7-929A-3986C636BAB5}"/>
              </a:ext>
            </a:extLst>
          </p:cNvPr>
          <p:cNvSpPr txBox="1"/>
          <p:nvPr/>
        </p:nvSpPr>
        <p:spPr>
          <a:xfrm>
            <a:off x="3419872" y="771550"/>
            <a:ext cx="546945" cy="2154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  <a:gs pos="53000">
                <a:srgbClr val="FF0000"/>
              </a:gs>
            </a:gsLst>
            <a:lin ang="0" scaled="0"/>
            <a:tileRect/>
          </a:gradFill>
        </p:spPr>
        <p:txBody>
          <a:bodyPr wrap="none" rtlCol="0">
            <a:spAutoFit/>
          </a:bodyPr>
          <a:lstStyle/>
          <a:p>
            <a:r>
              <a:rPr lang="de-DE" sz="800" b="1" dirty="0"/>
              <a:t>IDTT.M0</a:t>
            </a:r>
            <a:endParaRPr lang="en-DE" sz="800" b="1" dirty="0"/>
          </a:p>
        </p:txBody>
      </p:sp>
    </p:spTree>
    <p:extLst>
      <p:ext uri="{BB962C8B-B14F-4D97-AF65-F5344CB8AC3E}">
        <p14:creationId xmlns:p14="http://schemas.microsoft.com/office/powerpoint/2010/main" val="62266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5CB03F-F754-401A-9D07-CECE15AE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Rudolf Neu | KOM WPDIV-IDTT | VC | 20/03/23 </a:t>
            </a:r>
            <a:endParaRPr lang="en-GB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F5B939C-E477-4596-8634-52C23545B389}"/>
              </a:ext>
            </a:extLst>
          </p:cNvPr>
          <p:cNvGrpSpPr/>
          <p:nvPr/>
        </p:nvGrpSpPr>
        <p:grpSpPr>
          <a:xfrm>
            <a:off x="1619672" y="530256"/>
            <a:ext cx="5904656" cy="4417758"/>
            <a:chOff x="1763688" y="483518"/>
            <a:chExt cx="5921744" cy="4489766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FA1EA6F-6235-4510-AF4C-195C9479F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3688" y="1986155"/>
              <a:ext cx="5921744" cy="2987129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E5DB262B-3D09-4793-90D2-2154E6DE4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3688" y="483518"/>
              <a:ext cx="5856873" cy="1556890"/>
            </a:xfrm>
            <a:prstGeom prst="rect">
              <a:avLst/>
            </a:prstGeom>
          </p:spPr>
        </p:pic>
      </p:grpSp>
      <p:sp>
        <p:nvSpPr>
          <p:cNvPr id="10" name="Ellipse 9">
            <a:extLst>
              <a:ext uri="{FF2B5EF4-FFF2-40B4-BE49-F238E27FC236}">
                <a16:creationId xmlns:a16="http://schemas.microsoft.com/office/drawing/2014/main" id="{C8943B8F-7ACC-4825-B5C2-E6BD701C809B}"/>
              </a:ext>
            </a:extLst>
          </p:cNvPr>
          <p:cNvSpPr/>
          <p:nvPr/>
        </p:nvSpPr>
        <p:spPr>
          <a:xfrm>
            <a:off x="2519772" y="1203598"/>
            <a:ext cx="2088232" cy="3240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356C9E1-6A36-4C04-96F2-01148D8A84BA}"/>
              </a:ext>
            </a:extLst>
          </p:cNvPr>
          <p:cNvSpPr txBox="1"/>
          <p:nvPr/>
        </p:nvSpPr>
        <p:spPr>
          <a:xfrm>
            <a:off x="3412987" y="844138"/>
            <a:ext cx="546945" cy="2154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  <a:gs pos="53000">
                <a:srgbClr val="FF0000"/>
              </a:gs>
            </a:gsLst>
            <a:lin ang="0" scaled="0"/>
            <a:tileRect/>
          </a:gradFill>
        </p:spPr>
        <p:txBody>
          <a:bodyPr wrap="none" rtlCol="0">
            <a:spAutoFit/>
          </a:bodyPr>
          <a:lstStyle/>
          <a:p>
            <a:r>
              <a:rPr lang="de-DE" sz="800" b="1" dirty="0"/>
              <a:t>IDTT.M0</a:t>
            </a:r>
            <a:endParaRPr lang="en-DE" sz="800" b="1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7B7ED3F-092A-46F1-AFB1-905D06FF50FE}"/>
              </a:ext>
            </a:extLst>
          </p:cNvPr>
          <p:cNvSpPr txBox="1">
            <a:spLocks/>
          </p:cNvSpPr>
          <p:nvPr/>
        </p:nvSpPr>
        <p:spPr>
          <a:xfrm>
            <a:off x="323528" y="71067"/>
            <a:ext cx="75438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/>
              <a:t>Actual IDTT Gantt Chart</a:t>
            </a:r>
          </a:p>
        </p:txBody>
      </p:sp>
    </p:spTree>
    <p:extLst>
      <p:ext uri="{BB962C8B-B14F-4D97-AF65-F5344CB8AC3E}">
        <p14:creationId xmlns:p14="http://schemas.microsoft.com/office/powerpoint/2010/main" val="122320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EE289-952D-483D-9765-96B893B5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/>
          <a:lstStyle/>
          <a:p>
            <a:r>
              <a:rPr lang="de-DE" sz="2400" dirty="0"/>
              <a:t>Timeline DTT / IDTT </a:t>
            </a:r>
            <a:endParaRPr lang="en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33B845-023A-4A7C-9C79-73CA676F7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5546"/>
            <a:ext cx="8229600" cy="3672408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parts of originally foreseen timeline (strongly) delayed</a:t>
            </a:r>
          </a:p>
          <a:p>
            <a:r>
              <a:rPr lang="en-GB" sz="2000" dirty="0"/>
              <a:t>alignment of PEP with updated timeline necessary (after next GA)</a:t>
            </a:r>
          </a:p>
          <a:p>
            <a:r>
              <a:rPr lang="en-GB" sz="2000" dirty="0"/>
              <a:t>change of assembly sequence (delayed Tokamak building) requires renegotiation of IDTT.M0 milestone (DTT </a:t>
            </a:r>
            <a:r>
              <a:rPr lang="en-GB" sz="2000" dirty="0">
                <a:sym typeface="Symbol" panose="05050102010706020507" pitchFamily="18" charset="2"/>
              </a:rPr>
              <a:t> EF GA)</a:t>
            </a:r>
          </a:p>
          <a:p>
            <a:r>
              <a:rPr lang="en-GB" sz="2000" dirty="0">
                <a:sym typeface="Symbol" panose="05050102010706020507" pitchFamily="18" charset="2"/>
              </a:rPr>
              <a:t>possible reallocation of resources for a timely spending profile:</a:t>
            </a:r>
          </a:p>
          <a:p>
            <a:pPr lvl="1"/>
            <a:r>
              <a:rPr lang="en-GB" sz="1600" dirty="0">
                <a:sym typeface="Symbol" panose="05050102010706020507" pitchFamily="18" charset="2"/>
              </a:rPr>
              <a:t>facilitate complete and compliant use of allocated resources with FP9</a:t>
            </a:r>
          </a:p>
          <a:p>
            <a:pPr lvl="1"/>
            <a:r>
              <a:rPr lang="en-GB" sz="1600" dirty="0">
                <a:sym typeface="Symbol" panose="05050102010706020507" pitchFamily="18" charset="2"/>
              </a:rPr>
              <a:t>adhere to frame for consortium contribution</a:t>
            </a:r>
          </a:p>
          <a:p>
            <a:pPr lvl="1"/>
            <a:r>
              <a:rPr lang="en-GB" sz="1600" dirty="0">
                <a:sym typeface="Symbol" panose="05050102010706020507" pitchFamily="18" charset="2"/>
              </a:rPr>
              <a:t>avoid complications due to depreciation process</a:t>
            </a:r>
          </a:p>
          <a:p>
            <a:r>
              <a:rPr lang="en-GB" sz="2000" dirty="0">
                <a:sym typeface="Symbol" panose="05050102010706020507" pitchFamily="18" charset="2"/>
              </a:rPr>
              <a:t>LE to check timeliness of milestones and deliverables </a:t>
            </a:r>
            <a:br>
              <a:rPr lang="en-GB" sz="2000" dirty="0">
                <a:solidFill>
                  <a:srgbClr val="FF9900"/>
                </a:solidFill>
                <a:sym typeface="Symbol" panose="05050102010706020507" pitchFamily="18" charset="2"/>
              </a:rPr>
            </a:br>
            <a:r>
              <a:rPr lang="en-GB" sz="2000" dirty="0">
                <a:sym typeface="Symbol" panose="05050102010706020507" pitchFamily="18" charset="2"/>
              </a:rPr>
              <a:t>(intentional delay/advancing of deliverables and milestones)</a:t>
            </a:r>
          </a:p>
          <a:p>
            <a:pPr marL="0" indent="0">
              <a:buNone/>
            </a:pPr>
            <a:r>
              <a:rPr lang="en-GB" sz="2000" dirty="0">
                <a:sym typeface="Symbol" panose="05050102010706020507" pitchFamily="18" charset="2"/>
              </a:rPr>
              <a:t> LE to provide input to PL for next update of the PEP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6C2D19-F305-410C-9A76-E56453EC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Rudolf Neu | KOM WPDIV-IDTT | VC | 20/03/23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43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C3D893-8A43-4A34-9119-CC45CF311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IDTT Milestones </a:t>
            </a:r>
            <a:r>
              <a:rPr lang="de-DE" sz="2400" dirty="0" err="1"/>
              <a:t>until</a:t>
            </a:r>
            <a:r>
              <a:rPr lang="de-DE" sz="2400" dirty="0"/>
              <a:t> 2025</a:t>
            </a:r>
            <a:endParaRPr lang="en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9130BC-E8CF-4339-9C63-5773417D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Rudolf Neu | KOM WPDIV-IDTT | VC | 20/03/23 </a:t>
            </a:r>
            <a:endParaRPr lang="en-GB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1157A460-BD80-4547-A290-6A56D793D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14652"/>
              </p:ext>
            </p:extLst>
          </p:nvPr>
        </p:nvGraphicFramePr>
        <p:xfrm>
          <a:off x="359531" y="555526"/>
          <a:ext cx="8568953" cy="4305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560656462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73464606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597706671"/>
                    </a:ext>
                  </a:extLst>
                </a:gridCol>
                <a:gridCol w="1260141">
                  <a:extLst>
                    <a:ext uri="{9D8B030D-6E8A-4147-A177-3AD203B41FA5}">
                      <a16:colId xmlns:a16="http://schemas.microsoft.com/office/drawing/2014/main" val="3044810708"/>
                    </a:ext>
                  </a:extLst>
                </a:gridCol>
              </a:tblGrid>
              <a:tr h="239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Milestone ID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Title (short description)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Grant Milestone</a:t>
                      </a:r>
                      <a:endParaRPr lang="en-DE" sz="16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Date</a:t>
                      </a:r>
                      <a:endParaRPr lang="en-DE" sz="16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extLst>
                  <a:ext uri="{0D108BD9-81ED-4DB2-BD59-A6C34878D82A}">
                    <a16:rowId xmlns:a16="http://schemas.microsoft.com/office/drawing/2014/main" val="4121920210"/>
                  </a:ext>
                </a:extLst>
              </a:tr>
              <a:tr h="402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DIV.I.S.01-M01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8000"/>
                          </a:solidFill>
                          <a:effectLst/>
                        </a:rPr>
                        <a:t>DTT-Divertor PFC concept complete</a:t>
                      </a:r>
                      <a:endParaRPr lang="en-DE" sz="160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8000"/>
                          </a:solidFill>
                          <a:effectLst/>
                        </a:rPr>
                        <a:t> </a:t>
                      </a:r>
                      <a:endParaRPr lang="en-DE" sz="160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008000"/>
                          </a:solidFill>
                          <a:effectLst/>
                        </a:rPr>
                        <a:t>2021</a:t>
                      </a:r>
                      <a:endParaRPr lang="en-DE" sz="16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extLst>
                  <a:ext uri="{0D108BD9-81ED-4DB2-BD59-A6C34878D82A}">
                    <a16:rowId xmlns:a16="http://schemas.microsoft.com/office/drawing/2014/main" val="134494799"/>
                  </a:ext>
                </a:extLst>
              </a:tr>
              <a:tr h="402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DIV.I.S.02-M02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8000"/>
                          </a:solidFill>
                          <a:effectLst/>
                        </a:rPr>
                        <a:t>DTT-</a:t>
                      </a:r>
                      <a:r>
                        <a:rPr lang="it-IT" sz="1600" dirty="0" err="1">
                          <a:solidFill>
                            <a:srgbClr val="008000"/>
                          </a:solidFill>
                          <a:effectLst/>
                        </a:rPr>
                        <a:t>Divertor</a:t>
                      </a:r>
                      <a:r>
                        <a:rPr lang="it-IT" sz="1600" dirty="0">
                          <a:solidFill>
                            <a:srgbClr val="008000"/>
                          </a:solidFill>
                          <a:effectLst/>
                        </a:rPr>
                        <a:t> cassette design complete</a:t>
                      </a:r>
                      <a:endParaRPr lang="en-DE" sz="16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8000"/>
                          </a:solidFill>
                          <a:effectLst/>
                        </a:rPr>
                        <a:t> </a:t>
                      </a:r>
                      <a:endParaRPr lang="en-DE" sz="160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008000"/>
                          </a:solidFill>
                          <a:effectLst/>
                        </a:rPr>
                        <a:t>2021</a:t>
                      </a:r>
                      <a:endParaRPr lang="en-DE" sz="16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extLst>
                  <a:ext uri="{0D108BD9-81ED-4DB2-BD59-A6C34878D82A}">
                    <a16:rowId xmlns:a16="http://schemas.microsoft.com/office/drawing/2014/main" val="228107009"/>
                  </a:ext>
                </a:extLst>
              </a:tr>
              <a:tr h="402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DIV.I.T.01-M03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</a:rPr>
                        <a:t>DTT-Divertor PFC R&amp;D and testing complete</a:t>
                      </a:r>
                      <a:endParaRPr lang="en-DE" sz="16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DE" sz="16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2022</a:t>
                      </a:r>
                      <a:endParaRPr lang="en-DE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extLst>
                  <a:ext uri="{0D108BD9-81ED-4DB2-BD59-A6C34878D82A}">
                    <a16:rowId xmlns:a16="http://schemas.microsoft.com/office/drawing/2014/main" val="4180800022"/>
                  </a:ext>
                </a:extLst>
              </a:tr>
              <a:tr h="402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DIV.I.S.01-M04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8000"/>
                          </a:solidFill>
                          <a:effectLst/>
                        </a:rPr>
                        <a:t>DTT-Divertor design review 1 completed</a:t>
                      </a:r>
                      <a:endParaRPr lang="en-DE" sz="160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8000"/>
                          </a:solidFill>
                          <a:effectLst/>
                        </a:rPr>
                        <a:t>DIV.M01</a:t>
                      </a:r>
                      <a:endParaRPr lang="en-DE" sz="1600" b="1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008000"/>
                          </a:solidFill>
                          <a:effectLst/>
                        </a:rPr>
                        <a:t>2022</a:t>
                      </a:r>
                      <a:endParaRPr lang="en-DE" sz="16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extLst>
                  <a:ext uri="{0D108BD9-81ED-4DB2-BD59-A6C34878D82A}">
                    <a16:rowId xmlns:a16="http://schemas.microsoft.com/office/drawing/2014/main" val="874166073"/>
                  </a:ext>
                </a:extLst>
              </a:tr>
              <a:tr h="402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DIV.I.T.02-M05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238375" algn="ctr"/>
                        </a:tabLst>
                      </a:pPr>
                      <a:r>
                        <a:rPr lang="en-GB" sz="1600" dirty="0">
                          <a:effectLst/>
                        </a:rPr>
                        <a:t>DTT-Divertor cassette R&amp;D and testing complete</a:t>
                      </a:r>
                      <a:endParaRPr lang="en-DE" sz="16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2024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extLst>
                  <a:ext uri="{0D108BD9-81ED-4DB2-BD59-A6C34878D82A}">
                    <a16:rowId xmlns:a16="http://schemas.microsoft.com/office/drawing/2014/main" val="3746186128"/>
                  </a:ext>
                </a:extLst>
              </a:tr>
              <a:tr h="495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DIV.I.S.03-M07</a:t>
                      </a:r>
                      <a:endParaRPr lang="en-DE" sz="16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238375" algn="ctr"/>
                        </a:tabLst>
                      </a:pPr>
                      <a:r>
                        <a:rPr lang="en-GB" sz="1600">
                          <a:effectLst/>
                        </a:rPr>
                        <a:t>DTT-Divertor pumping system procurement complete	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2025</a:t>
                      </a:r>
                      <a:endParaRPr lang="en-DE" sz="16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extLst>
                  <a:ext uri="{0D108BD9-81ED-4DB2-BD59-A6C34878D82A}">
                    <a16:rowId xmlns:a16="http://schemas.microsoft.com/office/drawing/2014/main" val="2807764105"/>
                  </a:ext>
                </a:extLst>
              </a:tr>
              <a:tr h="495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DIV.I.S.06-M09</a:t>
                      </a:r>
                      <a:endParaRPr lang="en-DE" sz="16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238375" algn="ctr"/>
                        </a:tabLst>
                      </a:pPr>
                      <a:r>
                        <a:rPr lang="en-GB" sz="1600" dirty="0">
                          <a:effectLst/>
                        </a:rPr>
                        <a:t>DTT-Divertor divertor diagnostic procurement complete	</a:t>
                      </a:r>
                      <a:endParaRPr lang="en-DE" sz="16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2025</a:t>
                      </a:r>
                      <a:endParaRPr lang="en-DE" sz="16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extLst>
                  <a:ext uri="{0D108BD9-81ED-4DB2-BD59-A6C34878D82A}">
                    <a16:rowId xmlns:a16="http://schemas.microsoft.com/office/drawing/2014/main" val="1352878258"/>
                  </a:ext>
                </a:extLst>
              </a:tr>
              <a:tr h="402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DIV.I.S.01-M10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FF9900"/>
                          </a:solidFill>
                          <a:effectLst/>
                        </a:rPr>
                        <a:t>DTT-Divertor design review 2 completed</a:t>
                      </a:r>
                      <a:endParaRPr lang="en-DE" sz="160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FF9900"/>
                          </a:solidFill>
                          <a:effectLst/>
                        </a:rPr>
                        <a:t>DIV.M03</a:t>
                      </a:r>
                      <a:endParaRPr lang="en-DE" sz="1600" b="1" dirty="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9900"/>
                          </a:solidFill>
                          <a:effectLst/>
                        </a:rPr>
                        <a:t>2023</a:t>
                      </a:r>
                      <a:endParaRPr lang="en-DE" sz="1600" dirty="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extLst>
                  <a:ext uri="{0D108BD9-81ED-4DB2-BD59-A6C34878D82A}">
                    <a16:rowId xmlns:a16="http://schemas.microsoft.com/office/drawing/2014/main" val="2920091387"/>
                  </a:ext>
                </a:extLst>
              </a:tr>
              <a:tr h="495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DIV.I.S.08-M14</a:t>
                      </a:r>
                      <a:endParaRPr lang="en-DE" sz="16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238375" algn="ctr"/>
                        </a:tabLst>
                      </a:pPr>
                      <a:r>
                        <a:rPr lang="en-GB" sz="1600">
                          <a:effectLst/>
                        </a:rPr>
                        <a:t>DTT-Divertor in-vessel-coils power supply procurement complete	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DE" sz="16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2025</a:t>
                      </a:r>
                      <a:endParaRPr lang="en-DE" sz="16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4385" marR="34385" marT="0" marB="0" anchor="ctr"/>
                </a:tc>
                <a:extLst>
                  <a:ext uri="{0D108BD9-81ED-4DB2-BD59-A6C34878D82A}">
                    <a16:rowId xmlns:a16="http://schemas.microsoft.com/office/drawing/2014/main" val="2214490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83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715E08-C070-414E-8B8B-1766BF93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Rudolf Neu | KOM WPDIV-IDTT | VC | 20/03/23 </a:t>
            </a:r>
            <a:endParaRPr lang="en-GB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E890331-5DC2-4FE1-A780-85921BFC6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15218"/>
              </p:ext>
            </p:extLst>
          </p:nvPr>
        </p:nvGraphicFramePr>
        <p:xfrm>
          <a:off x="233518" y="579986"/>
          <a:ext cx="8658962" cy="4494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1203961648"/>
                    </a:ext>
                  </a:extLst>
                </a:gridCol>
                <a:gridCol w="5508612">
                  <a:extLst>
                    <a:ext uri="{9D8B030D-6E8A-4147-A177-3AD203B41FA5}">
                      <a16:colId xmlns:a16="http://schemas.microsoft.com/office/drawing/2014/main" val="352418069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900398673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1280658201"/>
                    </a:ext>
                  </a:extLst>
                </a:gridCol>
              </a:tblGrid>
              <a:tr h="321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Deliverable ID</a:t>
                      </a:r>
                      <a:endParaRPr lang="en-DE" sz="16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Title (short description)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Grant </a:t>
                      </a:r>
                      <a:r>
                        <a:rPr lang="en-GB" sz="1600" dirty="0" err="1">
                          <a:effectLst/>
                        </a:rPr>
                        <a:t>Deliv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endParaRPr lang="en-DE" sz="16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Date</a:t>
                      </a:r>
                      <a:endParaRPr lang="en-DE" sz="16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 anchor="ctr"/>
                </a:tc>
                <a:extLst>
                  <a:ext uri="{0D108BD9-81ED-4DB2-BD59-A6C34878D82A}">
                    <a16:rowId xmlns:a16="http://schemas.microsoft.com/office/drawing/2014/main" val="3118433813"/>
                  </a:ext>
                </a:extLst>
              </a:tr>
              <a:tr h="321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DIV.I.S.01-D01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Specification for divertor manufacturing and control feasibility</a:t>
                      </a:r>
                      <a:endParaRPr lang="en-DE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DE" sz="16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2022</a:t>
                      </a:r>
                      <a:endParaRPr lang="en-DE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extLst>
                  <a:ext uri="{0D108BD9-81ED-4DB2-BD59-A6C34878D82A}">
                    <a16:rowId xmlns:a16="http://schemas.microsoft.com/office/drawing/2014/main" val="2736005545"/>
                  </a:ext>
                </a:extLst>
              </a:tr>
              <a:tr h="321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DIV.I.S.01-D02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</a:rPr>
                        <a:t>Report of interim design definition of DTT divertor prototype</a:t>
                      </a:r>
                      <a:endParaRPr lang="en-DE" sz="16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DE" sz="16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2022</a:t>
                      </a:r>
                      <a:endParaRPr lang="en-DE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extLst>
                  <a:ext uri="{0D108BD9-81ED-4DB2-BD59-A6C34878D82A}">
                    <a16:rowId xmlns:a16="http://schemas.microsoft.com/office/drawing/2014/main" val="391798659"/>
                  </a:ext>
                </a:extLst>
              </a:tr>
              <a:tr h="321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DIV.I.S.11-D03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8000"/>
                          </a:solidFill>
                          <a:effectLst/>
                        </a:rPr>
                        <a:t>Report of design definition of DTT divertor - VV interfaces</a:t>
                      </a:r>
                      <a:endParaRPr lang="en-DE" sz="160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8000"/>
                          </a:solidFill>
                          <a:effectLst/>
                        </a:rPr>
                        <a:t> </a:t>
                      </a:r>
                      <a:endParaRPr lang="en-DE" sz="160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008000"/>
                          </a:solidFill>
                          <a:effectLst/>
                        </a:rPr>
                        <a:t>2021</a:t>
                      </a:r>
                      <a:endParaRPr lang="en-DE" sz="160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extLst>
                  <a:ext uri="{0D108BD9-81ED-4DB2-BD59-A6C34878D82A}">
                    <a16:rowId xmlns:a16="http://schemas.microsoft.com/office/drawing/2014/main" val="2631590464"/>
                  </a:ext>
                </a:extLst>
              </a:tr>
              <a:tr h="321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DIV.I.S.03-D04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FF9900"/>
                          </a:solidFill>
                          <a:effectLst/>
                        </a:rPr>
                        <a:t>Detailed drawings procurement specs for divertor pumps</a:t>
                      </a:r>
                      <a:endParaRPr lang="en-DE" sz="160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FF9900"/>
                          </a:solidFill>
                          <a:effectLst/>
                        </a:rPr>
                        <a:t> </a:t>
                      </a:r>
                      <a:endParaRPr lang="en-DE" sz="160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9900"/>
                          </a:solidFill>
                          <a:effectLst/>
                        </a:rPr>
                        <a:t>2023</a:t>
                      </a:r>
                      <a:endParaRPr lang="en-DE" sz="1600" dirty="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extLst>
                  <a:ext uri="{0D108BD9-81ED-4DB2-BD59-A6C34878D82A}">
                    <a16:rowId xmlns:a16="http://schemas.microsoft.com/office/drawing/2014/main" val="2238611633"/>
                  </a:ext>
                </a:extLst>
              </a:tr>
              <a:tr h="321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DIV.I.S.05-D05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9900"/>
                          </a:solidFill>
                          <a:effectLst/>
                        </a:rPr>
                        <a:t>Detailed drawings &amp; procurement specs for cooling system</a:t>
                      </a:r>
                      <a:endParaRPr lang="en-DE" sz="1600" dirty="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FF9900"/>
                          </a:solidFill>
                          <a:effectLst/>
                        </a:rPr>
                        <a:t> </a:t>
                      </a:r>
                      <a:endParaRPr lang="en-DE" sz="160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9900"/>
                          </a:solidFill>
                          <a:effectLst/>
                        </a:rPr>
                        <a:t>2023</a:t>
                      </a:r>
                      <a:endParaRPr lang="en-DE" sz="1600" dirty="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extLst>
                  <a:ext uri="{0D108BD9-81ED-4DB2-BD59-A6C34878D82A}">
                    <a16:rowId xmlns:a16="http://schemas.microsoft.com/office/drawing/2014/main" val="71006037"/>
                  </a:ext>
                </a:extLst>
              </a:tr>
              <a:tr h="321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DIV.I.S.06-D06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9900"/>
                          </a:solidFill>
                          <a:effectLst/>
                        </a:rPr>
                        <a:t>Detailed drawings &amp; procurement specs divertor diag. systems</a:t>
                      </a:r>
                      <a:endParaRPr lang="en-DE" sz="1600" dirty="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FF9900"/>
                          </a:solidFill>
                          <a:effectLst/>
                        </a:rPr>
                        <a:t> </a:t>
                      </a:r>
                      <a:endParaRPr lang="en-DE" sz="160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9900"/>
                          </a:solidFill>
                          <a:effectLst/>
                        </a:rPr>
                        <a:t>2023</a:t>
                      </a:r>
                      <a:endParaRPr lang="en-DE" sz="1600" dirty="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extLst>
                  <a:ext uri="{0D108BD9-81ED-4DB2-BD59-A6C34878D82A}">
                    <a16:rowId xmlns:a16="http://schemas.microsoft.com/office/drawing/2014/main" val="1198025466"/>
                  </a:ext>
                </a:extLst>
              </a:tr>
              <a:tr h="321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DIV.I.S.01-D07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238375" algn="ctr"/>
                        </a:tabLst>
                      </a:pPr>
                      <a:r>
                        <a:rPr lang="en-GB" sz="1600" dirty="0">
                          <a:solidFill>
                            <a:srgbClr val="FF9900"/>
                          </a:solidFill>
                          <a:effectLst/>
                        </a:rPr>
                        <a:t>Detailed drawings &amp; procurement specs for divertor PFCs</a:t>
                      </a:r>
                      <a:endParaRPr lang="en-DE" sz="1600" dirty="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FF9900"/>
                          </a:solidFill>
                          <a:effectLst/>
                        </a:rPr>
                        <a:t>DIV.D02</a:t>
                      </a:r>
                      <a:endParaRPr lang="en-DE" sz="1600" b="1" dirty="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9900"/>
                          </a:solidFill>
                          <a:effectLst/>
                        </a:rPr>
                        <a:t>2023</a:t>
                      </a:r>
                      <a:endParaRPr lang="en-DE" sz="1600" dirty="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extLst>
                  <a:ext uri="{0D108BD9-81ED-4DB2-BD59-A6C34878D82A}">
                    <a16:rowId xmlns:a16="http://schemas.microsoft.com/office/drawing/2014/main" val="704417556"/>
                  </a:ext>
                </a:extLst>
              </a:tr>
              <a:tr h="321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DIV.I.S.02-D08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238375" algn="ctr"/>
                        </a:tabLst>
                      </a:pPr>
                      <a:r>
                        <a:rPr lang="en-GB" sz="1600" dirty="0">
                          <a:solidFill>
                            <a:srgbClr val="FF9900"/>
                          </a:solidFill>
                          <a:effectLst/>
                        </a:rPr>
                        <a:t>Detailed drawings &amp; procurement specs for divertor cassette</a:t>
                      </a:r>
                      <a:endParaRPr lang="en-DE" sz="1600" dirty="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FF9900"/>
                          </a:solidFill>
                          <a:effectLst/>
                        </a:rPr>
                        <a:t> </a:t>
                      </a:r>
                      <a:endParaRPr lang="en-DE" sz="160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9900"/>
                          </a:solidFill>
                          <a:effectLst/>
                        </a:rPr>
                        <a:t>2023</a:t>
                      </a:r>
                      <a:endParaRPr lang="en-DE" sz="1600" dirty="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extLst>
                  <a:ext uri="{0D108BD9-81ED-4DB2-BD59-A6C34878D82A}">
                    <a16:rowId xmlns:a16="http://schemas.microsoft.com/office/drawing/2014/main" val="2295397841"/>
                  </a:ext>
                </a:extLst>
              </a:tr>
              <a:tr h="321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DIV.I.S.07-D09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238375" algn="ctr"/>
                        </a:tabLst>
                      </a:pPr>
                      <a:r>
                        <a:rPr lang="en-GB" sz="1600" dirty="0">
                          <a:solidFill>
                            <a:srgbClr val="FF9900"/>
                          </a:solidFill>
                          <a:effectLst/>
                        </a:rPr>
                        <a:t>Detailed drawings &amp; procurement specs for in-vessel coils</a:t>
                      </a:r>
                      <a:endParaRPr lang="en-DE" sz="1600" dirty="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FF9900"/>
                          </a:solidFill>
                          <a:effectLst/>
                        </a:rPr>
                        <a:t> </a:t>
                      </a:r>
                      <a:endParaRPr lang="en-DE" sz="160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9900"/>
                          </a:solidFill>
                          <a:effectLst/>
                        </a:rPr>
                        <a:t>2023</a:t>
                      </a:r>
                      <a:endParaRPr lang="en-DE" sz="1600" dirty="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extLst>
                  <a:ext uri="{0D108BD9-81ED-4DB2-BD59-A6C34878D82A}">
                    <a16:rowId xmlns:a16="http://schemas.microsoft.com/office/drawing/2014/main" val="208359294"/>
                  </a:ext>
                </a:extLst>
              </a:tr>
              <a:tr h="321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DIV.I.S.08-D10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238375" algn="ctr"/>
                        </a:tabLs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Detailed drawings &amp; procurement specs power supplies for IVC</a:t>
                      </a:r>
                      <a:endParaRPr lang="en-DE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DE" sz="16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2022</a:t>
                      </a:r>
                      <a:endParaRPr lang="en-DE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extLst>
                  <a:ext uri="{0D108BD9-81ED-4DB2-BD59-A6C34878D82A}">
                    <a16:rowId xmlns:a16="http://schemas.microsoft.com/office/drawing/2014/main" val="4244724164"/>
                  </a:ext>
                </a:extLst>
              </a:tr>
              <a:tr h="321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DIV.I.S.09-D11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238375" algn="ctr"/>
                        </a:tabLst>
                      </a:pPr>
                      <a:r>
                        <a:rPr lang="en-GB" sz="1600">
                          <a:solidFill>
                            <a:srgbClr val="FF9900"/>
                          </a:solidFill>
                          <a:effectLst/>
                        </a:rPr>
                        <a:t>Detailed procurement specs for CODAC</a:t>
                      </a:r>
                      <a:endParaRPr lang="en-DE" sz="160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FF9900"/>
                          </a:solidFill>
                          <a:effectLst/>
                        </a:rPr>
                        <a:t> </a:t>
                      </a:r>
                      <a:endParaRPr lang="en-DE" sz="160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9900"/>
                          </a:solidFill>
                          <a:effectLst/>
                        </a:rPr>
                        <a:t>2023</a:t>
                      </a:r>
                      <a:endParaRPr lang="en-DE" sz="1600" dirty="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extLst>
                  <a:ext uri="{0D108BD9-81ED-4DB2-BD59-A6C34878D82A}">
                    <a16:rowId xmlns:a16="http://schemas.microsoft.com/office/drawing/2014/main" val="2845498714"/>
                  </a:ext>
                </a:extLst>
              </a:tr>
              <a:tr h="321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DIV.I.S.10-D12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238375" algn="ctr"/>
                        </a:tabLst>
                      </a:pPr>
                      <a:r>
                        <a:rPr lang="en-GB" sz="1600" dirty="0">
                          <a:solidFill>
                            <a:srgbClr val="FF9900"/>
                          </a:solidFill>
                          <a:effectLst/>
                        </a:rPr>
                        <a:t>Detailed drawings &amp; procurement specs for first wall components</a:t>
                      </a:r>
                      <a:endParaRPr lang="en-DE" sz="1600" dirty="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FF9900"/>
                          </a:solidFill>
                          <a:effectLst/>
                        </a:rPr>
                        <a:t> </a:t>
                      </a:r>
                      <a:endParaRPr lang="en-DE" sz="160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9900"/>
                          </a:solidFill>
                          <a:effectLst/>
                        </a:rPr>
                        <a:t>2023</a:t>
                      </a:r>
                      <a:endParaRPr lang="en-DE" sz="1600" dirty="0"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extLst>
                  <a:ext uri="{0D108BD9-81ED-4DB2-BD59-A6C34878D82A}">
                    <a16:rowId xmlns:a16="http://schemas.microsoft.com/office/drawing/2014/main" val="1960615699"/>
                  </a:ext>
                </a:extLst>
              </a:tr>
              <a:tr h="321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DIV.I.S.02-D13</a:t>
                      </a:r>
                      <a:endParaRPr lang="en-DE" sz="16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238375" algn="ctr"/>
                        </a:tabLs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Report of final design definition of div. prototype and interfaces</a:t>
                      </a:r>
                      <a:endParaRPr lang="en-DE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DE" sz="16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2022</a:t>
                      </a:r>
                      <a:endParaRPr lang="en-DE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47224" marR="47224" marT="0" marB="0"/>
                </a:tc>
                <a:extLst>
                  <a:ext uri="{0D108BD9-81ED-4DB2-BD59-A6C34878D82A}">
                    <a16:rowId xmlns:a16="http://schemas.microsoft.com/office/drawing/2014/main" val="3319946384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54F2EB3A-3473-4194-8234-78BDDD42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/>
          <a:lstStyle/>
          <a:p>
            <a:r>
              <a:rPr lang="de-DE" sz="2400" dirty="0"/>
              <a:t>IDTT </a:t>
            </a:r>
            <a:r>
              <a:rPr lang="de-DE" sz="2400" dirty="0" err="1"/>
              <a:t>Deliverables</a:t>
            </a:r>
            <a:r>
              <a:rPr lang="de-DE" sz="2400" dirty="0"/>
              <a:t> </a:t>
            </a:r>
            <a:r>
              <a:rPr lang="de-DE" sz="2400" dirty="0" err="1"/>
              <a:t>until</a:t>
            </a:r>
            <a:r>
              <a:rPr lang="de-DE" sz="2400" dirty="0"/>
              <a:t> 2023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68873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B2AD9-ECD1-4C9E-959E-E4CFA29E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7823212" cy="390364"/>
          </a:xfrm>
        </p:spPr>
        <p:txBody>
          <a:bodyPr/>
          <a:lstStyle/>
          <a:p>
            <a:r>
              <a:rPr lang="de-DE" sz="2400" dirty="0"/>
              <a:t>DTT </a:t>
            </a:r>
            <a:r>
              <a:rPr lang="de-DE" sz="2400" dirty="0" err="1"/>
              <a:t>Proposal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Remodulation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Resources (GMP)</a:t>
            </a:r>
            <a:endParaRPr lang="en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144CFB-904A-456F-9D7E-ACE841F90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91530"/>
            <a:ext cx="9361040" cy="3672408"/>
          </a:xfrm>
        </p:spPr>
        <p:txBody>
          <a:bodyPr>
            <a:noAutofit/>
          </a:bodyPr>
          <a:lstStyle/>
          <a:p>
            <a:pPr marL="269875" indent="-269875">
              <a:spcBef>
                <a:spcPts val="200"/>
              </a:spcBef>
            </a:pPr>
            <a:r>
              <a:rPr lang="en-US" sz="1600" dirty="0"/>
              <a:t>DTT budget is composed of two area</a:t>
            </a:r>
            <a:r>
              <a:rPr lang="en-US" sz="1600" b="1" dirty="0"/>
              <a:t>: </a:t>
            </a:r>
            <a:r>
              <a:rPr lang="en-US" sz="1600" b="1" dirty="0" err="1"/>
              <a:t>i</a:t>
            </a:r>
            <a:r>
              <a:rPr lang="en-US" sz="1600" b="1" dirty="0"/>
              <a:t>) construction; ii) functioning</a:t>
            </a:r>
          </a:p>
          <a:p>
            <a:pPr marL="269875" indent="-269875">
              <a:spcBef>
                <a:spcPts val="200"/>
              </a:spcBef>
            </a:pPr>
            <a:r>
              <a:rPr lang="en-US" sz="1600" dirty="0"/>
              <a:t>Design activities are included in functioning budget and are shared among DTT shareholders. </a:t>
            </a:r>
          </a:p>
          <a:p>
            <a:pPr marL="269875" indent="-269875">
              <a:spcBef>
                <a:spcPts val="200"/>
              </a:spcBef>
            </a:pPr>
            <a:r>
              <a:rPr lang="en-US" sz="1600" dirty="0"/>
              <a:t>Construction budget is own solely by ENEA and includes different forms of financing. </a:t>
            </a:r>
          </a:p>
          <a:p>
            <a:pPr marL="269875" indent="-269875">
              <a:spcBef>
                <a:spcPts val="200"/>
              </a:spcBef>
            </a:pPr>
            <a:r>
              <a:rPr lang="en-US" sz="1600" dirty="0"/>
              <a:t>One of them is the </a:t>
            </a:r>
            <a:r>
              <a:rPr lang="en-US" sz="1600" dirty="0" err="1"/>
              <a:t>Eurofusion</a:t>
            </a:r>
            <a:r>
              <a:rPr lang="en-US" sz="1600" dirty="0"/>
              <a:t> contribution which is divided in: </a:t>
            </a:r>
            <a:br>
              <a:rPr lang="en-US" sz="1600" dirty="0"/>
            </a:br>
            <a:r>
              <a:rPr lang="en-US" sz="1600" dirty="0" err="1"/>
              <a:t>i</a:t>
            </a:r>
            <a:r>
              <a:rPr lang="en-US" sz="1600" dirty="0"/>
              <a:t>) costs for divertor prototype reimbursed at 100%; </a:t>
            </a:r>
            <a:br>
              <a:rPr lang="en-US" sz="1600" dirty="0"/>
            </a:br>
            <a:r>
              <a:rPr lang="en-US" sz="1600" dirty="0"/>
              <a:t>ii) support in design activities; </a:t>
            </a:r>
            <a:br>
              <a:rPr lang="en-US" sz="1600" dirty="0"/>
            </a:br>
            <a:r>
              <a:rPr lang="en-US" sz="1600" dirty="0"/>
              <a:t>iii) contribution in other expenditure.</a:t>
            </a:r>
            <a:endParaRPr lang="en-DE" sz="1600" dirty="0"/>
          </a:p>
          <a:p>
            <a:pPr marL="269875" indent="-269875">
              <a:spcBef>
                <a:spcPts val="200"/>
              </a:spcBef>
            </a:pPr>
            <a:r>
              <a:rPr lang="en-US" sz="1600" dirty="0"/>
              <a:t>reallocation of the resources for design activities is proposed in order to meet the DTT budget distribution.</a:t>
            </a:r>
            <a:endParaRPr lang="en-DE" sz="1600" dirty="0"/>
          </a:p>
          <a:p>
            <a:pPr marL="269875" lvl="0" indent="-269875" defTabSz="361950">
              <a:spcBef>
                <a:spcPts val="200"/>
              </a:spcBef>
              <a:buFont typeface="Symbol" panose="05050102010706020507" pitchFamily="18" charset="2"/>
              <a:buChar char="Þ"/>
            </a:pPr>
            <a:r>
              <a:rPr lang="en-US" sz="1600" dirty="0">
                <a:sym typeface="Symbol" panose="05050102010706020507" pitchFamily="18" charset="2"/>
              </a:rPr>
              <a:t>use EF resources preferentially fur construction activities</a:t>
            </a:r>
          </a:p>
          <a:p>
            <a:pPr marL="269875" lvl="0" indent="-269875" defTabSz="361950">
              <a:spcBef>
                <a:spcPts val="200"/>
              </a:spcBef>
              <a:buFont typeface="Symbol" panose="05050102010706020507" pitchFamily="18" charset="2"/>
              <a:buChar char="Þ"/>
            </a:pPr>
            <a:r>
              <a:rPr lang="en-US" sz="1600" dirty="0">
                <a:sym typeface="Symbol" panose="05050102010706020507" pitchFamily="18" charset="2"/>
              </a:rPr>
              <a:t>Transfer budget from manpower to OGS (other goods and services)</a:t>
            </a:r>
          </a:p>
          <a:p>
            <a:pPr marL="269875" lvl="0" indent="-269875" defTabSz="361950">
              <a:spcBef>
                <a:spcPts val="200"/>
              </a:spcBef>
              <a:buFont typeface="Symbol" panose="05050102010706020507" pitchFamily="18" charset="2"/>
              <a:buChar char="Þ"/>
            </a:pPr>
            <a:r>
              <a:rPr lang="en-US" sz="1600" dirty="0">
                <a:sym typeface="Symbol" panose="05050102010706020507" pitchFamily="18" charset="2"/>
              </a:rPr>
              <a:t>Keep non-Italian manpower at planned level</a:t>
            </a:r>
          </a:p>
          <a:p>
            <a:pPr marL="269875" lvl="0" indent="-269875" defTabSz="361950">
              <a:spcBef>
                <a:spcPts val="200"/>
              </a:spcBef>
              <a:buFont typeface="Symbol" panose="05050102010706020507" pitchFamily="18" charset="2"/>
              <a:buChar char="Þ"/>
            </a:pPr>
            <a:r>
              <a:rPr lang="en-US" sz="1600" dirty="0">
                <a:sym typeface="Symbol" panose="05050102010706020507" pitchFamily="18" charset="2"/>
              </a:rPr>
              <a:t>Keep activities inside S06 (divertor diagnostic) at planned level </a:t>
            </a:r>
            <a:endParaRPr lang="en-US" sz="1600" dirty="0"/>
          </a:p>
          <a:p>
            <a:pPr marL="269875" lvl="0" indent="-269875">
              <a:spcBef>
                <a:spcPts val="200"/>
              </a:spcBef>
            </a:pPr>
            <a:r>
              <a:rPr lang="en-GB" sz="1600" dirty="0"/>
              <a:t>In order to guaranty execution of WPDIV-IDTT project execution plan (PEP):</a:t>
            </a:r>
          </a:p>
          <a:p>
            <a:pPr marL="269875" lvl="0" indent="-269875">
              <a:spcBef>
                <a:spcPts val="200"/>
              </a:spcBef>
              <a:buFont typeface="Symbol" panose="05050102010706020507" pitchFamily="18" charset="2"/>
              <a:buChar char="Þ"/>
            </a:pPr>
            <a:r>
              <a:rPr lang="en-GB" sz="1600" dirty="0">
                <a:sym typeface="Symbol" panose="05050102010706020507" pitchFamily="18" charset="2"/>
              </a:rPr>
              <a:t>Keep structure (segments) of IDTT, perform monitoring meetings (midterm/end-of-year)</a:t>
            </a:r>
          </a:p>
          <a:p>
            <a:pPr marL="269875" lvl="0" indent="-269875">
              <a:spcBef>
                <a:spcPts val="200"/>
              </a:spcBef>
              <a:buFont typeface="Symbol" panose="05050102010706020507" pitchFamily="18" charset="2"/>
              <a:buChar char="Þ"/>
            </a:pPr>
            <a:r>
              <a:rPr lang="en-GB" sz="1600" dirty="0">
                <a:sym typeface="Symbol" panose="05050102010706020507" pitchFamily="18" charset="2"/>
              </a:rPr>
              <a:t>Allocate 1 pm for LEs for reporting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003BF4-9B83-422D-B4A2-F26C27C1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Rudolf Neu | KOM WPDIV-IDTT | VC | 20/03/23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86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2061</Words>
  <Application>Microsoft Office PowerPoint</Application>
  <PresentationFormat>Bildschirmpräsentation (16:9)</PresentationFormat>
  <Paragraphs>460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Malgun Gothic</vt:lpstr>
      <vt:lpstr>Arial</vt:lpstr>
      <vt:lpstr>Arial Narrow</vt:lpstr>
      <vt:lpstr>Calibri</vt:lpstr>
      <vt:lpstr>Symbol</vt:lpstr>
      <vt:lpstr>Times New Roman</vt:lpstr>
      <vt:lpstr>Office Theme</vt:lpstr>
      <vt:lpstr>KOM WPDIV-IDTT 2023</vt:lpstr>
      <vt:lpstr>IDTT internal organisation</vt:lpstr>
      <vt:lpstr>WPDIV-IDTT Resources</vt:lpstr>
      <vt:lpstr>Actual IDTT Gantt Chart</vt:lpstr>
      <vt:lpstr>PowerPoint-Präsentation</vt:lpstr>
      <vt:lpstr>Timeline DTT / IDTT </vt:lpstr>
      <vt:lpstr>IDTT Milestones until 2025</vt:lpstr>
      <vt:lpstr>IDTT Deliverables until 2023</vt:lpstr>
      <vt:lpstr>DTT Proposal for Remodulation of Resources (GMP)</vt:lpstr>
      <vt:lpstr>Tasks allocated in 2023</vt:lpstr>
      <vt:lpstr>Tasks allocated in 2023</vt:lpstr>
      <vt:lpstr>Tasks allocated in 2023</vt:lpstr>
      <vt:lpstr>Tasks allocated in 2023</vt:lpstr>
      <vt:lpstr>Preliminary Budget Table 2023</vt:lpstr>
      <vt:lpstr>Summary &amp; Tasks for LEs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Beaton,Will</dc:creator>
  <cp:lastModifiedBy>Rudolf Neu</cp:lastModifiedBy>
  <cp:revision>88</cp:revision>
  <cp:lastPrinted>2014-10-16T14:51:28Z</cp:lastPrinted>
  <dcterms:created xsi:type="dcterms:W3CDTF">2021-12-22T14:29:37Z</dcterms:created>
  <dcterms:modified xsi:type="dcterms:W3CDTF">2023-03-23T06:40:26Z</dcterms:modified>
</cp:coreProperties>
</file>