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87" r:id="rId3"/>
  </p:sldMasterIdLst>
  <p:sldIdLst>
    <p:sldId id="256" r:id="rId4"/>
    <p:sldId id="649" r:id="rId5"/>
    <p:sldId id="703" r:id="rId6"/>
    <p:sldId id="700" r:id="rId7"/>
    <p:sldId id="704" r:id="rId8"/>
    <p:sldId id="702" r:id="rId9"/>
    <p:sldId id="705" r:id="rId10"/>
    <p:sldId id="706" r:id="rId11"/>
    <p:sldId id="258" r:id="rId12"/>
    <p:sldId id="259" r:id="rId13"/>
    <p:sldId id="278" r:id="rId14"/>
    <p:sldId id="262" r:id="rId15"/>
    <p:sldId id="560" r:id="rId16"/>
    <p:sldId id="5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1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  <p:guide orient="horz" pos="459"/>
        <p:guide orient="horz" pos="3861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B6-47D9-9AD2-4DD5C151399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B6-47D9-9AD2-4DD5C151399A}"/>
              </c:ext>
            </c:extLst>
          </c:dPt>
          <c:cat>
            <c:strRef>
              <c:f>Foglio1!$A$6:$A$7</c:f>
              <c:strCache>
                <c:ptCount val="2"/>
                <c:pt idx="0">
                  <c:v>Materials 
&amp; 
Components</c:v>
                </c:pt>
                <c:pt idx="1">
                  <c:v>Pumping 
&amp; 
Fuelling </c:v>
                </c:pt>
              </c:strCache>
            </c:strRef>
          </c:cat>
          <c:val>
            <c:numRef>
              <c:f>Foglio1!$B$6:$B$7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B6-47D9-9AD2-4DD5C1513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023840"/>
        <c:axId val="1244030912"/>
      </c:barChart>
      <c:catAx>
        <c:axId val="12440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4030912"/>
        <c:crosses val="autoZero"/>
        <c:auto val="1"/>
        <c:lblAlgn val="ctr"/>
        <c:lblOffset val="100"/>
        <c:noMultiLvlLbl val="0"/>
      </c:catAx>
      <c:valAx>
        <c:axId val="124403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402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Foglio1!$A$26:$A$29</c:f>
              <c:strCache>
                <c:ptCount val="4"/>
                <c:pt idx="0">
                  <c:v>Testing of new 
materials</c:v>
                </c:pt>
                <c:pt idx="1">
                  <c:v>Pre-damaged components</c:v>
                </c:pt>
                <c:pt idx="2">
                  <c:v>Testing of new components</c:v>
                </c:pt>
                <c:pt idx="3">
                  <c:v>Other</c:v>
                </c:pt>
              </c:strCache>
            </c:strRef>
          </c:cat>
          <c:val>
            <c:numRef>
              <c:f>Foglio1!$B$26:$B$29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2-4FC1-84CB-3FA8A2E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023840"/>
        <c:axId val="1244030912"/>
      </c:barChart>
      <c:catAx>
        <c:axId val="12440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4030912"/>
        <c:crosses val="autoZero"/>
        <c:auto val="1"/>
        <c:lblAlgn val="ctr"/>
        <c:lblOffset val="100"/>
        <c:noMultiLvlLbl val="0"/>
      </c:catAx>
      <c:valAx>
        <c:axId val="124403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402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Foglio1!$A$26:$A$29</c:f>
              <c:strCache>
                <c:ptCount val="4"/>
                <c:pt idx="0">
                  <c:v>Testing of new 
materials</c:v>
                </c:pt>
                <c:pt idx="1">
                  <c:v>Pre-damaged components</c:v>
                </c:pt>
                <c:pt idx="2">
                  <c:v>Testing of new components</c:v>
                </c:pt>
                <c:pt idx="3">
                  <c:v>Other</c:v>
                </c:pt>
              </c:strCache>
            </c:strRef>
          </c:cat>
          <c:val>
            <c:numRef>
              <c:f>Foglio1!$B$26:$B$29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2-4FC1-84CB-3FA8A2E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023840"/>
        <c:axId val="1244030912"/>
      </c:barChart>
      <c:catAx>
        <c:axId val="12440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4030912"/>
        <c:crosses val="autoZero"/>
        <c:auto val="1"/>
        <c:lblAlgn val="ctr"/>
        <c:lblOffset val="100"/>
        <c:noMultiLvlLbl val="0"/>
      </c:catAx>
      <c:valAx>
        <c:axId val="124403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402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22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90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200" b="0">
                <a:solidFill>
                  <a:srgbClr val="0070C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40060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1568608" cy="26813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Template for input to facilities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1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32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</a:t>
            </a:r>
            <a:r>
              <a:rPr lang="en-GB" dirty="0" err="1"/>
              <a:t>levelf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F52E4E-21B7-8154-DBFC-044AFA9A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/>
          <a:p>
            <a:pPr algn="r"/>
            <a:r>
              <a:rPr lang="en-GB" dirty="0"/>
              <a:t>Chr. Day | IAEA TM Fuel Cycle | IAEA Vienna, Oct 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8" name="Picture 2"/>
          <p:cNvPicPr/>
          <p:nvPr userDrawn="1"/>
        </p:nvPicPr>
        <p:blipFill>
          <a:blip r:embed="rId2"/>
          <a:stretch/>
        </p:blipFill>
        <p:spPr bwMode="auto">
          <a:xfrm>
            <a:off x="11115027" y="76200"/>
            <a:ext cx="629945" cy="59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6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pPr/>
              <a:t>27/04/2023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‹Nr.›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1D994F-73B6-F53A-BD29-B3E9C96AD3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85" y="323978"/>
            <a:ext cx="1140071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8">
            <a:extLst>
              <a:ext uri="{FF2B5EF4-FFF2-40B4-BE49-F238E27FC236}">
                <a16:creationId xmlns:a16="http://schemas.microsoft.com/office/drawing/2014/main" id="{F52F7A34-9E4D-8A1C-FFA2-3B830D37D3C0}"/>
              </a:ext>
            </a:extLst>
          </p:cNvPr>
          <p:cNvCxnSpPr/>
          <p:nvPr userDrawn="1"/>
        </p:nvCxnSpPr>
        <p:spPr>
          <a:xfrm>
            <a:off x="838201" y="6356351"/>
            <a:ext cx="1078969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8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2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46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97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5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57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88E2-D9D2-6046-B7B6-9530BFC1EB4D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7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Template for input to facilities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27/04/2023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2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260.png"/><Relationship Id="rId4" Type="http://schemas.openxmlformats.org/officeDocument/2006/relationships/image" Target="../media/image30.png"/><Relationship Id="rId9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C7EF-D67A-4F4A-B9C5-13853FF1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8225"/>
            <a:ext cx="12192000" cy="1019671"/>
          </a:xfrm>
        </p:spPr>
        <p:txBody>
          <a:bodyPr anchor="ctr"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EG-6 </a:t>
            </a:r>
            <a:br>
              <a:rPr lang="en-GB" sz="54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GB" sz="5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Fusion technology developments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93" y="22908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F6849C9B-755B-B946-8081-8F054A952E81}"/>
              </a:ext>
            </a:extLst>
          </p:cNvPr>
          <p:cNvSpPr txBox="1">
            <a:spLocks/>
          </p:cNvSpPr>
          <p:nvPr/>
        </p:nvSpPr>
        <p:spPr>
          <a:xfrm>
            <a:off x="2209800" y="4827932"/>
            <a:ext cx="7772400" cy="480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2nd meeting</a:t>
            </a:r>
          </a:p>
          <a:p>
            <a:r>
              <a:rPr 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26-27-28 April 2023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1875192" y="3055286"/>
            <a:ext cx="8441616" cy="103796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Brezinsek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Day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Dose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behalf of the Expert Group-6 of the DTT Research Plan</a:t>
            </a:r>
            <a:endParaRPr lang="en-US" sz="17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/>
        </p:nvSpPr>
        <p:spPr>
          <a:xfrm>
            <a:off x="3421161" y="6090185"/>
            <a:ext cx="56471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rgbClr val="0070C0"/>
                </a:solidFill>
                <a:latin typeface="+mj-lt"/>
              </a:rPr>
              <a:t>DTT Consortium (DTT </a:t>
            </a:r>
            <a:r>
              <a:rPr lang="it-IT" sz="1100" i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1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lang="it-IT" sz="1100" i="1" dirty="0">
                <a:solidFill>
                  <a:srgbClr val="0070C0"/>
                </a:solidFill>
                <a:latin typeface="+mj-lt"/>
              </a:rPr>
              <a:t> 45 I-00044 Frascati (Roma) </a:t>
            </a:r>
            <a:r>
              <a:rPr lang="it-IT" sz="1100" i="1" dirty="0" err="1">
                <a:solidFill>
                  <a:srgbClr val="0070C0"/>
                </a:solidFill>
                <a:latin typeface="+mj-lt"/>
              </a:rPr>
              <a:t>Italy</a:t>
            </a:r>
            <a:r>
              <a:rPr lang="it-IT" sz="1100" i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/>
        </p:nvCxnSpPr>
        <p:spPr>
          <a:xfrm>
            <a:off x="336000" y="6090185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ENEA logo copia">
            <a:extLst>
              <a:ext uri="{FF2B5EF4-FFF2-40B4-BE49-F238E27FC236}">
                <a16:creationId xmlns:a16="http://schemas.microsoft.com/office/drawing/2014/main" id="{60602308-6D94-45CE-A47C-EBE04D0D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99" y="6319872"/>
            <a:ext cx="881800" cy="3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NR">
            <a:extLst>
              <a:ext uri="{FF2B5EF4-FFF2-40B4-BE49-F238E27FC236}">
                <a16:creationId xmlns:a16="http://schemas.microsoft.com/office/drawing/2014/main" id="{C8110FA3-69D5-4220-9CDA-44466930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34" y="6319871"/>
            <a:ext cx="409756" cy="3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logocreate">
            <a:extLst>
              <a:ext uri="{FF2B5EF4-FFF2-40B4-BE49-F238E27FC236}">
                <a16:creationId xmlns:a16="http://schemas.microsoft.com/office/drawing/2014/main" id="{15F2121E-AAA5-4F5A-8112-598232DB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4" y="6304887"/>
            <a:ext cx="349470" cy="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FX Padova 05 1600x836">
            <a:extLst>
              <a:ext uri="{FF2B5EF4-FFF2-40B4-BE49-F238E27FC236}">
                <a16:creationId xmlns:a16="http://schemas.microsoft.com/office/drawing/2014/main" id="{CA3E075A-A1B7-4301-AB68-B0645C7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84" y="6312484"/>
            <a:ext cx="628797" cy="3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eni ml pms">
            <a:extLst>
              <a:ext uri="{FF2B5EF4-FFF2-40B4-BE49-F238E27FC236}">
                <a16:creationId xmlns:a16="http://schemas.microsoft.com/office/drawing/2014/main" id="{74937179-A1EA-4EE4-B19C-273C6D9A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30" y="6291566"/>
            <a:ext cx="272141" cy="3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L&amp;#39;INFN CAMBIA LOGO">
            <a:extLst>
              <a:ext uri="{FF2B5EF4-FFF2-40B4-BE49-F238E27FC236}">
                <a16:creationId xmlns:a16="http://schemas.microsoft.com/office/drawing/2014/main" id="{820940F9-8F07-4DDC-B249-3C31C836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84" y="6314223"/>
            <a:ext cx="655285" cy="3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POLITO">
            <a:extLst>
              <a:ext uri="{FF2B5EF4-FFF2-40B4-BE49-F238E27FC236}">
                <a16:creationId xmlns:a16="http://schemas.microsoft.com/office/drawing/2014/main" id="{EEC742EE-DB78-4557-A3AE-ED526CDE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69" y="6292990"/>
            <a:ext cx="347294" cy="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logo unimib">
            <a:extLst>
              <a:ext uri="{FF2B5EF4-FFF2-40B4-BE49-F238E27FC236}">
                <a16:creationId xmlns:a16="http://schemas.microsoft.com/office/drawing/2014/main" id="{7277EF73-FA76-4E2C-B50F-901D0406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93" y="6272518"/>
            <a:ext cx="340816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Logo Tor Vergata 1">
            <a:extLst>
              <a:ext uri="{FF2B5EF4-FFF2-40B4-BE49-F238E27FC236}">
                <a16:creationId xmlns:a16="http://schemas.microsoft.com/office/drawing/2014/main" id="{0B9BFDFF-63E1-49E2-9AB8-D9695226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10" y="6291566"/>
            <a:ext cx="382169" cy="3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univtuscia">
            <a:extLst>
              <a:ext uri="{FF2B5EF4-FFF2-40B4-BE49-F238E27FC236}">
                <a16:creationId xmlns:a16="http://schemas.microsoft.com/office/drawing/2014/main" id="{B002311F-7B56-45EB-B360-C20018D6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37" y="6324180"/>
            <a:ext cx="748214" cy="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D7E643-70CD-E089-14F7-042092F17687}"/>
              </a:ext>
            </a:extLst>
          </p:cNvPr>
          <p:cNvSpPr txBox="1"/>
          <p:nvPr/>
        </p:nvSpPr>
        <p:spPr>
          <a:xfrm>
            <a:off x="1875192" y="3756652"/>
            <a:ext cx="8441616" cy="68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027487">
              <a:lnSpc>
                <a:spcPct val="120000"/>
              </a:lnSpc>
              <a:defRPr/>
            </a:pPr>
            <a:r>
              <a:rPr lang="de-DE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Forschungszentrum Jülich GmbH, Institut für Energie- und Klimaforschung-Plasmaphysik, Jülich, D-52425, Germany</a:t>
            </a:r>
          </a:p>
          <a:p>
            <a:pPr algn="ctr" defTabSz="3027487">
              <a:lnSpc>
                <a:spcPct val="120000"/>
              </a:lnSpc>
              <a:defRPr/>
            </a:pPr>
            <a:r>
              <a:rPr lang="fr-FR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Karlsruhe Institute of Technology, Karlsruhe (KIT), Germany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 defTabSz="3027487">
              <a:lnSpc>
                <a:spcPct val="120000"/>
              </a:lnSpc>
              <a:defRPr/>
            </a:pP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Rome “Tor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Vergata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Industrial Engineering Department, Via del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Politecnico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00133 Rome, Italy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5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706BA-438D-161B-5898-DA23E56CF7E8}"/>
              </a:ext>
            </a:extLst>
          </p:cNvPr>
          <p:cNvSpPr txBox="1">
            <a:spLocks/>
          </p:cNvSpPr>
          <p:nvPr/>
        </p:nvSpPr>
        <p:spPr>
          <a:xfrm>
            <a:off x="336000" y="1"/>
            <a:ext cx="11520000" cy="728999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Materials and Components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A9B14B8-4EA9-8F8D-56D6-AB566839E0C1}"/>
              </a:ext>
            </a:extLst>
          </p:cNvPr>
          <p:cNvCxnSpPr>
            <a:cxnSpLocks/>
          </p:cNvCxnSpPr>
          <p:nvPr/>
        </p:nvCxnSpPr>
        <p:spPr>
          <a:xfrm>
            <a:off x="336000" y="7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AD352187-276A-6BD3-3BB9-9B6CDF1A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6207038"/>
            <a:ext cx="606591" cy="5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0DF4096-28BC-5F83-422E-1A85F79EEEC7}"/>
              </a:ext>
            </a:extLst>
          </p:cNvPr>
          <p:cNvCxnSpPr>
            <a:cxnSpLocks/>
          </p:cNvCxnSpPr>
          <p:nvPr/>
        </p:nvCxnSpPr>
        <p:spPr>
          <a:xfrm>
            <a:off x="336000" y="61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2AADDC-EEA5-937D-3431-10D1DC44C5A5}"/>
              </a:ext>
            </a:extLst>
          </p:cNvPr>
          <p:cNvSpPr txBox="1"/>
          <p:nvPr/>
        </p:nvSpPr>
        <p:spPr>
          <a:xfrm>
            <a:off x="11153333" y="6142081"/>
            <a:ext cx="702667" cy="7159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it-IT" sz="1400" dirty="0"/>
              <a:t>1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5DCF1AD-641B-E8D6-D2CD-70B17B4C33BC}"/>
              </a:ext>
            </a:extLst>
          </p:cNvPr>
          <p:cNvGraphicFramePr>
            <a:graphicFrameLocks/>
          </p:cNvGraphicFramePr>
          <p:nvPr/>
        </p:nvGraphicFramePr>
        <p:xfrm>
          <a:off x="6485405" y="1264529"/>
          <a:ext cx="50673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C0BEE6-19EC-1699-C789-E825E57412A5}"/>
              </a:ext>
            </a:extLst>
          </p:cNvPr>
          <p:cNvSpPr txBox="1"/>
          <p:nvPr/>
        </p:nvSpPr>
        <p:spPr>
          <a:xfrm>
            <a:off x="6819900" y="1373896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7</a:t>
            </a:r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477157-B085-83A1-311B-FC48097F2EAB}"/>
              </a:ext>
            </a:extLst>
          </p:cNvPr>
          <p:cNvSpPr txBox="1"/>
          <p:nvPr/>
        </p:nvSpPr>
        <p:spPr>
          <a:xfrm>
            <a:off x="8021683" y="29521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3</a:t>
            </a:r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5318BB-5F3B-6195-911E-1715A98BF23F}"/>
              </a:ext>
            </a:extLst>
          </p:cNvPr>
          <p:cNvSpPr txBox="1"/>
          <p:nvPr/>
        </p:nvSpPr>
        <p:spPr>
          <a:xfrm>
            <a:off x="9197340" y="29521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3</a:t>
            </a:r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7EF654-4363-84BC-4736-C0B3359B339B}"/>
              </a:ext>
            </a:extLst>
          </p:cNvPr>
          <p:cNvSpPr txBox="1"/>
          <p:nvPr/>
        </p:nvSpPr>
        <p:spPr>
          <a:xfrm>
            <a:off x="10369562" y="33695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2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CCF6BC-488C-EE31-4E0C-F89A27944E0D}"/>
              </a:ext>
            </a:extLst>
          </p:cNvPr>
          <p:cNvSpPr txBox="1"/>
          <p:nvPr/>
        </p:nvSpPr>
        <p:spPr>
          <a:xfrm>
            <a:off x="639295" y="1151453"/>
            <a:ext cx="51257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Testing of new </a:t>
            </a:r>
            <a:r>
              <a:rPr lang="it-IT" b="1" dirty="0" err="1">
                <a:solidFill>
                  <a:srgbClr val="0070C0"/>
                </a:solidFill>
              </a:rPr>
              <a:t>materials</a:t>
            </a:r>
            <a:endParaRPr lang="it-IT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W </a:t>
            </a:r>
            <a:r>
              <a:rPr lang="it-IT" sz="1600" dirty="0" err="1"/>
              <a:t>alloys</a:t>
            </a:r>
            <a:r>
              <a:rPr lang="it-IT" sz="1600" dirty="0"/>
              <a:t>; </a:t>
            </a:r>
            <a:r>
              <a:rPr lang="it-IT" sz="1600" dirty="0" err="1"/>
              <a:t>Composites</a:t>
            </a:r>
            <a:r>
              <a:rPr lang="it-IT" sz="1600" dirty="0"/>
              <a:t> (</a:t>
            </a:r>
            <a:r>
              <a:rPr lang="it-IT" sz="1600" dirty="0" err="1"/>
              <a:t>WfW</a:t>
            </a:r>
            <a:r>
              <a:rPr lang="it-IT" sz="1600" dirty="0"/>
              <a:t>, </a:t>
            </a:r>
            <a:r>
              <a:rPr lang="it-IT" sz="1600" dirty="0" err="1"/>
              <a:t>WfCu</a:t>
            </a:r>
            <a:r>
              <a:rPr lang="it-IT" sz="1600" dirty="0"/>
              <a:t>, </a:t>
            </a:r>
            <a:r>
              <a:rPr lang="it-IT" sz="1600" dirty="0" err="1"/>
              <a:t>FGMs</a:t>
            </a:r>
            <a:r>
              <a:rPr lang="it-IT" sz="1600" dirty="0"/>
              <a:t>); </a:t>
            </a:r>
            <a:r>
              <a:rPr lang="it-IT" sz="1600" dirty="0" err="1"/>
              <a:t>Thick</a:t>
            </a:r>
            <a:r>
              <a:rPr lang="it-IT" sz="1600" dirty="0"/>
              <a:t> W </a:t>
            </a:r>
            <a:r>
              <a:rPr lang="it-IT" sz="1600" dirty="0" err="1"/>
              <a:t>coatings</a:t>
            </a:r>
            <a:r>
              <a:rPr lang="it-IT" sz="1600" dirty="0"/>
              <a:t>; 3D printed W; </a:t>
            </a:r>
            <a:r>
              <a:rPr lang="it-IT" sz="1600" dirty="0" err="1"/>
              <a:t>liquid</a:t>
            </a:r>
            <a:r>
              <a:rPr lang="it-IT" sz="1600" dirty="0"/>
              <a:t> metal (</a:t>
            </a:r>
            <a:r>
              <a:rPr lang="it-IT" sz="1600" dirty="0" err="1"/>
              <a:t>Tin</a:t>
            </a:r>
            <a:r>
              <a:rPr lang="it-IT" sz="1600" dirty="0"/>
              <a:t>); </a:t>
            </a:r>
            <a:r>
              <a:rPr lang="it-IT" sz="1600" dirty="0" err="1"/>
              <a:t>insulating</a:t>
            </a:r>
            <a:r>
              <a:rPr lang="it-IT" sz="1600" dirty="0"/>
              <a:t> </a:t>
            </a:r>
            <a:r>
              <a:rPr lang="it-IT" sz="1600" dirty="0" err="1"/>
              <a:t>materials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PWI </a:t>
            </a:r>
            <a:r>
              <a:rPr lang="it-IT" sz="1600" dirty="0" err="1"/>
              <a:t>mesurements</a:t>
            </a:r>
            <a:r>
              <a:rPr lang="it-IT" sz="1600" dirty="0"/>
              <a:t> (LIDS, LIBS)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70C0"/>
                </a:solidFill>
              </a:rPr>
              <a:t>Pre-damaged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components</a:t>
            </a:r>
            <a:endParaRPr lang="it-IT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Artifical</a:t>
            </a:r>
            <a:r>
              <a:rPr lang="it-IT" sz="1600" dirty="0"/>
              <a:t> </a:t>
            </a:r>
            <a:r>
              <a:rPr lang="it-IT" sz="1600" dirty="0" err="1"/>
              <a:t>defects</a:t>
            </a:r>
            <a:r>
              <a:rPr lang="it-IT" sz="1600" dirty="0"/>
              <a:t>; </a:t>
            </a:r>
            <a:r>
              <a:rPr lang="it-IT" sz="1600" dirty="0" err="1"/>
              <a:t>misalignements</a:t>
            </a:r>
            <a:r>
              <a:rPr lang="it-IT" sz="1600" dirty="0"/>
              <a:t>; cracks on </a:t>
            </a:r>
            <a:r>
              <a:rPr lang="it-IT" sz="1600" dirty="0" err="1"/>
              <a:t>edges</a:t>
            </a:r>
            <a:r>
              <a:rPr lang="it-IT" sz="1600" dirty="0"/>
              <a:t>; </a:t>
            </a:r>
            <a:r>
              <a:rPr lang="it-IT" sz="1600" dirty="0" err="1"/>
              <a:t>recrystallized</a:t>
            </a:r>
            <a:r>
              <a:rPr lang="it-IT" sz="1600" dirty="0"/>
              <a:t>; ELM-loads; </a:t>
            </a:r>
            <a:r>
              <a:rPr lang="it-IT" sz="1600" dirty="0" err="1"/>
              <a:t>ion</a:t>
            </a:r>
            <a:r>
              <a:rPr lang="it-IT" sz="1600" dirty="0"/>
              <a:t> </a:t>
            </a:r>
            <a:r>
              <a:rPr lang="it-IT" sz="1600" dirty="0" err="1"/>
              <a:t>beam</a:t>
            </a:r>
            <a:r>
              <a:rPr lang="it-IT" sz="1600" dirty="0"/>
              <a:t>; He </a:t>
            </a:r>
            <a:r>
              <a:rPr lang="it-IT" sz="1600" dirty="0" err="1"/>
              <a:t>damage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Testing of new </a:t>
            </a:r>
            <a:r>
              <a:rPr lang="it-IT" b="1" dirty="0" err="1">
                <a:solidFill>
                  <a:srgbClr val="0070C0"/>
                </a:solidFill>
              </a:rPr>
              <a:t>components</a:t>
            </a:r>
            <a:endParaRPr lang="it-IT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DTT 2nd </a:t>
            </a:r>
            <a:r>
              <a:rPr lang="it-IT" sz="1600" dirty="0" err="1"/>
              <a:t>divertor</a:t>
            </a:r>
            <a:r>
              <a:rPr lang="it-IT" sz="1600" dirty="0"/>
              <a:t> (</a:t>
            </a:r>
            <a:r>
              <a:rPr lang="it-IT" sz="1600" dirty="0" err="1"/>
              <a:t>optimized</a:t>
            </a:r>
            <a:r>
              <a:rPr lang="it-IT" sz="1600" dirty="0"/>
              <a:t>); testing of DEMO FW </a:t>
            </a:r>
            <a:r>
              <a:rPr lang="it-IT" sz="1600" dirty="0" err="1"/>
              <a:t>modules</a:t>
            </a:r>
            <a:r>
              <a:rPr lang="it-IT" sz="1600" dirty="0"/>
              <a:t>; testing of ITER 2nd/DEMO 1st </a:t>
            </a:r>
            <a:r>
              <a:rPr lang="it-IT" sz="1600" dirty="0" err="1"/>
              <a:t>divertor</a:t>
            </a:r>
            <a:endParaRPr lang="it-IT" sz="1600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70C0"/>
                </a:solidFill>
              </a:rPr>
              <a:t>Other</a:t>
            </a:r>
            <a:endParaRPr lang="it-IT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Thermohydraulic</a:t>
            </a:r>
            <a:r>
              <a:rPr lang="it-IT" sz="1600" dirty="0"/>
              <a:t> model for DTT PFC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Toroidal</a:t>
            </a:r>
            <a:r>
              <a:rPr lang="it-IT" sz="1600" dirty="0"/>
              <a:t> shaping testing</a:t>
            </a:r>
            <a:endParaRPr lang="en-US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25C7BE-8DBA-A90C-194F-51A4F06652C2}"/>
              </a:ext>
            </a:extLst>
          </p:cNvPr>
          <p:cNvSpPr txBox="1"/>
          <p:nvPr/>
        </p:nvSpPr>
        <p:spPr>
          <a:xfrm>
            <a:off x="4242062" y="6128999"/>
            <a:ext cx="3707876" cy="729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DTT </a:t>
            </a:r>
            <a:r>
              <a:rPr lang="it-IT" sz="1400" dirty="0" err="1"/>
              <a:t>Research</a:t>
            </a:r>
            <a:r>
              <a:rPr lang="it-IT" sz="1400" dirty="0"/>
              <a:t> Plan – 27 April 2023</a:t>
            </a:r>
          </a:p>
        </p:txBody>
      </p:sp>
    </p:spTree>
    <p:extLst>
      <p:ext uri="{BB962C8B-B14F-4D97-AF65-F5344CB8AC3E}">
        <p14:creationId xmlns:p14="http://schemas.microsoft.com/office/powerpoint/2010/main" val="7031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C7EF-D67A-4F4A-B9C5-13853FF1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"/>
            <a:ext cx="11521038" cy="728999"/>
          </a:xfrm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en-GB" sz="3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Divertor Test Module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6207038"/>
            <a:ext cx="606591" cy="5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7998BC4-FCC8-6C83-6F98-83C53C91D4B6}"/>
              </a:ext>
            </a:extLst>
          </p:cNvPr>
          <p:cNvCxnSpPr>
            <a:cxnSpLocks/>
          </p:cNvCxnSpPr>
          <p:nvPr/>
        </p:nvCxnSpPr>
        <p:spPr>
          <a:xfrm>
            <a:off x="336000" y="61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55E6E18-6270-9C1D-8DD2-CD70CA37606B}"/>
              </a:ext>
            </a:extLst>
          </p:cNvPr>
          <p:cNvCxnSpPr>
            <a:cxnSpLocks/>
          </p:cNvCxnSpPr>
          <p:nvPr/>
        </p:nvCxnSpPr>
        <p:spPr>
          <a:xfrm>
            <a:off x="336000" y="7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150B00-DF72-80E4-7816-1CE903D2B56B}"/>
              </a:ext>
            </a:extLst>
          </p:cNvPr>
          <p:cNvSpPr txBox="1"/>
          <p:nvPr/>
        </p:nvSpPr>
        <p:spPr>
          <a:xfrm>
            <a:off x="336000" y="729000"/>
            <a:ext cx="6064800" cy="29747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r>
              <a:rPr lang="en-US" sz="2000" dirty="0"/>
              <a:t>The Divertor Test Modules will be the </a:t>
            </a:r>
            <a:r>
              <a:rPr lang="en-US" sz="2000" b="1" dirty="0">
                <a:solidFill>
                  <a:srgbClr val="0070C0"/>
                </a:solidFill>
              </a:rPr>
              <a:t>main tool </a:t>
            </a:r>
            <a:r>
              <a:rPr lang="en-US" sz="2000" dirty="0"/>
              <a:t>to test: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Novel materials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Novel components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DTT will provide a testbed where a </a:t>
            </a:r>
            <a:r>
              <a:rPr lang="en-US" sz="2000" b="1" dirty="0">
                <a:solidFill>
                  <a:srgbClr val="0070C0"/>
                </a:solidFill>
              </a:rPr>
              <a:t>large area dedicated to material/component studies </a:t>
            </a:r>
            <a:r>
              <a:rPr lang="en-US" sz="2000" dirty="0"/>
              <a:t>in tokamaks at reactor relevant particle/heat fluxes </a:t>
            </a:r>
          </a:p>
          <a:p>
            <a:pPr algn="just"/>
            <a:r>
              <a:rPr lang="en-US" sz="2000" dirty="0"/>
              <a:t>(currently missing in EU)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15959B8-CC14-61BE-96C9-A3DEB6EE715D}"/>
              </a:ext>
            </a:extLst>
          </p:cNvPr>
          <p:cNvGrpSpPr/>
          <p:nvPr/>
        </p:nvGrpSpPr>
        <p:grpSpPr>
          <a:xfrm>
            <a:off x="6544686" y="728999"/>
            <a:ext cx="5055979" cy="4738260"/>
            <a:chOff x="6450300" y="909769"/>
            <a:chExt cx="5055979" cy="4738260"/>
          </a:xfrm>
        </p:grpSpPr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0E0416D7-111F-FC7F-BB8B-FDB21FEBD6F4}"/>
                </a:ext>
              </a:extLst>
            </p:cNvPr>
            <p:cNvSpPr/>
            <p:nvPr/>
          </p:nvSpPr>
          <p:spPr>
            <a:xfrm>
              <a:off x="6642676" y="1620744"/>
              <a:ext cx="2787919" cy="196781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pic>
          <p:nvPicPr>
            <p:cNvPr id="3" name="Immagine 2" descr="Ritaglio schermata">
              <a:extLst>
                <a:ext uri="{FF2B5EF4-FFF2-40B4-BE49-F238E27FC236}">
                  <a16:creationId xmlns:a16="http://schemas.microsoft.com/office/drawing/2014/main" id="{45A9D6D0-9FB9-C301-275C-E31DDC9E2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811" flipH="1">
              <a:off x="6450300" y="909769"/>
              <a:ext cx="5055979" cy="3533754"/>
            </a:xfrm>
            <a:prstGeom prst="rect">
              <a:avLst/>
            </a:prstGeom>
            <a:effectLst>
              <a:outerShdw blurRad="444500" dist="444500" dir="414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B430E5D-CFB7-758D-D111-C00C45FD01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4232" y="4136161"/>
              <a:ext cx="202068" cy="64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28EA607-E86F-C759-F7FA-52A7221A6A2D}"/>
                </a:ext>
              </a:extLst>
            </p:cNvPr>
            <p:cNvSpPr txBox="1"/>
            <p:nvPr/>
          </p:nvSpPr>
          <p:spPr>
            <a:xfrm>
              <a:off x="7437405" y="4817032"/>
              <a:ext cx="17136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/>
                <a:t>Toroidal length of IVT</a:t>
              </a:r>
            </a:p>
            <a:p>
              <a:pPr lvl="1" algn="ctr"/>
              <a:r>
                <a:rPr lang="en-US" sz="1600" b="1" dirty="0"/>
                <a:t>~168 mm</a:t>
              </a:r>
              <a:endParaRPr lang="en-US" b="1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981EE2A-0DBD-F4A1-3139-B51AF5E765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1740" y="3504497"/>
              <a:ext cx="202068" cy="64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976346B-46CA-E4A1-584F-7D0B3F4CC8E8}"/>
                </a:ext>
              </a:extLst>
            </p:cNvPr>
            <p:cNvSpPr txBox="1"/>
            <p:nvPr/>
          </p:nvSpPr>
          <p:spPr>
            <a:xfrm>
              <a:off x="9409079" y="4394890"/>
              <a:ext cx="171365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/>
                <a:t>Toroidal length of OVT</a:t>
              </a:r>
            </a:p>
            <a:p>
              <a:pPr lvl="1" algn="ctr"/>
              <a:r>
                <a:rPr lang="en-US" sz="1600" b="1" dirty="0"/>
                <a:t>~216 mm</a:t>
              </a:r>
              <a:endParaRPr lang="en-US" b="1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71D824-E106-FFAB-F577-9009AFD69B50}"/>
              </a:ext>
            </a:extLst>
          </p:cNvPr>
          <p:cNvSpPr txBox="1"/>
          <p:nvPr/>
        </p:nvSpPr>
        <p:spPr>
          <a:xfrm>
            <a:off x="4242062" y="6128999"/>
            <a:ext cx="3707876" cy="729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DTT </a:t>
            </a:r>
            <a:r>
              <a:rPr lang="it-IT" sz="1400" dirty="0" err="1"/>
              <a:t>Research</a:t>
            </a:r>
            <a:r>
              <a:rPr lang="it-IT" sz="1400" dirty="0"/>
              <a:t> Plan – 27 April 2023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971DDC1-5463-67DA-9CB7-6F3B1623D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983" y="3635836"/>
            <a:ext cx="3096057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C7EF-D67A-4F4A-B9C5-13853FF1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"/>
            <a:ext cx="11521038" cy="728999"/>
          </a:xfrm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en-GB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Status and next steps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6207038"/>
            <a:ext cx="606591" cy="5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5CD345-5DF3-4221-8E5E-6801134F4DEE}"/>
              </a:ext>
            </a:extLst>
          </p:cNvPr>
          <p:cNvSpPr txBox="1"/>
          <p:nvPr/>
        </p:nvSpPr>
        <p:spPr>
          <a:xfrm>
            <a:off x="4242062" y="6128999"/>
            <a:ext cx="3707876" cy="729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DTT </a:t>
            </a:r>
            <a:r>
              <a:rPr lang="it-IT" sz="1400" dirty="0" err="1"/>
              <a:t>Research</a:t>
            </a:r>
            <a:r>
              <a:rPr lang="it-IT" sz="1400" dirty="0"/>
              <a:t> Plan – 27 April 2023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7998BC4-FCC8-6C83-6F98-83C53C91D4B6}"/>
              </a:ext>
            </a:extLst>
          </p:cNvPr>
          <p:cNvCxnSpPr>
            <a:cxnSpLocks/>
          </p:cNvCxnSpPr>
          <p:nvPr/>
        </p:nvCxnSpPr>
        <p:spPr>
          <a:xfrm>
            <a:off x="336000" y="61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55E6E18-6270-9C1D-8DD2-CD70CA37606B}"/>
              </a:ext>
            </a:extLst>
          </p:cNvPr>
          <p:cNvCxnSpPr>
            <a:cxnSpLocks/>
          </p:cNvCxnSpPr>
          <p:nvPr/>
        </p:nvCxnSpPr>
        <p:spPr>
          <a:xfrm>
            <a:off x="336000" y="7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930AA-87C3-27B1-8259-950ED251AB79}"/>
              </a:ext>
            </a:extLst>
          </p:cNvPr>
          <p:cNvSpPr txBox="1"/>
          <p:nvPr/>
        </p:nvSpPr>
        <p:spPr>
          <a:xfrm>
            <a:off x="333925" y="819737"/>
            <a:ext cx="11522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Status: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Internal</a:t>
            </a:r>
            <a:r>
              <a:rPr lang="it-IT" b="1" dirty="0"/>
              <a:t> meetings:</a:t>
            </a:r>
          </a:p>
          <a:p>
            <a:r>
              <a:rPr lang="it-IT" dirty="0"/>
              <a:t>	- 30th </a:t>
            </a:r>
            <a:r>
              <a:rPr lang="it-IT" dirty="0" err="1"/>
              <a:t>Nov</a:t>
            </a:r>
            <a:r>
              <a:rPr lang="it-IT" dirty="0"/>
              <a:t> 22: Responsible </a:t>
            </a:r>
            <a:r>
              <a:rPr lang="it-IT" dirty="0" err="1"/>
              <a:t>Officers</a:t>
            </a:r>
            <a:r>
              <a:rPr lang="it-IT" dirty="0"/>
              <a:t>' </a:t>
            </a:r>
            <a:r>
              <a:rPr lang="it-IT" dirty="0" err="1"/>
              <a:t>coordination</a:t>
            </a:r>
            <a:r>
              <a:rPr lang="it-IT" dirty="0"/>
              <a:t> meeting</a:t>
            </a:r>
          </a:p>
          <a:p>
            <a:r>
              <a:rPr lang="it-IT" dirty="0"/>
              <a:t>	- 25th </a:t>
            </a:r>
            <a:r>
              <a:rPr lang="it-IT" dirty="0" err="1"/>
              <a:t>Jan</a:t>
            </a:r>
            <a:r>
              <a:rPr lang="it-IT" dirty="0"/>
              <a:t> 23: First meeting with </a:t>
            </a:r>
            <a:r>
              <a:rPr lang="it-IT" dirty="0" err="1"/>
              <a:t>experts</a:t>
            </a:r>
            <a:endParaRPr lang="it-IT" dirty="0"/>
          </a:p>
          <a:p>
            <a:r>
              <a:rPr lang="it-IT" dirty="0"/>
              <a:t>	- 30th </a:t>
            </a:r>
            <a:r>
              <a:rPr lang="it-IT" dirty="0" err="1"/>
              <a:t>Jan</a:t>
            </a:r>
            <a:r>
              <a:rPr lang="it-IT" dirty="0"/>
              <a:t> 23: Responsible </a:t>
            </a:r>
            <a:r>
              <a:rPr lang="it-IT" dirty="0" err="1"/>
              <a:t>Officers</a:t>
            </a:r>
            <a:r>
              <a:rPr lang="it-IT" dirty="0"/>
              <a:t>' </a:t>
            </a:r>
            <a:r>
              <a:rPr lang="it-IT" dirty="0" err="1"/>
              <a:t>coordination</a:t>
            </a:r>
            <a:r>
              <a:rPr lang="it-IT" dirty="0"/>
              <a:t> meeting</a:t>
            </a:r>
          </a:p>
          <a:p>
            <a:r>
              <a:rPr lang="it-IT" dirty="0"/>
              <a:t>	- 10th </a:t>
            </a:r>
            <a:r>
              <a:rPr lang="it-IT" dirty="0" err="1"/>
              <a:t>Feb</a:t>
            </a:r>
            <a:r>
              <a:rPr lang="it-IT" dirty="0"/>
              <a:t> 23: Second meeting with </a:t>
            </a:r>
            <a:r>
              <a:rPr lang="it-IT" dirty="0" err="1"/>
              <a:t>experts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b="1" dirty="0" err="1"/>
              <a:t>collected</a:t>
            </a:r>
            <a:r>
              <a:rPr lang="it-IT" dirty="0"/>
              <a:t> </a:t>
            </a:r>
            <a:r>
              <a:rPr lang="it-IT" b="1" dirty="0"/>
              <a:t>and</a:t>
            </a:r>
            <a:r>
              <a:rPr lang="it-IT" dirty="0"/>
              <a:t> </a:t>
            </a:r>
            <a:r>
              <a:rPr lang="it-IT" b="1" dirty="0" err="1"/>
              <a:t>evaluated</a:t>
            </a:r>
            <a:endParaRPr lang="it-IT" b="1" dirty="0"/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Next Steps: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Risk and Impact </a:t>
            </a:r>
            <a:r>
              <a:rPr lang="it-IT" b="1" dirty="0" err="1">
                <a:solidFill>
                  <a:srgbClr val="0070C0"/>
                </a:solidFill>
              </a:rPr>
              <a:t>analysis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/>
              <a:t>of the </a:t>
            </a:r>
            <a:r>
              <a:rPr lang="it-IT" dirty="0" err="1"/>
              <a:t>proposals</a:t>
            </a:r>
            <a:r>
              <a:rPr lang="it-IT" dirty="0"/>
              <a:t> on DTT </a:t>
            </a:r>
            <a:r>
              <a:rPr lang="it-IT" dirty="0" err="1"/>
              <a:t>operation</a:t>
            </a:r>
            <a:r>
              <a:rPr lang="it-IT" dirty="0"/>
              <a:t>/schedule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Start writing </a:t>
            </a:r>
            <a:r>
              <a:rPr lang="it-IT" dirty="0"/>
              <a:t>so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experts</a:t>
            </a:r>
            <a:r>
              <a:rPr lang="it-IT" dirty="0"/>
              <a:t> can </a:t>
            </a:r>
            <a:r>
              <a:rPr lang="it-IT" dirty="0" err="1"/>
              <a:t>have</a:t>
            </a:r>
            <a:r>
              <a:rPr lang="it-IT" dirty="0"/>
              <a:t> a template to work on </a:t>
            </a:r>
          </a:p>
          <a:p>
            <a:pPr marL="723900" lvl="1"/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4EA3C-3796-E6A0-0E28-B387CCB3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Unique</a:t>
            </a:r>
            <a:r>
              <a:rPr lang="en-US" dirty="0"/>
              <a:t> contributions to the Fusion Roadmap (max. 5 slides)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3488D-ABE5-A320-05E0-AA3ED2ACA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400600"/>
          </a:xfrm>
        </p:spPr>
        <p:txBody>
          <a:bodyPr>
            <a:normAutofit/>
          </a:bodyPr>
          <a:lstStyle/>
          <a:p>
            <a:pPr marL="360363" marR="8255" indent="-360363" algn="just"/>
            <a:r>
              <a:rPr lang="en-GB" b="0" dirty="0">
                <a:effectLst/>
              </a:rPr>
              <a:t>Integrated demonstration of technological solutions for the heat and particle exhaust under the whole plethora of extreme </a:t>
            </a:r>
            <a:r>
              <a:rPr lang="en-GB" dirty="0"/>
              <a:t>conditions (steady state/slow transient/fast transients/PWI) expected </a:t>
            </a:r>
            <a:r>
              <a:rPr lang="en-GB" b="0" dirty="0">
                <a:effectLst/>
              </a:rPr>
              <a:t>in a fusion reactor, in EU or worldwide.</a:t>
            </a:r>
            <a:br>
              <a:rPr lang="en-GB" b="0" dirty="0">
                <a:effectLst/>
              </a:rPr>
            </a:br>
            <a:endParaRPr lang="en-GB" b="0" dirty="0">
              <a:effectLst/>
            </a:endParaRPr>
          </a:p>
          <a:p>
            <a:pPr marL="893749" marR="8255" lvl="1" indent="-360363" algn="just"/>
            <a:r>
              <a:rPr lang="en-GB" sz="2400" b="0" dirty="0">
                <a:effectLst/>
              </a:rPr>
              <a:t>Innovative Plasma-Facing Components</a:t>
            </a:r>
          </a:p>
          <a:p>
            <a:pPr marL="893749" marR="8255" lvl="1" indent="-360363" algn="just"/>
            <a:r>
              <a:rPr lang="en-GB" sz="2400" dirty="0"/>
              <a:t>Improved Materials for heat exhaust</a:t>
            </a:r>
          </a:p>
          <a:p>
            <a:pPr marL="893749" marR="8255" lvl="1" indent="-360363" algn="just"/>
            <a:r>
              <a:rPr lang="en-GB" sz="2400" dirty="0"/>
              <a:t>Reactor-relevant solution for particle exhaust</a:t>
            </a:r>
          </a:p>
          <a:p>
            <a:pPr marL="533386" marR="8255" lvl="1" indent="0" algn="just">
              <a:buNone/>
            </a:pPr>
            <a:endParaRPr lang="en-GB" sz="2400" b="0" dirty="0">
              <a:effectLst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127966-6305-938E-A017-DCE5962A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Template for input to facilities review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1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4EA3C-3796-E6A0-0E28-B387CCB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670976" cy="457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contributions to the Fusion Roadmap (max. 5 slides)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3488D-ABE5-A320-05E0-AA3ED2AC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0363" marR="8255" indent="-360363"/>
            <a:r>
              <a:rPr lang="en-GB" sz="2400" dirty="0"/>
              <a:t>Improving the understanding of the impact of material damage on the operations</a:t>
            </a:r>
          </a:p>
          <a:p>
            <a:pPr marL="360363" marR="8255" indent="-360363"/>
            <a:endParaRPr lang="en-GB" sz="2400" dirty="0"/>
          </a:p>
          <a:p>
            <a:pPr marL="360363" marR="8255" indent="-360363"/>
            <a:r>
              <a:rPr lang="en-GB" sz="2400" dirty="0"/>
              <a:t>Testing potential engineering solutions which needs validation (composite materials, liquid metals, etc..)</a:t>
            </a:r>
          </a:p>
          <a:p>
            <a:pPr marL="360363" marR="8255" indent="-360363"/>
            <a:endParaRPr lang="en-GB" sz="2400" b="0" dirty="0">
              <a:effectLst/>
            </a:endParaRPr>
          </a:p>
          <a:p>
            <a:pPr marL="360363" marR="8255" indent="-360363"/>
            <a:r>
              <a:rPr lang="en-GB" sz="2400" dirty="0"/>
              <a:t>Detachment control – reattachments studies</a:t>
            </a:r>
          </a:p>
          <a:p>
            <a:pPr marL="360363" marR="8255" indent="-360363"/>
            <a:endParaRPr lang="en-GB" sz="2400" b="0" dirty="0">
              <a:effectLst/>
            </a:endParaRPr>
          </a:p>
          <a:p>
            <a:pPr marL="360363" marR="8255" indent="-360363"/>
            <a:r>
              <a:rPr lang="en-GB" sz="2400" dirty="0"/>
              <a:t>Model validation for divertor pumping</a:t>
            </a:r>
            <a:endParaRPr lang="en-GB" sz="2400" b="0" dirty="0">
              <a:effectLst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127966-6305-938E-A017-DCE5962A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Template for input to facilities review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Where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we</a:t>
            </a:r>
            <a:r>
              <a:rPr lang="de-DE" sz="3200" dirty="0">
                <a:latin typeface="+mn-lt"/>
              </a:rPr>
              <a:t> stand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59F58-99CE-1A05-4E76-5351ED895206}"/>
              </a:ext>
            </a:extLst>
          </p:cNvPr>
          <p:cNvSpPr>
            <a:spLocks noGrp="1"/>
          </p:cNvSpPr>
          <p:nvPr/>
        </p:nvSpPr>
        <p:spPr>
          <a:xfrm>
            <a:off x="479376" y="841325"/>
            <a:ext cx="6272231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 with the expert group held in January and received 19 proposals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in February, and following re-work of some of them.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be the basis of the chapter 9 content.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5B42E2-255A-4F06-597A-9CF738F5A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39994" r="69490" b="19983"/>
          <a:stretch/>
        </p:blipFill>
        <p:spPr>
          <a:xfrm>
            <a:off x="6960096" y="683799"/>
            <a:ext cx="2771800" cy="28573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E004-4474-CA41-80D6-0A2DF071DFEA}"/>
              </a:ext>
            </a:extLst>
          </p:cNvPr>
          <p:cNvSpPr>
            <a:spLocks noGrp="1"/>
          </p:cNvSpPr>
          <p:nvPr/>
        </p:nvSpPr>
        <p:spPr>
          <a:xfrm>
            <a:off x="1487488" y="3478187"/>
            <a:ext cx="9633742" cy="2972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materials: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Coatings, alloys, composites, printed [PWI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measurements]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well-defined pre-damaged materials: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defects, cracks,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of new components: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divertor, FW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 of DEMO technology (pumping, pellet injection)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Outline </a:t>
            </a:r>
            <a:r>
              <a:rPr lang="de-DE" sz="3200" dirty="0" err="1">
                <a:latin typeface="+mn-lt"/>
              </a:rPr>
              <a:t>Structure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of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chapter</a:t>
            </a:r>
            <a:r>
              <a:rPr lang="de-DE" sz="3200" dirty="0">
                <a:latin typeface="+mn-lt"/>
              </a:rPr>
              <a:t>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343F99-0BC1-5328-C4EB-114B5C3011F9}"/>
              </a:ext>
            </a:extLst>
          </p:cNvPr>
          <p:cNvSpPr>
            <a:spLocks noGrp="1"/>
          </p:cNvSpPr>
          <p:nvPr/>
        </p:nvSpPr>
        <p:spPr>
          <a:xfrm>
            <a:off x="471841" y="980728"/>
            <a:ext cx="11240783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aspects have to be in line with DTT mission – trade-off between relevance of technology investigations and associated risk to plasma operation – scientific relevance vs reactor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Area Materials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Area Components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Area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Fuelling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Pumping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proposals discussed/grouped by relevancy (to the fusion timeline in general, not only the EU roadmap) – timeline fit – added effort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Pumping&amp;Fuelling</a:t>
            </a:r>
            <a:r>
              <a:rPr lang="de-DE" sz="3200" dirty="0">
                <a:latin typeface="+mn-lt"/>
              </a:rPr>
              <a:t> Topics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59F58-99CE-1A05-4E76-5351ED895206}"/>
              </a:ext>
            </a:extLst>
          </p:cNvPr>
          <p:cNvSpPr>
            <a:spLocks noGrp="1"/>
          </p:cNvSpPr>
          <p:nvPr/>
        </p:nvSpPr>
        <p:spPr>
          <a:xfrm>
            <a:off x="554090" y="763532"/>
            <a:ext cx="648808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Adding additional components to test: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Final validation of new reactor scale DEMO technologies (not tested in existing tokamaks yet):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Characterisation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metal foil pump under real scale external gradient magnetic fields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Characterisation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of a DEMO 	type pellet injector (or just not)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 Integration of matter injection for detachment control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710E8C0-289D-69A0-74F3-4023C901FE4C}"/>
              </a:ext>
            </a:extLst>
          </p:cNvPr>
          <p:cNvGrpSpPr/>
          <p:nvPr/>
        </p:nvGrpSpPr>
        <p:grpSpPr>
          <a:xfrm>
            <a:off x="7824192" y="1412776"/>
            <a:ext cx="4724087" cy="4176881"/>
            <a:chOff x="8904312" y="980728"/>
            <a:chExt cx="4724087" cy="4176881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47FE312-0CC9-9A20-3C63-6A3B7A0D7F67}"/>
                </a:ext>
              </a:extLst>
            </p:cNvPr>
            <p:cNvGrpSpPr/>
            <p:nvPr/>
          </p:nvGrpSpPr>
          <p:grpSpPr>
            <a:xfrm>
              <a:off x="8904312" y="980728"/>
              <a:ext cx="4724087" cy="4176881"/>
              <a:chOff x="8728615" y="1367348"/>
              <a:chExt cx="4724087" cy="4176881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DCCC8AB5-DBB6-6C7F-E0F1-1EB0D121437B}"/>
                  </a:ext>
                </a:extLst>
              </p:cNvPr>
              <p:cNvSpPr/>
              <p:nvPr/>
            </p:nvSpPr>
            <p:spPr>
              <a:xfrm>
                <a:off x="9859149" y="2770332"/>
                <a:ext cx="1217686" cy="1224136"/>
              </a:xfrm>
              <a:prstGeom prst="ellipse">
                <a:avLst/>
              </a:prstGeom>
              <a:solidFill>
                <a:srgbClr val="E14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ihandform 10">
                <a:extLst>
                  <a:ext uri="{FF2B5EF4-FFF2-40B4-BE49-F238E27FC236}">
                    <a16:creationId xmlns:a16="http://schemas.microsoft.com/office/drawing/2014/main" id="{73E72D71-7471-C250-7B7B-8539C602ACCC}"/>
                  </a:ext>
                </a:extLst>
              </p:cNvPr>
              <p:cNvSpPr/>
              <p:nvPr/>
            </p:nvSpPr>
            <p:spPr>
              <a:xfrm>
                <a:off x="9650477" y="2050682"/>
                <a:ext cx="1517181" cy="2613762"/>
              </a:xfrm>
              <a:custGeom>
                <a:avLst/>
                <a:gdLst>
                  <a:gd name="connsiteX0" fmla="*/ 12700 w 2171700"/>
                  <a:gd name="connsiteY0" fmla="*/ 0 h 3657600"/>
                  <a:gd name="connsiteX1" fmla="*/ 0 w 2171700"/>
                  <a:gd name="connsiteY1" fmla="*/ 3657600 h 3657600"/>
                  <a:gd name="connsiteX2" fmla="*/ 749300 w 2171700"/>
                  <a:gd name="connsiteY2" fmla="*/ 3657600 h 3657600"/>
                  <a:gd name="connsiteX3" fmla="*/ 2171700 w 2171700"/>
                  <a:gd name="connsiteY3" fmla="*/ 2908300 h 3657600"/>
                  <a:gd name="connsiteX4" fmla="*/ 2159000 w 2171700"/>
                  <a:gd name="connsiteY4" fmla="*/ 723900 h 3657600"/>
                  <a:gd name="connsiteX5" fmla="*/ 876300 w 2171700"/>
                  <a:gd name="connsiteY5" fmla="*/ 12700 h 3657600"/>
                  <a:gd name="connsiteX6" fmla="*/ 12700 w 2171700"/>
                  <a:gd name="connsiteY6" fmla="*/ 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1700" h="3657600">
                    <a:moveTo>
                      <a:pt x="12700" y="0"/>
                    </a:moveTo>
                    <a:cubicBezTo>
                      <a:pt x="8467" y="1219200"/>
                      <a:pt x="4233" y="2438400"/>
                      <a:pt x="0" y="3657600"/>
                    </a:cubicBezTo>
                    <a:lnTo>
                      <a:pt x="749300" y="3657600"/>
                    </a:lnTo>
                    <a:lnTo>
                      <a:pt x="2171700" y="2908300"/>
                    </a:lnTo>
                    <a:cubicBezTo>
                      <a:pt x="2167467" y="2180167"/>
                      <a:pt x="2163233" y="1452033"/>
                      <a:pt x="2159000" y="723900"/>
                    </a:cubicBezTo>
                    <a:lnTo>
                      <a:pt x="876300" y="12700"/>
                    </a:lnTo>
                    <a:lnTo>
                      <a:pt x="12700" y="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Bogen 8">
                <a:extLst>
                  <a:ext uri="{FF2B5EF4-FFF2-40B4-BE49-F238E27FC236}">
                    <a16:creationId xmlns:a16="http://schemas.microsoft.com/office/drawing/2014/main" id="{CEF29617-DB1E-66FB-7066-D14175226F57}"/>
                  </a:ext>
                </a:extLst>
              </p:cNvPr>
              <p:cNvSpPr/>
              <p:nvPr/>
            </p:nvSpPr>
            <p:spPr>
              <a:xfrm rot="21011619">
                <a:off x="10126222" y="4429883"/>
                <a:ext cx="565691" cy="413101"/>
              </a:xfrm>
              <a:prstGeom prst="arc">
                <a:avLst>
                  <a:gd name="adj1" fmla="val 11029691"/>
                  <a:gd name="adj2" fmla="val 1939423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Bogen 9">
                <a:extLst>
                  <a:ext uri="{FF2B5EF4-FFF2-40B4-BE49-F238E27FC236}">
                    <a16:creationId xmlns:a16="http://schemas.microsoft.com/office/drawing/2014/main" id="{1310343E-8FCD-BAD4-E80A-183F0442698E}"/>
                  </a:ext>
                </a:extLst>
              </p:cNvPr>
              <p:cNvSpPr/>
              <p:nvPr/>
            </p:nvSpPr>
            <p:spPr>
              <a:xfrm rot="3233617">
                <a:off x="9482681" y="4413906"/>
                <a:ext cx="474258" cy="353931"/>
              </a:xfrm>
              <a:prstGeom prst="arc">
                <a:avLst>
                  <a:gd name="adj1" fmla="val 12146312"/>
                  <a:gd name="adj2" fmla="val 1961241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" name="Gerade Verbindung mit Pfeil 10">
                <a:extLst>
                  <a:ext uri="{FF2B5EF4-FFF2-40B4-BE49-F238E27FC236}">
                    <a16:creationId xmlns:a16="http://schemas.microsoft.com/office/drawing/2014/main" id="{08026D17-571C-62F5-4029-21D6DC00B3B2}"/>
                  </a:ext>
                </a:extLst>
              </p:cNvPr>
              <p:cNvCxnSpPr/>
              <p:nvPr/>
            </p:nvCxnSpPr>
            <p:spPr>
              <a:xfrm>
                <a:off x="8896900" y="1648423"/>
                <a:ext cx="1512168" cy="158417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Bogen 11">
                <a:extLst>
                  <a:ext uri="{FF2B5EF4-FFF2-40B4-BE49-F238E27FC236}">
                    <a16:creationId xmlns:a16="http://schemas.microsoft.com/office/drawing/2014/main" id="{BCA98BD7-3EBA-69E3-0312-49AA0DCBAA85}"/>
                  </a:ext>
                </a:extLst>
              </p:cNvPr>
              <p:cNvSpPr/>
              <p:nvPr/>
            </p:nvSpPr>
            <p:spPr>
              <a:xfrm rot="2765902">
                <a:off x="9130956" y="2435831"/>
                <a:ext cx="784246" cy="576064"/>
              </a:xfrm>
              <a:prstGeom prst="arc">
                <a:avLst>
                  <a:gd name="adj1" fmla="val 16200000"/>
                  <a:gd name="adj2" fmla="val 20486676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8A05B107-D7BC-4A97-DFA1-3C27A15E9780}"/>
                  </a:ext>
                </a:extLst>
              </p:cNvPr>
              <p:cNvCxnSpPr/>
              <p:nvPr/>
            </p:nvCxnSpPr>
            <p:spPr>
              <a:xfrm flipH="1">
                <a:off x="9798971" y="2891104"/>
                <a:ext cx="60178" cy="21602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B9379B6A-B3FF-5E96-8AC2-16B9C220A7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98117" y="3519141"/>
                <a:ext cx="851563" cy="1144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1CF3DA7-76D7-3327-642A-22195AD02D7C}"/>
                  </a:ext>
                </a:extLst>
              </p:cNvPr>
              <p:cNvSpPr txBox="1"/>
              <p:nvPr/>
            </p:nvSpPr>
            <p:spPr>
              <a:xfrm>
                <a:off x="8891819" y="1367348"/>
                <a:ext cx="1445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Pellets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FCF237AD-CF03-082A-EF32-0DC620D8BCC0}"/>
                  </a:ext>
                </a:extLst>
              </p:cNvPr>
              <p:cNvSpPr txBox="1"/>
              <p:nvPr/>
            </p:nvSpPr>
            <p:spPr>
              <a:xfrm>
                <a:off x="9931971" y="2480486"/>
                <a:ext cx="2394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Core </a:t>
                </a: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Fuelling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986CD0C-E260-185F-AF23-1C7D53734488}"/>
                  </a:ext>
                </a:extLst>
              </p:cNvPr>
              <p:cNvSpPr txBox="1"/>
              <p:nvPr/>
            </p:nvSpPr>
            <p:spPr>
              <a:xfrm>
                <a:off x="8728615" y="2732909"/>
                <a:ext cx="979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 </a:t>
                </a: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losses</a:t>
                </a: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E99EE79-0C70-3764-F22D-F17F4E6C0156}"/>
                  </a:ext>
                </a:extLst>
              </p:cNvPr>
              <p:cNvSpPr txBox="1"/>
              <p:nvPr/>
            </p:nvSpPr>
            <p:spPr>
              <a:xfrm>
                <a:off x="11572423" y="3186881"/>
                <a:ext cx="18802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Gas</a:t>
                </a:r>
              </a:p>
            </p:txBody>
          </p: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A542F9D6-833F-C608-CD46-655BE3408E39}"/>
                  </a:ext>
                </a:extLst>
              </p:cNvPr>
              <p:cNvCxnSpPr/>
              <p:nvPr/>
            </p:nvCxnSpPr>
            <p:spPr>
              <a:xfrm flipH="1">
                <a:off x="10365622" y="3883240"/>
                <a:ext cx="43445" cy="253876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FEF541E4-E035-F4D3-161A-82BAF9AD4D1F}"/>
                  </a:ext>
                </a:extLst>
              </p:cNvPr>
              <p:cNvCxnSpPr/>
              <p:nvPr/>
            </p:nvCxnSpPr>
            <p:spPr>
              <a:xfrm>
                <a:off x="10024436" y="4534298"/>
                <a:ext cx="1" cy="76269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9C1CF2B4-7C1C-9356-59EF-D7FDAD8F0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511" y="4523666"/>
                <a:ext cx="0" cy="25686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06000D03-03A0-F7B9-0940-BA554DEE0075}"/>
                  </a:ext>
                </a:extLst>
              </p:cNvPr>
              <p:cNvSpPr txBox="1"/>
              <p:nvPr/>
            </p:nvSpPr>
            <p:spPr>
              <a:xfrm>
                <a:off x="9672274" y="5236452"/>
                <a:ext cx="885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Exhaust</a:t>
                </a: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E33371-89DB-68EA-9CBC-050915CC48B3}"/>
                </a:ext>
              </a:extLst>
            </p:cNvPr>
            <p:cNvCxnSpPr/>
            <p:nvPr/>
          </p:nvCxnSpPr>
          <p:spPr>
            <a:xfrm flipH="1">
              <a:off x="10447640" y="3097477"/>
              <a:ext cx="102372" cy="63911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753299E-EE1A-7B4E-3556-79B200C24622}"/>
              </a:ext>
            </a:extLst>
          </p:cNvPr>
          <p:cNvCxnSpPr>
            <a:cxnSpLocks/>
          </p:cNvCxnSpPr>
          <p:nvPr/>
        </p:nvCxnSpPr>
        <p:spPr>
          <a:xfrm flipH="1" flipV="1">
            <a:off x="9210814" y="4500432"/>
            <a:ext cx="851563" cy="114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0E8830C-4F14-9C89-B7AD-38D1C1F4B99E}"/>
              </a:ext>
            </a:extLst>
          </p:cNvPr>
          <p:cNvSpPr txBox="1"/>
          <p:nvPr/>
        </p:nvSpPr>
        <p:spPr>
          <a:xfrm>
            <a:off x="10042476" y="4399505"/>
            <a:ext cx="188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78FF007-2F53-5C28-FCEB-C34AD3F7662D}"/>
              </a:ext>
            </a:extLst>
          </p:cNvPr>
          <p:cNvCxnSpPr>
            <a:cxnSpLocks/>
          </p:cNvCxnSpPr>
          <p:nvPr/>
        </p:nvCxnSpPr>
        <p:spPr>
          <a:xfrm>
            <a:off x="9199955" y="2848819"/>
            <a:ext cx="167565" cy="16707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259F074A-6E2B-9CEA-D376-3191881B2107}"/>
              </a:ext>
            </a:extLst>
          </p:cNvPr>
          <p:cNvCxnSpPr>
            <a:cxnSpLocks/>
          </p:cNvCxnSpPr>
          <p:nvPr/>
        </p:nvCxnSpPr>
        <p:spPr>
          <a:xfrm flipH="1">
            <a:off x="10199010" y="3490376"/>
            <a:ext cx="21975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646984B-DEAC-F47C-FF56-38B8610EE011}"/>
              </a:ext>
            </a:extLst>
          </p:cNvPr>
          <p:cNvCxnSpPr>
            <a:cxnSpLocks/>
          </p:cNvCxnSpPr>
          <p:nvPr/>
        </p:nvCxnSpPr>
        <p:spPr>
          <a:xfrm flipH="1">
            <a:off x="9228804" y="4420414"/>
            <a:ext cx="2774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025AA70D-6E31-F03E-CAB1-1EC1E297AAE9}"/>
              </a:ext>
            </a:extLst>
          </p:cNvPr>
          <p:cNvCxnSpPr>
            <a:cxnSpLocks/>
          </p:cNvCxnSpPr>
          <p:nvPr/>
        </p:nvCxnSpPr>
        <p:spPr>
          <a:xfrm>
            <a:off x="9064276" y="4573191"/>
            <a:ext cx="1900" cy="2239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4AE447-0D96-14F3-5B2E-A6D784371595}"/>
              </a:ext>
            </a:extLst>
          </p:cNvPr>
          <p:cNvSpPr>
            <a:spLocks noGrp="1"/>
          </p:cNvSpPr>
          <p:nvPr/>
        </p:nvSpPr>
        <p:spPr>
          <a:xfrm>
            <a:off x="618321" y="5261786"/>
            <a:ext cx="5264119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Operating existing technology in a R&amp;D way rather than only as service unit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4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Pumping&amp;Fuelling</a:t>
            </a:r>
            <a:r>
              <a:rPr lang="de-DE" sz="3200" dirty="0">
                <a:latin typeface="+mn-lt"/>
              </a:rPr>
              <a:t> Topics – The </a:t>
            </a:r>
            <a:r>
              <a:rPr lang="de-DE" sz="3200" dirty="0" err="1">
                <a:latin typeface="+mn-lt"/>
              </a:rPr>
              <a:t>metal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foil</a:t>
            </a:r>
            <a:r>
              <a:rPr lang="de-DE" sz="3200" dirty="0">
                <a:latin typeface="+mn-lt"/>
              </a:rPr>
              <a:t> pump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B13AF3-66C9-137C-50A7-3A5F5572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8" y="3579149"/>
            <a:ext cx="3888432" cy="296936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4E72583-EE6E-A938-A139-E07FC4EF60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" y="1419731"/>
            <a:ext cx="5654040" cy="191939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F7FD522-314F-B7F3-2CD3-CED60D7BA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7" y="4301264"/>
            <a:ext cx="3142679" cy="193532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2FFB02B-78C3-DD7A-638E-81771ED60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228974"/>
            <a:ext cx="1817069" cy="102210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909572E-07F4-E257-FB4A-693ACB5E34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4" y="4043004"/>
            <a:ext cx="1814807" cy="1020829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EE560B40-9A04-4F0D-8B80-B0C76DD4EEFC}"/>
              </a:ext>
            </a:extLst>
          </p:cNvPr>
          <p:cNvSpPr txBox="1"/>
          <p:nvPr/>
        </p:nvSpPr>
        <p:spPr>
          <a:xfrm>
            <a:off x="10879647" y="4295506"/>
            <a:ext cx="1062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kW,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17EA277-840A-FB32-09C7-EFDA3D279FAC}"/>
              </a:ext>
            </a:extLst>
          </p:cNvPr>
          <p:cNvSpPr txBox="1"/>
          <p:nvPr/>
        </p:nvSpPr>
        <p:spPr>
          <a:xfrm>
            <a:off x="10887229" y="5470227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kW,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B=250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7A42C10-5B52-4FB6-DCBC-A2BCE054E1BA}"/>
              </a:ext>
            </a:extLst>
          </p:cNvPr>
          <p:cNvSpPr txBox="1"/>
          <p:nvPr/>
        </p:nvSpPr>
        <p:spPr>
          <a:xfrm>
            <a:off x="10887229" y="3940537"/>
            <a:ext cx="71654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de-DE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</a:t>
            </a:r>
            <a:endParaRPr kumimoji="0" lang="de-DE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AD5BD7-67A1-91FA-D2D9-5C9A9C614D90}"/>
              </a:ext>
            </a:extLst>
          </p:cNvPr>
          <p:cNvSpPr>
            <a:spLocks noGrp="1"/>
          </p:cNvSpPr>
          <p:nvPr/>
        </p:nvSpPr>
        <p:spPr>
          <a:xfrm>
            <a:off x="6335263" y="1452463"/>
            <a:ext cx="5606662" cy="136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characterize a test metal foil pump under reactor magnetic fields (non-uniform, transient)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Pump development completed in 2028 (except for fully representative magnetic field influence)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Pumping&amp;Fuelling</a:t>
            </a:r>
            <a:r>
              <a:rPr lang="de-DE" sz="3200" dirty="0">
                <a:latin typeface="+mn-lt"/>
              </a:rPr>
              <a:t> Topics – Core </a:t>
            </a:r>
            <a:r>
              <a:rPr lang="de-DE" sz="3200" dirty="0" err="1">
                <a:latin typeface="+mn-lt"/>
              </a:rPr>
              <a:t>fuelling</a:t>
            </a:r>
            <a:endParaRPr lang="de-DE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F015-B384-DAA3-F0A3-61D640C226FC}"/>
              </a:ext>
            </a:extLst>
          </p:cNvPr>
          <p:cNvSpPr>
            <a:spLocks noGrp="1"/>
          </p:cNvSpPr>
          <p:nvPr/>
        </p:nvSpPr>
        <p:spPr>
          <a:xfrm>
            <a:off x="379633" y="5858108"/>
            <a:ext cx="11629031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- Understood -        - known from EAST -          - both unknown for reactor scale -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A898EA-84F1-F54C-2C59-C397089EF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8" t="14018" r="4522" b="40186"/>
          <a:stretch/>
        </p:blipFill>
        <p:spPr>
          <a:xfrm>
            <a:off x="155580" y="3640728"/>
            <a:ext cx="2983058" cy="19576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2354A9-D0F3-1AEF-C31D-0F689BBD077C}"/>
              </a:ext>
            </a:extLst>
          </p:cNvPr>
          <p:cNvSpPr txBox="1"/>
          <p:nvPr/>
        </p:nvSpPr>
        <p:spPr>
          <a:xfrm>
            <a:off x="1817593" y="126503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 </a:t>
            </a:r>
            <a:r>
              <a:rPr kumimoji="0" lang="de-DE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Injection</a:t>
            </a:r>
            <a:endParaRPr kumimoji="0" lang="de-DE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DE3209-2B54-3416-8935-731C032243A5}"/>
              </a:ext>
            </a:extLst>
          </p:cNvPr>
          <p:cNvSpPr txBox="1"/>
          <p:nvPr/>
        </p:nvSpPr>
        <p:spPr>
          <a:xfrm>
            <a:off x="6731968" y="1237535"/>
            <a:ext cx="211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Pellet </a:t>
            </a:r>
            <a:r>
              <a:rPr kumimoji="0" lang="de-DE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Injection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077D88-98FA-18D1-1E94-46A498333780}"/>
              </a:ext>
            </a:extLst>
          </p:cNvPr>
          <p:cNvSpPr txBox="1"/>
          <p:nvPr/>
        </p:nvSpPr>
        <p:spPr>
          <a:xfrm>
            <a:off x="6888088" y="2213930"/>
            <a:ext cx="200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Extruder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Gas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straight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CA853A-BE1D-EC68-FDEB-64913C3148F2}"/>
              </a:ext>
            </a:extLst>
          </p:cNvPr>
          <p:cNvSpPr txBox="1"/>
          <p:nvPr/>
        </p:nvSpPr>
        <p:spPr>
          <a:xfrm>
            <a:off x="9408368" y="2205562"/>
            <a:ext cx="2672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Extruder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Centrifuge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curved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8A1013-3E7C-AC46-8D9E-239FFCB1BF75}"/>
              </a:ext>
            </a:extLst>
          </p:cNvPr>
          <p:cNvSpPr txBox="1"/>
          <p:nvPr/>
        </p:nvSpPr>
        <p:spPr>
          <a:xfrm>
            <a:off x="3358485" y="2220901"/>
            <a:ext cx="319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Supersonic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molecular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beam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injection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(SMBI)=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nozzle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48722DC-82AD-4E72-2D5A-90B05FAB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84" y="3982055"/>
            <a:ext cx="3727670" cy="148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8">
            <a:extLst>
              <a:ext uri="{FF2B5EF4-FFF2-40B4-BE49-F238E27FC236}">
                <a16:creationId xmlns:a16="http://schemas.microsoft.com/office/drawing/2014/main" id="{57B89E15-7132-2F03-B81D-9DDDEE7F6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"/>
          <a:stretch>
            <a:fillRect/>
          </a:stretch>
        </p:blipFill>
        <p:spPr bwMode="auto">
          <a:xfrm>
            <a:off x="9684273" y="3966716"/>
            <a:ext cx="2180467" cy="153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A3C413-A6DE-3B42-0053-94323CBD83E0}"/>
              </a:ext>
            </a:extLst>
          </p:cNvPr>
          <p:cNvSpPr txBox="1"/>
          <p:nvPr/>
        </p:nvSpPr>
        <p:spPr>
          <a:xfrm>
            <a:off x="814733" y="2738179"/>
            <a:ext cx="16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Pipe 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C9EB60D-BCF0-21F4-6CA2-69AE94354B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81" t="44247" r="26966" b="3804"/>
          <a:stretch/>
        </p:blipFill>
        <p:spPr>
          <a:xfrm>
            <a:off x="3358485" y="3870168"/>
            <a:ext cx="2524711" cy="1728192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3EA5DE0-6D02-D35C-BDC6-59A86FF5E709}"/>
              </a:ext>
            </a:extLst>
          </p:cNvPr>
          <p:cNvSpPr/>
          <p:nvPr/>
        </p:nvSpPr>
        <p:spPr>
          <a:xfrm>
            <a:off x="9408368" y="2018099"/>
            <a:ext cx="2672398" cy="36431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A14CFD-1354-8407-5133-5D9A124FEC7F}"/>
              </a:ext>
            </a:extLst>
          </p:cNvPr>
          <p:cNvSpPr txBox="1"/>
          <p:nvPr/>
        </p:nvSpPr>
        <p:spPr>
          <a:xfrm>
            <a:off x="9512595" y="3399321"/>
            <a:ext cx="252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DEMO route,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2026?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E6AB8B4-E4DD-50E9-3A66-903DDECD8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840" y="72061"/>
            <a:ext cx="2312655" cy="18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Pumping&amp;Fuelling</a:t>
            </a:r>
            <a:r>
              <a:rPr lang="de-DE" sz="3200" dirty="0">
                <a:latin typeface="+mn-lt"/>
              </a:rPr>
              <a:t> Topics – </a:t>
            </a:r>
            <a:r>
              <a:rPr lang="de-DE" sz="3200" dirty="0" err="1">
                <a:latin typeface="+mn-lt"/>
              </a:rPr>
              <a:t>Detachment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control</a:t>
            </a:r>
            <a:endParaRPr lang="de-DE" sz="3200" dirty="0">
              <a:latin typeface="+mn-lt"/>
            </a:endParaRPr>
          </a:p>
        </p:txBody>
      </p:sp>
      <p:pic>
        <p:nvPicPr>
          <p:cNvPr id="2" name="Picture 15" descr="untitled.png">
            <a:extLst>
              <a:ext uri="{FF2B5EF4-FFF2-40B4-BE49-F238E27FC236}">
                <a16:creationId xmlns:a16="http://schemas.microsoft.com/office/drawing/2014/main" id="{4B5B3F8C-8CF5-13DF-3F98-E3A8E505ABE4}"/>
              </a:ext>
            </a:extLst>
          </p:cNvPr>
          <p:cNvPicPr/>
          <p:nvPr/>
        </p:nvPicPr>
        <p:blipFill>
          <a:blip r:embed="rId2"/>
          <a:srcRect l="4759" t="9002" r="4172" b="730"/>
          <a:stretch>
            <a:fillRect/>
          </a:stretch>
        </p:blipFill>
        <p:spPr>
          <a:xfrm>
            <a:off x="767408" y="2204864"/>
            <a:ext cx="3616591" cy="34754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F015-B384-DAA3-F0A3-61D640C226FC}"/>
              </a:ext>
            </a:extLst>
          </p:cNvPr>
          <p:cNvSpPr>
            <a:spLocks noGrp="1"/>
          </p:cNvSpPr>
          <p:nvPr/>
        </p:nvSpPr>
        <p:spPr>
          <a:xfrm>
            <a:off x="6384032" y="1052736"/>
            <a:ext cx="5342646" cy="136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control detachment in the divertor, it is required to introduce matter as actuator in a control loop at very small reaction times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At DEMO scale, simple gas injection will not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DEMO needs another technology, which is not defined yet: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SMBI achieves higher flowrates, but suffers from strongly directed flows (beam rather than cloud) and strong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demixing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case of mixture flows.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Injection of micro shattered pellets (but coupling with low temperature environment is unknown)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C33130-2E6C-5237-BF64-DD85D49125CF}"/>
              </a:ext>
            </a:extLst>
          </p:cNvPr>
          <p:cNvSpPr txBox="1"/>
          <p:nvPr/>
        </p:nvSpPr>
        <p:spPr>
          <a:xfrm>
            <a:off x="969300" y="1275509"/>
            <a:ext cx="445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EG-2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items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BA8AF1-1CE3-2EB6-54FA-5687A5F05A30}"/>
              </a:ext>
            </a:extLst>
          </p:cNvPr>
          <p:cNvSpPr txBox="1"/>
          <p:nvPr/>
        </p:nvSpPr>
        <p:spPr>
          <a:xfrm>
            <a:off x="4890437" y="5680356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Unique?</a:t>
            </a:r>
          </a:p>
        </p:txBody>
      </p:sp>
    </p:spTree>
    <p:extLst>
      <p:ext uri="{BB962C8B-B14F-4D97-AF65-F5344CB8AC3E}">
        <p14:creationId xmlns:p14="http://schemas.microsoft.com/office/powerpoint/2010/main" val="191146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/>
          <a:lstStyle/>
          <a:p>
            <a:r>
              <a:rPr lang="de-DE" sz="3200" dirty="0" err="1">
                <a:latin typeface="+mn-lt"/>
              </a:rPr>
              <a:t>Pumping&amp;Fuelling</a:t>
            </a:r>
            <a:r>
              <a:rPr lang="de-DE" sz="3200" dirty="0">
                <a:latin typeface="+mn-lt"/>
              </a:rPr>
              <a:t> Topics – Operation </a:t>
            </a:r>
            <a:r>
              <a:rPr lang="de-DE" sz="3200" dirty="0" err="1">
                <a:latin typeface="+mn-lt"/>
              </a:rPr>
              <a:t>to</a:t>
            </a:r>
            <a:r>
              <a:rPr lang="de-DE" sz="3200" dirty="0">
                <a:latin typeface="+mn-lt"/>
              </a:rPr>
              <a:t> </a:t>
            </a:r>
            <a:r>
              <a:rPr lang="de-DE" sz="3200" dirty="0" err="1">
                <a:latin typeface="+mn-lt"/>
              </a:rPr>
              <a:t>learn</a:t>
            </a:r>
            <a:endParaRPr lang="de-DE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F015-B384-DAA3-F0A3-61D640C226FC}"/>
              </a:ext>
            </a:extLst>
          </p:cNvPr>
          <p:cNvSpPr>
            <a:spLocks noGrp="1"/>
          </p:cNvSpPr>
          <p:nvPr/>
        </p:nvSpPr>
        <p:spPr>
          <a:xfrm>
            <a:off x="483959" y="1642229"/>
            <a:ext cx="4094570" cy="1368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existing divertor pumping system has 9 pumps, which can be individually switched off – which allows to study the effect on particle exhaust (as compression in the divertor is not separated from the attached pumping speed) irrespective of chosen pump technology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..and allows for  validation of codes (if rich diagnostics are there)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13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F6424D6-F986-66E1-AE10-DDFF8956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98" y="2936378"/>
            <a:ext cx="2789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Case: basic scenario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9B5F58-7E16-B04A-B8B6-926BD79D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98" y="5062297"/>
            <a:ext cx="2889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Case: Widened poloidal gaps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22366A-99AA-35FE-F23B-1AF35775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93" y="3776121"/>
            <a:ext cx="2590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Case: Toroidal gaps are closed</a:t>
            </a:r>
          </a:p>
        </p:txBody>
      </p:sp>
      <p:pic>
        <p:nvPicPr>
          <p:cNvPr id="7" name="Picture 16" descr="005_p_s.tiff">
            <a:extLst>
              <a:ext uri="{FF2B5EF4-FFF2-40B4-BE49-F238E27FC236}">
                <a16:creationId xmlns:a16="http://schemas.microsoft.com/office/drawing/2014/main" id="{D122BFC3-31AB-837C-01B6-674F2211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05" t="1379" r="5347" b="11378"/>
          <a:stretch>
            <a:fillRect/>
          </a:stretch>
        </p:blipFill>
        <p:spPr bwMode="auto">
          <a:xfrm>
            <a:off x="10218370" y="1938433"/>
            <a:ext cx="16335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03_p_s.tiff">
            <a:extLst>
              <a:ext uri="{FF2B5EF4-FFF2-40B4-BE49-F238E27FC236}">
                <a16:creationId xmlns:a16="http://schemas.microsoft.com/office/drawing/2014/main" id="{B4EBB094-5E4F-023E-7657-12EEE12F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1" t="1494" r="5347" b="11609"/>
          <a:stretch>
            <a:fillRect/>
          </a:stretch>
        </p:blipFill>
        <p:spPr bwMode="auto">
          <a:xfrm>
            <a:off x="8265244" y="1955626"/>
            <a:ext cx="16335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005_s.tiff">
            <a:extLst>
              <a:ext uri="{FF2B5EF4-FFF2-40B4-BE49-F238E27FC236}">
                <a16:creationId xmlns:a16="http://schemas.microsoft.com/office/drawing/2014/main" id="{F46D4D33-96EC-1737-D80C-6AD5B8287F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05" t="1608" r="5550" b="11378"/>
          <a:stretch>
            <a:fillRect/>
          </a:stretch>
        </p:blipFill>
        <p:spPr bwMode="auto">
          <a:xfrm>
            <a:off x="10218370" y="3505636"/>
            <a:ext cx="1633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005.tiff">
            <a:extLst>
              <a:ext uri="{FF2B5EF4-FFF2-40B4-BE49-F238E27FC236}">
                <a16:creationId xmlns:a16="http://schemas.microsoft.com/office/drawing/2014/main" id="{9FB4AD9C-340D-8ACD-4E7B-C4F62218C0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52" t="1373" r="5376" b="11472"/>
          <a:stretch>
            <a:fillRect/>
          </a:stretch>
        </p:blipFill>
        <p:spPr bwMode="auto">
          <a:xfrm>
            <a:off x="10353430" y="5036597"/>
            <a:ext cx="16303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03.tiff">
            <a:extLst>
              <a:ext uri="{FF2B5EF4-FFF2-40B4-BE49-F238E27FC236}">
                <a16:creationId xmlns:a16="http://schemas.microsoft.com/office/drawing/2014/main" id="{84CFDD94-0543-46CC-189F-C0558086F6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426" t="1765" r="5376" b="11275"/>
          <a:stretch>
            <a:fillRect/>
          </a:stretch>
        </p:blipFill>
        <p:spPr bwMode="auto">
          <a:xfrm>
            <a:off x="8362302" y="5047291"/>
            <a:ext cx="1631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03_s.tiff">
            <a:extLst>
              <a:ext uri="{FF2B5EF4-FFF2-40B4-BE49-F238E27FC236}">
                <a16:creationId xmlns:a16="http://schemas.microsoft.com/office/drawing/2014/main" id="{544823B8-8BA5-772D-5485-B34333638D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208" t="1724" r="5652" b="11494"/>
          <a:stretch>
            <a:fillRect/>
          </a:stretch>
        </p:blipFill>
        <p:spPr bwMode="auto">
          <a:xfrm>
            <a:off x="8342322" y="3558743"/>
            <a:ext cx="16335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middle_s.tiff">
            <a:extLst>
              <a:ext uri="{FF2B5EF4-FFF2-40B4-BE49-F238E27FC236}">
                <a16:creationId xmlns:a16="http://schemas.microsoft.com/office/drawing/2014/main" id="{9C595BC6-0A2D-CD1F-8399-2F49EF45F8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71" t="7126" r="9535" b="2414"/>
          <a:stretch>
            <a:fillRect/>
          </a:stretch>
        </p:blipFill>
        <p:spPr bwMode="auto">
          <a:xfrm>
            <a:off x="4321931" y="895172"/>
            <a:ext cx="1853951" cy="16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AEFE071-F36D-ABB5-0296-1D035D6C9038}"/>
                  </a:ext>
                </a:extLst>
              </p:cNvPr>
              <p:cNvSpPr txBox="1"/>
              <p:nvPr/>
            </p:nvSpPr>
            <p:spPr>
              <a:xfrm>
                <a:off x="8649138" y="1626069"/>
                <a:ext cx="519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de-DE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ξ</m:t>
                    </m:r>
                  </m:oMath>
                </a14:m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=0.3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AEFE071-F36D-ABB5-0296-1D035D6C9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138" y="1626069"/>
                <a:ext cx="519694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5871560-5E94-3D0B-7C8C-B6AB2919F241}"/>
                  </a:ext>
                </a:extLst>
              </p:cNvPr>
              <p:cNvSpPr txBox="1"/>
              <p:nvPr/>
            </p:nvSpPr>
            <p:spPr>
              <a:xfrm>
                <a:off x="10748326" y="1598072"/>
                <a:ext cx="5982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de-DE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ξ</m:t>
                    </m:r>
                  </m:oMath>
                </a14:m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=0.05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5871560-5E94-3D0B-7C8C-B6AB2919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326" y="1598072"/>
                <a:ext cx="598241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2" descr="Slide_1_0.bmp">
            <a:extLst>
              <a:ext uri="{FF2B5EF4-FFF2-40B4-BE49-F238E27FC236}">
                <a16:creationId xmlns:a16="http://schemas.microsoft.com/office/drawing/2014/main" id="{3C2D75EB-7A54-3299-7B41-936740A944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6100" t="-143" r="31100" b="-1671"/>
          <a:stretch>
            <a:fillRect/>
          </a:stretch>
        </p:blipFill>
        <p:spPr bwMode="auto">
          <a:xfrm>
            <a:off x="6386107" y="1078871"/>
            <a:ext cx="1590105" cy="115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D9E4112B-94BE-D962-55E2-DAE32A16057D}"/>
              </a:ext>
            </a:extLst>
          </p:cNvPr>
          <p:cNvSpPr txBox="1"/>
          <p:nvPr/>
        </p:nvSpPr>
        <p:spPr>
          <a:xfrm>
            <a:off x="9120336" y="1078871"/>
            <a:ext cx="184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DIVGAS Code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DBE5D72-DB0A-4570-B2D6-A9DC4430E41D}"/>
              </a:ext>
            </a:extLst>
          </p:cNvPr>
          <p:cNvSpPr txBox="1"/>
          <p:nvPr/>
        </p:nvSpPr>
        <p:spPr>
          <a:xfrm>
            <a:off x="517789" y="767075"/>
            <a:ext cx="288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EG-2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items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76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706BA-438D-161B-5898-DA23E56CF7E8}"/>
              </a:ext>
            </a:extLst>
          </p:cNvPr>
          <p:cNvSpPr txBox="1">
            <a:spLocks/>
          </p:cNvSpPr>
          <p:nvPr/>
        </p:nvSpPr>
        <p:spPr>
          <a:xfrm>
            <a:off x="336000" y="1"/>
            <a:ext cx="11520000" cy="728999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Materials and Components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A9B14B8-4EA9-8F8D-56D6-AB566839E0C1}"/>
              </a:ext>
            </a:extLst>
          </p:cNvPr>
          <p:cNvCxnSpPr>
            <a:cxnSpLocks/>
          </p:cNvCxnSpPr>
          <p:nvPr/>
        </p:nvCxnSpPr>
        <p:spPr>
          <a:xfrm>
            <a:off x="336000" y="7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AD352187-276A-6BD3-3BB9-9B6CDF1A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6207038"/>
            <a:ext cx="606591" cy="5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0DF4096-28BC-5F83-422E-1A85F79EEEC7}"/>
              </a:ext>
            </a:extLst>
          </p:cNvPr>
          <p:cNvCxnSpPr>
            <a:cxnSpLocks/>
          </p:cNvCxnSpPr>
          <p:nvPr/>
        </p:nvCxnSpPr>
        <p:spPr>
          <a:xfrm>
            <a:off x="336000" y="6129000"/>
            <a:ext cx="115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2AADDC-EEA5-937D-3431-10D1DC44C5A5}"/>
              </a:ext>
            </a:extLst>
          </p:cNvPr>
          <p:cNvSpPr txBox="1"/>
          <p:nvPr/>
        </p:nvSpPr>
        <p:spPr>
          <a:xfrm>
            <a:off x="11153333" y="6142081"/>
            <a:ext cx="702667" cy="7159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it-IT" sz="1400" dirty="0"/>
              <a:t>1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6AF5468-C28B-366B-3312-8107CC00E994}"/>
              </a:ext>
            </a:extLst>
          </p:cNvPr>
          <p:cNvGrpSpPr/>
          <p:nvPr/>
        </p:nvGrpSpPr>
        <p:grpSpPr>
          <a:xfrm>
            <a:off x="807175" y="1800057"/>
            <a:ext cx="3430633" cy="3158776"/>
            <a:chOff x="807175" y="1800057"/>
            <a:chExt cx="3430633" cy="3158776"/>
          </a:xfrm>
        </p:grpSpPr>
        <p:graphicFrame>
          <p:nvGraphicFramePr>
            <p:cNvPr id="11" name="Grafico 10">
              <a:extLst>
                <a:ext uri="{FF2B5EF4-FFF2-40B4-BE49-F238E27FC236}">
                  <a16:creationId xmlns:a16="http://schemas.microsoft.com/office/drawing/2014/main" id="{48AFED8D-1A8E-53F0-E34B-BCA1D6FD024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07175" y="1984724"/>
            <a:ext cx="3430633" cy="2974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929DA64-D090-4EFA-8A15-E212F61643E9}"/>
                </a:ext>
              </a:extLst>
            </p:cNvPr>
            <p:cNvSpPr txBox="1"/>
            <p:nvPr/>
          </p:nvSpPr>
          <p:spPr>
            <a:xfrm>
              <a:off x="1337854" y="1800057"/>
              <a:ext cx="78377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dirty="0"/>
                <a:t>15</a:t>
              </a:r>
              <a:endParaRPr lang="en-US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FB2D318-6F44-22F2-2751-3A683071E4CA}"/>
                </a:ext>
              </a:extLst>
            </p:cNvPr>
            <p:cNvSpPr txBox="1"/>
            <p:nvPr/>
          </p:nvSpPr>
          <p:spPr>
            <a:xfrm>
              <a:off x="2931523" y="3102446"/>
              <a:ext cx="78377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dirty="0"/>
                <a:t>4</a:t>
              </a:r>
              <a:endParaRPr lang="en-US" dirty="0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A13B12A-DCF2-8308-C52B-DB9C1B2D4185}"/>
              </a:ext>
            </a:extLst>
          </p:cNvPr>
          <p:cNvSpPr txBox="1"/>
          <p:nvPr/>
        </p:nvSpPr>
        <p:spPr>
          <a:xfrm>
            <a:off x="639295" y="1079863"/>
            <a:ext cx="512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</a:t>
            </a:r>
            <a:r>
              <a:rPr lang="it-IT" dirty="0" err="1"/>
              <a:t>total</a:t>
            </a:r>
            <a:r>
              <a:rPr lang="it-IT" dirty="0"/>
              <a:t> of </a:t>
            </a:r>
            <a:r>
              <a:rPr lang="it-IT" b="1" dirty="0">
                <a:solidFill>
                  <a:srgbClr val="0070C0"/>
                </a:solidFill>
              </a:rPr>
              <a:t>19 </a:t>
            </a:r>
            <a:r>
              <a:rPr lang="it-IT" b="1" dirty="0" err="1">
                <a:solidFill>
                  <a:srgbClr val="0070C0"/>
                </a:solidFill>
              </a:rPr>
              <a:t>Proposal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submitted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080C611-3326-FC55-5F91-F7CF6271AE48}"/>
              </a:ext>
            </a:extLst>
          </p:cNvPr>
          <p:cNvSpPr/>
          <p:nvPr/>
        </p:nvSpPr>
        <p:spPr>
          <a:xfrm>
            <a:off x="942591" y="1619250"/>
            <a:ext cx="1543434" cy="3714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0D60E88-C0F6-181A-8C64-E5795EA8F924}"/>
              </a:ext>
            </a:extLst>
          </p:cNvPr>
          <p:cNvCxnSpPr/>
          <p:nvPr/>
        </p:nvCxnSpPr>
        <p:spPr>
          <a:xfrm>
            <a:off x="2486025" y="1800057"/>
            <a:ext cx="327904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5DCF1AD-641B-E8D6-D2CD-70B17B4C33BC}"/>
              </a:ext>
            </a:extLst>
          </p:cNvPr>
          <p:cNvGraphicFramePr>
            <a:graphicFrameLocks/>
          </p:cNvGraphicFramePr>
          <p:nvPr/>
        </p:nvGraphicFramePr>
        <p:xfrm>
          <a:off x="6485405" y="1264529"/>
          <a:ext cx="50673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C0BEE6-19EC-1699-C789-E825E57412A5}"/>
              </a:ext>
            </a:extLst>
          </p:cNvPr>
          <p:cNvSpPr txBox="1"/>
          <p:nvPr/>
        </p:nvSpPr>
        <p:spPr>
          <a:xfrm>
            <a:off x="6819900" y="1373896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7</a:t>
            </a:r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477157-B085-83A1-311B-FC48097F2EAB}"/>
              </a:ext>
            </a:extLst>
          </p:cNvPr>
          <p:cNvSpPr txBox="1"/>
          <p:nvPr/>
        </p:nvSpPr>
        <p:spPr>
          <a:xfrm>
            <a:off x="8021683" y="29521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3</a:t>
            </a:r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5318BB-5F3B-6195-911E-1715A98BF23F}"/>
              </a:ext>
            </a:extLst>
          </p:cNvPr>
          <p:cNvSpPr txBox="1"/>
          <p:nvPr/>
        </p:nvSpPr>
        <p:spPr>
          <a:xfrm>
            <a:off x="9197340" y="29521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3</a:t>
            </a:r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7EF654-4363-84BC-4736-C0B3359B339B}"/>
              </a:ext>
            </a:extLst>
          </p:cNvPr>
          <p:cNvSpPr txBox="1"/>
          <p:nvPr/>
        </p:nvSpPr>
        <p:spPr>
          <a:xfrm>
            <a:off x="10369562" y="3369588"/>
            <a:ext cx="7837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2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68AAC8-110D-7E43-0EB2-A337CAE1A87E}"/>
              </a:ext>
            </a:extLst>
          </p:cNvPr>
          <p:cNvSpPr txBox="1"/>
          <p:nvPr/>
        </p:nvSpPr>
        <p:spPr>
          <a:xfrm>
            <a:off x="4242062" y="6128999"/>
            <a:ext cx="3707876" cy="729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DTT </a:t>
            </a:r>
            <a:r>
              <a:rPr lang="it-IT" sz="1400" dirty="0" err="1"/>
              <a:t>Research</a:t>
            </a:r>
            <a:r>
              <a:rPr lang="it-IT" sz="1400" dirty="0"/>
              <a:t> Plan – 27 April 2023</a:t>
            </a:r>
          </a:p>
        </p:txBody>
      </p:sp>
    </p:spTree>
    <p:extLst>
      <p:ext uri="{BB962C8B-B14F-4D97-AF65-F5344CB8AC3E}">
        <p14:creationId xmlns:p14="http://schemas.microsoft.com/office/powerpoint/2010/main" val="2016710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1108</Words>
  <Application>Microsoft Office PowerPoint</Application>
  <PresentationFormat>Breitbild</PresentationFormat>
  <Paragraphs>157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Tahoma</vt:lpstr>
      <vt:lpstr>Wingdings</vt:lpstr>
      <vt:lpstr>Tema di Office</vt:lpstr>
      <vt:lpstr>Office Theme</vt:lpstr>
      <vt:lpstr>1_Office Theme</vt:lpstr>
      <vt:lpstr>EG-6  Fusion technology developments</vt:lpstr>
      <vt:lpstr>Where we stand</vt:lpstr>
      <vt:lpstr>Outline Structure of chapter 9</vt:lpstr>
      <vt:lpstr>Pumping&amp;Fuelling Topics</vt:lpstr>
      <vt:lpstr>Pumping&amp;Fuelling Topics – The metal foil pump</vt:lpstr>
      <vt:lpstr>Pumping&amp;Fuelling Topics – Core fuelling</vt:lpstr>
      <vt:lpstr>Pumping&amp;Fuelling Topics – Detachment control</vt:lpstr>
      <vt:lpstr>Pumping&amp;Fuelling Topics – Operation to learn</vt:lpstr>
      <vt:lpstr>PowerPoint-Präsentation</vt:lpstr>
      <vt:lpstr>PowerPoint-Präsentation</vt:lpstr>
      <vt:lpstr>Divertor Test Module</vt:lpstr>
      <vt:lpstr>Status and next steps</vt:lpstr>
      <vt:lpstr>Unique contributions to the Fusion Roadmap (max. 5 slides)</vt:lpstr>
      <vt:lpstr>Important contributions to the Fusion Roadmap (max. 5 slides)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Day, Christian (ITEP)</cp:lastModifiedBy>
  <cp:revision>63</cp:revision>
  <dcterms:created xsi:type="dcterms:W3CDTF">2020-08-28T09:34:50Z</dcterms:created>
  <dcterms:modified xsi:type="dcterms:W3CDTF">2023-04-27T09:57:30Z</dcterms:modified>
</cp:coreProperties>
</file>