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package/2006/relationships/metadata/extended-properties" Target="docProps/app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9" r:id="rId3"/>
    <p:sldId id="289" r:id="rId4"/>
    <p:sldId id="260" r:id="rId5"/>
    <p:sldId id="290" r:id="rId6"/>
    <p:sldId id="291" r:id="rId7"/>
    <p:sldId id="292" r:id="rId8"/>
    <p:sldId id="265" r:id="rId9"/>
    <p:sldId id="294" r:id="rId10"/>
    <p:sldId id="295" r:id="rId11"/>
    <p:sldId id="266" r:id="rId12"/>
    <p:sldId id="296" r:id="rId13"/>
    <p:sldId id="267" r:id="rId14"/>
    <p:sldId id="298" r:id="rId15"/>
    <p:sldId id="288" r:id="rId16"/>
    <p:sldId id="269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50" autoAdjust="0"/>
    <p:restoredTop sz="94713" autoAdjust="0"/>
  </p:normalViewPr>
  <p:slideViewPr>
    <p:cSldViewPr snapToGrid="0" snapToObjects="1">
      <p:cViewPr varScale="1">
        <p:scale>
          <a:sx n="108" d="100"/>
          <a:sy n="108" d="100"/>
        </p:scale>
        <p:origin x="20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41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9T14:08:47.5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 0,'42'0'0'0,"10161"0"0"0,-9081 0 0 0,3381 0 0 0,-4301 0 0 0,-193 0 0 0,13 0 0 0,11 0 0 0,18 0 0 0,-5 0 0 0,130 0 0 0,-167 0 0 0,2 0 0 0,-27 0 0 0,-21 0 0 0,20 0 0 0,11 0 0 0,11 0 0 0,8 0 0 0,-3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9T14:09:39.3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 0,'5692'0'0'0,"-1896"0"0"0,1699 0 0 0,-5423 0 0 0,-40 0 0 0,77 0 0 0,-103 0 0 0,-13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9T14:09:49.3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 0,'8248'0'0'0,"-7995"0"0"0,-240 0 0 0,-1 0 0 0,1 0 0 0,0 0 0 0,0 0 0 0,-1 0 0 0,1 0 0 0,27 0 0 0,26 0 0 0,-53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t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" y="3869"/>
            <a:ext cx="9141303" cy="1252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14" y="1161496"/>
            <a:ext cx="9155628" cy="3985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" y="3910626"/>
            <a:ext cx="9141303" cy="1252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" descr="Image"/>
          <p:cNvPicPr>
            <a:picLocks noChangeAspect="1"/>
          </p:cNvPicPr>
          <p:nvPr/>
        </p:nvPicPr>
        <p:blipFill>
          <a:blip r:embed="rId4">
            <a:alphaModFix amt="29515"/>
          </a:blip>
          <a:stretch>
            <a:fillRect/>
          </a:stretch>
        </p:blipFill>
        <p:spPr>
          <a:xfrm>
            <a:off x="4438255" y="471881"/>
            <a:ext cx="4676453" cy="467645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61505"/>
            <a:ext cx="2133600" cy="339329"/>
          </a:xfrm>
          <a:prstGeom prst="rect">
            <a:avLst/>
          </a:prstGeom>
        </p:spPr>
        <p:txBody>
          <a:bodyPr lIns="70423" tIns="70423" rIns="70423" bIns="70423" anchor="ctr"/>
          <a:lstStyle>
            <a:lvl1pPr algn="r" defTabSz="1072827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8578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8" y="-11505"/>
            <a:ext cx="9144001" cy="85882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567870"/>
            <a:ext cx="8229601" cy="4519888"/>
          </a:xfrm>
          <a:prstGeom prst="rect">
            <a:avLst/>
          </a:prstGeom>
        </p:spPr>
        <p:txBody>
          <a:bodyPr lIns="70423" tIns="70423" rIns="70423" bIns="70423" anchor="t"/>
          <a:lstStyle>
            <a:lvl1pPr marL="383901" indent="-383901" defTabSz="1072827">
              <a:spcBef>
                <a:spcPts val="633"/>
              </a:spcBef>
              <a:buSzPct val="100000"/>
              <a:buFont typeface="Arial"/>
              <a:defRPr sz="2672">
                <a:latin typeface="Arial"/>
                <a:ea typeface="Arial"/>
                <a:cs typeface="Arial"/>
                <a:sym typeface="Arial"/>
              </a:defRPr>
            </a:lvl1pPr>
            <a:lvl2pPr marL="766630" indent="-389464" defTabSz="1072827">
              <a:spcBef>
                <a:spcPts val="633"/>
              </a:spcBef>
              <a:buSzPct val="100000"/>
              <a:buFont typeface="Arial"/>
              <a:defRPr sz="2672">
                <a:latin typeface="Arial"/>
                <a:ea typeface="Arial"/>
                <a:cs typeface="Arial"/>
                <a:sym typeface="Arial"/>
              </a:defRPr>
            </a:lvl2pPr>
            <a:lvl3pPr marL="1095577" indent="-341245" defTabSz="1072827">
              <a:spcBef>
                <a:spcPts val="633"/>
              </a:spcBef>
              <a:buSzPct val="100000"/>
              <a:buFont typeface="Arial"/>
              <a:defRPr sz="2672">
                <a:latin typeface="Arial"/>
                <a:ea typeface="Arial"/>
                <a:cs typeface="Arial"/>
                <a:sym typeface="Arial"/>
              </a:defRPr>
            </a:lvl3pPr>
            <a:lvl4pPr marL="1443069" indent="-311571" defTabSz="1072827">
              <a:spcBef>
                <a:spcPts val="633"/>
              </a:spcBef>
              <a:buSzPct val="100000"/>
              <a:buFont typeface="Arial"/>
              <a:buChar char="–"/>
              <a:defRPr sz="2672">
                <a:latin typeface="Arial"/>
                <a:ea typeface="Arial"/>
                <a:cs typeface="Arial"/>
                <a:sym typeface="Arial"/>
              </a:defRPr>
            </a:lvl4pPr>
            <a:lvl5pPr marL="1820234" indent="-311571" defTabSz="1072827">
              <a:spcBef>
                <a:spcPts val="633"/>
              </a:spcBef>
              <a:buSzPct val="100000"/>
              <a:buFont typeface="Arial"/>
              <a:buChar char="»"/>
              <a:defRPr sz="2672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itle Text"/>
          <p:cNvSpPr txBox="1">
            <a:spLocks noGrp="1"/>
          </p:cNvSpPr>
          <p:nvPr>
            <p:ph type="title"/>
          </p:nvPr>
        </p:nvSpPr>
        <p:spPr>
          <a:xfrm>
            <a:off x="492918" y="206894"/>
            <a:ext cx="7543801" cy="422031"/>
          </a:xfrm>
          <a:prstGeom prst="rect">
            <a:avLst/>
          </a:prstGeom>
        </p:spPr>
        <p:txBody>
          <a:bodyPr lIns="70423" tIns="70423" rIns="70423" bIns="70423"/>
          <a:lstStyle>
            <a:lvl1pPr algn="l" defTabSz="1072827">
              <a:lnSpc>
                <a:spcPts val="3656"/>
              </a:lnSpc>
              <a:defRPr sz="337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720" y="146225"/>
            <a:ext cx="525066" cy="52506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60381" y="248245"/>
            <a:ext cx="2133601" cy="339329"/>
          </a:xfrm>
          <a:prstGeom prst="rect">
            <a:avLst/>
          </a:prstGeom>
        </p:spPr>
        <p:txBody>
          <a:bodyPr lIns="70423" tIns="70423" rIns="70423" bIns="70423" anchor="ctr"/>
          <a:lstStyle>
            <a:lvl1pPr algn="r" defTabSz="1072827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47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571500" y="0"/>
            <a:ext cx="10281645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68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5F6372B-BA4D-408D-AD43-1C5FA1A1867E}" type="datetimeFigureOut">
              <a:rPr lang="it-IT" smtClean="0"/>
              <a:t>26/04/23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418757" y="6505278"/>
            <a:ext cx="297558" cy="266900"/>
          </a:xfrm>
        </p:spPr>
        <p:txBody>
          <a:bodyPr/>
          <a:lstStyle/>
          <a:p>
            <a:fld id="{ED71258C-65AE-4938-91A1-DF3FE776B1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9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39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18757" y="6505278"/>
            <a:ext cx="297558" cy="266900"/>
          </a:xfrm>
        </p:spPr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9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nergetic Particle effects…"/>
          <p:cNvSpPr txBox="1"/>
          <p:nvPr/>
        </p:nvSpPr>
        <p:spPr>
          <a:xfrm>
            <a:off x="368077" y="1265258"/>
            <a:ext cx="3815148" cy="63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5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3656" dirty="0"/>
              <a:t>Theory </a:t>
            </a:r>
            <a:r>
              <a:rPr lang="it-IT" sz="3656" dirty="0" err="1"/>
              <a:t>Chapter</a:t>
            </a:r>
            <a:r>
              <a:rPr lang="it-IT" sz="3656" baseline="30000" dirty="0"/>
              <a:t>+</a:t>
            </a:r>
            <a:endParaRPr sz="3656" baseline="30000" dirty="0"/>
          </a:p>
        </p:txBody>
      </p:sp>
      <p:sp>
        <p:nvSpPr>
          <p:cNvPr id="11" name="Rectangle 19"/>
          <p:cNvSpPr txBox="1"/>
          <p:nvPr/>
        </p:nvSpPr>
        <p:spPr>
          <a:xfrm>
            <a:off x="377484" y="5259418"/>
            <a:ext cx="8726977" cy="21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9516" tIns="49516" rIns="49516" bIns="49516">
            <a:spAutoFit/>
          </a:bodyPr>
          <a:lstStyle/>
          <a:p>
            <a:pPr defTabSz="1072827">
              <a:lnSpc>
                <a:spcPct val="80000"/>
              </a:lnSpc>
              <a:defRPr sz="2800" baseline="30500">
                <a:latin typeface="Calibri"/>
                <a:ea typeface="Calibri"/>
                <a:cs typeface="Calibri"/>
                <a:sym typeface="Calibri"/>
              </a:defRPr>
            </a:pPr>
            <a:endParaRPr sz="1406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548DD-F8DE-ACE6-4BE5-87838DFD1ED4}"/>
              </a:ext>
            </a:extLst>
          </p:cNvPr>
          <p:cNvSpPr txBox="1"/>
          <p:nvPr/>
        </p:nvSpPr>
        <p:spPr>
          <a:xfrm>
            <a:off x="165400" y="5259423"/>
            <a:ext cx="9012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+</a:t>
            </a:r>
            <a:r>
              <a:rPr lang="fr-FR" dirty="0" err="1"/>
              <a:t>Acknowledgment</a:t>
            </a:r>
            <a:r>
              <a:rPr lang="fr-FR" dirty="0"/>
              <a:t>: G. </a:t>
            </a:r>
            <a:r>
              <a:rPr lang="fr-FR" dirty="0" err="1"/>
              <a:t>Falchetto</a:t>
            </a:r>
            <a:r>
              <a:rPr lang="fr-FR" dirty="0"/>
              <a:t>, Y. </a:t>
            </a:r>
            <a:r>
              <a:rPr lang="fr-FR" dirty="0" err="1"/>
              <a:t>Kominis</a:t>
            </a:r>
            <a:r>
              <a:rPr lang="fr-FR" dirty="0"/>
              <a:t>, M. </a:t>
            </a:r>
            <a:r>
              <a:rPr lang="fr-FR" dirty="0" err="1"/>
              <a:t>Gobbin</a:t>
            </a:r>
            <a:r>
              <a:rPr lang="fr-FR" dirty="0"/>
              <a:t>, G. </a:t>
            </a:r>
            <a:r>
              <a:rPr lang="fr-FR" dirty="0" err="1"/>
              <a:t>Spizzo</a:t>
            </a:r>
            <a:r>
              <a:rPr lang="fr-FR" dirty="0"/>
              <a:t>, F. </a:t>
            </a:r>
            <a:r>
              <a:rPr lang="fr-FR" dirty="0" err="1"/>
              <a:t>Porcelli</a:t>
            </a:r>
            <a:r>
              <a:rPr lang="fr-FR" dirty="0"/>
              <a:t>, F. </a:t>
            </a:r>
            <a:r>
              <a:rPr lang="fr-FR" dirty="0" err="1"/>
              <a:t>Zonca</a:t>
            </a:r>
            <a:r>
              <a:rPr lang="fr-FR" dirty="0"/>
              <a:t>*, M. </a:t>
            </a:r>
            <a:r>
              <a:rPr lang="fr-FR" dirty="0" err="1"/>
              <a:t>Zuin</a:t>
            </a:r>
            <a:endParaRPr lang="fr-FR" dirty="0"/>
          </a:p>
          <a:p>
            <a:r>
              <a:rPr lang="fr-FR" dirty="0"/>
              <a:t>				CNPS: https://</a:t>
            </a:r>
            <a:r>
              <a:rPr lang="fr-FR" dirty="0" err="1"/>
              <a:t>www.afs.enea.it</a:t>
            </a:r>
            <a:r>
              <a:rPr lang="fr-FR" dirty="0"/>
              <a:t>/</a:t>
            </a:r>
            <a:r>
              <a:rPr lang="fr-FR" dirty="0" err="1"/>
              <a:t>zonca</a:t>
            </a:r>
            <a:r>
              <a:rPr lang="fr-FR" dirty="0"/>
              <a:t>/CNPS/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AA57BF-5997-CE22-FC2C-BA2AF716F75B}"/>
              </a:ext>
            </a:extLst>
          </p:cNvPr>
          <p:cNvSpPr txBox="1"/>
          <p:nvPr/>
        </p:nvSpPr>
        <p:spPr>
          <a:xfrm>
            <a:off x="216647" y="3918524"/>
            <a:ext cx="3778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M.V. </a:t>
            </a:r>
            <a:r>
              <a:rPr lang="en-US" sz="2000" b="1" dirty="0" err="1">
                <a:solidFill>
                  <a:schemeClr val="bg1"/>
                </a:solidFill>
              </a:rPr>
              <a:t>Falessi</a:t>
            </a:r>
            <a:r>
              <a:rPr lang="en-US" sz="2000" b="1" dirty="0">
                <a:solidFill>
                  <a:schemeClr val="bg1"/>
                </a:solidFill>
              </a:rPr>
              <a:t>*, E. Nardon</a:t>
            </a:r>
            <a:r>
              <a:rPr lang="en-US" sz="2000" b="1" baseline="30000" dirty="0">
                <a:solidFill>
                  <a:schemeClr val="bg1"/>
                </a:solidFill>
              </a:rPr>
              <a:t>1</a:t>
            </a:r>
            <a:r>
              <a:rPr lang="en-US" sz="2000" b="1" dirty="0">
                <a:solidFill>
                  <a:schemeClr val="bg1"/>
                </a:solidFill>
              </a:rPr>
              <a:t>, G. Vlad</a:t>
            </a:r>
            <a:r>
              <a:rPr lang="en-US" sz="2000" b="1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5C522-D127-8EAB-DEC4-471799FCF624}"/>
              </a:ext>
            </a:extLst>
          </p:cNvPr>
          <p:cNvSpPr txBox="1"/>
          <p:nvPr/>
        </p:nvSpPr>
        <p:spPr>
          <a:xfrm>
            <a:off x="192897" y="4223614"/>
            <a:ext cx="5841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*Center for Nonlinear Plasma Science and ENEA C.R. Frascati</a:t>
            </a:r>
          </a:p>
          <a:p>
            <a:r>
              <a:rPr lang="en-US" i="1" baseline="30000" dirty="0"/>
              <a:t>1</a:t>
            </a:r>
            <a:r>
              <a:rPr lang="en-US" i="1" dirty="0"/>
              <a:t>CEA, </a:t>
            </a:r>
            <a:r>
              <a:rPr lang="en-US" i="1" dirty="0" err="1"/>
              <a:t>Cadarache</a:t>
            </a:r>
            <a:endParaRPr lang="en-US" i="1" dirty="0"/>
          </a:p>
          <a:p>
            <a:r>
              <a:rPr lang="en-US" i="1" baseline="30000" dirty="0"/>
              <a:t>2</a:t>
            </a:r>
            <a:r>
              <a:rPr lang="en-US" i="1" dirty="0"/>
              <a:t>ENEA C.R. Frascati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C582D3-EB5F-B438-8BBB-3C80A43C338F}"/>
              </a:ext>
            </a:extLst>
          </p:cNvPr>
          <p:cNvSpPr txBox="1"/>
          <p:nvPr/>
        </p:nvSpPr>
        <p:spPr>
          <a:xfrm>
            <a:off x="368077" y="1827792"/>
            <a:ext cx="6733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effectLst/>
                <a:latin typeface="Helvetica" pitchFamily="2" charset="0"/>
              </a:rPr>
              <a:t>Chapter 8: Theory and simulation for preparation of experiments</a:t>
            </a:r>
            <a:endParaRPr lang="en-GB" dirty="0">
              <a:effectLst/>
              <a:latin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8.2 Plasma as a complex system: </a:t>
            </a:r>
            <a:br>
              <a:rPr lang="it-IT" dirty="0"/>
            </a:br>
            <a:r>
              <a:rPr dirty="0"/>
              <a:t>nonlinear equilibria and self-organization</a:t>
            </a:r>
          </a:p>
        </p:txBody>
      </p:sp>
      <p:pic>
        <p:nvPicPr>
          <p:cNvPr id="3" name="Picture 1"/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62000" y="926683"/>
            <a:ext cx="7620000" cy="321815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27140-87BF-A26F-4662-CD0946F73199}"/>
              </a:ext>
            </a:extLst>
          </p:cNvPr>
          <p:cNvSpPr txBox="1"/>
          <p:nvPr/>
        </p:nvSpPr>
        <p:spPr>
          <a:xfrm>
            <a:off x="6134073" y="6398696"/>
            <a:ext cx="300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ICPP 2022 FZ&amp;DTT Team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CC98032-0672-6647-4131-B9E5F7F7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49" y="4722582"/>
            <a:ext cx="7481501" cy="87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9223655-D72A-670B-3806-6D2ED25DD020}"/>
              </a:ext>
            </a:extLst>
          </p:cNvPr>
          <p:cNvSpPr/>
          <p:nvPr/>
        </p:nvSpPr>
        <p:spPr>
          <a:xfrm>
            <a:off x="6185304" y="6398696"/>
            <a:ext cx="28655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75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8.3 Gyrokinetic transport theory: general approach</a:t>
            </a:r>
            <a:r>
              <a:rPr lang="it-IT" dirty="0"/>
              <a:t> &amp; </a:t>
            </a:r>
            <a:r>
              <a:rPr lang="it-IT" dirty="0" err="1"/>
              <a:t>reduced</a:t>
            </a:r>
            <a:r>
              <a:rPr lang="it-IT" dirty="0"/>
              <a:t> models</a:t>
            </a:r>
            <a:endParaRPr dirty="0"/>
          </a:p>
        </p:txBody>
      </p:sp>
      <p:pic>
        <p:nvPicPr>
          <p:cNvPr id="3" name="Picture 1" descr="/home/falematte/Dropbox/orgpic/2023-02-28_15-40-29_screensh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84200" y="1600200"/>
            <a:ext cx="79629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122949C-0FEE-CF3F-8E28-569E953DB72D}"/>
              </a:ext>
            </a:extLst>
          </p:cNvPr>
          <p:cNvSpPr/>
          <p:nvPr/>
        </p:nvSpPr>
        <p:spPr>
          <a:xfrm>
            <a:off x="492918" y="1426930"/>
            <a:ext cx="103982" cy="4799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8.3 Gyrokinetic transport theory: general approach</a:t>
            </a:r>
            <a:r>
              <a:rPr lang="it-IT" dirty="0"/>
              <a:t> &amp; </a:t>
            </a:r>
            <a:r>
              <a:rPr lang="it-IT" dirty="0" err="1"/>
              <a:t>reduced</a:t>
            </a:r>
            <a:r>
              <a:rPr lang="it-IT" dirty="0"/>
              <a:t> models</a:t>
            </a:r>
            <a:endParaRPr dirty="0"/>
          </a:p>
        </p:txBody>
      </p:sp>
      <p:pic>
        <p:nvPicPr>
          <p:cNvPr id="3" name="Picture 1"/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12498" y="1600200"/>
            <a:ext cx="7706303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122949C-0FEE-CF3F-8E28-569E953DB72D}"/>
              </a:ext>
            </a:extLst>
          </p:cNvPr>
          <p:cNvSpPr/>
          <p:nvPr/>
        </p:nvSpPr>
        <p:spPr>
          <a:xfrm>
            <a:off x="492918" y="1426930"/>
            <a:ext cx="103982" cy="4799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217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it-IT" dirty="0"/>
              <a:t>l</a:t>
            </a:r>
            <a:r>
              <a:rPr dirty="0"/>
              <a:t>imitation of present transport approaches.</a:t>
            </a:r>
          </a:p>
          <a:p>
            <a:pPr lvl="1"/>
            <a:r>
              <a:rPr lang="it-IT" dirty="0" err="1"/>
              <a:t>need</a:t>
            </a:r>
            <a:r>
              <a:rPr lang="it-IT" dirty="0"/>
              <a:t> o</a:t>
            </a:r>
            <a:r>
              <a:rPr dirty="0"/>
              <a:t>f truly global, </a:t>
            </a:r>
            <a:r>
              <a:rPr lang="it-IT" dirty="0" err="1"/>
              <a:t>electromagnetic</a:t>
            </a:r>
            <a:r>
              <a:rPr lang="it-IT" dirty="0"/>
              <a:t>, G</a:t>
            </a:r>
            <a:r>
              <a:rPr dirty="0" err="1"/>
              <a:t>yrokinetic</a:t>
            </a:r>
            <a:r>
              <a:rPr dirty="0"/>
              <a:t> analyses</a:t>
            </a:r>
            <a:r>
              <a:rPr lang="it-IT" dirty="0"/>
              <a:t>;</a:t>
            </a:r>
            <a:endParaRPr dirty="0"/>
          </a:p>
          <a:p>
            <a:pPr lvl="1"/>
            <a:r>
              <a:rPr lang="it-IT" dirty="0"/>
              <a:t>b</a:t>
            </a:r>
            <a:r>
              <a:rPr dirty="0" err="1"/>
              <a:t>reak</a:t>
            </a:r>
            <a:r>
              <a:rPr dirty="0"/>
              <a:t> down of </a:t>
            </a:r>
            <a:r>
              <a:rPr lang="it-IT" dirty="0" err="1"/>
              <a:t>nonlinear</a:t>
            </a:r>
            <a:r>
              <a:rPr lang="it-IT" dirty="0"/>
              <a:t> </a:t>
            </a:r>
            <a:r>
              <a:rPr lang="it-IT" dirty="0" err="1"/>
              <a:t>Gyrokinetics</a:t>
            </a:r>
            <a:r>
              <a:rPr lang="it-IT" dirty="0"/>
              <a:t> </a:t>
            </a:r>
            <a:r>
              <a:rPr dirty="0"/>
              <a:t>near plasma edge</a:t>
            </a:r>
            <a:r>
              <a:rPr lang="it-IT" dirty="0"/>
              <a:t>;</a:t>
            </a:r>
            <a:endParaRPr dirty="0"/>
          </a:p>
          <a:p>
            <a:pPr lvl="1"/>
            <a:r>
              <a:rPr lang="it-IT" dirty="0"/>
              <a:t>f</a:t>
            </a:r>
            <a:r>
              <a:rPr dirty="0" err="1"/>
              <a:t>ully</a:t>
            </a:r>
            <a:r>
              <a:rPr dirty="0"/>
              <a:t> nonlinear </a:t>
            </a:r>
            <a:r>
              <a:rPr lang="it-IT" dirty="0" err="1"/>
              <a:t>Gyrokinetic</a:t>
            </a:r>
            <a:r>
              <a:rPr dirty="0"/>
              <a:t> collision operators</a:t>
            </a:r>
            <a:r>
              <a:rPr lang="it-IT" dirty="0"/>
              <a:t>;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8.3 Gyrokinetic transport theory: general approach</a:t>
            </a:r>
            <a:r>
              <a:rPr lang="it-IT" dirty="0"/>
              <a:t> &amp; </a:t>
            </a:r>
            <a:r>
              <a:rPr lang="it-IT" dirty="0" err="1"/>
              <a:t>reduced</a:t>
            </a:r>
            <a:r>
              <a:rPr lang="it-IT" dirty="0"/>
              <a:t> models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199" y="1247539"/>
            <a:ext cx="8229601" cy="4519888"/>
          </a:xfrm>
        </p:spPr>
        <p:txBody>
          <a:bodyPr/>
          <a:lstStyle/>
          <a:p>
            <a:pPr lvl="1"/>
            <a:r>
              <a:rPr lang="it-IT" dirty="0" err="1"/>
              <a:t>Importance</a:t>
            </a:r>
            <a:r>
              <a:rPr lang="it-IT" dirty="0"/>
              <a:t> of building an </a:t>
            </a:r>
            <a:r>
              <a:rPr lang="it-IT" dirty="0" err="1"/>
              <a:t>infrastructure</a:t>
            </a:r>
            <a:r>
              <a:rPr lang="it-IT" dirty="0"/>
              <a:t> to </a:t>
            </a:r>
            <a:r>
              <a:rPr lang="it-IT" dirty="0" err="1"/>
              <a:t>verify</a:t>
            </a:r>
            <a:r>
              <a:rPr lang="it-IT" dirty="0"/>
              <a:t> and validate </a:t>
            </a:r>
            <a:r>
              <a:rPr lang="it-IT" dirty="0" err="1"/>
              <a:t>reduced</a:t>
            </a:r>
            <a:r>
              <a:rPr lang="it-IT" dirty="0"/>
              <a:t> models on DTT;</a:t>
            </a:r>
          </a:p>
          <a:p>
            <a:pPr lvl="1"/>
            <a:r>
              <a:rPr lang="it-IT" dirty="0" err="1"/>
              <a:t>role</a:t>
            </a:r>
            <a:r>
              <a:rPr lang="it-IT" dirty="0"/>
              <a:t> of IMAS </a:t>
            </a:r>
            <a:r>
              <a:rPr lang="it-IT" dirty="0" err="1"/>
              <a:t>infrastructure</a:t>
            </a:r>
            <a:r>
              <a:rPr lang="it-IT" dirty="0"/>
              <a:t>; </a:t>
            </a:r>
          </a:p>
          <a:p>
            <a:pPr lvl="1"/>
            <a:r>
              <a:rPr lang="it-IT" dirty="0" err="1"/>
              <a:t>Ligka</a:t>
            </a:r>
            <a:r>
              <a:rPr lang="it-IT" dirty="0"/>
              <a:t> </a:t>
            </a:r>
            <a:r>
              <a:rPr lang="it-IT" dirty="0" err="1"/>
              <a:t>Hagis</a:t>
            </a:r>
            <a:r>
              <a:rPr lang="it-IT" dirty="0"/>
              <a:t> workflow, </a:t>
            </a:r>
            <a:r>
              <a:rPr lang="it-IT" dirty="0" err="1"/>
              <a:t>synthetic</a:t>
            </a:r>
            <a:r>
              <a:rPr lang="it-IT" dirty="0"/>
              <a:t> </a:t>
            </a:r>
            <a:r>
              <a:rPr lang="it-IT" dirty="0" err="1"/>
              <a:t>diagnostics</a:t>
            </a:r>
            <a:r>
              <a:rPr lang="it-IT" dirty="0"/>
              <a:t>;</a:t>
            </a:r>
          </a:p>
          <a:p>
            <a:pPr marL="377166" lvl="1" indent="0">
              <a:buNone/>
            </a:pPr>
            <a:r>
              <a:rPr lang="it-IT" dirty="0"/>
              <a:t> 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8.</a:t>
            </a:r>
            <a:r>
              <a:rPr lang="it-IT" dirty="0"/>
              <a:t>4</a:t>
            </a:r>
            <a:r>
              <a:rPr dirty="0"/>
              <a:t> Integration of theory, simulation and experiments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E6AD51-49F0-4B5A-E0E3-78243E28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947" y="3376582"/>
            <a:ext cx="4496103" cy="33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9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8.</a:t>
            </a:r>
            <a:r>
              <a:rPr lang="it-IT" dirty="0"/>
              <a:t>4</a:t>
            </a:r>
            <a:r>
              <a:rPr dirty="0"/>
              <a:t> Integration of theory, simulation and experiments</a:t>
            </a:r>
          </a:p>
        </p:txBody>
      </p:sp>
      <p:pic>
        <p:nvPicPr>
          <p:cNvPr id="9" name="100015_tra_408_6.gif" descr="100015_tra_408_6.gif">
            <a:extLst>
              <a:ext uri="{FF2B5EF4-FFF2-40B4-BE49-F238E27FC236}">
                <a16:creationId xmlns:a16="http://schemas.microsoft.com/office/drawing/2014/main" id="{B3BAA1CF-0598-093B-7E23-B5881FE3B52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72" y="1258475"/>
            <a:ext cx="5429728" cy="3610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100015_tra_408_3.gif" descr="100015_tra_408_3.gif">
            <a:extLst>
              <a:ext uri="{FF2B5EF4-FFF2-40B4-BE49-F238E27FC236}">
                <a16:creationId xmlns:a16="http://schemas.microsoft.com/office/drawing/2014/main" id="{6B4356F7-1DE9-061D-38EF-E551BF86983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579877" y="1244349"/>
            <a:ext cx="5472207" cy="363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9879118-9E4D-C684-9C4A-3830A2422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49" y="5328299"/>
            <a:ext cx="7481501" cy="87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925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dirty="0"/>
              <a:t>Limit of present analyses and codes for edge physics</a:t>
            </a:r>
          </a:p>
          <a:p>
            <a:pPr lvl="1"/>
            <a:r>
              <a:rPr dirty="0"/>
              <a:t>Moment based hybrid</a:t>
            </a:r>
            <a:r>
              <a:rPr lang="it-IT" dirty="0"/>
              <a:t>/</a:t>
            </a:r>
            <a:r>
              <a:rPr lang="it-IT" dirty="0" err="1"/>
              <a:t>kinetic</a:t>
            </a:r>
            <a:r>
              <a:rPr dirty="0"/>
              <a:t> models</a:t>
            </a:r>
          </a:p>
          <a:p>
            <a:pPr lvl="1"/>
            <a:r>
              <a:rPr dirty="0"/>
              <a:t>more inputs required by the theory RP </a:t>
            </a:r>
            <a:r>
              <a:rPr dirty="0" err="1"/>
              <a:t>grou</a:t>
            </a:r>
            <a:r>
              <a:rPr lang="it-IT" dirty="0"/>
              <a:t>p and interaction with </a:t>
            </a:r>
            <a:r>
              <a:rPr lang="it-IT" dirty="0" err="1"/>
              <a:t>other</a:t>
            </a:r>
            <a:r>
              <a:rPr lang="it-IT" dirty="0"/>
              <a:t> groups e.g., </a:t>
            </a:r>
            <a:r>
              <a:rPr lang="it-IT" dirty="0" err="1"/>
              <a:t>edge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/>
              <a:t>physics</a:t>
            </a:r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8.</a:t>
            </a:r>
            <a:r>
              <a:rPr lang="it-IT" dirty="0"/>
              <a:t>5</a:t>
            </a:r>
            <a:r>
              <a:rPr dirty="0"/>
              <a:t> Novel approaches and open problems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46610" y="3199273"/>
            <a:ext cx="6215063" cy="852076"/>
          </a:xfrm>
        </p:spPr>
        <p:txBody>
          <a:bodyPr anchor="ctr">
            <a:noAutofit/>
          </a:bodyPr>
          <a:lstStyle/>
          <a:p>
            <a:pPr marL="377166" lvl="1" indent="0">
              <a:buNone/>
            </a:pPr>
            <a:r>
              <a:rPr lang="it-IT" sz="3375" dirty="0" err="1"/>
              <a:t>Thank</a:t>
            </a:r>
            <a:r>
              <a:rPr lang="it-IT" sz="3375" dirty="0"/>
              <a:t> </a:t>
            </a:r>
            <a:r>
              <a:rPr lang="it-IT" sz="3375" dirty="0" err="1"/>
              <a:t>you</a:t>
            </a:r>
            <a:r>
              <a:rPr lang="it-IT" sz="3375" dirty="0"/>
              <a:t> for </a:t>
            </a:r>
            <a:r>
              <a:rPr lang="it-IT" sz="3375" dirty="0" err="1"/>
              <a:t>your</a:t>
            </a:r>
            <a:r>
              <a:rPr lang="it-IT" sz="3375" dirty="0"/>
              <a:t> </a:t>
            </a:r>
            <a:r>
              <a:rPr lang="it-IT" sz="3375" dirty="0" err="1"/>
              <a:t>attention</a:t>
            </a:r>
            <a:r>
              <a:rPr lang="it-IT" sz="3375" dirty="0"/>
              <a:t>!</a:t>
            </a:r>
            <a:endParaRPr sz="3375" dirty="0"/>
          </a:p>
        </p:txBody>
      </p:sp>
    </p:spTree>
    <p:extLst>
      <p:ext uri="{BB962C8B-B14F-4D97-AF65-F5344CB8AC3E}">
        <p14:creationId xmlns:p14="http://schemas.microsoft.com/office/powerpoint/2010/main" val="2455772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</a:t>
            </a:r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in March meeting;</a:t>
            </a:r>
          </a:p>
          <a:p>
            <a:pPr lvl="1"/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identified</a:t>
            </a:r>
            <a:r>
              <a:rPr lang="it-IT" dirty="0"/>
              <a:t> </a:t>
            </a:r>
            <a:r>
              <a:rPr lang="it-IT" dirty="0" err="1"/>
              <a:t>preliminary</a:t>
            </a:r>
            <a:r>
              <a:rPr lang="it-IT" dirty="0"/>
              <a:t> </a:t>
            </a:r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contents</a:t>
            </a:r>
            <a:r>
              <a:rPr lang="it-IT" dirty="0"/>
              <a:t>;</a:t>
            </a:r>
          </a:p>
          <a:p>
            <a:pPr lvl="1"/>
            <a:r>
              <a:rPr lang="en-US" dirty="0"/>
              <a:t>we aim to leverage international collaborations within CNPS and </a:t>
            </a:r>
            <a:r>
              <a:rPr lang="en-US" dirty="0" err="1"/>
              <a:t>EUROfusion</a:t>
            </a:r>
            <a:r>
              <a:rPr lang="en-US" dirty="0"/>
              <a:t> to enhance the quality and impact of our work</a:t>
            </a:r>
            <a:r>
              <a:rPr lang="it-IT" dirty="0"/>
              <a:t>;</a:t>
            </a:r>
          </a:p>
          <a:p>
            <a:pPr lvl="1"/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iterations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group are </a:t>
            </a:r>
            <a:r>
              <a:rPr lang="it-IT" dirty="0" err="1"/>
              <a:t>required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starting</a:t>
            </a:r>
            <a:r>
              <a:rPr lang="it-IT" dirty="0"/>
              <a:t> the writing </a:t>
            </a:r>
            <a:r>
              <a:rPr lang="it-IT" dirty="0" err="1"/>
              <a:t>process</a:t>
            </a:r>
            <a:r>
              <a:rPr lang="it-IT" dirty="0"/>
              <a:t>;</a:t>
            </a:r>
          </a:p>
          <a:p>
            <a:pPr lvl="1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lang="en-GB" dirty="0"/>
              <a:t>Status of the theory Chapter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8.0 Introduction: DTT uniqueness and mission;</a:t>
            </a:r>
          </a:p>
          <a:p>
            <a:pPr lvl="1"/>
            <a:r>
              <a:rPr lang="en-US" dirty="0"/>
              <a:t>8.1 Weak similarity scaling &amp; DTT;</a:t>
            </a:r>
          </a:p>
          <a:p>
            <a:pPr lvl="1"/>
            <a:r>
              <a:rPr lang="en-US" dirty="0"/>
              <a:t>8.2 Plasma as a complex system: nonlinear equilibria and self organization;</a:t>
            </a:r>
          </a:p>
          <a:p>
            <a:pPr lvl="1"/>
            <a:r>
              <a:rPr lang="en-US" dirty="0"/>
              <a:t>8.3 Gyrokinetic transport theory: general approach &amp; reduced models;</a:t>
            </a:r>
          </a:p>
          <a:p>
            <a:pPr lvl="1"/>
            <a:r>
              <a:rPr lang="en-US" dirty="0"/>
              <a:t>8.4 Integration of theory, simulation and experiments;</a:t>
            </a:r>
          </a:p>
          <a:p>
            <a:pPr lvl="1"/>
            <a:r>
              <a:rPr lang="en-US"/>
              <a:t>8.5 </a:t>
            </a:r>
            <a:r>
              <a:rPr lang="en-US" dirty="0"/>
              <a:t>Novel approaches and open problems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8" y="206894"/>
            <a:ext cx="7543801" cy="422031"/>
          </a:xfrm>
        </p:spPr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lang="en-GB" dirty="0"/>
              <a:t>Chapter’s outline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413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lang="it-IT" dirty="0" err="1"/>
              <a:t>Introduction</a:t>
            </a:r>
            <a:r>
              <a:rPr lang="it-IT" dirty="0"/>
              <a:t>: DTT </a:t>
            </a:r>
            <a:r>
              <a:rPr lang="it-IT" dirty="0" err="1"/>
              <a:t>scientific</a:t>
            </a:r>
            <a:r>
              <a:rPr lang="it-IT" dirty="0"/>
              <a:t> mission</a:t>
            </a:r>
            <a:endParaRPr dirty="0"/>
          </a:p>
        </p:txBody>
      </p:sp>
      <p:pic>
        <p:nvPicPr>
          <p:cNvPr id="3" name="Picture 1" descr="/home/falematte/Dropbox/orgpic/2023-02-28_15-28-48_screensh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50900" y="1600200"/>
            <a:ext cx="74549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CACC9-AB05-A287-7160-C7ADA314F16C}"/>
              </a:ext>
            </a:extLst>
          </p:cNvPr>
          <p:cNvSpPr txBox="1"/>
          <p:nvPr/>
        </p:nvSpPr>
        <p:spPr>
          <a:xfrm>
            <a:off x="6134073" y="6398696"/>
            <a:ext cx="300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ICPP 2022 FZ&amp;DTT Team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lang="en-US" dirty="0"/>
              <a:t>8.1 Weak similarity scaling &amp; DTT</a:t>
            </a:r>
            <a:endParaRPr dirty="0"/>
          </a:p>
        </p:txBody>
      </p:sp>
      <p:pic>
        <p:nvPicPr>
          <p:cNvPr id="3" name="Picture 1"/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50900" y="1612429"/>
            <a:ext cx="7454900" cy="449674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CACC9-AB05-A287-7160-C7ADA314F16C}"/>
              </a:ext>
            </a:extLst>
          </p:cNvPr>
          <p:cNvSpPr txBox="1"/>
          <p:nvPr/>
        </p:nvSpPr>
        <p:spPr>
          <a:xfrm>
            <a:off x="6134073" y="6398696"/>
            <a:ext cx="300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ICPP 2022 FZ&amp;DTT Team</a:t>
            </a:r>
          </a:p>
        </p:txBody>
      </p:sp>
    </p:spTree>
    <p:extLst>
      <p:ext uri="{BB962C8B-B14F-4D97-AF65-F5344CB8AC3E}">
        <p14:creationId xmlns:p14="http://schemas.microsoft.com/office/powerpoint/2010/main" val="1357183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lang="en-US" dirty="0"/>
              <a:t>8.1 Weak similarity scaling &amp; DTT</a:t>
            </a:r>
            <a:endParaRPr dirty="0"/>
          </a:p>
        </p:txBody>
      </p:sp>
      <p:pic>
        <p:nvPicPr>
          <p:cNvPr id="3" name="Picture 1"/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50900" y="1662669"/>
            <a:ext cx="7454900" cy="439626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CACC9-AB05-A287-7160-C7ADA314F16C}"/>
              </a:ext>
            </a:extLst>
          </p:cNvPr>
          <p:cNvSpPr txBox="1"/>
          <p:nvPr/>
        </p:nvSpPr>
        <p:spPr>
          <a:xfrm>
            <a:off x="6134073" y="6398696"/>
            <a:ext cx="300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ICPP 2022 FZ&amp;DTT Team</a:t>
            </a:r>
          </a:p>
        </p:txBody>
      </p:sp>
    </p:spTree>
    <p:extLst>
      <p:ext uri="{BB962C8B-B14F-4D97-AF65-F5344CB8AC3E}">
        <p14:creationId xmlns:p14="http://schemas.microsoft.com/office/powerpoint/2010/main" val="52265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lang="en-US" dirty="0"/>
              <a:t>8.1 Weak similarity scaling &amp; DTT</a:t>
            </a:r>
            <a:endParaRPr dirty="0"/>
          </a:p>
        </p:txBody>
      </p:sp>
      <p:pic>
        <p:nvPicPr>
          <p:cNvPr id="3" name="Picture 1"/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50900" y="1662669"/>
            <a:ext cx="7454900" cy="439626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CACC9-AB05-A287-7160-C7ADA314F16C}"/>
              </a:ext>
            </a:extLst>
          </p:cNvPr>
          <p:cNvSpPr txBox="1"/>
          <p:nvPr/>
        </p:nvSpPr>
        <p:spPr>
          <a:xfrm>
            <a:off x="6134073" y="6398696"/>
            <a:ext cx="300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ICPP 2022 FZ&amp;DTT Team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0948D39-1978-1D4E-C3AE-A88C7C2FEF51}"/>
                  </a:ext>
                </a:extLst>
              </p14:cNvPr>
              <p14:cNvContentPartPr/>
              <p14:nvPr/>
            </p14:nvContentPartPr>
            <p14:xfrm>
              <a:off x="2200077" y="3007493"/>
              <a:ext cx="591444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0948D39-1978-1D4E-C3AE-A88C7C2FEF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6077" y="2899853"/>
                <a:ext cx="60220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A4569DF7-739D-08DE-6A20-6AB5AB3DFB92}"/>
                  </a:ext>
                </a:extLst>
              </p14:cNvPr>
              <p14:cNvContentPartPr/>
              <p14:nvPr/>
            </p14:nvContentPartPr>
            <p14:xfrm>
              <a:off x="2221317" y="5791013"/>
              <a:ext cx="547308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A4569DF7-739D-08DE-6A20-6AB5AB3DFB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67677" y="5683373"/>
                <a:ext cx="5580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903EDCFC-E6BD-AACD-A078-2181EBD22C25}"/>
                  </a:ext>
                </a:extLst>
              </p14:cNvPr>
              <p14:cNvContentPartPr/>
              <p14:nvPr/>
            </p14:nvContentPartPr>
            <p14:xfrm>
              <a:off x="2294397" y="3402053"/>
              <a:ext cx="313560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903EDCFC-E6BD-AACD-A078-2181EBD22C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0757" y="3294413"/>
                <a:ext cx="324324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AA7F05-A15E-1DA0-5594-6919EDE14D18}"/>
              </a:ext>
            </a:extLst>
          </p:cNvPr>
          <p:cNvSpPr txBox="1"/>
          <p:nvPr/>
        </p:nvSpPr>
        <p:spPr>
          <a:xfrm>
            <a:off x="2297617" y="1030504"/>
            <a:ext cx="6008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Different</a:t>
            </a:r>
            <a:r>
              <a:rPr lang="it-IT" dirty="0">
                <a:solidFill>
                  <a:srgbClr val="C00000"/>
                </a:solidFill>
              </a:rPr>
              <a:t> scope </a:t>
            </a:r>
            <a:r>
              <a:rPr lang="it-IT" dirty="0" err="1">
                <a:solidFill>
                  <a:srgbClr val="C00000"/>
                </a:solidFill>
              </a:rPr>
              <a:t>compared</a:t>
            </a:r>
            <a:r>
              <a:rPr lang="it-IT" dirty="0">
                <a:solidFill>
                  <a:srgbClr val="C00000"/>
                </a:solidFill>
              </a:rPr>
              <a:t> to </a:t>
            </a:r>
            <a:r>
              <a:rPr lang="it-IT" dirty="0" err="1">
                <a:solidFill>
                  <a:srgbClr val="C00000"/>
                </a:solidFill>
              </a:rPr>
              <a:t>chapter</a:t>
            </a:r>
            <a:r>
              <a:rPr lang="it-IT" dirty="0">
                <a:solidFill>
                  <a:srgbClr val="C00000"/>
                </a:solidFill>
              </a:rPr>
              <a:t> 1. Focus on </a:t>
            </a:r>
            <a:r>
              <a:rPr lang="it-IT" dirty="0" err="1">
                <a:solidFill>
                  <a:srgbClr val="C00000"/>
                </a:solidFill>
              </a:rPr>
              <a:t>fundamental</a:t>
            </a:r>
            <a:endParaRPr lang="it-IT" dirty="0">
              <a:solidFill>
                <a:srgbClr val="C00000"/>
              </a:solidFill>
            </a:endParaRPr>
          </a:p>
          <a:p>
            <a:r>
              <a:rPr lang="it-IT" dirty="0" err="1">
                <a:solidFill>
                  <a:srgbClr val="C00000"/>
                </a:solidFill>
              </a:rPr>
              <a:t>physics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processes</a:t>
            </a:r>
            <a:r>
              <a:rPr lang="it-IT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9518AD0-DB53-D2B5-FE0B-8116429EEEBF}"/>
              </a:ext>
            </a:extLst>
          </p:cNvPr>
          <p:cNvSpPr/>
          <p:nvPr/>
        </p:nvSpPr>
        <p:spPr>
          <a:xfrm>
            <a:off x="2294397" y="1030504"/>
            <a:ext cx="5998703" cy="646331"/>
          </a:xfrm>
          <a:prstGeom prst="rect">
            <a:avLst/>
          </a:prstGeom>
          <a:noFill/>
          <a:ln w="57150">
            <a:solidFill>
              <a:srgbClr val="FFF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680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8.2 Plasma as a complex system: </a:t>
            </a:r>
            <a:br>
              <a:rPr lang="it-IT" dirty="0"/>
            </a:br>
            <a:r>
              <a:rPr dirty="0"/>
              <a:t>nonlinear equilibria and self-organization</a:t>
            </a:r>
          </a:p>
        </p:txBody>
      </p:sp>
      <p:pic>
        <p:nvPicPr>
          <p:cNvPr id="3" name="Picture 1" descr="/home/falematte/Dropbox/orgpic/2023-02-28_15-35-49_screensh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0" y="1540435"/>
            <a:ext cx="76200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27140-87BF-A26F-4662-CD0946F73199}"/>
              </a:ext>
            </a:extLst>
          </p:cNvPr>
          <p:cNvSpPr txBox="1"/>
          <p:nvPr/>
        </p:nvSpPr>
        <p:spPr>
          <a:xfrm>
            <a:off x="6134073" y="6398696"/>
            <a:ext cx="300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ICPP 2022 FZ&amp;DTT Team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A797C2F-68B0-807E-1958-7B00267B6964}"/>
              </a:ext>
            </a:extLst>
          </p:cNvPr>
          <p:cNvSpPr/>
          <p:nvPr/>
        </p:nvSpPr>
        <p:spPr>
          <a:xfrm>
            <a:off x="6185304" y="6398696"/>
            <a:ext cx="28655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8.2 Plasma as a complex system: </a:t>
            </a:r>
            <a:br>
              <a:rPr lang="it-IT" dirty="0"/>
            </a:br>
            <a:r>
              <a:rPr dirty="0"/>
              <a:t>nonlinear equilibria and self-organization</a:t>
            </a:r>
          </a:p>
        </p:txBody>
      </p:sp>
      <p:pic>
        <p:nvPicPr>
          <p:cNvPr id="3" name="Picture 1"/>
          <p:cNvPicPr>
            <a:picLocks noGrp="1"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62000" y="1377485"/>
            <a:ext cx="7620000" cy="434736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27140-87BF-A26F-4662-CD0946F73199}"/>
              </a:ext>
            </a:extLst>
          </p:cNvPr>
          <p:cNvSpPr txBox="1"/>
          <p:nvPr/>
        </p:nvSpPr>
        <p:spPr>
          <a:xfrm>
            <a:off x="6134073" y="6398696"/>
            <a:ext cx="300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ICPP 2022 FZ&amp;DTT Team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6EC41F7-E009-2DF5-D799-B2055837FBE8}"/>
              </a:ext>
            </a:extLst>
          </p:cNvPr>
          <p:cNvSpPr/>
          <p:nvPr/>
        </p:nvSpPr>
        <p:spPr>
          <a:xfrm>
            <a:off x="6185304" y="6398696"/>
            <a:ext cx="28655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131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489</Words>
  <Application>Microsoft Macintosh PowerPoint</Application>
  <PresentationFormat>On-screen Show (4:3)</PresentationFormat>
  <Paragraphs>54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Office Theme</vt:lpstr>
      <vt:lpstr>PowerPoint Presentation</vt:lpstr>
      <vt:lpstr>Status of the theory Chapter</vt:lpstr>
      <vt:lpstr>Chapter’s outline</vt:lpstr>
      <vt:lpstr>Introduction: DTT scientific mission</vt:lpstr>
      <vt:lpstr>8.1 Weak similarity scaling &amp; DTT</vt:lpstr>
      <vt:lpstr>8.1 Weak similarity scaling &amp; DTT</vt:lpstr>
      <vt:lpstr>8.1 Weak similarity scaling &amp; DTT</vt:lpstr>
      <vt:lpstr>8.2 Plasma as a complex system:  nonlinear equilibria and self-organization</vt:lpstr>
      <vt:lpstr>8.2 Plasma as a complex system:  nonlinear equilibria and self-organization</vt:lpstr>
      <vt:lpstr>8.2 Plasma as a complex system:  nonlinear equilibria and self-organization</vt:lpstr>
      <vt:lpstr>8.3 Gyrokinetic transport theory: general approach &amp; reduced models</vt:lpstr>
      <vt:lpstr>8.3 Gyrokinetic transport theory: general approach &amp; reduced models</vt:lpstr>
      <vt:lpstr>8.3 Gyrokinetic transport theory: general approach &amp; reduced models</vt:lpstr>
      <vt:lpstr>8.4 Integration of theory, simulation and experiments</vt:lpstr>
      <vt:lpstr>8.4 Integration of theory, simulation and experiments</vt:lpstr>
      <vt:lpstr>8.5 Novel approaches and open problems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Office PowerPoint</Application>
  <PresentationFormat>On-screen Show (4:3)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on Theory Chapter</dc:title>
  <dc:creator>M. V. Falessi;F. Zonca;G. Vlad;E. Nardon</dc:creator>
  <cp:keywords/>
  <cp:lastModifiedBy>Fulvio Zonca</cp:lastModifiedBy>
  <cp:revision>49</cp:revision>
  <dcterms:created xsi:type="dcterms:W3CDTF">2023-02-28T14:46:59Z</dcterms:created>
  <dcterms:modified xsi:type="dcterms:W3CDTF">2023-04-26T12:21:11Z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ttr_org">
    <vt:lpwstr>:width 700px</vt:lpwstr>
  </property>
</Properties>
</file>