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70" r:id="rId2"/>
    <p:sldId id="560" r:id="rId3"/>
    <p:sldId id="561" r:id="rId4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lit" initials="X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9900"/>
    <a:srgbClr val="DEDEDE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582" autoAdjust="0"/>
  </p:normalViewPr>
  <p:slideViewPr>
    <p:cSldViewPr showGuides="1">
      <p:cViewPr varScale="1">
        <p:scale>
          <a:sx n="117" d="100"/>
          <a:sy n="117" d="100"/>
        </p:scale>
        <p:origin x="33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" userId="7afb9819-80e0-4104-aeac-525ba7aaeaad" providerId="ADAL" clId="{992EF7C5-98C7-4103-9B1E-1099AB09BDB9}"/>
    <pc:docChg chg="undo custSel delSld modSld">
      <pc:chgData name="Carlo" userId="7afb9819-80e0-4104-aeac-525ba7aaeaad" providerId="ADAL" clId="{992EF7C5-98C7-4103-9B1E-1099AB09BDB9}" dt="2023-04-27T16:50:30.622" v="954"/>
      <pc:docMkLst>
        <pc:docMk/>
      </pc:docMkLst>
      <pc:sldChg chg="modSp mod">
        <pc:chgData name="Carlo" userId="7afb9819-80e0-4104-aeac-525ba7aaeaad" providerId="ADAL" clId="{992EF7C5-98C7-4103-9B1E-1099AB09BDB9}" dt="2023-04-27T16:50:13.092" v="952" actId="20577"/>
        <pc:sldMkLst>
          <pc:docMk/>
          <pc:sldMk cId="1763815569" sldId="560"/>
        </pc:sldMkLst>
        <pc:spChg chg="mod">
          <ac:chgData name="Carlo" userId="7afb9819-80e0-4104-aeac-525ba7aaeaad" providerId="ADAL" clId="{992EF7C5-98C7-4103-9B1E-1099AB09BDB9}" dt="2023-04-27T16:50:13.092" v="952" actId="20577"/>
          <ac:spMkLst>
            <pc:docMk/>
            <pc:sldMk cId="1763815569" sldId="560"/>
            <ac:spMk id="5" creationId="{BAC3488D-ABE5-A320-05E0-AA3ED2ACAA03}"/>
          </ac:spMkLst>
        </pc:spChg>
      </pc:sldChg>
      <pc:sldChg chg="modSp mod">
        <pc:chgData name="Carlo" userId="7afb9819-80e0-4104-aeac-525ba7aaeaad" providerId="ADAL" clId="{992EF7C5-98C7-4103-9B1E-1099AB09BDB9}" dt="2023-04-27T16:50:30.622" v="954"/>
        <pc:sldMkLst>
          <pc:docMk/>
          <pc:sldMk cId="1742277269" sldId="561"/>
        </pc:sldMkLst>
        <pc:spChg chg="mod">
          <ac:chgData name="Carlo" userId="7afb9819-80e0-4104-aeac-525ba7aaeaad" providerId="ADAL" clId="{992EF7C5-98C7-4103-9B1E-1099AB09BDB9}" dt="2023-04-27T16:50:30.622" v="954"/>
          <ac:spMkLst>
            <pc:docMk/>
            <pc:sldMk cId="1742277269" sldId="561"/>
            <ac:spMk id="5" creationId="{BAC3488D-ABE5-A320-05E0-AA3ED2ACAA03}"/>
          </ac:spMkLst>
        </pc:spChg>
      </pc:sldChg>
      <pc:sldChg chg="del">
        <pc:chgData name="Carlo" userId="7afb9819-80e0-4104-aeac-525ba7aaeaad" providerId="ADAL" clId="{992EF7C5-98C7-4103-9B1E-1099AB09BDB9}" dt="2023-04-27T16:38:01.400" v="936" actId="47"/>
        <pc:sldMkLst>
          <pc:docMk/>
          <pc:sldMk cId="599492611" sldId="563"/>
        </pc:sldMkLst>
      </pc:sldChg>
      <pc:sldChg chg="del">
        <pc:chgData name="Carlo" userId="7afb9819-80e0-4104-aeac-525ba7aaeaad" providerId="ADAL" clId="{992EF7C5-98C7-4103-9B1E-1099AB09BDB9}" dt="2023-04-27T16:38:01.400" v="936" actId="47"/>
        <pc:sldMkLst>
          <pc:docMk/>
          <pc:sldMk cId="1311769526" sldId="564"/>
        </pc:sldMkLst>
      </pc:sldChg>
      <pc:sldChg chg="del">
        <pc:chgData name="Carlo" userId="7afb9819-80e0-4104-aeac-525ba7aaeaad" providerId="ADAL" clId="{992EF7C5-98C7-4103-9B1E-1099AB09BDB9}" dt="2023-04-27T16:38:01.400" v="936" actId="47"/>
        <pc:sldMkLst>
          <pc:docMk/>
          <pc:sldMk cId="759928061" sldId="565"/>
        </pc:sldMkLst>
      </pc:sldChg>
      <pc:sldChg chg="del">
        <pc:chgData name="Carlo" userId="7afb9819-80e0-4104-aeac-525ba7aaeaad" providerId="ADAL" clId="{992EF7C5-98C7-4103-9B1E-1099AB09BDB9}" dt="2023-04-27T16:38:01.400" v="936" actId="47"/>
        <pc:sldMkLst>
          <pc:docMk/>
          <pc:sldMk cId="2125377135" sldId="566"/>
        </pc:sldMkLst>
      </pc:sldChg>
      <pc:sldChg chg="del">
        <pc:chgData name="Carlo" userId="7afb9819-80e0-4104-aeac-525ba7aaeaad" providerId="ADAL" clId="{992EF7C5-98C7-4103-9B1E-1099AB09BDB9}" dt="2023-04-27T16:38:01.400" v="936" actId="47"/>
        <pc:sldMkLst>
          <pc:docMk/>
          <pc:sldMk cId="3106350092" sldId="567"/>
        </pc:sldMkLst>
      </pc:sldChg>
      <pc:sldChg chg="del">
        <pc:chgData name="Carlo" userId="7afb9819-80e0-4104-aeac-525ba7aaeaad" providerId="ADAL" clId="{992EF7C5-98C7-4103-9B1E-1099AB09BDB9}" dt="2023-04-27T16:38:01.400" v="936" actId="47"/>
        <pc:sldMkLst>
          <pc:docMk/>
          <pc:sldMk cId="1198425811" sldId="56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27/04/2023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27/04/2023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4667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933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5" y="-457199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527383" y="5691684"/>
            <a:ext cx="1727167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307044" y="40252897"/>
            <a:ext cx="13233195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510244" y="40405297"/>
            <a:ext cx="13233195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713444" y="40557697"/>
            <a:ext cx="13233195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916644" y="40710097"/>
            <a:ext cx="13233195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12192000" cy="5568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128" y="5760001"/>
            <a:ext cx="4608512" cy="86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77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058400" cy="457200"/>
          </a:xfrm>
        </p:spPr>
        <p:txBody>
          <a:bodyPr>
            <a:noAutofit/>
          </a:bodyPr>
          <a:lstStyle>
            <a:lvl1pPr algn="l">
              <a:lnSpc>
                <a:spcPts val="4267"/>
              </a:lnSpc>
              <a:defRPr sz="3200" b="0">
                <a:solidFill>
                  <a:srgbClr val="0070C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8720"/>
            <a:ext cx="10972800" cy="5400600"/>
          </a:xfrm>
        </p:spPr>
        <p:txBody>
          <a:bodyPr/>
          <a:lstStyle>
            <a:lvl1pPr marL="457189" indent="-457189">
              <a:buFont typeface="Arial" panose="020B0604020202020204" pitchFamily="34" charset="0"/>
              <a:buChar char="•"/>
              <a:defRPr sz="3200">
                <a:latin typeface="+mn-lt"/>
                <a:cs typeface="Arial" panose="020B0604020202020204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667">
                <a:latin typeface="+mn-lt"/>
                <a:cs typeface="Arial" panose="020B0604020202020204" pitchFamily="34" charset="0"/>
              </a:defRPr>
            </a:lvl2pPr>
            <a:lvl3pPr marL="1523962" indent="-304792">
              <a:buFont typeface="Arial" panose="020B0604020202020204" pitchFamily="34" charset="0"/>
              <a:buChar char="•"/>
              <a:defRPr sz="2400">
                <a:latin typeface="+mn-lt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555" y="93574"/>
            <a:ext cx="490611" cy="498653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392" y="6545237"/>
            <a:ext cx="11568608" cy="268139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algn="r"/>
            <a:r>
              <a:rPr lang="en-GB"/>
              <a:t>Template for input to facilities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59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Template for input to facilities review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A575D9-4B2C-9547-A865-6D57039CF7B9}"/>
              </a:ext>
            </a:extLst>
          </p:cNvPr>
          <p:cNvSpPr/>
          <p:nvPr/>
        </p:nvSpPr>
        <p:spPr>
          <a:xfrm>
            <a:off x="6960097" y="5733256"/>
            <a:ext cx="5187847" cy="913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24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1F0D9A-94BA-EE48-9317-87017801B2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667" y="5727214"/>
            <a:ext cx="4836995" cy="9922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6230" y="2442953"/>
            <a:ext cx="5097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Template for Facilities Review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43405" y="6213310"/>
            <a:ext cx="5856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Bureau | 10 March 2023</a:t>
            </a:r>
            <a:endParaRPr lang="en-GB" sz="1600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DAC5EB6E-9B67-5140-33E3-63A19D8F6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728" y="4261614"/>
            <a:ext cx="5302263" cy="1183610"/>
          </a:xfrm>
        </p:spPr>
        <p:txBody>
          <a:bodyPr>
            <a:noAutofit/>
          </a:bodyPr>
          <a:lstStyle/>
          <a:p>
            <a:r>
              <a:rPr lang="en-US" sz="1600" b="0" dirty="0"/>
              <a:t>This template is given on the EUROfusion ppt layout. Beneficiaries can use their own layout</a:t>
            </a:r>
          </a:p>
          <a:p>
            <a:endParaRPr lang="en-US" sz="1600" b="0" dirty="0"/>
          </a:p>
          <a:p>
            <a:r>
              <a:rPr lang="en-US" sz="1600" b="0" dirty="0">
                <a:solidFill>
                  <a:schemeClr val="tx1"/>
                </a:solidFill>
                <a:highlight>
                  <a:srgbClr val="FFFF00"/>
                </a:highlight>
              </a:rPr>
              <a:t>Please use a minimum font size 18 pt </a:t>
            </a:r>
            <a:r>
              <a:rPr lang="en-GB" sz="1600" b="0" dirty="0">
                <a:solidFill>
                  <a:schemeClr val="tx1"/>
                </a:solidFill>
                <a:highlight>
                  <a:srgbClr val="FFFF00"/>
                </a:highlight>
              </a:rPr>
              <a:t>on the slides</a:t>
            </a:r>
          </a:p>
        </p:txBody>
      </p:sp>
    </p:spTree>
    <p:extLst>
      <p:ext uri="{BB962C8B-B14F-4D97-AF65-F5344CB8AC3E}">
        <p14:creationId xmlns:p14="http://schemas.microsoft.com/office/powerpoint/2010/main" val="11954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4EA3C-3796-E6A0-0E28-B387CCB33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Unique</a:t>
            </a:r>
            <a:r>
              <a:rPr lang="en-US" dirty="0"/>
              <a:t> contributions to the Fusion Roadmap (max. 5 slides)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488D-ABE5-A320-05E0-AA3ED2AC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0363" marR="8255" indent="-360363"/>
            <a:r>
              <a:rPr lang="en-US" sz="2000" b="0" dirty="0">
                <a:effectLst/>
              </a:rPr>
              <a:t>Indicate for the relevant roadmap missions which </a:t>
            </a:r>
            <a:r>
              <a:rPr lang="en-US" sz="2000" b="0" dirty="0">
                <a:solidFill>
                  <a:srgbClr val="FF0000"/>
                </a:solidFill>
                <a:effectLst/>
              </a:rPr>
              <a:t>unique contributions (Mission 1&amp;6) </a:t>
            </a:r>
            <a:r>
              <a:rPr lang="en-US" sz="2000" b="0" dirty="0">
                <a:effectLst/>
              </a:rPr>
              <a:t>will be given (see Chapter 5 of the Roadmap) – in other words how</a:t>
            </a:r>
            <a:r>
              <a:rPr lang="en-US" sz="2000" b="0" spc="-20" dirty="0">
                <a:effectLst/>
              </a:rPr>
              <a:t> </a:t>
            </a:r>
            <a:r>
              <a:rPr lang="en-US" sz="2000" b="0" dirty="0">
                <a:effectLst/>
              </a:rPr>
              <a:t>does</a:t>
            </a:r>
            <a:r>
              <a:rPr lang="en-US" sz="2000" b="0" spc="-20" dirty="0">
                <a:effectLst/>
              </a:rPr>
              <a:t> </a:t>
            </a:r>
            <a:r>
              <a:rPr lang="en-US" sz="2000" b="0" dirty="0">
                <a:effectLst/>
              </a:rPr>
              <a:t>the</a:t>
            </a:r>
            <a:r>
              <a:rPr lang="en-US" sz="2000" b="0" spc="-15" dirty="0">
                <a:effectLst/>
              </a:rPr>
              <a:t> </a:t>
            </a:r>
            <a:r>
              <a:rPr lang="en-US" sz="2000" b="0" dirty="0">
                <a:effectLst/>
              </a:rPr>
              <a:t>present</a:t>
            </a:r>
            <a:r>
              <a:rPr lang="en-US" sz="2000" b="0" spc="-30" dirty="0">
                <a:effectLst/>
              </a:rPr>
              <a:t> </a:t>
            </a:r>
            <a:r>
              <a:rPr lang="en-US" sz="2000" b="0" dirty="0">
                <a:effectLst/>
              </a:rPr>
              <a:t>(or future/upgraded)</a:t>
            </a:r>
            <a:r>
              <a:rPr lang="en-US" sz="2000" b="0" spc="-25" dirty="0">
                <a:effectLst/>
              </a:rPr>
              <a:t> </a:t>
            </a:r>
            <a:r>
              <a:rPr lang="en-US" sz="2000" b="0" dirty="0">
                <a:effectLst/>
              </a:rPr>
              <a:t>facility</a:t>
            </a:r>
            <a:r>
              <a:rPr lang="en-US" sz="2000" b="0" spc="-15" dirty="0">
                <a:effectLst/>
              </a:rPr>
              <a:t> </a:t>
            </a:r>
            <a:r>
              <a:rPr lang="en-US" sz="2000" b="0" dirty="0">
                <a:effectLst/>
              </a:rPr>
              <a:t>address</a:t>
            </a:r>
            <a:r>
              <a:rPr lang="en-US" sz="2000" b="0" spc="-20" dirty="0">
                <a:effectLst/>
              </a:rPr>
              <a:t> </a:t>
            </a:r>
            <a:r>
              <a:rPr lang="en-US" sz="2000" b="0" dirty="0">
                <a:effectLst/>
              </a:rPr>
              <a:t>the</a:t>
            </a:r>
            <a:r>
              <a:rPr lang="en-US" sz="2000" b="0" spc="-15" dirty="0">
                <a:effectLst/>
              </a:rPr>
              <a:t> </a:t>
            </a:r>
            <a:r>
              <a:rPr lang="en-US" sz="2000" b="0" dirty="0">
                <a:effectLst/>
              </a:rPr>
              <a:t>eight</a:t>
            </a:r>
            <a:r>
              <a:rPr lang="en-US" sz="2000" b="0" spc="-15" dirty="0">
                <a:effectLst/>
              </a:rPr>
              <a:t> </a:t>
            </a:r>
            <a:r>
              <a:rPr lang="en-US" sz="2000" b="0" dirty="0">
                <a:effectLst/>
              </a:rPr>
              <a:t>R&amp;D</a:t>
            </a:r>
            <a:r>
              <a:rPr lang="en-US" sz="2000" b="0" spc="-20" dirty="0">
                <a:effectLst/>
              </a:rPr>
              <a:t> </a:t>
            </a:r>
            <a:r>
              <a:rPr lang="en-US" sz="2000" b="0" dirty="0">
                <a:effectLst/>
              </a:rPr>
              <a:t>Missions</a:t>
            </a:r>
            <a:r>
              <a:rPr lang="en-US" sz="2000" spc="-20" dirty="0"/>
              <a:t> </a:t>
            </a:r>
            <a:r>
              <a:rPr lang="en-US" sz="2000" b="0" dirty="0">
                <a:effectLst/>
              </a:rPr>
              <a:t>of the fusion roadmap and uniquely contribute to the development of basic understanding in</a:t>
            </a:r>
            <a:r>
              <a:rPr lang="en-US" sz="2000" b="0" spc="200" dirty="0">
                <a:effectLst/>
              </a:rPr>
              <a:t> </a:t>
            </a:r>
            <a:r>
              <a:rPr lang="en-US" sz="2000" b="0" dirty="0">
                <a:effectLst/>
              </a:rPr>
              <a:t>support of the Missions (of course for relevant Missions only)</a:t>
            </a:r>
            <a:endParaRPr lang="en-GB" sz="2000" b="0" dirty="0">
              <a:effectLst/>
            </a:endParaRPr>
          </a:p>
          <a:p>
            <a:pPr marL="893749" lvl="1" indent="-360363">
              <a:spcBef>
                <a:spcPts val="10"/>
              </a:spcBef>
            </a:pPr>
            <a:r>
              <a:rPr lang="en-US" sz="1600" dirty="0"/>
              <a:t>5-</a:t>
            </a:r>
            <a:r>
              <a:rPr lang="en-US" sz="1600" b="0" dirty="0">
                <a:effectLst/>
              </a:rPr>
              <a:t>year</a:t>
            </a:r>
            <a:r>
              <a:rPr lang="en-US" sz="1600" b="0" spc="-35" dirty="0">
                <a:effectLst/>
              </a:rPr>
              <a:t> </a:t>
            </a:r>
            <a:r>
              <a:rPr lang="en-US" sz="1600" b="0" dirty="0">
                <a:effectLst/>
              </a:rPr>
              <a:t>perspective</a:t>
            </a:r>
            <a:r>
              <a:rPr lang="en-US" sz="1600" b="0" spc="-40" dirty="0">
                <a:effectLst/>
              </a:rPr>
              <a:t> </a:t>
            </a:r>
            <a:endParaRPr lang="en-US" sz="1600" b="0" dirty="0">
              <a:effectLst/>
            </a:endParaRPr>
          </a:p>
          <a:p>
            <a:pPr marL="893749" lvl="1" indent="-360363">
              <a:spcBef>
                <a:spcPts val="10"/>
              </a:spcBef>
            </a:pPr>
            <a:r>
              <a:rPr lang="en-US" sz="1600" b="1" dirty="0">
                <a:effectLst/>
              </a:rPr>
              <a:t>10-year perspective (if applicable)</a:t>
            </a:r>
            <a:r>
              <a:rPr lang="en-US" sz="1600" b="1" spc="200" dirty="0">
                <a:effectLst/>
              </a:rPr>
              <a:t> </a:t>
            </a:r>
          </a:p>
          <a:p>
            <a:pPr marL="360363" marR="8255" indent="-360363"/>
            <a:r>
              <a:rPr lang="en-US" sz="1800" b="0" dirty="0">
                <a:effectLst/>
              </a:rPr>
              <a:t>ECRH system RAMI (system reliability, availability, maintainability, </a:t>
            </a:r>
            <a:r>
              <a:rPr lang="en-US" sz="1800" b="0" dirty="0" err="1">
                <a:effectLst/>
              </a:rPr>
              <a:t>inspectability</a:t>
            </a:r>
            <a:r>
              <a:rPr lang="en-US" sz="1800" b="0" dirty="0">
                <a:effectLst/>
              </a:rPr>
              <a:t>), Commissioning, operation at high density</a:t>
            </a:r>
          </a:p>
          <a:p>
            <a:pPr marL="360363" marR="8255" indent="-360363"/>
            <a:r>
              <a:rPr lang="en-US" sz="1800" b="0" dirty="0">
                <a:effectLst/>
              </a:rPr>
              <a:t>ECRH Transmission </a:t>
            </a:r>
            <a:r>
              <a:rPr lang="en-US" sz="1800" dirty="0"/>
              <a:t>L</a:t>
            </a:r>
            <a:r>
              <a:rPr lang="en-US" sz="1800" b="0" dirty="0">
                <a:effectLst/>
              </a:rPr>
              <a:t>ine technology (evacuated multibeam TL)</a:t>
            </a:r>
            <a:endParaRPr lang="en-GB" sz="1600" b="0" dirty="0">
              <a:effectLst/>
            </a:endParaRPr>
          </a:p>
          <a:p>
            <a:pPr marL="893749" marR="8255" lvl="1" indent="-360363"/>
            <a:r>
              <a:rPr lang="en-US" sz="1600" b="1" dirty="0">
                <a:effectLst/>
              </a:rPr>
              <a:t>Longer</a:t>
            </a:r>
            <a:r>
              <a:rPr lang="en-US" sz="1600" b="1" spc="-50" dirty="0">
                <a:effectLst/>
              </a:rPr>
              <a:t> </a:t>
            </a:r>
            <a:r>
              <a:rPr lang="en-US" sz="1600" b="1" dirty="0">
                <a:effectLst/>
              </a:rPr>
              <a:t>term</a:t>
            </a:r>
            <a:r>
              <a:rPr lang="en-US" sz="1600" b="1" spc="-45" dirty="0">
                <a:effectLst/>
              </a:rPr>
              <a:t> </a:t>
            </a:r>
            <a:r>
              <a:rPr lang="en-US" sz="1600" b="1" dirty="0">
                <a:effectLst/>
              </a:rPr>
              <a:t>perspective</a:t>
            </a:r>
            <a:r>
              <a:rPr lang="en-US" sz="1600" b="1" spc="-35" dirty="0">
                <a:effectLst/>
              </a:rPr>
              <a:t> </a:t>
            </a:r>
            <a:r>
              <a:rPr lang="en-US" sz="1600" b="1" dirty="0">
                <a:effectLst/>
              </a:rPr>
              <a:t>(if</a:t>
            </a:r>
            <a:r>
              <a:rPr lang="en-US" sz="1600" b="1" spc="-40" dirty="0">
                <a:effectLst/>
              </a:rPr>
              <a:t> </a:t>
            </a:r>
            <a:r>
              <a:rPr lang="en-US" sz="1600" b="1" dirty="0">
                <a:effectLst/>
              </a:rPr>
              <a:t>applicable)</a:t>
            </a:r>
          </a:p>
          <a:p>
            <a:pPr marL="360363" marR="8255" indent="-360363"/>
            <a:r>
              <a:rPr lang="en-US" sz="1800" b="0" dirty="0">
                <a:effectLst/>
              </a:rPr>
              <a:t>High energy NNBI system with possibility of optimization with ICRH to develop efficient power flux to ions. Combination with ECRH driven pure electron heating allows to </a:t>
            </a:r>
            <a:r>
              <a:rPr lang="en-US" sz="1800" dirty="0"/>
              <a:t>s</a:t>
            </a:r>
            <a:r>
              <a:rPr lang="en-US" sz="1800" b="0" dirty="0">
                <a:effectLst/>
              </a:rPr>
              <a:t>tudying options of combination of various heating schemes to obtain highest possible energy ion thermal population.</a:t>
            </a:r>
          </a:p>
          <a:p>
            <a:pPr marL="360363" marR="8255" indent="-360363"/>
            <a:r>
              <a:rPr lang="en-US" sz="1800" dirty="0"/>
              <a:t>Core fueling, ELM triggering and impurity flushing by pellets in high density plasmas and field</a:t>
            </a:r>
          </a:p>
          <a:p>
            <a:pPr marL="360363" marR="8255" indent="-360363"/>
            <a:r>
              <a:rPr lang="en-US" sz="1800" dirty="0"/>
              <a:t>High energy particle physics (EG5) made possible by NNBI and/or ICRH </a:t>
            </a:r>
          </a:p>
          <a:p>
            <a:pPr marL="360363" marR="8255" indent="-360363"/>
            <a:r>
              <a:rPr lang="en-US" sz="1800" dirty="0"/>
              <a:t>ECRH operation at high density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Only high-energy NNBI in high-field device with metallic wall: </a:t>
            </a:r>
            <a:r>
              <a:rPr lang="en-GB" sz="1800" dirty="0"/>
              <a:t>DTT NBI and ITER NBI system availability timescales are currently similar: possible areas of contributions e.g. ITER PFPO phase, D plasmas</a:t>
            </a:r>
            <a:endParaRPr lang="it-IT" sz="1800" dirty="0"/>
          </a:p>
          <a:p>
            <a:pPr marL="360363" marR="8255" indent="-360363"/>
            <a:endParaRPr lang="en-US" sz="2133" dirty="0"/>
          </a:p>
          <a:p>
            <a:pPr marL="360363" marR="8255" indent="-360363"/>
            <a:endParaRPr lang="en-US" sz="2133" b="0" u="sng" dirty="0">
              <a:effectLst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127966-6305-938E-A017-DCE5962A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Template for input to facilities review</a:t>
            </a:r>
          </a:p>
        </p:txBody>
      </p:sp>
    </p:spTree>
    <p:extLst>
      <p:ext uri="{BB962C8B-B14F-4D97-AF65-F5344CB8AC3E}">
        <p14:creationId xmlns:p14="http://schemas.microsoft.com/office/powerpoint/2010/main" val="1763815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4EA3C-3796-E6A0-0E28-B387CCB3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670976" cy="4572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Important</a:t>
            </a:r>
            <a:r>
              <a:rPr lang="en-US" dirty="0"/>
              <a:t> contributions to the Fusion Roadmap (max. 5 slides)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488D-ABE5-A320-05E0-AA3ED2AC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3" marR="8255" indent="-360363"/>
            <a:r>
              <a:rPr lang="en-US" sz="2000" b="0" dirty="0">
                <a:effectLst/>
              </a:rPr>
              <a:t>Indicate for the relevant roadmap missions which </a:t>
            </a:r>
            <a:r>
              <a:rPr lang="en-US" sz="2000" b="0" dirty="0">
                <a:solidFill>
                  <a:srgbClr val="FF0000"/>
                </a:solidFill>
                <a:effectLst/>
              </a:rPr>
              <a:t>important (but not unique</a:t>
            </a:r>
            <a:r>
              <a:rPr lang="en-US" sz="2000" b="0">
                <a:solidFill>
                  <a:srgbClr val="FF0000"/>
                </a:solidFill>
                <a:effectLst/>
              </a:rPr>
              <a:t>) contributions (Mission 1&amp;6) </a:t>
            </a:r>
            <a:r>
              <a:rPr lang="en-US" sz="2000" b="0" dirty="0">
                <a:effectLst/>
              </a:rPr>
              <a:t>will be given (see Chapter 5 of the Roadmap) – in other words how</a:t>
            </a:r>
            <a:r>
              <a:rPr lang="en-US" sz="2000" b="0" spc="-20" dirty="0">
                <a:effectLst/>
              </a:rPr>
              <a:t> </a:t>
            </a:r>
            <a:r>
              <a:rPr lang="en-US" sz="2000" b="0" dirty="0">
                <a:effectLst/>
              </a:rPr>
              <a:t>does</a:t>
            </a:r>
            <a:r>
              <a:rPr lang="en-US" sz="2000" b="0" spc="-20" dirty="0">
                <a:effectLst/>
              </a:rPr>
              <a:t> </a:t>
            </a:r>
            <a:r>
              <a:rPr lang="en-US" sz="2000" b="0" dirty="0">
                <a:effectLst/>
              </a:rPr>
              <a:t>the</a:t>
            </a:r>
            <a:r>
              <a:rPr lang="en-US" sz="2000" b="0" spc="-15" dirty="0">
                <a:effectLst/>
              </a:rPr>
              <a:t> </a:t>
            </a:r>
            <a:r>
              <a:rPr lang="en-US" sz="2000" b="0" dirty="0">
                <a:effectLst/>
              </a:rPr>
              <a:t>present</a:t>
            </a:r>
            <a:r>
              <a:rPr lang="en-US" sz="2000" b="0" spc="-30" dirty="0">
                <a:effectLst/>
              </a:rPr>
              <a:t> </a:t>
            </a:r>
            <a:r>
              <a:rPr lang="en-US" sz="2000" b="0" dirty="0">
                <a:effectLst/>
              </a:rPr>
              <a:t>(or future/upgraded)</a:t>
            </a:r>
            <a:r>
              <a:rPr lang="en-US" sz="2000" b="0" spc="-25" dirty="0">
                <a:effectLst/>
              </a:rPr>
              <a:t> </a:t>
            </a:r>
            <a:r>
              <a:rPr lang="en-US" sz="2000" b="0" dirty="0">
                <a:effectLst/>
              </a:rPr>
              <a:t>facility</a:t>
            </a:r>
            <a:r>
              <a:rPr lang="en-US" sz="2000" b="0" spc="-15" dirty="0">
                <a:effectLst/>
              </a:rPr>
              <a:t> </a:t>
            </a:r>
            <a:r>
              <a:rPr lang="en-US" sz="2000" b="0" dirty="0">
                <a:effectLst/>
              </a:rPr>
              <a:t>address</a:t>
            </a:r>
            <a:r>
              <a:rPr lang="en-US" sz="2000" b="0" spc="-20" dirty="0">
                <a:effectLst/>
              </a:rPr>
              <a:t> </a:t>
            </a:r>
            <a:r>
              <a:rPr lang="en-US" sz="2000" b="0" dirty="0">
                <a:effectLst/>
              </a:rPr>
              <a:t>the</a:t>
            </a:r>
            <a:r>
              <a:rPr lang="en-US" sz="2000" b="0" spc="-15" dirty="0">
                <a:effectLst/>
              </a:rPr>
              <a:t> </a:t>
            </a:r>
            <a:r>
              <a:rPr lang="en-US" sz="2000" b="0" dirty="0">
                <a:effectLst/>
              </a:rPr>
              <a:t>eight</a:t>
            </a:r>
            <a:r>
              <a:rPr lang="en-US" sz="2000" b="0" spc="-15" dirty="0">
                <a:effectLst/>
              </a:rPr>
              <a:t> </a:t>
            </a:r>
            <a:r>
              <a:rPr lang="en-US" sz="2000" b="0" dirty="0">
                <a:effectLst/>
              </a:rPr>
              <a:t>R&amp;D</a:t>
            </a:r>
            <a:r>
              <a:rPr lang="en-US" sz="2000" b="0" spc="-20" dirty="0">
                <a:effectLst/>
              </a:rPr>
              <a:t> </a:t>
            </a:r>
            <a:r>
              <a:rPr lang="en-US" sz="2000" b="0" dirty="0">
                <a:effectLst/>
              </a:rPr>
              <a:t>Missions</a:t>
            </a:r>
            <a:r>
              <a:rPr lang="en-US" sz="2000" spc="-20" dirty="0"/>
              <a:t> </a:t>
            </a:r>
            <a:r>
              <a:rPr lang="en-US" sz="2000" b="0" dirty="0">
                <a:effectLst/>
              </a:rPr>
              <a:t>of the fusion roadmap and give important contributions to the development of basic understanding in</a:t>
            </a:r>
            <a:r>
              <a:rPr lang="en-US" sz="2000" b="0" spc="200" dirty="0">
                <a:effectLst/>
              </a:rPr>
              <a:t> </a:t>
            </a:r>
            <a:r>
              <a:rPr lang="en-US" sz="2000" b="0" dirty="0">
                <a:effectLst/>
              </a:rPr>
              <a:t>support of the Missions (for relevant Missions only)</a:t>
            </a:r>
            <a:endParaRPr lang="en-GB" sz="2000" b="0" dirty="0">
              <a:effectLst/>
            </a:endParaRPr>
          </a:p>
          <a:p>
            <a:pPr marL="893749" lvl="1" indent="-360363">
              <a:spcBef>
                <a:spcPts val="10"/>
              </a:spcBef>
            </a:pPr>
            <a:r>
              <a:rPr lang="en-US" sz="1600" dirty="0"/>
              <a:t>5-</a:t>
            </a:r>
            <a:r>
              <a:rPr lang="en-US" sz="1600" b="0" dirty="0">
                <a:effectLst/>
              </a:rPr>
              <a:t>year</a:t>
            </a:r>
            <a:r>
              <a:rPr lang="en-US" sz="1600" b="0" spc="-35" dirty="0">
                <a:effectLst/>
              </a:rPr>
              <a:t> </a:t>
            </a:r>
            <a:r>
              <a:rPr lang="en-US" sz="1600" b="0" dirty="0">
                <a:effectLst/>
              </a:rPr>
              <a:t>perspective</a:t>
            </a:r>
            <a:r>
              <a:rPr lang="en-US" sz="1600" b="0" spc="-40" dirty="0">
                <a:effectLst/>
              </a:rPr>
              <a:t> </a:t>
            </a:r>
            <a:endParaRPr lang="en-GB" sz="1600" b="0" dirty="0">
              <a:effectLst/>
            </a:endParaRPr>
          </a:p>
          <a:p>
            <a:pPr marL="893749" lvl="1" indent="-360363">
              <a:spcBef>
                <a:spcPts val="10"/>
              </a:spcBef>
            </a:pPr>
            <a:r>
              <a:rPr lang="en-US" sz="1600" b="0" dirty="0">
                <a:effectLst/>
              </a:rPr>
              <a:t>10-year perspective (if applicable)</a:t>
            </a:r>
            <a:r>
              <a:rPr lang="en-US" sz="1600" b="0" spc="200" dirty="0">
                <a:effectLst/>
              </a:rPr>
              <a:t> </a:t>
            </a:r>
            <a:endParaRPr lang="en-GB" sz="1600" b="0" dirty="0">
              <a:effectLst/>
            </a:endParaRPr>
          </a:p>
          <a:p>
            <a:pPr marL="893749" marR="8255" lvl="1" indent="-360363"/>
            <a:r>
              <a:rPr lang="en-US" sz="1600" b="1" u="sng" dirty="0">
                <a:effectLst/>
              </a:rPr>
              <a:t>Longer</a:t>
            </a:r>
            <a:r>
              <a:rPr lang="en-US" sz="1600" b="1" spc="-50" dirty="0">
                <a:effectLst/>
              </a:rPr>
              <a:t> </a:t>
            </a:r>
            <a:r>
              <a:rPr lang="en-US" sz="1600" b="1" dirty="0">
                <a:effectLst/>
              </a:rPr>
              <a:t>term</a:t>
            </a:r>
            <a:r>
              <a:rPr lang="en-US" sz="1600" b="1" u="sng" spc="-45" dirty="0">
                <a:effectLst/>
              </a:rPr>
              <a:t> </a:t>
            </a:r>
            <a:r>
              <a:rPr lang="en-US" sz="1600" b="1" u="sng" dirty="0">
                <a:effectLst/>
              </a:rPr>
              <a:t>perspective</a:t>
            </a:r>
            <a:r>
              <a:rPr lang="en-US" sz="1600" b="1" u="sng" spc="-35" dirty="0">
                <a:effectLst/>
              </a:rPr>
              <a:t> </a:t>
            </a:r>
            <a:r>
              <a:rPr lang="en-US" sz="1600" b="1" u="sng" dirty="0">
                <a:effectLst/>
              </a:rPr>
              <a:t>(if</a:t>
            </a:r>
            <a:r>
              <a:rPr lang="en-US" sz="1600" b="1" u="sng" spc="-40" dirty="0">
                <a:effectLst/>
              </a:rPr>
              <a:t> </a:t>
            </a:r>
            <a:r>
              <a:rPr lang="en-US" sz="1600" b="1" u="sng" dirty="0">
                <a:effectLst/>
              </a:rPr>
              <a:t>applicable)</a:t>
            </a:r>
          </a:p>
          <a:p>
            <a:pPr marL="360363" marR="8255" indent="-360363"/>
            <a:r>
              <a:rPr lang="en-US" sz="1933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 deposition broadening due to edge turbulence</a:t>
            </a:r>
          </a:p>
          <a:p>
            <a:r>
              <a:rPr lang="en-US" sz="1800" dirty="0">
                <a:effectLst/>
              </a:rPr>
              <a:t>ICRH coupling studies under challenging conditions: big machines like ITER and DEMO will have larger than wanted distances between the antenna and the plasma. DTT might allow to study options on how to cope with that</a:t>
            </a:r>
            <a:r>
              <a:rPr lang="en-US" sz="1800" dirty="0"/>
              <a:t> problem.</a:t>
            </a:r>
            <a:br>
              <a:rPr lang="en-US" sz="1400" dirty="0">
                <a:effectLst/>
              </a:rPr>
            </a:br>
            <a:endParaRPr lang="en-GB" sz="2133" b="0" dirty="0">
              <a:effectLst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127966-6305-938E-A017-DCE5962A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Template for input to facilities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277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4140</TotalTime>
  <Words>443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 </vt:lpstr>
      <vt:lpstr>Unique contributions to the Fusion Roadmap (max. 5 slides)</vt:lpstr>
      <vt:lpstr>Important contributions to the Fusion Roadmap (max. 5 slides)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Carlo Sozzi</cp:lastModifiedBy>
  <cp:revision>189</cp:revision>
  <cp:lastPrinted>2014-10-16T14:51:28Z</cp:lastPrinted>
  <dcterms:created xsi:type="dcterms:W3CDTF">2014-10-17T14:45:18Z</dcterms:created>
  <dcterms:modified xsi:type="dcterms:W3CDTF">2023-04-27T16:50:38Z</dcterms:modified>
</cp:coreProperties>
</file>