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49" r:id="rId3"/>
    <p:sldId id="439" r:id="rId4"/>
    <p:sldId id="443" r:id="rId5"/>
    <p:sldId id="444" r:id="rId6"/>
    <p:sldId id="451" r:id="rId7"/>
    <p:sldId id="448" r:id="rId8"/>
    <p:sldId id="445" r:id="rId9"/>
    <p:sldId id="452" r:id="rId10"/>
    <p:sldId id="447" r:id="rId11"/>
    <p:sldId id="453" r:id="rId12"/>
    <p:sldId id="450" r:id="rId13"/>
    <p:sldId id="257" r:id="rId14"/>
    <p:sldId id="261" r:id="rId15"/>
    <p:sldId id="264" r:id="rId16"/>
    <p:sldId id="265" r:id="rId17"/>
    <p:sldId id="259" r:id="rId18"/>
    <p:sldId id="260" r:id="rId19"/>
    <p:sldId id="267" r:id="rId20"/>
    <p:sldId id="262" r:id="rId21"/>
    <p:sldId id="535" r:id="rId22"/>
    <p:sldId id="549" r:id="rId23"/>
    <p:sldId id="538" r:id="rId24"/>
    <p:sldId id="548" r:id="rId25"/>
    <p:sldId id="537" r:id="rId26"/>
    <p:sldId id="546" r:id="rId27"/>
    <p:sldId id="547" r:id="rId28"/>
    <p:sldId id="541" r:id="rId29"/>
    <p:sldId id="551" r:id="rId30"/>
    <p:sldId id="506" r:id="rId31"/>
    <p:sldId id="550" r:id="rId32"/>
    <p:sldId id="507" r:id="rId33"/>
    <p:sldId id="508" r:id="rId34"/>
    <p:sldId id="509" r:id="rId35"/>
    <p:sldId id="552" r:id="rId36"/>
    <p:sldId id="454" r:id="rId37"/>
    <p:sldId id="504" r:id="rId38"/>
    <p:sldId id="511" r:id="rId39"/>
    <p:sldId id="555" r:id="rId40"/>
    <p:sldId id="515" r:id="rId41"/>
    <p:sldId id="266" r:id="rId42"/>
    <p:sldId id="446" r:id="rId43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oceccuzzi" initials="SI" lastIdx="1" clrIdx="0">
    <p:extLst>
      <p:ext uri="{19B8F6BF-5375-455C-9EA6-DF929625EA0E}">
        <p15:presenceInfo xmlns:p15="http://schemas.microsoft.com/office/powerpoint/2012/main" userId="silvioceccuz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DEF"/>
    <a:srgbClr val="00FFFF"/>
    <a:srgbClr val="E40EE4"/>
    <a:srgbClr val="A60AA6"/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0" autoAdjust="0"/>
    <p:restoredTop sz="94674" autoAdjust="0"/>
  </p:normalViewPr>
  <p:slideViewPr>
    <p:cSldViewPr showGuides="1">
      <p:cViewPr>
        <p:scale>
          <a:sx n="118" d="100"/>
          <a:sy n="118" d="100"/>
        </p:scale>
        <p:origin x="1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1941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" userId="7afb9819-80e0-4104-aeac-525ba7aaeaad" providerId="ADAL" clId="{AAB19B1B-C8D3-4F0F-A797-1502EEC2B98B}"/>
    <pc:docChg chg="modSld">
      <pc:chgData name="Carlo" userId="7afb9819-80e0-4104-aeac-525ba7aaeaad" providerId="ADAL" clId="{AAB19B1B-C8D3-4F0F-A797-1502EEC2B98B}" dt="2023-04-27T07:14:23.246" v="1" actId="207"/>
      <pc:docMkLst>
        <pc:docMk/>
      </pc:docMkLst>
      <pc:sldChg chg="modSp mod">
        <pc:chgData name="Carlo" userId="7afb9819-80e0-4104-aeac-525ba7aaeaad" providerId="ADAL" clId="{AAB19B1B-C8D3-4F0F-A797-1502EEC2B98B}" dt="2023-04-27T07:14:23.246" v="1" actId="207"/>
        <pc:sldMkLst>
          <pc:docMk/>
          <pc:sldMk cId="3220903180" sldId="265"/>
        </pc:sldMkLst>
        <pc:spChg chg="mod">
          <ac:chgData name="Carlo" userId="7afb9819-80e0-4104-aeac-525ba7aaeaad" providerId="ADAL" clId="{AAB19B1B-C8D3-4F0F-A797-1502EEC2B98B}" dt="2023-04-27T07:14:23.246" v="1" actId="207"/>
          <ac:spMkLst>
            <pc:docMk/>
            <pc:sldMk cId="3220903180" sldId="265"/>
            <ac:spMk id="15" creationId="{00000000-0000-0000-0000-000000000000}"/>
          </ac:spMkLst>
        </pc:spChg>
      </pc:sldChg>
      <pc:sldChg chg="modSp mod">
        <pc:chgData name="Carlo" userId="7afb9819-80e0-4104-aeac-525ba7aaeaad" providerId="ADAL" clId="{AAB19B1B-C8D3-4F0F-A797-1502EEC2B98B}" dt="2023-04-27T07:08:33.347" v="0" actId="1076"/>
        <pc:sldMkLst>
          <pc:docMk/>
          <pc:sldMk cId="1622330691" sldId="452"/>
        </pc:sldMkLst>
        <pc:spChg chg="mod">
          <ac:chgData name="Carlo" userId="7afb9819-80e0-4104-aeac-525ba7aaeaad" providerId="ADAL" clId="{AAB19B1B-C8D3-4F0F-A797-1502EEC2B98B}" dt="2023-04-27T07:08:33.347" v="0" actId="1076"/>
          <ac:spMkLst>
            <pc:docMk/>
            <pc:sldMk cId="1622330691" sldId="452"/>
            <ac:spMk id="9" creationId="{16EE64E1-8123-4BA5-974D-4DB26C4EEC38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0T14:26:40.301" idx="1">
    <p:pos x="10" y="10"/>
    <p:text>I've removed the installation options that in the end were abandoned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27/04/2023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27/04/2023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69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73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05187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97152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 userDrawn="1"/>
        </p:nvGrpSpPr>
        <p:grpSpPr>
          <a:xfrm>
            <a:off x="162382" y="5805264"/>
            <a:ext cx="2088232" cy="904172"/>
            <a:chOff x="15985827" y="5329016"/>
            <a:chExt cx="4826000" cy="2057400"/>
          </a:xfrm>
        </p:grpSpPr>
        <p:sp>
          <p:nvSpPr>
            <p:cNvPr id="29" name="Rectangle 28"/>
            <p:cNvSpPr/>
            <p:nvPr userDrawn="1"/>
          </p:nvSpPr>
          <p:spPr bwMode="auto">
            <a:xfrm>
              <a:off x="15985827" y="5329016"/>
              <a:ext cx="4826000" cy="2057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0" name="Picture 29" descr="istp-cnr_light2.pdf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5827" y="5329016"/>
              <a:ext cx="4826000" cy="2057400"/>
            </a:xfrm>
            <a:prstGeom prst="rect">
              <a:avLst/>
            </a:prstGeom>
          </p:spPr>
        </p:pic>
      </p:grpSp>
      <p:sp>
        <p:nvSpPr>
          <p:cNvPr id="33" name="Titolo 1"/>
          <p:cNvSpPr txBox="1">
            <a:spLocks/>
          </p:cNvSpPr>
          <p:nvPr userDrawn="1"/>
        </p:nvSpPr>
        <p:spPr>
          <a:xfrm>
            <a:off x="664367" y="260648"/>
            <a:ext cx="7772400" cy="1470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en-US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52042"/>
            <a:ext cx="141446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604448" y="6551766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5054E97-D1AB-4FB6-8938-C9683394AFA3}" type="slidenum">
              <a:rPr lang="en-US" sz="1100" baseline="0" smtClean="0">
                <a:latin typeface="Arial" panose="020B0604020202020204" pitchFamily="34" charset="0"/>
              </a:rPr>
              <a:t>‹#›</a:t>
            </a:fld>
            <a:endParaRPr lang="en-US" sz="1100" baseline="0" dirty="0">
              <a:latin typeface="Arial" panose="020B0604020202020204" pitchFamily="34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67744" y="6525344"/>
            <a:ext cx="6183983" cy="268139"/>
          </a:xfrm>
        </p:spPr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117130" y="97631"/>
            <a:ext cx="7892420" cy="66707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>
            <a:noAutofit/>
          </a:bodyPr>
          <a:lstStyle>
            <a:lvl1pPr>
              <a:defRPr sz="28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064" y="97631"/>
            <a:ext cx="552840" cy="5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5616" y="6381328"/>
            <a:ext cx="6992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56350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455EFC8-7735-4AFA-B741-F1E10DD30C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dtt-dms.enea.it/share/proxy/alfresco/slingshot/node/content/workspace/SpacesStore/ec558269-2e5a-45ed-abce-81e94c52dc3a/DTT2020_02970_P-DRM-11_07_Figini.pdf?a=tru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51/epjconf/202327701006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dtt-dms.enea.it/share/page/site/dtt/document-details?nodeRef=workspace://SpacesStore/c2bc5363-9fe5-4ccf-a1bc-b477236ff47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i.org/10.1051/epjconf/202327701006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852936"/>
            <a:ext cx="8496944" cy="1512168"/>
          </a:xfrm>
        </p:spPr>
        <p:txBody>
          <a:bodyPr/>
          <a:lstStyle/>
          <a:p>
            <a:r>
              <a:rPr lang="en-GB" sz="2800" b="0" dirty="0"/>
              <a:t>Expert Group 4 (EG-4)</a:t>
            </a:r>
            <a:br>
              <a:rPr lang="en-GB" sz="2800" b="0" dirty="0"/>
            </a:br>
            <a:r>
              <a:rPr lang="en-US" sz="2800" b="0" dirty="0"/>
              <a:t>Heating, current drive and </a:t>
            </a:r>
            <a:r>
              <a:rPr lang="en-US" sz="2800" b="0" dirty="0" err="1"/>
              <a:t>fuelling</a:t>
            </a:r>
            <a:r>
              <a:rPr lang="it-IT" sz="2800" dirty="0"/>
              <a:t>	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271" y="4365104"/>
            <a:ext cx="5688632" cy="1224136"/>
          </a:xfrm>
        </p:spPr>
        <p:txBody>
          <a:bodyPr>
            <a:normAutofit/>
          </a:bodyPr>
          <a:lstStyle/>
          <a:p>
            <a:r>
              <a:rPr lang="en-US" dirty="0"/>
              <a:t>ROs: C. Sozzi, D. Van </a:t>
            </a:r>
            <a:r>
              <a:rPr lang="en-US" dirty="0" err="1"/>
              <a:t>Eester</a:t>
            </a:r>
            <a:r>
              <a:rPr lang="en-US" dirty="0"/>
              <a:t>, P. </a:t>
            </a:r>
            <a:r>
              <a:rPr lang="en-US" dirty="0" err="1"/>
              <a:t>Vincenzi</a:t>
            </a:r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C71443-4B02-421D-BEA7-707202A85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599" y="1010370"/>
            <a:ext cx="4849873" cy="486690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Magnetic field B scaling at constant q</a:t>
            </a:r>
            <a:r>
              <a:rPr lang="en-US" sz="2000" baseline="-25000" dirty="0"/>
              <a:t>95</a:t>
            </a:r>
            <a:r>
              <a:rPr lang="en-US" sz="2000" dirty="0"/>
              <a:t> and &lt;n</a:t>
            </a:r>
            <a:r>
              <a:rPr lang="en-US" sz="2000" baseline="-25000" dirty="0"/>
              <a:t>e</a:t>
            </a:r>
            <a:r>
              <a:rPr lang="en-US" sz="2000" dirty="0"/>
              <a:t>&gt;/</a:t>
            </a:r>
            <a:r>
              <a:rPr lang="en-US" sz="2000" dirty="0" err="1"/>
              <a:t>n</a:t>
            </a:r>
            <a:r>
              <a:rPr lang="en-US" sz="2000" baseline="-25000" dirty="0" err="1"/>
              <a:t>GW</a:t>
            </a:r>
            <a:endParaRPr lang="en-US" sz="2000" baseline="-25000" dirty="0"/>
          </a:p>
          <a:p>
            <a:r>
              <a:rPr lang="en-US" sz="2000" dirty="0"/>
              <a:t>Scaling: B’/B = Ip’/Ip = ne’/ne = </a:t>
            </a:r>
            <a:r>
              <a:rPr lang="en-US" sz="2000" dirty="0" err="1"/>
              <a:t>Te</a:t>
            </a:r>
            <a:r>
              <a:rPr lang="en-US" sz="2000" dirty="0"/>
              <a:t>’/</a:t>
            </a:r>
            <a:r>
              <a:rPr lang="en-US" sz="2000" dirty="0" err="1"/>
              <a:t>Te</a:t>
            </a:r>
            <a:endParaRPr lang="en-US" sz="2000" dirty="0"/>
          </a:p>
          <a:p>
            <a:r>
              <a:rPr lang="en-US" sz="2000" dirty="0"/>
              <a:t>n=2 harmonic (X-mode cut-off at </a:t>
            </a:r>
            <a:r>
              <a:rPr lang="en-US" sz="2000" dirty="0" err="1"/>
              <a:t>n</a:t>
            </a:r>
            <a:r>
              <a:rPr lang="en-US" sz="2000" baseline="-25000" dirty="0" err="1"/>
              <a:t>c</a:t>
            </a:r>
            <a:r>
              <a:rPr lang="en-US" sz="2000" dirty="0"/>
              <a:t>=1.8 10</a:t>
            </a:r>
            <a:r>
              <a:rPr lang="en-US" sz="2000" baseline="30000" dirty="0"/>
              <a:t>20</a:t>
            </a:r>
            <a:r>
              <a:rPr lang="en-US" sz="2000" dirty="0"/>
              <a:t> m</a:t>
            </a:r>
            <a:r>
              <a:rPr lang="en-US" sz="2000" baseline="30000" dirty="0"/>
              <a:t>-3</a:t>
            </a:r>
            <a:r>
              <a:rPr lang="en-US" sz="2000" dirty="0"/>
              <a:t>) •</a:t>
            </a:r>
          </a:p>
          <a:p>
            <a:r>
              <a:rPr lang="en-US" sz="2000" dirty="0"/>
              <a:t>2.1 T &lt; B</a:t>
            </a:r>
            <a:r>
              <a:rPr lang="en-US" sz="2000" baseline="-25000" dirty="0"/>
              <a:t>0</a:t>
            </a:r>
            <a:r>
              <a:rPr lang="en-US" sz="2000" dirty="0"/>
              <a:t> &lt; 4 T</a:t>
            </a:r>
          </a:p>
          <a:p>
            <a:r>
              <a:rPr lang="en-US" sz="2000" dirty="0"/>
              <a:t>n=3 in plasma for B</a:t>
            </a:r>
            <a:r>
              <a:rPr lang="en-US" sz="2000" baseline="-25000" dirty="0"/>
              <a:t>0</a:t>
            </a:r>
            <a:r>
              <a:rPr lang="en-US" sz="2000" dirty="0"/>
              <a:t> &lt; 2.7 T (parasitic absorption)</a:t>
            </a:r>
          </a:p>
          <a:p>
            <a:r>
              <a:rPr lang="en-US" sz="2000" dirty="0"/>
              <a:t>Operation extended at higher &lt;n&gt;/</a:t>
            </a:r>
            <a:r>
              <a:rPr lang="en-US" sz="2000" dirty="0" err="1"/>
              <a:t>n</a:t>
            </a:r>
            <a:r>
              <a:rPr lang="en-US" sz="2000" baseline="-25000" dirty="0" err="1"/>
              <a:t>GW</a:t>
            </a:r>
            <a:r>
              <a:rPr lang="en-US" sz="2000" dirty="0"/>
              <a:t> only for O-mode</a:t>
            </a:r>
          </a:p>
          <a:p>
            <a:endParaRPr lang="en-US" sz="2000" dirty="0"/>
          </a:p>
          <a:p>
            <a:r>
              <a:rPr lang="en-US" sz="2000" dirty="0"/>
              <a:t>Operation at 2.5 T ≤ B0 ≤ 3 T (X-mode), low density is possible, with radial access and I</a:t>
            </a:r>
            <a:r>
              <a:rPr lang="en-US" sz="2000" baseline="-25000" dirty="0"/>
              <a:t>CD</a:t>
            </a:r>
            <a:r>
              <a:rPr lang="en-US" sz="2000" dirty="0"/>
              <a:t> performance similar to the nominal scenario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8ABF4-A0F3-4715-AEDA-F51EE229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B0288F-C9CD-4BCB-8F8D-9060074C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of ECRH at low magnetic field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D8158-DC3A-4D5F-8B55-2F6FE0B5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2340639" cy="2304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9B81B-7281-4E6E-9920-46DC8C33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81" y="3524178"/>
            <a:ext cx="2664296" cy="1643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8D7D7-51E5-4DF6-8881-AD9D742960FC}"/>
              </a:ext>
            </a:extLst>
          </p:cNvPr>
          <p:cNvSpPr txBox="1"/>
          <p:nvPr/>
        </p:nvSpPr>
        <p:spPr>
          <a:xfrm>
            <a:off x="635437" y="3212975"/>
            <a:ext cx="229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= -15º, &lt;n&gt;/</a:t>
            </a:r>
            <a:r>
              <a:rPr lang="en-US" dirty="0" err="1"/>
              <a:t>n</a:t>
            </a:r>
            <a:r>
              <a:rPr lang="en-US" baseline="-25000" dirty="0" err="1"/>
              <a:t>GW</a:t>
            </a:r>
            <a:r>
              <a:rPr lang="en-US" dirty="0"/>
              <a:t> = 0.4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BBBCAE-B04E-44F5-9110-2773EFB61920}"/>
              </a:ext>
            </a:extLst>
          </p:cNvPr>
          <p:cNvSpPr txBox="1"/>
          <p:nvPr/>
        </p:nvSpPr>
        <p:spPr>
          <a:xfrm>
            <a:off x="4286018" y="5770616"/>
            <a:ext cx="4311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hlinkClick r:id="rId4"/>
              </a:rPr>
              <a:t>Figini</a:t>
            </a:r>
            <a:r>
              <a:rPr lang="en-US" sz="1100" dirty="0">
                <a:hlinkClick r:id="rId4"/>
              </a:rPr>
              <a:t>, DRM July 2020 https://www.dtt-dms.enea.it/share/proxy/alfresco/slingshot/node/content/workspace/SpacesStore/ec558269-2e5a-45ed-abce-81e94c52dc3a/DTT2020_02970_P-DRM-11_07_Figini.pdf?a=true</a:t>
            </a:r>
            <a:r>
              <a:rPr lang="en-US" sz="11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091FD9-C11A-443E-9B5A-AF9CF7E7A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81" y="5169141"/>
            <a:ext cx="2667854" cy="16430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2787D9-0107-492B-8ACD-2DC7014BD3B9}"/>
              </a:ext>
            </a:extLst>
          </p:cNvPr>
          <p:cNvSpPr txBox="1"/>
          <p:nvPr/>
        </p:nvSpPr>
        <p:spPr>
          <a:xfrm>
            <a:off x="1785400" y="443711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XM, 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B4EAD2-1886-4412-94A9-C06548542FA0}"/>
              </a:ext>
            </a:extLst>
          </p:cNvPr>
          <p:cNvSpPr txBox="1"/>
          <p:nvPr/>
        </p:nvSpPr>
        <p:spPr>
          <a:xfrm>
            <a:off x="1785400" y="6080190"/>
            <a:ext cx="100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XM, EQB</a:t>
            </a:r>
          </a:p>
        </p:txBody>
      </p:sp>
    </p:spTree>
    <p:extLst>
      <p:ext uri="{BB962C8B-B14F-4D97-AF65-F5344CB8AC3E}">
        <p14:creationId xmlns:p14="http://schemas.microsoft.com/office/powerpoint/2010/main" val="284099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F5B22-502A-44DA-82EC-80944BBA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1DBC0F-E086-45A5-9B21-084DA96F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topics (ideas to be discussed)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C52A1-4FD0-4865-BC39-C67133F92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27" y="1124744"/>
            <a:ext cx="8229600" cy="4896544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b="1" dirty="0">
                <a:effectLst/>
                <a:ea typeface="Times New Roman" panose="02020603050405020304" pitchFamily="18" charset="0"/>
              </a:rPr>
              <a:t>Physics </a:t>
            </a:r>
            <a:r>
              <a:rPr lang="en-GB" sz="1600" b="1" dirty="0">
                <a:ea typeface="Times New Roman" panose="02020603050405020304" pitchFamily="18" charset="0"/>
              </a:rPr>
              <a:t>application of ECRH/ECCD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 require experimental assessment for optimal development, in particular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ECRH/ECCD in ramp-up (absorption, scenario access, flux consumption…)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ECRH/ECCD at high plasma density; operations with pellet fuelling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MHD control with the various techniques: pre-emptive, seek and suppress etc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Disruption avoidance (depending on the disruption path: impurities-dominated, density limit, …)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ECRH &amp; Runaway electrons (start-up re triggering, control, suppression…)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b="1" dirty="0">
                <a:effectLst/>
                <a:ea typeface="Times New Roman" panose="02020603050405020304" pitchFamily="18" charset="0"/>
              </a:rPr>
              <a:t>Additional topics 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r>
              <a:rPr lang="en-GB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electron heating with significant energetic particle population? Synergetic effects?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0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7A9707-B806-410B-B558-A172940BC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01096"/>
            <a:ext cx="8352928" cy="5036216"/>
          </a:xfrm>
        </p:spPr>
        <p:txBody>
          <a:bodyPr/>
          <a:lstStyle/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ECRH system RAMI (system reliability, availability, maintainability, </a:t>
            </a:r>
            <a:r>
              <a:rPr lang="en-US" dirty="0" err="1"/>
              <a:t>inspectability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Commissioning time and needs</a:t>
            </a:r>
          </a:p>
          <a:p>
            <a:pPr lvl="1"/>
            <a:r>
              <a:rPr lang="en-US" dirty="0"/>
              <a:t>Transmission line technology (evacuated multibeam TL)</a:t>
            </a:r>
          </a:p>
          <a:p>
            <a:r>
              <a:rPr lang="en-US" dirty="0"/>
              <a:t>Physics</a:t>
            </a:r>
          </a:p>
          <a:p>
            <a:pPr lvl="1"/>
            <a:r>
              <a:rPr lang="en-US" dirty="0"/>
              <a:t>ECRH at high plasma density</a:t>
            </a:r>
          </a:p>
          <a:p>
            <a:pPr lvl="1"/>
            <a:r>
              <a:rPr lang="en-US" dirty="0"/>
              <a:t>e-</a:t>
            </a:r>
            <a:r>
              <a:rPr lang="en-US" dirty="0" err="1"/>
              <a:t>i</a:t>
            </a:r>
            <a:r>
              <a:rPr lang="en-US" dirty="0"/>
              <a:t> transfer and ion heating in dominant electron heating scenarios</a:t>
            </a:r>
          </a:p>
          <a:p>
            <a:pPr lvl="1"/>
            <a:r>
              <a:rPr lang="en-US" dirty="0"/>
              <a:t>ECRH broadening due to edge fluctuations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09D4A-A79D-4B26-8E76-950D39E0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9AE8D6-B75F-4314-BBDC-CBA3F762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ITER and DEMO (ECRH)</a:t>
            </a:r>
          </a:p>
        </p:txBody>
      </p:sp>
    </p:spTree>
    <p:extLst>
      <p:ext uri="{BB962C8B-B14F-4D97-AF65-F5344CB8AC3E}">
        <p14:creationId xmlns:p14="http://schemas.microsoft.com/office/powerpoint/2010/main" val="3755038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NBI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40768"/>
            <a:ext cx="55446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Physics-relevant NBI system characteristics</a:t>
            </a:r>
            <a:r>
              <a:rPr lang="en-GB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NBI energy </a:t>
            </a:r>
            <a:r>
              <a:rPr lang="en-GB" dirty="0"/>
              <a:t>(100 </a:t>
            </a:r>
            <a:r>
              <a:rPr lang="ko-KR" altLang="it-IT" dirty="0"/>
              <a:t>≤</a:t>
            </a:r>
            <a:r>
              <a:rPr lang="en-GB" dirty="0"/>
              <a:t> E</a:t>
            </a:r>
            <a:r>
              <a:rPr lang="en-GB" baseline="-25000" dirty="0"/>
              <a:t>NBI</a:t>
            </a:r>
            <a:r>
              <a:rPr lang="en-GB" dirty="0"/>
              <a:t> [keV] </a:t>
            </a:r>
            <a:r>
              <a:rPr lang="ko-KR" altLang="it-IT" dirty="0"/>
              <a:t>≤ </a:t>
            </a:r>
            <a:r>
              <a:rPr lang="en-GB" dirty="0"/>
              <a:t>510)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NBI power </a:t>
            </a:r>
            <a:r>
              <a:rPr lang="en-GB" dirty="0"/>
              <a:t>(linear in E</a:t>
            </a:r>
            <a:r>
              <a:rPr lang="en-GB" baseline="-25000" dirty="0"/>
              <a:t>NBI</a:t>
            </a:r>
            <a:r>
              <a:rPr lang="en-GB" dirty="0"/>
              <a:t> from E</a:t>
            </a:r>
            <a:r>
              <a:rPr lang="en-GB" baseline="-25000" dirty="0"/>
              <a:t>NBI</a:t>
            </a:r>
            <a:r>
              <a:rPr lang="en-GB" dirty="0"/>
              <a:t> ~ 250 keV, up to 10 MW)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Modulation</a:t>
            </a:r>
            <a:r>
              <a:rPr lang="en-GB" dirty="0"/>
              <a:t> times (10s of </a:t>
            </a:r>
            <a:r>
              <a:rPr lang="en-GB" dirty="0" err="1"/>
              <a:t>ms</a:t>
            </a:r>
            <a:r>
              <a:rPr lang="en-GB" dirty="0"/>
              <a:t>; 0—100% of </a:t>
            </a:r>
            <a:r>
              <a:rPr lang="en-GB" dirty="0" err="1"/>
              <a:t>V</a:t>
            </a:r>
            <a:r>
              <a:rPr lang="en-GB" baseline="-25000" dirty="0" err="1"/>
              <a:t>acc</a:t>
            </a:r>
            <a:r>
              <a:rPr lang="en-GB" dirty="0"/>
              <a:t> in 20 to 80 </a:t>
            </a:r>
            <a:r>
              <a:rPr lang="en-GB" dirty="0" err="1"/>
              <a:t>ms</a:t>
            </a:r>
            <a:r>
              <a:rPr lang="en-GB" dirty="0"/>
              <a:t>)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/>
              <a:t>NBI geometry</a:t>
            </a:r>
            <a:r>
              <a:rPr lang="en-GB" dirty="0"/>
              <a:t> (on-axis, co-current, beam shape: focus on the port)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H and D NBI operations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351472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309320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DTT Plant Integration Document </a:t>
            </a:r>
            <a:r>
              <a:rPr lang="en-US" sz="1000" dirty="0"/>
              <a:t>Version number 3.2 Last update 07/07/2022</a:t>
            </a:r>
          </a:p>
          <a:p>
            <a:r>
              <a:rPr lang="en-GB" sz="1000" dirty="0" err="1"/>
              <a:t>Agostinetti</a:t>
            </a:r>
            <a:r>
              <a:rPr lang="en-GB" sz="1000" dirty="0"/>
              <a:t> et al., IEEE Transactions on Plasma Science ( Volume: 50, Issue: 11, November 2022)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653136"/>
            <a:ext cx="5940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NBI system availability</a:t>
            </a:r>
            <a:r>
              <a:rPr lang="en-GB" dirty="0"/>
              <a:t>: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not available in the short-term phase, but from phase-2. NBI system will need ~2 years for installation from ~2032</a:t>
            </a:r>
          </a:p>
        </p:txBody>
      </p:sp>
    </p:spTree>
    <p:extLst>
      <p:ext uri="{BB962C8B-B14F-4D97-AF65-F5344CB8AC3E}">
        <p14:creationId xmlns:p14="http://schemas.microsoft.com/office/powerpoint/2010/main" val="3461852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78" y="1403873"/>
            <a:ext cx="2231121" cy="20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DTT NBI-plasma interaction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9762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/>
              <a:t>DTT NBI capabilities</a:t>
            </a:r>
            <a:r>
              <a:rPr lang="en-GB" dirty="0"/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Electron/ion heating, current-drive, energy/particle flux, torque injection – limited at high energy, EP population generation)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67" y="655213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dirty="0"/>
              <a:t>Vincenzi et al., Fusion </a:t>
            </a:r>
            <a:r>
              <a:rPr lang="it-IT" sz="1050" dirty="0" err="1"/>
              <a:t>Eng</a:t>
            </a:r>
            <a:r>
              <a:rPr lang="it-IT" sz="1050" dirty="0"/>
              <a:t>. Design (2023), 189, 113436</a:t>
            </a:r>
            <a:endParaRPr lang="en-GB" sz="105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501008"/>
            <a:ext cx="3450285" cy="225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64" y="3356992"/>
            <a:ext cx="4888843" cy="262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56" y="1772816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b="1" dirty="0"/>
          </a:p>
          <a:p>
            <a:pPr lvl="0"/>
            <a:r>
              <a:rPr lang="en-GB" b="1" dirty="0"/>
              <a:t>In the reference, full power scenario (E SN</a:t>
            </a:r>
            <a:r>
              <a:rPr lang="en-GB" dirty="0"/>
              <a:t>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The beam is well coupled to the plasma and provide core power deposition (depending on plasma vertical position)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664" y="5973148"/>
            <a:ext cx="305243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00CCFF"/>
                </a:solidFill>
              </a:rPr>
              <a:t>eq. injection</a:t>
            </a:r>
            <a:r>
              <a:rPr lang="en-GB" sz="1050" dirty="0"/>
              <a:t>: CREATE v13 EM scenario</a:t>
            </a:r>
          </a:p>
          <a:p>
            <a:r>
              <a:rPr lang="en-GB" sz="1050" b="1" dirty="0">
                <a:solidFill>
                  <a:srgbClr val="E40EE4"/>
                </a:solidFill>
              </a:rPr>
              <a:t>plasma vert shift </a:t>
            </a:r>
            <a:r>
              <a:rPr lang="en-GB" sz="1050" dirty="0"/>
              <a:t>(~15 cm): CREATE v14 EM scenario</a:t>
            </a:r>
          </a:p>
          <a:p>
            <a:r>
              <a:rPr lang="en-GB" sz="1050" b="1" dirty="0"/>
              <a:t>currently</a:t>
            </a:r>
            <a:r>
              <a:rPr lang="en-GB" sz="1050" dirty="0"/>
              <a:t>: CREATE v15 EM scenario (~12 cm)</a:t>
            </a:r>
          </a:p>
        </p:txBody>
      </p:sp>
    </p:spTree>
    <p:extLst>
      <p:ext uri="{BB962C8B-B14F-4D97-AF65-F5344CB8AC3E}">
        <p14:creationId xmlns:p14="http://schemas.microsoft.com/office/powerpoint/2010/main" val="227830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56" y="1772816"/>
            <a:ext cx="9125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/>
          </a:p>
          <a:p>
            <a:r>
              <a:rPr lang="en-GB" b="1" dirty="0"/>
              <a:t>In the reference, full power scenario (E SN</a:t>
            </a:r>
            <a:r>
              <a:rPr lang="en-GB" dirty="0"/>
              <a:t>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Majority of power going to plasma electrons (~60%)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current drive in the order of 0.2 MA and torque ~5 N m for ref. E SN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/>
          <a:stretch/>
        </p:blipFill>
        <p:spPr bwMode="auto">
          <a:xfrm>
            <a:off x="1868070" y="4852932"/>
            <a:ext cx="4870872" cy="102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b="6032"/>
          <a:stretch/>
        </p:blipFill>
        <p:spPr bwMode="auto">
          <a:xfrm>
            <a:off x="611560" y="2921061"/>
            <a:ext cx="6324510" cy="107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DTT NBI-plasma interaction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9762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/>
              <a:t>DTT NBI capabilities</a:t>
            </a:r>
            <a:r>
              <a:rPr lang="en-GB" dirty="0"/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Electron/ion heating, current-drive, energy/particle flux, torque injection – limited at high energy, EP population generation)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6" y="6552134"/>
            <a:ext cx="86018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/>
              <a:t>C. De  Piccoli,  «DTT NBI fast </a:t>
            </a:r>
            <a:r>
              <a:rPr lang="it-IT" sz="1050" dirty="0" err="1"/>
              <a:t>particle</a:t>
            </a:r>
            <a:r>
              <a:rPr lang="it-IT" sz="1050" dirty="0"/>
              <a:t> </a:t>
            </a:r>
            <a:r>
              <a:rPr lang="it-IT" sz="1050" dirty="0" err="1"/>
              <a:t>modelling</a:t>
            </a:r>
            <a:r>
              <a:rPr lang="it-IT" sz="1050" dirty="0"/>
              <a:t> with Monte Carlo ASCOT code», 2022, Mater </a:t>
            </a:r>
            <a:r>
              <a:rPr lang="it-IT" sz="1050" dirty="0" err="1"/>
              <a:t>thesis</a:t>
            </a:r>
            <a:r>
              <a:rPr lang="it-IT" sz="1050" dirty="0"/>
              <a:t> in </a:t>
            </a:r>
            <a:r>
              <a:rPr lang="it-IT" sz="1050" dirty="0" err="1"/>
              <a:t>Physics</a:t>
            </a:r>
            <a:r>
              <a:rPr lang="it-IT" sz="1050" dirty="0"/>
              <a:t>, Università degli Studi di Padova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07512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56" y="1264692"/>
            <a:ext cx="9125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In the reference, full power scenario (E SN</a:t>
            </a:r>
            <a:r>
              <a:rPr lang="en-GB" dirty="0"/>
              <a:t>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Typical </a:t>
            </a:r>
            <a:r>
              <a:rPr lang="en-GB" b="1" dirty="0"/>
              <a:t>slowing down </a:t>
            </a:r>
            <a:r>
              <a:rPr lang="en-GB" dirty="0"/>
              <a:t>time for E1 scenario ~0.1 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Expected </a:t>
            </a:r>
            <a:r>
              <a:rPr lang="en-GB" b="1" dirty="0"/>
              <a:t>“standard” beam EP orbits </a:t>
            </a:r>
            <a:r>
              <a:rPr lang="en-GB" dirty="0"/>
              <a:t>(passing, banana-trapped) after ionization with limited losses due to co-current injection, while “non-standard” orbits (e.g. stagnation, potato…) are not likely to be seen (but for ICRH…)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DTT NBI-plasma interaction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9762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/>
              <a:t>Beam EP population generation</a:t>
            </a: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66" y="6552134"/>
            <a:ext cx="86018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/>
              <a:t>C. De  Piccoli,  «DTT NBI fast </a:t>
            </a:r>
            <a:r>
              <a:rPr lang="it-IT" sz="1050" dirty="0" err="1"/>
              <a:t>particle</a:t>
            </a:r>
            <a:r>
              <a:rPr lang="it-IT" sz="1050" dirty="0"/>
              <a:t> </a:t>
            </a:r>
            <a:r>
              <a:rPr lang="it-IT" sz="1050" dirty="0" err="1"/>
              <a:t>modelling</a:t>
            </a:r>
            <a:r>
              <a:rPr lang="it-IT" sz="1050" dirty="0"/>
              <a:t> with Monte Carlo ASCOT code», 2022, Mater </a:t>
            </a:r>
            <a:r>
              <a:rPr lang="it-IT" sz="1050" dirty="0" err="1"/>
              <a:t>thesis</a:t>
            </a:r>
            <a:r>
              <a:rPr lang="it-IT" sz="1050" dirty="0"/>
              <a:t> in </a:t>
            </a:r>
            <a:r>
              <a:rPr lang="it-IT" sz="1050" dirty="0" err="1"/>
              <a:t>Physics</a:t>
            </a:r>
            <a:r>
              <a:rPr lang="it-IT" sz="1050" dirty="0"/>
              <a:t>, Università degli Studi di Padova</a:t>
            </a:r>
            <a:endParaRPr lang="en-GB" sz="105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5" t="9651" b="15651"/>
          <a:stretch/>
        </p:blipFill>
        <p:spPr bwMode="auto">
          <a:xfrm>
            <a:off x="39888" y="2869753"/>
            <a:ext cx="1983219" cy="188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8"/>
          <a:stretch/>
        </p:blipFill>
        <p:spPr bwMode="auto">
          <a:xfrm>
            <a:off x="2078113" y="3039415"/>
            <a:ext cx="2205855" cy="171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579167" cy="340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5373216"/>
            <a:ext cx="451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NBI+ICRH synergy has not yet been studied</a:t>
            </a:r>
          </a:p>
        </p:txBody>
      </p:sp>
      <p:sp>
        <p:nvSpPr>
          <p:cNvPr id="3" name="Rectangle 2"/>
          <p:cNvSpPr/>
          <p:nvPr/>
        </p:nvSpPr>
        <p:spPr>
          <a:xfrm>
            <a:off x="9128" y="5765431"/>
            <a:ext cx="9134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Confinement and losses of beam EPs is reported also in EG5, regarding e.g. ripple losses (see work of G. </a:t>
            </a:r>
            <a:r>
              <a:rPr lang="en-GB" dirty="0" err="1"/>
              <a:t>Spizzo</a:t>
            </a:r>
            <a:r>
              <a:rPr lang="en-GB" dirty="0"/>
              <a:t> and M. </a:t>
            </a:r>
            <a:r>
              <a:rPr lang="en-GB" dirty="0" err="1"/>
              <a:t>Gobbin</a:t>
            </a:r>
            <a:r>
              <a:rPr lang="en-GB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20903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DTT NBI-plasma interaction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88511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/>
              <a:t>Shine-through (ST) limits</a:t>
            </a:r>
            <a:r>
              <a:rPr lang="en-GB" dirty="0"/>
              <a:t>:</a:t>
            </a:r>
          </a:p>
          <a:p>
            <a:pPr lvl="0"/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Depending on plasma density, NBI energy/power and FW heat load tolerance, </a:t>
            </a:r>
            <a:r>
              <a:rPr lang="en-GB" b="1" dirty="0"/>
              <a:t>NBI operation may be restricted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54911"/>
          <a:stretch/>
        </p:blipFill>
        <p:spPr bwMode="auto">
          <a:xfrm>
            <a:off x="5148064" y="1761724"/>
            <a:ext cx="3672425" cy="250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67" y="2327969"/>
            <a:ext cx="47854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Currently, the </a:t>
            </a:r>
            <a:r>
              <a:rPr lang="en-GB" b="1" dirty="0"/>
              <a:t>beam footprint </a:t>
            </a:r>
            <a:r>
              <a:rPr lang="en-GB" dirty="0"/>
              <a:t>is likely to intercept FW ports of ICRH and ECRH: a discussion is ongoing to investigate this issue and possible solutions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It will be crucial to understand the NBI operational windows in density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/>
              <a:t>Low-density scenarios/plasma-phases may be affected</a:t>
            </a:r>
            <a:r>
              <a:rPr lang="en-GB" dirty="0"/>
              <a:t>, while flat-top of ref. scenario E should be well above ST limits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3562773" cy="246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67" y="638132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dirty="0"/>
              <a:t>Vincenzi et al., Fusion </a:t>
            </a:r>
            <a:r>
              <a:rPr lang="it-IT" sz="1050" dirty="0" err="1"/>
              <a:t>Eng</a:t>
            </a:r>
            <a:r>
              <a:rPr lang="it-IT" sz="1050" dirty="0"/>
              <a:t>. Design (2023), 189, 113436</a:t>
            </a:r>
            <a:endParaRPr lang="en-GB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6841638" y="5358102"/>
            <a:ext cx="184377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REF E SN scenario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7668148" y="5727434"/>
            <a:ext cx="95377" cy="4947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05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NBI to reach DTT goals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0872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/>
              <a:t>Use of NBI: </a:t>
            </a:r>
            <a:r>
              <a:rPr lang="en-GB" dirty="0"/>
              <a:t>Modelling is required to assess NBI contribution to different plasma configurations, scenarios, regimes. NBI will be used in: </a:t>
            </a:r>
            <a:r>
              <a:rPr lang="en-GB" sz="1400" dirty="0"/>
              <a:t>(</a:t>
            </a:r>
            <a:r>
              <a:rPr lang="en-GB" sz="1400" i="1" dirty="0"/>
              <a:t>from draft of “Guidelines_RP_Chap2.docx”, EG-2</a:t>
            </a:r>
            <a:r>
              <a:rPr lang="en-GB" sz="1400" dirty="0"/>
              <a:t>)</a:t>
            </a:r>
            <a:endParaRPr lang="it-IT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 scenarios:</a:t>
            </a:r>
            <a:endParaRPr lang="it-IT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GB" dirty="0"/>
              <a:t>Phase-2: D (SN), D XD, D NT, D low</a:t>
            </a:r>
            <a:endParaRPr lang="it-IT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GB" dirty="0"/>
              <a:t>Phase-3: E (SN, ref. full power), E XD, E NT, E low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Regimes:</a:t>
            </a:r>
            <a:endParaRPr lang="it-IT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it-IT" dirty="0"/>
              <a:t>NT L-mode, H-mode, </a:t>
            </a:r>
            <a:r>
              <a:rPr lang="it-IT" dirty="0" err="1"/>
              <a:t>Hybrid</a:t>
            </a:r>
            <a:r>
              <a:rPr lang="it-IT" dirty="0"/>
              <a:t>, I-mode (</a:t>
            </a:r>
            <a:r>
              <a:rPr lang="it-IT" i="1" dirty="0"/>
              <a:t>NBI </a:t>
            </a:r>
            <a:r>
              <a:rPr lang="it-IT" i="1" dirty="0" err="1"/>
              <a:t>counter-current</a:t>
            </a:r>
            <a:r>
              <a:rPr lang="it-IT" i="1" dirty="0"/>
              <a:t> </a:t>
            </a:r>
            <a:r>
              <a:rPr lang="it-IT" i="1" dirty="0" err="1"/>
              <a:t>but</a:t>
            </a:r>
            <a:r>
              <a:rPr lang="it-IT" i="1" dirty="0"/>
              <a:t> </a:t>
            </a:r>
            <a:r>
              <a:rPr lang="it-IT" i="1" dirty="0" err="1"/>
              <a:t>likely</a:t>
            </a:r>
            <a:r>
              <a:rPr lang="it-IT" i="1" dirty="0"/>
              <a:t> </a:t>
            </a:r>
            <a:r>
              <a:rPr lang="it-IT" i="1" dirty="0" err="1"/>
              <a:t>not</a:t>
            </a:r>
            <a:r>
              <a:rPr lang="it-IT" i="1" dirty="0"/>
              <a:t> </a:t>
            </a:r>
            <a:r>
              <a:rPr lang="it-IT" i="1" dirty="0" err="1"/>
              <a:t>needed</a:t>
            </a:r>
            <a:r>
              <a:rPr lang="it-IT" dirty="0"/>
              <a:t>), high </a:t>
            </a:r>
            <a:r>
              <a:rPr lang="el-GR" dirty="0"/>
              <a:t>β</a:t>
            </a:r>
            <a:r>
              <a:rPr lang="it-IT" dirty="0"/>
              <a:t> AT scenario, EDA, QCE, QH, WPQH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Transients: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Possibility to assist plasma operations in different phases (e.g. transients, end-of-ramp-up, start-of-ramp-down in terms of heating and CD for </a:t>
            </a:r>
            <a:r>
              <a:rPr lang="en-US" dirty="0" err="1"/>
              <a:t>Vloop</a:t>
            </a:r>
            <a:r>
              <a:rPr lang="en-US" dirty="0"/>
              <a:t> saving)</a:t>
            </a:r>
            <a:endParaRPr lang="en-GB" dirty="0"/>
          </a:p>
          <a:p>
            <a:r>
              <a:rPr lang="en-GB" dirty="0"/>
              <a:t>…anyway </a:t>
            </a:r>
            <a:r>
              <a:rPr lang="en-GB" u="sng" dirty="0"/>
              <a:t>depending on NBI operability in density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21" y="4725144"/>
            <a:ext cx="55671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Currently integrated modelling of DTT plasma scenarios with NBI and stand-alone NBI modelling have carried out for ref. scenario 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Integrated modelling is described in DTT RP Ch.2</a:t>
            </a:r>
          </a:p>
          <a:p>
            <a:pPr lvl="0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6277382"/>
            <a:ext cx="3363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/>
              <a:t>Casiraghi et al., </a:t>
            </a:r>
            <a:r>
              <a:rPr lang="it-IT" sz="1000" dirty="0" err="1"/>
              <a:t>Nucl</a:t>
            </a:r>
            <a:r>
              <a:rPr lang="it-IT" sz="1000" dirty="0"/>
              <a:t>. Fusion 61 (2021) 116068</a:t>
            </a:r>
          </a:p>
          <a:p>
            <a:r>
              <a:rPr lang="en-GB" sz="1000" dirty="0"/>
              <a:t>I Casiraghi et al 2023 Plasma Phys. Control. Fusion 65 035017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950443" y="4293096"/>
            <a:ext cx="2399572" cy="2315146"/>
            <a:chOff x="5950443" y="4293096"/>
            <a:chExt cx="2399572" cy="231514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443" y="4293096"/>
              <a:ext cx="2399572" cy="2105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156176" y="6346632"/>
              <a:ext cx="21451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Integrated modelling of scenario 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733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Useful experiments to be planned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90872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/>
              <a:t>Useful experiments to be planned</a:t>
            </a:r>
            <a:r>
              <a:rPr lang="en-GB" dirty="0"/>
              <a:t>: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Regarding NBI system performance: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SPIDER and MITICA experimental campaigns to improve/validate DTT NBI system design (important information on DTT PNBI/ENBI modulation, beam shape, NBI pulse length…):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DTT ion source is similar (but improved) with respect to SPIDER and MITICA source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Plasma grid and extraction grid are similar too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Other DTT NBI system components (accelerator, </a:t>
            </a:r>
            <a:r>
              <a:rPr lang="en-GB" dirty="0" err="1"/>
              <a:t>neutralizator</a:t>
            </a:r>
            <a:r>
              <a:rPr lang="en-GB" dirty="0"/>
              <a:t>, RID, calorimeter...) are based on MITICA solutions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SPIDER will use NEG vacuum pumps (as foreseen for DTT NBI too), and results are expected on the usage of this technology for large devices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Collaboration with high-NBI energy devices (LHD, JT60-SA) for EP physics and contributions to different plasma regimes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39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35C657-8F56-4AC9-A178-B6A98C95B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980727"/>
            <a:ext cx="5040560" cy="53996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4 group meetings held between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in-person meetings including:</a:t>
            </a:r>
          </a:p>
          <a:p>
            <a:pPr lvl="1"/>
            <a:r>
              <a:rPr lang="en-US" dirty="0"/>
              <a:t>Meeting with H&amp;CD RO (</a:t>
            </a:r>
            <a:r>
              <a:rPr lang="en-US" dirty="0" err="1"/>
              <a:t>G.Granucci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Talk on </a:t>
            </a:r>
            <a:r>
              <a:rPr lang="en-US" dirty="0" err="1"/>
              <a:t>fuelling</a:t>
            </a:r>
            <a:r>
              <a:rPr lang="en-US" dirty="0"/>
              <a:t> strategies (</a:t>
            </a:r>
            <a:r>
              <a:rPr lang="en-US" dirty="0" err="1"/>
              <a:t>B.Baiocchi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Discussion of the bullet’s list </a:t>
            </a:r>
            <a:r>
              <a:rPr lang="en-US" dirty="0" err="1"/>
              <a:t>delivere</a:t>
            </a:r>
            <a:r>
              <a:rPr lang="en-US" dirty="0"/>
              <a:t> on 1</a:t>
            </a:r>
            <a:r>
              <a:rPr lang="en-US" baseline="30000" dirty="0"/>
              <a:t>st</a:t>
            </a:r>
            <a:r>
              <a:rPr lang="en-US" dirty="0"/>
              <a:t> March</a:t>
            </a:r>
          </a:p>
          <a:p>
            <a:pPr lvl="1"/>
            <a:r>
              <a:rPr lang="en-US" dirty="0"/>
              <a:t>List of question for other EGs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Aim:</a:t>
            </a:r>
          </a:p>
          <a:p>
            <a:pPr lvl="1"/>
            <a:r>
              <a:rPr lang="en-US" dirty="0"/>
              <a:t>selection of the main topics to be reported in the first RP edition</a:t>
            </a:r>
          </a:p>
          <a:p>
            <a:pPr lvl="1"/>
            <a:r>
              <a:rPr lang="en-US" dirty="0"/>
              <a:t>status of the analysis/preparation (before cutting iron) and/or issuing the RP</a:t>
            </a:r>
          </a:p>
          <a:p>
            <a:pPr lvl="1"/>
            <a:r>
              <a:rPr lang="en-US" dirty="0"/>
              <a:t>indication of important missing points</a:t>
            </a:r>
          </a:p>
          <a:p>
            <a:endParaRPr lang="en-US" dirty="0"/>
          </a:p>
          <a:p>
            <a:r>
              <a:rPr lang="en-US" dirty="0"/>
              <a:t>Please reserve questions/discussion at the end for more coherent view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141184-031C-4522-BD17-A5D1D8DE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4A0A1A-FDA6-43B1-9FDC-5CC49877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80915-C247-4013-A1EE-EEEDB3BB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5" y="980727"/>
            <a:ext cx="3707905" cy="539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ITER/DEMO relevance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20" y="1124744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NBI is currently the main heating system of ITER, while for DEMO (or FUTURE) it is being discussed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high-energy NBI in high-field device with metallic wall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DTT NBI and ITER NBI system availability timescales are currently similar: possible areas of contributions e.g. ITER PFPO phase, D plasmas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EP population similarities: high </a:t>
            </a:r>
            <a:r>
              <a:rPr lang="en-GB" dirty="0" err="1"/>
              <a:t>B</a:t>
            </a:r>
            <a:r>
              <a:rPr lang="en-GB" baseline="-25000" dirty="0" err="1"/>
              <a:t>t</a:t>
            </a:r>
            <a:r>
              <a:rPr lang="en-GB" dirty="0"/>
              <a:t>, high-energy, co-current, low input torque NBI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NBI dominant electron heating similar to ITER/DEMO (NBI and α-particle heating)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Identification of ITER needs/priorities where DTT NBI operation can contribute to, e.g.: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NBI dominant electron heating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NBI ionization cross section validation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NBI-ICRH synergy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High-energy particle effects on plasma (CD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 …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0" y="630932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/>
              <a:t>ITER Research Plan, IO, ITR-18-003, 2018</a:t>
            </a:r>
          </a:p>
        </p:txBody>
      </p:sp>
    </p:spTree>
    <p:extLst>
      <p:ext uri="{BB962C8B-B14F-4D97-AF65-F5344CB8AC3E}">
        <p14:creationId xmlns:p14="http://schemas.microsoft.com/office/powerpoint/2010/main" val="3670815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6E455-363A-2445-BF8F-D7218BAB9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512" y="6525344"/>
            <a:ext cx="8272215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494EE8-6A6B-CD44-8F22-570749DDD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Cyclotron Resonance Heating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DA824-9859-5C4D-A437-1A7D2B19A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18" y="1208091"/>
            <a:ext cx="3046653" cy="2188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493AA-8CF9-A94E-81F9-CE33AAB95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/>
          <a:stretch/>
        </p:blipFill>
        <p:spPr>
          <a:xfrm>
            <a:off x="395536" y="1124744"/>
            <a:ext cx="2555782" cy="2207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75F0E-2826-4B40-96EB-0E33D20A5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049186"/>
            <a:ext cx="1883469" cy="27962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8652D-01C1-9242-987C-B00261766225}"/>
              </a:ext>
            </a:extLst>
          </p:cNvPr>
          <p:cNvSpPr txBox="1"/>
          <p:nvPr/>
        </p:nvSpPr>
        <p:spPr>
          <a:xfrm>
            <a:off x="8206201" y="630002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31F644-AD23-F647-9510-493D27B53142}"/>
              </a:ext>
            </a:extLst>
          </p:cNvPr>
          <p:cNvSpPr/>
          <p:nvPr/>
        </p:nvSpPr>
        <p:spPr>
          <a:xfrm>
            <a:off x="946506" y="4010764"/>
            <a:ext cx="1098861" cy="2319535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61844D-6F2F-FD46-A377-42B93CE535EE}"/>
              </a:ext>
            </a:extLst>
          </p:cNvPr>
          <p:cNvSpPr/>
          <p:nvPr/>
        </p:nvSpPr>
        <p:spPr>
          <a:xfrm>
            <a:off x="2051720" y="4011119"/>
            <a:ext cx="1204098" cy="2319535"/>
          </a:xfrm>
          <a:prstGeom prst="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AAA1B3-539A-7940-81A9-2AF87B731B5E}"/>
              </a:ext>
            </a:extLst>
          </p:cNvPr>
          <p:cNvSpPr/>
          <p:nvPr/>
        </p:nvSpPr>
        <p:spPr>
          <a:xfrm>
            <a:off x="3275855" y="4026398"/>
            <a:ext cx="2637053" cy="2319535"/>
          </a:xfrm>
          <a:prstGeom prst="rect">
            <a:avLst/>
          </a:prstGeom>
          <a:solidFill>
            <a:srgbClr val="92D05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041850-A85E-034F-ADCE-7DE01C938B21}"/>
              </a:ext>
            </a:extLst>
          </p:cNvPr>
          <p:cNvSpPr/>
          <p:nvPr/>
        </p:nvSpPr>
        <p:spPr>
          <a:xfrm>
            <a:off x="5915402" y="4011119"/>
            <a:ext cx="1536918" cy="2319535"/>
          </a:xfrm>
          <a:prstGeom prst="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ADF28D-435F-4B43-B222-3ADA94D053F3}"/>
              </a:ext>
            </a:extLst>
          </p:cNvPr>
          <p:cNvSpPr/>
          <p:nvPr/>
        </p:nvSpPr>
        <p:spPr>
          <a:xfrm>
            <a:off x="7443473" y="4011119"/>
            <a:ext cx="1193845" cy="2319535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00885EA-60BD-6F44-B04D-3222692DD402}"/>
              </a:ext>
            </a:extLst>
          </p:cNvPr>
          <p:cNvCxnSpPr/>
          <p:nvPr/>
        </p:nvCxnSpPr>
        <p:spPr>
          <a:xfrm>
            <a:off x="827584" y="6258291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47F07B-242A-204D-9EB2-48ECD26E3119}"/>
              </a:ext>
            </a:extLst>
          </p:cNvPr>
          <p:cNvCxnSpPr>
            <a:cxnSpLocks/>
          </p:cNvCxnSpPr>
          <p:nvPr/>
        </p:nvCxnSpPr>
        <p:spPr>
          <a:xfrm flipV="1">
            <a:off x="2045368" y="5048793"/>
            <a:ext cx="1230488" cy="12141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D2176F-B9FE-9E45-903F-F70DE3C365A2}"/>
              </a:ext>
            </a:extLst>
          </p:cNvPr>
          <p:cNvCxnSpPr>
            <a:cxnSpLocks/>
          </p:cNvCxnSpPr>
          <p:nvPr/>
        </p:nvCxnSpPr>
        <p:spPr>
          <a:xfrm flipV="1">
            <a:off x="3256908" y="5019519"/>
            <a:ext cx="2676039" cy="36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DA02AFF-D686-F448-903A-83338B136E37}"/>
              </a:ext>
            </a:extLst>
          </p:cNvPr>
          <p:cNvCxnSpPr>
            <a:cxnSpLocks/>
          </p:cNvCxnSpPr>
          <p:nvPr/>
        </p:nvCxnSpPr>
        <p:spPr>
          <a:xfrm flipH="1" flipV="1">
            <a:off x="5932947" y="5019518"/>
            <a:ext cx="1456983" cy="1094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51D0E7-94ED-AC4E-A835-49AA042CEB30}"/>
              </a:ext>
            </a:extLst>
          </p:cNvPr>
          <p:cNvCxnSpPr/>
          <p:nvPr/>
        </p:nvCxnSpPr>
        <p:spPr>
          <a:xfrm>
            <a:off x="7380312" y="6114275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19ABA68-9768-DF40-BE8B-ADA1BBD5AAE3}"/>
              </a:ext>
            </a:extLst>
          </p:cNvPr>
          <p:cNvSpPr txBox="1"/>
          <p:nvPr/>
        </p:nvSpPr>
        <p:spPr>
          <a:xfrm>
            <a:off x="2025641" y="4293096"/>
            <a:ext cx="1250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ramp-up</a:t>
            </a:r>
          </a:p>
          <a:p>
            <a:pPr algn="ctr"/>
            <a:r>
              <a:rPr lang="en-US" sz="1400" b="1" dirty="0"/>
              <a:t>-&gt; low T and 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4A6E0C-03DB-F04D-9B9B-17D445E2A04F}"/>
              </a:ext>
            </a:extLst>
          </p:cNvPr>
          <p:cNvSpPr txBox="1"/>
          <p:nvPr/>
        </p:nvSpPr>
        <p:spPr>
          <a:xfrm>
            <a:off x="5796136" y="4149080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ramp-down</a:t>
            </a:r>
          </a:p>
          <a:p>
            <a:pPr algn="ctr"/>
            <a:r>
              <a:rPr lang="en-US" sz="1400" b="1" dirty="0"/>
              <a:t>lowering T and N</a:t>
            </a:r>
          </a:p>
          <a:p>
            <a:pPr algn="ctr"/>
            <a:r>
              <a:rPr lang="en-US" sz="1400" b="1" dirty="0"/>
              <a:t>(“landing” = dropping out of H-mode)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99F511-BFA7-404A-ABCA-3267C4BB6A36}"/>
              </a:ext>
            </a:extLst>
          </p:cNvPr>
          <p:cNvCxnSpPr>
            <a:cxnSpLocks/>
          </p:cNvCxnSpPr>
          <p:nvPr/>
        </p:nvCxnSpPr>
        <p:spPr>
          <a:xfrm flipV="1">
            <a:off x="946506" y="3861048"/>
            <a:ext cx="0" cy="255229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5713910-D654-9D48-8849-C7FA2B787949}"/>
              </a:ext>
            </a:extLst>
          </p:cNvPr>
          <p:cNvCxnSpPr>
            <a:cxnSpLocks/>
          </p:cNvCxnSpPr>
          <p:nvPr/>
        </p:nvCxnSpPr>
        <p:spPr>
          <a:xfrm>
            <a:off x="549170" y="6330299"/>
            <a:ext cx="8280920" cy="0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D5CCE57-AEA1-BA45-9D52-E368F43D8734}"/>
              </a:ext>
            </a:extLst>
          </p:cNvPr>
          <p:cNvSpPr txBox="1"/>
          <p:nvPr/>
        </p:nvSpPr>
        <p:spPr>
          <a:xfrm>
            <a:off x="3768142" y="5162494"/>
            <a:ext cx="1904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RF heating &amp; CD </a:t>
            </a:r>
          </a:p>
          <a:p>
            <a:pPr algn="ctr"/>
            <a:r>
              <a:rPr lang="en-US" sz="1400" b="1" dirty="0"/>
              <a:t>Synergy  </a:t>
            </a:r>
          </a:p>
          <a:p>
            <a:pPr algn="ctr"/>
            <a:r>
              <a:rPr lang="en-US" sz="1400" b="1" dirty="0"/>
              <a:t>RF pacing  </a:t>
            </a:r>
          </a:p>
          <a:p>
            <a:pPr algn="ctr"/>
            <a:r>
              <a:rPr lang="en-US" sz="1400" b="1" dirty="0"/>
              <a:t>MHD (NTM/ST) control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8B5284-0267-7B45-BFC4-381B65D986F6}"/>
              </a:ext>
            </a:extLst>
          </p:cNvPr>
          <p:cNvSpPr txBox="1"/>
          <p:nvPr/>
        </p:nvSpPr>
        <p:spPr>
          <a:xfrm>
            <a:off x="179512" y="3861048"/>
            <a:ext cx="63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o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baseline="-25000" dirty="0" err="1"/>
              <a:t>p</a:t>
            </a:r>
            <a:endParaRPr lang="en-US" baseline="-25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969C8E-14B4-AB4B-8F1E-62EAAEE3807A}"/>
              </a:ext>
            </a:extLst>
          </p:cNvPr>
          <p:cNvSpPr txBox="1"/>
          <p:nvPr/>
        </p:nvSpPr>
        <p:spPr>
          <a:xfrm>
            <a:off x="4173637" y="4715729"/>
            <a:ext cx="753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Flat top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E94BF7-8643-9D47-AE7C-8119E71E2D35}"/>
              </a:ext>
            </a:extLst>
          </p:cNvPr>
          <p:cNvSpPr txBox="1"/>
          <p:nvPr/>
        </p:nvSpPr>
        <p:spPr>
          <a:xfrm>
            <a:off x="971600" y="4293096"/>
            <a:ext cx="973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plasma start-up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29A342-6D46-AA42-B921-7FC812EF0935}"/>
              </a:ext>
            </a:extLst>
          </p:cNvPr>
          <p:cNvSpPr txBox="1"/>
          <p:nvPr/>
        </p:nvSpPr>
        <p:spPr>
          <a:xfrm>
            <a:off x="7611285" y="4437112"/>
            <a:ext cx="973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Intershot:</a:t>
            </a:r>
          </a:p>
          <a:p>
            <a:pPr algn="ctr"/>
            <a:r>
              <a:rPr lang="en-US" sz="1400" b="1" dirty="0"/>
              <a:t>ICWC</a:t>
            </a:r>
          </a:p>
        </p:txBody>
      </p:sp>
    </p:spTree>
    <p:extLst>
      <p:ext uri="{BB962C8B-B14F-4D97-AF65-F5344CB8AC3E}">
        <p14:creationId xmlns:p14="http://schemas.microsoft.com/office/powerpoint/2010/main" val="2694757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C01CFA-7731-144F-B43F-9A304E58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43" y="980728"/>
            <a:ext cx="4371181" cy="5616624"/>
          </a:xfrm>
        </p:spPr>
        <p:txBody>
          <a:bodyPr>
            <a:normAutofit/>
          </a:bodyPr>
          <a:lstStyle/>
          <a:p>
            <a:r>
              <a:rPr lang="en-US" sz="1200" dirty="0"/>
              <a:t>ICRH available in </a:t>
            </a:r>
            <a:r>
              <a:rPr lang="en-US" sz="1200" dirty="0">
                <a:solidFill>
                  <a:srgbClr val="FF0000"/>
                </a:solidFill>
              </a:rPr>
              <a:t>all</a:t>
            </a:r>
            <a:r>
              <a:rPr lang="en-US" sz="1200" dirty="0"/>
              <a:t> stages of the experiment</a:t>
            </a:r>
          </a:p>
          <a:p>
            <a:pPr lvl="1"/>
            <a:r>
              <a:rPr lang="en-US" sz="1100" dirty="0"/>
              <a:t>DTT Phases I &amp; II: 2 antenna’s @1.5MW/antenna=</a:t>
            </a:r>
            <a:r>
              <a:rPr lang="en-US" sz="1100" dirty="0">
                <a:solidFill>
                  <a:srgbClr val="FF0000"/>
                </a:solidFill>
              </a:rPr>
              <a:t>3MW</a:t>
            </a:r>
            <a:r>
              <a:rPr lang="en-US" sz="1100" dirty="0"/>
              <a:t> coupled</a:t>
            </a:r>
          </a:p>
          <a:p>
            <a:pPr lvl="1"/>
            <a:r>
              <a:rPr lang="en-US" sz="1100" dirty="0"/>
              <a:t>DTT Phase III: 4 antenna’s @1.5MW/antenna		=</a:t>
            </a:r>
            <a:r>
              <a:rPr lang="en-US" sz="1100" dirty="0">
                <a:solidFill>
                  <a:srgbClr val="FF0000"/>
                </a:solidFill>
              </a:rPr>
              <a:t>6MW</a:t>
            </a:r>
            <a:r>
              <a:rPr lang="en-US" sz="1100" dirty="0"/>
              <a:t> coupled but ≠ mix ICRH/ECRH might be decided</a:t>
            </a:r>
          </a:p>
          <a:p>
            <a:r>
              <a:rPr lang="en-US" sz="1200" dirty="0"/>
              <a:t>(desired) power/module ~ 4MW</a:t>
            </a:r>
          </a:p>
          <a:p>
            <a:pPr marL="285750" indent="-285750"/>
            <a:r>
              <a:rPr lang="en-US" sz="1200" dirty="0"/>
              <a:t>  multistage amplifiers end stage </a:t>
            </a:r>
          </a:p>
          <a:p>
            <a:pPr lvl="1"/>
            <a:r>
              <a:rPr lang="en-US" sz="1200" dirty="0"/>
              <a:t>broadband solid-state amplifiers</a:t>
            </a:r>
          </a:p>
          <a:p>
            <a:pPr lvl="1"/>
            <a:r>
              <a:rPr lang="en-US" sz="1200" dirty="0"/>
              <a:t>tuning motors allowing intershot f change</a:t>
            </a:r>
          </a:p>
          <a:p>
            <a:pPr marL="285750" indent="-285750"/>
            <a:r>
              <a:rPr lang="en-US" sz="1200" dirty="0"/>
              <a:t>transmission lines 9 3/16” EIA standard or RL 100-230 Spinner</a:t>
            </a:r>
          </a:p>
          <a:p>
            <a:pPr marL="285750" indent="-285750"/>
            <a:r>
              <a:rPr lang="en-US" sz="1200" dirty="0"/>
              <a:t>transmission lines @50Ohm impedance; close to straps: 30Ohm</a:t>
            </a:r>
          </a:p>
          <a:p>
            <a:pPr marL="285750" indent="-285750"/>
            <a:r>
              <a:rPr lang="en-US" sz="1200" dirty="0"/>
              <a:t>  VSWR~1.5</a:t>
            </a:r>
          </a:p>
          <a:p>
            <a:r>
              <a:rPr lang="en-US" sz="1200" dirty="0"/>
              <a:t>frequency range </a:t>
            </a:r>
            <a:r>
              <a:rPr lang="en-US" sz="1200" dirty="0">
                <a:solidFill>
                  <a:srgbClr val="FF0000"/>
                </a:solidFill>
              </a:rPr>
              <a:t>60-90MHz</a:t>
            </a:r>
          </a:p>
          <a:p>
            <a:r>
              <a:rPr lang="en-US" sz="1200" dirty="0"/>
              <a:t>TWA option looked into but discarded (broad f-range cannot be covered) </a:t>
            </a:r>
          </a:p>
          <a:p>
            <a:r>
              <a:rPr lang="en-US" sz="1200" dirty="0"/>
              <a:t>3dB couplers (preferred to external conjugate T for cost and to internal conjugate T for access/risk reasons)</a:t>
            </a:r>
          </a:p>
          <a:p>
            <a:r>
              <a:rPr lang="en-US" sz="1200" dirty="0"/>
              <a:t>E-field limits inside antenna box set at |E|&lt;2.5MV/m and |E</a:t>
            </a:r>
            <a:r>
              <a:rPr lang="en-US" sz="1200" baseline="-25000" dirty="0"/>
              <a:t>//</a:t>
            </a:r>
            <a:r>
              <a:rPr lang="en-US" sz="1200" dirty="0"/>
              <a:t>|&lt;1.5MV/m;  stand-off voltage: 35kV (limits based on operational limits on other machines)</a:t>
            </a:r>
          </a:p>
          <a:p>
            <a:r>
              <a:rPr lang="en-US" sz="1200" dirty="0"/>
              <a:t>further optimization to reduce e.g. RF sheaths (and hence RF induced impurity release) through </a:t>
            </a:r>
            <a:r>
              <a:rPr lang="en-US" sz="1200" dirty="0" err="1"/>
              <a:t>optimisation</a:t>
            </a:r>
            <a:r>
              <a:rPr lang="en-US" sz="1200" dirty="0"/>
              <a:t> amplitudes &amp; phases straps </a:t>
            </a:r>
          </a:p>
          <a:p>
            <a:pPr lvl="1"/>
            <a:endParaRPr lang="en-US" sz="1100" dirty="0"/>
          </a:p>
          <a:p>
            <a:pPr lvl="1"/>
            <a:endParaRPr lang="en-US" sz="11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8D98A-9D82-4948-B17E-9D80B510E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130" y="6525344"/>
            <a:ext cx="833459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5F57FA-7BF0-AA41-874D-2ABC2C80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ICRH system characteristics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A9433-8BEF-514C-9B7F-641E71D5C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027"/>
          <a:stretch/>
        </p:blipFill>
        <p:spPr>
          <a:xfrm>
            <a:off x="5508104" y="2929795"/>
            <a:ext cx="3490837" cy="3332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9DD41-02B5-C54D-BD79-B3103BFEE624}"/>
              </a:ext>
            </a:extLst>
          </p:cNvPr>
          <p:cNvSpPr txBox="1"/>
          <p:nvPr/>
        </p:nvSpPr>
        <p:spPr>
          <a:xfrm>
            <a:off x="5868144" y="6166465"/>
            <a:ext cx="3130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DTT sectors with ICRF ports in case of 2 (black), 4 (black &amp; </a:t>
            </a:r>
            <a:r>
              <a:rPr lang="en-US" sz="1100" b="1" dirty="0">
                <a:solidFill>
                  <a:srgbClr val="0070C0"/>
                </a:solidFill>
              </a:rPr>
              <a:t>blue</a:t>
            </a:r>
            <a:r>
              <a:rPr lang="en-US" sz="1100" b="1" dirty="0"/>
              <a:t>) or 6 (</a:t>
            </a:r>
            <a:r>
              <a:rPr lang="en-US" sz="1100" b="1" dirty="0" err="1"/>
              <a:t>black+</a:t>
            </a:r>
            <a:r>
              <a:rPr lang="en-US" sz="1100" b="1" dirty="0" err="1">
                <a:solidFill>
                  <a:srgbClr val="0070C0"/>
                </a:solidFill>
              </a:rPr>
              <a:t>blue</a:t>
            </a:r>
            <a:r>
              <a:rPr lang="en-US" sz="1100" b="1" dirty="0" err="1"/>
              <a:t>+</a:t>
            </a:r>
            <a:r>
              <a:rPr lang="en-US" sz="1100" b="1" dirty="0" err="1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sz="1100" b="1" dirty="0"/>
              <a:t>) antennas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259FB-DD3D-3047-89B8-D77F8E790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340768"/>
            <a:ext cx="1994811" cy="1433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B5B1AF-656A-974F-ACCC-3EA65E23F3EB}"/>
              </a:ext>
            </a:extLst>
          </p:cNvPr>
          <p:cNvSpPr txBox="1"/>
          <p:nvPr/>
        </p:nvSpPr>
        <p:spPr>
          <a:xfrm>
            <a:off x="6732240" y="1032991"/>
            <a:ext cx="24011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70C0"/>
                </a:solidFill>
              </a:rPr>
              <a:t>3D view final design option: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88085-6B1A-B34B-9C9D-EFAC5D3ED662}"/>
              </a:ext>
            </a:extLst>
          </p:cNvPr>
          <p:cNvSpPr txBox="1"/>
          <p:nvPr/>
        </p:nvSpPr>
        <p:spPr>
          <a:xfrm>
            <a:off x="6888333" y="2689175"/>
            <a:ext cx="1218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</a:rPr>
              <a:t>Designated ports: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7568F2-696F-8A4D-B5BC-2A1525D6C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t="27469" r="6546"/>
          <a:stretch/>
        </p:blipFill>
        <p:spPr>
          <a:xfrm>
            <a:off x="4364919" y="1124744"/>
            <a:ext cx="2583345" cy="16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6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663B7-DC33-DF4E-9A76-BF4E300E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845172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0BBCA2-3334-CA4C-81C3-59E452F8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DTT antenna design &amp; matching system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200AC0-BBE4-504F-ABD9-A6E7160ED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 b="18254"/>
          <a:stretch/>
        </p:blipFill>
        <p:spPr>
          <a:xfrm>
            <a:off x="487826" y="3861048"/>
            <a:ext cx="7776864" cy="26918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AA3A10-7C6E-CA4E-96B8-28365D2A0551}"/>
              </a:ext>
            </a:extLst>
          </p:cNvPr>
          <p:cNvSpPr txBox="1"/>
          <p:nvPr/>
        </p:nvSpPr>
        <p:spPr>
          <a:xfrm>
            <a:off x="591173" y="879103"/>
            <a:ext cx="770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 </a:t>
            </a:r>
            <a:r>
              <a:rPr lang="en-US" sz="1200" b="1" dirty="0" err="1"/>
              <a:t>Ceccuzzi</a:t>
            </a:r>
            <a:r>
              <a:rPr lang="en-US" sz="1200" b="1" dirty="0"/>
              <a:t> et al., </a:t>
            </a:r>
            <a:r>
              <a:rPr lang="en-US" sz="1200" b="1" i="1" dirty="0"/>
              <a:t>The ICRF Antenna of DTT: Design Status and Perspectives</a:t>
            </a:r>
            <a:r>
              <a:rPr lang="en-US" sz="1200" b="1" dirty="0"/>
              <a:t>, RF Power in Plasmas (Annapolis) 2022 </a:t>
            </a:r>
          </a:p>
          <a:p>
            <a:endParaRPr lang="en-US" sz="12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B5E911-A34C-7941-8E2B-8211F8E9A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3" b="11482"/>
          <a:stretch/>
        </p:blipFill>
        <p:spPr>
          <a:xfrm>
            <a:off x="-2433" y="1370334"/>
            <a:ext cx="8534873" cy="1050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742510-9BFB-C44E-B19E-E811747491E5}"/>
              </a:ext>
            </a:extLst>
          </p:cNvPr>
          <p:cNvSpPr txBox="1"/>
          <p:nvPr/>
        </p:nvSpPr>
        <p:spPr>
          <a:xfrm>
            <a:off x="559667" y="1198153"/>
            <a:ext cx="6994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Various considered antenna options </a:t>
            </a:r>
            <a:r>
              <a:rPr lang="en-US" sz="1000" b="1" dirty="0">
                <a:solidFill>
                  <a:srgbClr val="FF0000"/>
                </a:solidFill>
              </a:rPr>
              <a:t>(final decision : 3-strap antenna with shapes d (central) and b (lateral) straps)</a:t>
            </a:r>
            <a:r>
              <a:rPr lang="en-US" sz="1400" b="1" dirty="0"/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981EB0-B13C-3A46-8979-E6CD0B9F4713}"/>
              </a:ext>
            </a:extLst>
          </p:cNvPr>
          <p:cNvSpPr txBox="1"/>
          <p:nvPr/>
        </p:nvSpPr>
        <p:spPr>
          <a:xfrm>
            <a:off x="580133" y="2401143"/>
            <a:ext cx="2983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Assembly with remote handling system: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D7C6F-B1EB-9B48-8422-3B86AB1416DB}"/>
              </a:ext>
            </a:extLst>
          </p:cNvPr>
          <p:cNvSpPr txBox="1"/>
          <p:nvPr/>
        </p:nvSpPr>
        <p:spPr>
          <a:xfrm>
            <a:off x="578946" y="3789040"/>
            <a:ext cx="1544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Matching scheme:</a:t>
            </a:r>
          </a:p>
        </p:txBody>
      </p:sp>
      <p:pic>
        <p:nvPicPr>
          <p:cNvPr id="5" name="Immagine 11">
            <a:extLst>
              <a:ext uri="{FF2B5EF4-FFF2-40B4-BE49-F238E27FC236}">
                <a16:creationId xmlns:a16="http://schemas.microsoft.com/office/drawing/2014/main" id="{A93CEE90-9043-A808-D57B-6E67C08DB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50" b="9397"/>
          <a:stretch/>
        </p:blipFill>
        <p:spPr>
          <a:xfrm>
            <a:off x="3275856" y="2509360"/>
            <a:ext cx="4138406" cy="12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9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59F8F64-A33B-CC11-6A92-08226F0B274D}"/>
              </a:ext>
            </a:extLst>
          </p:cNvPr>
          <p:cNvGrpSpPr/>
          <p:nvPr/>
        </p:nvGrpSpPr>
        <p:grpSpPr>
          <a:xfrm>
            <a:off x="7092280" y="3284984"/>
            <a:ext cx="1895007" cy="3345668"/>
            <a:chOff x="6469554" y="1808342"/>
            <a:chExt cx="2469877" cy="43606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6FC682-DAC7-D5EE-941A-7DA9B1F9A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554" y="1808342"/>
              <a:ext cx="2469877" cy="43606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CDB6ED-7F4B-D845-A875-64A5BE3E7369}"/>
                </a:ext>
              </a:extLst>
            </p:cNvPr>
            <p:cNvSpPr txBox="1"/>
            <p:nvPr/>
          </p:nvSpPr>
          <p:spPr>
            <a:xfrm>
              <a:off x="7513573" y="4757542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1B75B4"/>
                  </a:solidFill>
                </a:rPr>
                <a:t>SN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3F777-DDA7-7F46-B1EB-48AB9CF7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8520" y="6525344"/>
            <a:ext cx="856024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62EB598-5400-4541-964C-A41C95FBD401}"/>
              </a:ext>
            </a:extLst>
          </p:cNvPr>
          <p:cNvSpPr txBox="1">
            <a:spLocks/>
          </p:cNvSpPr>
          <p:nvPr/>
        </p:nvSpPr>
        <p:spPr>
          <a:xfrm>
            <a:off x="251520" y="64155"/>
            <a:ext cx="7892420" cy="667074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l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dirty="0"/>
              <a:t>DTT antenna design: coupling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68D2B-B6A9-CD4B-B458-F8CDBE8FD511}"/>
              </a:ext>
            </a:extLst>
          </p:cNvPr>
          <p:cNvSpPr txBox="1"/>
          <p:nvPr/>
        </p:nvSpPr>
        <p:spPr>
          <a:xfrm>
            <a:off x="539552" y="822996"/>
            <a:ext cx="770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 </a:t>
            </a:r>
            <a:r>
              <a:rPr lang="en-US" sz="1200" b="1" dirty="0" err="1"/>
              <a:t>Ceccuzzi</a:t>
            </a:r>
            <a:r>
              <a:rPr lang="en-US" sz="1200" b="1" dirty="0"/>
              <a:t> et al., </a:t>
            </a:r>
            <a:r>
              <a:rPr lang="en-US" sz="1200" b="1" i="1" dirty="0"/>
              <a:t>The ICRF Antenna of DTT: Design Status and Perspectives</a:t>
            </a:r>
            <a:r>
              <a:rPr lang="en-US" sz="1200" b="1" dirty="0"/>
              <a:t>, RF Power in Plasmas (Annapolis) 2022 </a:t>
            </a:r>
          </a:p>
          <a:p>
            <a:endParaRPr lang="en-US" sz="1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95F9B-BDED-FC49-BAA3-5764CB455EF2}"/>
              </a:ext>
            </a:extLst>
          </p:cNvPr>
          <p:cNvSpPr txBox="1"/>
          <p:nvPr/>
        </p:nvSpPr>
        <p:spPr>
          <a:xfrm>
            <a:off x="2339752" y="6309320"/>
            <a:ext cx="380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Response differs depending on antenna design preferred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1E7A2-845C-FD49-8E09-1D60D6093777}"/>
              </a:ext>
            </a:extLst>
          </p:cNvPr>
          <p:cNvGrpSpPr/>
          <p:nvPr/>
        </p:nvGrpSpPr>
        <p:grpSpPr>
          <a:xfrm>
            <a:off x="179512" y="1110033"/>
            <a:ext cx="3826122" cy="2564709"/>
            <a:chOff x="24482" y="1105161"/>
            <a:chExt cx="3287687" cy="23466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630FDA-77E0-2844-A211-84CB100811CD}"/>
                </a:ext>
              </a:extLst>
            </p:cNvPr>
            <p:cNvGrpSpPr/>
            <p:nvPr/>
          </p:nvGrpSpPr>
          <p:grpSpPr>
            <a:xfrm>
              <a:off x="24482" y="1105161"/>
              <a:ext cx="3287687" cy="2346620"/>
              <a:chOff x="5820817" y="1208338"/>
              <a:chExt cx="3287687" cy="234662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33FBE4C-AB23-FC4F-B770-21F82BEFB4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717"/>
              <a:stretch/>
            </p:blipFill>
            <p:spPr>
              <a:xfrm>
                <a:off x="5820817" y="1347498"/>
                <a:ext cx="3287687" cy="220746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54C652-C796-5644-BE4E-56E075875CD8}"/>
                  </a:ext>
                </a:extLst>
              </p:cNvPr>
              <p:cNvSpPr txBox="1"/>
              <p:nvPr/>
            </p:nvSpPr>
            <p:spPr>
              <a:xfrm>
                <a:off x="6549916" y="1208338"/>
                <a:ext cx="24175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</a:rPr>
                  <a:t>Antenna spectrum </a:t>
                </a:r>
                <a:r>
                  <a:rPr lang="en-US" sz="700" b="1" dirty="0">
                    <a:solidFill>
                      <a:srgbClr val="0070C0"/>
                    </a:solidFill>
                  </a:rPr>
                  <a:t>(for balanced strap power</a:t>
                </a:r>
                <a:r>
                  <a:rPr lang="en-US" sz="1200" b="1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F1038B-5391-5543-A284-835ECD281148}"/>
                </a:ext>
              </a:extLst>
            </p:cNvPr>
            <p:cNvSpPr txBox="1"/>
            <p:nvPr/>
          </p:nvSpPr>
          <p:spPr>
            <a:xfrm>
              <a:off x="1619672" y="1413356"/>
              <a:ext cx="9140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clearance: 40mm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EF5DA8-E8CC-AE03-931E-DC40C20272D9}"/>
              </a:ext>
            </a:extLst>
          </p:cNvPr>
          <p:cNvGrpSpPr/>
          <p:nvPr/>
        </p:nvGrpSpPr>
        <p:grpSpPr>
          <a:xfrm>
            <a:off x="803976" y="3645024"/>
            <a:ext cx="3552000" cy="2695424"/>
            <a:chOff x="539552" y="3685904"/>
            <a:chExt cx="3552000" cy="269542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A5A688C-0140-5D5E-F43A-80F1AE575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717328"/>
              <a:ext cx="3552000" cy="2664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FF0D9D-1A36-B643-837B-A93C4BB01147}"/>
                </a:ext>
              </a:extLst>
            </p:cNvPr>
            <p:cNvSpPr txBox="1"/>
            <p:nvPr/>
          </p:nvSpPr>
          <p:spPr>
            <a:xfrm>
              <a:off x="1198833" y="3685904"/>
              <a:ext cx="2576748" cy="302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Coupled power </a:t>
              </a:r>
              <a:r>
                <a:rPr lang="en-US" sz="700" b="1" dirty="0">
                  <a:solidFill>
                    <a:srgbClr val="0070C0"/>
                  </a:solidFill>
                </a:rPr>
                <a:t>(for balanced strap power</a:t>
              </a:r>
              <a:r>
                <a:rPr lang="en-US" sz="1200" b="1" dirty="0">
                  <a:solidFill>
                    <a:srgbClr val="0070C0"/>
                  </a:solidFill>
                </a:rPr>
                <a:t>)</a:t>
              </a:r>
            </a:p>
          </p:txBody>
        </p:sp>
        <p:pic>
          <p:nvPicPr>
            <p:cNvPr id="25" name="Immagine 9">
              <a:extLst>
                <a:ext uri="{FF2B5EF4-FFF2-40B4-BE49-F238E27FC236}">
                  <a16:creationId xmlns:a16="http://schemas.microsoft.com/office/drawing/2014/main" id="{E48700E2-1E90-2660-57B6-D289501CD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168" t="32224" r="27366" b="26322"/>
            <a:stretch/>
          </p:blipFill>
          <p:spPr>
            <a:xfrm rot="9191074">
              <a:off x="976382" y="3961182"/>
              <a:ext cx="1119358" cy="80678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6ABA968-2336-9294-F867-1E6DDC851647}"/>
              </a:ext>
            </a:extLst>
          </p:cNvPr>
          <p:cNvSpPr txBox="1"/>
          <p:nvPr/>
        </p:nvSpPr>
        <p:spPr>
          <a:xfrm>
            <a:off x="4314458" y="4175468"/>
            <a:ext cx="2469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Antenna shape not tailored to a specific configuration but mostly determined by geometrical constraints.</a:t>
            </a:r>
          </a:p>
          <a:p>
            <a:pPr algn="ctr"/>
            <a:r>
              <a:rPr lang="en-GB" sz="1400" dirty="0"/>
              <a:t>Shape optimisation in progress.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AF351C-95FC-8D94-CFDF-BADB86D5028C}"/>
              </a:ext>
            </a:extLst>
          </p:cNvPr>
          <p:cNvGrpSpPr/>
          <p:nvPr/>
        </p:nvGrpSpPr>
        <p:grpSpPr>
          <a:xfrm>
            <a:off x="4228168" y="1340769"/>
            <a:ext cx="2144031" cy="1930424"/>
            <a:chOff x="4228168" y="1340769"/>
            <a:chExt cx="2144031" cy="193042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1BD912B-2C35-2535-14EA-9EC888EA3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0" t="58259" r="20282" b="5727"/>
            <a:stretch/>
          </p:blipFill>
          <p:spPr>
            <a:xfrm rot="5400000">
              <a:off x="4334972" y="1233965"/>
              <a:ext cx="1930424" cy="214403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9F5AA8-368B-A2EA-9E39-6A4A0F24766E}"/>
                </a:ext>
              </a:extLst>
            </p:cNvPr>
            <p:cNvSpPr txBox="1"/>
            <p:nvPr/>
          </p:nvSpPr>
          <p:spPr>
            <a:xfrm>
              <a:off x="5100612" y="1449935"/>
              <a:ext cx="6655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60 MHz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5178FC-3293-FA76-741C-C677992962FF}"/>
              </a:ext>
            </a:extLst>
          </p:cNvPr>
          <p:cNvGrpSpPr/>
          <p:nvPr/>
        </p:nvGrpSpPr>
        <p:grpSpPr>
          <a:xfrm>
            <a:off x="6660233" y="1346119"/>
            <a:ext cx="2144032" cy="1930425"/>
            <a:chOff x="6660233" y="1346119"/>
            <a:chExt cx="2144032" cy="193042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3BE7D39-3CB6-2BEB-1817-23B6480F0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0" t="58259" r="20282" b="5727"/>
            <a:stretch/>
          </p:blipFill>
          <p:spPr>
            <a:xfrm rot="5400000">
              <a:off x="6767036" y="1239316"/>
              <a:ext cx="1930425" cy="214403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A8C7D2-4015-6353-E73B-9F4F20F483CF}"/>
                </a:ext>
              </a:extLst>
            </p:cNvPr>
            <p:cNvSpPr txBox="1"/>
            <p:nvPr/>
          </p:nvSpPr>
          <p:spPr>
            <a:xfrm>
              <a:off x="7566719" y="1449935"/>
              <a:ext cx="6655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90 MHz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396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175733-CBE0-7F49-807E-06D2AD9F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040" y="6525344"/>
            <a:ext cx="835668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45A9CC-98CD-1447-921B-8086C68D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ICRH scenarios: overview &amp; roles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96B3A-D382-CA44-82F2-5F826AE74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t="3800" r="56021" b="7475"/>
          <a:stretch/>
        </p:blipFill>
        <p:spPr>
          <a:xfrm>
            <a:off x="95040" y="1052736"/>
            <a:ext cx="3282144" cy="54006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F4FEFAF-2675-C046-AE89-699A6D595484}"/>
              </a:ext>
            </a:extLst>
          </p:cNvPr>
          <p:cNvSpPr txBox="1">
            <a:spLocks/>
          </p:cNvSpPr>
          <p:nvPr/>
        </p:nvSpPr>
        <p:spPr>
          <a:xfrm>
            <a:off x="6779196" y="1052736"/>
            <a:ext cx="2323462" cy="561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r>
              <a:rPr lang="en-US" sz="1200" dirty="0"/>
              <a:t>ICRH very flexible:</a:t>
            </a:r>
          </a:p>
          <a:p>
            <a:pPr lvl="1"/>
            <a:r>
              <a:rPr lang="en-US" sz="1200" dirty="0"/>
              <a:t>steerability damping location: B</a:t>
            </a:r>
            <a:r>
              <a:rPr lang="en-US" sz="1200" baseline="-25000" dirty="0"/>
              <a:t>o</a:t>
            </a:r>
            <a:r>
              <a:rPr lang="en-US" sz="1200" dirty="0"/>
              <a:t> and/or f</a:t>
            </a:r>
          </a:p>
          <a:p>
            <a:pPr lvl="1"/>
            <a:r>
              <a:rPr lang="en-US" sz="1200" dirty="0"/>
              <a:t>≠ scenarios (minority or “3-ion” small minority, majority, beam) scenarios in foreseen frequency range (60-90MHz) </a:t>
            </a:r>
          </a:p>
          <a:p>
            <a:pPr lvl="1"/>
            <a:r>
              <a:rPr lang="en-US" sz="1200" dirty="0"/>
              <a:t>full and half-field options</a:t>
            </a:r>
          </a:p>
          <a:p>
            <a:r>
              <a:rPr lang="en-US" sz="1200" dirty="0"/>
              <a:t>Synergy options ≠ heating mechanisms</a:t>
            </a:r>
          </a:p>
          <a:p>
            <a:r>
              <a:rPr lang="en-US" sz="1200" dirty="0"/>
              <a:t>Transport study options: power modulation and localized damping</a:t>
            </a:r>
          </a:p>
          <a:p>
            <a:r>
              <a:rPr lang="en-US" sz="1200" dirty="0"/>
              <a:t>MHD study options: EP creation, pacing</a:t>
            </a:r>
          </a:p>
          <a:p>
            <a:r>
              <a:rPr lang="en-US" sz="1200" dirty="0"/>
              <a:t>N=1 OK at low T: ramp-up &amp; “landing” after high-performance</a:t>
            </a:r>
          </a:p>
          <a:p>
            <a:r>
              <a:rPr lang="en-US" sz="1200" dirty="0"/>
              <a:t>Phasing options for core damping &amp; avoidance RF induced edge sputtering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786FD-67A6-C44F-9F36-A521BDCDF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4" t="3800" r="10625" b="7475"/>
          <a:stretch/>
        </p:blipFill>
        <p:spPr>
          <a:xfrm>
            <a:off x="3424140" y="1052736"/>
            <a:ext cx="33081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21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57CDCF-61F8-7846-B35F-2A9F322E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0568" y="6525344"/>
            <a:ext cx="8992295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BEF4C3-61A8-9E4F-91C6-52688197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30" y="44624"/>
            <a:ext cx="7892420" cy="667074"/>
          </a:xfrm>
        </p:spPr>
        <p:txBody>
          <a:bodyPr/>
          <a:lstStyle/>
          <a:p>
            <a:r>
              <a:rPr lang="en-US" dirty="0"/>
              <a:t>ICRH core heating &amp; tail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A0C745-5EA6-D840-A474-A5FBA0FFFD15}"/>
              </a:ext>
            </a:extLst>
          </p:cNvPr>
          <p:cNvSpPr txBox="1"/>
          <p:nvPr/>
        </p:nvSpPr>
        <p:spPr>
          <a:xfrm>
            <a:off x="61295" y="919753"/>
            <a:ext cx="9145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A. </a:t>
            </a:r>
            <a:r>
              <a:rPr lang="en-US" sz="1200" b="1" dirty="0" err="1"/>
              <a:t>Cardinali</a:t>
            </a:r>
            <a:r>
              <a:rPr lang="en-US" sz="1200" b="1" dirty="0"/>
              <a:t> et al (2022) </a:t>
            </a:r>
            <a:r>
              <a:rPr lang="en-US" sz="1200" b="1" i="1" dirty="0"/>
              <a:t>Numerical investigation of Ion Cyclotron Resonance Heating (ICRH) Physics in DTT</a:t>
            </a:r>
            <a:r>
              <a:rPr lang="en-US" sz="1200" b="1" dirty="0"/>
              <a:t>, </a:t>
            </a:r>
            <a:r>
              <a:rPr lang="en-US" sz="1200" b="1" i="1" dirty="0"/>
              <a:t>J. Phys.: </a:t>
            </a:r>
            <a:r>
              <a:rPr lang="en-US" sz="1200" b="1" dirty="0"/>
              <a:t>Conf. Ser. 2397 012017]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0C5699-1CE6-EC41-AF93-9ADD584C3933}"/>
              </a:ext>
            </a:extLst>
          </p:cNvPr>
          <p:cNvGrpSpPr/>
          <p:nvPr/>
        </p:nvGrpSpPr>
        <p:grpSpPr>
          <a:xfrm>
            <a:off x="117130" y="1675496"/>
            <a:ext cx="9995154" cy="4345792"/>
            <a:chOff x="2483768" y="3615936"/>
            <a:chExt cx="7398194" cy="30059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178BDC-A8A8-B343-B8DB-F327A52E2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56"/>
            <a:stretch/>
          </p:blipFill>
          <p:spPr>
            <a:xfrm>
              <a:off x="2483768" y="3900479"/>
              <a:ext cx="3282233" cy="26968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2B0CAF-BC0A-4543-A876-455C9A4E462E}"/>
                </a:ext>
              </a:extLst>
            </p:cNvPr>
            <p:cNvSpPr txBox="1"/>
            <p:nvPr/>
          </p:nvSpPr>
          <p:spPr>
            <a:xfrm>
              <a:off x="3660082" y="5247035"/>
              <a:ext cx="1433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</a:rPr>
                <a:t>H minority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452219-673D-2A49-8756-6C791F98F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7" y="3940313"/>
              <a:ext cx="3202018" cy="268154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BABA0B-5730-6B49-9084-F9470F365C03}"/>
                </a:ext>
              </a:extLst>
            </p:cNvPr>
            <p:cNvSpPr txBox="1"/>
            <p:nvPr/>
          </p:nvSpPr>
          <p:spPr>
            <a:xfrm>
              <a:off x="4002690" y="5794912"/>
              <a:ext cx="1433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D majority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CE6C50-325A-4A43-9220-94EF42B00C98}"/>
                </a:ext>
              </a:extLst>
            </p:cNvPr>
            <p:cNvSpPr txBox="1"/>
            <p:nvPr/>
          </p:nvSpPr>
          <p:spPr>
            <a:xfrm>
              <a:off x="4506746" y="4708094"/>
              <a:ext cx="1433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H+D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46FC85-60D3-C141-B77C-C861164A6FBE}"/>
                </a:ext>
              </a:extLst>
            </p:cNvPr>
            <p:cNvSpPr txBox="1"/>
            <p:nvPr/>
          </p:nvSpPr>
          <p:spPr>
            <a:xfrm>
              <a:off x="6367451" y="5745105"/>
              <a:ext cx="1433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3399"/>
                  </a:solidFill>
                </a:rPr>
                <a:t>electrons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25ED5B-26B2-6E43-8B8E-F198C58B4726}"/>
                </a:ext>
              </a:extLst>
            </p:cNvPr>
            <p:cNvSpPr txBox="1"/>
            <p:nvPr/>
          </p:nvSpPr>
          <p:spPr>
            <a:xfrm>
              <a:off x="8448556" y="3615936"/>
              <a:ext cx="143340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f=85MHz</a:t>
              </a:r>
            </a:p>
            <a:p>
              <a:r>
                <a:rPr lang="en-US" sz="1050" b="1" dirty="0" err="1"/>
                <a:t>n</a:t>
              </a:r>
              <a:r>
                <a:rPr lang="en-US" sz="1050" b="1" baseline="-25000" dirty="0" err="1"/>
                <a:t>tor</a:t>
              </a:r>
              <a:r>
                <a:rPr lang="en-US" sz="1050" b="1" dirty="0"/>
                <a:t>=25</a:t>
              </a:r>
            </a:p>
            <a:p>
              <a:r>
                <a:rPr lang="en-US" sz="1050" b="1" dirty="0"/>
                <a:t>n</a:t>
              </a:r>
              <a:r>
                <a:rPr lang="en-US" sz="1050" b="1" baseline="-25000" dirty="0"/>
                <a:t>//</a:t>
              </a:r>
              <a:r>
                <a:rPr lang="en-US" sz="1050" b="1" dirty="0"/>
                <a:t>=4.8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7FF1A18-00C4-6249-82B8-4CD87CF4C8F9}"/>
              </a:ext>
            </a:extLst>
          </p:cNvPr>
          <p:cNvSpPr txBox="1"/>
          <p:nvPr/>
        </p:nvSpPr>
        <p:spPr>
          <a:xfrm>
            <a:off x="2843808" y="1578278"/>
            <a:ext cx="4312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Direct wave absorption: (N=1 H)+ N=2 D heating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ED0F54-67B2-DA4B-BC57-AEF906399DB1}"/>
              </a:ext>
            </a:extLst>
          </p:cNvPr>
          <p:cNvSpPr txBox="1"/>
          <p:nvPr/>
        </p:nvSpPr>
        <p:spPr>
          <a:xfrm>
            <a:off x="78254" y="665346"/>
            <a:ext cx="914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A. </a:t>
            </a:r>
            <a:r>
              <a:rPr lang="en-US" sz="1200" b="1" dirty="0" err="1"/>
              <a:t>Cardinali</a:t>
            </a:r>
            <a:r>
              <a:rPr lang="en-US" sz="1200" b="1" dirty="0"/>
              <a:t> et al (2020) </a:t>
            </a:r>
            <a:r>
              <a:rPr lang="en-US" sz="1200" b="1" i="1" dirty="0"/>
              <a:t>Study of ion cyclotron heating scenarios &amp; fast particles generation in the DTT facility</a:t>
            </a:r>
            <a:r>
              <a:rPr lang="en-US" sz="1200" b="1" dirty="0"/>
              <a:t>, </a:t>
            </a:r>
            <a:r>
              <a:rPr lang="en-US" sz="1200" b="1" i="1" dirty="0"/>
              <a:t>PPCF 62  044001</a:t>
            </a:r>
            <a:r>
              <a:rPr lang="en-US" dirty="0"/>
              <a:t> </a:t>
            </a:r>
            <a:r>
              <a:rPr lang="en-US" sz="1200" b="1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386234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7B27432-816F-904A-8403-5D6B84263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5176"/>
            <a:ext cx="5664200" cy="27305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57CDCF-61F8-7846-B35F-2A9F322E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96552" y="6525344"/>
            <a:ext cx="8848279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BEF4C3-61A8-9E4F-91C6-52688197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30" y="44624"/>
            <a:ext cx="7689400" cy="555752"/>
          </a:xfrm>
        </p:spPr>
        <p:txBody>
          <a:bodyPr/>
          <a:lstStyle/>
          <a:p>
            <a:r>
              <a:rPr lang="en-US" dirty="0"/>
              <a:t>ICRH core heating &amp; tail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A0C745-5EA6-D840-A474-A5FBA0FFFD15}"/>
              </a:ext>
            </a:extLst>
          </p:cNvPr>
          <p:cNvSpPr txBox="1"/>
          <p:nvPr/>
        </p:nvSpPr>
        <p:spPr>
          <a:xfrm>
            <a:off x="117130" y="712441"/>
            <a:ext cx="91450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A. </a:t>
            </a:r>
            <a:r>
              <a:rPr lang="en-US" sz="1050" b="1" dirty="0" err="1"/>
              <a:t>Cardinali</a:t>
            </a:r>
            <a:r>
              <a:rPr lang="en-US" sz="1050" b="1" dirty="0"/>
              <a:t> et al (2022) </a:t>
            </a:r>
            <a:r>
              <a:rPr lang="en-US" sz="1050" b="1" i="1" dirty="0"/>
              <a:t>Numerical investigation of Ion Cyclotron Resonance Heating (ICRH) Physics in DTT</a:t>
            </a:r>
            <a:r>
              <a:rPr lang="en-US" sz="1050" b="1" dirty="0"/>
              <a:t>, </a:t>
            </a:r>
            <a:r>
              <a:rPr lang="en-US" sz="1050" b="1" i="1" dirty="0"/>
              <a:t>J. Phys.: </a:t>
            </a:r>
            <a:r>
              <a:rPr lang="en-US" sz="1050" b="1" dirty="0"/>
              <a:t>Conf. Ser. 2397 012017]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0C8FF3-1B3C-A040-8506-8B4540EA144D}"/>
              </a:ext>
            </a:extLst>
          </p:cNvPr>
          <p:cNvGrpSpPr/>
          <p:nvPr/>
        </p:nvGrpSpPr>
        <p:grpSpPr>
          <a:xfrm>
            <a:off x="1423221" y="4049919"/>
            <a:ext cx="6513580" cy="2547433"/>
            <a:chOff x="2195736" y="977308"/>
            <a:chExt cx="7200800" cy="2920322"/>
          </a:xfrm>
        </p:grpSpPr>
        <p:pic>
          <p:nvPicPr>
            <p:cNvPr id="22" name="Content Placeholder 5">
              <a:extLst>
                <a:ext uri="{FF2B5EF4-FFF2-40B4-BE49-F238E27FC236}">
                  <a16:creationId xmlns:a16="http://schemas.microsoft.com/office/drawing/2014/main" id="{FF37AE5B-DEC8-5B4B-B8D7-63FF429F7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0" b="12642"/>
            <a:stretch/>
          </p:blipFill>
          <p:spPr>
            <a:xfrm>
              <a:off x="2195736" y="977308"/>
              <a:ext cx="7200800" cy="29203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83E3E3-B979-5F47-9FE3-DFEAA0369FBA}"/>
                </a:ext>
              </a:extLst>
            </p:cNvPr>
            <p:cNvSpPr txBox="1"/>
            <p:nvPr/>
          </p:nvSpPr>
          <p:spPr>
            <a:xfrm>
              <a:off x="4788024" y="1124744"/>
              <a:ext cx="14334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C00000"/>
                  </a:solidFill>
                </a:rPr>
                <a:t>H minority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F2BA5A-6E11-284B-805E-35BD73D11E57}"/>
                </a:ext>
              </a:extLst>
            </p:cNvPr>
            <p:cNvSpPr txBox="1"/>
            <p:nvPr/>
          </p:nvSpPr>
          <p:spPr>
            <a:xfrm>
              <a:off x="7819114" y="1124744"/>
              <a:ext cx="14334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baseline="30000" dirty="0">
                  <a:solidFill>
                    <a:srgbClr val="C00000"/>
                  </a:solidFill>
                </a:rPr>
                <a:t>3</a:t>
              </a:r>
              <a:r>
                <a:rPr lang="en-US" sz="1050" b="1" dirty="0">
                  <a:solidFill>
                    <a:srgbClr val="C00000"/>
                  </a:solidFill>
                </a:rPr>
                <a:t>He minority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7FF1A18-00C4-6249-82B8-4CD87CF4C8F9}"/>
              </a:ext>
            </a:extLst>
          </p:cNvPr>
          <p:cNvSpPr txBox="1"/>
          <p:nvPr/>
        </p:nvSpPr>
        <p:spPr>
          <a:xfrm>
            <a:off x="3059832" y="1032991"/>
            <a:ext cx="3650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Indirect (Coulomb collisional) wave absorption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CCAB39-4F85-0D4C-810A-247D0A168811}"/>
              </a:ext>
            </a:extLst>
          </p:cNvPr>
          <p:cNvSpPr txBox="1"/>
          <p:nvPr/>
        </p:nvSpPr>
        <p:spPr>
          <a:xfrm>
            <a:off x="4203447" y="3769295"/>
            <a:ext cx="1223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Tail formation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ED0F54-67B2-DA4B-BC57-AEF906399DB1}"/>
              </a:ext>
            </a:extLst>
          </p:cNvPr>
          <p:cNvSpPr txBox="1"/>
          <p:nvPr/>
        </p:nvSpPr>
        <p:spPr>
          <a:xfrm>
            <a:off x="117130" y="548680"/>
            <a:ext cx="9145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A. </a:t>
            </a:r>
            <a:r>
              <a:rPr lang="en-US" sz="1050" b="1" dirty="0" err="1"/>
              <a:t>Cardinali</a:t>
            </a:r>
            <a:r>
              <a:rPr lang="en-US" sz="1050" b="1" dirty="0"/>
              <a:t> et al (2020) </a:t>
            </a:r>
            <a:r>
              <a:rPr lang="en-US" sz="1050" b="1" i="1" dirty="0"/>
              <a:t>Study of ion cyclotron heating scenarios &amp; fast particles generation in the DTT facility</a:t>
            </a:r>
            <a:r>
              <a:rPr lang="en-US" sz="1050" b="1" dirty="0"/>
              <a:t>, </a:t>
            </a:r>
            <a:r>
              <a:rPr lang="en-US" sz="1050" b="1" i="1" dirty="0"/>
              <a:t>PPCF 62  044001</a:t>
            </a:r>
            <a:r>
              <a:rPr lang="en-US" sz="1400" dirty="0"/>
              <a:t> </a:t>
            </a:r>
            <a:r>
              <a:rPr lang="en-US" sz="1050" b="1" dirty="0"/>
              <a:t>]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97A397-7093-1D40-AF24-88942BAAA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73" y="1423560"/>
            <a:ext cx="2549082" cy="25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5A438-D8EC-7E4D-BC29-F5A3485FC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30" y="3438852"/>
            <a:ext cx="8299053" cy="309098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lvl="1"/>
            <a:r>
              <a:rPr lang="en-US" dirty="0"/>
              <a:t>DTT aims at exploiting ≠ plasma configurations: allows understanding </a:t>
            </a:r>
          </a:p>
          <a:p>
            <a:pPr lvl="2"/>
            <a:r>
              <a:rPr lang="en-US" dirty="0"/>
              <a:t>impact overall plasma shape on performance </a:t>
            </a:r>
          </a:p>
          <a:p>
            <a:pPr lvl="2"/>
            <a:r>
              <a:rPr lang="en-US" dirty="0"/>
              <a:t>performance of heating systems challenging circumstances</a:t>
            </a:r>
          </a:p>
          <a:p>
            <a:pPr lvl="1"/>
            <a:r>
              <a:rPr lang="en-US" dirty="0"/>
              <a:t>DTT will study high vs low B</a:t>
            </a:r>
            <a:r>
              <a:rPr lang="en-US" baseline="-25000" dirty="0"/>
              <a:t>o</a:t>
            </a:r>
            <a:r>
              <a:rPr lang="en-US" dirty="0"/>
              <a:t> operation: </a:t>
            </a:r>
          </a:p>
          <a:p>
            <a:pPr lvl="2"/>
            <a:r>
              <a:rPr lang="en-US" dirty="0"/>
              <a:t>ITER e.g. has 1/3, 1/2 and full field phase; DEMO foresees similar systems “testing” phase</a:t>
            </a:r>
          </a:p>
          <a:p>
            <a:pPr lvl="2"/>
            <a:r>
              <a:rPr lang="en-US" dirty="0"/>
              <a:t>requires ≠ scenarios; ICRH is flexible to assist in many types of plasmas </a:t>
            </a:r>
          </a:p>
          <a:p>
            <a:pPr lvl="1"/>
            <a:r>
              <a:rPr lang="en-US" dirty="0"/>
              <a:t>ICRH earmarked experiments for ≠ configurations tested; study</a:t>
            </a:r>
          </a:p>
          <a:p>
            <a:pPr lvl="2"/>
            <a:r>
              <a:rPr lang="en-US" dirty="0"/>
              <a:t>impact (non-negligible) distance plasma-antenna on coupling</a:t>
            </a:r>
          </a:p>
          <a:p>
            <a:pPr lvl="2"/>
            <a:r>
              <a:rPr lang="en-US" dirty="0"/>
              <a:t>impact mitigating actions to improve coupling: gas (impact on plasma-edge interaction, recycling, …)</a:t>
            </a:r>
          </a:p>
          <a:p>
            <a:pPr lvl="2"/>
            <a:r>
              <a:rPr lang="en-US" dirty="0"/>
              <a:t>ICRH wall conditioning </a:t>
            </a:r>
          </a:p>
          <a:p>
            <a:pPr lvl="2"/>
            <a:r>
              <a:rPr lang="en-US" dirty="0"/>
              <a:t>role ICRH ramp-up and “landing” </a:t>
            </a:r>
          </a:p>
          <a:p>
            <a:pPr lvl="2"/>
            <a:r>
              <a:rPr lang="en-US" dirty="0"/>
              <a:t>role synergy ≠ heating methods</a:t>
            </a:r>
          </a:p>
          <a:p>
            <a:pPr lvl="2"/>
            <a:r>
              <a:rPr lang="en-US" dirty="0"/>
              <a:t>impurity mitigation (relative phasing &amp; amplitude ≠ straps)   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A012D-5DB8-F442-A2EC-A1B6AD75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845172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C38A87-55D9-8D49-B2B3-2CBAA99C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30" y="97631"/>
            <a:ext cx="8199286" cy="667074"/>
          </a:xfrm>
        </p:spPr>
        <p:txBody>
          <a:bodyPr/>
          <a:lstStyle/>
          <a:p>
            <a:r>
              <a:rPr lang="en-US" sz="2400" dirty="0"/>
              <a:t>Relevance DTT (&amp; its systems) for ITER/DEMO + </a:t>
            </a:r>
            <a:br>
              <a:rPr lang="en-US" sz="2400" dirty="0"/>
            </a:br>
            <a:r>
              <a:rPr lang="en-US" sz="2400" dirty="0"/>
              <a:t>define possible tasks to prepare for ITER/DEMO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9D176-33A7-4940-B502-8486443AF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16" y="985052"/>
            <a:ext cx="4027089" cy="2285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C611A-4185-6547-8B81-E6B173F0F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50782"/>
            <a:ext cx="1728192" cy="25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11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6E455-363A-2445-BF8F-D7218BAB9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512" y="6525344"/>
            <a:ext cx="8272215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494EE8-6A6B-CD44-8F22-570749DD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7892420" cy="667074"/>
          </a:xfrm>
        </p:spPr>
        <p:txBody>
          <a:bodyPr/>
          <a:lstStyle/>
          <a:p>
            <a:r>
              <a:rPr lang="en-US" dirty="0" err="1"/>
              <a:t>Fuelling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1FEE0F-CDB0-4A49-8D42-8F4E304C8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0311"/>
            <a:ext cx="5040560" cy="561662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8615184-7FD7-8B4F-836C-033A0E249FBB}"/>
              </a:ext>
            </a:extLst>
          </p:cNvPr>
          <p:cNvSpPr/>
          <p:nvPr/>
        </p:nvSpPr>
        <p:spPr>
          <a:xfrm>
            <a:off x="6228184" y="1904229"/>
            <a:ext cx="2483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Not clear if this should not be part of EG-2 or EG-3. Why dedicated effort inside EG-4?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0C64D9-B41C-FC4A-B459-39A96F0845A1}"/>
              </a:ext>
            </a:extLst>
          </p:cNvPr>
          <p:cNvSpPr/>
          <p:nvPr/>
        </p:nvSpPr>
        <p:spPr>
          <a:xfrm>
            <a:off x="6228184" y="3560413"/>
            <a:ext cx="2483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 set of slides is only attempt by “non-specialists”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4379D-DFEB-1644-9309-F8D236EB0F5B}"/>
              </a:ext>
            </a:extLst>
          </p:cNvPr>
          <p:cNvSpPr txBox="1"/>
          <p:nvPr/>
        </p:nvSpPr>
        <p:spPr>
          <a:xfrm>
            <a:off x="6480012" y="4725418"/>
            <a:ext cx="196401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David Terranova providing input: Thanks!</a:t>
            </a:r>
          </a:p>
        </p:txBody>
      </p:sp>
    </p:spTree>
    <p:extLst>
      <p:ext uri="{BB962C8B-B14F-4D97-AF65-F5344CB8AC3E}">
        <p14:creationId xmlns:p14="http://schemas.microsoft.com/office/powerpoint/2010/main" val="425174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D1056C4-559C-402F-9FCC-1397BF4F3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27" y="908720"/>
            <a:ext cx="8229600" cy="5656829"/>
          </a:xfrm>
        </p:spPr>
        <p:txBody>
          <a:bodyPr>
            <a:normAutofit fontScale="92500" lnSpcReduction="20000"/>
          </a:bodyPr>
          <a:lstStyle/>
          <a:p>
            <a:pPr marL="400050">
              <a:buFont typeface="+mj-lt"/>
              <a:buAutoNum type="arabicPeriod"/>
              <a:tabLst>
                <a:tab pos="914400" algn="l"/>
              </a:tabLst>
            </a:pPr>
            <a:r>
              <a:rPr lang="en-US" sz="1800" b="1" dirty="0">
                <a:effectLst/>
                <a:ea typeface="Times New Roman" panose="02020603050405020304" pitchFamily="18" charset="0"/>
              </a:rPr>
              <a:t>Assess (control) capabilities for essential tasks: 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plasma start-up (</a:t>
            </a:r>
            <a:r>
              <a:rPr lang="en-US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Assisted breakdown, </a:t>
            </a:r>
            <a:r>
              <a:rPr lang="en-US" sz="1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Burnthrough</a:t>
            </a:r>
            <a:r>
              <a:rPr lang="en-US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and assisted current ramp – flux consumption/savings) 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X2M operations (at ½ magnetic field in commissioning)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electron heating (general evaluation of the deposition/absorption)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current drive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</a:rPr>
              <a:t>mhd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control (</a:t>
            </a:r>
            <a:r>
              <a:rPr lang="en-US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NTMs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STs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400050">
              <a:buFont typeface="+mj-lt"/>
              <a:buAutoNum type="arabicPeriod"/>
              <a:tabLst>
                <a:tab pos="914400" algn="l"/>
              </a:tabLst>
            </a:pPr>
            <a:r>
              <a:rPr lang="en-US" sz="1800" b="1" dirty="0">
                <a:effectLst/>
                <a:ea typeface="Times New Roman" panose="02020603050405020304" pitchFamily="18" charset="0"/>
              </a:rPr>
              <a:t>Assess control capabilities for high priority tasks: 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tailoring of the kinetic profiles 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tailoring of q profile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Impurity accumulation control (core heating but possibly including edge ECRH absorption? See DEMO modelling)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</a:rPr>
              <a:t>H-mode access and exit (ramp-up and down of Ip)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</a:rPr>
              <a:t>Transport studies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Scenario with dominant electron heating, energy transfer e-</a:t>
            </a:r>
            <a:r>
              <a:rPr lang="en-US" sz="1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</a:t>
            </a:r>
            <a:endParaRPr lang="en-US" sz="16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Operation at high density (with pellet </a:t>
            </a:r>
            <a:r>
              <a:rPr lang="en-US" sz="1600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fuelling</a:t>
            </a:r>
            <a:r>
              <a:rPr lang="en-US" sz="1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– pellet notching?)</a:t>
            </a:r>
          </a:p>
          <a:p>
            <a:pPr marL="457200">
              <a:buFont typeface="+mj-lt"/>
              <a:buAutoNum type="arabicPeriod"/>
              <a:tabLst>
                <a:tab pos="1371600" algn="l"/>
              </a:tabLst>
            </a:pPr>
            <a:r>
              <a:rPr lang="en-US" sz="1700" b="1" dirty="0">
                <a:ea typeface="Times New Roman" panose="02020603050405020304" pitchFamily="18" charset="0"/>
              </a:rPr>
              <a:t>Other tasks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GB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ECWC</a:t>
            </a:r>
            <a:endParaRPr lang="en-US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3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ELM triggering/control with ECRH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r>
              <a:rPr lang="en-US" sz="13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Effect of turbulence on power absorption (also relevant for ITER and DEMO)</a:t>
            </a:r>
          </a:p>
          <a:p>
            <a:pPr marL="857250" lvl="1" indent="-342900">
              <a:buFont typeface="+mj-lt"/>
              <a:buAutoNum type="arabicPeriod"/>
              <a:tabLst>
                <a:tab pos="1371600" algn="l"/>
              </a:tabLst>
            </a:pPr>
            <a:endParaRPr lang="en-US" sz="1300" dirty="0">
              <a:effectLst/>
              <a:ea typeface="Times New Roman" panose="02020603050405020304" pitchFamily="18" charset="0"/>
            </a:endParaRPr>
          </a:p>
          <a:p>
            <a:pPr marL="514350" indent="-457200">
              <a:buFont typeface="+mj-lt"/>
              <a:buAutoNum type="arabicPeriod"/>
              <a:tabLst>
                <a:tab pos="914400" algn="l"/>
              </a:tabLst>
            </a:pPr>
            <a:r>
              <a:rPr lang="en-US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Exploration of the integrated control capabilities (power sharing to allow parallel/competitive tasks) made possible by the three heating systems</a:t>
            </a:r>
            <a:endParaRPr lang="en-US" sz="20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A1A1507-9535-446F-8823-3B38F43C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58DF2E7-9098-4314-91CA-8003849C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ECRH topics</a:t>
            </a:r>
          </a:p>
        </p:txBody>
      </p:sp>
    </p:spTree>
    <p:extLst>
      <p:ext uri="{BB962C8B-B14F-4D97-AF65-F5344CB8AC3E}">
        <p14:creationId xmlns:p14="http://schemas.microsoft.com/office/powerpoint/2010/main" val="168323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ADA418-4EFB-3D40-9B64-D0C02911B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dirty="0"/>
              <a:t>Reaching desired density requires </a:t>
            </a:r>
            <a:r>
              <a:rPr lang="en-US" dirty="0" err="1"/>
              <a:t>fuelling</a:t>
            </a:r>
            <a:r>
              <a:rPr lang="en-US" dirty="0"/>
              <a:t> via gas and/or pellets</a:t>
            </a:r>
          </a:p>
          <a:p>
            <a:pPr lvl="1"/>
            <a:r>
              <a:rPr lang="en-US" dirty="0"/>
              <a:t>Impact </a:t>
            </a:r>
            <a:r>
              <a:rPr lang="en-US" dirty="0" err="1"/>
              <a:t>fuelling</a:t>
            </a:r>
            <a:r>
              <a:rPr lang="en-US" dirty="0"/>
              <a:t> on performance</a:t>
            </a:r>
          </a:p>
          <a:p>
            <a:pPr lvl="2"/>
            <a:r>
              <a:rPr lang="en-US" dirty="0"/>
              <a:t>≠ gas/pellet injection position yields </a:t>
            </a:r>
          </a:p>
          <a:p>
            <a:pPr lvl="3"/>
            <a:r>
              <a:rPr lang="en-US" dirty="0"/>
              <a:t>≠ pumping </a:t>
            </a:r>
          </a:p>
          <a:p>
            <a:pPr lvl="3"/>
            <a:r>
              <a:rPr lang="en-US" dirty="0"/>
              <a:t>≠ penetration in main plasma </a:t>
            </a:r>
          </a:p>
          <a:p>
            <a:pPr lvl="3"/>
            <a:r>
              <a:rPr lang="en-US" dirty="0"/>
              <a:t>≠ confinement </a:t>
            </a:r>
          </a:p>
          <a:p>
            <a:pPr lvl="3"/>
            <a:r>
              <a:rPr lang="en-US" dirty="0"/>
              <a:t>≠ ELMs</a:t>
            </a:r>
          </a:p>
          <a:p>
            <a:pPr lvl="3"/>
            <a:r>
              <a:rPr lang="en-US" dirty="0"/>
              <a:t>…</a:t>
            </a:r>
          </a:p>
          <a:p>
            <a:pPr lvl="1"/>
            <a:r>
              <a:rPr lang="en-US" dirty="0"/>
              <a:t>In view of DTT mission to explore ≠ plasma shapes to assess impact on </a:t>
            </a:r>
            <a:r>
              <a:rPr lang="en-US" dirty="0" err="1"/>
              <a:t>divertor</a:t>
            </a:r>
            <a:r>
              <a:rPr lang="en-US" dirty="0"/>
              <a:t>, </a:t>
            </a:r>
            <a:r>
              <a:rPr lang="en-US" dirty="0" err="1"/>
              <a:t>fuelling</a:t>
            </a:r>
            <a:r>
              <a:rPr lang="en-US" dirty="0"/>
              <a:t> will play a key role in ensuring as “identical as possible” plasmas when comparing ≠ configurations + help improving overall performance through </a:t>
            </a:r>
            <a:r>
              <a:rPr lang="en-US" dirty="0" err="1"/>
              <a:t>optimisation</a:t>
            </a:r>
            <a:r>
              <a:rPr lang="en-US" dirty="0"/>
              <a:t>   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A3E5E-0F39-504B-B12E-8A36E770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128" y="6525344"/>
            <a:ext cx="8229600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7858E-8CCE-BD47-B5C8-E810FCC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fueling for DTT objectives</a:t>
            </a:r>
          </a:p>
        </p:txBody>
      </p:sp>
    </p:spTree>
    <p:extLst>
      <p:ext uri="{BB962C8B-B14F-4D97-AF65-F5344CB8AC3E}">
        <p14:creationId xmlns:p14="http://schemas.microsoft.com/office/powerpoint/2010/main" val="416858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0B9CE5-CF85-A94A-98E6-CBCB5425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520" y="6525344"/>
            <a:ext cx="820020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882549-012A-AB40-AAD6-3FF87D2E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modelling: gas vs pellet </a:t>
            </a:r>
            <a:r>
              <a:rPr lang="en-US" dirty="0" err="1"/>
              <a:t>fuelling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A75D5-B9CF-2845-B866-B4B21837C423}"/>
              </a:ext>
            </a:extLst>
          </p:cNvPr>
          <p:cNvSpPr txBox="1"/>
          <p:nvPr/>
        </p:nvSpPr>
        <p:spPr>
          <a:xfrm>
            <a:off x="85193" y="1223174"/>
            <a:ext cx="91450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[B. </a:t>
            </a:r>
            <a:r>
              <a:rPr lang="en-US" sz="1050" b="1" dirty="0" err="1"/>
              <a:t>Baiocchi</a:t>
            </a:r>
            <a:r>
              <a:rPr lang="en-US" sz="1050" b="1" dirty="0"/>
              <a:t> et al (2023) </a:t>
            </a:r>
            <a:r>
              <a:rPr lang="en-US" sz="1050" b="1" i="1" dirty="0"/>
              <a:t>Core transport modeling of the DTT full power scenario using different fueling strategies</a:t>
            </a:r>
            <a:r>
              <a:rPr lang="en-US" sz="1050" b="1" dirty="0"/>
              <a:t>, </a:t>
            </a:r>
            <a:r>
              <a:rPr lang="en-US" sz="1050" b="1" i="1" dirty="0"/>
              <a:t> </a:t>
            </a:r>
            <a:r>
              <a:rPr lang="en-US" sz="1050" b="1" dirty="0"/>
              <a:t>in preparation for submission]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7CFC6B-0F5B-D34A-BFB6-2596053E3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17" y="-2451595"/>
            <a:ext cx="3395386" cy="2493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6E25D-46EF-4A4A-BCF9-5D92071BD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5" y="-2468817"/>
            <a:ext cx="3208412" cy="2434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C8386-19E1-5F4F-AA04-A1F3AD973907}"/>
              </a:ext>
            </a:extLst>
          </p:cNvPr>
          <p:cNvSpPr txBox="1"/>
          <p:nvPr/>
        </p:nvSpPr>
        <p:spPr>
          <a:xfrm>
            <a:off x="107504" y="1465620"/>
            <a:ext cx="88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Simulation of density profile evolution for DTT full power scenario E1 calculated using </a:t>
            </a:r>
            <a:r>
              <a:rPr lang="en-US" sz="1400" dirty="0" err="1">
                <a:solidFill>
                  <a:srgbClr val="0070C0"/>
                </a:solidFill>
              </a:rPr>
              <a:t>QuaLiKiz</a:t>
            </a:r>
            <a:r>
              <a:rPr lang="en-US" sz="1400" dirty="0">
                <a:solidFill>
                  <a:srgbClr val="0070C0"/>
                </a:solidFill>
              </a:rPr>
              <a:t> using gas puff (</a:t>
            </a:r>
            <a:r>
              <a:rPr lang="en-US" sz="1400" dirty="0"/>
              <a:t>black</a:t>
            </a:r>
            <a:r>
              <a:rPr lang="en-US" sz="1400" dirty="0">
                <a:solidFill>
                  <a:srgbClr val="0070C0"/>
                </a:solidFill>
              </a:rPr>
              <a:t>) or pellets (</a:t>
            </a:r>
            <a:r>
              <a:rPr lang="en-US" sz="1400" dirty="0">
                <a:solidFill>
                  <a:srgbClr val="A60AA6"/>
                </a:solidFill>
              </a:rPr>
              <a:t>color</a:t>
            </a:r>
            <a:r>
              <a:rPr lang="en-US" sz="1400" dirty="0">
                <a:solidFill>
                  <a:srgbClr val="0070C0"/>
                </a:solidFill>
              </a:rPr>
              <a:t>). Computations performed with narrow or broad deposition, the latter avoiding TEM dominance.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CC4A9A-E9C9-C84B-905C-C54E974B2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4" y="-1251658"/>
            <a:ext cx="4320158" cy="31190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3B063B-7A67-9549-BA80-CD686BC60EDB}"/>
              </a:ext>
            </a:extLst>
          </p:cNvPr>
          <p:cNvSpPr txBox="1"/>
          <p:nvPr/>
        </p:nvSpPr>
        <p:spPr>
          <a:xfrm>
            <a:off x="89543" y="912514"/>
            <a:ext cx="88698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B. </a:t>
            </a:r>
            <a:r>
              <a:rPr lang="en-US" sz="1050" b="1" dirty="0" err="1"/>
              <a:t>Pégourie</a:t>
            </a:r>
            <a:r>
              <a:rPr lang="en-US" sz="1050" b="1" dirty="0"/>
              <a:t>́  et al.,</a:t>
            </a:r>
            <a:r>
              <a:rPr lang="en-US" sz="1050" b="1" i="1" dirty="0"/>
              <a:t> EXTRA - Common milestones PEX/DTT, Topic 4: - CEA-01 Neutrals and impurities model and pumping</a:t>
            </a:r>
            <a:r>
              <a:rPr lang="en-US" sz="1050" b="1" dirty="0"/>
              <a:t>, PPPT IDM reference EFDA_D_2M4P9J (WPPMI; deliverable PMI-2.3-T011-D001)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3B02EC-42BE-7648-9F3D-049E26330569}"/>
              </a:ext>
            </a:extLst>
          </p:cNvPr>
          <p:cNvGrpSpPr/>
          <p:nvPr/>
        </p:nvGrpSpPr>
        <p:grpSpPr>
          <a:xfrm>
            <a:off x="24882" y="4148761"/>
            <a:ext cx="3121831" cy="2520599"/>
            <a:chOff x="24882" y="3716713"/>
            <a:chExt cx="3121831" cy="252059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D9A93D-32EE-8640-9C4C-F8876B13C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36"/>
            <a:stretch/>
          </p:blipFill>
          <p:spPr>
            <a:xfrm>
              <a:off x="24882" y="3875737"/>
              <a:ext cx="2927693" cy="23615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7B1411-6ED6-B143-B788-8FA975EF904F}"/>
                </a:ext>
              </a:extLst>
            </p:cNvPr>
            <p:cNvSpPr txBox="1"/>
            <p:nvPr/>
          </p:nvSpPr>
          <p:spPr>
            <a:xfrm>
              <a:off x="2283976" y="3716713"/>
              <a:ext cx="8627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Ne seeding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26D253-FAD0-484D-9E8F-BB6752417BD3}"/>
              </a:ext>
            </a:extLst>
          </p:cNvPr>
          <p:cNvGrpSpPr/>
          <p:nvPr/>
        </p:nvGrpSpPr>
        <p:grpSpPr>
          <a:xfrm>
            <a:off x="6079258" y="4156455"/>
            <a:ext cx="2885230" cy="2296881"/>
            <a:chOff x="6079258" y="3724407"/>
            <a:chExt cx="2885230" cy="22968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FF5983-FFA5-EB41-8259-CF91B3F58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258" y="3925742"/>
              <a:ext cx="2885230" cy="20955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838011-899D-294C-9277-6876405CCD20}"/>
                </a:ext>
              </a:extLst>
            </p:cNvPr>
            <p:cNvSpPr txBox="1"/>
            <p:nvPr/>
          </p:nvSpPr>
          <p:spPr>
            <a:xfrm>
              <a:off x="8087451" y="3724407"/>
              <a:ext cx="8050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err="1"/>
                <a:t>Ar</a:t>
              </a:r>
              <a:r>
                <a:rPr lang="en-US" sz="1050" b="1" dirty="0"/>
                <a:t> seeding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6220D3-69DA-BD43-8022-1BA2C860BC62}"/>
              </a:ext>
            </a:extLst>
          </p:cNvPr>
          <p:cNvGrpSpPr/>
          <p:nvPr/>
        </p:nvGrpSpPr>
        <p:grpSpPr>
          <a:xfrm>
            <a:off x="3218721" y="4149080"/>
            <a:ext cx="2937455" cy="2505591"/>
            <a:chOff x="3218721" y="3717032"/>
            <a:chExt cx="2937455" cy="25055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FC0445-4BC6-F543-B6CC-98CF92521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25" r="2501"/>
            <a:stretch/>
          </p:blipFill>
          <p:spPr>
            <a:xfrm>
              <a:off x="3218721" y="3861048"/>
              <a:ext cx="2877961" cy="23615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B2B410-52CF-FE4A-9A18-1A08E2C79F4C}"/>
                </a:ext>
              </a:extLst>
            </p:cNvPr>
            <p:cNvSpPr txBox="1"/>
            <p:nvPr/>
          </p:nvSpPr>
          <p:spPr>
            <a:xfrm>
              <a:off x="4663460" y="3717032"/>
              <a:ext cx="14927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ECRH power deposition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95BA5E-D81F-A145-9DBB-31183A38E9C0}"/>
              </a:ext>
            </a:extLst>
          </p:cNvPr>
          <p:cNvGrpSpPr/>
          <p:nvPr/>
        </p:nvGrpSpPr>
        <p:grpSpPr>
          <a:xfrm>
            <a:off x="64465" y="1913248"/>
            <a:ext cx="2977363" cy="2259039"/>
            <a:chOff x="64465" y="1913248"/>
            <a:chExt cx="2977363" cy="225903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CAE607-DBE1-6D45-A3DC-2777820C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5" y="2111802"/>
              <a:ext cx="2888109" cy="206048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978041-894F-A448-B103-DF870F8A28F5}"/>
                </a:ext>
              </a:extLst>
            </p:cNvPr>
            <p:cNvSpPr txBox="1"/>
            <p:nvPr/>
          </p:nvSpPr>
          <p:spPr>
            <a:xfrm>
              <a:off x="2179091" y="1913248"/>
              <a:ext cx="8627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Ne seeding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8F3602D-7E6C-9544-9B84-9051CAB46FBC}"/>
              </a:ext>
            </a:extLst>
          </p:cNvPr>
          <p:cNvGrpSpPr/>
          <p:nvPr/>
        </p:nvGrpSpPr>
        <p:grpSpPr>
          <a:xfrm>
            <a:off x="6012161" y="1941347"/>
            <a:ext cx="2880319" cy="2207733"/>
            <a:chOff x="6012161" y="1941347"/>
            <a:chExt cx="2880319" cy="220773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3C660F-2051-954B-9DAE-F31443F7D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1" y="2120348"/>
              <a:ext cx="2841996" cy="20287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FEE29E-7AB1-2A4F-A597-C1A2D466C980}"/>
                </a:ext>
              </a:extLst>
            </p:cNvPr>
            <p:cNvSpPr txBox="1"/>
            <p:nvPr/>
          </p:nvSpPr>
          <p:spPr>
            <a:xfrm>
              <a:off x="8055391" y="1941347"/>
              <a:ext cx="8370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err="1"/>
                <a:t>Ar</a:t>
              </a:r>
              <a:r>
                <a:rPr lang="en-US" sz="1050" b="1" dirty="0"/>
                <a:t>  seeding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72C1881-7822-8748-9E55-14A9DFD1220A}"/>
              </a:ext>
            </a:extLst>
          </p:cNvPr>
          <p:cNvGrpSpPr/>
          <p:nvPr/>
        </p:nvGrpSpPr>
        <p:grpSpPr>
          <a:xfrm>
            <a:off x="3254736" y="1913102"/>
            <a:ext cx="2901440" cy="2264814"/>
            <a:chOff x="3254736" y="1913102"/>
            <a:chExt cx="2901440" cy="226481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7F2DDE4-7580-0547-85D0-92D8E6D95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6" y="2097328"/>
              <a:ext cx="2824522" cy="208058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7D2224-9C44-3641-83A8-C16CFFD40C0B}"/>
                </a:ext>
              </a:extLst>
            </p:cNvPr>
            <p:cNvSpPr txBox="1"/>
            <p:nvPr/>
          </p:nvSpPr>
          <p:spPr>
            <a:xfrm>
              <a:off x="4663460" y="1913102"/>
              <a:ext cx="14927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ECRH power deposition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204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ADA418-4EFB-3D40-9B64-D0C02911B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dirty="0"/>
              <a:t>For each of the ≠ </a:t>
            </a:r>
            <a:r>
              <a:rPr lang="en-US" dirty="0" err="1"/>
              <a:t>divertor</a:t>
            </a:r>
            <a:r>
              <a:rPr lang="en-US" dirty="0"/>
              <a:t> configurations tested: </a:t>
            </a:r>
          </a:p>
          <a:p>
            <a:pPr lvl="2"/>
            <a:r>
              <a:rPr lang="en-US" dirty="0"/>
              <a:t>Study experimentally impact gas/pellets (</a:t>
            </a:r>
            <a:r>
              <a:rPr lang="en-US" i="1" dirty="0"/>
              <a:t>proposing dedicated experiments</a:t>
            </a:r>
            <a:r>
              <a:rPr lang="en-US" dirty="0"/>
              <a:t> - - TORT); first assess by modelling as guidance</a:t>
            </a:r>
          </a:p>
          <a:p>
            <a:pPr lvl="2"/>
            <a:r>
              <a:rPr lang="en-US" dirty="0"/>
              <a:t>Study impact on other aspects of the physics</a:t>
            </a:r>
          </a:p>
          <a:p>
            <a:pPr lvl="1"/>
            <a:r>
              <a:rPr lang="en-US" dirty="0"/>
              <a:t>Role of fueling &amp; pellets still not fully clear (e.g. ELM triggering) 	--&gt; DTT provides info for wide range of scenarios &amp; shapes.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A3E5E-0F39-504B-B12E-8A36E770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536" y="6525344"/>
            <a:ext cx="8056191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7858E-8CCE-BD47-B5C8-E810FCC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Relevance for ITER/DEMO &amp; define possible tasks to prepare for ITER/DEMO</a:t>
            </a:r>
          </a:p>
        </p:txBody>
      </p:sp>
    </p:spTree>
    <p:extLst>
      <p:ext uri="{BB962C8B-B14F-4D97-AF65-F5344CB8AC3E}">
        <p14:creationId xmlns:p14="http://schemas.microsoft.com/office/powerpoint/2010/main" val="3853479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ADA418-4EFB-3D40-9B64-D0C02911B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dirty="0"/>
              <a:t>Specific physics </a:t>
            </a:r>
            <a:r>
              <a:rPr lang="en-US" dirty="0" err="1"/>
              <a:t>fuelling</a:t>
            </a:r>
            <a:r>
              <a:rPr lang="en-US" dirty="0"/>
              <a:t>: </a:t>
            </a:r>
          </a:p>
          <a:p>
            <a:pPr lvl="2"/>
            <a:r>
              <a:rPr lang="en-US" dirty="0"/>
              <a:t>gas and pellet injection as local source</a:t>
            </a:r>
          </a:p>
          <a:p>
            <a:pPr lvl="3"/>
            <a:r>
              <a:rPr lang="en-US" dirty="0"/>
              <a:t>neutral density and pressure</a:t>
            </a:r>
          </a:p>
          <a:p>
            <a:pPr lvl="3"/>
            <a:r>
              <a:rPr lang="en-US" dirty="0" err="1"/>
              <a:t>ionisation</a:t>
            </a:r>
            <a:endParaRPr lang="en-US" dirty="0"/>
          </a:p>
          <a:p>
            <a:pPr lvl="3"/>
            <a:r>
              <a:rPr lang="en-US" dirty="0"/>
              <a:t>plasma-wall interaction (physical and chemical sputtering, …)</a:t>
            </a:r>
          </a:p>
          <a:p>
            <a:pPr lvl="2"/>
            <a:r>
              <a:rPr lang="en-US" dirty="0"/>
              <a:t>influence on other aspects</a:t>
            </a:r>
          </a:p>
          <a:p>
            <a:pPr lvl="3"/>
            <a:r>
              <a:rPr lang="en-US" dirty="0"/>
              <a:t>pedestal / H-mode (ELMs,…)</a:t>
            </a:r>
          </a:p>
          <a:p>
            <a:pPr lvl="3"/>
            <a:r>
              <a:rPr lang="en-US" dirty="0"/>
              <a:t>heating efficiency (e.g. indirectly via RF coupling)</a:t>
            </a:r>
          </a:p>
          <a:p>
            <a:pPr lvl="2"/>
            <a:r>
              <a:rPr lang="en-US" dirty="0"/>
              <a:t>transient vs steady state effects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A3E5E-0F39-504B-B12E-8A36E770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845172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7858E-8CCE-BD47-B5C8-E810FCC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Fuelling</a:t>
            </a:r>
            <a:r>
              <a:rPr lang="en-US" dirty="0"/>
              <a:t>/edge physics</a:t>
            </a:r>
          </a:p>
        </p:txBody>
      </p:sp>
    </p:spTree>
    <p:extLst>
      <p:ext uri="{BB962C8B-B14F-4D97-AF65-F5344CB8AC3E}">
        <p14:creationId xmlns:p14="http://schemas.microsoft.com/office/powerpoint/2010/main" val="2715604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ADA418-4EFB-3D40-9B64-D0C02911B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dirty="0"/>
              <a:t>describe foreseen gas inlets</a:t>
            </a:r>
          </a:p>
          <a:p>
            <a:pPr lvl="1"/>
            <a:r>
              <a:rPr lang="en-US" dirty="0"/>
              <a:t>describe pellet injector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detailed info to be gathered to write Chapter 6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A3E5E-0F39-504B-B12E-8A36E770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845172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7858E-8CCE-BD47-B5C8-E810FCC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Fuelling</a:t>
            </a:r>
            <a:r>
              <a:rPr lang="en-US" dirty="0"/>
              <a:t> technology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47F06-C35A-4226-BF4A-F321893A4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9" r="7016"/>
          <a:stretch/>
        </p:blipFill>
        <p:spPr bwMode="auto">
          <a:xfrm>
            <a:off x="487466" y="3428999"/>
            <a:ext cx="2178656" cy="1764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F206C-A909-440E-8137-5DCFA77D4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r="8479"/>
          <a:stretch/>
        </p:blipFill>
        <p:spPr bwMode="auto">
          <a:xfrm>
            <a:off x="2836275" y="3429000"/>
            <a:ext cx="2023757" cy="1789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46E21-01C4-4D5A-982B-5A199EB8F1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4" r="6102"/>
          <a:stretch/>
        </p:blipFill>
        <p:spPr bwMode="auto">
          <a:xfrm>
            <a:off x="5073150" y="3449954"/>
            <a:ext cx="2091138" cy="1764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B6AE0-D767-47C6-A825-EC8DE8A4F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409" y="3437378"/>
            <a:ext cx="1005007" cy="18185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16748F87-13FE-4C68-9CA1-03B25BB82CB5}"/>
              </a:ext>
            </a:extLst>
          </p:cNvPr>
          <p:cNvSpPr/>
          <p:nvPr/>
        </p:nvSpPr>
        <p:spPr>
          <a:xfrm rot="10800000">
            <a:off x="1331640" y="5255915"/>
            <a:ext cx="288032" cy="3929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B18BD-1511-4183-AE5B-3AA5A3D14AD1}"/>
              </a:ext>
            </a:extLst>
          </p:cNvPr>
          <p:cNvSpPr txBox="1"/>
          <p:nvPr/>
        </p:nvSpPr>
        <p:spPr>
          <a:xfrm>
            <a:off x="487466" y="5841371"/>
            <a:ext cx="487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viable</a:t>
            </a:r>
            <a:r>
              <a:rPr lang="it-IT" dirty="0"/>
              <a:t> for HFS injection (</a:t>
            </a:r>
            <a:r>
              <a:rPr lang="it-IT" dirty="0" err="1"/>
              <a:t>required</a:t>
            </a:r>
            <a:r>
              <a:rPr lang="it-IT" dirty="0"/>
              <a:t> for </a:t>
            </a:r>
            <a:r>
              <a:rPr lang="it-IT" dirty="0" err="1"/>
              <a:t>fuelling</a:t>
            </a:r>
            <a:r>
              <a:rPr lang="it-IT" dirty="0"/>
              <a:t>) due to injection line curvature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580AA88-204D-4D45-BCBC-04D095FBD82A}"/>
              </a:ext>
            </a:extLst>
          </p:cNvPr>
          <p:cNvSpPr/>
          <p:nvPr/>
        </p:nvSpPr>
        <p:spPr>
          <a:xfrm rot="14808783">
            <a:off x="7628204" y="4754436"/>
            <a:ext cx="288032" cy="3929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429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A3E5E-0F39-504B-B12E-8A36E770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4544" y="6525344"/>
            <a:ext cx="8776271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7858E-8CCE-BD47-B5C8-E810FCC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ELM-pacing injection 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FB459-CEF9-4BFE-A45F-E5B2F251D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6" r="31629"/>
          <a:stretch/>
        </p:blipFill>
        <p:spPr>
          <a:xfrm>
            <a:off x="2790482" y="921121"/>
            <a:ext cx="2663652" cy="459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663FD-E598-469A-AEE0-0859FA459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9" r="31629"/>
          <a:stretch/>
        </p:blipFill>
        <p:spPr>
          <a:xfrm>
            <a:off x="179512" y="921121"/>
            <a:ext cx="2623028" cy="45961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84BAF-6DC2-4A91-B7F0-8937EC2E8A44}"/>
              </a:ext>
            </a:extLst>
          </p:cNvPr>
          <p:cNvSpPr txBox="1"/>
          <p:nvPr/>
        </p:nvSpPr>
        <p:spPr>
          <a:xfrm>
            <a:off x="5868144" y="1556792"/>
            <a:ext cx="3096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Need</a:t>
            </a:r>
            <a:r>
              <a:rPr lang="it-IT" dirty="0"/>
              <a:t> fast code with </a:t>
            </a:r>
            <a:r>
              <a:rPr lang="it-IT" dirty="0" err="1"/>
              <a:t>simplified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: NGS model</a:t>
            </a:r>
          </a:p>
          <a:p>
            <a:r>
              <a:rPr lang="it-IT" dirty="0" err="1"/>
              <a:t>Possibly</a:t>
            </a:r>
            <a:r>
              <a:rPr lang="it-IT" dirty="0"/>
              <a:t> good to </a:t>
            </a:r>
            <a:r>
              <a:rPr lang="it-IT" dirty="0" err="1"/>
              <a:t>assess</a:t>
            </a:r>
            <a:r>
              <a:rPr lang="it-IT" dirty="0"/>
              <a:t> the injection location for ELM </a:t>
            </a:r>
            <a:r>
              <a:rPr lang="it-IT" dirty="0" err="1"/>
              <a:t>pacing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Need</a:t>
            </a:r>
            <a:r>
              <a:rPr lang="it-IT" dirty="0"/>
              <a:t> info on </a:t>
            </a:r>
            <a:r>
              <a:rPr lang="it-IT" dirty="0" err="1"/>
              <a:t>injection</a:t>
            </a:r>
            <a:r>
              <a:rPr lang="it-IT" dirty="0"/>
              <a:t> </a:t>
            </a:r>
            <a:r>
              <a:rPr lang="it-IT" dirty="0" err="1"/>
              <a:t>frequency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Pellet </a:t>
            </a:r>
            <a:r>
              <a:rPr lang="it-IT" dirty="0" err="1"/>
              <a:t>radius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0.5mm</a:t>
            </a:r>
          </a:p>
          <a:p>
            <a:endParaRPr lang="it-IT" dirty="0"/>
          </a:p>
          <a:p>
            <a:r>
              <a:rPr lang="it-IT" dirty="0"/>
              <a:t>Pellet </a:t>
            </a:r>
            <a:r>
              <a:rPr lang="it-IT" dirty="0" err="1"/>
              <a:t>speed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100 m/s</a:t>
            </a:r>
          </a:p>
        </p:txBody>
      </p:sp>
    </p:spTree>
    <p:extLst>
      <p:ext uri="{BB962C8B-B14F-4D97-AF65-F5344CB8AC3E}">
        <p14:creationId xmlns:p14="http://schemas.microsoft.com/office/powerpoint/2010/main" val="4191060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534194B-1FBF-4E9E-8F0F-3E2D7516A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sng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C.Sozzi, D.Van Eester, P.Vincenzi | EG#4 | DTT-RP 2nd meeting | 26-28 April 2023 |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1832095-6FF4-448B-A631-094F4B1A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Diagnostics needs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D21AE7-2DBE-4C6E-B4A4-869280BB2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618358"/>
              </p:ext>
            </p:extLst>
          </p:nvPr>
        </p:nvGraphicFramePr>
        <p:xfrm>
          <a:off x="197314" y="764704"/>
          <a:ext cx="8479142" cy="5995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422">
                  <a:extLst>
                    <a:ext uri="{9D8B030D-6E8A-4147-A177-3AD203B41FA5}">
                      <a16:colId xmlns:a16="http://schemas.microsoft.com/office/drawing/2014/main" val="3654411263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50715168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01858295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97370108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7048283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931269041"/>
                    </a:ext>
                  </a:extLst>
                </a:gridCol>
              </a:tblGrid>
              <a:tr h="30030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15996"/>
                  </a:ext>
                </a:extLst>
              </a:tr>
              <a:tr h="30030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interferometer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236966"/>
                  </a:ext>
                </a:extLst>
              </a:tr>
              <a:tr h="329107">
                <a:tc rowSpan="4"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ECE fast radiometer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313789"/>
                  </a:ext>
                </a:extLst>
              </a:tr>
              <a:tr h="273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ECE interferometer (Michelson)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77367"/>
                  </a:ext>
                </a:extLst>
              </a:tr>
              <a:tr h="249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Thomson scattering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590042"/>
                  </a:ext>
                </a:extLst>
              </a:tr>
              <a:tr h="249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ECE for MHD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657031"/>
                  </a:ext>
                </a:extLst>
              </a:tr>
              <a:tr h="30030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CXS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272372"/>
                  </a:ext>
                </a:extLst>
              </a:tr>
              <a:tr h="30030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13663"/>
                  </a:ext>
                </a:extLst>
              </a:tr>
              <a:tr h="30030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Impurities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Spectroscopy (VUV)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600959"/>
                  </a:ext>
                </a:extLst>
              </a:tr>
              <a:tr h="30030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Spectroscopy (Vis)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435901"/>
                  </a:ext>
                </a:extLst>
              </a:tr>
              <a:tr h="30030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 stray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Stray detectors and sniffers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56367"/>
                  </a:ext>
                </a:extLst>
              </a:tr>
              <a:tr h="249261">
                <a:tc rowSpan="3"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 particles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NPA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5134"/>
                  </a:ext>
                </a:extLst>
              </a:tr>
              <a:tr h="249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neutrons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97746"/>
                  </a:ext>
                </a:extLst>
              </a:tr>
              <a:tr h="4154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Lost particles (FILD, FIDA, Faraday cups…)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121171"/>
                  </a:ext>
                </a:extLst>
              </a:tr>
              <a:tr h="249261">
                <a:tc rowSpan="3"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Edge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 beam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065035"/>
                  </a:ext>
                </a:extLst>
              </a:tr>
              <a:tr h="249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Langmuir (near ICRH antenna)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707380"/>
                  </a:ext>
                </a:extLst>
              </a:tr>
              <a:tr h="249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reflectometer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489465"/>
                  </a:ext>
                </a:extLst>
              </a:tr>
              <a:tr h="37681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Edge 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and mass 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558465"/>
                  </a:ext>
                </a:extLst>
              </a:tr>
              <a:tr h="37681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Beams characterization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Shape, attenuation, shine-through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575725"/>
                  </a:ext>
                </a:extLst>
              </a:tr>
              <a:tr h="37681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Ablation &amp; pellet trajectory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 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735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860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ADA418-4EFB-3D40-9B64-D0C02911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007823"/>
            <a:ext cx="8229600" cy="5728837"/>
          </a:xfrm>
        </p:spPr>
        <p:txBody>
          <a:bodyPr>
            <a:normAutofit/>
          </a:bodyPr>
          <a:lstStyle/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Need for integrated simulation: core/edge; transport/heating; …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Need to (attempt to) predict impact on various scenarios in ≠ configurations : higher realism = higher reliability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Need to have close contact with ≠ other EG’s </a:t>
            </a:r>
            <a:r>
              <a:rPr lang="en-US" sz="1400" i="1" dirty="0">
                <a:solidFill>
                  <a:srgbClr val="FF0000"/>
                </a:solidFill>
              </a:rPr>
              <a:t>(NOT part of chapter 6 but chapter 6 result from interaction with EG’s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Core description: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optimisation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scenarios (EG-3)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Edge description: impact mitigating tools (EG-2)</a:t>
            </a:r>
          </a:p>
          <a:p>
            <a:pPr lvl="1"/>
            <a:r>
              <a:rPr lang="en-US" sz="1600" dirty="0"/>
              <a:t>Adopted tools </a:t>
            </a:r>
          </a:p>
          <a:p>
            <a:pPr lvl="1"/>
            <a:r>
              <a:rPr lang="en-US" sz="1600" dirty="0"/>
              <a:t>so far: </a:t>
            </a:r>
          </a:p>
          <a:p>
            <a:pPr lvl="1"/>
            <a:r>
              <a:rPr lang="en-US" sz="1600" dirty="0"/>
              <a:t>	    *) antenna design: CST, HFSS, COMSOL, COMSOL-</a:t>
            </a:r>
            <a:r>
              <a:rPr lang="en-US" sz="1600" dirty="0" err="1"/>
              <a:t>Matlab</a:t>
            </a:r>
            <a:r>
              <a:rPr lang="en-US" sz="1600" dirty="0"/>
              <a:t>, TOPICA</a:t>
            </a:r>
          </a:p>
          <a:p>
            <a:pPr lvl="1"/>
            <a:r>
              <a:rPr lang="en-US" sz="1600" dirty="0"/>
              <a:t>	    *) core heating: </a:t>
            </a:r>
          </a:p>
          <a:p>
            <a:pPr lvl="1"/>
            <a:r>
              <a:rPr lang="en-US" sz="1600" dirty="0"/>
              <a:t>	          - TORIC (2D FLR2 wave equation solver)</a:t>
            </a:r>
          </a:p>
          <a:p>
            <a:pPr lvl="1"/>
            <a:r>
              <a:rPr lang="en-US" sz="1600" dirty="0"/>
              <a:t>	          - FELICE (1D FLR2 wave equation solver) </a:t>
            </a:r>
          </a:p>
          <a:p>
            <a:pPr lvl="1"/>
            <a:r>
              <a:rPr lang="en-US" sz="1600" dirty="0"/>
              <a:t>	          - DISEMAG (all-FLR dispersion solver)</a:t>
            </a:r>
          </a:p>
          <a:p>
            <a:pPr lvl="1"/>
            <a:r>
              <a:rPr lang="en-US" sz="1600" dirty="0"/>
              <a:t>	          - SSQLFP bounce averaged Fokker-Planck code</a:t>
            </a:r>
          </a:p>
          <a:p>
            <a:pPr lvl="1"/>
            <a:r>
              <a:rPr lang="en-US" sz="1600" dirty="0"/>
              <a:t>exploit IMAS/ETS? </a:t>
            </a:r>
            <a:r>
              <a:rPr lang="en-US" sz="1600" dirty="0">
                <a:solidFill>
                  <a:srgbClr val="FF0000"/>
                </a:solidFill>
              </a:rPr>
              <a:t>-&gt; for discussion</a:t>
            </a:r>
          </a:p>
          <a:p>
            <a:pPr lvl="1"/>
            <a:r>
              <a:rPr lang="en-US" sz="1600" dirty="0"/>
              <a:t>ICRH induced plasma-wall interaction: </a:t>
            </a:r>
            <a:r>
              <a:rPr lang="en-US" sz="1600" dirty="0">
                <a:solidFill>
                  <a:srgbClr val="FF0000"/>
                </a:solidFill>
              </a:rPr>
              <a:t>No explicit DTT info is available; assemble broader info for Chapter 6.</a:t>
            </a:r>
          </a:p>
          <a:p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A3E5E-0F39-504B-B12E-8A36E770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8520" y="6525344"/>
            <a:ext cx="856024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7858E-8CCE-BD47-B5C8-E810FCC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(Required) Simulation tools [ICRH]</a:t>
            </a:r>
          </a:p>
        </p:txBody>
      </p:sp>
    </p:spTree>
    <p:extLst>
      <p:ext uri="{BB962C8B-B14F-4D97-AF65-F5344CB8AC3E}">
        <p14:creationId xmlns:p14="http://schemas.microsoft.com/office/powerpoint/2010/main" val="2731892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C4D6AC-2EDE-554A-ABB9-4E591A8CF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dirty="0"/>
              <a:t>Need for integrated simulation</a:t>
            </a:r>
          </a:p>
          <a:p>
            <a:pPr lvl="1"/>
            <a:r>
              <a:rPr lang="en-US" dirty="0"/>
              <a:t>Need to (attempt to) predict impact on various scenarios: higher realism = higher reliability</a:t>
            </a:r>
          </a:p>
          <a:p>
            <a:pPr lvl="1"/>
            <a:r>
              <a:rPr lang="en-US" dirty="0"/>
              <a:t>Need to have close contact with ≠ other EG’s, in particular</a:t>
            </a:r>
          </a:p>
          <a:p>
            <a:pPr lvl="3"/>
            <a:r>
              <a:rPr lang="en-US" dirty="0"/>
              <a:t>Edge description: impact mitigating tools (EG-2)</a:t>
            </a:r>
          </a:p>
          <a:p>
            <a:pPr lvl="1"/>
            <a:r>
              <a:rPr lang="en-US" dirty="0"/>
              <a:t>Adopted tools for dedicated edge study </a:t>
            </a:r>
          </a:p>
          <a:p>
            <a:pPr lvl="2"/>
            <a:r>
              <a:rPr lang="en-US" dirty="0"/>
              <a:t>EMC3-EIRENE?</a:t>
            </a:r>
          </a:p>
          <a:p>
            <a:pPr lvl="2"/>
            <a:r>
              <a:rPr lang="en-US" dirty="0"/>
              <a:t>EDGE2D-EIRENE?</a:t>
            </a:r>
          </a:p>
          <a:p>
            <a:pPr lvl="2"/>
            <a:r>
              <a:rPr lang="en-US" dirty="0"/>
              <a:t>SOLPS4.3?</a:t>
            </a:r>
          </a:p>
          <a:p>
            <a:pPr lvl="2"/>
            <a:r>
              <a:rPr lang="en-US" dirty="0"/>
              <a:t>Use IMAS?</a:t>
            </a:r>
          </a:p>
          <a:p>
            <a:pPr lvl="1"/>
            <a:r>
              <a:rPr lang="en-US" dirty="0"/>
              <a:t>Describe plasma-wall interaction 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BB56D-D4EF-7945-AF36-8734F3CEE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6512" y="6525344"/>
            <a:ext cx="8488239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0D753A-C93B-4C4F-BAFC-8BBB9DDF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(Required) Simulation tools [</a:t>
            </a:r>
            <a:r>
              <a:rPr lang="en-US" dirty="0" err="1"/>
              <a:t>Fuelling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235616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41C619-717A-44C3-A81F-390E44942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96544"/>
          </a:xfrm>
        </p:spPr>
        <p:txBody>
          <a:bodyPr>
            <a:normAutofit/>
          </a:bodyPr>
          <a:lstStyle/>
          <a:p>
            <a:pPr indent="-285750"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Adopted so far: ECRH/ECCD modelling with GRAY code</a:t>
            </a:r>
          </a:p>
          <a:p>
            <a:pPr lvl="1"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 Real Time version for operational use (already ongoing?)</a:t>
            </a:r>
          </a:p>
          <a:p>
            <a:pPr lvl="1"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 coupling with RT-GRE for MHD control (already ongoing – e.g. </a:t>
            </a:r>
            <a:r>
              <a:rPr lang="en-US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RAPTOR suite?)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 ECH deposition broadening due to edge turbulence (see e.g.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J.H.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Slief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 2023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Fusion 63 026029)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C285AE-D689-461E-B7EA-B6CCE441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5799A3-EA2C-4DF5-8557-AF2036F6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simulation tools [ECRH]</a:t>
            </a:r>
          </a:p>
        </p:txBody>
      </p:sp>
    </p:spTree>
    <p:extLst>
      <p:ext uri="{BB962C8B-B14F-4D97-AF65-F5344CB8AC3E}">
        <p14:creationId xmlns:p14="http://schemas.microsoft.com/office/powerpoint/2010/main" val="276507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D14318-B508-4901-8A64-F37482972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840712"/>
            <a:ext cx="3384376" cy="2588287"/>
          </a:xfrm>
        </p:spPr>
        <p:txBody>
          <a:bodyPr>
            <a:normAutofit/>
          </a:bodyPr>
          <a:lstStyle/>
          <a:p>
            <a:r>
              <a:rPr lang="en-US" sz="1800" dirty="0"/>
              <a:t>32 x 1 MW, 170 GHz (</a:t>
            </a:r>
            <a:r>
              <a:rPr lang="en-US" sz="1800" dirty="0" err="1"/>
              <a:t>Bres</a:t>
            </a:r>
            <a:r>
              <a:rPr lang="en-US" sz="1800" dirty="0"/>
              <a:t> = 6.07 T) beams, 28.8 MW at the plasma</a:t>
            </a:r>
          </a:p>
          <a:p>
            <a:r>
              <a:rPr lang="en-US" sz="1800" dirty="0"/>
              <a:t>4 Upper launchers x 2 mirrors </a:t>
            </a:r>
            <a:r>
              <a:rPr lang="en-US" sz="1800" dirty="0">
                <a:solidFill>
                  <a:schemeClr val="accent1"/>
                </a:solidFill>
              </a:rPr>
              <a:t>=&gt; MHD control</a:t>
            </a:r>
          </a:p>
          <a:p>
            <a:r>
              <a:rPr lang="en-US" sz="1800" dirty="0"/>
              <a:t>4 Equatorial launchers x 6 mirrors (two rows) </a:t>
            </a:r>
            <a:r>
              <a:rPr lang="en-US" sz="1800" dirty="0">
                <a:solidFill>
                  <a:schemeClr val="accent1"/>
                </a:solidFill>
              </a:rPr>
              <a:t>=&gt; core heating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64B21-72F6-4266-BC31-F44989BB7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5182AC-3A9C-4EDD-A171-871FAB88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ECRH tasks: core </a:t>
            </a:r>
            <a:r>
              <a:rPr lang="en-US" dirty="0" err="1"/>
              <a:t>e-h&amp;cd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AA12D-AB47-4D53-98FB-42EA309D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2623018" cy="3096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4CC39B-6D1E-4AF2-9615-37657139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008" y="1092540"/>
            <a:ext cx="2593210" cy="2124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333C8D-72AE-4105-8443-33F9F872E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933056"/>
            <a:ext cx="3950814" cy="25227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AAE242-0308-477F-8D1B-3A75E21B7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392" y="3976446"/>
            <a:ext cx="3960080" cy="25882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AC6562-9E05-4859-9E66-08FBB27E2E41}"/>
              </a:ext>
            </a:extLst>
          </p:cNvPr>
          <p:cNvSpPr txBox="1"/>
          <p:nvPr/>
        </p:nvSpPr>
        <p:spPr>
          <a:xfrm>
            <a:off x="1777742" y="3422015"/>
            <a:ext cx="7524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DTT Single  Null full power scenario (</a:t>
            </a:r>
            <a:r>
              <a:rPr lang="en-US" sz="1600" dirty="0"/>
              <a:t>32+8+10</a:t>
            </a:r>
            <a:r>
              <a:rPr lang="en-US" sz="1600" dirty="0">
                <a:solidFill>
                  <a:schemeClr val="accent1"/>
                </a:solidFill>
              </a:rPr>
              <a:t>), </a:t>
            </a:r>
            <a:r>
              <a:rPr lang="en-US" sz="1600" dirty="0" err="1">
                <a:solidFill>
                  <a:schemeClr val="accent1"/>
                </a:solidFill>
              </a:rPr>
              <a:t>Bt</a:t>
            </a:r>
            <a:r>
              <a:rPr lang="en-US" sz="1600" dirty="0">
                <a:solidFill>
                  <a:schemeClr val="accent1"/>
                </a:solidFill>
              </a:rPr>
              <a:t>=5.85 T, Ip=5.5 MA, R=2.19 m, a=0.7 m, 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Top and Bottom EL driven current per unit power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62BCA8-AE5F-4B24-99EE-70CC526E42E4}"/>
              </a:ext>
            </a:extLst>
          </p:cNvPr>
          <p:cNvSpPr txBox="1"/>
          <p:nvPr/>
        </p:nvSpPr>
        <p:spPr>
          <a:xfrm>
            <a:off x="3250305" y="6378695"/>
            <a:ext cx="228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toroidal steering angle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006495-97B7-40B2-A9FD-DB63A7BD6DED}"/>
              </a:ext>
            </a:extLst>
          </p:cNvPr>
          <p:cNvSpPr txBox="1"/>
          <p:nvPr/>
        </p:nvSpPr>
        <p:spPr>
          <a:xfrm rot="16200000">
            <a:off x="4075920" y="50097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poloidal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3E9026-B353-4E58-B860-4EFEEBF80589}"/>
              </a:ext>
            </a:extLst>
          </p:cNvPr>
          <p:cNvSpPr txBox="1"/>
          <p:nvPr/>
        </p:nvSpPr>
        <p:spPr>
          <a:xfrm>
            <a:off x="2098604" y="3209221"/>
            <a:ext cx="4921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Baiocchi</a:t>
            </a:r>
            <a:r>
              <a:rPr lang="en-US" sz="1400" dirty="0"/>
              <a:t> et al., </a:t>
            </a:r>
            <a:r>
              <a:rPr lang="en-US" sz="1400" dirty="0">
                <a:hlinkClick r:id="rId6"/>
              </a:rPr>
              <a:t>https://doi.org/10.1051/epjconf/202327701006</a:t>
            </a:r>
            <a:r>
              <a:rPr lang="en-US" sz="1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139837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3BB5D-37C6-D14E-889B-5D5FECF36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Discussion: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Interaction with ≠ EG’s : How and needed up to which point?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More integrated modelling when modelling scenarios: IMAS?</a:t>
            </a:r>
          </a:p>
          <a:p>
            <a:r>
              <a:rPr lang="en-US" dirty="0"/>
              <a:t>ICRH</a:t>
            </a:r>
          </a:p>
          <a:p>
            <a:pPr lvl="1"/>
            <a:r>
              <a:rPr lang="en-US" dirty="0"/>
              <a:t>Work progressing well </a:t>
            </a:r>
          </a:p>
          <a:p>
            <a:pPr lvl="2"/>
            <a:r>
              <a:rPr lang="en-US" dirty="0"/>
              <a:t>Impressive amount of work on antenna design – final design decision awaited</a:t>
            </a:r>
          </a:p>
          <a:p>
            <a:pPr lvl="2"/>
            <a:r>
              <a:rPr lang="en-US" dirty="0"/>
              <a:t>Key heating schemes explored </a:t>
            </a:r>
          </a:p>
          <a:p>
            <a:pPr lvl="2"/>
            <a:r>
              <a:rPr lang="en-US" dirty="0"/>
              <a:t>Basis for writing Chapter 6 for ICRH available but …</a:t>
            </a:r>
          </a:p>
          <a:p>
            <a:pPr lvl="1"/>
            <a:r>
              <a:rPr lang="en-US" dirty="0"/>
              <a:t>Extra info on ≠ various points needed/welcome</a:t>
            </a:r>
          </a:p>
          <a:p>
            <a:pPr lvl="2"/>
            <a:r>
              <a:rPr lang="en-US" dirty="0"/>
              <a:t>Performance under ≠ circumstances (ramp-up, landing, …) not yet widely studied</a:t>
            </a:r>
          </a:p>
          <a:p>
            <a:pPr lvl="2"/>
            <a:r>
              <a:rPr lang="en-US" dirty="0"/>
              <a:t>More integrated modelling: actual shapes etc. accounted for (DTT’s main mission is study of ≠ shapes and its impact on performance, </a:t>
            </a:r>
            <a:r>
              <a:rPr lang="en-US" dirty="0" err="1"/>
              <a:t>divertor</a:t>
            </a:r>
            <a:r>
              <a:rPr lang="en-US" dirty="0"/>
              <a:t> in particular …)</a:t>
            </a:r>
          </a:p>
          <a:p>
            <a:r>
              <a:rPr lang="en-US" dirty="0" err="1"/>
              <a:t>Fuelling</a:t>
            </a:r>
            <a:endParaRPr lang="en-US" dirty="0"/>
          </a:p>
          <a:p>
            <a:pPr lvl="1"/>
            <a:r>
              <a:rPr lang="en-US" dirty="0"/>
              <a:t>Only crude general notions so far</a:t>
            </a:r>
          </a:p>
          <a:p>
            <a:pPr lvl="1"/>
            <a:r>
              <a:rPr lang="en-US" dirty="0"/>
              <a:t>No proper expertise among present RO’s …</a:t>
            </a:r>
            <a:r>
              <a:rPr lang="en-US" dirty="0">
                <a:solidFill>
                  <a:srgbClr val="FF0000"/>
                </a:solidFill>
              </a:rPr>
              <a:t>: to be integrated in description scenarios and/or SOL or appoint dedicated RO?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265D0E-12A5-7E4C-B90E-0224D20C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130" y="6525344"/>
            <a:ext cx="8334597" cy="268139"/>
          </a:xfrm>
        </p:spPr>
        <p:txBody>
          <a:bodyPr/>
          <a:lstStyle/>
          <a:p>
            <a:pPr algn="r"/>
            <a:r>
              <a:rPr lang="en-GB" u="sng" dirty="0"/>
              <a:t>C. Sozzi, D. Van </a:t>
            </a:r>
            <a:r>
              <a:rPr lang="en-GB" u="sng" dirty="0" err="1"/>
              <a:t>Eester</a:t>
            </a:r>
            <a:r>
              <a:rPr lang="en-GB" u="sng" dirty="0"/>
              <a:t>, P. </a:t>
            </a:r>
            <a:r>
              <a:rPr lang="en-GB" u="sng" dirty="0" err="1"/>
              <a:t>Vincenzi</a:t>
            </a:r>
            <a:r>
              <a:rPr lang="en-GB" u="sng" dirty="0"/>
              <a:t> - EG-4 Heating, Current Drive and </a:t>
            </a:r>
            <a:r>
              <a:rPr lang="en-GB" u="sng" dirty="0" err="1"/>
              <a:t>Fueling</a:t>
            </a:r>
            <a:r>
              <a:rPr lang="en-GB" u="sng" dirty="0"/>
              <a:t> | DTT Mtg Frascati | 26-28 April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50BA60-B346-ED40-9643-0E8AB9872DD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/>
              <a:t>Tentative conclusions + discussion</a:t>
            </a:r>
          </a:p>
        </p:txBody>
      </p:sp>
    </p:spTree>
    <p:extLst>
      <p:ext uri="{BB962C8B-B14F-4D97-AF65-F5344CB8AC3E}">
        <p14:creationId xmlns:p14="http://schemas.microsoft.com/office/powerpoint/2010/main" val="1806736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Modelling (to be done or to be expanded)-NBI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90872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r>
              <a:rPr lang="en-US" dirty="0"/>
              <a:t>It could be worth to be ITER-relevant also in modelling by using IMAS from the beginning</a:t>
            </a:r>
          </a:p>
          <a:p>
            <a:pPr lvl="0"/>
            <a:endParaRPr lang="en-US" dirty="0"/>
          </a:p>
          <a:p>
            <a:pPr lvl="0"/>
            <a:r>
              <a:rPr lang="en-US" i="1" dirty="0"/>
              <a:t>List of topics (prioritized)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Definition of NBI operational window for different plasmas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NBI in different plasma scenarios, configurations, regimes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NBI energy/power modulation effect on plasmas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NBI/ICRH synergies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Maximization of ion heating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CD in low density/half </a:t>
            </a:r>
            <a:r>
              <a:rPr lang="en-US" dirty="0" err="1"/>
              <a:t>Bt</a:t>
            </a:r>
            <a:r>
              <a:rPr lang="en-US" dirty="0"/>
              <a:t>/half Ip to access advanced plasma scenarios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Heating/CD in ramp-up/down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NBI in reversed Ip configuration (I-mode)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61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0DF62E-CD8E-41B1-88F7-08A8C7185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1" y="1052736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Working points (</a:t>
            </a:r>
            <a:r>
              <a:rPr lang="en-US" dirty="0" err="1"/>
              <a:t>tbd</a:t>
            </a:r>
            <a:r>
              <a:rPr lang="en-US" dirty="0"/>
              <a:t> before writing ch.6):</a:t>
            </a:r>
          </a:p>
          <a:p>
            <a:pPr lvl="1"/>
            <a:r>
              <a:rPr lang="en-US" dirty="0"/>
              <a:t>Implementation of the requirements in the launcher design (within the practical constraints, e.g. interaction with the sides of the ports)</a:t>
            </a:r>
          </a:p>
          <a:p>
            <a:pPr lvl="1"/>
            <a:r>
              <a:rPr lang="en-US" dirty="0"/>
              <a:t>q=2 access</a:t>
            </a:r>
          </a:p>
          <a:p>
            <a:pPr lvl="1"/>
            <a:r>
              <a:rPr lang="en-US" dirty="0"/>
              <a:t>Evaluation of the control capabilities (comparison with GRE computations for NTM stabilization)</a:t>
            </a:r>
          </a:p>
          <a:p>
            <a:pPr lvl="1"/>
            <a:r>
              <a:rPr lang="en-US" dirty="0"/>
              <a:t>Sawtooth control</a:t>
            </a:r>
          </a:p>
          <a:p>
            <a:pPr lvl="1"/>
            <a:r>
              <a:rPr lang="en-US" dirty="0"/>
              <a:t>Effect of heating &amp; density ramp rate and waveforms</a:t>
            </a:r>
          </a:p>
          <a:p>
            <a:pPr lvl="1"/>
            <a:r>
              <a:rPr lang="en-US" dirty="0"/>
              <a:t>Sensitivity studies</a:t>
            </a:r>
          </a:p>
          <a:p>
            <a:pPr lvl="1"/>
            <a:r>
              <a:rPr lang="en-US" dirty="0"/>
              <a:t>Other scenarios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+combination of heating sys. (e.g. in scenario modeling)</a:t>
            </a:r>
          </a:p>
          <a:p>
            <a:pPr lvl="1"/>
            <a:r>
              <a:rPr lang="en-US" dirty="0"/>
              <a:t>NBI+ICRH synergy, ECRH</a:t>
            </a:r>
          </a:p>
          <a:p>
            <a:pPr lvl="1"/>
            <a:r>
              <a:rPr lang="en-US" dirty="0"/>
              <a:t>Fast particles effect (eq., MHD,…)</a:t>
            </a:r>
          </a:p>
          <a:p>
            <a:pPr lvl="1"/>
            <a:r>
              <a:rPr lang="en-US" dirty="0"/>
              <a:t>NBI </a:t>
            </a:r>
            <a:r>
              <a:rPr lang="en-US" dirty="0" err="1"/>
              <a:t>fuelling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36EA7-E839-4100-89F9-9E4268ED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773845-7B41-45A0-9FAB-7313ADB6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assessment needed (ECRH)</a:t>
            </a:r>
          </a:p>
        </p:txBody>
      </p:sp>
    </p:spTree>
    <p:extLst>
      <p:ext uri="{BB962C8B-B14F-4D97-AF65-F5344CB8AC3E}">
        <p14:creationId xmlns:p14="http://schemas.microsoft.com/office/powerpoint/2010/main" val="408165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CED19C-B59C-4B07-B938-75CF72EDC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30" y="813006"/>
            <a:ext cx="8494845" cy="667074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>
                <a:hlinkClick r:id="rId2"/>
              </a:rPr>
              <a:t>Figini_DTT_Phys2021_8_3_FM_DTT2022_00751.pdf https://www.dtt-dms.enea.it/share/page/site/dtt/document-details?nodeRef=workspace://SpacesStore/c2bc5363-9fe5-4ccf-a1bc-b477236ff474</a:t>
            </a:r>
            <a:r>
              <a:rPr lang="en-US" sz="1400" dirty="0"/>
              <a:t> </a:t>
            </a:r>
          </a:p>
          <a:p>
            <a:endParaRPr lang="en-US" sz="1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58B94-AFFF-4595-90FD-F1B68023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649913-12BD-4F88-879C-A427671C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30" y="97631"/>
            <a:ext cx="8271294" cy="667074"/>
          </a:xfrm>
        </p:spPr>
        <p:txBody>
          <a:bodyPr/>
          <a:lstStyle/>
          <a:p>
            <a:r>
              <a:rPr lang="en-US" dirty="0"/>
              <a:t>Essential ECRH tasks: rational surfaces access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C507B-FBEF-4B65-B1FF-F9E8BB36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8" y="1560881"/>
            <a:ext cx="8316416" cy="47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5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EE098-9D20-4138-80E9-FE40BCE2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B39203-DF01-47A0-8756-D6819525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MHD control (NTM)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C4F9F-58C1-45CB-9CC4-5AABF4588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97" y="3281093"/>
            <a:ext cx="2838776" cy="21602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4CA3BCA-23BB-41A1-99B1-DAECE2007E15}"/>
              </a:ext>
            </a:extLst>
          </p:cNvPr>
          <p:cNvGrpSpPr/>
          <p:nvPr/>
        </p:nvGrpSpPr>
        <p:grpSpPr>
          <a:xfrm>
            <a:off x="649578" y="943802"/>
            <a:ext cx="2962672" cy="2233170"/>
            <a:chOff x="683568" y="1116845"/>
            <a:chExt cx="2962672" cy="22331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6B4966-686C-45C3-9485-79155486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1116845"/>
              <a:ext cx="2962672" cy="223317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60D9FAE-F9FB-4599-9344-0F6495C6A664}"/>
                </a:ext>
              </a:extLst>
            </p:cNvPr>
            <p:cNvCxnSpPr>
              <a:cxnSpLocks/>
            </p:cNvCxnSpPr>
            <p:nvPr/>
          </p:nvCxnSpPr>
          <p:spPr>
            <a:xfrm>
              <a:off x="2483768" y="2564904"/>
              <a:ext cx="504056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83AF08F-4090-416F-B813-35786DDA994B}"/>
                </a:ext>
              </a:extLst>
            </p:cNvPr>
            <p:cNvCxnSpPr/>
            <p:nvPr/>
          </p:nvCxnSpPr>
          <p:spPr>
            <a:xfrm flipH="1">
              <a:off x="1547664" y="2132856"/>
              <a:ext cx="4320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D3AC83F-8A10-466E-9E91-D79C97170AD1}"/>
              </a:ext>
            </a:extLst>
          </p:cNvPr>
          <p:cNvSpPr txBox="1"/>
          <p:nvPr/>
        </p:nvSpPr>
        <p:spPr>
          <a:xfrm>
            <a:off x="359532" y="5741155"/>
            <a:ext cx="3610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Nowak et al., DTT-PHY-MHD - Execution Tasks 2022 - MHD- MSS-05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EC235074-F41B-4C6E-BD38-D7F15EAA5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791" y="980728"/>
            <a:ext cx="4932548" cy="4896544"/>
          </a:xfrm>
        </p:spPr>
        <p:txBody>
          <a:bodyPr>
            <a:normAutofit/>
          </a:bodyPr>
          <a:lstStyle/>
          <a:p>
            <a:r>
              <a:rPr lang="en-US" dirty="0"/>
              <a:t>Predictions of the evolution of the frequency of low order tearing modes (poloidal mode number m=2,3 and toroidal mode number n=1,2) and their locking for reference full power scenarios 5.5 MA and 5.8 T</a:t>
            </a:r>
          </a:p>
          <a:p>
            <a:r>
              <a:rPr lang="en-US" dirty="0"/>
              <a:t>Braking effect of electromagnetic, inertial and viscous torque included</a:t>
            </a:r>
          </a:p>
          <a:p>
            <a:r>
              <a:rPr lang="en-US" dirty="0">
                <a:solidFill>
                  <a:srgbClr val="FF0000"/>
                </a:solidFill>
              </a:rPr>
              <a:t>Stabilization via ECCD not yet investigated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49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EB646C-AD82-4CC5-AAC8-9A66ED217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340" y="1023870"/>
            <a:ext cx="4608512" cy="45691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Estimation of maximum allowed density perturbation for ECH operation</a:t>
            </a:r>
          </a:p>
          <a:p>
            <a:r>
              <a:rPr lang="en-US" dirty="0"/>
              <a:t>High density perturbations reduce the accessibility and/or require large angle adjustment (unreliable control of the deposition)</a:t>
            </a:r>
          </a:p>
          <a:p>
            <a:r>
              <a:rPr lang="en-US" dirty="0"/>
              <a:t>Variation between consecutive pellets &lt;10% (16 Hz) considered</a:t>
            </a:r>
          </a:p>
          <a:p>
            <a:r>
              <a:rPr lang="en-US" dirty="0"/>
              <a:t>Radial displacement of the absorption for pellet radius &lt;1mm does not require adjustments</a:t>
            </a:r>
          </a:p>
          <a:p>
            <a:r>
              <a:rPr lang="en-US" dirty="0"/>
              <a:t>For pellet size&gt;1mm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lang="en-US" dirty="0"/>
              <a:t>~0.04 comparable with the ECCD profile width =&gt; adjustment required (2°) to reach the rational surface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6303F-F71D-4F1F-BB88-FF481032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D9144F-B3AB-46CF-8D01-4EC9585C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EC analysis in presence of density  fluctuations</a:t>
            </a:r>
            <a:br>
              <a:rPr lang="en-US" sz="2400" dirty="0"/>
            </a:br>
            <a:r>
              <a:rPr lang="en-US" sz="2400" dirty="0"/>
              <a:t> due to pellets injection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9B5A-652B-4136-9DB0-6B5CEEAB2852}"/>
              </a:ext>
            </a:extLst>
          </p:cNvPr>
          <p:cNvSpPr txBox="1"/>
          <p:nvPr/>
        </p:nvSpPr>
        <p:spPr>
          <a:xfrm>
            <a:off x="4415046" y="5565210"/>
            <a:ext cx="4505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B. </a:t>
            </a:r>
            <a:r>
              <a:rPr lang="en-US" sz="1600" dirty="0" err="1"/>
              <a:t>Baiocchi</a:t>
            </a:r>
            <a:r>
              <a:rPr lang="en-US" sz="1600" dirty="0"/>
              <a:t> et al., EPJ Web of Conferences 277, 01006 (2023) – EC21 conf.</a:t>
            </a:r>
          </a:p>
          <a:p>
            <a:r>
              <a:rPr lang="en-US" sz="1600" dirty="0">
                <a:hlinkClick r:id="rId2"/>
              </a:rPr>
              <a:t>https://doi.org/10.1051/epjconf/202327701006</a:t>
            </a:r>
            <a:r>
              <a:rPr lang="en-US" sz="16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5CDFA-BE80-4FC6-B893-01F47FF0D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9" y="840153"/>
            <a:ext cx="3696216" cy="4677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11D54D-ADFF-4EC3-9700-66D29FBA020C}"/>
              </a:ext>
            </a:extLst>
          </p:cNvPr>
          <p:cNvSpPr txBox="1"/>
          <p:nvPr/>
        </p:nvSpPr>
        <p:spPr>
          <a:xfrm>
            <a:off x="117130" y="5560040"/>
            <a:ext cx="382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Displacement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l-GR" dirty="0"/>
              <a:t>ρ</a:t>
            </a:r>
            <a:r>
              <a:rPr lang="en-US" dirty="0"/>
              <a:t> of the ECCD location due to pellets ne modifications by varying toroidal and poloidal angles for reference pellets (1 mm)</a:t>
            </a:r>
          </a:p>
        </p:txBody>
      </p:sp>
    </p:spTree>
    <p:extLst>
      <p:ext uri="{BB962C8B-B14F-4D97-AF65-F5344CB8AC3E}">
        <p14:creationId xmlns:p14="http://schemas.microsoft.com/office/powerpoint/2010/main" val="1250150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26082-AE2C-4F0F-B89E-B9E8F112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DFDCDD-B137-4E9B-9894-016E91ADC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Essential ECRH tasks: start-up, </a:t>
            </a:r>
            <a:r>
              <a:rPr lang="en-US" sz="2000" dirty="0" err="1"/>
              <a:t>burnthrough</a:t>
            </a:r>
            <a:r>
              <a:rPr lang="en-US" sz="2000" dirty="0"/>
              <a:t> and Ip ramp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19B8CE-5270-4ACC-87B0-61115712B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25" y="3621874"/>
            <a:ext cx="4671815" cy="29436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Heating profile acts on flux consumption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dirty="0"/>
              <a:t>+10%)</a:t>
            </a:r>
          </a:p>
          <a:p>
            <a:r>
              <a:rPr lang="en-US" dirty="0"/>
              <a:t>Strong effect on li during ramp-up</a:t>
            </a:r>
          </a:p>
          <a:p>
            <a:r>
              <a:rPr lang="en-US" dirty="0"/>
              <a:t>Strong effect of the heating ramp-up on flux consumption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Impact on li (controllability)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Impact on </a:t>
            </a:r>
            <a:r>
              <a:rPr lang="en-US" dirty="0" err="1">
                <a:solidFill>
                  <a:srgbClr val="0070C0"/>
                </a:solidFill>
              </a:rPr>
              <a:t>Ne_sep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Impact on </a:t>
            </a:r>
            <a:r>
              <a:rPr lang="en-US" dirty="0" err="1">
                <a:solidFill>
                  <a:srgbClr val="0070C0"/>
                </a:solidFill>
              </a:rPr>
              <a:t>P_sol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Work in progress (G. </a:t>
            </a:r>
            <a:r>
              <a:rPr lang="en-US" dirty="0" err="1">
                <a:solidFill>
                  <a:srgbClr val="0070C0"/>
                </a:solidFill>
              </a:rPr>
              <a:t>Rubino</a:t>
            </a:r>
            <a:r>
              <a:rPr lang="en-US" dirty="0">
                <a:solidFill>
                  <a:srgbClr val="0070C0"/>
                </a:solidFill>
              </a:rPr>
              <a:t>, https://www.dtt-dms.enea.it/share/page/site/dtt/document-details?nodeRef=workspace://SpacesStore/8c1b1793-5630-4652-9a6d-7cdf3c8f4527</a:t>
            </a:r>
          </a:p>
        </p:txBody>
      </p:sp>
      <p:pic>
        <p:nvPicPr>
          <p:cNvPr id="9" name="Immagine 12">
            <a:extLst>
              <a:ext uri="{FF2B5EF4-FFF2-40B4-BE49-F238E27FC236}">
                <a16:creationId xmlns:a16="http://schemas.microsoft.com/office/drawing/2014/main" id="{234E71AE-125A-4783-9A45-EA8C00AD5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4713" y="1026426"/>
            <a:ext cx="3131947" cy="2333728"/>
          </a:xfrm>
          <a:prstGeom prst="rect">
            <a:avLst/>
          </a:prstGeom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BD1F971D-EB60-4AA4-8411-14941F82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16016" y="2896489"/>
            <a:ext cx="3594001" cy="1967120"/>
          </a:xfrm>
          <a:prstGeom prst="rect">
            <a:avLst/>
          </a:prstGeom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91BB3EB3-A08B-4E79-ACF2-1B85413CE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6016" y="895221"/>
            <a:ext cx="3636427" cy="1870752"/>
          </a:xfrm>
          <a:prstGeom prst="rect">
            <a:avLst/>
          </a:prstGeom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24435EC4-8ECE-40A1-9AE5-B40E9F560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77555" y="4885014"/>
            <a:ext cx="2031119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EE098-9D20-4138-80E9-FE40BCE2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u="sng"/>
              <a:t>C.Sozzi, D.Van Eester, P.Vincenzi | EG#4 | DTT-RP 2nd meeting | 26-28 April 2023 |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B39203-DF01-47A0-8756-D6819525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MHD control (ST)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B8EB0-B23B-4AA2-B044-6D78DA006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92607"/>
            <a:ext cx="4187202" cy="4941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E64E1-8123-4BA5-974D-4DB26C4EEC38}"/>
              </a:ext>
            </a:extLst>
          </p:cNvPr>
          <p:cNvSpPr txBox="1"/>
          <p:nvPr/>
        </p:nvSpPr>
        <p:spPr>
          <a:xfrm>
            <a:off x="518559" y="5924855"/>
            <a:ext cx="3803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Casiraghi et al 2023 Plasma Phys. Control. Fusion 65 035017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EFC89E6-983F-49FC-9132-E42088C5D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225" y="1134037"/>
            <a:ext cx="3916239" cy="4896544"/>
          </a:xfrm>
        </p:spPr>
        <p:txBody>
          <a:bodyPr>
            <a:normAutofit fontScale="92500"/>
          </a:bodyPr>
          <a:lstStyle/>
          <a:p>
            <a:r>
              <a:rPr lang="en-US" dirty="0"/>
              <a:t>Scenario E1, full power, </a:t>
            </a:r>
            <a:r>
              <a:rPr lang="en-US" dirty="0" err="1"/>
              <a:t>Porcelli’s</a:t>
            </a:r>
            <a:r>
              <a:rPr lang="en-US" dirty="0"/>
              <a:t> model</a:t>
            </a:r>
          </a:p>
          <a:p>
            <a:r>
              <a:rPr lang="en-US" dirty="0"/>
              <a:t>sawtooth period of 0.59 s (i.e. </a:t>
            </a:r>
            <a:r>
              <a:rPr lang="en-US" dirty="0" err="1"/>
              <a:t>f</a:t>
            </a:r>
            <a:r>
              <a:rPr lang="en-US" baseline="-25000" dirty="0" err="1"/>
              <a:t>ST</a:t>
            </a:r>
            <a:r>
              <a:rPr lang="en-US" dirty="0"/>
              <a:t> ≈ 1.7 Hz) and a crash amplitude of 4.2 keV.</a:t>
            </a:r>
          </a:p>
          <a:p>
            <a:r>
              <a:rPr lang="en-US" dirty="0"/>
              <a:t>Central temperature drop of 35% and large mixing radius (~</a:t>
            </a:r>
            <a:r>
              <a:rPr lang="el-GR" dirty="0"/>
              <a:t>ρ</a:t>
            </a:r>
            <a:r>
              <a:rPr lang="en-US" baseline="-25000" dirty="0"/>
              <a:t>tor</a:t>
            </a:r>
            <a:r>
              <a:rPr lang="en-US" dirty="0"/>
              <a:t>=0.5)</a:t>
            </a:r>
          </a:p>
          <a:p>
            <a:r>
              <a:rPr lang="en-US" dirty="0">
                <a:solidFill>
                  <a:srgbClr val="FF0000"/>
                </a:solidFill>
              </a:rPr>
              <a:t>Potential effect of ECRH/ECCD control not yet evaluated</a:t>
            </a:r>
          </a:p>
          <a:p>
            <a:r>
              <a:rPr lang="en-US" dirty="0">
                <a:solidFill>
                  <a:srgbClr val="FF0000"/>
                </a:solidFill>
              </a:rPr>
              <a:t>Impact on NTM triggering not yet evaluated</a:t>
            </a:r>
          </a:p>
        </p:txBody>
      </p:sp>
    </p:spTree>
    <p:extLst>
      <p:ext uri="{BB962C8B-B14F-4D97-AF65-F5344CB8AC3E}">
        <p14:creationId xmlns:p14="http://schemas.microsoft.com/office/powerpoint/2010/main" val="1622330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13713</TotalTime>
  <Words>5196</Words>
  <Application>Microsoft Office PowerPoint</Application>
  <PresentationFormat>On-screen Show (4:3)</PresentationFormat>
  <Paragraphs>545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Courier New</vt:lpstr>
      <vt:lpstr>Symbol</vt:lpstr>
      <vt:lpstr>Times New Roman</vt:lpstr>
      <vt:lpstr>Office Theme</vt:lpstr>
      <vt:lpstr>Expert Group 4 (EG-4) Heating, current drive and fuelling </vt:lpstr>
      <vt:lpstr>Introduction</vt:lpstr>
      <vt:lpstr>ECRH topics</vt:lpstr>
      <vt:lpstr>Essential ECRH tasks: core e-h&amp;cd</vt:lpstr>
      <vt:lpstr>Essential ECRH tasks: rational surfaces access</vt:lpstr>
      <vt:lpstr>MHD control (NTM)</vt:lpstr>
      <vt:lpstr>EC analysis in presence of density  fluctuations  due to pellets injection</vt:lpstr>
      <vt:lpstr>Essential ECRH tasks: start-up, burnthrough and Ip ramp</vt:lpstr>
      <vt:lpstr>MHD control (ST)</vt:lpstr>
      <vt:lpstr>Operation of ECRH at low magnetic field </vt:lpstr>
      <vt:lpstr>Experimental topics (ideas to be discussed)</vt:lpstr>
      <vt:lpstr>Relevance to ITER and DEMO (ECRH)</vt:lpstr>
      <vt:lpstr>NBI system</vt:lpstr>
      <vt:lpstr>DTT NBI-plasma interaction</vt:lpstr>
      <vt:lpstr>DTT NBI-plasma interaction</vt:lpstr>
      <vt:lpstr>DTT NBI-plasma interaction</vt:lpstr>
      <vt:lpstr>DTT NBI-plasma interaction</vt:lpstr>
      <vt:lpstr>Use of NBI to reach DTT goals</vt:lpstr>
      <vt:lpstr>Useful experiments to be planned</vt:lpstr>
      <vt:lpstr>ITER/DEMO relevance</vt:lpstr>
      <vt:lpstr>Ion Cyclotron Resonance Heating</vt:lpstr>
      <vt:lpstr>ICRH system characteristics</vt:lpstr>
      <vt:lpstr>DTT antenna design &amp; matching system</vt:lpstr>
      <vt:lpstr>PowerPoint Presentation</vt:lpstr>
      <vt:lpstr>Available ICRH scenarios: overview &amp; roles</vt:lpstr>
      <vt:lpstr>ICRH core heating &amp; tail formation</vt:lpstr>
      <vt:lpstr>ICRH core heating &amp; tail formation</vt:lpstr>
      <vt:lpstr>Relevance DTT (&amp; its systems) for ITER/DEMO +  define possible tasks to prepare for ITER/DEMO</vt:lpstr>
      <vt:lpstr>Fuelling</vt:lpstr>
      <vt:lpstr>Relevance fueling for DTT objectives</vt:lpstr>
      <vt:lpstr>Example modelling: gas vs pellet fuelling</vt:lpstr>
      <vt:lpstr>Relevance for ITER/DEMO &amp; define possible tasks to prepare for ITER/DEMO</vt:lpstr>
      <vt:lpstr>Fuelling/edge physics</vt:lpstr>
      <vt:lpstr>Fuelling technology</vt:lpstr>
      <vt:lpstr>ELM-pacing injection location</vt:lpstr>
      <vt:lpstr>Diagnostics needs</vt:lpstr>
      <vt:lpstr>(Required) Simulation tools [ICRH]</vt:lpstr>
      <vt:lpstr>(Required) Simulation tools [Fuelling] </vt:lpstr>
      <vt:lpstr>Required simulation tools [ECRH]</vt:lpstr>
      <vt:lpstr>Tentative conclusions + discussion</vt:lpstr>
      <vt:lpstr>Modelling (to be done or to be expanded)-NBI</vt:lpstr>
      <vt:lpstr>Further assessment needed (ECRH)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Carlo Sozzi</cp:lastModifiedBy>
  <cp:revision>684</cp:revision>
  <cp:lastPrinted>2014-10-16T14:51:28Z</cp:lastPrinted>
  <dcterms:created xsi:type="dcterms:W3CDTF">2014-10-27T16:40:37Z</dcterms:created>
  <dcterms:modified xsi:type="dcterms:W3CDTF">2023-04-27T12:09:34Z</dcterms:modified>
</cp:coreProperties>
</file>