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70" r:id="rId2"/>
    <p:sldId id="560" r:id="rId3"/>
    <p:sldId id="561" r:id="rId4"/>
    <p:sldId id="571" r:id="rId5"/>
    <p:sldId id="569" r:id="rId6"/>
    <p:sldId id="570" r:id="rId7"/>
    <p:sldId id="563" r:id="rId8"/>
    <p:sldId id="564" r:id="rId9"/>
    <p:sldId id="565" r:id="rId10"/>
    <p:sldId id="566" r:id="rId11"/>
    <p:sldId id="567" r:id="rId12"/>
    <p:sldId id="568" r:id="rId1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lit" initials="X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9900"/>
    <a:srgbClr val="DEDEDE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0" autoAdjust="0"/>
    <p:restoredTop sz="94558" autoAdjust="0"/>
  </p:normalViewPr>
  <p:slideViewPr>
    <p:cSldViewPr showGuides="1">
      <p:cViewPr varScale="1">
        <p:scale>
          <a:sx n="74" d="100"/>
          <a:sy n="74" d="100"/>
        </p:scale>
        <p:origin x="44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27/04/2023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27/04/2023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4667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933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5" y="-457199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527383" y="5691684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12192000" cy="5568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5760001"/>
            <a:ext cx="4608512" cy="86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77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4267"/>
              </a:lnSpc>
              <a:defRPr sz="3200" b="0">
                <a:solidFill>
                  <a:srgbClr val="0070C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8720"/>
            <a:ext cx="10972800" cy="5400600"/>
          </a:xfrm>
        </p:spPr>
        <p:txBody>
          <a:bodyPr/>
          <a:lstStyle>
            <a:lvl1pPr marL="457189" indent="-457189">
              <a:buFont typeface="Arial" panose="020B0604020202020204" pitchFamily="34" charset="0"/>
              <a:buChar char="•"/>
              <a:defRPr sz="3200">
                <a:latin typeface="+mn-lt"/>
                <a:cs typeface="Arial" panose="020B0604020202020204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667">
                <a:latin typeface="+mn-lt"/>
                <a:cs typeface="Arial" panose="020B0604020202020204" pitchFamily="34" charset="0"/>
              </a:defRPr>
            </a:lvl2pPr>
            <a:lvl3pPr marL="1523962" indent="-304792">
              <a:buFont typeface="Arial" panose="020B0604020202020204" pitchFamily="34" charset="0"/>
              <a:buChar char="•"/>
              <a:defRPr sz="2400">
                <a:latin typeface="+mn-lt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555" y="93574"/>
            <a:ext cx="490611" cy="498653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7"/>
            <a:ext cx="11568608" cy="268139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59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Template for input to facilities review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575D9-4B2C-9547-A865-6D57039CF7B9}"/>
              </a:ext>
            </a:extLst>
          </p:cNvPr>
          <p:cNvSpPr/>
          <p:nvPr/>
        </p:nvSpPr>
        <p:spPr>
          <a:xfrm>
            <a:off x="6960097" y="5733256"/>
            <a:ext cx="5187847" cy="913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24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F0D9A-94BA-EE48-9317-87017801B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667" y="5727214"/>
            <a:ext cx="4836995" cy="9922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6230" y="2442953"/>
            <a:ext cx="5097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Template for Facilities Review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43405" y="6213310"/>
            <a:ext cx="58566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Bureau | 10 March 2023</a:t>
            </a:r>
            <a:endParaRPr lang="en-GB" sz="1600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DAC5EB6E-9B67-5140-33E3-63A19D8F6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728" y="4261614"/>
            <a:ext cx="5302263" cy="1183610"/>
          </a:xfrm>
        </p:spPr>
        <p:txBody>
          <a:bodyPr>
            <a:noAutofit/>
          </a:bodyPr>
          <a:lstStyle/>
          <a:p>
            <a:r>
              <a:rPr lang="en-US" sz="1600" b="0" dirty="0"/>
              <a:t>This template is given on the EUROfusion ppt layout. Beneficiaries can use their own layout</a:t>
            </a:r>
          </a:p>
          <a:p>
            <a:endParaRPr lang="en-US" sz="1600" b="0" dirty="0"/>
          </a:p>
          <a:p>
            <a:r>
              <a:rPr lang="en-US" sz="1600" b="0" dirty="0">
                <a:solidFill>
                  <a:schemeClr val="tx1"/>
                </a:solidFill>
                <a:highlight>
                  <a:srgbClr val="FFFF00"/>
                </a:highlight>
              </a:rPr>
              <a:t>Please use a minimum font size 18 pt </a:t>
            </a:r>
            <a:r>
              <a:rPr lang="en-GB" sz="1600" b="0" dirty="0">
                <a:solidFill>
                  <a:schemeClr val="tx1"/>
                </a:solidFill>
                <a:highlight>
                  <a:srgbClr val="FFFF00"/>
                </a:highlight>
              </a:rPr>
              <a:t>on the slides</a:t>
            </a:r>
          </a:p>
        </p:txBody>
      </p:sp>
    </p:spTree>
    <p:extLst>
      <p:ext uri="{BB962C8B-B14F-4D97-AF65-F5344CB8AC3E}">
        <p14:creationId xmlns:p14="http://schemas.microsoft.com/office/powerpoint/2010/main" val="119542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/>
              <a:t>Achievements (for existing facilities - max. 2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5613" indent="-455613">
              <a:lnSpc>
                <a:spcPct val="100000"/>
              </a:lnSpc>
            </a:pPr>
            <a:r>
              <a:rPr lang="en-US" sz="2000" b="0" dirty="0">
                <a:effectLst/>
              </a:rPr>
              <a:t> Brief summary of</a:t>
            </a:r>
            <a:r>
              <a:rPr lang="en-US" sz="2000" b="0" spc="-15" dirty="0">
                <a:effectLst/>
              </a:rPr>
              <a:t> </a:t>
            </a:r>
            <a:r>
              <a:rPr lang="en-US" sz="2000" b="0" dirty="0">
                <a:effectLst/>
              </a:rPr>
              <a:t>key scientific and technical achievements obtained with the facility</a:t>
            </a:r>
            <a:endParaRPr lang="en-GB" sz="20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377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/>
              <a:t>Resources involved (max. 1 slide)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>
              <a:lnSpc>
                <a:spcPct val="100000"/>
              </a:lnSpc>
              <a:spcBef>
                <a:spcPts val="755"/>
              </a:spcBef>
            </a:pPr>
            <a:r>
              <a:rPr lang="en-US" sz="2000" b="0" dirty="0">
                <a:effectLst/>
              </a:rPr>
              <a:t>What are the resources needed for operation</a:t>
            </a:r>
            <a:endParaRPr lang="en-GB" sz="2000" b="0" dirty="0">
              <a:effectLst/>
            </a:endParaRPr>
          </a:p>
          <a:p>
            <a:pPr marL="819136" lvl="1" indent="-285750">
              <a:spcBef>
                <a:spcPts val="40"/>
              </a:spcBef>
              <a:buSzPts val="800"/>
              <a:tabLst>
                <a:tab pos="128270" algn="l"/>
              </a:tabLst>
            </a:pPr>
            <a:r>
              <a:rPr lang="en-US" sz="1800" b="0" dirty="0">
                <a:effectLst/>
              </a:rPr>
              <a:t>average</a:t>
            </a:r>
            <a:r>
              <a:rPr lang="en-US" sz="1800" b="0" spc="-10" dirty="0">
                <a:effectLst/>
              </a:rPr>
              <a:t> </a:t>
            </a:r>
            <a:r>
              <a:rPr lang="en-US" sz="1800" b="0" dirty="0">
                <a:effectLst/>
              </a:rPr>
              <a:t>number</a:t>
            </a:r>
            <a:r>
              <a:rPr lang="en-US" sz="1800" b="0" spc="-15" dirty="0">
                <a:effectLst/>
              </a:rPr>
              <a:t> </a:t>
            </a:r>
            <a:r>
              <a:rPr lang="en-US" sz="1800" b="0" dirty="0">
                <a:effectLst/>
              </a:rPr>
              <a:t>of</a:t>
            </a:r>
            <a:r>
              <a:rPr lang="en-US" sz="1800" b="0" spc="-15" dirty="0">
                <a:effectLst/>
              </a:rPr>
              <a:t> </a:t>
            </a:r>
            <a:r>
              <a:rPr lang="en-US" sz="1800" b="0" dirty="0">
                <a:effectLst/>
              </a:rPr>
              <a:t>operation</a:t>
            </a:r>
            <a:r>
              <a:rPr lang="en-US" sz="1800" b="0" spc="-5" dirty="0">
                <a:effectLst/>
              </a:rPr>
              <a:t> </a:t>
            </a:r>
            <a:r>
              <a:rPr lang="en-US" sz="1800" b="0" dirty="0">
                <a:effectLst/>
              </a:rPr>
              <a:t>days/year</a:t>
            </a:r>
            <a:r>
              <a:rPr lang="en-US" sz="1800" b="0" spc="-15" dirty="0">
                <a:effectLst/>
              </a:rPr>
              <a:t> </a:t>
            </a:r>
            <a:r>
              <a:rPr lang="en-US" sz="1800" b="0" dirty="0">
                <a:effectLst/>
              </a:rPr>
              <a:t>(over</a:t>
            </a:r>
            <a:r>
              <a:rPr lang="en-US" sz="1800" b="0" spc="-15" dirty="0">
                <a:effectLst/>
              </a:rPr>
              <a:t> </a:t>
            </a:r>
            <a:r>
              <a:rPr lang="en-US" sz="1800" b="0" dirty="0">
                <a:effectLst/>
              </a:rPr>
              <a:t>the</a:t>
            </a:r>
            <a:r>
              <a:rPr lang="en-US" sz="1800" b="0" spc="-5" dirty="0">
                <a:effectLst/>
              </a:rPr>
              <a:t> </a:t>
            </a:r>
            <a:r>
              <a:rPr lang="en-US" sz="1800" b="0" dirty="0">
                <a:effectLst/>
              </a:rPr>
              <a:t>past</a:t>
            </a:r>
            <a:r>
              <a:rPr lang="en-US" sz="1800" b="0" spc="-20" dirty="0">
                <a:effectLst/>
              </a:rPr>
              <a:t> </a:t>
            </a:r>
            <a:r>
              <a:rPr lang="en-US" sz="1800" b="0" dirty="0">
                <a:effectLst/>
              </a:rPr>
              <a:t>4</a:t>
            </a:r>
            <a:r>
              <a:rPr lang="en-US" sz="1800" b="0" spc="-5" dirty="0">
                <a:effectLst/>
              </a:rPr>
              <a:t> </a:t>
            </a:r>
            <a:r>
              <a:rPr lang="en-US" sz="1800" b="0" dirty="0">
                <a:effectLst/>
              </a:rPr>
              <a:t>or</a:t>
            </a:r>
            <a:r>
              <a:rPr lang="en-US" sz="1800" b="0" spc="-15" dirty="0">
                <a:effectLst/>
              </a:rPr>
              <a:t> </a:t>
            </a:r>
            <a:r>
              <a:rPr lang="en-US" sz="1800" b="0" dirty="0">
                <a:effectLst/>
              </a:rPr>
              <a:t>5</a:t>
            </a:r>
            <a:r>
              <a:rPr lang="en-US" sz="1800" b="0" spc="-5" dirty="0">
                <a:effectLst/>
              </a:rPr>
              <a:t> </a:t>
            </a:r>
            <a:r>
              <a:rPr lang="en-US" sz="1800" b="0" dirty="0">
                <a:effectLst/>
              </a:rPr>
              <a:t>years – if applicable)</a:t>
            </a:r>
            <a:endParaRPr lang="en-GB" sz="1800" dirty="0"/>
          </a:p>
          <a:p>
            <a:pPr marL="819136" lvl="1" indent="-285750">
              <a:spcBef>
                <a:spcPts val="40"/>
              </a:spcBef>
              <a:buSzPts val="800"/>
              <a:tabLst>
                <a:tab pos="128270" algn="l"/>
              </a:tabLst>
            </a:pPr>
            <a:r>
              <a:rPr lang="en-US" sz="1800" b="0" dirty="0">
                <a:effectLst/>
              </a:rPr>
              <a:t>yearly</a:t>
            </a:r>
            <a:r>
              <a:rPr lang="en-US" sz="1800" b="0" spc="-5" dirty="0">
                <a:effectLst/>
              </a:rPr>
              <a:t> </a:t>
            </a:r>
            <a:r>
              <a:rPr lang="en-US" sz="1800" b="0" dirty="0">
                <a:effectLst/>
              </a:rPr>
              <a:t>cost</a:t>
            </a:r>
            <a:r>
              <a:rPr lang="en-US" sz="1800" b="0" spc="-15" dirty="0">
                <a:effectLst/>
              </a:rPr>
              <a:t> </a:t>
            </a:r>
            <a:r>
              <a:rPr lang="en-US" sz="1800" b="0" dirty="0">
                <a:effectLst/>
              </a:rPr>
              <a:t>of</a:t>
            </a:r>
            <a:r>
              <a:rPr lang="en-US" sz="1800" b="0" spc="-15" dirty="0">
                <a:effectLst/>
              </a:rPr>
              <a:t> </a:t>
            </a:r>
            <a:r>
              <a:rPr lang="en-US" sz="1800" b="0" dirty="0">
                <a:effectLst/>
              </a:rPr>
              <a:t>operation corrected for inflation (expressed in</a:t>
            </a:r>
            <a:r>
              <a:rPr lang="en-US" sz="1800" b="0" spc="-5" dirty="0">
                <a:effectLst/>
              </a:rPr>
              <a:t> </a:t>
            </a:r>
            <a:r>
              <a:rPr lang="en-US" sz="1800" b="0" dirty="0">
                <a:effectLst/>
              </a:rPr>
              <a:t>2022 euros)</a:t>
            </a:r>
            <a:endParaRPr lang="en-GB" sz="1800" dirty="0"/>
          </a:p>
          <a:p>
            <a:pPr marL="819136" lvl="1" indent="-285750">
              <a:spcBef>
                <a:spcPts val="40"/>
              </a:spcBef>
              <a:buSzPts val="800"/>
              <a:tabLst>
                <a:tab pos="128270" algn="l"/>
              </a:tabLst>
            </a:pPr>
            <a:r>
              <a:rPr lang="en-US" sz="1800" b="0" dirty="0">
                <a:effectLst/>
              </a:rPr>
              <a:t>Yearly </a:t>
            </a:r>
            <a:r>
              <a:rPr lang="en-US" sz="1800" b="0" u="sng" dirty="0">
                <a:effectLst/>
              </a:rPr>
              <a:t>manpower</a:t>
            </a:r>
            <a:r>
              <a:rPr lang="en-US" sz="1800" b="0" spc="-20" dirty="0">
                <a:effectLst/>
              </a:rPr>
              <a:t> </a:t>
            </a:r>
            <a:r>
              <a:rPr lang="en-US" sz="1800" b="0" dirty="0">
                <a:effectLst/>
              </a:rPr>
              <a:t>for</a:t>
            </a:r>
            <a:r>
              <a:rPr lang="en-US" sz="1800" b="0" spc="-15" dirty="0">
                <a:effectLst/>
              </a:rPr>
              <a:t> </a:t>
            </a:r>
            <a:r>
              <a:rPr lang="en-US" sz="1800" b="0" dirty="0">
                <a:effectLst/>
              </a:rPr>
              <a:t>operation</a:t>
            </a:r>
            <a:endParaRPr lang="en-GB" sz="1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5613" indent="-455613">
              <a:lnSpc>
                <a:spcPct val="100000"/>
              </a:lnSpc>
            </a:pPr>
            <a:endParaRPr lang="en-GB" sz="20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350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/>
              <a:t>Use of facility and collaborations (max. 1 slide)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3388" indent="-342900">
              <a:buSzPts val="800"/>
              <a:tabLst>
                <a:tab pos="128270" algn="l"/>
              </a:tabLst>
            </a:pPr>
            <a:r>
              <a:rPr lang="en-US" sz="20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Number of facility users (e.g. yearly integrated full-time equivalent (FTE) of facility users)</a:t>
            </a:r>
          </a:p>
          <a:p>
            <a:pPr marL="433388" indent="-342900">
              <a:buSzPts val="800"/>
              <a:tabLst>
                <a:tab pos="128270" algn="l"/>
              </a:tabLst>
            </a:pPr>
            <a:r>
              <a:rPr lang="en-US" sz="20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Number of PhD/MSc theses using experimental data from facility in last 5 years</a:t>
            </a:r>
          </a:p>
          <a:p>
            <a:pPr marL="433388" indent="-342900">
              <a:buSzPts val="800"/>
              <a:tabLst>
                <a:tab pos="128270" algn="l"/>
              </a:tabLst>
            </a:pPr>
            <a:r>
              <a:rPr lang="en-US" sz="20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Number and impact of peer-reviewed publications based on experimental results from facility (specify for the last 5 years)</a:t>
            </a:r>
          </a:p>
          <a:p>
            <a:pPr marL="433388" indent="-342900">
              <a:buSzPts val="800"/>
              <a:tabLst>
                <a:tab pos="128270" algn="l"/>
              </a:tabLst>
            </a:pPr>
            <a:r>
              <a:rPr lang="en-US" sz="2000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Number of patents as spin-off from the facility and technology spin-off to industry (if applicable)</a:t>
            </a:r>
          </a:p>
          <a:p>
            <a:pPr marL="433388" indent="-342900">
              <a:buSzPts val="800"/>
              <a:tabLst>
                <a:tab pos="128270" algn="l"/>
              </a:tabLst>
            </a:pPr>
            <a:r>
              <a:rPr lang="en-US" sz="2000" b="0" dirty="0">
                <a:effectLst/>
              </a:rPr>
              <a:t>Number of collaborations</a:t>
            </a:r>
            <a:r>
              <a:rPr lang="en-US" sz="2000" b="0" spc="-50" dirty="0">
                <a:effectLst/>
              </a:rPr>
              <a:t> within fusion, but </a:t>
            </a:r>
            <a:r>
              <a:rPr lang="en-US" sz="2000" b="0" dirty="0">
                <a:effectLst/>
              </a:rPr>
              <a:t>outside</a:t>
            </a:r>
            <a:r>
              <a:rPr lang="en-US" sz="2000" b="0" spc="-50" dirty="0">
                <a:effectLst/>
              </a:rPr>
              <a:t> </a:t>
            </a:r>
            <a:r>
              <a:rPr lang="en-US" sz="2000" b="0" dirty="0">
                <a:effectLst/>
              </a:rPr>
              <a:t>EU (i.e. outside EUROfusion)</a:t>
            </a:r>
            <a:endParaRPr lang="en-GB" sz="2000" dirty="0"/>
          </a:p>
          <a:p>
            <a:pPr marL="433388" indent="-342900">
              <a:buSzPts val="800"/>
              <a:tabLst>
                <a:tab pos="128270" algn="l"/>
              </a:tabLst>
            </a:pPr>
            <a:r>
              <a:rPr lang="en-US" sz="2000" b="0" dirty="0">
                <a:effectLst/>
              </a:rPr>
              <a:t>Sharing facility with other </a:t>
            </a:r>
            <a:r>
              <a:rPr lang="en-US" sz="2000" b="0" dirty="0" err="1">
                <a:effectLst/>
              </a:rPr>
              <a:t>organisations</a:t>
            </a:r>
            <a:r>
              <a:rPr lang="en-US" sz="2000" b="0" dirty="0">
                <a:effectLst/>
              </a:rPr>
              <a:t> (ITER, F4E) or other fields of research (</a:t>
            </a:r>
            <a:r>
              <a:rPr lang="en-US" sz="2000" dirty="0"/>
              <a:t>i</a:t>
            </a:r>
            <a:r>
              <a:rPr lang="en-US" sz="2000" b="0" dirty="0">
                <a:effectLst/>
              </a:rPr>
              <a:t>f applicable)</a:t>
            </a:r>
            <a:endParaRPr lang="en-GB" sz="2000" b="0" dirty="0">
              <a:effectLst/>
            </a:endParaRPr>
          </a:p>
          <a:p>
            <a:pPr marL="455613" indent="-455613">
              <a:lnSpc>
                <a:spcPct val="100000"/>
              </a:lnSpc>
            </a:pPr>
            <a:endParaRPr lang="en-GB" sz="20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42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Unique</a:t>
            </a:r>
            <a:r>
              <a:rPr lang="en-US" dirty="0"/>
              <a:t> contributions to the Fusion Roadmap (max. 5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0363" marR="8255" indent="-360363"/>
            <a:r>
              <a:rPr lang="en-US" sz="2000" b="0" dirty="0">
                <a:solidFill>
                  <a:srgbClr val="FF0000"/>
                </a:solidFill>
                <a:effectLst/>
              </a:rPr>
              <a:t>unique contributions of DTT to Mission 1: Plasma regimes of operation and to Mission 6: Integrated DEMO design and system development</a:t>
            </a:r>
          </a:p>
          <a:p>
            <a:pPr marL="0" marR="8255" indent="0">
              <a:buNone/>
            </a:pPr>
            <a:r>
              <a:rPr lang="en-US" sz="1600" b="0" u="sng" dirty="0">
                <a:effectLst/>
              </a:rPr>
              <a:t>10-year </a:t>
            </a:r>
            <a:r>
              <a:rPr lang="en-US" sz="1600" b="0" u="sng" dirty="0" smtClean="0">
                <a:effectLst/>
              </a:rPr>
              <a:t>perspective </a:t>
            </a:r>
          </a:p>
          <a:p>
            <a:pPr marL="0" marR="8255" indent="0">
              <a:buNone/>
            </a:pPr>
            <a:r>
              <a:rPr lang="en-US" sz="1600" b="0" u="sng" dirty="0" smtClean="0">
                <a:effectLst/>
              </a:rPr>
              <a:t>(main limitation low power (max 20 MW), but high current (up to 4 MA) high field should be accessible in time for 10 years plan</a:t>
            </a:r>
            <a:endParaRPr lang="en-US" sz="1600" u="sng" dirty="0"/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US" sz="1600" dirty="0" smtClean="0"/>
              <a:t>Development of reactor relevant ELM-free and small ELM regimes and corresponding scenarios to enable longer term perspective</a:t>
            </a:r>
            <a:endParaRPr lang="en-US" sz="1600" dirty="0" smtClean="0"/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US" sz="1600" dirty="0" smtClean="0"/>
              <a:t>Produce corresponding </a:t>
            </a:r>
            <a:r>
              <a:rPr lang="en-US" sz="1600" dirty="0"/>
              <a:t>low and high </a:t>
            </a:r>
            <a:r>
              <a:rPr lang="en-US" sz="1600" dirty="0" err="1"/>
              <a:t>Ip</a:t>
            </a:r>
            <a:r>
              <a:rPr lang="en-US" sz="1600" dirty="0"/>
              <a:t> and BT </a:t>
            </a:r>
            <a:r>
              <a:rPr lang="en-US" sz="1600" dirty="0" smtClean="0"/>
              <a:t>plasmas in </a:t>
            </a:r>
            <a:r>
              <a:rPr lang="en-US" sz="1600" dirty="0"/>
              <a:t>the same device </a:t>
            </a:r>
            <a:r>
              <a:rPr lang="en-US" sz="1600" dirty="0" smtClean="0"/>
              <a:t>to better determine L-mode and H-mode confinement dependencies on current and field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US" sz="1600" dirty="0" smtClean="0"/>
              <a:t>Physics of edge / pedestal transport in neutral opaque conditions with strong electron heating and different levels of impurity seeding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Study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transport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in plasmas with high electron heating and low torque and </a:t>
            </a:r>
            <a:r>
              <a:rPr lang="en-US" sz="1600" dirty="0"/>
              <a:t>strategies of improving ion energy confinement in plasmas with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e</a:t>
            </a:r>
            <a:r>
              <a:rPr lang="en-US" sz="1600" dirty="0" smtClean="0"/>
              <a:t>/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i</a:t>
            </a:r>
            <a:r>
              <a:rPr lang="en-US" sz="1600" dirty="0" smtClean="0"/>
              <a:t>&gt;1</a:t>
            </a:r>
            <a:endParaRPr lang="en-US" sz="1600" dirty="0" smtClean="0"/>
          </a:p>
          <a:p>
            <a:pPr marL="317500" indent="-317500">
              <a:buFont typeface="Wingdings" pitchFamily="2" charset="2"/>
              <a:buChar char="§"/>
            </a:pPr>
            <a:endParaRPr lang="en-GB" sz="1600" dirty="0" smtClean="0">
              <a:effectLst/>
              <a:latin typeface="+mj-lt"/>
            </a:endParaRPr>
          </a:p>
          <a:p>
            <a:pPr marL="533386" marR="8255" lvl="1" indent="0">
              <a:buNone/>
            </a:pPr>
            <a:endParaRPr lang="en-GB" sz="18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3975" marR="8255" lvl="1" indent="-44450">
              <a:buNone/>
            </a:pPr>
            <a:r>
              <a:rPr lang="en-IT" sz="1800" u="sng" dirty="0" smtClean="0">
                <a:effectLst/>
                <a:latin typeface="Carlito"/>
              </a:rPr>
              <a:t>L</a:t>
            </a:r>
            <a:r>
              <a:rPr lang="en-US" sz="1600" u="sng" dirty="0" err="1" smtClean="0">
                <a:effectLst/>
              </a:rPr>
              <a:t>onger</a:t>
            </a:r>
            <a:r>
              <a:rPr lang="en-US" sz="1600" u="sng" spc="-50" dirty="0" smtClean="0">
                <a:effectLst/>
              </a:rPr>
              <a:t> </a:t>
            </a:r>
            <a:r>
              <a:rPr lang="en-US" sz="1600" u="sng" dirty="0" smtClean="0">
                <a:effectLst/>
              </a:rPr>
              <a:t>term</a:t>
            </a:r>
            <a:r>
              <a:rPr lang="en-US" sz="1600" u="sng" spc="-45" dirty="0" smtClean="0">
                <a:effectLst/>
              </a:rPr>
              <a:t> </a:t>
            </a:r>
            <a:r>
              <a:rPr lang="en-US" sz="1600" u="sng" dirty="0" smtClean="0">
                <a:effectLst/>
              </a:rPr>
              <a:t>perspective</a:t>
            </a:r>
            <a:r>
              <a:rPr lang="en-US" sz="1600" u="sng" spc="-35" dirty="0" smtClean="0">
                <a:effectLst/>
              </a:rPr>
              <a:t> 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US" sz="1600" spc="-35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Determination of a fusion reactor high confinement regime, possibility of studyin</a:t>
            </a:r>
            <a:r>
              <a:rPr lang="en-US" sz="1600" spc="-35" dirty="0" smtClean="0">
                <a:latin typeface="Calibri" panose="020F0502020204030204" pitchFamily="34" charset="0"/>
                <a:ea typeface="Calibri" panose="020F0502020204030204" pitchFamily="34" charset="0"/>
              </a:rPr>
              <a:t>g ELM-free and small ELM regimes at reactor </a:t>
            </a:r>
            <a:r>
              <a:rPr lang="en-US" sz="1600" spc="-35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separatrix</a:t>
            </a:r>
            <a:r>
              <a:rPr lang="en-US" sz="1600" spc="-35" dirty="0" smtClean="0">
                <a:latin typeface="Calibri" panose="020F0502020204030204" pitchFamily="34" charset="0"/>
                <a:ea typeface="Calibri" panose="020F0502020204030204" pitchFamily="34" charset="0"/>
              </a:rPr>
              <a:t> densities concomitantly with reactor pedestal top </a:t>
            </a:r>
            <a:r>
              <a:rPr lang="en-US" sz="1600" spc="-35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collisionalities</a:t>
            </a:r>
            <a:r>
              <a:rPr lang="en-US" sz="1600" spc="-35" dirty="0" smtClean="0">
                <a:latin typeface="Calibri" panose="020F0502020204030204" pitchFamily="34" charset="0"/>
                <a:ea typeface="Calibri" panose="020F0502020204030204" pitchFamily="34" charset="0"/>
              </a:rPr>
              <a:t>, with W wall at reactor P(B)/R and neutral opaque edge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US" sz="1600" spc="-35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Reactor exhaust demonstration : </a:t>
            </a:r>
            <a:r>
              <a:rPr lang="en-US" sz="1600" spc="-35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lambda_q</a:t>
            </a:r>
            <a:r>
              <a:rPr lang="en-US" sz="1600" spc="-35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vs current , at power </a:t>
            </a:r>
            <a:r>
              <a:rPr lang="en-DE" sz="1600" spc="-35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  <a:r>
              <a:rPr lang="en-US" sz="1600" spc="-35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(point to be </a:t>
            </a:r>
            <a:r>
              <a:rPr lang="en-US" sz="1600" spc="-35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determined with EG 2) </a:t>
            </a:r>
            <a:endParaRPr lang="en-US" sz="1600" spc="-35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 smtClean="0">
                <a:latin typeface="+mj-lt"/>
              </a:rPr>
              <a:t>Qualify reactor type of scenarios with high radiating fractions and impurity behaviour at reactor parameters, </a:t>
            </a:r>
            <a:r>
              <a:rPr lang="en-GB" sz="1600" dirty="0"/>
              <a:t>for </a:t>
            </a:r>
            <a:r>
              <a:rPr lang="en-GB" sz="1600" dirty="0" err="1"/>
              <a:t>unprecendented</a:t>
            </a:r>
            <a:r>
              <a:rPr lang="en-GB" sz="1600" dirty="0"/>
              <a:t> core-edge integration </a:t>
            </a:r>
            <a:r>
              <a:rPr lang="en-GB" sz="1600" dirty="0" smtClean="0"/>
              <a:t>physics. </a:t>
            </a:r>
            <a:r>
              <a:rPr lang="en-GB" sz="1600" dirty="0" smtClean="0">
                <a:latin typeface="+mj-lt"/>
              </a:rPr>
              <a:t> Full field / full current for reactor relevant edge </a:t>
            </a:r>
            <a:r>
              <a:rPr lang="en-DE" sz="1600" dirty="0" smtClean="0">
                <a:latin typeface="+mj-lt"/>
              </a:rPr>
              <a:t>–</a:t>
            </a:r>
            <a:r>
              <a:rPr lang="en-GB" sz="1600" dirty="0" smtClean="0">
                <a:latin typeface="+mj-lt"/>
              </a:rPr>
              <a:t> SOL, half field / half current for reactor relevant normalized pressure (beta) 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Determine confinement dependence on current and field, including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possibility of exploring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on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the same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device high B</a:t>
            </a:r>
            <a:r>
              <a:rPr lang="en-GB" sz="1600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, low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en-GB" sz="1600" baseline="-25000" dirty="0" err="1">
                <a:latin typeface="Calibri" panose="020F0502020204030204" pitchFamily="34" charset="0"/>
                <a:ea typeface="Calibri" panose="020F0502020204030204" pitchFamily="34" charset="0"/>
              </a:rPr>
              <a:t>GRW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and low B</a:t>
            </a:r>
            <a:r>
              <a:rPr lang="en-GB" sz="1600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high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en-GB" sz="1600" baseline="-25000" dirty="0" err="1">
                <a:latin typeface="Calibri" panose="020F0502020204030204" pitchFamily="34" charset="0"/>
                <a:ea typeface="Calibri" panose="020F0502020204030204" pitchFamily="34" charset="0"/>
              </a:rPr>
              <a:t>GRW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Integrated reactor relevant confinement regime with energetic particles fulfilling expected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burning plasma dimensionless characteristic parameters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17500" indent="-317500">
              <a:buFont typeface="Wingdings" pitchFamily="2" charset="2"/>
              <a:buChar char="§"/>
            </a:pP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Perform study of transport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in plasmas with high electron heating and low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torque and determine </a:t>
            </a:r>
            <a:r>
              <a:rPr lang="en-US" sz="1600" dirty="0" smtClean="0"/>
              <a:t>strategies of improving ion energy confinement in plasmas </a:t>
            </a:r>
            <a:r>
              <a:rPr lang="en-US" sz="1600" dirty="0"/>
              <a:t>with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e</a:t>
            </a:r>
            <a:r>
              <a:rPr lang="en-US" sz="1600" dirty="0" smtClean="0"/>
              <a:t>/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i</a:t>
            </a:r>
            <a:r>
              <a:rPr lang="en-US" sz="1600" dirty="0" smtClean="0"/>
              <a:t>&gt;1 (at higher power and higher current)</a:t>
            </a:r>
            <a:endParaRPr lang="en-US" sz="1600" dirty="0"/>
          </a:p>
          <a:p>
            <a:pPr marL="0" indent="0">
              <a:buNone/>
            </a:pPr>
            <a:endParaRPr lang="en-GB" sz="1600" dirty="0"/>
          </a:p>
          <a:p>
            <a:pPr marL="295275" marR="8255" lvl="1" indent="-285750">
              <a:buFont typeface="Wingdings" pitchFamily="2" charset="2"/>
              <a:buChar char="§"/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93749" marR="8255" lvl="1" indent="-360363"/>
            <a:endParaRPr lang="en-GB" sz="1600" b="0" dirty="0">
              <a:effectLst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81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Important</a:t>
            </a:r>
            <a:r>
              <a:rPr lang="en-US" dirty="0"/>
              <a:t> contributions to the Fusion Roadmap (max. 5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marR="8255" indent="-360363"/>
            <a:r>
              <a:rPr lang="en-US" sz="2000" b="0" dirty="0">
                <a:solidFill>
                  <a:srgbClr val="FF0000"/>
                </a:solidFill>
                <a:effectLst/>
              </a:rPr>
              <a:t>important contributions of DTT to Mission 1: Plasma regimes of operation and to Mission 6: Integrated DEMO design and system development</a:t>
            </a:r>
          </a:p>
          <a:p>
            <a:pPr marL="0" marR="8255" indent="0">
              <a:buNone/>
            </a:pPr>
            <a:r>
              <a:rPr lang="en-US" sz="1600" b="0" u="sng" dirty="0">
                <a:effectLst/>
              </a:rPr>
              <a:t>10-year </a:t>
            </a:r>
            <a:r>
              <a:rPr lang="en-US" sz="1600" b="0" u="sng" dirty="0" smtClean="0">
                <a:effectLst/>
              </a:rPr>
              <a:t>perspective</a:t>
            </a:r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Parametric dependencies of H-mode threshold in impurity seeded plasmas and various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divertor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configurations</a:t>
            </a:r>
            <a:endParaRPr lang="en-US" sz="1600" u="sng" dirty="0"/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Effects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of high shaping on edge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transport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Negative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triangularity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scenarios and </a:t>
            </a:r>
            <a:r>
              <a:rPr lang="en-GB" sz="16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extrapolability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 to a reactor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Transport properties with negligible core particle source at high power 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33386" marR="8255" lvl="1" indent="0">
              <a:buNone/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3975" marR="8255" lvl="1" indent="-44450">
              <a:buNone/>
            </a:pPr>
            <a:r>
              <a:rPr lang="en-IT" sz="1800" u="sng" dirty="0">
                <a:effectLst/>
                <a:latin typeface="Carlito"/>
              </a:rPr>
              <a:t>L</a:t>
            </a:r>
            <a:r>
              <a:rPr lang="en-US" sz="1600" u="sng" dirty="0" err="1">
                <a:effectLst/>
              </a:rPr>
              <a:t>onger</a:t>
            </a:r>
            <a:r>
              <a:rPr lang="en-US" sz="1600" u="sng" spc="-50" dirty="0">
                <a:effectLst/>
              </a:rPr>
              <a:t> </a:t>
            </a:r>
            <a:r>
              <a:rPr lang="en-US" sz="1600" u="sng" dirty="0">
                <a:effectLst/>
              </a:rPr>
              <a:t>term</a:t>
            </a:r>
            <a:r>
              <a:rPr lang="en-US" sz="1600" u="sng" spc="-45" dirty="0">
                <a:effectLst/>
              </a:rPr>
              <a:t> </a:t>
            </a:r>
            <a:r>
              <a:rPr lang="en-US" sz="1600" u="sng" dirty="0">
                <a:effectLst/>
              </a:rPr>
              <a:t>perspective</a:t>
            </a:r>
            <a:r>
              <a:rPr lang="en-US" sz="1600" u="sng" spc="-35" dirty="0">
                <a:effectLst/>
              </a:rPr>
              <a:t> 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US" sz="1600" spc="-35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I- mode </a:t>
            </a:r>
            <a:r>
              <a:rPr lang="en-US" sz="1600" spc="-35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scenarios, domain of existence and confinement properties from low to high field in the same device</a:t>
            </a:r>
            <a:endParaRPr lang="en-US" sz="1600" spc="-35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High-</a:t>
            </a:r>
            <a:r>
              <a:rPr lang="en-GB" sz="1600" dirty="0">
                <a:latin typeface="Symbol" pitchFamily="2" charset="2"/>
                <a:ea typeface="Calibri" panose="020F0502020204030204" pitchFamily="34" charset="0"/>
              </a:rPr>
              <a:t>b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scenarios in full W wall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device at concomitant reactor </a:t>
            </a:r>
            <a:r>
              <a:rPr lang="en-GB" sz="16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collisionality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 and density</a:t>
            </a:r>
            <a:endParaRPr lang="en-US" sz="1600" spc="-35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363" marR="8255" indent="-360363"/>
            <a:endParaRPr lang="en-US" sz="1600" u="sng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277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/>
              <a:t>Present technical capabilities (max. 2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marR="8255" indent="-360363"/>
            <a:r>
              <a:rPr lang="en-US" sz="2000" b="0" dirty="0">
                <a:effectLst/>
              </a:rPr>
              <a:t>List the main parameters of the facility and briefly describe the technical capabilities (the focus should be on capabilities relevant for the Fusion Roadmap</a:t>
            </a:r>
            <a:r>
              <a:rPr lang="en-US" sz="2000" b="0" dirty="0" smtClean="0">
                <a:effectLst/>
              </a:rPr>
              <a:t>)</a:t>
            </a:r>
          </a:p>
          <a:p>
            <a:pPr marL="360363" marR="8255" indent="-360363"/>
            <a:endParaRPr lang="en-US" sz="2000" dirty="0"/>
          </a:p>
          <a:p>
            <a:pPr marL="360363" marR="8255" indent="-360363"/>
            <a:endParaRPr lang="en-US" sz="2000" b="0" dirty="0" smtClean="0">
              <a:effectLst/>
            </a:endParaRPr>
          </a:p>
          <a:p>
            <a:pPr marL="360363" marR="8255" indent="-360363"/>
            <a:r>
              <a:rPr lang="en-US" sz="2000" dirty="0" smtClean="0"/>
              <a:t>OLD SLIDES FOLLOW</a:t>
            </a:r>
            <a:endParaRPr lang="en-GB" sz="1467" b="0" dirty="0">
              <a:effectLst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93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Unique</a:t>
            </a:r>
            <a:r>
              <a:rPr lang="en-US" dirty="0"/>
              <a:t> contributions to the Fusion Roadmap (max. 5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0363" marR="8255" indent="-360363"/>
            <a:r>
              <a:rPr lang="en-US" sz="2000" b="0" dirty="0">
                <a:solidFill>
                  <a:srgbClr val="FF0000"/>
                </a:solidFill>
                <a:effectLst/>
              </a:rPr>
              <a:t>unique contributions of DTT to Mission 1: Plasma regimes of operation and to Mission 6: Integrated DEMO design and system development</a:t>
            </a:r>
          </a:p>
          <a:p>
            <a:pPr marL="0" marR="8255" indent="0">
              <a:buNone/>
            </a:pPr>
            <a:r>
              <a:rPr lang="en-US" sz="1600" b="0" u="sng" dirty="0">
                <a:effectLst/>
              </a:rPr>
              <a:t>10-year perspective</a:t>
            </a:r>
            <a:endParaRPr lang="en-US" sz="1600" u="sng" dirty="0"/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/>
              <a:t>Study </a:t>
            </a:r>
            <a:r>
              <a:rPr lang="en-GB" sz="1600" dirty="0" err="1"/>
              <a:t>extrapolability</a:t>
            </a:r>
            <a:r>
              <a:rPr lang="en-GB" sz="1600" dirty="0"/>
              <a:t> of ELM-free or small ELM scenarios to high density but low </a:t>
            </a:r>
            <a:r>
              <a:rPr lang="en-GB" sz="1600" dirty="0" err="1" smtClean="0"/>
              <a:t>collisionality</a:t>
            </a:r>
            <a:r>
              <a:rPr lang="en-GB" sz="1600" dirty="0" smtClean="0"/>
              <a:t> (start of </a:t>
            </a:r>
            <a:r>
              <a:rPr lang="en-DE" sz="1600" dirty="0" smtClean="0"/>
              <a:t>…</a:t>
            </a:r>
            <a:r>
              <a:rPr lang="en-GB" sz="1600" dirty="0" smtClean="0"/>
              <a:t>)</a:t>
            </a:r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17500" indent="-317500">
              <a:buFont typeface="Wingdings" pitchFamily="2" charset="2"/>
              <a:buChar char="§"/>
            </a:pPr>
            <a:r>
              <a:rPr lang="en-GB" sz="1600" dirty="0" smtClean="0">
                <a:latin typeface="+mj-lt"/>
                <a:ea typeface="Calibri" panose="020F0502020204030204" pitchFamily="34" charset="0"/>
              </a:rPr>
              <a:t>Effect </a:t>
            </a:r>
            <a:r>
              <a:rPr lang="en-GB" sz="1600" dirty="0">
                <a:latin typeface="+mj-lt"/>
                <a:ea typeface="Calibri" panose="020F0502020204030204" pitchFamily="34" charset="0"/>
              </a:rPr>
              <a:t>of impurity seeding </a:t>
            </a:r>
            <a:r>
              <a:rPr lang="en-GB" sz="1600" dirty="0">
                <a:effectLst/>
                <a:latin typeface="+mj-lt"/>
              </a:rPr>
              <a:t>in plasmas</a:t>
            </a:r>
            <a:r>
              <a:rPr lang="en-GB" sz="1600" dirty="0">
                <a:latin typeface="+mj-lt"/>
              </a:rPr>
              <a:t> </a:t>
            </a:r>
            <a:r>
              <a:rPr lang="en-GB" sz="1600" dirty="0">
                <a:effectLst/>
                <a:latin typeface="+mj-lt"/>
              </a:rPr>
              <a:t>with full core-edge integration at high </a:t>
            </a:r>
            <a:r>
              <a:rPr lang="en-GB" sz="1600" dirty="0" smtClean="0">
                <a:effectLst/>
                <a:latin typeface="+mj-lt"/>
              </a:rPr>
              <a:t>performance</a:t>
            </a:r>
            <a:endParaRPr lang="en-GB" sz="1600" dirty="0">
              <a:latin typeface="+mj-lt"/>
            </a:endParaRPr>
          </a:p>
          <a:p>
            <a:pPr marL="317500" indent="-317500">
              <a:buFont typeface="Wingdings" pitchFamily="2" charset="2"/>
              <a:buChar char="§"/>
            </a:pPr>
            <a:r>
              <a:rPr lang="en-GB" sz="1600" dirty="0">
                <a:effectLst/>
                <a:latin typeface="+mj-lt"/>
              </a:rPr>
              <a:t>Study fuelling in opaque edge </a:t>
            </a:r>
            <a:r>
              <a:rPr lang="en-GB" sz="1600" dirty="0" smtClean="0">
                <a:effectLst/>
                <a:latin typeface="+mj-lt"/>
              </a:rPr>
              <a:t>conditions</a:t>
            </a:r>
          </a:p>
          <a:p>
            <a:pPr marL="317500" indent="-317500">
              <a:buFont typeface="Wingdings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Compare on same device high B</a:t>
            </a:r>
            <a:r>
              <a:rPr lang="en-GB" sz="1600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, low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en-GB" sz="1600" baseline="-25000" dirty="0" err="1">
                <a:latin typeface="Calibri" panose="020F0502020204030204" pitchFamily="34" charset="0"/>
                <a:ea typeface="Calibri" panose="020F0502020204030204" pitchFamily="34" charset="0"/>
              </a:rPr>
              <a:t>GRW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and low B</a:t>
            </a:r>
            <a:r>
              <a:rPr lang="en-GB" sz="1600" baseline="-25000" dirty="0"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high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f</a:t>
            </a:r>
            <a:r>
              <a:rPr lang="en-GB" sz="1600" baseline="-25000" dirty="0" err="1">
                <a:latin typeface="Calibri" panose="020F0502020204030204" pitchFamily="34" charset="0"/>
                <a:ea typeface="Calibri" panose="020F0502020204030204" pitchFamily="34" charset="0"/>
              </a:rPr>
              <a:t>GRW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1600" dirty="0">
              <a:effectLst/>
              <a:latin typeface="+mj-lt"/>
            </a:endParaRPr>
          </a:p>
          <a:p>
            <a:pPr marL="317500" indent="-317500">
              <a:buFont typeface="Wingdings" pitchFamily="2" charset="2"/>
              <a:buChar char="§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 transport in plasmas with high electron heating and low torque</a:t>
            </a:r>
          </a:p>
          <a:p>
            <a:pPr marL="317500" indent="-317500">
              <a:buFont typeface="Wingdings" pitchFamily="2" charset="2"/>
              <a:buChar char="§"/>
            </a:pPr>
            <a:r>
              <a:rPr lang="en-US" sz="1600" dirty="0"/>
              <a:t>Test ion stiffness mitigation strategies in plasmas with </a:t>
            </a:r>
            <a:r>
              <a:rPr lang="en-US" sz="1600" dirty="0" err="1"/>
              <a:t>T</a:t>
            </a:r>
            <a:r>
              <a:rPr lang="en-US" sz="1600" baseline="-25000" dirty="0" err="1"/>
              <a:t>e</a:t>
            </a:r>
            <a:r>
              <a:rPr lang="en-US" sz="1600" dirty="0"/>
              <a:t>/</a:t>
            </a:r>
            <a:r>
              <a:rPr lang="en-US" sz="1600" dirty="0" err="1"/>
              <a:t>T</a:t>
            </a:r>
            <a:r>
              <a:rPr lang="en-US" sz="1600" baseline="-25000" dirty="0" err="1"/>
              <a:t>i</a:t>
            </a:r>
            <a:r>
              <a:rPr lang="en-US" sz="1600" dirty="0"/>
              <a:t>&gt;1</a:t>
            </a:r>
          </a:p>
          <a:p>
            <a:pPr marL="317500" indent="-317500">
              <a:buFont typeface="Wingdings" pitchFamily="2" charset="2"/>
              <a:buChar char="§"/>
            </a:pPr>
            <a:endParaRPr lang="en-GB" sz="1600" dirty="0">
              <a:effectLst/>
              <a:latin typeface="+mj-lt"/>
            </a:endParaRPr>
          </a:p>
          <a:p>
            <a:pPr marL="819136" marR="8255" lvl="1" indent="-285750">
              <a:buFont typeface="Wingdings" pitchFamily="2" charset="2"/>
              <a:buChar char="§"/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3975" marR="8255" lvl="1" indent="-44450">
              <a:buNone/>
            </a:pPr>
            <a:r>
              <a:rPr lang="en-IT" sz="1800" u="sng" dirty="0">
                <a:effectLst/>
                <a:latin typeface="Carlito"/>
              </a:rPr>
              <a:t>L</a:t>
            </a:r>
            <a:r>
              <a:rPr lang="en-US" sz="1600" u="sng" dirty="0" err="1">
                <a:effectLst/>
              </a:rPr>
              <a:t>onger</a:t>
            </a:r>
            <a:r>
              <a:rPr lang="en-US" sz="1600" u="sng" spc="-50" dirty="0">
                <a:effectLst/>
              </a:rPr>
              <a:t> </a:t>
            </a:r>
            <a:r>
              <a:rPr lang="en-US" sz="1600" u="sng" dirty="0">
                <a:effectLst/>
              </a:rPr>
              <a:t>term</a:t>
            </a:r>
            <a:r>
              <a:rPr lang="en-US" sz="1600" u="sng" spc="-45" dirty="0">
                <a:effectLst/>
              </a:rPr>
              <a:t> </a:t>
            </a:r>
            <a:r>
              <a:rPr lang="en-US" sz="1600" u="sng" dirty="0">
                <a:effectLst/>
              </a:rPr>
              <a:t>perspective</a:t>
            </a:r>
            <a:r>
              <a:rPr lang="en-US" sz="1600" u="sng" spc="-35" dirty="0">
                <a:effectLst/>
              </a:rPr>
              <a:t> 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US" sz="1600" spc="-35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 the compatibility of good confinement properties with heat exhaust at reactor relevant </a:t>
            </a:r>
            <a:r>
              <a:rPr lang="en-US" sz="1600" spc="-35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P/R</a:t>
            </a:r>
            <a:endParaRPr lang="en-US" sz="1600" spc="-35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>
                <a:latin typeface="+mj-lt"/>
              </a:rPr>
              <a:t>Study </a:t>
            </a:r>
            <a:r>
              <a:rPr lang="en-GB" sz="1600" dirty="0" err="1">
                <a:latin typeface="+mj-lt"/>
              </a:rPr>
              <a:t>extrapolability</a:t>
            </a:r>
            <a:r>
              <a:rPr lang="en-GB" sz="1600" dirty="0">
                <a:latin typeface="+mj-lt"/>
              </a:rPr>
              <a:t> of ELM-free or small ELM scenarios to high density but low </a:t>
            </a:r>
            <a:r>
              <a:rPr lang="en-GB" sz="1600" dirty="0" err="1" smtClean="0">
                <a:latin typeface="+mj-lt"/>
              </a:rPr>
              <a:t>collisionality</a:t>
            </a:r>
            <a:r>
              <a:rPr lang="en-GB" sz="1600" dirty="0" smtClean="0">
                <a:latin typeface="+mj-lt"/>
              </a:rPr>
              <a:t> and to sufficiently low q95</a:t>
            </a:r>
            <a:endParaRPr lang="en-GB" sz="1600" dirty="0">
              <a:latin typeface="+mj-lt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spc="-35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Study pedestal physics at </a:t>
            </a:r>
            <a:r>
              <a:rPr lang="en-GB" sz="1600" dirty="0">
                <a:latin typeface="+mj-lt"/>
              </a:rPr>
              <a:t>high density but low </a:t>
            </a:r>
            <a:r>
              <a:rPr lang="en-GB" sz="1600" dirty="0" err="1">
                <a:latin typeface="+mj-lt"/>
              </a:rPr>
              <a:t>collisionality</a:t>
            </a:r>
            <a:endParaRPr lang="en-US" sz="1600" spc="-35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 determination of Ip scaling of confinement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 the role of energetic particles as mediators of cross scale couplings and their impact on turbulent transport and on plasma-wall interaction</a:t>
            </a:r>
          </a:p>
          <a:p>
            <a:pPr marL="295275" marR="8255" lvl="1" indent="-285750">
              <a:buFont typeface="Wingdings" pitchFamily="2" charset="2"/>
              <a:buChar char="§"/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93749" marR="8255" lvl="1" indent="-360363"/>
            <a:endParaRPr lang="en-GB" sz="1600" b="0" dirty="0">
              <a:effectLst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36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Important</a:t>
            </a:r>
            <a:r>
              <a:rPr lang="en-US" dirty="0"/>
              <a:t> contributions to the Fusion Roadmap (max. 5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marR="8255" indent="-360363"/>
            <a:r>
              <a:rPr lang="en-US" sz="2000" b="0" dirty="0">
                <a:solidFill>
                  <a:srgbClr val="FF0000"/>
                </a:solidFill>
                <a:effectLst/>
              </a:rPr>
              <a:t>important contributions of DTT to Mission 1: Plasma regimes of operation and to Mission 6: Integrated DEMO design and system development</a:t>
            </a:r>
          </a:p>
          <a:p>
            <a:pPr marL="0" marR="8255" indent="0">
              <a:buNone/>
            </a:pPr>
            <a:r>
              <a:rPr lang="en-US" sz="1600" b="0" u="sng" dirty="0">
                <a:effectLst/>
              </a:rPr>
              <a:t>10-year </a:t>
            </a:r>
            <a:r>
              <a:rPr lang="en-US" sz="1600" b="0" u="sng" dirty="0" smtClean="0">
                <a:effectLst/>
              </a:rPr>
              <a:t>perspective</a:t>
            </a:r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Parametric dependencies of H-mode threshold in impurity seeded plasmas and various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divertor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configurations</a:t>
            </a:r>
            <a:endParaRPr lang="en-US" sz="1600" u="sng" dirty="0"/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Effects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of high shaping on edge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transport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Negative triangularity scenarios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Turbulence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diagnostics, model validation 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Density peaking at negligible core NBI </a:t>
            </a:r>
            <a:r>
              <a:rPr lang="en-GB" sz="1600">
                <a:latin typeface="Calibri" panose="020F0502020204030204" pitchFamily="34" charset="0"/>
                <a:ea typeface="Calibri" panose="020F0502020204030204" pitchFamily="34" charset="0"/>
              </a:rPr>
              <a:t>particle </a:t>
            </a:r>
            <a:r>
              <a:rPr lang="en-GB" sz="1600" smtClean="0">
                <a:latin typeface="Calibri" panose="020F0502020204030204" pitchFamily="34" charset="0"/>
                <a:ea typeface="Calibri" panose="020F0502020204030204" pitchFamily="34" charset="0"/>
              </a:rPr>
              <a:t>sources</a:t>
            </a:r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High-</a:t>
            </a:r>
            <a:r>
              <a:rPr lang="en-GB" sz="1600" dirty="0" smtClean="0">
                <a:latin typeface="Symbol" pitchFamily="2" charset="2"/>
                <a:ea typeface="Calibri" panose="020F0502020204030204" pitchFamily="34" charset="0"/>
              </a:rPr>
              <a:t>b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scenarios in full W wall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device (start of)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525" marR="8255" lvl="1" indent="0">
              <a:buNone/>
            </a:pPr>
            <a:endParaRPr lang="en-GB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33386" marR="8255" lvl="1" indent="0">
              <a:buNone/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3975" marR="8255" lvl="1" indent="-44450">
              <a:buNone/>
            </a:pPr>
            <a:r>
              <a:rPr lang="en-IT" sz="1800" u="sng" dirty="0">
                <a:effectLst/>
                <a:latin typeface="Carlito"/>
              </a:rPr>
              <a:t>L</a:t>
            </a:r>
            <a:r>
              <a:rPr lang="en-US" sz="1600" u="sng" dirty="0" err="1">
                <a:effectLst/>
              </a:rPr>
              <a:t>onger</a:t>
            </a:r>
            <a:r>
              <a:rPr lang="en-US" sz="1600" u="sng" spc="-50" dirty="0">
                <a:effectLst/>
              </a:rPr>
              <a:t> </a:t>
            </a:r>
            <a:r>
              <a:rPr lang="en-US" sz="1600" u="sng" dirty="0">
                <a:effectLst/>
              </a:rPr>
              <a:t>term</a:t>
            </a:r>
            <a:r>
              <a:rPr lang="en-US" sz="1600" u="sng" spc="-45" dirty="0">
                <a:effectLst/>
              </a:rPr>
              <a:t> </a:t>
            </a:r>
            <a:r>
              <a:rPr lang="en-US" sz="1600" u="sng" dirty="0">
                <a:effectLst/>
              </a:rPr>
              <a:t>perspective</a:t>
            </a:r>
            <a:r>
              <a:rPr lang="en-US" sz="1600" u="sng" spc="-35" dirty="0">
                <a:effectLst/>
              </a:rPr>
              <a:t> 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US" sz="1600" spc="-35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I- mode </a:t>
            </a:r>
            <a:r>
              <a:rPr lang="en-US" sz="1600" spc="-35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scenarios</a:t>
            </a:r>
          </a:p>
          <a:p>
            <a:pPr marL="295275" marR="8255" lvl="1" indent="-285750">
              <a:buFont typeface="Wingdings" pitchFamily="2" charset="2"/>
              <a:buChar char="§"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High-</a:t>
            </a:r>
            <a:r>
              <a:rPr lang="en-GB" sz="1600" dirty="0">
                <a:latin typeface="Symbol" pitchFamily="2" charset="2"/>
                <a:ea typeface="Calibri" panose="020F0502020204030204" pitchFamily="34" charset="0"/>
              </a:rPr>
              <a:t>b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 scenarios in full W wall </a:t>
            </a:r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device</a:t>
            </a:r>
            <a:endParaRPr lang="en-US" sz="1600" spc="-35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363" marR="8255" indent="-360363"/>
            <a:endParaRPr lang="en-US" sz="1600" u="sng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67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/>
              <a:t>Present technical capabilities (max. 2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marR="8255" indent="-360363"/>
            <a:r>
              <a:rPr lang="en-US" sz="2000" b="0" dirty="0">
                <a:effectLst/>
              </a:rPr>
              <a:t>List the main parameters of the facility and briefly describe the technical capabilities (the focus should be on capabilities relevant for the Fusion Roadmap)</a:t>
            </a:r>
            <a:endParaRPr lang="en-GB" sz="1467" b="0" dirty="0">
              <a:effectLst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492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/>
              <a:t>Future technical capabilities (max. 2 slides)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marR="8255" indent="-360363"/>
            <a:r>
              <a:rPr lang="en-US" sz="2000" b="0" dirty="0">
                <a:effectLst/>
              </a:rPr>
              <a:t>Described planned (possible) future upgrades and the time they (could) become available as well as the impact this has on the unique and important contributions of the facility</a:t>
            </a:r>
            <a:endParaRPr lang="en-GB" sz="1467" b="0" dirty="0">
              <a:effectLst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769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04EA3C-3796-E6A0-0E28-B387CCB3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632"/>
            <a:ext cx="10670976" cy="457200"/>
          </a:xfrm>
        </p:spPr>
        <p:txBody>
          <a:bodyPr/>
          <a:lstStyle/>
          <a:p>
            <a:r>
              <a:rPr lang="en-US" dirty="0"/>
              <a:t>Forward planning (max. 1 slide)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C3488D-ABE5-A320-05E0-AA3ED2ACA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5613" indent="-455613">
              <a:lnSpc>
                <a:spcPct val="100000"/>
              </a:lnSpc>
            </a:pPr>
            <a:r>
              <a:rPr lang="en-US" sz="2000" b="0" dirty="0">
                <a:effectLst/>
              </a:rPr>
              <a:t>Summary</a:t>
            </a:r>
            <a:r>
              <a:rPr lang="en-US" sz="2000" b="0" spc="-5" dirty="0">
                <a:effectLst/>
              </a:rPr>
              <a:t> </a:t>
            </a:r>
            <a:r>
              <a:rPr lang="en-US" sz="2000" b="0" dirty="0">
                <a:effectLst/>
              </a:rPr>
              <a:t>of</a:t>
            </a:r>
            <a:r>
              <a:rPr lang="en-US" sz="2000" b="0" spc="-10" dirty="0">
                <a:effectLst/>
              </a:rPr>
              <a:t> </a:t>
            </a:r>
            <a:r>
              <a:rPr lang="en-US" sz="2000" b="0" dirty="0">
                <a:effectLst/>
              </a:rPr>
              <a:t>the</a:t>
            </a:r>
            <a:r>
              <a:rPr lang="en-US" sz="2000" b="0" spc="-5" dirty="0">
                <a:effectLst/>
              </a:rPr>
              <a:t> </a:t>
            </a:r>
            <a:r>
              <a:rPr lang="en-US" sz="2000" spc="-5" dirty="0"/>
              <a:t>overall time schedule and planning of the facility </a:t>
            </a:r>
            <a:r>
              <a:rPr lang="en-US" sz="2000" b="0" dirty="0">
                <a:effectLst/>
              </a:rPr>
              <a:t>(if</a:t>
            </a:r>
            <a:r>
              <a:rPr lang="en-US" sz="2000" b="0" spc="-10" dirty="0">
                <a:effectLst/>
              </a:rPr>
              <a:t> </a:t>
            </a:r>
            <a:r>
              <a:rPr lang="en-US" sz="2000" b="0" dirty="0">
                <a:effectLst/>
              </a:rPr>
              <a:t>not</a:t>
            </a:r>
            <a:r>
              <a:rPr lang="en-US" sz="2000" b="0" spc="-20" dirty="0">
                <a:effectLst/>
              </a:rPr>
              <a:t> </a:t>
            </a:r>
            <a:r>
              <a:rPr lang="en-US" sz="2000" b="0" dirty="0">
                <a:effectLst/>
              </a:rPr>
              <a:t>already </a:t>
            </a:r>
            <a:r>
              <a:rPr lang="en-US" sz="2000" b="0" spc="-10" dirty="0">
                <a:effectLst/>
              </a:rPr>
              <a:t>adequately</a:t>
            </a:r>
            <a:r>
              <a:rPr lang="en-US" sz="2000" b="0" dirty="0">
                <a:effectLst/>
              </a:rPr>
              <a:t> addressed</a:t>
            </a:r>
            <a:r>
              <a:rPr lang="en-US" sz="2000" b="0" spc="-15" dirty="0">
                <a:effectLst/>
              </a:rPr>
              <a:t> </a:t>
            </a:r>
            <a:r>
              <a:rPr lang="en-US" sz="2000" b="0" spc="-10" dirty="0">
                <a:effectLst/>
              </a:rPr>
              <a:t>in earlier slides) – a summary Gantt chart is appreciated</a:t>
            </a:r>
            <a:endParaRPr lang="en-GB" sz="20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127966-6305-938E-A017-DCE5962A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Template for input to facilities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928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1168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Carlito</vt:lpstr>
      <vt:lpstr>Symbol</vt:lpstr>
      <vt:lpstr>Times New Roman</vt:lpstr>
      <vt:lpstr>Wingdings</vt:lpstr>
      <vt:lpstr>Office Theme</vt:lpstr>
      <vt:lpstr> </vt:lpstr>
      <vt:lpstr>Unique contributions to the Fusion Roadmap (max. 5 slides)</vt:lpstr>
      <vt:lpstr>Important contributions to the Fusion Roadmap (max. 5 slides)</vt:lpstr>
      <vt:lpstr>Present technical capabilities (max. 2 slides)</vt:lpstr>
      <vt:lpstr>Unique contributions to the Fusion Roadmap (max. 5 slides)</vt:lpstr>
      <vt:lpstr>Important contributions to the Fusion Roadmap (max. 5 slides)</vt:lpstr>
      <vt:lpstr>Present technical capabilities (max. 2 slides)</vt:lpstr>
      <vt:lpstr>Future technical capabilities (max. 2 slides)</vt:lpstr>
      <vt:lpstr>Forward planning (max. 1 slide)</vt:lpstr>
      <vt:lpstr>Achievements (for existing facilities - max. 2 slides)</vt:lpstr>
      <vt:lpstr>Resources involved (max. 1 slide)</vt:lpstr>
      <vt:lpstr>Use of facility and collaborations (max. 1 slide)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Clemente Angioni</cp:lastModifiedBy>
  <cp:revision>232</cp:revision>
  <cp:lastPrinted>2014-10-16T14:51:28Z</cp:lastPrinted>
  <dcterms:created xsi:type="dcterms:W3CDTF">2014-10-17T14:45:18Z</dcterms:created>
  <dcterms:modified xsi:type="dcterms:W3CDTF">2023-04-27T16:17:23Z</dcterms:modified>
</cp:coreProperties>
</file>