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70" r:id="rId2"/>
    <p:sldId id="560" r:id="rId3"/>
    <p:sldId id="561" r:id="rId4"/>
    <p:sldId id="563" r:id="rId5"/>
    <p:sldId id="564" r:id="rId6"/>
    <p:sldId id="565" r:id="rId7"/>
    <p:sldId id="566" r:id="rId8"/>
    <p:sldId id="567" r:id="rId9"/>
    <p:sldId id="568" r:id="rId10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lit" initials="X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9900"/>
    <a:srgbClr val="DEDEDE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4558" autoAdjust="0"/>
  </p:normalViewPr>
  <p:slideViewPr>
    <p:cSldViewPr showGuides="1">
      <p:cViewPr varScale="1">
        <p:scale>
          <a:sx n="74" d="100"/>
          <a:sy n="74" d="100"/>
        </p:scale>
        <p:origin x="351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20/04/2023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20/04/2023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466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9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5" y="-457199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3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92000" cy="5568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760001"/>
            <a:ext cx="4608512" cy="8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7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4267"/>
              </a:lnSpc>
              <a:defRPr sz="3200" b="0">
                <a:solidFill>
                  <a:srgbClr val="0070C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400600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3200">
                <a:latin typeface="+mn-lt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667">
                <a:latin typeface="+mn-lt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555" y="93574"/>
            <a:ext cx="490611" cy="498653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1568608" cy="268139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Template for input to facilities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6960097" y="5733256"/>
            <a:ext cx="5187847" cy="913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667" y="5727214"/>
            <a:ext cx="4836995" cy="9922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6230" y="2442953"/>
            <a:ext cx="509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Template for Facilities Review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43405" y="6213310"/>
            <a:ext cx="5856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Bureau | 10 March 2023</a:t>
            </a:r>
            <a:endParaRPr lang="en-GB" sz="16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DAC5EB6E-9B67-5140-33E3-63A19D8F6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28" y="4261614"/>
            <a:ext cx="5302263" cy="1183610"/>
          </a:xfrm>
        </p:spPr>
        <p:txBody>
          <a:bodyPr>
            <a:noAutofit/>
          </a:bodyPr>
          <a:lstStyle/>
          <a:p>
            <a:r>
              <a:rPr lang="en-US" sz="1600" b="0" dirty="0"/>
              <a:t>This template is given on the EUROfusion ppt layout. Beneficiaries can use their own layout</a:t>
            </a:r>
          </a:p>
          <a:p>
            <a:endParaRPr lang="en-US" sz="1600" b="0" dirty="0"/>
          </a:p>
          <a:p>
            <a:r>
              <a:rPr 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Please use a minimum font size 18 pt </a:t>
            </a:r>
            <a:r>
              <a:rPr lang="en-GB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on the slides</a:t>
            </a:r>
          </a:p>
        </p:txBody>
      </p:sp>
    </p:spTree>
    <p:extLst>
      <p:ext uri="{BB962C8B-B14F-4D97-AF65-F5344CB8AC3E}">
        <p14:creationId xmlns:p14="http://schemas.microsoft.com/office/powerpoint/2010/main" val="1195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Unique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marR="8255" indent="-360363"/>
            <a:r>
              <a:rPr lang="en-US" sz="2000" b="0" dirty="0">
                <a:solidFill>
                  <a:srgbClr val="FF0000"/>
                </a:solidFill>
                <a:effectLst/>
              </a:rPr>
              <a:t>unique contributions of DTT to Mission 1: Plasma regimes of operation and to Mission 6: Integrated DEMO design and system development</a:t>
            </a:r>
          </a:p>
          <a:p>
            <a:pPr marL="0" marR="8255" indent="0">
              <a:buNone/>
            </a:pPr>
            <a:r>
              <a:rPr lang="en-US" sz="1600" b="0" u="sng" dirty="0">
                <a:effectLst/>
              </a:rPr>
              <a:t>10-year perspective</a:t>
            </a:r>
            <a:endParaRPr lang="en-US" sz="1600" u="sng" dirty="0"/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/>
              <a:t>Study </a:t>
            </a:r>
            <a:r>
              <a:rPr lang="en-GB" sz="1600" dirty="0" err="1"/>
              <a:t>extrapolability</a:t>
            </a:r>
            <a:r>
              <a:rPr lang="en-GB" sz="1600" dirty="0"/>
              <a:t> of ELM-free or small ELM scenarios to high density but low </a:t>
            </a:r>
            <a:r>
              <a:rPr lang="en-GB" sz="1600" dirty="0" err="1" smtClean="0"/>
              <a:t>collisionality</a:t>
            </a:r>
            <a:r>
              <a:rPr lang="en-GB" sz="1600" dirty="0" smtClean="0"/>
              <a:t> (start of </a:t>
            </a:r>
            <a:r>
              <a:rPr lang="en-DE" sz="1600" dirty="0" smtClean="0"/>
              <a:t>…</a:t>
            </a:r>
            <a:r>
              <a:rPr lang="en-GB" sz="1600" dirty="0" smtClean="0"/>
              <a:t>)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 smtClean="0">
                <a:latin typeface="+mj-lt"/>
                <a:ea typeface="Calibri" panose="020F0502020204030204" pitchFamily="34" charset="0"/>
              </a:rPr>
              <a:t>Effect </a:t>
            </a:r>
            <a:r>
              <a:rPr lang="en-GB" sz="1600" dirty="0">
                <a:latin typeface="+mj-lt"/>
                <a:ea typeface="Calibri" panose="020F0502020204030204" pitchFamily="34" charset="0"/>
              </a:rPr>
              <a:t>of impurity seeding </a:t>
            </a:r>
            <a:r>
              <a:rPr lang="en-GB" sz="1600" dirty="0">
                <a:effectLst/>
                <a:latin typeface="+mj-lt"/>
              </a:rPr>
              <a:t>in plasmas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>
                <a:effectLst/>
                <a:latin typeface="+mj-lt"/>
              </a:rPr>
              <a:t>with full core-edge integration at high </a:t>
            </a:r>
            <a:r>
              <a:rPr lang="en-GB" sz="1600" dirty="0" smtClean="0">
                <a:effectLst/>
                <a:latin typeface="+mj-lt"/>
              </a:rPr>
              <a:t>performance</a:t>
            </a:r>
            <a:endParaRPr lang="en-GB" sz="1600" dirty="0">
              <a:latin typeface="+mj-lt"/>
            </a:endParaRP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>
                <a:effectLst/>
                <a:latin typeface="+mj-lt"/>
              </a:rPr>
              <a:t>Study fuelling in opaque edge </a:t>
            </a:r>
            <a:r>
              <a:rPr lang="en-GB" sz="1600" dirty="0" smtClean="0">
                <a:effectLst/>
                <a:latin typeface="+mj-lt"/>
              </a:rPr>
              <a:t>conditions</a:t>
            </a: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Compare on same device high B</a:t>
            </a:r>
            <a:r>
              <a:rPr lang="en-GB" sz="16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, low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GB" sz="16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GRW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and low B</a:t>
            </a:r>
            <a:r>
              <a:rPr lang="en-GB" sz="16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high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GB" sz="16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GRW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600" dirty="0">
              <a:effectLst/>
              <a:latin typeface="+mj-lt"/>
            </a:endParaRP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transport in plasmas with high electron heating and low torque</a:t>
            </a:r>
          </a:p>
          <a:p>
            <a:pPr marL="317500" indent="-317500">
              <a:buFont typeface="Wingdings" pitchFamily="2" charset="2"/>
              <a:buChar char="§"/>
            </a:pPr>
            <a:r>
              <a:rPr lang="en-US" sz="1600" dirty="0"/>
              <a:t>Test ion stiffness mitigation strategies in plasmas with </a:t>
            </a:r>
            <a:r>
              <a:rPr lang="en-US" sz="1600" dirty="0" err="1"/>
              <a:t>T</a:t>
            </a:r>
            <a:r>
              <a:rPr lang="en-US" sz="1600" baseline="-25000" dirty="0" err="1"/>
              <a:t>e</a:t>
            </a:r>
            <a:r>
              <a:rPr lang="en-US" sz="1600" dirty="0"/>
              <a:t>/</a:t>
            </a:r>
            <a:r>
              <a:rPr lang="en-US" sz="1600" dirty="0" err="1"/>
              <a:t>T</a:t>
            </a:r>
            <a:r>
              <a:rPr lang="en-US" sz="1600" baseline="-25000" dirty="0" err="1"/>
              <a:t>i</a:t>
            </a:r>
            <a:r>
              <a:rPr lang="en-US" sz="1600" dirty="0"/>
              <a:t>&gt;1</a:t>
            </a:r>
          </a:p>
          <a:p>
            <a:pPr marL="317500" indent="-317500">
              <a:buFont typeface="Wingdings" pitchFamily="2" charset="2"/>
              <a:buChar char="§"/>
            </a:pPr>
            <a:endParaRPr lang="en-GB" sz="1600" dirty="0">
              <a:effectLst/>
              <a:latin typeface="+mj-lt"/>
            </a:endParaRPr>
          </a:p>
          <a:p>
            <a:pPr marL="819136" marR="8255" lvl="1" indent="-285750">
              <a:buFont typeface="Wingdings" pitchFamily="2" charset="2"/>
              <a:buChar char="§"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975" marR="8255" lvl="1" indent="-44450">
              <a:buNone/>
            </a:pPr>
            <a:r>
              <a:rPr lang="en-IT" sz="1800" u="sng" dirty="0">
                <a:effectLst/>
                <a:latin typeface="Carlito"/>
              </a:rPr>
              <a:t>L</a:t>
            </a:r>
            <a:r>
              <a:rPr lang="en-US" sz="1600" u="sng" dirty="0" err="1">
                <a:effectLst/>
              </a:rPr>
              <a:t>onger</a:t>
            </a:r>
            <a:r>
              <a:rPr lang="en-US" sz="1600" u="sng" spc="-50" dirty="0">
                <a:effectLst/>
              </a:rPr>
              <a:t> </a:t>
            </a:r>
            <a:r>
              <a:rPr lang="en-US" sz="1600" u="sng" dirty="0">
                <a:effectLst/>
              </a:rPr>
              <a:t>term</a:t>
            </a:r>
            <a:r>
              <a:rPr lang="en-US" sz="1600" u="sng" spc="-45" dirty="0">
                <a:effectLst/>
              </a:rPr>
              <a:t> </a:t>
            </a:r>
            <a:r>
              <a:rPr lang="en-US" sz="1600" u="sng" dirty="0">
                <a:effectLst/>
              </a:rPr>
              <a:t>perspective</a:t>
            </a:r>
            <a:r>
              <a:rPr lang="en-US" sz="1600" u="sng" spc="-35" dirty="0">
                <a:effectLst/>
              </a:rPr>
              <a:t>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spc="-3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the compatibility of good confinement properties with heat exhaust at reactor relevant 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P/R</a:t>
            </a:r>
            <a:endParaRPr lang="en-US" sz="1600" spc="-3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+mj-lt"/>
              </a:rPr>
              <a:t>Study </a:t>
            </a:r>
            <a:r>
              <a:rPr lang="en-GB" sz="1600" dirty="0" err="1">
                <a:latin typeface="+mj-lt"/>
              </a:rPr>
              <a:t>extrapolability</a:t>
            </a:r>
            <a:r>
              <a:rPr lang="en-GB" sz="1600" dirty="0">
                <a:latin typeface="+mj-lt"/>
              </a:rPr>
              <a:t> of ELM-free or small ELM scenarios to high density but low </a:t>
            </a:r>
            <a:r>
              <a:rPr lang="en-GB" sz="1600" dirty="0" err="1" smtClean="0">
                <a:latin typeface="+mj-lt"/>
              </a:rPr>
              <a:t>collisionality</a:t>
            </a:r>
            <a:r>
              <a:rPr lang="en-GB" sz="1600" dirty="0" smtClean="0">
                <a:latin typeface="+mj-lt"/>
              </a:rPr>
              <a:t> and to sufficiently low q95</a:t>
            </a:r>
            <a:endParaRPr lang="en-GB" sz="1600" dirty="0">
              <a:latin typeface="+mj-lt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spc="-35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Study pedestal physics at </a:t>
            </a:r>
            <a:r>
              <a:rPr lang="en-GB" sz="1600" dirty="0">
                <a:latin typeface="+mj-lt"/>
              </a:rPr>
              <a:t>high density but low </a:t>
            </a:r>
            <a:r>
              <a:rPr lang="en-GB" sz="1600" dirty="0" err="1">
                <a:latin typeface="+mj-lt"/>
              </a:rPr>
              <a:t>collisionality</a:t>
            </a:r>
            <a:endParaRPr lang="en-US" sz="1600" spc="-3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determination of Ip scaling of confinement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the role of energetic particles as mediators of cross scale couplings and their impact on turbulent transport and on plasma-wall interaction</a:t>
            </a:r>
          </a:p>
          <a:p>
            <a:pPr marL="295275" marR="8255" lvl="1" indent="-285750">
              <a:buFont typeface="Wingdings" pitchFamily="2" charset="2"/>
              <a:buChar char="§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3749" marR="8255" lvl="1" indent="-360363"/>
            <a:endParaRPr lang="en-GB" sz="1600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81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Important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solidFill>
                  <a:srgbClr val="FF0000"/>
                </a:solidFill>
                <a:effectLst/>
              </a:rPr>
              <a:t>important contributions of DTT to Mission 1: Plasma regimes of operation and to Mission 6: Integrated DEMO design and system development</a:t>
            </a:r>
          </a:p>
          <a:p>
            <a:pPr marL="0" marR="8255" indent="0">
              <a:buNone/>
            </a:pPr>
            <a:r>
              <a:rPr lang="en-US" sz="1600" b="0" u="sng" dirty="0">
                <a:effectLst/>
              </a:rPr>
              <a:t>10-year </a:t>
            </a:r>
            <a:r>
              <a:rPr lang="en-US" sz="1600" b="0" u="sng" dirty="0" smtClean="0">
                <a:effectLst/>
              </a:rPr>
              <a:t>perspective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Parametric dependencies of H-mode threshold in impurity seeded plasmas and various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divertor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configurations</a:t>
            </a:r>
            <a:endParaRPr lang="en-US" sz="1600" u="sng" dirty="0"/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Effects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of high shaping on edge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transport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Negative triangularity scenarios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Turbulence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diagnostics, model validation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Density peaking at negligible core NBI </a:t>
            </a: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</a:rPr>
              <a:t>particle </a:t>
            </a:r>
            <a:r>
              <a:rPr lang="en-GB" sz="1600" smtClean="0">
                <a:latin typeface="Calibri" panose="020F0502020204030204" pitchFamily="34" charset="0"/>
                <a:ea typeface="Calibri" panose="020F0502020204030204" pitchFamily="34" charset="0"/>
              </a:rPr>
              <a:t>sources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High-</a:t>
            </a:r>
            <a:r>
              <a:rPr lang="en-GB" sz="1600" dirty="0" smtClean="0">
                <a:latin typeface="Symbol" pitchFamily="2" charset="2"/>
                <a:ea typeface="Calibri" panose="020F0502020204030204" pitchFamily="34" charset="0"/>
              </a:rPr>
              <a:t>b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scenarios in full W wall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device (start of)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525" marR="8255" lvl="1" indent="0">
              <a:buNone/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3386" marR="8255" lvl="1" indent="0">
              <a:buNone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975" marR="8255" lvl="1" indent="-44450">
              <a:buNone/>
            </a:pPr>
            <a:r>
              <a:rPr lang="en-IT" sz="1800" u="sng" dirty="0">
                <a:effectLst/>
                <a:latin typeface="Carlito"/>
              </a:rPr>
              <a:t>L</a:t>
            </a:r>
            <a:r>
              <a:rPr lang="en-US" sz="1600" u="sng" dirty="0" err="1">
                <a:effectLst/>
              </a:rPr>
              <a:t>onger</a:t>
            </a:r>
            <a:r>
              <a:rPr lang="en-US" sz="1600" u="sng" spc="-50" dirty="0">
                <a:effectLst/>
              </a:rPr>
              <a:t> </a:t>
            </a:r>
            <a:r>
              <a:rPr lang="en-US" sz="1600" u="sng" dirty="0">
                <a:effectLst/>
              </a:rPr>
              <a:t>term</a:t>
            </a:r>
            <a:r>
              <a:rPr lang="en-US" sz="1600" u="sng" spc="-45" dirty="0">
                <a:effectLst/>
              </a:rPr>
              <a:t> </a:t>
            </a:r>
            <a:r>
              <a:rPr lang="en-US" sz="1600" u="sng" dirty="0">
                <a:effectLst/>
              </a:rPr>
              <a:t>perspective</a:t>
            </a:r>
            <a:r>
              <a:rPr lang="en-US" sz="1600" u="sng" spc="-35" dirty="0">
                <a:effectLst/>
              </a:rPr>
              <a:t>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spc="-3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I- mode 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scenarios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High-</a:t>
            </a:r>
            <a:r>
              <a:rPr lang="en-GB" sz="1600" dirty="0">
                <a:latin typeface="Symbol" pitchFamily="2" charset="2"/>
                <a:ea typeface="Calibri" panose="020F0502020204030204" pitchFamily="34" charset="0"/>
              </a:rPr>
              <a:t>b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scenarios in full W wall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device</a:t>
            </a:r>
            <a:endParaRPr lang="en-US" sz="1600" spc="-3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363" marR="8255" indent="-360363"/>
            <a:endParaRPr lang="en-US" sz="1600" u="sng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7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Present technical capabilities (max. 2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effectLst/>
              </a:rPr>
              <a:t>List the main parameters of the facility and briefly describe the technical capabilities (the focus should be on capabilities relevant for the Fusion Roadmap)</a:t>
            </a:r>
            <a:endParaRPr lang="en-GB" sz="1467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49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Future technical capabilities (max. 2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effectLst/>
              </a:rPr>
              <a:t>Described planned (possible) future upgrades and the time they (could) become available as well as the impact this has on the unique and important contributions of the facility</a:t>
            </a:r>
            <a:endParaRPr lang="en-GB" sz="1467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6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Forward planning (max. 1 slide)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5613" indent="-455613">
              <a:lnSpc>
                <a:spcPct val="100000"/>
              </a:lnSpc>
            </a:pPr>
            <a:r>
              <a:rPr lang="en-US" sz="2000" b="0" dirty="0">
                <a:effectLst/>
              </a:rPr>
              <a:t>Summary</a:t>
            </a:r>
            <a:r>
              <a:rPr lang="en-US" sz="2000" b="0" spc="-5" dirty="0">
                <a:effectLst/>
              </a:rPr>
              <a:t> </a:t>
            </a:r>
            <a:r>
              <a:rPr lang="en-US" sz="2000" b="0" dirty="0">
                <a:effectLst/>
              </a:rPr>
              <a:t>of</a:t>
            </a:r>
            <a:r>
              <a:rPr lang="en-US" sz="2000" b="0" spc="-10" dirty="0">
                <a:effectLst/>
              </a:rPr>
              <a:t> </a:t>
            </a:r>
            <a:r>
              <a:rPr lang="en-US" sz="2000" b="0" dirty="0">
                <a:effectLst/>
              </a:rPr>
              <a:t>the</a:t>
            </a:r>
            <a:r>
              <a:rPr lang="en-US" sz="2000" b="0" spc="-5" dirty="0">
                <a:effectLst/>
              </a:rPr>
              <a:t> </a:t>
            </a:r>
            <a:r>
              <a:rPr lang="en-US" sz="2000" spc="-5" dirty="0"/>
              <a:t>overall time schedule and planning of the facility </a:t>
            </a:r>
            <a:r>
              <a:rPr lang="en-US" sz="2000" b="0" dirty="0">
                <a:effectLst/>
              </a:rPr>
              <a:t>(if</a:t>
            </a:r>
            <a:r>
              <a:rPr lang="en-US" sz="2000" b="0" spc="-10" dirty="0">
                <a:effectLst/>
              </a:rPr>
              <a:t> </a:t>
            </a:r>
            <a:r>
              <a:rPr lang="en-US" sz="2000" b="0" dirty="0">
                <a:effectLst/>
              </a:rPr>
              <a:t>not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already </a:t>
            </a:r>
            <a:r>
              <a:rPr lang="en-US" sz="2000" b="0" spc="-10" dirty="0">
                <a:effectLst/>
              </a:rPr>
              <a:t>adequately</a:t>
            </a:r>
            <a:r>
              <a:rPr lang="en-US" sz="2000" b="0" dirty="0">
                <a:effectLst/>
              </a:rPr>
              <a:t> addressed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spc="-10" dirty="0">
                <a:effectLst/>
              </a:rPr>
              <a:t>in earlier slides) – a summary Gantt chart is appreciated</a:t>
            </a: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92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Achievements (for existing facilities - max. 2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5613" indent="-455613">
              <a:lnSpc>
                <a:spcPct val="100000"/>
              </a:lnSpc>
            </a:pPr>
            <a:r>
              <a:rPr lang="en-US" sz="2000" b="0" dirty="0">
                <a:effectLst/>
              </a:rPr>
              <a:t> Brief summary of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key scientific and technical achievements obtained with the facility</a:t>
            </a: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37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Resources involved (max. 1 slide)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00000"/>
              </a:lnSpc>
              <a:spcBef>
                <a:spcPts val="755"/>
              </a:spcBef>
            </a:pPr>
            <a:r>
              <a:rPr lang="en-US" sz="2000" b="0" dirty="0">
                <a:effectLst/>
              </a:rPr>
              <a:t>What are the resources needed for operation</a:t>
            </a:r>
            <a:endParaRPr lang="en-GB" sz="2000" b="0" dirty="0">
              <a:effectLst/>
            </a:endParaRPr>
          </a:p>
          <a:p>
            <a:pPr marL="819136" lvl="1" indent="-285750">
              <a:spcBef>
                <a:spcPts val="40"/>
              </a:spcBef>
              <a:buSzPts val="800"/>
              <a:tabLst>
                <a:tab pos="128270" algn="l"/>
              </a:tabLst>
            </a:pPr>
            <a:r>
              <a:rPr lang="en-US" sz="1800" b="0" dirty="0">
                <a:effectLst/>
              </a:rPr>
              <a:t>average</a:t>
            </a:r>
            <a:r>
              <a:rPr lang="en-US" sz="1800" b="0" spc="-10" dirty="0">
                <a:effectLst/>
              </a:rPr>
              <a:t> </a:t>
            </a:r>
            <a:r>
              <a:rPr lang="en-US" sz="1800" b="0" dirty="0">
                <a:effectLst/>
              </a:rPr>
              <a:t>number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of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operation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days/year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(over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the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past</a:t>
            </a:r>
            <a:r>
              <a:rPr lang="en-US" sz="1800" b="0" spc="-20" dirty="0">
                <a:effectLst/>
              </a:rPr>
              <a:t> </a:t>
            </a:r>
            <a:r>
              <a:rPr lang="en-US" sz="1800" b="0" dirty="0">
                <a:effectLst/>
              </a:rPr>
              <a:t>4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or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5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years – if applicable)</a:t>
            </a:r>
            <a:endParaRPr lang="en-GB" sz="1800" dirty="0"/>
          </a:p>
          <a:p>
            <a:pPr marL="819136" lvl="1" indent="-285750">
              <a:spcBef>
                <a:spcPts val="40"/>
              </a:spcBef>
              <a:buSzPts val="800"/>
              <a:tabLst>
                <a:tab pos="128270" algn="l"/>
              </a:tabLst>
            </a:pPr>
            <a:r>
              <a:rPr lang="en-US" sz="1800" b="0" dirty="0">
                <a:effectLst/>
              </a:rPr>
              <a:t>yearly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cost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of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operation corrected for inflation (expressed in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2022 euros)</a:t>
            </a:r>
            <a:endParaRPr lang="en-GB" sz="1800" dirty="0"/>
          </a:p>
          <a:p>
            <a:pPr marL="819136" lvl="1" indent="-285750">
              <a:spcBef>
                <a:spcPts val="40"/>
              </a:spcBef>
              <a:buSzPts val="800"/>
              <a:tabLst>
                <a:tab pos="128270" algn="l"/>
              </a:tabLst>
            </a:pPr>
            <a:r>
              <a:rPr lang="en-US" sz="1800" b="0" dirty="0">
                <a:effectLst/>
              </a:rPr>
              <a:t>Yearly </a:t>
            </a:r>
            <a:r>
              <a:rPr lang="en-US" sz="1800" b="0" u="sng" dirty="0">
                <a:effectLst/>
              </a:rPr>
              <a:t>manpower</a:t>
            </a:r>
            <a:r>
              <a:rPr lang="en-US" sz="1800" b="0" spc="-20" dirty="0">
                <a:effectLst/>
              </a:rPr>
              <a:t> </a:t>
            </a:r>
            <a:r>
              <a:rPr lang="en-US" sz="1800" b="0" dirty="0">
                <a:effectLst/>
              </a:rPr>
              <a:t>for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operation</a:t>
            </a:r>
            <a:endParaRPr lang="en-GB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5613" indent="-455613">
              <a:lnSpc>
                <a:spcPct val="100000"/>
              </a:lnSpc>
            </a:pP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35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Use of facility and collaborations (max. 1 slide)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of facility users (e.g. yearly integrated full-time equivalent (FTE) of facility users)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of PhD/MSc theses using experimental data from facility in last 5 years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and impact of peer-reviewed publications based on experimental results from facility (specify for the last 5 years)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of patents as spin-off from the facility and technology spin-off to industry (if applicable)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</a:rPr>
              <a:t>Number of collaborations</a:t>
            </a:r>
            <a:r>
              <a:rPr lang="en-US" sz="2000" b="0" spc="-50" dirty="0">
                <a:effectLst/>
              </a:rPr>
              <a:t> within fusion, but </a:t>
            </a:r>
            <a:r>
              <a:rPr lang="en-US" sz="2000" b="0" dirty="0">
                <a:effectLst/>
              </a:rPr>
              <a:t>outside</a:t>
            </a:r>
            <a:r>
              <a:rPr lang="en-US" sz="2000" b="0" spc="-50" dirty="0">
                <a:effectLst/>
              </a:rPr>
              <a:t> </a:t>
            </a:r>
            <a:r>
              <a:rPr lang="en-US" sz="2000" b="0" dirty="0">
                <a:effectLst/>
              </a:rPr>
              <a:t>EU (i.e. outside EUROfusion)</a:t>
            </a:r>
            <a:endParaRPr lang="en-GB" sz="2000" dirty="0"/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</a:rPr>
              <a:t>Sharing facility with other </a:t>
            </a:r>
            <a:r>
              <a:rPr lang="en-US" sz="2000" b="0" dirty="0" err="1">
                <a:effectLst/>
              </a:rPr>
              <a:t>organisations</a:t>
            </a:r>
            <a:r>
              <a:rPr lang="en-US" sz="2000" b="0" dirty="0">
                <a:effectLst/>
              </a:rPr>
              <a:t> (ITER, F4E) or other fields of research (</a:t>
            </a:r>
            <a:r>
              <a:rPr lang="en-US" sz="2000" dirty="0"/>
              <a:t>i</a:t>
            </a:r>
            <a:r>
              <a:rPr lang="en-US" sz="2000" b="0" dirty="0">
                <a:effectLst/>
              </a:rPr>
              <a:t>f applicable)</a:t>
            </a:r>
            <a:endParaRPr lang="en-GB" sz="2000" b="0" dirty="0">
              <a:effectLst/>
            </a:endParaRPr>
          </a:p>
          <a:p>
            <a:pPr marL="455613" indent="-455613">
              <a:lnSpc>
                <a:spcPct val="100000"/>
              </a:lnSpc>
            </a:pP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42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Carlito</vt:lpstr>
      <vt:lpstr>Symbol</vt:lpstr>
      <vt:lpstr>Times New Roman</vt:lpstr>
      <vt:lpstr>Wingdings</vt:lpstr>
      <vt:lpstr>Office Theme</vt:lpstr>
      <vt:lpstr> </vt:lpstr>
      <vt:lpstr>Unique contributions to the Fusion Roadmap (max. 5 slides)</vt:lpstr>
      <vt:lpstr>Important contributions to the Fusion Roadmap (max. 5 slides)</vt:lpstr>
      <vt:lpstr>Present technical capabilities (max. 2 slides)</vt:lpstr>
      <vt:lpstr>Future technical capabilities (max. 2 slides)</vt:lpstr>
      <vt:lpstr>Forward planning (max. 1 slide)</vt:lpstr>
      <vt:lpstr>Achievements (for existing facilities - max. 2 slides)</vt:lpstr>
      <vt:lpstr>Resources involved (max. 1 slide)</vt:lpstr>
      <vt:lpstr>Use of facility and collaborations (max. 1 slide)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Clemente Angioni</cp:lastModifiedBy>
  <cp:revision>209</cp:revision>
  <cp:lastPrinted>2014-10-16T14:51:28Z</cp:lastPrinted>
  <dcterms:created xsi:type="dcterms:W3CDTF">2014-10-17T14:45:18Z</dcterms:created>
  <dcterms:modified xsi:type="dcterms:W3CDTF">2023-04-21T11:45:29Z</dcterms:modified>
</cp:coreProperties>
</file>