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5_6C6D563C.xml" ContentType="application/vnd.ms-powerpoint.comments+xml"/>
  <Override PartName="/ppt/notesSlides/notesSlide2.xml" ContentType="application/vnd.openxmlformats-officedocument.presentationml.notesSlide+xml"/>
  <Override PartName="/ppt/comments/modernComment_112_B5031DA0.xml" ContentType="application/vnd.ms-powerpoint.comments+xml"/>
  <Override PartName="/ppt/notesSlides/notesSlide3.xml" ContentType="application/vnd.openxmlformats-officedocument.presentationml.notesSlide+xml"/>
  <Override PartName="/ppt/comments/modernComment_114_9E0CDC28.xml" ContentType="application/vnd.ms-powerpoint.comments+xml"/>
  <Override PartName="/ppt/notesSlides/notesSlide4.xml" ContentType="application/vnd.openxmlformats-officedocument.presentationml.notesSlide+xml"/>
  <Override PartName="/ppt/comments/modernComment_115_112D06A8.xml" ContentType="application/vnd.ms-powerpoint.comments+xml"/>
  <Override PartName="/ppt/notesSlides/notesSlide5.xml" ContentType="application/vnd.openxmlformats-officedocument.presentationml.notesSlide+xml"/>
  <Override PartName="/ppt/comments/modernComment_116_EF16193A.xml" ContentType="application/vnd.ms-powerpoint.comments+xml"/>
  <Override PartName="/ppt/notesSlides/notesSlide6.xml" ContentType="application/vnd.openxmlformats-officedocument.presentationml.notesSlide+xml"/>
  <Override PartName="/ppt/comments/modernComment_117_87DC3E0F.xml" ContentType="application/vnd.ms-powerpoint.comments+xml"/>
  <Override PartName="/ppt/notesSlides/notesSlide7.xml" ContentType="application/vnd.openxmlformats-officedocument.presentationml.notesSlide+xml"/>
  <Override PartName="/ppt/comments/modernComment_118_F2CCD03.xml" ContentType="application/vnd.ms-powerpoint.comments+xml"/>
  <Override PartName="/ppt/notesSlides/notesSlide8.xml" ContentType="application/vnd.openxmlformats-officedocument.presentationml.notesSlide+xml"/>
  <Override PartName="/ppt/comments/modernComment_119_EFA6C0DA.xml" ContentType="application/vnd.ms-powerpoint.comments+xml"/>
  <Override PartName="/ppt/notesSlides/notesSlide9.xml" ContentType="application/vnd.openxmlformats-officedocument.presentationml.notesSlide+xml"/>
  <Override PartName="/ppt/comments/modernComment_11A_9AE0F0EE.xml" ContentType="application/vnd.ms-powerpoint.comments+xml"/>
  <Override PartName="/ppt/notesSlides/notesSlide10.xml" ContentType="application/vnd.openxmlformats-officedocument.presentationml.notesSlide+xml"/>
  <Override PartName="/ppt/comments/modernComment_11B_108871A3.xml" ContentType="application/vnd.ms-powerpoint.comments+xml"/>
  <Override PartName="/ppt/notesSlides/notesSlide11.xml" ContentType="application/vnd.openxmlformats-officedocument.presentationml.notesSlide+xml"/>
  <Override PartName="/ppt/comments/modernComment_11C_624A3AB8.xml" ContentType="application/vnd.ms-powerpoint.comments+xml"/>
  <Override PartName="/ppt/notesSlides/notesSlide12.xml" ContentType="application/vnd.openxmlformats-officedocument.presentationml.notesSlide+xml"/>
  <Override PartName="/ppt/comments/modernComment_11D_799D95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61" r:id="rId3"/>
    <p:sldId id="275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E73F97-2DBA-1624-B630-49FFBCBBD308}" name="Marco Wischmeier" initials="MW" userId="626e838a8f7e273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0516" autoAdjust="0"/>
  </p:normalViewPr>
  <p:slideViewPr>
    <p:cSldViewPr snapToGrid="0" snapToObjects="1"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-25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05_6C6D563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2_B5031DA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4_9E0CDC2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5_112D06A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6_EF16193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7_87DC3E0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8_F2CCD0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9_EFA6C0D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A_9AE0F0E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B_108871A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C_624A3AB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comments/modernComment_11D_799D95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D8AEC0-7AA5-774E-905D-23EA54F2CE25}" authorId="{65E73F97-2DBA-1624-B630-49FFBCBBD308}" created="2022-11-15T17:48:32.0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19104828" sldId="261"/>
      <ac:spMk id="4" creationId="{00000000-0000-0000-0000-000000000000}"/>
      <ac:txMk cp="235" len="8">
        <ac:context len="368" hash="3690876095"/>
      </ac:txMk>
    </ac:txMkLst>
    <p188:pos x="6415545" y="2398554"/>
    <p188:txBody>
      <a:bodyPr/>
      <a:lstStyle/>
      <a:p>
        <a:r>
          <a:rPr lang="en-GB"/>
          <a:t>as the interaction with the main chamber and the feedback of SOL conditions on the pedestal might be of relevance as well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7BD93-7597-4E86-AFFD-8D56C00EE12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CA7AB-4704-4D1C-A525-A7A1640B090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Marco: </a:t>
            </a:r>
            <a:r>
              <a:rPr lang="en-GB" dirty="0"/>
              <a:t>as the interaction with the main chamber and the feedback of SOL conditions on the pedestal might be of relevance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A7AB-4704-4D1C-A525-A7A1640B09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9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" y="29074"/>
            <a:ext cx="8106770" cy="72669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GB" noProof="0"/>
              <a:t>Fare clic per modificare lo stile del titolo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4D694D4-973C-344D-B249-9C473EE41B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248" y="23722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ttore 1 8">
            <a:extLst>
              <a:ext uri="{FF2B5EF4-FFF2-40B4-BE49-F238E27FC236}">
                <a16:creationId xmlns:a16="http://schemas.microsoft.com/office/drawing/2014/main" id="{543E5731-961E-E349-A079-EB164F7CD0A1}"/>
              </a:ext>
            </a:extLst>
          </p:cNvPr>
          <p:cNvCxnSpPr/>
          <p:nvPr userDrawn="1"/>
        </p:nvCxnSpPr>
        <p:spPr>
          <a:xfrm>
            <a:off x="628650" y="6479183"/>
            <a:ext cx="8092269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626302" y="65012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A388E2-D9D2-6046-B7B6-9530BFC1EB4D}" type="datetimeFigureOut">
              <a:rPr lang="it-IT" smtClean="0"/>
              <a:pPr/>
              <a:t>26/04/2023</a:t>
            </a:fld>
            <a:endParaRPr lang="it-IT" dirty="0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3040670" y="6501297"/>
            <a:ext cx="4260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EG-2 | 26-28/04/2023 DTT-RP 2nd in-</a:t>
            </a:r>
            <a:r>
              <a:rPr lang="it-IT" dirty="0" err="1"/>
              <a:t>presence</a:t>
            </a:r>
            <a:r>
              <a:rPr lang="it-IT" dirty="0"/>
              <a:t>  |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62636" y="65012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013763-FF4F-6447-94CE-4F6DA003092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18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88E2-D9D2-6046-B7B6-9530BFC1EB4D}" type="datetimeFigureOut">
              <a:rPr lang="it-IT" smtClean="0"/>
              <a:t>26/04/2023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3763-FF4F-6447-94CE-4F6DA0030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21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9_EFA6C0DA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A_9AE0F0EE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B_108871A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C_624A3AB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D_799D95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5_6C6D563C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2_B5031DA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4_9E0CDC2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5_112D06A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6_EF16193A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7_87DC3E0F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8_F2CCD0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85715"/>
            <a:ext cx="8069853" cy="1019671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EG-2: Divertor and SOL physics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77" y="2436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F6849C9B-755B-B946-8081-8F054A952E81}"/>
              </a:ext>
            </a:extLst>
          </p:cNvPr>
          <p:cNvSpPr txBox="1">
            <a:spLocks/>
          </p:cNvSpPr>
          <p:nvPr/>
        </p:nvSpPr>
        <p:spPr>
          <a:xfrm>
            <a:off x="675639" y="4106559"/>
            <a:ext cx="7772400" cy="480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26-28/04/2023 DTT-RP 2nd in-person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8CE57969-21EB-42E5-A7F2-BC2F7922536D}"/>
              </a:ext>
            </a:extLst>
          </p:cNvPr>
          <p:cNvSpPr txBox="1">
            <a:spLocks/>
          </p:cNvSpPr>
          <p:nvPr/>
        </p:nvSpPr>
        <p:spPr>
          <a:xfrm>
            <a:off x="1485900" y="2865794"/>
            <a:ext cx="6172200" cy="684898"/>
          </a:xfrm>
          <a:prstGeom prst="rect">
            <a:avLst/>
          </a:prstGeom>
        </p:spPr>
        <p:txBody>
          <a:bodyPr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Tsitrone, M.</a:t>
            </a:r>
            <a:r>
              <a:rPr lang="en-US" sz="1800" dirty="0"/>
              <a:t> </a:t>
            </a:r>
            <a:r>
              <a:rPr lang="en-US" sz="1800" dirty="0" err="1"/>
              <a:t>Wischmeier</a:t>
            </a:r>
            <a:r>
              <a:rPr lang="en-US" sz="1800" dirty="0"/>
              <a:t>, P. </a:t>
            </a:r>
            <a:r>
              <a:rPr lang="en-US" sz="1800" dirty="0" err="1"/>
              <a:t>Innocente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C7DD9D9-C510-4F0F-A23A-3A80B68DD843}"/>
              </a:ext>
            </a:extLst>
          </p:cNvPr>
          <p:cNvSpPr txBox="1"/>
          <p:nvPr/>
        </p:nvSpPr>
        <p:spPr>
          <a:xfrm>
            <a:off x="1897160" y="6090185"/>
            <a:ext cx="56471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i="1" dirty="0">
                <a:solidFill>
                  <a:srgbClr val="0070C0"/>
                </a:solidFill>
                <a:latin typeface="+mj-lt"/>
              </a:rPr>
              <a:t>DTT Consortium (DTT </a:t>
            </a:r>
            <a:r>
              <a:rPr lang="it-IT" sz="1100" i="1" dirty="0" err="1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S.C.a</a:t>
            </a:r>
            <a:r>
              <a:rPr lang="it-IT" sz="1100" i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r.l.  Via E. Fermi </a:t>
            </a:r>
            <a:r>
              <a:rPr lang="it-IT" sz="1100" b="0" i="1" dirty="0">
                <a:solidFill>
                  <a:srgbClr val="0070C0"/>
                </a:solidFill>
                <a:effectLst/>
                <a:latin typeface="+mj-lt"/>
              </a:rPr>
              <a:t> 45 I-00044 Frascati (Roma) </a:t>
            </a:r>
            <a:r>
              <a:rPr lang="it-IT" sz="1100" b="0" i="1" dirty="0" err="1">
                <a:solidFill>
                  <a:srgbClr val="0070C0"/>
                </a:solidFill>
                <a:effectLst/>
                <a:latin typeface="+mj-lt"/>
              </a:rPr>
              <a:t>Italy</a:t>
            </a:r>
            <a:r>
              <a:rPr lang="it-IT" sz="1100" b="0" i="1">
                <a:solidFill>
                  <a:srgbClr val="0070C0"/>
                </a:solidFill>
                <a:effectLst/>
                <a:latin typeface="+mj-lt"/>
              </a:rPr>
              <a:t>)</a:t>
            </a:r>
            <a:endParaRPr lang="it-IT" sz="11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856940F-1817-48B9-8CFB-9DF15236847A}"/>
              </a:ext>
            </a:extLst>
          </p:cNvPr>
          <p:cNvCxnSpPr>
            <a:cxnSpLocks/>
          </p:cNvCxnSpPr>
          <p:nvPr/>
        </p:nvCxnSpPr>
        <p:spPr>
          <a:xfrm>
            <a:off x="737419" y="6090185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4" descr="ENEA logo copia">
            <a:extLst>
              <a:ext uri="{FF2B5EF4-FFF2-40B4-BE49-F238E27FC236}">
                <a16:creationId xmlns:a16="http://schemas.microsoft.com/office/drawing/2014/main" id="{60602308-6D94-45CE-A47C-EBE04D0D8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99" y="6319871"/>
            <a:ext cx="881800" cy="3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NR">
            <a:extLst>
              <a:ext uri="{FF2B5EF4-FFF2-40B4-BE49-F238E27FC236}">
                <a16:creationId xmlns:a16="http://schemas.microsoft.com/office/drawing/2014/main" id="{C8110FA3-69D5-4220-9CDA-44466930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34" y="6319871"/>
            <a:ext cx="409756" cy="36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logocreate">
            <a:extLst>
              <a:ext uri="{FF2B5EF4-FFF2-40B4-BE49-F238E27FC236}">
                <a16:creationId xmlns:a16="http://schemas.microsoft.com/office/drawing/2014/main" id="{15F2121E-AAA5-4F5A-8112-598232DB3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64" y="6304886"/>
            <a:ext cx="349470" cy="39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FX Padova 05 1600x836">
            <a:extLst>
              <a:ext uri="{FF2B5EF4-FFF2-40B4-BE49-F238E27FC236}">
                <a16:creationId xmlns:a16="http://schemas.microsoft.com/office/drawing/2014/main" id="{CA3E075A-A1B7-4301-AB68-B0645C76C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83" y="6312484"/>
            <a:ext cx="628797" cy="3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eni ml pms">
            <a:extLst>
              <a:ext uri="{FF2B5EF4-FFF2-40B4-BE49-F238E27FC236}">
                <a16:creationId xmlns:a16="http://schemas.microsoft.com/office/drawing/2014/main" id="{74937179-A1EA-4EE4-B19C-273C6D9A4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729" y="6291566"/>
            <a:ext cx="272141" cy="33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8" descr="L&amp;#39;INFN CAMBIA LOGO">
            <a:extLst>
              <a:ext uri="{FF2B5EF4-FFF2-40B4-BE49-F238E27FC236}">
                <a16:creationId xmlns:a16="http://schemas.microsoft.com/office/drawing/2014/main" id="{820940F9-8F07-4DDC-B249-3C31C836B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83" y="6314222"/>
            <a:ext cx="655285" cy="3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POLITO">
            <a:extLst>
              <a:ext uri="{FF2B5EF4-FFF2-40B4-BE49-F238E27FC236}">
                <a16:creationId xmlns:a16="http://schemas.microsoft.com/office/drawing/2014/main" id="{EEC742EE-DB78-4557-A3AE-ED526CDEF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69" y="6292990"/>
            <a:ext cx="347294" cy="34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logo unimib">
            <a:extLst>
              <a:ext uri="{FF2B5EF4-FFF2-40B4-BE49-F238E27FC236}">
                <a16:creationId xmlns:a16="http://schemas.microsoft.com/office/drawing/2014/main" id="{7277EF73-FA76-4E2C-B50F-901D0406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393" y="6272517"/>
            <a:ext cx="340816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0" descr="Logo Tor Vergata 1">
            <a:extLst>
              <a:ext uri="{FF2B5EF4-FFF2-40B4-BE49-F238E27FC236}">
                <a16:creationId xmlns:a16="http://schemas.microsoft.com/office/drawing/2014/main" id="{0B9BFDFF-63E1-49E2-9AB8-D96952269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909" y="6291566"/>
            <a:ext cx="382169" cy="3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univtuscia">
            <a:extLst>
              <a:ext uri="{FF2B5EF4-FFF2-40B4-BE49-F238E27FC236}">
                <a16:creationId xmlns:a16="http://schemas.microsoft.com/office/drawing/2014/main" id="{B002311F-7B56-45EB-B360-C20018D6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37" y="6324180"/>
            <a:ext cx="748214" cy="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236" y="65410"/>
            <a:ext cx="334613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8" y="27297"/>
            <a:ext cx="1093470" cy="89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05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3.4 First wall loads and far SOL physics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Ramp up optimization to avoid W influx / minimize heat loads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Radiation, cx fluxes/energies, far SOL characterization / turbulent SOL transport (how can one characterize filamentary transport experimentally  in DTT?)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Impact of SN vs ADC on first wall loads and erosion?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Heat load during ramp down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Disruption heat loads on FW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3D effects (RF systems, discrete limiters …)</a:t>
            </a:r>
          </a:p>
          <a:p>
            <a:pPr lvl="1"/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068297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</a:t>
            </a:r>
            <a:r>
              <a:rPr lang="en-GB" dirty="0"/>
              <a:t>Plasma Wall Interactions in a full tungsten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1688" lvl="1" indent="-801688"/>
            <a:r>
              <a:rPr lang="en-US" sz="2400" b="1" dirty="0"/>
              <a:t>Introduction</a:t>
            </a:r>
          </a:p>
          <a:p>
            <a:pPr marL="984250" lvl="1" indent="-5270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Harnessing PWI is key for operating a future reactor successfully.</a:t>
            </a:r>
          </a:p>
          <a:p>
            <a:pPr marL="984250" lvl="1" indent="-5270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Impact on plasma performance (avoid plasma pollution and provide adequate wall conditioning), reactor maintenance (maximize PFC lifetime and ensure PFC protection) and safety (minimize fuel retention and dust production).</a:t>
            </a:r>
          </a:p>
          <a:p>
            <a:pPr marL="984250" lvl="1" indent="-5270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Tungsten = most promising material for future reactor ... and ITER (</a:t>
            </a:r>
            <a:r>
              <a:rPr lang="en-GB" sz="2200" dirty="0" err="1"/>
              <a:t>rebaselining</a:t>
            </a:r>
            <a:r>
              <a:rPr lang="en-GB" sz="2200" dirty="0"/>
              <a:t> ongoing).</a:t>
            </a:r>
          </a:p>
          <a:p>
            <a:pPr marL="984250" lvl="1" indent="-5270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DTT = unique opportunity to study PWI in a full W environment with ADC.</a:t>
            </a:r>
          </a:p>
          <a:p>
            <a:pPr marL="984250" lvl="1" indent="-5270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In addition, DTT has test divertor modules with which advanced materials can be tested</a:t>
            </a:r>
          </a:p>
        </p:txBody>
      </p:sp>
    </p:spTree>
    <p:extLst>
      <p:ext uri="{BB962C8B-B14F-4D97-AF65-F5344CB8AC3E}">
        <p14:creationId xmlns:p14="http://schemas.microsoft.com/office/powerpoint/2010/main" val="259843300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</a:t>
            </a:r>
            <a:r>
              <a:rPr lang="en-GB" dirty="0"/>
              <a:t>Plasma Wall Interactions in a full tungsten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spcAft>
                <a:spcPts val="600"/>
              </a:spcAft>
            </a:pPr>
            <a:r>
              <a:rPr lang="en-US" sz="2400" b="1" dirty="0"/>
              <a:t>3.5.1		Plasma Wall Interaction for plasma performance and safety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Material migration</a:t>
            </a:r>
          </a:p>
          <a:p>
            <a:pPr marL="1257300" lvl="2" indent="-342900">
              <a:buFontTx/>
              <a:buChar char="-"/>
            </a:pPr>
            <a:r>
              <a:rPr lang="en-US" sz="2200" dirty="0"/>
              <a:t>Assessment of W erosion inter vs intra ELMs</a:t>
            </a:r>
          </a:p>
          <a:p>
            <a:pPr marL="1257300" lvl="2" indent="-342900">
              <a:buFontTx/>
              <a:buChar char="-"/>
            </a:pPr>
            <a:r>
              <a:rPr lang="en-US" sz="2200" dirty="0"/>
              <a:t>Comparison of W migration pathways between SN and ADC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Fuel retention and recovery</a:t>
            </a:r>
          </a:p>
          <a:p>
            <a:pPr marL="1257300" lvl="1" indent="-357188"/>
            <a:r>
              <a:rPr lang="en-US" sz="2200" dirty="0"/>
              <a:t>-	Assessment of fuel retention in a full W environment </a:t>
            </a:r>
            <a:r>
              <a:rPr lang="en-US" sz="2200" dirty="0">
                <a:solidFill>
                  <a:srgbClr val="C00000"/>
                </a:solidFill>
              </a:rPr>
              <a:t>(long pulse required &gt; 30s (to be checked) for particle balance accuracy)</a:t>
            </a:r>
          </a:p>
          <a:p>
            <a:pPr marL="1257300" lvl="2" indent="-357188">
              <a:buFontTx/>
              <a:buChar char="-"/>
            </a:pPr>
            <a:r>
              <a:rPr lang="en-US" sz="2200" dirty="0"/>
              <a:t>Comparison of fuel recovery efficiency of baking / ICWC / ECWC (feasibility to be checked)</a:t>
            </a:r>
          </a:p>
          <a:p>
            <a:pPr marL="1257300" lvl="2" indent="-357188">
              <a:buFontTx/>
              <a:buChar char="-"/>
            </a:pPr>
            <a:r>
              <a:rPr lang="en-US" sz="2200" dirty="0" err="1">
                <a:solidFill>
                  <a:srgbClr val="FF0000"/>
                </a:solidFill>
              </a:rPr>
              <a:t>Diag</a:t>
            </a:r>
            <a:r>
              <a:rPr lang="en-US" sz="2200" dirty="0">
                <a:solidFill>
                  <a:srgbClr val="FF0000"/>
                </a:solidFill>
              </a:rPr>
              <a:t> : is LID QMS planned ? LIBS from day 2 only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D, He and neutrons induced W morphology changes</a:t>
            </a:r>
          </a:p>
          <a:p>
            <a:pPr marL="1257300" lvl="2" indent="-342900"/>
            <a:r>
              <a:rPr lang="en-US" sz="2200" dirty="0"/>
              <a:t>-	Assessment of material properties changes under D (blistering ...) and He operation (nanostructures, fuzz ...) and potential impact on PFC power handling performance.</a:t>
            </a:r>
          </a:p>
          <a:p>
            <a:pPr marL="1257300" lvl="2" indent="-342900"/>
            <a:r>
              <a:rPr lang="en-US" sz="2200" dirty="0"/>
              <a:t>-	Impact of neutrons</a:t>
            </a:r>
            <a:r>
              <a:rPr lang="en-US" sz="2200" dirty="0">
                <a:solidFill>
                  <a:srgbClr val="FF0000"/>
                </a:solidFill>
              </a:rPr>
              <a:t> (</a:t>
            </a:r>
            <a:r>
              <a:rPr lang="en-US" sz="2200" dirty="0" err="1">
                <a:solidFill>
                  <a:srgbClr val="FF0000"/>
                </a:solidFill>
              </a:rPr>
              <a:t>dpa</a:t>
            </a:r>
            <a:r>
              <a:rPr lang="en-US" sz="2200" dirty="0">
                <a:solidFill>
                  <a:srgbClr val="FF0000"/>
                </a:solidFill>
              </a:rPr>
              <a:t> level planned in DTT)</a:t>
            </a:r>
            <a:r>
              <a:rPr lang="en-US" sz="2200" dirty="0"/>
              <a:t> ?</a:t>
            </a:r>
          </a:p>
          <a:p>
            <a:pPr lvl="1"/>
            <a:endParaRPr lang="en-US" sz="2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37744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</a:t>
            </a:r>
            <a:r>
              <a:rPr lang="en-GB" dirty="0"/>
              <a:t>Plasma Wall Interactions in a full tungsten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81987"/>
            <a:ext cx="9116704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spcAft>
                <a:spcPts val="600"/>
              </a:spcAft>
            </a:pPr>
            <a:r>
              <a:rPr lang="en-US" sz="2400" b="1" dirty="0"/>
              <a:t>3.5.2		PWI issues for operations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Wall Conditioning  </a:t>
            </a:r>
          </a:p>
          <a:p>
            <a:pPr lvl="1"/>
            <a:r>
              <a:rPr lang="en-US" sz="2200" dirty="0"/>
              <a:t>Key for plasma performance in full W devices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/>
              <a:t>Try to start wo/w </a:t>
            </a:r>
            <a:r>
              <a:rPr lang="en-US" sz="2200" dirty="0" err="1"/>
              <a:t>boronization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? To be discussed with other EG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/>
              <a:t>Monitoring of plasma recycling (main fuel), intrinsic impurities (O in particular) + seeded impurities as function of conditioning used (baking, boronization, overnight GDC, ICWC/ECWC) and configuration (SN vs ADC)?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/>
              <a:t>Optimize conditioning for a full W device in view of reactor operation.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PWI issues for machine protection in full W</a:t>
            </a:r>
          </a:p>
          <a:p>
            <a:pPr lvl="2"/>
            <a:r>
              <a:rPr lang="en-US" sz="2200" dirty="0"/>
              <a:t>Reflections + emissivity changes, making IR interpretation challenging both for physics and machine protection.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/>
              <a:t>Testing machine protection schemes in early phase + monitoring of W emissivity changes to adapt the system.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/>
              <a:t>Use of AI ?</a:t>
            </a:r>
          </a:p>
        </p:txBody>
      </p:sp>
    </p:spTree>
    <p:extLst>
      <p:ext uri="{BB962C8B-B14F-4D97-AF65-F5344CB8AC3E}">
        <p14:creationId xmlns:p14="http://schemas.microsoft.com/office/powerpoint/2010/main" val="164903186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Plasma Wall Interactions in a full tungsten environment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spcAft>
                <a:spcPts val="600"/>
              </a:spcAft>
            </a:pPr>
            <a:r>
              <a:rPr lang="en-US" sz="2400" b="1" dirty="0"/>
              <a:t>3.5.3	Future PFC and edge diagnostics enhancements </a:t>
            </a:r>
          </a:p>
          <a:p>
            <a:pPr lvl="1"/>
            <a:r>
              <a:rPr lang="en-US" sz="2200" dirty="0"/>
              <a:t>Dedicated program with modular divertor test sectors </a:t>
            </a:r>
            <a:r>
              <a:rPr lang="en-US" sz="2200" dirty="0" err="1"/>
              <a:t>tbd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Large scale test of advanced W materials (alloys ...)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Divertor upgrade test (optimized shaping, non MB technology …)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Optimization of divertor shape towards a specific ADC solution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Exploratory experiments on liquid metals – </a:t>
            </a:r>
            <a:r>
              <a:rPr lang="en-US" sz="2200" dirty="0">
                <a:solidFill>
                  <a:srgbClr val="FF0000"/>
                </a:solidFill>
              </a:rPr>
              <a:t>are the modular divertor test sectors suitable for such tests?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Edge </a:t>
            </a:r>
            <a:r>
              <a:rPr lang="en-US" sz="2200" dirty="0" err="1"/>
              <a:t>diags</a:t>
            </a:r>
            <a:r>
              <a:rPr lang="en-US" sz="2200" dirty="0"/>
              <a:t> upgrade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See also EG6</a:t>
            </a:r>
          </a:p>
        </p:txBody>
      </p:sp>
    </p:spTree>
    <p:extLst>
      <p:ext uri="{BB962C8B-B14F-4D97-AF65-F5344CB8AC3E}">
        <p14:creationId xmlns:p14="http://schemas.microsoft.com/office/powerpoint/2010/main" val="12752315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Previous steps :</a:t>
            </a:r>
          </a:p>
          <a:p>
            <a:pPr marL="627063" indent="-627063">
              <a:buFont typeface="+mj-lt"/>
              <a:buAutoNum type="arabicPeriod"/>
            </a:pPr>
            <a:endParaRPr lang="en-US" sz="2800" dirty="0"/>
          </a:p>
          <a:p>
            <a:pPr marL="627063" indent="-627063">
              <a:buFont typeface="+mj-lt"/>
              <a:buAutoNum type="arabicPeriod"/>
            </a:pPr>
            <a:r>
              <a:rPr lang="en-US" sz="2800" dirty="0"/>
              <a:t>16/01/2023 EG-2 kick-off meeting 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2800" dirty="0"/>
              <a:t>24/03/2023 EG-2 1</a:t>
            </a:r>
            <a:r>
              <a:rPr lang="en-US" sz="2800" baseline="30000" dirty="0"/>
              <a:t>st</a:t>
            </a:r>
            <a:r>
              <a:rPr lang="en-US" sz="2800" dirty="0"/>
              <a:t> meeting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2800" dirty="0"/>
              <a:t>Definition of chapter 3 structure (google doc)</a:t>
            </a:r>
          </a:p>
          <a:p>
            <a:pPr marL="627063" indent="-627063">
              <a:buFont typeface="+mj-lt"/>
              <a:buAutoNum type="arabicPeriod"/>
            </a:pPr>
            <a:endParaRPr lang="en-US" sz="2800" dirty="0"/>
          </a:p>
          <a:p>
            <a:r>
              <a:rPr lang="en-US" sz="2800" u="sng" dirty="0"/>
              <a:t>Planed next steps:</a:t>
            </a:r>
          </a:p>
          <a:p>
            <a:endParaRPr lang="en-US" sz="2800" u="sng" dirty="0"/>
          </a:p>
          <a:p>
            <a:pPr marL="627063" indent="-627063">
              <a:buFont typeface="+mj-lt"/>
              <a:buAutoNum type="arabicPeriod"/>
            </a:pPr>
            <a:r>
              <a:rPr lang="en-US" sz="2800" dirty="0"/>
              <a:t>Discussion of open points (here)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2800" dirty="0"/>
              <a:t>Sharing of documents to whole EG-2 group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2800" dirty="0"/>
              <a:t>Proceeding with chapter 3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81910482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spcAft>
                <a:spcPts val="600"/>
              </a:spcAft>
            </a:pPr>
            <a:r>
              <a:rPr lang="en-US" sz="2200" b="1" dirty="0">
                <a:solidFill>
                  <a:srgbClr val="0070C0"/>
                </a:solidFill>
              </a:rPr>
              <a:t>3.1	Introduction</a:t>
            </a:r>
          </a:p>
          <a:p>
            <a:pPr marL="717550" indent="-717550">
              <a:spcAft>
                <a:spcPts val="600"/>
              </a:spcAft>
            </a:pPr>
            <a:r>
              <a:rPr lang="en-GB" sz="2200" b="1" dirty="0">
                <a:solidFill>
                  <a:srgbClr val="0070C0"/>
                </a:solidFill>
              </a:rPr>
              <a:t>3.2	Components and diagnostics relevant for divertor and SOL physics</a:t>
            </a:r>
          </a:p>
          <a:p>
            <a:pPr marL="717550" indent="-717550"/>
            <a:r>
              <a:rPr lang="en-GB" sz="2200" b="1" dirty="0">
                <a:solidFill>
                  <a:srgbClr val="0070C0"/>
                </a:solidFill>
              </a:rPr>
              <a:t>3.3	Divertor and edge physics studies</a:t>
            </a:r>
          </a:p>
          <a:p>
            <a:pPr marL="1168400" indent="-1168400"/>
            <a:r>
              <a:rPr lang="en-GB" sz="2000" b="1" dirty="0">
                <a:solidFill>
                  <a:srgbClr val="0070C0"/>
                </a:solidFill>
              </a:rPr>
              <a:t>3.3.1	Single Null optimization and physic in reference scenario</a:t>
            </a:r>
          </a:p>
          <a:p>
            <a:pPr marL="1168400" indent="-1168400"/>
            <a:r>
              <a:rPr lang="en-GB" sz="2000" b="1" dirty="0">
                <a:solidFill>
                  <a:srgbClr val="0070C0"/>
                </a:solidFill>
              </a:rPr>
              <a:t>3.3.2	Single Null optimization and physic for ELM mitigation</a:t>
            </a:r>
          </a:p>
          <a:p>
            <a:pPr marL="1168400" indent="-1168400"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3.3.3	Operation in Alternative Divertor Configurations </a:t>
            </a:r>
          </a:p>
          <a:p>
            <a:pPr marL="717550" indent="-717550">
              <a:spcAft>
                <a:spcPts val="600"/>
              </a:spcAft>
            </a:pPr>
            <a:r>
              <a:rPr lang="en-US" sz="2200" b="1" dirty="0">
                <a:solidFill>
                  <a:srgbClr val="0070C0"/>
                </a:solidFill>
              </a:rPr>
              <a:t>3.4	First wall load</a:t>
            </a:r>
          </a:p>
          <a:p>
            <a:pPr marL="717550" indent="-717550"/>
            <a:r>
              <a:rPr lang="en-GB" sz="2200" b="1" dirty="0">
                <a:solidFill>
                  <a:srgbClr val="0070C0"/>
                </a:solidFill>
              </a:rPr>
              <a:t>3.5	Plasma Wall Interactions in a full tungsten environment</a:t>
            </a:r>
          </a:p>
          <a:p>
            <a:pPr marL="1168400" indent="-1168400"/>
            <a:r>
              <a:rPr lang="en-GB" sz="2000" b="1" dirty="0">
                <a:solidFill>
                  <a:srgbClr val="0070C0"/>
                </a:solidFill>
              </a:rPr>
              <a:t>3.5.1	Plasma Wall Interaction for plasma performance and safety</a:t>
            </a:r>
          </a:p>
          <a:p>
            <a:pPr marL="1168400" indent="-1168400"/>
            <a:r>
              <a:rPr lang="en-GB" sz="2000" b="1" dirty="0">
                <a:solidFill>
                  <a:srgbClr val="0070C0"/>
                </a:solidFill>
              </a:rPr>
              <a:t>3.5.2	PWI issues for operations</a:t>
            </a:r>
          </a:p>
          <a:p>
            <a:pPr marL="1168400" indent="-1168400"/>
            <a:r>
              <a:rPr lang="en-GB" sz="2000" b="1" dirty="0">
                <a:solidFill>
                  <a:srgbClr val="0070C0"/>
                </a:solidFill>
              </a:rPr>
              <a:t>3.5.3	Future PFC and edge diagnostics enhancements</a:t>
            </a:r>
            <a:endParaRPr lang="en-US" sz="20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39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 Introduction/1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Where DTT stands in view ITER/DEMO &amp;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Power exhaust </a:t>
            </a:r>
            <a:r>
              <a:rPr lang="en-US" sz="2400" dirty="0">
                <a:sym typeface="Wingdings" panose="05000000000000000000" pitchFamily="2" charset="2"/>
              </a:rPr>
              <a:t></a:t>
            </a:r>
            <a:r>
              <a:rPr lang="en-US" sz="2400" dirty="0"/>
              <a:t> major challenge for next step fusion 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Divertor </a:t>
            </a:r>
            <a:r>
              <a:rPr lang="en-US" sz="2400" dirty="0">
                <a:sym typeface="Wingdings" panose="05000000000000000000" pitchFamily="2" charset="2"/>
              </a:rPr>
              <a:t>	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key component with unprecedented heat and particle loads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neutrons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Main target of DTT </a:t>
            </a:r>
            <a:r>
              <a:rPr lang="en-US" sz="2400" dirty="0">
                <a:sym typeface="Wingdings" panose="05000000000000000000" pitchFamily="2" charset="2"/>
              </a:rPr>
              <a:t>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explore reactor relevant plasma exhaust solutions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testing alternative divertor solutions in reactor conditions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Important focus = integrated core-edge scenario</a:t>
            </a:r>
          </a:p>
          <a:p>
            <a:pPr lvl="1"/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DTT will </a:t>
            </a:r>
            <a:r>
              <a:rPr lang="en-GB" sz="2400" dirty="0"/>
              <a:t>improve knowledge in plasma exhaust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/>
              <a:t>accompany ITER exploitation and set basis for DEMO design</a:t>
            </a:r>
          </a:p>
          <a:p>
            <a:pPr lvl="1"/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88028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 Introduction/2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List of configurations priorities</a:t>
            </a:r>
            <a:r>
              <a:rPr lang="en-US" sz="2400" dirty="0">
                <a:solidFill>
                  <a:srgbClr val="FF0000"/>
                </a:solidFill>
              </a:rPr>
              <a:t> (must be agreed)</a:t>
            </a:r>
            <a:r>
              <a:rPr lang="en-US" sz="2400" dirty="0">
                <a:sym typeface="Wingdings" panose="05000000000000000000" pitchFamily="2" charset="2"/>
              </a:rPr>
              <a:t>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XD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Long leg variants (SN &amp; SXD)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CRD  </a:t>
            </a:r>
            <a:r>
              <a:rPr lang="en-US" sz="2400" dirty="0">
                <a:solidFill>
                  <a:srgbClr val="FF0000"/>
                </a:solidFill>
              </a:rPr>
              <a:t>(what about this? can we ask for equilibria?)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SF </a:t>
            </a:r>
            <a:r>
              <a:rPr lang="en-US" sz="2400" dirty="0">
                <a:solidFill>
                  <a:srgbClr val="FF0000"/>
                </a:solidFill>
              </a:rPr>
              <a:t> (‘’ ‘’)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DN ??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What about liquid metal targets?</a:t>
            </a:r>
          </a:p>
        </p:txBody>
      </p:sp>
    </p:spTree>
    <p:extLst>
      <p:ext uri="{BB962C8B-B14F-4D97-AF65-F5344CB8AC3E}">
        <p14:creationId xmlns:p14="http://schemas.microsoft.com/office/powerpoint/2010/main" val="265164292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GB" dirty="0"/>
              <a:t>Components and diagnostics relevant for divertor and SOL physics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Divertor and FW 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Cleaning/conditioning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Fueling methods / pumping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Edge relevant diagnostics (table)</a:t>
            </a:r>
          </a:p>
          <a:p>
            <a:pPr lvl="1"/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6349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3.3 Divertor and edge physics studies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1688" lvl="1" indent="-801688"/>
            <a:r>
              <a:rPr lang="en-US" sz="2400" b="1" dirty="0"/>
              <a:t>Introduction</a:t>
            </a:r>
          </a:p>
          <a:p>
            <a:pPr lvl="1"/>
            <a:r>
              <a:rPr lang="en-US" sz="2400" dirty="0"/>
              <a:t>Short introduction to relevant DTT parameters in the contest of power exhaust</a:t>
            </a:r>
          </a:p>
          <a:p>
            <a:pPr marL="900113" indent="-900113"/>
            <a:r>
              <a:rPr lang="en-US" sz="2400" b="1" dirty="0"/>
              <a:t>3.3.1	Single Null optimization and physic in reference scenario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Characterize SN ref case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Different power levels/phases and L-mode to H-mode)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Attached to partial/fully detachment)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FF0000"/>
                </a:solidFill>
              </a:rPr>
              <a:t>H/D/[He low priority] plasmas to be considered 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type-I </a:t>
            </a:r>
            <a:r>
              <a:rPr lang="en-US" sz="2400" dirty="0" err="1"/>
              <a:t>ELMy</a:t>
            </a:r>
            <a:r>
              <a:rPr lang="en-US" sz="2400" dirty="0"/>
              <a:t> H-modes detached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Optimized impurity mix / fueling location for seeding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Real time control of detachment (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Characterization of He pumping for SN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“performance” of SN for power and particle exhaust –</a:t>
            </a:r>
            <a:r>
              <a:rPr lang="en-US" sz="2400" b="1" dirty="0">
                <a:solidFill>
                  <a:srgbClr val="FF0000"/>
                </a:solidFill>
              </a:rPr>
              <a:t> requires some performance indicators for comparison with ADC</a:t>
            </a:r>
          </a:p>
        </p:txBody>
      </p:sp>
    </p:spTree>
    <p:extLst>
      <p:ext uri="{BB962C8B-B14F-4D97-AF65-F5344CB8AC3E}">
        <p14:creationId xmlns:p14="http://schemas.microsoft.com/office/powerpoint/2010/main" val="401120287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3.3 Divertor and edge physics studies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/>
            <a:r>
              <a:rPr lang="en-US" sz="2400" b="1" dirty="0"/>
              <a:t>3.3.2	Single Null optimization and physic for ELM mitigation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small/no ELM scenarios (EDA, QCE, XPR…)?  </a:t>
            </a:r>
            <a:r>
              <a:rPr lang="en-US" sz="2400" dirty="0">
                <a:solidFill>
                  <a:srgbClr val="FF0000"/>
                </a:solidFill>
              </a:rPr>
              <a:t>Focus on QCE and XPR - no EDA H-mode required as at high densities undistinguishable to QCE and at low densities not relevant for power and particle exhaust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Use of RMPs (3D effects)[low by Sven]?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Priority of no ELMs scenario to be discussed with EG.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935796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3.3 Divertor and edge physics studies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96" y="996287"/>
            <a:ext cx="911670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spcAft>
                <a:spcPts val="600"/>
              </a:spcAft>
            </a:pPr>
            <a:r>
              <a:rPr lang="en-US" sz="2400" b="1" dirty="0"/>
              <a:t>3.3.3	Operation in Alternative Divertor Configurations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Access to detachment as a first quantifier for defining the performance of ADCs</a:t>
            </a:r>
            <a:r>
              <a:rPr lang="en-GB" sz="2400" b="1" dirty="0">
                <a:solidFill>
                  <a:srgbClr val="FF0000"/>
                </a:solidFill>
              </a:rPr>
              <a:t> but not sufficient what else?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 Is there a particular contribution by the high toroidal field to be expected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dissipative power fraction between upstream and target - to assess how much power can be dissipated by the SOL alone neglecting any XPR effects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Quantify risks for transients, i.e. re-attachment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Control times  / loss of control / mitigation schemes that can be tested in DTT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Pumping and heating issues?</a:t>
            </a:r>
            <a:endParaRPr lang="en-US" sz="2400" dirty="0"/>
          </a:p>
          <a:p>
            <a:pPr lvl="1"/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9430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1464</Words>
  <Application>Microsoft Office PowerPoint</Application>
  <PresentationFormat>Presentazione su schermo (4:3)</PresentationFormat>
  <Paragraphs>155</Paragraphs>
  <Slides>14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Courier New</vt:lpstr>
      <vt:lpstr>Wingdings</vt:lpstr>
      <vt:lpstr>Tema di Office</vt:lpstr>
      <vt:lpstr>EG-2: Divertor and SOL physics</vt:lpstr>
      <vt:lpstr>Introduction</vt:lpstr>
      <vt:lpstr>Chapter 3</vt:lpstr>
      <vt:lpstr>3.1 Introduction/1</vt:lpstr>
      <vt:lpstr>3.1 Introduction/2</vt:lpstr>
      <vt:lpstr>3.2 Components and diagnostics relevant for divertor and SOL physics</vt:lpstr>
      <vt:lpstr>3.3 Divertor and edge physics studies</vt:lpstr>
      <vt:lpstr>3.3 Divertor and edge physics studies</vt:lpstr>
      <vt:lpstr>3.3 Divertor and edge physics studies</vt:lpstr>
      <vt:lpstr>3.4 First wall loads and far SOL physics</vt:lpstr>
      <vt:lpstr>3.5 Plasma Wall Interactions in a full tungsten environment</vt:lpstr>
      <vt:lpstr>3.5 Plasma Wall Interactions in a full tungsten environment</vt:lpstr>
      <vt:lpstr>3.5 Plasma Wall Interactions in a full tungsten environment</vt:lpstr>
      <vt:lpstr>3.5 Plasma Wall Interactions in a full tungsten environment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roberto scarcella</cp:lastModifiedBy>
  <cp:revision>81</cp:revision>
  <dcterms:created xsi:type="dcterms:W3CDTF">2020-08-28T09:34:50Z</dcterms:created>
  <dcterms:modified xsi:type="dcterms:W3CDTF">2023-04-26T19:32:15Z</dcterms:modified>
</cp:coreProperties>
</file>