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93" r:id="rId2"/>
    <p:sldMasterId id="2147483706" r:id="rId3"/>
  </p:sldMasterIdLst>
  <p:notesMasterIdLst>
    <p:notesMasterId r:id="rId13"/>
  </p:notesMasterIdLst>
  <p:handoutMasterIdLst>
    <p:handoutMasterId r:id="rId14"/>
  </p:handoutMasterIdLst>
  <p:sldIdLst>
    <p:sldId id="765" r:id="rId4"/>
    <p:sldId id="762" r:id="rId5"/>
    <p:sldId id="746" r:id="rId6"/>
    <p:sldId id="747" r:id="rId7"/>
    <p:sldId id="761" r:id="rId8"/>
    <p:sldId id="760" r:id="rId9"/>
    <p:sldId id="766" r:id="rId10"/>
    <p:sldId id="763" r:id="rId11"/>
    <p:sldId id="764" r:id="rId12"/>
  </p:sldIdLst>
  <p:sldSz cx="9144000" cy="6858000" type="screen4x3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RUZZI Gerardo 128281" initials="GG1" lastIdx="27" clrIdx="0">
    <p:extLst>
      <p:ext uri="{19B8F6BF-5375-455C-9EA6-DF929625EA0E}">
        <p15:presenceInfo xmlns:p15="http://schemas.microsoft.com/office/powerpoint/2012/main" userId="S-1-5-21-1801674531-299502267-839522115-74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ECFF"/>
    <a:srgbClr val="88ABCE"/>
    <a:srgbClr val="ECE7EB"/>
    <a:srgbClr val="D6CCD4"/>
    <a:srgbClr val="5386B9"/>
    <a:srgbClr val="1FB505"/>
    <a:srgbClr val="00C9C9"/>
    <a:srgbClr val="FBF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7" autoAdjust="0"/>
  </p:normalViewPr>
  <p:slideViewPr>
    <p:cSldViewPr snapToGrid="0">
      <p:cViewPr varScale="1">
        <p:scale>
          <a:sx n="78" d="100"/>
          <a:sy n="78" d="100"/>
        </p:scale>
        <p:origin x="15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392" y="-10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92" y="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919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92" y="937919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83C626-A223-442B-8D39-1D1736DDB4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92" y="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08" y="4689596"/>
            <a:ext cx="4986260" cy="44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19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92" y="937919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2570B7-8F70-4ED7-95D4-B37D4F6EFD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37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6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2931" y="1298231"/>
            <a:ext cx="817245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3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2388"/>
            <a:ext cx="2043113" cy="6184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52388"/>
            <a:ext cx="5976937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87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21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13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7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70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46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1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815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7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931" y="1298231"/>
            <a:ext cx="817245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6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146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469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48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C2D-CD65-4A44-B495-559E81820069}" type="datetime1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232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851"/>
            <a:ext cx="7123278" cy="72669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noProof="0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646313"/>
            <a:ext cx="788670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pple Symbols" panose="02000000000000000000" pitchFamily="2" charset="-79"/>
              <a:buNone/>
              <a:defRPr sz="2800">
                <a:latin typeface="Century Gothic" panose="020B0502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>
                <a:latin typeface="Century Gothic" panose="020B0502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1"/>
            <a:r>
              <a:rPr lang="en-GB" noProof="0" dirty="0"/>
              <a:t>Bullet List</a:t>
            </a:r>
          </a:p>
          <a:p>
            <a:pPr lvl="1"/>
            <a:r>
              <a:rPr lang="en-GB" noProof="0" dirty="0"/>
              <a:t>Bullet List</a:t>
            </a:r>
          </a:p>
          <a:p>
            <a:pPr lvl="2"/>
            <a:r>
              <a:rPr lang="en-GB" noProof="0" dirty="0"/>
              <a:t>Nested bullet</a:t>
            </a:r>
          </a:p>
          <a:p>
            <a:pPr lvl="2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DE00AE7B-EB6E-4C9B-B06B-931602C8947B}" type="datetime1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BA013763-FF4F-6447-94CE-4F6DA003092A}" type="slidenum">
              <a:rPr lang="it-IT" smtClean="0"/>
              <a:pPr/>
              <a:t>‹N°›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D694D4-973C-344D-B249-9C473EE41B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88" y="179848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0CFAF3C-0E39-4328-A43B-8C64CA3F5BC9}"/>
              </a:ext>
            </a:extLst>
          </p:cNvPr>
          <p:cNvCxnSpPr>
            <a:cxnSpLocks/>
          </p:cNvCxnSpPr>
          <p:nvPr userDrawn="1"/>
        </p:nvCxnSpPr>
        <p:spPr>
          <a:xfrm>
            <a:off x="737419" y="6311744"/>
            <a:ext cx="7836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5CD345-5DF3-4221-8E5E-6801134F4DEE}"/>
              </a:ext>
            </a:extLst>
          </p:cNvPr>
          <p:cNvSpPr txBox="1"/>
          <p:nvPr userDrawn="1"/>
        </p:nvSpPr>
        <p:spPr>
          <a:xfrm>
            <a:off x="1496961" y="6383533"/>
            <a:ext cx="2372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err="1"/>
              <a:t>F</a:t>
            </a:r>
            <a:r>
              <a:rPr lang="it-IT" sz="1400"/>
              <a:t>. </a:t>
            </a:r>
            <a:r>
              <a:rPr lang="it-IT" sz="1400" err="1"/>
              <a:t>Crisanti</a:t>
            </a:r>
            <a:r>
              <a:rPr lang="it-IT" sz="1400"/>
              <a:t>, DTT </a:t>
            </a:r>
            <a:r>
              <a:rPr lang="it-IT" sz="1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S.C.a</a:t>
            </a:r>
            <a:r>
              <a:rPr lang="it-IT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r.l</a:t>
            </a:r>
            <a:r>
              <a:rPr lang="it-IT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40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6C4CB5E-169A-48F2-BB87-1E338914F963}"/>
              </a:ext>
            </a:extLst>
          </p:cNvPr>
          <p:cNvSpPr txBox="1">
            <a:spLocks/>
          </p:cNvSpPr>
          <p:nvPr userDrawn="1"/>
        </p:nvSpPr>
        <p:spPr>
          <a:xfrm>
            <a:off x="169640" y="6352767"/>
            <a:ext cx="1658367" cy="58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600">
                <a:solidFill>
                  <a:srgbClr val="0070C0"/>
                </a:solidFill>
              </a:rPr>
              <a:t>DTT RP WS</a:t>
            </a:r>
          </a:p>
        </p:txBody>
      </p:sp>
    </p:spTree>
    <p:extLst>
      <p:ext uri="{BB962C8B-B14F-4D97-AF65-F5344CB8AC3E}">
        <p14:creationId xmlns:p14="http://schemas.microsoft.com/office/powerpoint/2010/main" val="3937522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30B5-B170-4B83-9E8B-8060F40A9870}" type="datetime1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582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942B-3441-4A07-93F1-263E4E9A842F}" type="datetime1">
              <a:rPr lang="it-IT" smtClean="0"/>
              <a:t>20/04/2023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081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AFBE-F854-44F6-9FB2-9D544DF8F01B}" type="datetime1">
              <a:rPr lang="it-IT" smtClean="0"/>
              <a:t>20/04/2023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206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9C80-5009-4A3C-8984-AA057A2AB7C3}" type="datetime1">
              <a:rPr lang="it-IT" smtClean="0"/>
              <a:t>20/04/2023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11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4450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B41-3CAF-4D05-B01F-E293FFDE15A2}" type="datetime1">
              <a:rPr lang="it-IT" smtClean="0"/>
              <a:t>20/04/2023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269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74C-5B31-46A6-ABCD-B79513E4C7BD}" type="datetime1">
              <a:rPr lang="it-IT" smtClean="0"/>
              <a:t>20/04/2023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8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28A-7D77-4095-9BF5-6738C09899E1}" type="datetime1">
              <a:rPr lang="it-IT" smtClean="0"/>
              <a:t>20/04/2023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852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5FDA-5028-431B-8B47-0901C4934355}" type="datetime1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551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8DF6-EAD2-494A-AD86-724411F70E10}" type="datetime1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4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57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17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1239" y="37481"/>
            <a:ext cx="6732588" cy="58371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08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5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865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026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87851"/>
            <a:ext cx="9143998" cy="27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-40615"/>
            <a:ext cx="9143997" cy="726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21239" y="37481"/>
            <a:ext cx="6732588" cy="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8436" name="Espace réservé du pied de page 9"/>
          <p:cNvSpPr txBox="1">
            <a:spLocks noGrp="1"/>
          </p:cNvSpPr>
          <p:nvPr userDrawn="1"/>
        </p:nvSpPr>
        <p:spPr bwMode="auto">
          <a:xfrm>
            <a:off x="1256384" y="6536433"/>
            <a:ext cx="667953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2</a:t>
            </a:r>
            <a:r>
              <a:rPr lang="fr-FR" sz="1000" baseline="30000" smtClean="0">
                <a:solidFill>
                  <a:srgbClr val="666666"/>
                </a:solidFill>
                <a:latin typeface="Arial" pitchFamily="34" charset="0"/>
              </a:rPr>
              <a:t>nd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DTT-RP Team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meeting                 	G. Giruzzi, F. Crisanti, P. Martin            	      26 April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 2023</a:t>
            </a:r>
          </a:p>
        </p:txBody>
      </p:sp>
      <p:sp>
        <p:nvSpPr>
          <p:cNvPr id="1031" name="Espace réservé du numéro de diapositive 8"/>
          <p:cNvSpPr txBox="1">
            <a:spLocks noGrp="1"/>
          </p:cNvSpPr>
          <p:nvPr userDrawn="1"/>
        </p:nvSpPr>
        <p:spPr bwMode="auto">
          <a:xfrm>
            <a:off x="8024813" y="6525547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 smtClean="0">
                <a:solidFill>
                  <a:srgbClr val="666666"/>
                </a:solidFill>
              </a:rPr>
              <a:t>|  PAGE </a:t>
            </a:r>
            <a:fld id="{A0581F6E-2BD0-4EF1-8F06-EDD2A696C12A}" type="slidenum">
              <a:rPr lang="fr-FR" sz="1000" smtClean="0">
                <a:solidFill>
                  <a:srgbClr val="666666"/>
                </a:solidFill>
              </a:rPr>
              <a:pPr eaLnBrk="1" hangingPunct="1">
                <a:defRPr/>
              </a:pPr>
              <a:t>‹N°›</a:t>
            </a:fld>
            <a:endParaRPr lang="fr-FR" sz="1000" smtClean="0">
              <a:solidFill>
                <a:srgbClr val="666666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21" y="37481"/>
            <a:ext cx="577567" cy="5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0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EFEC-23F2-4ADA-91C1-842A84FDCFF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2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8935-609F-44C4-84F9-0CE1D4D9890C}" type="datetime1">
              <a:rPr lang="it-IT" smtClean="0"/>
              <a:t>20/04/2023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90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13" y="229086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7DD9D9-C510-4F0F-A23A-3A80B68DD843}"/>
              </a:ext>
            </a:extLst>
          </p:cNvPr>
          <p:cNvSpPr txBox="1"/>
          <p:nvPr/>
        </p:nvSpPr>
        <p:spPr>
          <a:xfrm>
            <a:off x="1897160" y="6090185"/>
            <a:ext cx="56471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DTT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Consortium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(DTT </a:t>
            </a:r>
            <a:r>
              <a:rPr kumimoji="0" lang="it-IT" sz="1100" b="0" i="1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S.C.a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r.l.  Via E. Fermi 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 45 I-00044 Frascati (Roma) </a:t>
            </a:r>
            <a:r>
              <a:rPr kumimoji="0" lang="it-IT" sz="1100" b="0" i="1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Italy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F38D1D4-FE0D-410E-A240-660162E36CCA}"/>
              </a:ext>
            </a:extLst>
          </p:cNvPr>
          <p:cNvGrpSpPr/>
          <p:nvPr/>
        </p:nvGrpSpPr>
        <p:grpSpPr>
          <a:xfrm>
            <a:off x="1485900" y="6337646"/>
            <a:ext cx="6688316" cy="417632"/>
            <a:chOff x="195399" y="6046932"/>
            <a:chExt cx="8586483" cy="621221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B15CA2E-8FB4-4869-A624-50DA2F91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724" y="6046932"/>
              <a:ext cx="441386" cy="540000"/>
            </a:xfrm>
            <a:prstGeom prst="rect">
              <a:avLst/>
            </a:prstGeom>
          </p:spPr>
        </p:pic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DE0ABA37-8AAA-4534-B3A9-38267405A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9907" y="6084689"/>
              <a:ext cx="1634656" cy="540000"/>
            </a:xfrm>
            <a:prstGeom prst="rect">
              <a:avLst/>
            </a:prstGeom>
          </p:spPr>
        </p:pic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743908D4-5F6C-45B7-BD1A-7CCF6C35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4949" y="6084689"/>
              <a:ext cx="439323" cy="540000"/>
            </a:xfrm>
            <a:prstGeom prst="rect">
              <a:avLst/>
            </a:prstGeom>
          </p:spPr>
        </p:pic>
        <p:pic>
          <p:nvPicPr>
            <p:cNvPr id="30" name="Picture 2" descr="Consorzio RFX">
              <a:extLst>
                <a:ext uri="{FF2B5EF4-FFF2-40B4-BE49-F238E27FC236}">
                  <a16:creationId xmlns:a16="http://schemas.microsoft.com/office/drawing/2014/main" id="{E0CC8F63-E12D-4BA0-980A-8B2142261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313" y="6068890"/>
              <a:ext cx="126514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www.unitus.it/images/137/51/public/platforms/1/BO/ThumbPiattaforme/unitus_marchio_2020_BIANCO.png">
              <a:extLst>
                <a:ext uri="{FF2B5EF4-FFF2-40B4-BE49-F238E27FC236}">
                  <a16:creationId xmlns:a16="http://schemas.microsoft.com/office/drawing/2014/main" id="{CF6F906F-8BE6-4413-B608-5986E4B55D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80000" contrast="-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8249" y="6092153"/>
              <a:ext cx="48073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Milano BICOCCA">
              <a:extLst>
                <a:ext uri="{FF2B5EF4-FFF2-40B4-BE49-F238E27FC236}">
                  <a16:creationId xmlns:a16="http://schemas.microsoft.com/office/drawing/2014/main" id="{96DBB228-97C8-46FA-8B0E-7877D28641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5399" y="6084689"/>
              <a:ext cx="57085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INFN">
              <a:extLst>
                <a:ext uri="{FF2B5EF4-FFF2-40B4-BE49-F238E27FC236}">
                  <a16:creationId xmlns:a16="http://schemas.microsoft.com/office/drawing/2014/main" id="{DB3D2A06-9CB1-4E78-9E38-7F937B44B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772" y="6128153"/>
              <a:ext cx="126514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Centro Interdipartimentale di Ricerca e Formazione Permanente per  l'Insegnamento delle Discipline Scientifiche">
              <a:extLst>
                <a:ext uri="{FF2B5EF4-FFF2-40B4-BE49-F238E27FC236}">
                  <a16:creationId xmlns:a16="http://schemas.microsoft.com/office/drawing/2014/main" id="{4A06F3EE-0379-4D57-83A5-BCFF6064E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085" y="6077303"/>
              <a:ext cx="381797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808E4B50-B9C9-4035-B8D8-9019451E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469" y="6078415"/>
              <a:ext cx="540000" cy="540000"/>
            </a:xfrm>
            <a:prstGeom prst="rect">
              <a:avLst/>
            </a:prstGeom>
          </p:spPr>
        </p:pic>
      </p:grp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856940F-1817-48B9-8CFB-9DF15236847A}"/>
              </a:ext>
            </a:extLst>
          </p:cNvPr>
          <p:cNvCxnSpPr>
            <a:cxnSpLocks/>
          </p:cNvCxnSpPr>
          <p:nvPr/>
        </p:nvCxnSpPr>
        <p:spPr>
          <a:xfrm>
            <a:off x="737419" y="6090185"/>
            <a:ext cx="7836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3"/>
          <a:srcRect t="48270"/>
          <a:stretch/>
        </p:blipFill>
        <p:spPr>
          <a:xfrm>
            <a:off x="687884" y="2491753"/>
            <a:ext cx="7885845" cy="3064962"/>
          </a:xfrm>
          <a:prstGeom prst="rect">
            <a:avLst/>
          </a:prstGeom>
        </p:spPr>
      </p:pic>
      <p:sp>
        <p:nvSpPr>
          <p:cNvPr id="18" name="Sottotitolo 2">
            <a:extLst>
              <a:ext uri="{FF2B5EF4-FFF2-40B4-BE49-F238E27FC236}">
                <a16:creationId xmlns:a16="http://schemas.microsoft.com/office/drawing/2014/main" id="{8CE57969-21EB-42E5-A7F2-BC2F7922536D}"/>
              </a:ext>
            </a:extLst>
          </p:cNvPr>
          <p:cNvSpPr txBox="1">
            <a:spLocks/>
          </p:cNvSpPr>
          <p:nvPr/>
        </p:nvSpPr>
        <p:spPr>
          <a:xfrm>
            <a:off x="849738" y="1537746"/>
            <a:ext cx="7498983" cy="706547"/>
          </a:xfrm>
          <a:prstGeom prst="rect">
            <a:avLst/>
          </a:prstGeom>
        </p:spPr>
        <p:txBody>
          <a:bodyPr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7487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of the meeting and general information</a:t>
            </a: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6045" y="420074"/>
            <a:ext cx="5663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DTT Research Plan</a:t>
            </a:r>
            <a:b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GB" sz="32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</a:t>
            </a: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DTT-RP Team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meeting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2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Scope of the meeting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06477" y="1224444"/>
            <a:ext cx="88195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80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Presentation by the EG-ROs </a:t>
            </a:r>
            <a:r>
              <a:rPr lang="en-GB" sz="1800" smtClean="0">
                <a:latin typeface="+mn-lt"/>
                <a:ea typeface="Calibri" panose="020F0502020204030204" pitchFamily="34" charset="0"/>
              </a:rPr>
              <a:t>of slides </a:t>
            </a:r>
            <a:r>
              <a:rPr lang="en-GB" sz="1800">
                <a:latin typeface="+mn-lt"/>
                <a:ea typeface="Calibri" panose="020F0502020204030204" pitchFamily="34" charset="0"/>
              </a:rPr>
              <a:t>summarising conclusions of the present phase of their work (</a:t>
            </a:r>
            <a:r>
              <a:rPr lang="en-GB" sz="1800" smtClean="0">
                <a:latin typeface="+mn-lt"/>
                <a:ea typeface="Calibri" panose="020F0502020204030204" pitchFamily="34" charset="0"/>
              </a:rPr>
              <a:t>Please </a:t>
            </a:r>
            <a:r>
              <a:rPr lang="en-GB" sz="1800">
                <a:latin typeface="+mn-lt"/>
                <a:ea typeface="Calibri" panose="020F0502020204030204" pitchFamily="34" charset="0"/>
              </a:rPr>
              <a:t>allow time for </a:t>
            </a:r>
            <a:r>
              <a:rPr lang="en-GB" sz="1800" smtClean="0">
                <a:latin typeface="+mn-lt"/>
                <a:ea typeface="Calibri" panose="020F0502020204030204" pitchFamily="34" charset="0"/>
              </a:rPr>
              <a:t>discussion)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80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First objective</a:t>
            </a:r>
            <a:r>
              <a:rPr lang="en-GB" sz="1800" smtClean="0">
                <a:latin typeface="+mn-lt"/>
                <a:ea typeface="Calibri" panose="020F0502020204030204" pitchFamily="34" charset="0"/>
              </a:rPr>
              <a:t>: establish </a:t>
            </a:r>
            <a:r>
              <a:rPr lang="en-GB" sz="1800">
                <a:latin typeface="+mn-lt"/>
                <a:ea typeface="Calibri" panose="020F0502020204030204" pitchFamily="34" charset="0"/>
              </a:rPr>
              <a:t>a coherence among the conclusions of the various </a:t>
            </a:r>
            <a:r>
              <a:rPr lang="en-GB" sz="1800" smtClean="0">
                <a:latin typeface="+mn-lt"/>
                <a:ea typeface="Calibri" panose="020F0502020204030204" pitchFamily="34" charset="0"/>
              </a:rPr>
              <a:t>EGs </a:t>
            </a:r>
            <a:endParaRPr lang="en-GB" sz="1800"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80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S</a:t>
            </a:r>
            <a:r>
              <a:rPr lang="en-GB" sz="180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econd objective</a:t>
            </a:r>
            <a:r>
              <a:rPr lang="en-GB" sz="1800" smtClean="0">
                <a:latin typeface="+mn-lt"/>
                <a:ea typeface="Calibri" panose="020F0502020204030204" pitchFamily="34" charset="0"/>
              </a:rPr>
              <a:t>: discuss </a:t>
            </a:r>
            <a:r>
              <a:rPr lang="en-GB" sz="1800">
                <a:latin typeface="+mn-lt"/>
                <a:ea typeface="Calibri" panose="020F0502020204030204" pitchFamily="34" charset="0"/>
              </a:rPr>
              <a:t>the input we should provide to the EU Facilities Review (unique &amp; important points of DTT).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800">
                <a:latin typeface="+mn-lt"/>
                <a:ea typeface="Calibri" panose="020F0502020204030204" pitchFamily="34" charset="0"/>
              </a:rPr>
              <a:t>At the end of the second day, </a:t>
            </a:r>
            <a:r>
              <a:rPr lang="en-GB" sz="1800" smtClean="0">
                <a:latin typeface="+mn-lt"/>
                <a:ea typeface="Calibri" panose="020F0502020204030204" pitchFamily="34" charset="0"/>
              </a:rPr>
              <a:t>a </a:t>
            </a:r>
            <a:r>
              <a:rPr lang="en-GB" sz="1800">
                <a:latin typeface="+mn-lt"/>
                <a:ea typeface="Calibri" panose="020F0502020204030204" pitchFamily="34" charset="0"/>
              </a:rPr>
              <a:t>2-hour slot for </a:t>
            </a:r>
            <a:r>
              <a:rPr lang="en-GB" sz="180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separate discussions</a:t>
            </a:r>
            <a:r>
              <a:rPr lang="en-GB" sz="1800">
                <a:latin typeface="+mn-lt"/>
                <a:ea typeface="Calibri" panose="020F0502020204030204" pitchFamily="34" charset="0"/>
              </a:rPr>
              <a:t>, in order to prepare the final version of the slides.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80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Friday morning</a:t>
            </a:r>
            <a:r>
              <a:rPr lang="en-GB" sz="180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GB" sz="1800">
                <a:latin typeface="+mn-lt"/>
                <a:ea typeface="Calibri" panose="020F0502020204030204" pitchFamily="34" charset="0"/>
              </a:rPr>
              <a:t>final discussions of the slides elaborated by each group and of the inputs for the Facilities Review.</a:t>
            </a:r>
          </a:p>
        </p:txBody>
      </p:sp>
    </p:spTree>
    <p:extLst>
      <p:ext uri="{BB962C8B-B14F-4D97-AF65-F5344CB8AC3E}">
        <p14:creationId xmlns:p14="http://schemas.microsoft.com/office/powerpoint/2010/main" val="110070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4762" y="39328"/>
            <a:ext cx="6732588" cy="583716"/>
          </a:xfrm>
        </p:spPr>
        <p:txBody>
          <a:bodyPr/>
          <a:lstStyle/>
          <a:p>
            <a:r>
              <a:rPr lang="fr-FR" smtClean="0"/>
              <a:t>Preparation of EU facilities review: timescale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42898"/>
          <a:stretch/>
        </p:blipFill>
        <p:spPr>
          <a:xfrm>
            <a:off x="0" y="794244"/>
            <a:ext cx="7330029" cy="27983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7198"/>
          <a:stretch/>
        </p:blipFill>
        <p:spPr>
          <a:xfrm>
            <a:off x="3537214" y="3763803"/>
            <a:ext cx="5494376" cy="27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Facilities Review - Terms of Reference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652" y="705975"/>
            <a:ext cx="87802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Motivation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the facilities needed in Europe to carry out fusion 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R&amp;D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ime scale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covering the next two European Framework Periods (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until 2034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lang="en-GB" sz="200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Perimeter</a:t>
            </a:r>
            <a:r>
              <a:rPr lang="fr-FR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full European Fusion landscape, not only the facilities supported by 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EUROfusion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acilities,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existing or under construction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including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proposed or considered upgrades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Input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updated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Fusion Roadmap (published in September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2018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implementation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of EUROfusion for the period 2021-2025/27 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(December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lang="en-GB" sz="200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Goal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keep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date of first fusion electricity generation as early as possible. </a:t>
            </a:r>
            <a:endParaRPr lang="en-GB" sz="200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Panel should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seek the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view of EUROfusion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the integration of facilities into a coordinated programme and the views of the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Beneficiaries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(individually or preferably through 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clusters), as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well as input from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 stakeholders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GB" sz="200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Panel will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deliver a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SWOT 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analysis 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(strengths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weaknesses, opportunities, threats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GB" sz="200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areas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research that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cannot </a:t>
            </a:r>
            <a:r>
              <a:rPr lang="en-GB" sz="20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</a:t>
            </a:r>
            <a:r>
              <a:rPr lang="en-GB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addressed by existing facilities 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(or under construction), </a:t>
            </a: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the types of facilities that could fill these </a:t>
            </a:r>
            <a:r>
              <a:rPr lang="en-GB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gaps. </a:t>
            </a:r>
            <a:endParaRPr lang="en-GB" sz="200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>
                <a:latin typeface="Calibri" panose="020F0502020204030204" pitchFamily="34" charset="0"/>
                <a:ea typeface="Times New Roman" panose="02020603050405020304" pitchFamily="18" charset="0"/>
              </a:rPr>
              <a:t>required facilities should be incorporated into a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“facility development” roadmap</a:t>
            </a:r>
            <a:r>
              <a:rPr lang="en-US" sz="2000">
                <a:latin typeface="Calibri" panose="020F0502020204030204" pitchFamily="34" charset="0"/>
                <a:ea typeface="Times New Roman" panose="02020603050405020304" pitchFamily="18" charset="0"/>
              </a:rPr>
              <a:t>, and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prioritised</a:t>
            </a:r>
            <a:r>
              <a:rPr lang="en-US" sz="2000">
                <a:latin typeface="Calibri" panose="020F0502020204030204" pitchFamily="34" charset="0"/>
                <a:ea typeface="Times New Roman" panose="02020603050405020304" pitchFamily="18" charset="0"/>
              </a:rPr>
              <a:t> according to </a:t>
            </a:r>
            <a:r>
              <a:rPr lang="en-US" sz="2000" smtClean="0">
                <a:latin typeface="Calibri" panose="020F0502020204030204" pitchFamily="34" charset="0"/>
                <a:ea typeface="Times New Roman" panose="02020603050405020304" pitchFamily="18" charset="0"/>
              </a:rPr>
              <a:t>benefits</a:t>
            </a:r>
            <a:r>
              <a:rPr lang="en-US" sz="2000">
                <a:latin typeface="Calibri" panose="020F0502020204030204" pitchFamily="34" charset="0"/>
                <a:ea typeface="Times New Roman" panose="02020603050405020304" pitchFamily="18" charset="0"/>
              </a:rPr>
              <a:t>, costs and risks.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57913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Facilities Review – Panel </a:t>
            </a:r>
            <a:r>
              <a:rPr lang="en-GB" smtClean="0"/>
              <a:t>members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14633" y="850449"/>
            <a:ext cx="86228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en-US" i="1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 </a:t>
            </a:r>
            <a:r>
              <a:rPr lang="en-US" i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non-fusion people </a:t>
            </a:r>
            <a:endParaRPr lang="en-GB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GB" i="1">
                <a:latin typeface="Calibri" panose="020F0502020204030204" pitchFamily="34" charset="0"/>
                <a:ea typeface="Times New Roman" panose="02020603050405020304" pitchFamily="18" charset="0"/>
              </a:rPr>
              <a:t>Rolf-Dieter Heuer – CERN retired, CH (chair)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Thomas Mull – Framatome, DE 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Vincent Boudry - LLP, FR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Caterina Biscari – ALBA-synchrotron, ES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Christa Hooijer – TNO, NL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US" i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Non-EU fusion people </a:t>
            </a:r>
            <a:endParaRPr lang="en-GB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Jiangang Li – ASIPP, CN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Chuck Greenfield – GA, US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David Campbell – ITER retired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Indranil Bandyopadhyay – IPR,IN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Sehila Gonzalez – Clean Air Task Force, US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GB" i="1">
                <a:latin typeface="Calibri" panose="020F0502020204030204" pitchFamily="34" charset="0"/>
                <a:ea typeface="Times New Roman" panose="02020603050405020304" pitchFamily="18" charset="0"/>
              </a:rPr>
              <a:t>Dan Brunner – CFS, US 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US" i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Secretary to the panel</a:t>
            </a:r>
            <a:endParaRPr lang="en-GB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i="1">
                <a:latin typeface="Calibri" panose="020F0502020204030204" pitchFamily="34" charset="0"/>
                <a:ea typeface="Times New Roman" panose="02020603050405020304" pitchFamily="18" charset="0"/>
              </a:rPr>
              <a:t>Duarte Borba - EUROfusion</a:t>
            </a:r>
            <a:endParaRPr lang="en-GB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4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8116" y="59762"/>
            <a:ext cx="6732588" cy="583716"/>
          </a:xfrm>
        </p:spPr>
        <p:txBody>
          <a:bodyPr/>
          <a:lstStyle/>
          <a:p>
            <a:r>
              <a:rPr lang="fr-FR" smtClean="0"/>
              <a:t>Preparation of EU facilities review: our task</a:t>
            </a:r>
            <a:endParaRPr lang="fr-F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1457" y="789741"/>
            <a:ext cx="8839198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2000" b="1"/>
              <a:t>DTT-RP Team </a:t>
            </a:r>
            <a:r>
              <a:rPr lang="en-GB" altLang="fr-FR" sz="2000" smtClean="0"/>
              <a:t>should elaborate </a:t>
            </a:r>
            <a:r>
              <a:rPr lang="fr-FR" altLang="fr-FR" sz="2000" smtClean="0"/>
              <a:t>(deadline July 21):</a:t>
            </a:r>
          </a:p>
          <a:p>
            <a:pPr marL="795337" lvl="1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2000" smtClean="0"/>
              <a:t>5 slides (max.): </a:t>
            </a:r>
            <a:r>
              <a:rPr lang="fr-FR" altLang="fr-FR" sz="2000" b="1" smtClean="0"/>
              <a:t>Unique</a:t>
            </a:r>
            <a:r>
              <a:rPr lang="fr-FR" altLang="fr-FR" sz="2000" smtClean="0"/>
              <a:t> contributions to the EU fusion Roadmap</a:t>
            </a:r>
          </a:p>
          <a:p>
            <a:pPr marL="795337" lvl="1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2000"/>
              <a:t>5 </a:t>
            </a:r>
            <a:r>
              <a:rPr lang="fr-FR" altLang="fr-FR" sz="2000" smtClean="0"/>
              <a:t>slides (max.): </a:t>
            </a:r>
            <a:r>
              <a:rPr lang="fr-FR" altLang="fr-FR" sz="2000" b="1" smtClean="0"/>
              <a:t>Important</a:t>
            </a:r>
            <a:r>
              <a:rPr lang="fr-FR" altLang="fr-FR" sz="2000" smtClean="0"/>
              <a:t> </a:t>
            </a:r>
            <a:r>
              <a:rPr lang="fr-FR" altLang="fr-FR" sz="2000"/>
              <a:t>contributions </a:t>
            </a:r>
            <a:r>
              <a:rPr lang="fr-FR" altLang="fr-FR" sz="2000" smtClean="0"/>
              <a:t>to </a:t>
            </a:r>
            <a:r>
              <a:rPr lang="fr-FR" altLang="fr-FR" sz="2000"/>
              <a:t>the EU fusion </a:t>
            </a:r>
            <a:r>
              <a:rPr lang="fr-FR" altLang="fr-FR" sz="2000" smtClean="0"/>
              <a:t>Roadmap</a:t>
            </a:r>
            <a:endParaRPr lang="fr-FR" altLang="fr-FR" sz="2000"/>
          </a:p>
        </p:txBody>
      </p:sp>
      <p:sp>
        <p:nvSpPr>
          <p:cNvPr id="5" name="Rectangle 4"/>
          <p:cNvSpPr/>
          <p:nvPr/>
        </p:nvSpPr>
        <p:spPr>
          <a:xfrm>
            <a:off x="357771" y="2405707"/>
            <a:ext cx="86465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marR="8255" indent="-360363"/>
            <a:r>
              <a:rPr lang="en-US" sz="2000" smtClean="0"/>
              <a:t>"Indicate </a:t>
            </a:r>
            <a:r>
              <a:rPr lang="en-US" sz="2000"/>
              <a:t>for the relevant roadmap missions which </a:t>
            </a:r>
            <a:r>
              <a:rPr lang="en-US" sz="2000" smtClean="0">
                <a:solidFill>
                  <a:srgbClr val="FF0000"/>
                </a:solidFill>
              </a:rPr>
              <a:t>unique / important </a:t>
            </a:r>
            <a:r>
              <a:rPr lang="en-US" sz="2000">
                <a:solidFill>
                  <a:srgbClr val="FF0000"/>
                </a:solidFill>
              </a:rPr>
              <a:t>contributions </a:t>
            </a:r>
            <a:r>
              <a:rPr lang="en-US" sz="2000"/>
              <a:t>will be given (see Chapter 5 of the Roadmap) – in other words how</a:t>
            </a:r>
            <a:r>
              <a:rPr lang="en-US" sz="2000" spc="-20"/>
              <a:t> </a:t>
            </a:r>
            <a:r>
              <a:rPr lang="en-US" sz="2000"/>
              <a:t>does</a:t>
            </a:r>
            <a:r>
              <a:rPr lang="en-US" sz="2000" spc="-20"/>
              <a:t> </a:t>
            </a:r>
            <a:r>
              <a:rPr lang="en-US" sz="2000"/>
              <a:t>the</a:t>
            </a:r>
            <a:r>
              <a:rPr lang="en-US" sz="2000" spc="-15"/>
              <a:t> </a:t>
            </a:r>
            <a:r>
              <a:rPr lang="en-US" sz="2000"/>
              <a:t>present</a:t>
            </a:r>
            <a:r>
              <a:rPr lang="en-US" sz="2000" spc="-30"/>
              <a:t> </a:t>
            </a:r>
            <a:r>
              <a:rPr lang="en-US" sz="2000"/>
              <a:t>(or future/upgraded)</a:t>
            </a:r>
            <a:r>
              <a:rPr lang="en-US" sz="2000" spc="-25"/>
              <a:t> </a:t>
            </a:r>
            <a:r>
              <a:rPr lang="en-US" sz="2000"/>
              <a:t>facility</a:t>
            </a:r>
            <a:r>
              <a:rPr lang="en-US" sz="2000" spc="-15"/>
              <a:t> </a:t>
            </a:r>
            <a:r>
              <a:rPr lang="en-US" sz="2000" smtClean="0"/>
              <a:t>addresses</a:t>
            </a:r>
            <a:r>
              <a:rPr lang="en-US" sz="2000" spc="-20" smtClean="0"/>
              <a:t> </a:t>
            </a:r>
            <a:r>
              <a:rPr lang="en-US" sz="2000"/>
              <a:t>the</a:t>
            </a:r>
            <a:r>
              <a:rPr lang="en-US" sz="2000" spc="-15"/>
              <a:t> </a:t>
            </a:r>
            <a:r>
              <a:rPr lang="en-US" sz="2000"/>
              <a:t>eight</a:t>
            </a:r>
            <a:r>
              <a:rPr lang="en-US" sz="2000" spc="-15"/>
              <a:t> </a:t>
            </a:r>
            <a:r>
              <a:rPr lang="en-US" sz="2000"/>
              <a:t>R&amp;D</a:t>
            </a:r>
            <a:r>
              <a:rPr lang="en-US" sz="2000" spc="-20"/>
              <a:t> </a:t>
            </a:r>
            <a:r>
              <a:rPr lang="en-US" sz="2000"/>
              <a:t>Missions</a:t>
            </a:r>
            <a:r>
              <a:rPr lang="en-US" sz="2000" spc="-20"/>
              <a:t> </a:t>
            </a:r>
            <a:r>
              <a:rPr lang="en-US" sz="2000"/>
              <a:t>of the fusion roadmap and </a:t>
            </a:r>
            <a:r>
              <a:rPr lang="en-US" sz="2000">
                <a:solidFill>
                  <a:srgbClr val="FF0000"/>
                </a:solidFill>
              </a:rPr>
              <a:t>gives unique / important contributions to the development of basic understanding in</a:t>
            </a:r>
            <a:r>
              <a:rPr lang="en-US" sz="2000" spc="2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support of the Missions </a:t>
            </a:r>
            <a:r>
              <a:rPr lang="en-US" sz="2000" smtClean="0"/>
              <a:t>(for </a:t>
            </a:r>
            <a:r>
              <a:rPr lang="en-US" sz="2000"/>
              <a:t>relevant Missions only</a:t>
            </a:r>
            <a:r>
              <a:rPr lang="en-US" sz="2000" smtClean="0"/>
              <a:t>)</a:t>
            </a:r>
          </a:p>
          <a:p>
            <a:pPr marL="360363" marR="8255" indent="-360363"/>
            <a:endParaRPr lang="en-GB" sz="2000"/>
          </a:p>
          <a:p>
            <a:pPr marL="893749" lvl="1" indent="-360363">
              <a:spcBef>
                <a:spcPts val="10"/>
              </a:spcBef>
            </a:pPr>
            <a:r>
              <a:rPr lang="en-US" sz="1800">
                <a:solidFill>
                  <a:srgbClr val="FF0000"/>
                </a:solidFill>
              </a:rPr>
              <a:t>5-year</a:t>
            </a:r>
            <a:r>
              <a:rPr lang="en-US" sz="1800" spc="-35"/>
              <a:t> </a:t>
            </a:r>
            <a:r>
              <a:rPr lang="en-US" sz="1800"/>
              <a:t>perspective</a:t>
            </a:r>
            <a:r>
              <a:rPr lang="en-US" sz="1800" spc="-40"/>
              <a:t> </a:t>
            </a:r>
            <a:endParaRPr lang="en-GB" sz="1800"/>
          </a:p>
          <a:p>
            <a:pPr marL="893749" lvl="1" indent="-360363">
              <a:spcBef>
                <a:spcPts val="10"/>
              </a:spcBef>
            </a:pPr>
            <a:r>
              <a:rPr lang="en-US" sz="1800">
                <a:solidFill>
                  <a:srgbClr val="FF0000"/>
                </a:solidFill>
              </a:rPr>
              <a:t>10-year</a:t>
            </a:r>
            <a:r>
              <a:rPr lang="en-US" sz="1800"/>
              <a:t> perspective (if applicable)</a:t>
            </a:r>
            <a:r>
              <a:rPr lang="en-US" sz="1800" spc="200"/>
              <a:t> </a:t>
            </a:r>
            <a:endParaRPr lang="en-GB" sz="1800"/>
          </a:p>
          <a:p>
            <a:pPr marL="893749" marR="8255" lvl="1" indent="-360363"/>
            <a:r>
              <a:rPr lang="en-US" sz="1800">
                <a:solidFill>
                  <a:srgbClr val="FF0000"/>
                </a:solidFill>
              </a:rPr>
              <a:t>Longer</a:t>
            </a:r>
            <a:r>
              <a:rPr lang="en-US" sz="1800" spc="-5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term</a:t>
            </a:r>
            <a:r>
              <a:rPr lang="en-US" sz="1800" spc="-45">
                <a:solidFill>
                  <a:srgbClr val="FF0000"/>
                </a:solidFill>
              </a:rPr>
              <a:t> </a:t>
            </a:r>
            <a:r>
              <a:rPr lang="en-US" sz="1800"/>
              <a:t>perspective</a:t>
            </a:r>
            <a:r>
              <a:rPr lang="en-US" sz="1800" spc="-35"/>
              <a:t> </a:t>
            </a:r>
            <a:r>
              <a:rPr lang="en-US" sz="1800"/>
              <a:t>(if</a:t>
            </a:r>
            <a:r>
              <a:rPr lang="en-US" sz="1800" spc="-40"/>
              <a:t> </a:t>
            </a:r>
            <a:r>
              <a:rPr lang="en-US" sz="1800"/>
              <a:t>applicable</a:t>
            </a:r>
            <a:r>
              <a:rPr lang="en-US" sz="1800" smtClean="0"/>
              <a:t>)</a:t>
            </a:r>
            <a:r>
              <a:rPr lang="en-US" sz="2000" smtClean="0"/>
              <a:t> "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17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8116" y="59762"/>
            <a:ext cx="6732588" cy="583716"/>
          </a:xfrm>
        </p:spPr>
        <p:txBody>
          <a:bodyPr/>
          <a:lstStyle/>
          <a:p>
            <a:r>
              <a:rPr lang="fr-FR" smtClean="0"/>
              <a:t>Meeting with DEMO physics group</a:t>
            </a:r>
            <a:endParaRPr lang="fr-F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3975" y="712302"/>
            <a:ext cx="8941537" cy="5355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54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800" smtClean="0"/>
              <a:t>Organised on April 4 at our request </a:t>
            </a:r>
            <a:r>
              <a:rPr lang="fr-FR" altLang="fr-FR" sz="1800" i="1" smtClean="0"/>
              <a:t>(analogous initiative with ITER, not finalised)</a:t>
            </a:r>
          </a:p>
          <a:p>
            <a:pPr marL="265113" indent="-254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800" smtClean="0"/>
              <a:t>Participants: </a:t>
            </a:r>
          </a:p>
          <a:p>
            <a:pPr marL="354013" lvl="1" indent="-176213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1600" smtClean="0"/>
              <a:t>DEMO: </a:t>
            </a:r>
            <a:r>
              <a:rPr lang="fr-FR" altLang="fr-FR" sz="1600" i="1" smtClean="0"/>
              <a:t>M. Siccinio, H. Zohm, S. Wiesen, C. Bourdelle, M. Coleman, F. Maviglia</a:t>
            </a:r>
            <a:endParaRPr lang="fr-FR" altLang="fr-FR" sz="1800" i="1" smtClean="0"/>
          </a:p>
          <a:p>
            <a:pPr marL="354013" lvl="1" indent="-176213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1600" smtClean="0"/>
              <a:t>DTT: </a:t>
            </a:r>
            <a:r>
              <a:rPr lang="fr-FR" altLang="fr-FR" sz="1600" i="1" smtClean="0"/>
              <a:t>F. Crisanti, P. Martin, G. Giruzzi, P. Mantica, P. Innocente, G. Vlad, …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z="1800"/>
              <a:t>Informal discussion on possible contributions of DTT to the European DEMO, in view of the DTT Research Plan elaboration</a:t>
            </a:r>
            <a:r>
              <a:rPr lang="en-GB" altLang="fr-FR" sz="1800" smtClean="0"/>
              <a:t>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z="1800" smtClean="0"/>
              <a:t>DEMO physics group provided us with a list of "</a:t>
            </a:r>
            <a:r>
              <a:rPr lang="fr-FR" altLang="fr-FR" sz="1800" u="sng" smtClean="0"/>
              <a:t>High priority research topics</a:t>
            </a:r>
            <a:r>
              <a:rPr lang="fr-FR" altLang="fr-FR" sz="1800" smtClean="0"/>
              <a:t>":</a:t>
            </a:r>
          </a:p>
          <a:p>
            <a:pPr marL="354013" lvl="1" indent="-176213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1600" b="1" smtClean="0"/>
              <a:t>no ELM regimes </a:t>
            </a:r>
            <a:r>
              <a:rPr lang="fr-FR" altLang="fr-FR" sz="1600" smtClean="0"/>
              <a:t>(QCE*/EDA**, RMP suppressed ELMs, QH-mode***)</a:t>
            </a:r>
            <a:endParaRPr lang="fr-FR" altLang="fr-FR" sz="1800"/>
          </a:p>
          <a:p>
            <a:pPr marL="354013" lvl="1" indent="-176213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1600" b="1" smtClean="0"/>
              <a:t>exhaust</a:t>
            </a:r>
            <a:r>
              <a:rPr lang="fr-FR" altLang="fr-FR" sz="1600" smtClean="0"/>
              <a:t> (code validation, impurity, edge, pedestal transport, integrated modelling &amp; control)</a:t>
            </a:r>
          </a:p>
          <a:p>
            <a:pPr marL="354013" lvl="1" indent="-176213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1600" b="1" smtClean="0"/>
              <a:t>reattachment</a:t>
            </a:r>
            <a:r>
              <a:rPr lang="fr-FR" altLang="fr-FR" sz="1600" smtClean="0"/>
              <a:t> (basic physics, operational aspects)</a:t>
            </a:r>
          </a:p>
          <a:p>
            <a:pPr marL="354013" lvl="1" indent="-176213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1600" b="1" smtClean="0"/>
              <a:t>transient phases </a:t>
            </a:r>
            <a:r>
              <a:rPr lang="fr-FR" altLang="fr-FR" sz="1600" smtClean="0"/>
              <a:t>(from breakdown to high confinement access to end of burn &amp; ramp-down)</a:t>
            </a:r>
          </a:p>
          <a:p>
            <a:pPr marL="354013" lvl="1" indent="-176213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1600" b="1" smtClean="0"/>
              <a:t>3-D effects </a:t>
            </a:r>
            <a:r>
              <a:rPr lang="fr-FR" altLang="fr-FR" sz="1600" smtClean="0"/>
              <a:t>(error fields, locked tearing modes, edge rotation, first wall loads, ripple impact)</a:t>
            </a:r>
          </a:p>
          <a:p>
            <a:pPr marL="354013" lvl="1" indent="-176213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‒"/>
              <a:defRPr/>
            </a:pPr>
            <a:r>
              <a:rPr lang="fr-FR" altLang="fr-FR" sz="1600" b="1" smtClean="0"/>
              <a:t>hybrid scenario </a:t>
            </a:r>
            <a:r>
              <a:rPr lang="fr-FR" altLang="fr-FR" sz="1600" smtClean="0"/>
              <a:t>(current profile, core transport and radiation, disruptivity, exhaust)</a:t>
            </a:r>
          </a:p>
          <a:p>
            <a:pPr marL="265113" lvl="0" indent="-254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Suggestion to consult PEX AHG report</a:t>
            </a:r>
          </a:p>
          <a:p>
            <a:pPr marL="265113" lvl="0" indent="-254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Suggestion to have a similar meeting with DEMO technology group</a:t>
            </a:r>
          </a:p>
          <a:p>
            <a:pPr marL="265113" lvl="0" indent="-254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Next meeting on May 23</a:t>
            </a: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2463" y="6213986"/>
            <a:ext cx="5900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0000FF"/>
                </a:solidFill>
              </a:rPr>
              <a:t>*Quasi-continuous exhaust; **Enhanced D-alpha; ***Quiescent H-mode </a:t>
            </a:r>
            <a:endParaRPr lang="en-GB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agenda /1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8214" y="753765"/>
            <a:ext cx="87310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8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April 13:45 </a:t>
            </a:r>
            <a:r>
              <a:rPr lang="en-GB" sz="18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8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17:00</a:t>
            </a:r>
            <a:endParaRPr lang="en-GB" sz="18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arenR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meeting, general information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13:45       </a:t>
            </a:r>
          </a:p>
          <a:p>
            <a:pPr marL="342900" indent="-342900">
              <a:spcAft>
                <a:spcPts val="0"/>
              </a:spcAft>
              <a:buAutoNum type="arabicParenR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and machine design status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14:00   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arenR" startAt="3"/>
            </a:pPr>
            <a:r>
              <a:rPr lang="fr-FR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EG-1</a:t>
            </a:r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DTT scientific exploitation strategy			</a:t>
            </a:r>
            <a:r>
              <a:rPr lang="fr-FR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14:30 </a:t>
            </a:r>
          </a:p>
          <a:p>
            <a:pPr>
              <a:spcAft>
                <a:spcPts val="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Coffe </a:t>
            </a: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15:30</a:t>
            </a:r>
            <a:r>
              <a:rPr lang="fr-FR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arenR" startAt="4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EG-2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Divertor and SOL physics	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16:00  </a:t>
            </a:r>
          </a:p>
          <a:p>
            <a:pPr>
              <a:spcAft>
                <a:spcPts val="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Meeting </a:t>
            </a: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adjourns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17:00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18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April 9:00 </a:t>
            </a:r>
            <a:r>
              <a:rPr lang="en-GB" sz="18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8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17:30</a:t>
            </a:r>
            <a:endParaRPr lang="en-GB" sz="18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 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EG-3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Plasma scenarios and associated modelling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9:00  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arenR" startAt="6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EG-4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Heating, current drive and fuelling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</a:t>
            </a:r>
          </a:p>
          <a:p>
            <a:pPr>
              <a:spcAft>
                <a:spcPts val="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Coffe </a:t>
            </a: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arenR" startAt="7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EG-5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MHD and fast particles, theory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11:30 </a:t>
            </a:r>
          </a:p>
          <a:p>
            <a:pPr>
              <a:spcAft>
                <a:spcPts val="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Lunch </a:t>
            </a: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12:30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arenR" startAt="8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EG-6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Fusion technology developments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14:00</a:t>
            </a:r>
          </a:p>
          <a:p>
            <a:pPr>
              <a:spcAft>
                <a:spcPts val="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Coffe </a:t>
            </a: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>
              <a:spcAft>
                <a:spcPts val="0"/>
              </a:spcAft>
              <a:buAutoNum type="arabicParenR" startAt="9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Separate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work session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15:30  </a:t>
            </a:r>
          </a:p>
          <a:p>
            <a:pPr>
              <a:spcAft>
                <a:spcPts val="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Meeting </a:t>
            </a: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adjourns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17:30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800" i="1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Dinner </a:t>
            </a: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Ristorante Pasquino (Frascati) 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20:00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</a:p>
        </p:txBody>
      </p:sp>
    </p:spTree>
    <p:extLst>
      <p:ext uri="{BB962C8B-B14F-4D97-AF65-F5344CB8AC3E}">
        <p14:creationId xmlns:p14="http://schemas.microsoft.com/office/powerpoint/2010/main" val="6590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agenda /2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8215" y="876836"/>
            <a:ext cx="873104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April 9:00 </a:t>
            </a:r>
            <a:r>
              <a:rPr lang="en-GB" sz="18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8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</a:t>
            </a:r>
            <a:endParaRPr lang="en-GB" sz="18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EG-6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discussion of final set of slides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  9:00  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EG-5: discussion of final set of slides 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9:30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AutoNum type="arabicParenR" startAt="12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EG-4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discussion of final set of slides 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</a:t>
            </a:r>
          </a:p>
          <a:p>
            <a:pPr>
              <a:spcAft>
                <a:spcPts val="60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Coffe </a:t>
            </a: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10:30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AutoNum type="arabicParenR" startAt="13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EG-3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discussion of final set of slides 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 </a:t>
            </a:r>
          </a:p>
          <a:p>
            <a:pPr marL="342900" indent="-342900">
              <a:spcAft>
                <a:spcPts val="600"/>
              </a:spcAft>
              <a:buAutoNum type="arabicParenR" startAt="13"/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EG-2: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of final set of slides 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11:30</a:t>
            </a:r>
          </a:p>
          <a:p>
            <a:pPr marL="342900" indent="-342900">
              <a:spcAft>
                <a:spcPts val="600"/>
              </a:spcAft>
              <a:buAutoNum type="arabicParenR" startAt="13"/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EG-1: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of final set of slides 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12:00</a:t>
            </a:r>
          </a:p>
          <a:p>
            <a:pPr marL="342900" indent="-342900">
              <a:spcAft>
                <a:spcPts val="600"/>
              </a:spcAft>
              <a:buAutoNum type="arabicParenR" startAt="13"/>
            </a:pPr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discussion. Next steps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12:30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End of the meeting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</a:p>
        </p:txBody>
      </p:sp>
    </p:spTree>
    <p:extLst>
      <p:ext uri="{BB962C8B-B14F-4D97-AF65-F5344CB8AC3E}">
        <p14:creationId xmlns:p14="http://schemas.microsoft.com/office/powerpoint/2010/main" val="4194069072"/>
      </p:ext>
    </p:extLst>
  </p:cSld>
  <p:clrMapOvr>
    <a:masterClrMapping/>
  </p:clrMapOvr>
</p:sld>
</file>

<file path=ppt/theme/theme1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55662</TotalTime>
  <Words>1104</Words>
  <Application>Microsoft Office PowerPoint</Application>
  <PresentationFormat>Affichage à l'écran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Apple Symbols</vt:lpstr>
      <vt:lpstr>Arial</vt:lpstr>
      <vt:lpstr>Calibri</vt:lpstr>
      <vt:lpstr>Calibri Light</vt:lpstr>
      <vt:lpstr>Century Gothic</vt:lpstr>
      <vt:lpstr>Courier New</vt:lpstr>
      <vt:lpstr>Times New Roman</vt:lpstr>
      <vt:lpstr>1_Masque principal</vt:lpstr>
      <vt:lpstr>Conception personnalisée</vt:lpstr>
      <vt:lpstr>Tema di Office</vt:lpstr>
      <vt:lpstr>Présentation PowerPoint</vt:lpstr>
      <vt:lpstr>Scope of the meeting</vt:lpstr>
      <vt:lpstr>Preparation of EU facilities review: timescale</vt:lpstr>
      <vt:lpstr>Facilities Review - Terms of Reference</vt:lpstr>
      <vt:lpstr>Facilities Review – Panel members</vt:lpstr>
      <vt:lpstr>Preparation of EU facilities review: our task</vt:lpstr>
      <vt:lpstr>Meeting with DEMO physics group</vt:lpstr>
      <vt:lpstr>Meeting agenda /1</vt:lpstr>
      <vt:lpstr>Meeting agenda 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Giruzzi</dc:creator>
  <cp:lastModifiedBy>GIRUZZI Gerardo 128281</cp:lastModifiedBy>
  <cp:revision>3366</cp:revision>
  <cp:lastPrinted>2017-06-06T15:39:33Z</cp:lastPrinted>
  <dcterms:created xsi:type="dcterms:W3CDTF">2002-11-22T08:29:45Z</dcterms:created>
  <dcterms:modified xsi:type="dcterms:W3CDTF">2023-04-20T07:32:00Z</dcterms:modified>
</cp:coreProperties>
</file>