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0" r:id="rId4"/>
    <p:sldId id="258" r:id="rId5"/>
    <p:sldId id="261" r:id="rId6"/>
    <p:sldId id="259" r:id="rId7"/>
    <p:sldId id="262" r:id="rId8"/>
    <p:sldId id="266" r:id="rId9"/>
    <p:sldId id="263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7"/>
    <p:restoredTop sz="94627"/>
  </p:normalViewPr>
  <p:slideViewPr>
    <p:cSldViewPr snapToGrid="0">
      <p:cViewPr varScale="1">
        <p:scale>
          <a:sx n="83" d="100"/>
          <a:sy n="83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B8EBB-75F0-4BC2-ABFC-E90B59EFBCC5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DA9B5-ABA3-441A-8A9B-172FC7E3E8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228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6077-C0BD-46A5-AFE6-D2EDEAA13508}" type="datetime1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7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4266-EDE9-4DA6-9EE2-DBE4E6681147}" type="datetime1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63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0EE5-1E81-4E1E-BAD3-BE791E2B444A}" type="datetime1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99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E0CE-22E4-4C75-B9B7-5F5807F42EB8}" type="datetime1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F6F-0EEE-47A2-941C-5C496550731A}" type="datetime1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02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38F5-3C98-44AB-A0A5-AFE389E9104A}" type="datetime1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4E3F-8D63-4D5F-A932-41104B4D758D}" type="datetime1">
              <a:rPr lang="fr-FR" smtClean="0"/>
              <a:t>17/11/2022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23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689-3C97-458F-86E2-C76EB97DD7E3}" type="datetime1">
              <a:rPr lang="fr-FR" smtClean="0"/>
              <a:t>17/11/2022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95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3602-D716-4F5C-9089-858E9349A25F}" type="datetime1">
              <a:rPr lang="fr-FR" smtClean="0"/>
              <a:t>17/11/2022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69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08D2-0D39-4887-8B18-1BF4A8B115D9}" type="datetime1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3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6C00-3D9F-45C0-B114-B2BF72EA47AB}" type="datetime1">
              <a:rPr lang="fr-FR" smtClean="0"/>
              <a:t>17/11/2022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41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81744-52D9-45B4-9C69-90AD44C208E9}" type="datetime1">
              <a:rPr lang="fr-FR" smtClean="0"/>
              <a:t>17/11/2022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CA664-D151-46DB-A352-5F33D3F15C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67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890778" y="6023297"/>
            <a:ext cx="5068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→ </a:t>
            </a:r>
            <a:r>
              <a:rPr lang="fr-FR" dirty="0" err="1" smtClean="0">
                <a:solidFill>
                  <a:srgbClr val="0000FF"/>
                </a:solidFill>
              </a:rPr>
              <a:t>Terms</a:t>
            </a:r>
            <a:r>
              <a:rPr lang="fr-FR" dirty="0" smtClean="0">
                <a:solidFill>
                  <a:srgbClr val="0000FF"/>
                </a:solidFill>
              </a:rPr>
              <a:t> to </a:t>
            </a:r>
            <a:r>
              <a:rPr lang="fr-FR" dirty="0" err="1" smtClean="0">
                <a:solidFill>
                  <a:srgbClr val="0000FF"/>
                </a:solidFill>
              </a:rPr>
              <a:t>clarify</a:t>
            </a:r>
            <a:r>
              <a:rPr lang="fr-FR" dirty="0" smtClean="0">
                <a:solidFill>
                  <a:srgbClr val="0000FF"/>
                </a:solidFill>
              </a:rPr>
              <a:t>: </a:t>
            </a:r>
            <a:r>
              <a:rPr lang="fr-FR" dirty="0" smtClean="0">
                <a:solidFill>
                  <a:srgbClr val="0000FF"/>
                </a:solidFill>
              </a:rPr>
              <a:t>‘</a:t>
            </a:r>
            <a:r>
              <a:rPr lang="fr-FR" dirty="0" err="1" smtClean="0">
                <a:solidFill>
                  <a:srgbClr val="0000FF"/>
                </a:solidFill>
              </a:rPr>
              <a:t>elaborate</a:t>
            </a:r>
            <a:r>
              <a:rPr lang="fr-FR" dirty="0" smtClean="0">
                <a:solidFill>
                  <a:srgbClr val="0000FF"/>
                </a:solidFill>
              </a:rPr>
              <a:t>’, ‘</a:t>
            </a:r>
            <a:r>
              <a:rPr lang="fr-FR" dirty="0" err="1" smtClean="0">
                <a:solidFill>
                  <a:srgbClr val="0000FF"/>
                </a:solidFill>
              </a:rPr>
              <a:t>disruptivity</a:t>
            </a:r>
            <a:r>
              <a:rPr lang="fr-FR" dirty="0" smtClean="0">
                <a:solidFill>
                  <a:srgbClr val="0000FF"/>
                </a:solidFill>
              </a:rPr>
              <a:t>’?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999805" y="221521"/>
            <a:ext cx="6289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00FF"/>
                </a:solidFill>
              </a:rPr>
              <a:t>Experts Group 5: </a:t>
            </a:r>
            <a:r>
              <a:rPr lang="en-US" sz="2400" b="1" dirty="0">
                <a:solidFill>
                  <a:srgbClr val="0000FF"/>
                </a:solidFill>
              </a:rPr>
              <a:t>MHD and fast particles, theory</a:t>
            </a:r>
            <a:endParaRPr lang="fr-FR" sz="2400" b="1" dirty="0">
              <a:solidFill>
                <a:srgbClr val="0000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36377" y="768732"/>
            <a:ext cx="1127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E. </a:t>
            </a:r>
            <a:r>
              <a:rPr lang="fr-FR" dirty="0" err="1"/>
              <a:t>Nardon</a:t>
            </a:r>
            <a:r>
              <a:rPr lang="fr-FR" dirty="0"/>
              <a:t>, G. </a:t>
            </a:r>
            <a:r>
              <a:rPr lang="fr-FR" dirty="0" err="1"/>
              <a:t>Vlad</a:t>
            </a:r>
            <a:r>
              <a:rPr lang="fr-FR" dirty="0"/>
              <a:t>, DTT-RP </a:t>
            </a:r>
            <a:r>
              <a:rPr lang="fr-FR" dirty="0" err="1" smtClean="0"/>
              <a:t>KoM</a:t>
            </a:r>
            <a:r>
              <a:rPr lang="fr-FR" dirty="0" smtClean="0"/>
              <a:t>, </a:t>
            </a:r>
            <a:r>
              <a:rPr lang="fr-FR" dirty="0"/>
              <a:t>16-17/11/22 </a:t>
            </a:r>
          </a:p>
        </p:txBody>
      </p:sp>
      <p:sp>
        <p:nvSpPr>
          <p:cNvPr id="6" name="Rectangle 5"/>
          <p:cNvSpPr/>
          <p:nvPr/>
        </p:nvSpPr>
        <p:spPr>
          <a:xfrm>
            <a:off x="588777" y="1318523"/>
            <a:ext cx="10972800" cy="452431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3810" algn="ctr">
              <a:spcAft>
                <a:spcPts val="120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 of Reference</a:t>
            </a:r>
            <a:endParaRPr lang="fr-FR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Connecting with the objectives and main scenarios described by EG-1 (‘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DTT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exploitation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Elaborate simulations of MHD stability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Elaborate predictions of DTT scenarios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disruptivity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runaway generation and suppression.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specific experiments on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disruptions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runaways and their implementation in the DTT programme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various DTT scenarios, elaborate simulations of fast ion distributions and the associated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Alfvénic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MHD instabilities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plasma theory elements that can be validated by the DTT scientific programme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5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MHD, disruptions and control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7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 particle physics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8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Theory and simulation for preparation of experiments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6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9707" y="1914342"/>
            <a:ext cx="8423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Chapter </a:t>
            </a:r>
            <a:r>
              <a:rPr lang="en-US" sz="2400" b="1" dirty="0">
                <a:solidFill>
                  <a:srgbClr val="0000FF"/>
                </a:solidFill>
              </a:rPr>
              <a:t>8: Theory and simulation for preparation of experiments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096325" y="3147036"/>
            <a:ext cx="435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→ Work in progress (Matteo </a:t>
            </a:r>
            <a:r>
              <a:rPr lang="en-GB" dirty="0" err="1" smtClean="0"/>
              <a:t>Falessi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39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059" y="301333"/>
            <a:ext cx="10521959" cy="632113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871360" y="546610"/>
            <a:ext cx="2401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 smtClean="0">
                <a:solidFill>
                  <a:srgbClr val="0000FF"/>
                </a:solidFill>
              </a:rPr>
              <a:t>Members</a:t>
            </a:r>
            <a:r>
              <a:rPr lang="fr-FR" sz="2400" b="1" dirty="0" smtClean="0">
                <a:solidFill>
                  <a:srgbClr val="0000FF"/>
                </a:solidFill>
              </a:rPr>
              <a:t> of EG-5</a:t>
            </a:r>
            <a:endParaRPr lang="fr-FR" sz="2400" b="1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1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0287" y="1491671"/>
            <a:ext cx="112868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We envisage forming sub-groups:</a:t>
            </a: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en-GB" sz="2000" dirty="0"/>
              <a:t>MHD, disruptions and control ↔ Chapter 5, coordinated by </a:t>
            </a:r>
            <a:r>
              <a:rPr lang="en-GB" sz="2000" dirty="0" smtClean="0"/>
              <a:t>Eric </a:t>
            </a:r>
            <a:r>
              <a:rPr lang="en-GB" sz="2000" dirty="0" err="1" smtClean="0"/>
              <a:t>Nardon</a:t>
            </a:r>
            <a:endParaRPr lang="en-GB" sz="2000" dirty="0"/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en-GB" sz="2000" dirty="0"/>
              <a:t>Fast particle physics ↔ Chapter 7, coordinated by </a:t>
            </a:r>
            <a:r>
              <a:rPr lang="en-GB" sz="2000" dirty="0" smtClean="0"/>
              <a:t>Gregorio Vlad</a:t>
            </a:r>
            <a:endParaRPr lang="en-GB" sz="2000" dirty="0">
              <a:solidFill>
                <a:srgbClr val="FF0000"/>
              </a:solidFill>
            </a:endParaRP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en-GB" sz="2000" dirty="0"/>
              <a:t>Theory and simulation for preparation of experiments ↔ Chapter 8, coordinated by Matteo </a:t>
            </a:r>
            <a:r>
              <a:rPr lang="en-GB" sz="2000" dirty="0" err="1" smtClean="0"/>
              <a:t>Falessi</a:t>
            </a:r>
            <a:endParaRPr lang="en-GB" sz="2000" dirty="0"/>
          </a:p>
          <a:p>
            <a:pPr lvl="1"/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Interaction with other groups: </a:t>
            </a: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en-GB" sz="2000" dirty="0" smtClean="0"/>
              <a:t>EG-1 (scientific exploitation) and EG-3 (scenarios) </a:t>
            </a:r>
            <a:r>
              <a:rPr lang="en-GB" sz="2000" dirty="0"/>
              <a:t>for plasma scenarios</a:t>
            </a: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en-GB" sz="2000" dirty="0" smtClean="0"/>
              <a:t>EG-4 (heating &amp; CD) for </a:t>
            </a:r>
            <a:r>
              <a:rPr lang="en-GB" sz="2000" dirty="0"/>
              <a:t>actuators to control MHD (e.g</a:t>
            </a:r>
            <a:r>
              <a:rPr lang="en-GB" sz="2000" dirty="0" smtClean="0"/>
              <a:t>. </a:t>
            </a:r>
            <a:r>
              <a:rPr lang="en-GB" sz="2000" dirty="0"/>
              <a:t>NTM, sawtooth, etc.)</a:t>
            </a: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en-GB" sz="2000" dirty="0" smtClean="0"/>
              <a:t>For Chapter </a:t>
            </a:r>
            <a:r>
              <a:rPr lang="en-GB" sz="2000" dirty="0"/>
              <a:t>8 (</a:t>
            </a:r>
            <a:r>
              <a:rPr lang="en-GB" sz="2000" dirty="0" smtClean="0"/>
              <a:t>theory</a:t>
            </a:r>
            <a:r>
              <a:rPr lang="en-GB" sz="2000" dirty="0"/>
              <a:t>), we’ll </a:t>
            </a:r>
            <a:r>
              <a:rPr lang="en-GB" sz="2000" dirty="0" smtClean="0"/>
              <a:t>also need </a:t>
            </a:r>
            <a:r>
              <a:rPr lang="en-GB" sz="2000" dirty="0"/>
              <a:t>to interact with </a:t>
            </a:r>
            <a:r>
              <a:rPr lang="en-GB" sz="2000" dirty="0" smtClean="0"/>
              <a:t>EG-2 (</a:t>
            </a:r>
            <a:r>
              <a:rPr lang="en-GB" sz="2000" dirty="0" err="1" smtClean="0"/>
              <a:t>divertor</a:t>
            </a:r>
            <a:r>
              <a:rPr lang="en-GB" sz="2000" dirty="0" smtClean="0"/>
              <a:t> &amp; SOL)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238400" y="241805"/>
            <a:ext cx="1812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0000FF"/>
                </a:solidFill>
              </a:rPr>
              <a:t>Organization</a:t>
            </a:r>
            <a:endParaRPr lang="fr-FR" sz="2400" b="1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1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2435" y="634359"/>
            <a:ext cx="118410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Disruption mitigation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Will get in touch with </a:t>
            </a:r>
            <a:r>
              <a:rPr lang="en-GB" dirty="0"/>
              <a:t>DTT project team </a:t>
            </a:r>
            <a:r>
              <a:rPr lang="en-GB" dirty="0" smtClean="0"/>
              <a:t>to see what has been done so far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Beyond machine protection, DTT may be a good platform for disruption mitigation research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/>
              <a:t>Could be a good </a:t>
            </a:r>
            <a:r>
              <a:rPr lang="en-GB" dirty="0" smtClean="0"/>
              <a:t>companion </a:t>
            </a:r>
            <a:r>
              <a:rPr lang="en-GB" dirty="0"/>
              <a:t>to ITER if </a:t>
            </a:r>
            <a:r>
              <a:rPr lang="en-GB" dirty="0" smtClean="0"/>
              <a:t>a Shattered Pellet Injection (SPI) </a:t>
            </a:r>
            <a:r>
              <a:rPr lang="en-GB" dirty="0"/>
              <a:t>system is implemented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 smtClean="0"/>
              <a:t>JT-60SA presently only plans a Massive Gas Injection (MGI) </a:t>
            </a:r>
            <a:r>
              <a:rPr lang="en-GB" dirty="0"/>
              <a:t>system for machine protection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DTT may be used to validate disruption (mitigation) models such as JOREK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/>
              <a:t>Needs good diagnostics → </a:t>
            </a:r>
            <a:r>
              <a:rPr lang="en-GB" dirty="0" smtClean="0"/>
              <a:t>Work </a:t>
            </a:r>
            <a:r>
              <a:rPr lang="en-GB" dirty="0"/>
              <a:t>on a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Runaway Electrons (REs) </a:t>
            </a:r>
            <a:r>
              <a:rPr lang="en-GB" dirty="0"/>
              <a:t>are the most serious issue for ITER and DEMO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 smtClean="0"/>
              <a:t>When </a:t>
            </a:r>
            <a:r>
              <a:rPr lang="en-GB" dirty="0"/>
              <a:t>the machine is </a:t>
            </a:r>
            <a:r>
              <a:rPr lang="en-GB" dirty="0" smtClean="0"/>
              <a:t>activated, unavoidable </a:t>
            </a:r>
            <a:r>
              <a:rPr lang="en-GB" dirty="0"/>
              <a:t>RE seeds </a:t>
            </a:r>
            <a:r>
              <a:rPr lang="en-GB" dirty="0" smtClean="0"/>
              <a:t>x </a:t>
            </a:r>
            <a:r>
              <a:rPr lang="en-GB" dirty="0"/>
              <a:t>e</a:t>
            </a:r>
            <a:r>
              <a:rPr lang="en-GB" dirty="0" smtClean="0"/>
              <a:t>normous </a:t>
            </a:r>
            <a:r>
              <a:rPr lang="en-GB" dirty="0"/>
              <a:t>avalanche gain due to large </a:t>
            </a:r>
            <a:r>
              <a:rPr lang="en-GB" dirty="0" err="1"/>
              <a:t>I</a:t>
            </a:r>
            <a:r>
              <a:rPr lang="en-GB" baseline="-25000" dirty="0" err="1"/>
              <a:t>p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/>
              <a:t>	</a:t>
            </a:r>
            <a:r>
              <a:rPr lang="en-GB" dirty="0" smtClean="0"/>
              <a:t>→ </a:t>
            </a:r>
            <a:r>
              <a:rPr lang="en-GB" dirty="0"/>
              <a:t>Multi-MA RE beam formation predicted to be unavoidable in ITER (and probably DEMO too) → </a:t>
            </a:r>
            <a:r>
              <a:rPr lang="en-GB" u="sng" dirty="0"/>
              <a:t>C</a:t>
            </a:r>
            <a:r>
              <a:rPr lang="en-GB" u="sng" dirty="0" smtClean="0"/>
              <a:t>ritical topic!</a:t>
            </a:r>
            <a:endParaRPr lang="en-GB" u="sng" dirty="0"/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 smtClean="0"/>
              <a:t>Before </a:t>
            </a:r>
            <a:r>
              <a:rPr lang="en-GB" dirty="0"/>
              <a:t>the activated phase in </a:t>
            </a:r>
            <a:r>
              <a:rPr lang="en-GB" dirty="0" smtClean="0"/>
              <a:t>ITER, RE </a:t>
            </a:r>
            <a:r>
              <a:rPr lang="en-GB" dirty="0"/>
              <a:t>avoidance might be </a:t>
            </a:r>
            <a:r>
              <a:rPr lang="en-GB" dirty="0" smtClean="0"/>
              <a:t>possible with </a:t>
            </a:r>
            <a:r>
              <a:rPr lang="en-GB" dirty="0" smtClean="0"/>
              <a:t>SPI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promising idea to avoid </a:t>
            </a:r>
            <a:r>
              <a:rPr lang="en-GB" dirty="0" smtClean="0"/>
              <a:t>REs is </a:t>
            </a:r>
            <a:r>
              <a:rPr lang="en-GB" dirty="0"/>
              <a:t>the ‘RE killer passive </a:t>
            </a:r>
            <a:r>
              <a:rPr lang="en-GB" dirty="0" smtClean="0"/>
              <a:t>helical coil</a:t>
            </a:r>
            <a:r>
              <a:rPr lang="en-GB" dirty="0"/>
              <a:t>’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/>
              <a:t>Will be tested at DIII-D and SPARC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/>
              <a:t>Too late to </a:t>
            </a:r>
            <a:r>
              <a:rPr lang="en-GB" dirty="0" smtClean="0"/>
              <a:t>install </a:t>
            </a:r>
            <a:r>
              <a:rPr lang="en-GB" dirty="0"/>
              <a:t>in ITER… </a:t>
            </a:r>
            <a:endParaRPr lang="en-GB" dirty="0" smtClean="0"/>
          </a:p>
          <a:p>
            <a:pPr lvl="1"/>
            <a:r>
              <a:rPr lang="en-GB" dirty="0" smtClean="0"/>
              <a:t>→ </a:t>
            </a:r>
            <a:r>
              <a:rPr lang="en-GB" dirty="0"/>
              <a:t>T</a:t>
            </a:r>
            <a:r>
              <a:rPr lang="en-GB" dirty="0" smtClean="0"/>
              <a:t>hink whether DTT could/should join </a:t>
            </a:r>
            <a:r>
              <a:rPr lang="en-GB" dirty="0"/>
              <a:t>the </a:t>
            </a:r>
            <a:r>
              <a:rPr lang="en-GB" dirty="0" smtClean="0"/>
              <a:t>club</a:t>
            </a:r>
            <a:endParaRPr lang="en-GB" dirty="0"/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en-GB" dirty="0"/>
              <a:t>Note: REs may </a:t>
            </a:r>
            <a:r>
              <a:rPr lang="en-GB" dirty="0" smtClean="0"/>
              <a:t>probably be </a:t>
            </a:r>
            <a:r>
              <a:rPr lang="en-GB" dirty="0"/>
              <a:t>avoided simply by MGI/SPI in </a:t>
            </a:r>
            <a:r>
              <a:rPr lang="en-GB" dirty="0" smtClean="0"/>
              <a:t>DTT, </a:t>
            </a:r>
            <a:r>
              <a:rPr lang="en-GB" dirty="0"/>
              <a:t>although not certain because of </a:t>
            </a:r>
            <a:r>
              <a:rPr lang="en-GB" dirty="0" smtClean="0"/>
              <a:t>large </a:t>
            </a:r>
            <a:r>
              <a:rPr lang="en-GB" dirty="0"/>
              <a:t>I</a:t>
            </a:r>
            <a:r>
              <a:rPr lang="en-GB" baseline="-25000" dirty="0"/>
              <a:t>p</a:t>
            </a:r>
            <a:r>
              <a:rPr lang="en-GB" dirty="0"/>
              <a:t> and </a:t>
            </a:r>
            <a:r>
              <a:rPr lang="en-GB" dirty="0" err="1"/>
              <a:t>B</a:t>
            </a:r>
            <a:r>
              <a:rPr lang="en-GB" baseline="-25000" dirty="0" err="1"/>
              <a:t>t</a:t>
            </a:r>
            <a:r>
              <a:rPr lang="en-GB" dirty="0"/>
              <a:t> </a:t>
            </a:r>
            <a:endParaRPr lang="en-GB" dirty="0" smtClean="0"/>
          </a:p>
          <a:p>
            <a:pPr lvl="2"/>
            <a:r>
              <a:rPr lang="en-GB" dirty="0" smtClean="0"/>
              <a:t>	→ </a:t>
            </a:r>
            <a:r>
              <a:rPr lang="en-GB" dirty="0"/>
              <a:t>Needs modelling </a:t>
            </a:r>
            <a:r>
              <a:rPr lang="en-GB" dirty="0" smtClean="0"/>
              <a:t>– Will discuss with TSVV 9 colleagues (DREAM, later perhaps JOREK)</a:t>
            </a:r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2632373" y="52617"/>
            <a:ext cx="7019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Ideas about Chapter 5: MHD, disruptions and control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10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1748" y="1032099"/>
            <a:ext cx="111944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/>
              <a:t>Disruption </a:t>
            </a:r>
            <a:r>
              <a:rPr lang="en-GB" b="1" u="sng" dirty="0" smtClean="0"/>
              <a:t>mitigation (continued)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Best </a:t>
            </a:r>
            <a:r>
              <a:rPr lang="en-GB" dirty="0"/>
              <a:t>hope regarding REs for the activated phase in ITER: mitigation by H</a:t>
            </a:r>
            <a:r>
              <a:rPr lang="en-GB" baseline="-25000" dirty="0"/>
              <a:t>2</a:t>
            </a:r>
            <a:r>
              <a:rPr lang="en-GB" dirty="0"/>
              <a:t> SPI into the beam, leading to a benign termination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 smtClean="0"/>
              <a:t>Promising results from DIII-D, JET, ASDEX Upgrade, TCV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 smtClean="0"/>
              <a:t>DTT </a:t>
            </a:r>
            <a:r>
              <a:rPr lang="en-GB" dirty="0" smtClean="0"/>
              <a:t>can probably contribute (if </a:t>
            </a:r>
            <a:r>
              <a:rPr lang="en-GB" dirty="0"/>
              <a:t>not with SPI, at least with </a:t>
            </a:r>
            <a:r>
              <a:rPr lang="en-GB" dirty="0" smtClean="0"/>
              <a:t>MGI) – Need to assess required characteristics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Also some hopes of RE avoidance using waves / kinetic instabilities but still very uncertain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/>
              <a:t>Need to </a:t>
            </a:r>
            <a:r>
              <a:rPr lang="en-GB" dirty="0" smtClean="0"/>
              <a:t>assess interest and feasibility. </a:t>
            </a:r>
            <a:r>
              <a:rPr lang="en-GB" dirty="0"/>
              <a:t>Will discuss with </a:t>
            </a:r>
            <a:r>
              <a:rPr lang="en-GB" dirty="0" smtClean="0"/>
              <a:t>experts, e.g. Carlos Paz-</a:t>
            </a:r>
            <a:r>
              <a:rPr lang="en-GB" dirty="0" err="1" smtClean="0"/>
              <a:t>Soldan</a:t>
            </a:r>
            <a:r>
              <a:rPr lang="en-GB" dirty="0" smtClean="0"/>
              <a:t>, who coordinates this topic within the ITPA MDC group.</a:t>
            </a:r>
            <a:endParaRPr lang="en-GB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1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6546" y="1101545"/>
            <a:ext cx="111136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/>
              <a:t>Disruption </a:t>
            </a:r>
            <a:r>
              <a:rPr lang="fr-FR" b="1" u="sng" dirty="0" err="1"/>
              <a:t>prediction</a:t>
            </a:r>
            <a:r>
              <a:rPr lang="fr-FR" b="1" u="sng" dirty="0"/>
              <a:t> and </a:t>
            </a:r>
            <a:r>
              <a:rPr lang="fr-FR" b="1" u="sng" dirty="0" err="1"/>
              <a:t>avoidance</a:t>
            </a: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Tools are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 smtClean="0"/>
              <a:t>developed</a:t>
            </a:r>
            <a:r>
              <a:rPr lang="fr-FR" dirty="0" smtClean="0"/>
              <a:t> for </a:t>
            </a:r>
            <a:r>
              <a:rPr lang="fr-FR" dirty="0" err="1" smtClean="0"/>
              <a:t>both</a:t>
            </a:r>
            <a:r>
              <a:rPr lang="fr-FR" dirty="0" smtClean="0"/>
              <a:t> disruption </a:t>
            </a:r>
            <a:r>
              <a:rPr lang="fr-FR" dirty="0" err="1" smtClean="0"/>
              <a:t>prediction</a:t>
            </a:r>
            <a:r>
              <a:rPr lang="fr-FR" dirty="0" smtClean="0"/>
              <a:t> and </a:t>
            </a:r>
            <a:r>
              <a:rPr lang="fr-FR" dirty="0" err="1" smtClean="0"/>
              <a:t>avoidance</a:t>
            </a:r>
            <a:r>
              <a:rPr lang="fr-FR" dirty="0" smtClean="0"/>
              <a:t> but no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r>
              <a:rPr lang="fr-FR" dirty="0" smtClean="0"/>
              <a:t> for ITER </a:t>
            </a:r>
            <a:r>
              <a:rPr lang="fr-FR" dirty="0" err="1" smtClean="0"/>
              <a:t>yet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DTT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as a </a:t>
            </a:r>
            <a:r>
              <a:rPr lang="fr-FR" dirty="0" err="1" smtClean="0"/>
              <a:t>companion</a:t>
            </a:r>
            <a:r>
              <a:rPr lang="fr-FR" dirty="0" smtClean="0"/>
              <a:t> </a:t>
            </a:r>
            <a:r>
              <a:rPr lang="fr-FR" dirty="0"/>
              <a:t>to ITER to </a:t>
            </a:r>
            <a:r>
              <a:rPr lang="fr-FR" dirty="0" err="1"/>
              <a:t>deploy</a:t>
            </a:r>
            <a:r>
              <a:rPr lang="fr-FR" dirty="0"/>
              <a:t> and </a:t>
            </a:r>
            <a:r>
              <a:rPr lang="fr-FR" dirty="0" smtClean="0"/>
              <a:t>test </a:t>
            </a:r>
            <a:r>
              <a:rPr lang="fr-FR" dirty="0" err="1" smtClean="0"/>
              <a:t>tools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→ </a:t>
            </a:r>
            <a:r>
              <a:rPr lang="fr-FR" dirty="0" err="1" smtClean="0"/>
              <a:t>Discuss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ITER on a </a:t>
            </a:r>
            <a:r>
              <a:rPr lang="fr-FR" dirty="0" err="1" smtClean="0"/>
              <a:t>strategy</a:t>
            </a:r>
            <a:r>
              <a:rPr lang="fr-FR" dirty="0" smtClean="0"/>
              <a:t>/</a:t>
            </a:r>
            <a:r>
              <a:rPr lang="fr-FR" dirty="0" err="1" smtClean="0"/>
              <a:t>partnership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5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3199" y="352603"/>
            <a:ext cx="118410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Ideal and Resistive MHD </a:t>
            </a:r>
            <a:r>
              <a:rPr lang="en-GB" b="1" u="sng" dirty="0" smtClean="0"/>
              <a:t>(</a:t>
            </a:r>
            <a:r>
              <a:rPr lang="en-GB" b="1" i="1" u="sng" dirty="0" smtClean="0"/>
              <a:t>DTT Physics tasks for 2021</a:t>
            </a:r>
            <a:r>
              <a:rPr lang="en-GB" b="1" u="sng" dirty="0" smtClean="0"/>
              <a:t>)</a:t>
            </a:r>
            <a:endParaRPr lang="en-GB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Tight interaction with EG-3 “Plasma scenarios and associated modelling“ is </a:t>
            </a:r>
            <a:r>
              <a:rPr lang="en-GB" dirty="0" smtClean="0"/>
              <a:t>envisaged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Ideal and classical resistive MHD studies to check MHD stability for low-n modes of the foreseen scenarios of DTT (already carried out on the full power reference scenario E1: SN with q=3, B</a:t>
            </a:r>
            <a:r>
              <a:rPr lang="en-GB" baseline="-25000" dirty="0" smtClean="0"/>
              <a:t>T</a:t>
            </a:r>
            <a:r>
              <a:rPr lang="en-GB" dirty="0" smtClean="0"/>
              <a:t>=6T, </a:t>
            </a:r>
            <a:r>
              <a:rPr lang="en-GB" dirty="0" err="1" smtClean="0"/>
              <a:t>I</a:t>
            </a:r>
            <a:r>
              <a:rPr lang="en-GB" baseline="-25000" dirty="0" err="1" smtClean="0"/>
              <a:t>p</a:t>
            </a:r>
            <a:r>
              <a:rPr lang="en-GB" dirty="0" smtClean="0"/>
              <a:t>=5.5MA, ECRH=32MW, ICRH=8MW, NNBI=10MW):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/>
              <a:t>C</a:t>
            </a:r>
            <a:r>
              <a:rPr lang="en-GB" dirty="0" smtClean="0"/>
              <a:t>heck ideal internal and external modes, infernal modes (parametric scans on q-profile, pressure profile, etc…);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 smtClean="0"/>
              <a:t>Classical (tearing) resistive modes;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 smtClean="0"/>
              <a:t>It would be important to check the whole discharge phases, i.e., ramp-up, flat-top, ramp-down, …;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 smtClean="0"/>
              <a:t>Numerical tools available: CHEASE (high resolution equilibria), MARS (ideal &amp; resistive linear MHD) – both codes already fully IMAS compliant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/>
              <a:t>S</a:t>
            </a:r>
            <a:r>
              <a:rPr lang="en-GB" dirty="0" smtClean="0"/>
              <a:t>tability analysis of Resistive Wall Mode (RWM) in specific, high β</a:t>
            </a:r>
            <a:r>
              <a:rPr lang="en-GB" baseline="-25000" dirty="0" smtClean="0"/>
              <a:t>N</a:t>
            </a:r>
            <a:r>
              <a:rPr lang="en-GB" dirty="0" smtClean="0"/>
              <a:t> scenarios (MARS-F, lower priority)</a:t>
            </a:r>
          </a:p>
          <a:p>
            <a:pPr lvl="1"/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Study of medium-to-high-n ideal stability properties of edge peeling-ballooning modes (JALPHA workflow, thanks to R. Coelho, acquired and tested by ENEA </a:t>
            </a:r>
            <a:r>
              <a:rPr lang="en-GB" dirty="0" err="1" smtClean="0"/>
              <a:t>Frascati</a:t>
            </a:r>
            <a:r>
              <a:rPr lang="en-GB" dirty="0" smtClean="0"/>
              <a:t> group)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Neoclassical Tearing Modes (NTMs) and their control using plasma actuators (European Transport Solver (ETS) and the NTM module, and ECRH)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GB" dirty="0" smtClean="0"/>
              <a:t>NTM unlocking using non axisymmetric coils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Functional specification for </a:t>
            </a:r>
            <a:r>
              <a:rPr lang="en-GB" dirty="0" err="1" smtClean="0"/>
              <a:t>Sawtooth</a:t>
            </a:r>
            <a:r>
              <a:rPr lang="en-GB" dirty="0" smtClean="0"/>
              <a:t> control using EC and IC waves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5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5927" y="671305"/>
            <a:ext cx="10187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Ideal and Resistive MHD </a:t>
            </a:r>
            <a:r>
              <a:rPr lang="en-GB" b="1" u="sng" dirty="0" smtClean="0"/>
              <a:t>(</a:t>
            </a:r>
            <a:r>
              <a:rPr lang="en-GB" b="1" i="1" u="sng" dirty="0" smtClean="0"/>
              <a:t>further topics</a:t>
            </a:r>
            <a:r>
              <a:rPr lang="en-GB" b="1" u="sng" dirty="0" smtClean="0"/>
              <a:t>)</a:t>
            </a:r>
            <a:endParaRPr lang="en-GB" b="1" u="sng" dirty="0"/>
          </a:p>
          <a:p>
            <a:endParaRPr lang="en-GB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ELMs and their control with Resonant Magnetic Perturbations (RMPs)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dirty="0" smtClean="0"/>
              <a:t>Linear </a:t>
            </a:r>
            <a:r>
              <a:rPr lang="en-US" dirty="0"/>
              <a:t>MHD stability for assessment of plasma response to </a:t>
            </a:r>
            <a:r>
              <a:rPr lang="fr-FR" dirty="0" err="1" smtClean="0"/>
              <a:t>RMPs</a:t>
            </a:r>
            <a:r>
              <a:rPr lang="fr-FR" dirty="0" smtClean="0"/>
              <a:t> in </a:t>
            </a:r>
            <a:r>
              <a:rPr lang="fr-FR" dirty="0"/>
              <a:t>DTT scenarios (MARS-F</a:t>
            </a:r>
            <a:r>
              <a:rPr lang="fr-FR" dirty="0" smtClean="0"/>
              <a:t>)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fr-FR" dirty="0" smtClean="0"/>
              <a:t>Explore ELM-free </a:t>
            </a:r>
            <a:r>
              <a:rPr lang="fr-FR" dirty="0" err="1" smtClean="0"/>
              <a:t>regimes</a:t>
            </a:r>
            <a:r>
              <a:rPr lang="fr-FR" dirty="0"/>
              <a:t>?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Error Fields (EFs)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dirty="0" smtClean="0"/>
              <a:t>Statistical </a:t>
            </a:r>
            <a:r>
              <a:rPr lang="en-US" dirty="0"/>
              <a:t>study of EFs in </a:t>
            </a:r>
            <a:r>
              <a:rPr lang="en-US" dirty="0" smtClean="0"/>
              <a:t>DTT</a:t>
            </a:r>
          </a:p>
          <a:p>
            <a:pPr marL="742950" lvl="1" indent="-285750">
              <a:buFont typeface="Calibri" panose="020F0502020204030204" pitchFamily="34" charset="0"/>
              <a:buChar char="-"/>
            </a:pPr>
            <a:r>
              <a:rPr lang="en-US" dirty="0" smtClean="0"/>
              <a:t>Investigation </a:t>
            </a:r>
            <a:r>
              <a:rPr lang="en-US" dirty="0"/>
              <a:t>of physics relevant to EF </a:t>
            </a:r>
            <a:r>
              <a:rPr lang="en-US" dirty="0" smtClean="0"/>
              <a:t>control (e.g. compass scan experiments)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8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9709" y="5087498"/>
            <a:ext cx="101877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→ Overall, quite a large list of topics for Chapter 5. Envisage distributing the work among EG-5 experts.</a:t>
            </a:r>
          </a:p>
        </p:txBody>
      </p:sp>
    </p:spTree>
    <p:extLst>
      <p:ext uri="{BB962C8B-B14F-4D97-AF65-F5344CB8AC3E}">
        <p14:creationId xmlns:p14="http://schemas.microsoft.com/office/powerpoint/2010/main" val="12570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0074" y="459257"/>
            <a:ext cx="1194261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Energetic fast ions (as generated by NNBI and ICRH) are expected to mutually interact with Alfvén waves (TAE, EPM,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 the past years, some activities in the field of Fast particle Physics have been carried out within the DTT Physics Theory tasks (F. </a:t>
            </a:r>
            <a:r>
              <a:rPr lang="en-GB" dirty="0" err="1"/>
              <a:t>Zonca</a:t>
            </a:r>
            <a:r>
              <a:rPr lang="en-GB" dirty="0"/>
              <a:t>); part of these activities should be continued for the different plasma scenarios developed within the RP: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/>
              <a:t>Stability of Drift </a:t>
            </a:r>
            <a:r>
              <a:rPr lang="en-GB" dirty="0" err="1"/>
              <a:t>Alfvén</a:t>
            </a:r>
            <a:r>
              <a:rPr lang="en-GB" dirty="0"/>
              <a:t> Waves (a series of semi-analytical tools have been </a:t>
            </a:r>
            <a:r>
              <a:rPr lang="en-GB" dirty="0" smtClean="0"/>
              <a:t>developed </a:t>
            </a:r>
            <a:r>
              <a:rPr lang="en-GB" dirty="0"/>
              <a:t>in order to study the linear physics of the Energetic Particles: FALCON code, EQUIPE (equilibrium </a:t>
            </a:r>
            <a:r>
              <a:rPr lang="en-GB" dirty="0" smtClean="0"/>
              <a:t>post </a:t>
            </a:r>
            <a:r>
              <a:rPr lang="en-GB" dirty="0"/>
              <a:t>p</a:t>
            </a:r>
            <a:r>
              <a:rPr lang="en-GB" dirty="0" smtClean="0"/>
              <a:t>rocessing</a:t>
            </a:r>
            <a:r>
              <a:rPr lang="en-GB" dirty="0"/>
              <a:t>), DAEPS (Drift </a:t>
            </a:r>
            <a:r>
              <a:rPr lang="en-GB" dirty="0" err="1"/>
              <a:t>Alfvén</a:t>
            </a:r>
            <a:r>
              <a:rPr lang="en-GB" dirty="0"/>
              <a:t> Energetic Particle Stability code));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/>
              <a:t>Optimization of NNBI energy and geometry (with important fall-out on machine and scenario design): resonance structures by NNBI ions in DTT; strong dependence of ripple losses of NNBI energy and angle of injection;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/>
              <a:t>Test particle transport: prompt and ripple losses and Resonant Magnetic Perturbation coils effect.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Preliminary studies of Energetic Particle driven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Alfvénic</a:t>
            </a:r>
            <a:r>
              <a:rPr lang="en-GB" sz="1800" dirty="0">
                <a:effectLst/>
                <a:latin typeface="Calibri" panose="020F0502020204030204" pitchFamily="34" charset="0"/>
              </a:rPr>
              <a:t> modes using HMGC and </a:t>
            </a:r>
            <a:r>
              <a:rPr lang="en-GB" sz="1800" dirty="0" smtClean="0">
                <a:effectLst/>
                <a:latin typeface="Calibri" panose="020F0502020204030204" pitchFamily="34" charset="0"/>
              </a:rPr>
              <a:t>HYMAGYC </a:t>
            </a:r>
            <a:r>
              <a:rPr lang="en-GB" sz="1800" dirty="0">
                <a:effectLst/>
                <a:latin typeface="Calibri" panose="020F0502020204030204" pitchFamily="34" charset="0"/>
              </a:rPr>
              <a:t>have been performed showing the evidence of excitation of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Alfvénic</a:t>
            </a:r>
            <a:r>
              <a:rPr lang="en-GB" sz="1800" dirty="0">
                <a:effectLst/>
                <a:latin typeface="Calibri" panose="020F0502020204030204" pitchFamily="34" charset="0"/>
              </a:rPr>
              <a:t> type </a:t>
            </a:r>
            <a:r>
              <a:rPr lang="en-GB" sz="1800" dirty="0" smtClean="0">
                <a:effectLst/>
                <a:latin typeface="Calibri" panose="020F0502020204030204" pitchFamily="34" charset="0"/>
              </a:rPr>
              <a:t>modes</a:t>
            </a:r>
            <a:endParaRPr lang="en-GB" sz="1800" dirty="0"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Phase space fluxes from DAEPS: using the Phase Space Zonal Structures (PSZS) theory and linear results allow to compute the non-linear fluxes in the phase space </a:t>
            </a:r>
            <a:r>
              <a:rPr lang="en-GB" sz="1800" dirty="0"/>
              <a:t>↔ implications on transport</a:t>
            </a:r>
            <a:endParaRPr lang="en-GB" sz="1800" dirty="0"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</a:t>
            </a:r>
            <a:r>
              <a:rPr lang="fr-FR" dirty="0"/>
              <a:t>on </a:t>
            </a:r>
            <a:r>
              <a:rPr lang="fr-FR" dirty="0" err="1"/>
              <a:t>developing</a:t>
            </a:r>
            <a:r>
              <a:rPr lang="fr-FR" dirty="0"/>
              <a:t> </a:t>
            </a:r>
            <a:r>
              <a:rPr lang="fr-FR" dirty="0" err="1"/>
              <a:t>synthetic</a:t>
            </a:r>
            <a:r>
              <a:rPr lang="fr-FR" dirty="0"/>
              <a:t> diagnostics to </a:t>
            </a:r>
            <a:r>
              <a:rPr lang="fr-FR" dirty="0" err="1"/>
              <a:t>understand</a:t>
            </a:r>
            <a:r>
              <a:rPr lang="fr-FR" dirty="0"/>
              <a:t> how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interesting</a:t>
            </a:r>
            <a:r>
              <a:rPr lang="fr-FR" dirty="0"/>
              <a:t> </a:t>
            </a:r>
            <a:r>
              <a:rPr lang="fr-FR" dirty="0" err="1"/>
              <a:t>physics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"</a:t>
            </a:r>
            <a:r>
              <a:rPr lang="fr-FR" dirty="0" err="1"/>
              <a:t>seen</a:t>
            </a:r>
            <a:r>
              <a:rPr lang="fr-FR" dirty="0"/>
              <a:t>" in </a:t>
            </a:r>
            <a:r>
              <a:rPr lang="fr-FR" dirty="0" smtClean="0"/>
              <a:t>practice, and </a:t>
            </a:r>
            <a:r>
              <a:rPr lang="fr-FR" dirty="0" err="1" smtClean="0"/>
              <a:t>possibly</a:t>
            </a:r>
            <a:r>
              <a:rPr lang="fr-FR" dirty="0" smtClean="0"/>
              <a:t> </a:t>
            </a:r>
            <a:r>
              <a:rPr lang="fr-FR" dirty="0" err="1" smtClean="0"/>
              <a:t>suggest</a:t>
            </a:r>
            <a:r>
              <a:rPr lang="fr-FR" dirty="0" smtClean="0"/>
              <a:t> new diagnostics in </a:t>
            </a:r>
            <a:r>
              <a:rPr lang="fr-FR" dirty="0" err="1" smtClean="0"/>
              <a:t>consequence</a:t>
            </a:r>
            <a:endParaRPr lang="en-GB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</a:rPr>
              <a:t>We </a:t>
            </a:r>
            <a:r>
              <a:rPr lang="en-GB" dirty="0">
                <a:effectLst/>
              </a:rPr>
              <a:t>should benefit from the </a:t>
            </a:r>
            <a:r>
              <a:rPr lang="en-GB" dirty="0" err="1">
                <a:effectLst/>
              </a:rPr>
              <a:t>EUROfusion</a:t>
            </a:r>
            <a:r>
              <a:rPr lang="en-GB" dirty="0">
                <a:effectLst/>
              </a:rPr>
              <a:t> theory and simulation initiatives (TSVVs, ENRs):</a:t>
            </a:r>
            <a:endParaRPr lang="en-GB" dirty="0"/>
          </a:p>
          <a:p>
            <a:pPr marL="742950" lvl="1" indent="-285750">
              <a:buFont typeface="System Font Regular"/>
              <a:buChar char="-"/>
            </a:pPr>
            <a:r>
              <a:rPr lang="en-GB" dirty="0">
                <a:effectLst/>
              </a:rPr>
              <a:t>CfP-FSD-AWP21-ENR-03 (ATEP: Advanced Energetic Particle transport models): propose DTT reference scenarios available for benchmarking and testing;</a:t>
            </a:r>
          </a:p>
          <a:p>
            <a:pPr marL="742950" lvl="1" indent="-285750">
              <a:buFont typeface="System Font Regular"/>
              <a:buChar char="-"/>
            </a:pPr>
            <a:r>
              <a:rPr lang="en-GB" dirty="0">
                <a:effectLst/>
              </a:rPr>
              <a:t>TSVV Task 10: Physics of Burning Plasmas;</a:t>
            </a:r>
            <a:endParaRPr lang="en-GB" dirty="0"/>
          </a:p>
          <a:p>
            <a:pPr marL="742950" lvl="1" indent="-285750">
              <a:buFont typeface="System Font Regular"/>
              <a:buChar char="-"/>
            </a:pPr>
            <a:r>
              <a:rPr lang="en-GB" dirty="0">
                <a:effectLst/>
              </a:rPr>
              <a:t>TSVV Task 2: Physics Properties of Strongly Shaped Configurations (NT).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ffectLst/>
              </a:rPr>
              <a:t>Energetic Particles an</a:t>
            </a:r>
            <a:r>
              <a:rPr lang="en-GB" dirty="0"/>
              <a:t>d their effects on bulk plasma transport (→ EG-3 “Plasma scenarios and associated modelling“)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GB" dirty="0">
                <a:effectLst/>
              </a:rPr>
              <a:t>hould benefit from other </a:t>
            </a:r>
            <a:r>
              <a:rPr lang="en-GB" dirty="0" err="1">
                <a:effectLst/>
              </a:rPr>
              <a:t>EUROfusion</a:t>
            </a:r>
            <a:r>
              <a:rPr lang="en-GB" dirty="0">
                <a:effectLst/>
              </a:rPr>
              <a:t> initiatives (e.g., WPs (WPTE, WPSA, </a:t>
            </a:r>
            <a:r>
              <a:rPr lang="en-GB" dirty="0" err="1">
                <a:effectLst/>
              </a:rPr>
              <a:t>WPPrIO</a:t>
            </a:r>
            <a:r>
              <a:rPr lang="en-GB" dirty="0">
                <a:effectLst/>
              </a:rPr>
              <a:t>, etc.) and International Collaborations, e.g., China...).</a:t>
            </a:r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3300055" y="43383"/>
            <a:ext cx="5684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Ideas about Chapter 7: </a:t>
            </a:r>
            <a:r>
              <a:rPr lang="en-US" sz="2400" b="1" dirty="0" smtClean="0">
                <a:solidFill>
                  <a:srgbClr val="0000FF"/>
                </a:solidFill>
              </a:rPr>
              <a:t>Fast </a:t>
            </a:r>
            <a:r>
              <a:rPr lang="en-US" sz="2400" b="1" dirty="0">
                <a:solidFill>
                  <a:srgbClr val="0000FF"/>
                </a:solidFill>
              </a:rPr>
              <a:t>particle </a:t>
            </a:r>
            <a:r>
              <a:rPr lang="en-US" sz="2400" b="1" dirty="0" smtClean="0">
                <a:solidFill>
                  <a:srgbClr val="0000FF"/>
                </a:solidFill>
              </a:rPr>
              <a:t>physics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A664-D151-46DB-A352-5F33D3F15CC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4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1345</Words>
  <Application>Microsoft Office PowerPoint</Application>
  <PresentationFormat>Grand écran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System Font Regular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NARDON Eric 207315</dc:creator>
  <cp:lastModifiedBy>NARDON Eric 207315</cp:lastModifiedBy>
  <cp:revision>246</cp:revision>
  <dcterms:created xsi:type="dcterms:W3CDTF">2022-11-10T12:46:42Z</dcterms:created>
  <dcterms:modified xsi:type="dcterms:W3CDTF">2022-11-17T07:40:29Z</dcterms:modified>
</cp:coreProperties>
</file>