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5_6C6D563C.xml" ContentType="application/vnd.ms-powerpoint.comments+xml"/>
  <Override PartName="/ppt/comments/modernComment_106_16B5E21E.xml" ContentType="application/vnd.ms-powerpoint.comments+xml"/>
  <Override PartName="/ppt/comments/modernComment_107_F1C12FC8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1" r:id="rId3"/>
    <p:sldId id="271" r:id="rId4"/>
    <p:sldId id="262" r:id="rId5"/>
    <p:sldId id="263" r:id="rId6"/>
    <p:sldId id="264" r:id="rId7"/>
    <p:sldId id="266" r:id="rId8"/>
    <p:sldId id="272" r:id="rId9"/>
    <p:sldId id="269" r:id="rId10"/>
    <p:sldId id="268" r:id="rId11"/>
    <p:sldId id="27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E73F97-2DBA-1624-B630-49FFBCBBD308}" name="Marco Wischmeier" initials="MW" userId="626e838a8f7e273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0516" autoAdjust="0"/>
  </p:normalViewPr>
  <p:slideViewPr>
    <p:cSldViewPr snapToGrid="0" snapToObjects="1">
      <p:cViewPr varScale="1">
        <p:scale>
          <a:sx n="67" d="100"/>
          <a:sy n="67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-256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modernComment_105_6C6D563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8D8AEC0-7AA5-774E-905D-23EA54F2CE25}" authorId="{65E73F97-2DBA-1624-B630-49FFBCBBD308}" created="2022-11-15T17:48:32.00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819104828" sldId="261"/>
      <ac:spMk id="4" creationId="{00000000-0000-0000-0000-000000000000}"/>
      <ac:txMk cp="235" len="8">
        <ac:context len="368" hash="3690876095"/>
      </ac:txMk>
    </ac:txMkLst>
    <p188:pos x="6415545" y="2398554"/>
    <p188:txBody>
      <a:bodyPr/>
      <a:lstStyle/>
      <a:p>
        <a:r>
          <a:rPr lang="en-GB"/>
          <a:t>as the interaction with the main chamber and the feedback of SOL conditions on the pedestal might be of relevance as well</a:t>
        </a:r>
      </a:p>
    </p188:txBody>
  </p188:cm>
</p188:cmLst>
</file>

<file path=ppt/comments/modernComment_106_16B5E21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BCBFEC2-EADC-8645-9011-9F234CB579D6}" authorId="{65E73F97-2DBA-1624-B630-49FFBCBBD308}" created="2022-11-15T17:50:21.19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1018654" sldId="262"/>
      <ac:spMk id="3" creationId="{00000000-0000-0000-0000-000000000000}"/>
      <ac:txMk cp="70" len="85">
        <ac:context len="589" hash="3464403261"/>
      </ac:txMk>
    </ac:txMkLst>
    <p188:pos x="8864456" y="1598548"/>
    <p188:txBody>
      <a:bodyPr/>
      <a:lstStyle/>
      <a:p>
        <a:r>
          <a:rPr lang="en-GB"/>
          <a:t>I was wondering if or what kind of no ELM and small ELM scenarios are being considered for DTT</a:t>
        </a:r>
      </a:p>
    </p188:txBody>
  </p188:cm>
</p188:cmLst>
</file>

<file path=ppt/comments/modernComment_107_F1C12FC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9FF9417-0BC0-3045-8F81-5F04D41B2F5E}" authorId="{65E73F97-2DBA-1624-B630-49FFBCBBD308}" created="2022-11-15T18:05:21.83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055969736" sldId="263"/>
      <ac:spMk id="3" creationId="{00000000-0000-0000-0000-000000000000}"/>
      <ac:txMk cp="520" len="27">
        <ac:context len="634" hash="2540339427"/>
      </ac:txMk>
    </ac:txMkLst>
    <p188:pos x="3976204" y="3570184"/>
    <p188:txBody>
      <a:bodyPr/>
      <a:lstStyle/>
      <a:p>
        <a:r>
          <a:rPr lang="en-GB"/>
          <a:t>Do you know if this Is this actually for machine safety or for ITER &amp; DEMO related studies?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7BD93-7597-4E86-AFFD-8D56C00EE12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CA7AB-4704-4D1C-A525-A7A1640B0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8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Marco: </a:t>
            </a:r>
            <a:r>
              <a:rPr lang="en-GB" dirty="0" smtClean="0"/>
              <a:t>as the interaction with the main chamber and the feedback of SOL conditions on the pedestal might be of relevance as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CA7AB-4704-4D1C-A525-A7A1640B09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86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CA7AB-4704-4D1C-A525-A7A1640B09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5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Marco: </a:t>
            </a:r>
            <a:r>
              <a:rPr lang="en-GB" dirty="0" smtClean="0"/>
              <a:t>I was wondering if or what kind of no ELM and small ELM scenarios are being considered for DTT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Paolo: Presently</a:t>
            </a:r>
            <a:r>
              <a:rPr lang="en-GB" baseline="0" dirty="0" smtClean="0"/>
              <a:t> there is only one scenario: the full power, I=5.5 MA, </a:t>
            </a:r>
            <a:r>
              <a:rPr lang="en-GB" baseline="0" dirty="0" err="1" smtClean="0"/>
              <a:t>Bt</a:t>
            </a:r>
            <a:r>
              <a:rPr lang="en-GB" baseline="0" dirty="0" smtClean="0"/>
              <a:t>=6 T, q95=3, &lt;n&gt;=1.7e20  based on the original reference DTT parameters  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CA7AB-4704-4D1C-A525-A7A1640B09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00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Marco: (RMP) </a:t>
            </a:r>
            <a:r>
              <a:rPr lang="en-GB" dirty="0" smtClean="0"/>
              <a:t>Do you know if this is this actually for machine safety or for ITER &amp; DEMO related studies?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Paolo: For</a:t>
            </a:r>
            <a:r>
              <a:rPr lang="en-GB" baseline="0" dirty="0" smtClean="0"/>
              <a:t> both: operation and ITER &amp; DEMO studies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CA7AB-4704-4D1C-A525-A7A1640B09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2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88E2-D9D2-6046-B7B6-9530BFC1EB4D}" type="datetimeFigureOut">
              <a:rPr lang="it-IT" smtClean="0"/>
              <a:t>16/11/2022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29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6" y="29074"/>
            <a:ext cx="8106770" cy="72669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GB" noProof="0"/>
              <a:t>Fare clic per modificare lo stile del titolo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34D694D4-973C-344D-B249-9C473EE41B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5248" y="23722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Connettore 1 8">
            <a:extLst>
              <a:ext uri="{FF2B5EF4-FFF2-40B4-BE49-F238E27FC236}">
                <a16:creationId xmlns:a16="http://schemas.microsoft.com/office/drawing/2014/main" xmlns="" id="{543E5731-961E-E349-A079-EB164F7CD0A1}"/>
              </a:ext>
            </a:extLst>
          </p:cNvPr>
          <p:cNvCxnSpPr/>
          <p:nvPr userDrawn="1"/>
        </p:nvCxnSpPr>
        <p:spPr>
          <a:xfrm>
            <a:off x="628650" y="6479183"/>
            <a:ext cx="8092269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626302" y="650129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l" defTabSz="914400" rtl="0" eaLnBrk="1" latinLnBrk="0" hangingPunct="1">
              <a:defRPr sz="12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A388E2-D9D2-6046-B7B6-9530BFC1EB4D}" type="datetimeFigureOut">
              <a:rPr lang="it-IT" smtClean="0"/>
              <a:pPr/>
              <a:t>16/11/2022</a:t>
            </a:fld>
            <a:endParaRPr lang="it-IT" dirty="0"/>
          </a:p>
        </p:txBody>
      </p:sp>
      <p:sp>
        <p:nvSpPr>
          <p:cNvPr id="20" name="Footer Placeholder 4"/>
          <p:cNvSpPr txBox="1">
            <a:spLocks/>
          </p:cNvSpPr>
          <p:nvPr userDrawn="1"/>
        </p:nvSpPr>
        <p:spPr>
          <a:xfrm>
            <a:off x="3040670" y="6501297"/>
            <a:ext cx="4260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EG-2 | 16-17/11/2022 DTT-RP Kick-off meeting  |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462636" y="650129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A013763-FF4F-6447-94CE-4F6DA003092A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118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388E2-D9D2-6046-B7B6-9530BFC1EB4D}" type="datetimeFigureOut">
              <a:rPr lang="it-IT" smtClean="0"/>
              <a:t>16/11/2022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13763-FF4F-6447-94CE-4F6DA003092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21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5_6C6D563C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6_16B5E21E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7_F1C12FC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16AC7EF-D67A-4F4A-B9C5-13853FF16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185715"/>
            <a:ext cx="8069853" cy="1019671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0070C0"/>
                </a:solidFill>
              </a:rPr>
              <a:t>EG-2: Divertor and SOL physics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99B14853-A038-DC4B-8B10-866907B42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177" y="24366"/>
            <a:ext cx="855053" cy="8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xmlns="" id="{F6849C9B-755B-B946-8081-8F054A952E81}"/>
              </a:ext>
            </a:extLst>
          </p:cNvPr>
          <p:cNvSpPr txBox="1">
            <a:spLocks/>
          </p:cNvSpPr>
          <p:nvPr/>
        </p:nvSpPr>
        <p:spPr>
          <a:xfrm>
            <a:off x="675639" y="4106559"/>
            <a:ext cx="7772400" cy="480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>
                <a:solidFill>
                  <a:srgbClr val="0070C0"/>
                </a:solidFill>
                <a:latin typeface="Century Gothic" panose="020B0502020202020204" pitchFamily="34" charset="0"/>
              </a:rPr>
              <a:t>16-17/11/2022 DTT-RP Kick-off meeting</a:t>
            </a:r>
          </a:p>
        </p:txBody>
      </p:sp>
      <p:sp>
        <p:nvSpPr>
          <p:cNvPr id="11" name="Sottotitolo 2">
            <a:extLst>
              <a:ext uri="{FF2B5EF4-FFF2-40B4-BE49-F238E27FC236}">
                <a16:creationId xmlns:a16="http://schemas.microsoft.com/office/drawing/2014/main" xmlns="" id="{8CE57969-21EB-42E5-A7F2-BC2F7922536D}"/>
              </a:ext>
            </a:extLst>
          </p:cNvPr>
          <p:cNvSpPr txBox="1">
            <a:spLocks/>
          </p:cNvSpPr>
          <p:nvPr/>
        </p:nvSpPr>
        <p:spPr>
          <a:xfrm>
            <a:off x="1485900" y="2865794"/>
            <a:ext cx="6172200" cy="684898"/>
          </a:xfrm>
          <a:prstGeom prst="rect">
            <a:avLst/>
          </a:prstGeom>
        </p:spPr>
        <p:txBody>
          <a:bodyPr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it-IT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Tsitrone, M.</a:t>
            </a:r>
            <a:r>
              <a:rPr lang="en-US" sz="1800" dirty="0"/>
              <a:t> </a:t>
            </a:r>
            <a:r>
              <a:rPr lang="en-US" sz="1800" dirty="0" err="1"/>
              <a:t>Wischmeier</a:t>
            </a:r>
            <a:r>
              <a:rPr lang="en-US" sz="1800" dirty="0"/>
              <a:t>, P. </a:t>
            </a:r>
            <a:r>
              <a:rPr lang="en-US" sz="1800" dirty="0" err="1"/>
              <a:t>Innocente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CC7DD9D9-C510-4F0F-A23A-3A80B68DD843}"/>
              </a:ext>
            </a:extLst>
          </p:cNvPr>
          <p:cNvSpPr txBox="1"/>
          <p:nvPr/>
        </p:nvSpPr>
        <p:spPr>
          <a:xfrm>
            <a:off x="1897160" y="6090185"/>
            <a:ext cx="564712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i="1" dirty="0">
                <a:solidFill>
                  <a:srgbClr val="0070C0"/>
                </a:solidFill>
                <a:latin typeface="+mj-lt"/>
              </a:rPr>
              <a:t>DTT Consortium (DTT </a:t>
            </a:r>
            <a:r>
              <a:rPr lang="it-IT" sz="1100" i="1" dirty="0" err="1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S.C.a</a:t>
            </a:r>
            <a:r>
              <a:rPr lang="it-IT" sz="1100" i="1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r.l.  Via E. Fermi </a:t>
            </a:r>
            <a:r>
              <a:rPr lang="it-IT" sz="1100" b="0" i="1" dirty="0">
                <a:solidFill>
                  <a:srgbClr val="0070C0"/>
                </a:solidFill>
                <a:effectLst/>
                <a:latin typeface="+mj-lt"/>
              </a:rPr>
              <a:t> 45 I-00044 Frascati (Roma) </a:t>
            </a:r>
            <a:r>
              <a:rPr lang="it-IT" sz="1100" b="0" i="1" dirty="0" err="1">
                <a:solidFill>
                  <a:srgbClr val="0070C0"/>
                </a:solidFill>
                <a:effectLst/>
                <a:latin typeface="+mj-lt"/>
              </a:rPr>
              <a:t>Italy</a:t>
            </a:r>
            <a:r>
              <a:rPr lang="it-IT" sz="1100" b="0" i="1">
                <a:solidFill>
                  <a:srgbClr val="0070C0"/>
                </a:solidFill>
                <a:effectLst/>
                <a:latin typeface="+mj-lt"/>
              </a:rPr>
              <a:t>)</a:t>
            </a:r>
            <a:endParaRPr lang="it-IT" sz="1100" i="1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xmlns="" id="{4856940F-1817-48B9-8CFB-9DF15236847A}"/>
              </a:ext>
            </a:extLst>
          </p:cNvPr>
          <p:cNvCxnSpPr>
            <a:cxnSpLocks/>
          </p:cNvCxnSpPr>
          <p:nvPr/>
        </p:nvCxnSpPr>
        <p:spPr>
          <a:xfrm>
            <a:off x="737419" y="6090185"/>
            <a:ext cx="7836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4" descr="ENEA logo copia">
            <a:extLst>
              <a:ext uri="{FF2B5EF4-FFF2-40B4-BE49-F238E27FC236}">
                <a16:creationId xmlns:a16="http://schemas.microsoft.com/office/drawing/2014/main" xmlns="" id="{60602308-6D94-45CE-A47C-EBE04D0D8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299" y="6319871"/>
            <a:ext cx="881800" cy="31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NR">
            <a:extLst>
              <a:ext uri="{FF2B5EF4-FFF2-40B4-BE49-F238E27FC236}">
                <a16:creationId xmlns:a16="http://schemas.microsoft.com/office/drawing/2014/main" xmlns="" id="{C8110FA3-69D5-4220-9CDA-444669308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634" y="6319871"/>
            <a:ext cx="409756" cy="36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logocreate">
            <a:extLst>
              <a:ext uri="{FF2B5EF4-FFF2-40B4-BE49-F238E27FC236}">
                <a16:creationId xmlns:a16="http://schemas.microsoft.com/office/drawing/2014/main" xmlns="" id="{15F2121E-AAA5-4F5A-8112-598232DB3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64" y="6304886"/>
            <a:ext cx="349470" cy="39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RFX Padova 05 1600x836">
            <a:extLst>
              <a:ext uri="{FF2B5EF4-FFF2-40B4-BE49-F238E27FC236}">
                <a16:creationId xmlns:a16="http://schemas.microsoft.com/office/drawing/2014/main" xmlns="" id="{CA3E075A-A1B7-4301-AB68-B0645C76C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883" y="6312484"/>
            <a:ext cx="628797" cy="32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0" descr="eni ml pms">
            <a:extLst>
              <a:ext uri="{FF2B5EF4-FFF2-40B4-BE49-F238E27FC236}">
                <a16:creationId xmlns:a16="http://schemas.microsoft.com/office/drawing/2014/main" xmlns="" id="{74937179-A1EA-4EE4-B19C-273C6D9A4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729" y="6291566"/>
            <a:ext cx="272141" cy="33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8" descr="L&amp;#39;INFN CAMBIA LOGO">
            <a:extLst>
              <a:ext uri="{FF2B5EF4-FFF2-40B4-BE49-F238E27FC236}">
                <a16:creationId xmlns:a16="http://schemas.microsoft.com/office/drawing/2014/main" xmlns="" id="{820940F9-8F07-4DDC-B249-3C31C836B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883" y="6314222"/>
            <a:ext cx="655285" cy="3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2" descr="POLITO">
            <a:extLst>
              <a:ext uri="{FF2B5EF4-FFF2-40B4-BE49-F238E27FC236}">
                <a16:creationId xmlns:a16="http://schemas.microsoft.com/office/drawing/2014/main" xmlns="" id="{EEC742EE-DB78-4557-A3AE-ED526CDEF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69" y="6292990"/>
            <a:ext cx="347294" cy="34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4" descr="logo unimib">
            <a:extLst>
              <a:ext uri="{FF2B5EF4-FFF2-40B4-BE49-F238E27FC236}">
                <a16:creationId xmlns:a16="http://schemas.microsoft.com/office/drawing/2014/main" xmlns="" id="{7277EF73-FA76-4E2C-B50F-901D0406F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393" y="6272517"/>
            <a:ext cx="340816" cy="36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0" descr="Logo Tor Vergata 1">
            <a:extLst>
              <a:ext uri="{FF2B5EF4-FFF2-40B4-BE49-F238E27FC236}">
                <a16:creationId xmlns:a16="http://schemas.microsoft.com/office/drawing/2014/main" xmlns="" id="{0B9BFDFF-63E1-49E2-9AB8-D96952269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909" y="6291566"/>
            <a:ext cx="382169" cy="38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2" descr="univtuscia">
            <a:extLst>
              <a:ext uri="{FF2B5EF4-FFF2-40B4-BE49-F238E27FC236}">
                <a16:creationId xmlns:a16="http://schemas.microsoft.com/office/drawing/2014/main" xmlns="" id="{B002311F-7B56-45EB-B360-C20018D67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37" y="6324180"/>
            <a:ext cx="748214" cy="32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236" y="65410"/>
            <a:ext cx="334613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8" y="27297"/>
            <a:ext cx="1093470" cy="893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052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Interaction with other chapters (EG3, EG6 mainly) 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7296" y="974299"/>
            <a:ext cx="900752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Interaction with Scenario Chapter (EG3) 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W sources under EG2 / W transport under EG3 ?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Impact of divertor configuration on </a:t>
            </a:r>
            <a:r>
              <a:rPr lang="en-US" sz="2000" dirty="0" smtClean="0"/>
              <a:t>pedestal/core </a:t>
            </a:r>
            <a:r>
              <a:rPr lang="en-US" sz="2000" dirty="0"/>
              <a:t>performance : under EG3 ? 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Interaction </a:t>
            </a:r>
            <a:r>
              <a:rPr lang="en-US" sz="2400" dirty="0"/>
              <a:t>with Technology Chapter (EG6) 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PFU aging / damage / melting, material testing (incl. pre and post exposure characterization), liquid divertor, larger PFC target components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Or PWI in general ?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Control </a:t>
            </a:r>
            <a:r>
              <a:rPr lang="en-US" sz="2400" dirty="0"/>
              <a:t>and operational aspects under which chapter ?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Control : PFC monitoring (machine protection) and real time control of heat loads/ detachment (physics)  : under which chapter ?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Operation : Wall conditioning, </a:t>
            </a:r>
            <a:r>
              <a:rPr lang="en-US" sz="2000" dirty="0" smtClean="0"/>
              <a:t>diagnostic </a:t>
            </a:r>
            <a:r>
              <a:rPr lang="en-US" sz="2000" dirty="0"/>
              <a:t>commissioning </a:t>
            </a:r>
          </a:p>
        </p:txBody>
      </p:sp>
    </p:spTree>
    <p:extLst>
      <p:ext uri="{BB962C8B-B14F-4D97-AF65-F5344CB8AC3E}">
        <p14:creationId xmlns:p14="http://schemas.microsoft.com/office/powerpoint/2010/main" val="20023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Organizational issues and open questions 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6478" y="940798"/>
            <a:ext cx="900752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err="1"/>
              <a:t>KoM</a:t>
            </a:r>
            <a:r>
              <a:rPr lang="en-US" sz="2400" dirty="0"/>
              <a:t> with EG2 group planned after EG1 strategy meeting  (Dec 5)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Email to be sent for </a:t>
            </a:r>
            <a:r>
              <a:rPr lang="en-US" sz="2400" dirty="0" err="1"/>
              <a:t>KoM</a:t>
            </a:r>
            <a:r>
              <a:rPr lang="en-US" sz="2400" dirty="0"/>
              <a:t> end of December / Early January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Having </a:t>
            </a:r>
            <a:r>
              <a:rPr lang="en-US" sz="2400" dirty="0"/>
              <a:t>the following asap would be very useful :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Appendixes with the short description of all DTT subsystems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Template (Word, </a:t>
            </a:r>
            <a:r>
              <a:rPr lang="en-US" sz="2400" dirty="0" err="1"/>
              <a:t>Latek</a:t>
            </a:r>
            <a:r>
              <a:rPr lang="en-US" sz="2400" dirty="0"/>
              <a:t> ? Ref, tables, figures handling </a:t>
            </a:r>
            <a:r>
              <a:rPr lang="en-US" sz="2400" dirty="0" err="1"/>
              <a:t>etc</a:t>
            </a:r>
            <a:r>
              <a:rPr lang="en-US" sz="2400" dirty="0"/>
              <a:t> …)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Contact person(s) needed when we have a question on the hardware (PFC and </a:t>
            </a:r>
            <a:r>
              <a:rPr lang="en-US" sz="2400" dirty="0" err="1"/>
              <a:t>diags</a:t>
            </a:r>
            <a:r>
              <a:rPr lang="en-US" sz="2400" dirty="0"/>
              <a:t> in particular for EG2) </a:t>
            </a:r>
            <a:endParaRPr lang="en-US" sz="2400" dirty="0" smtClean="0"/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Close </a:t>
            </a:r>
            <a:r>
              <a:rPr lang="en-US" sz="2400" dirty="0"/>
              <a:t>link with EG3 needed to be consistent with the progress foreseen for scenario development (short description on this already in EG1 ?)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36478" y="4747515"/>
            <a:ext cx="8763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494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Introduction/1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296" y="996287"/>
            <a:ext cx="9116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Scope of the Research plan (EG2 RO understanding) </a:t>
            </a:r>
            <a:r>
              <a:rPr lang="en-US" sz="2800" u="sng" dirty="0" smtClean="0"/>
              <a:t>:</a:t>
            </a:r>
            <a:endParaRPr lang="en-US" sz="2800" u="sng" dirty="0"/>
          </a:p>
          <a:p>
            <a:endParaRPr lang="en-US" dirty="0"/>
          </a:p>
          <a:p>
            <a:pPr marL="627063" indent="-627063">
              <a:buFont typeface="+mj-lt"/>
              <a:buAutoNum type="arabicPeriod"/>
            </a:pPr>
            <a:r>
              <a:rPr lang="en-US" sz="2800" dirty="0"/>
              <a:t>Preparation for the exploitation of DTT</a:t>
            </a:r>
          </a:p>
          <a:p>
            <a:pPr marL="627063" indent="-627063">
              <a:buFont typeface="+mj-lt"/>
              <a:buAutoNum type="arabicPeriod"/>
            </a:pPr>
            <a:r>
              <a:rPr lang="en-US" sz="2800" dirty="0"/>
              <a:t>Disseminate interest for DTT in the fusion community</a:t>
            </a:r>
          </a:p>
          <a:p>
            <a:pPr marL="627063" indent="-627063">
              <a:buFont typeface="+mj-lt"/>
              <a:buAutoNum type="arabicPeriod"/>
            </a:pPr>
            <a:r>
              <a:rPr lang="en-US" sz="2800" dirty="0"/>
              <a:t>Assess compatibility of DTT design with the scope of the Research Plan for the divertor and SOL related </a:t>
            </a:r>
            <a:r>
              <a:rPr lang="en-US" sz="2800" dirty="0" err="1"/>
              <a:t>programme</a:t>
            </a:r>
            <a:endParaRPr lang="en-US" sz="2800" dirty="0"/>
          </a:p>
          <a:p>
            <a:pPr marL="627063" indent="-627063">
              <a:buFont typeface="+mj-lt"/>
              <a:buAutoNum type="arabicPeriod"/>
            </a:pPr>
            <a:r>
              <a:rPr lang="en-US" sz="2800" dirty="0"/>
              <a:t>Contribute to diagnostic selection and definition of requirements</a:t>
            </a:r>
          </a:p>
          <a:p>
            <a:pPr marL="627063" indent="-627063">
              <a:buFont typeface="+mj-lt"/>
              <a:buAutoNum type="arabicPeriod"/>
            </a:pPr>
            <a:r>
              <a:rPr lang="en-US" sz="2800" dirty="0"/>
              <a:t>Prepare future enhancement, new divertor</a:t>
            </a:r>
          </a:p>
        </p:txBody>
      </p:sp>
    </p:spTree>
    <p:extLst>
      <p:ext uri="{BB962C8B-B14F-4D97-AF65-F5344CB8AC3E}">
        <p14:creationId xmlns:p14="http://schemas.microsoft.com/office/powerpoint/2010/main" val="1819104828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Introduction/2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296" y="853783"/>
            <a:ext cx="8973829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Resources are limited so we have to select/prioritize</a:t>
            </a:r>
          </a:p>
          <a:p>
            <a:endParaRPr lang="en-US" sz="2800" dirty="0"/>
          </a:p>
          <a:p>
            <a:r>
              <a:rPr lang="en-US" sz="2800" u="sng" dirty="0"/>
              <a:t>What in the Research plan (first brainstorming) ?</a:t>
            </a:r>
          </a:p>
          <a:p>
            <a:endParaRPr lang="en-US" dirty="0"/>
          </a:p>
          <a:p>
            <a:pPr marL="627063" indent="-627063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Characterization of divertor regimes</a:t>
            </a:r>
          </a:p>
          <a:p>
            <a:pPr marL="627063" indent="-627063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Reactor relevant divertor studies</a:t>
            </a:r>
          </a:p>
          <a:p>
            <a:pPr marL="627063" indent="-627063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First wall interaction and SOL</a:t>
            </a:r>
          </a:p>
          <a:p>
            <a:pPr marL="627063" indent="-627063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Plasma-material interaction (including wall conditioning)</a:t>
            </a:r>
          </a:p>
          <a:p>
            <a:pPr marL="627063" indent="-627063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Contribution to future enhancement, new divertor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 In addition : contribution to diagnostics definition</a:t>
            </a:r>
          </a:p>
        </p:txBody>
      </p:sp>
    </p:spTree>
    <p:extLst>
      <p:ext uri="{BB962C8B-B14F-4D97-AF65-F5344CB8AC3E}">
        <p14:creationId xmlns:p14="http://schemas.microsoft.com/office/powerpoint/2010/main" val="228471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1)	Characterization of divertor regimes 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97" y="755769"/>
            <a:ext cx="91167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/>
              <a:t>Which divertor regime?</a:t>
            </a:r>
          </a:p>
          <a:p>
            <a:pPr marL="531813" indent="-531813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Medium power (phase 1) </a:t>
            </a:r>
            <a:r>
              <a:rPr lang="en-US" sz="2200" dirty="0">
                <a:sym typeface="Wingdings"/>
              </a:rPr>
              <a:t></a:t>
            </a:r>
            <a:r>
              <a:rPr lang="en-US" sz="2200" dirty="0"/>
              <a:t> High power (phase 3)</a:t>
            </a:r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SN ref case: steady state (SOL width, in/out </a:t>
            </a:r>
            <a:r>
              <a:rPr lang="en-US" sz="2200" dirty="0" err="1"/>
              <a:t>asym</a:t>
            </a:r>
            <a:r>
              <a:rPr lang="en-US" sz="2200" dirty="0"/>
              <a:t>), transients heat and particle flux</a:t>
            </a:r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SN short and long leg comparison</a:t>
            </a:r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Alternative divertor configurations : XD, SF, NT, DN at low power(?) …</a:t>
            </a:r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Start with attached case then high recycling, semi detached/detached ? </a:t>
            </a:r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Balance between power dissipation for machine safety/compatibility &amp; physics investigations in view of ITER/DEMO</a:t>
            </a:r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Start with L mode, then H mode then alternative no ELM scenarios (NT, X-point radiator, I-mode)? </a:t>
            </a:r>
          </a:p>
          <a:p>
            <a:pPr marL="531813" indent="-531813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Operation in H/D/He plasmas to be considered?</a:t>
            </a:r>
          </a:p>
        </p:txBody>
      </p:sp>
    </p:spTree>
    <p:extLst>
      <p:ext uri="{BB962C8B-B14F-4D97-AF65-F5344CB8AC3E}">
        <p14:creationId xmlns:p14="http://schemas.microsoft.com/office/powerpoint/2010/main" val="3810186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2)	Reactor relevant divertor studies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2830" y="963290"/>
            <a:ext cx="889834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Detachment physics: access to detachment, optimized impurity mix for seeding for various divertor configurations, achievable dissipative fraction, impact on confinement/pedestal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Dissipative regimes that would allow to PFCs alternative to the current mono-block technology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Study different collisionality scenarios (medium/high </a:t>
            </a:r>
            <a:r>
              <a:rPr lang="en-US" sz="2200" dirty="0" err="1"/>
              <a:t>n</a:t>
            </a:r>
            <a:r>
              <a:rPr lang="en-US" sz="2200" baseline="-25000" dirty="0" err="1"/>
              <a:t>G</a:t>
            </a:r>
            <a:r>
              <a:rPr lang="en-US" sz="2200" dirty="0"/>
              <a:t>/n &amp; </a:t>
            </a:r>
            <a:r>
              <a:rPr lang="en-US" sz="2200" dirty="0" err="1"/>
              <a:t>Bp</a:t>
            </a:r>
            <a:r>
              <a:rPr lang="en-US" sz="2200" dirty="0"/>
              <a:t>), is DTT relevant for </a:t>
            </a:r>
            <a:r>
              <a:rPr lang="en-GB" sz="2200" dirty="0"/>
              <a:t>C.S. Chang </a:t>
            </a:r>
            <a:r>
              <a:rPr lang="en-US" sz="2200" dirty="0"/>
              <a:t>scaling </a:t>
            </a:r>
            <a:r>
              <a:rPr lang="en-GB" sz="2200" dirty="0"/>
              <a:t>(C.S. Chang  et al, Physics of Plasmas, 2021)</a:t>
            </a:r>
            <a:endParaRPr lang="en-US" sz="2200" dirty="0"/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Extend to full discharge : ramp up / flat top / ramp down + entry/exit improved confinement mode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RMP interaction/ 3D studies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Characterization of He pumping for various divertor configurations / plasma scenarios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2830" y="2554299"/>
            <a:ext cx="8898340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NB </a:t>
            </a:r>
            <a:r>
              <a:rPr lang="en-US" sz="2400" b="1" dirty="0">
                <a:solidFill>
                  <a:srgbClr val="FF0000"/>
                </a:solidFill>
              </a:rPr>
              <a:t>: integration divertor – edge – core key point (link with other chapters, in particular Chapter 3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96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  <p:extLst mod="1">
    <p:ext uri="{6950BFC3-D8DA-4A85-94F7-54DA5524770B}">
      <p188:commentRel xmlns:p188="http://schemas.microsoft.com/office/powerpoint/2018/8/main" xmlns="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3)	</a:t>
            </a:r>
            <a:r>
              <a:rPr lang="en-GB" dirty="0"/>
              <a:t>First wall interaction and SOL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279056"/>
            <a:ext cx="893928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Ramp-up optimization to avoid tungsten influx from wall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3D effects: interaction with wall limiters, ICRH antenna, gas-puffing 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Radiation and CX fluxes estimation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Far SOL characterization</a:t>
            </a:r>
          </a:p>
          <a:p>
            <a:pPr marL="285750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Wall conditioning : shall we foresee operation w/o low Z conditioning ? Is a </a:t>
            </a:r>
            <a:r>
              <a:rPr lang="en-US" sz="2400" dirty="0" err="1"/>
              <a:t>boronized</a:t>
            </a:r>
            <a:r>
              <a:rPr lang="en-US" sz="2400" dirty="0"/>
              <a:t>/</a:t>
            </a:r>
            <a:r>
              <a:rPr lang="en-US" sz="2400" dirty="0" err="1"/>
              <a:t>lithiuminized</a:t>
            </a:r>
            <a:r>
              <a:rPr lang="en-US" sz="2400" dirty="0"/>
              <a:t> wall/divertor interesting to study? </a:t>
            </a:r>
          </a:p>
        </p:txBody>
      </p:sp>
    </p:spTree>
    <p:extLst>
      <p:ext uri="{BB962C8B-B14F-4D97-AF65-F5344CB8AC3E}">
        <p14:creationId xmlns:p14="http://schemas.microsoft.com/office/powerpoint/2010/main" val="17899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4)	Plasma-material interaction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96" y="1720840"/>
            <a:ext cx="9021170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Characterization of W erosion sources and impact on plasma core contamination and </a:t>
            </a:r>
            <a:r>
              <a:rPr lang="it-IT" sz="2400" dirty="0"/>
              <a:t>core </a:t>
            </a:r>
            <a:r>
              <a:rPr lang="it-IT" sz="2400" dirty="0" smtClean="0"/>
              <a:t>performance</a:t>
            </a:r>
            <a:endParaRPr lang="en-US" sz="2400" dirty="0"/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PWI studies: PFC erosion and lifetime / dust formation / fuel retention &amp; removal / He and D induced material morphology changes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2830" y="4336605"/>
            <a:ext cx="8898340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NB </a:t>
            </a:r>
            <a:r>
              <a:rPr lang="en-US" sz="2400" b="1" dirty="0">
                <a:solidFill>
                  <a:srgbClr val="FF0000"/>
                </a:solidFill>
              </a:rPr>
              <a:t>: integration divertor – edge – core key point (link with other chapters, in particular Chapter 3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3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5)	Future enhancement, new divertor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96" y="1848219"/>
            <a:ext cx="859419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err="1"/>
              <a:t>Divertor</a:t>
            </a:r>
            <a:r>
              <a:rPr lang="en-GB" sz="2400" dirty="0"/>
              <a:t> enhancements for phase 3 requires dedicated preparation and tests to be planned well ahead :  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Liquid divertor ?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No mono-block technology – larger components?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New optimized </a:t>
            </a:r>
            <a:r>
              <a:rPr lang="en-GB" sz="2400" dirty="0" err="1"/>
              <a:t>divertor</a:t>
            </a:r>
            <a:r>
              <a:rPr lang="en-GB" sz="2400" dirty="0"/>
              <a:t> shape ?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New diagnostics ?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Programme to be defined for using the 4 </a:t>
            </a:r>
            <a:r>
              <a:rPr lang="en-GB" sz="2400" dirty="0" err="1"/>
              <a:t>divertor</a:t>
            </a:r>
            <a:r>
              <a:rPr lang="en-GB" sz="2400" dirty="0"/>
              <a:t> test sectors capabilities at best</a:t>
            </a:r>
          </a:p>
        </p:txBody>
      </p:sp>
    </p:spTree>
    <p:extLst>
      <p:ext uri="{BB962C8B-B14F-4D97-AF65-F5344CB8AC3E}">
        <p14:creationId xmlns:p14="http://schemas.microsoft.com/office/powerpoint/2010/main" val="114332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Contribution to diagnostics definition as Research Plan </a:t>
            </a:r>
            <a:r>
              <a:rPr lang="en-GB" dirty="0" smtClean="0"/>
              <a:t>progresses: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7296" y="1848219"/>
            <a:ext cx="899387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What measurements, definition of requirements: time/space resolution, measurement ranges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For which phase: phase 1 /phase 3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Compatibility of diagnostics with various divertor configurations (</a:t>
            </a:r>
            <a:r>
              <a:rPr lang="en-GB" sz="2400" dirty="0" err="1"/>
              <a:t>eg</a:t>
            </a:r>
            <a:r>
              <a:rPr lang="en-GB" sz="2400" dirty="0"/>
              <a:t> control of X point radiation possible)</a:t>
            </a:r>
          </a:p>
          <a:p>
            <a:pPr marL="342900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/>
              <a:t>Key </a:t>
            </a:r>
            <a:r>
              <a:rPr lang="en-GB" sz="2400" dirty="0" err="1"/>
              <a:t>diags</a:t>
            </a:r>
            <a:r>
              <a:rPr lang="en-GB" sz="2400" dirty="0"/>
              <a:t> : IR, LP, visible </a:t>
            </a:r>
            <a:r>
              <a:rPr lang="en-GB" sz="2400" dirty="0" smtClean="0"/>
              <a:t>spectroscopy</a:t>
            </a:r>
            <a:r>
              <a:rPr lang="en-GB" sz="2400" dirty="0"/>
              <a:t>, Edge TS + PWI diagnostics: samples, microbalance, RGA, laser based </a:t>
            </a:r>
            <a:r>
              <a:rPr lang="en-GB" sz="2400" dirty="0" err="1"/>
              <a:t>diags</a:t>
            </a:r>
            <a:r>
              <a:rPr lang="en-GB" sz="2400" dirty="0"/>
              <a:t> for wall composition (LIBS) 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517" y="5643150"/>
            <a:ext cx="85298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NB: pre-requisite divertor </a:t>
            </a:r>
            <a:r>
              <a:rPr lang="en-US" sz="2400" b="1" dirty="0">
                <a:solidFill>
                  <a:srgbClr val="FF0000"/>
                </a:solidFill>
              </a:rPr>
              <a:t>and SOL physics </a:t>
            </a:r>
            <a:r>
              <a:rPr lang="en-US" sz="2400" b="1" dirty="0" smtClean="0">
                <a:solidFill>
                  <a:srgbClr val="FF0000"/>
                </a:solidFill>
              </a:rPr>
              <a:t>experiments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sz="2400" b="1" dirty="0" smtClean="0">
                <a:solidFill>
                  <a:srgbClr val="FF0000"/>
                </a:solidFill>
              </a:rPr>
              <a:t>related </a:t>
            </a:r>
            <a:r>
              <a:rPr lang="en-US" sz="2400" b="1" dirty="0">
                <a:solidFill>
                  <a:srgbClr val="FF0000"/>
                </a:solidFill>
              </a:rPr>
              <a:t>diagnostics operational and commissioned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977</Words>
  <Application>Microsoft Office PowerPoint</Application>
  <PresentationFormat>On-screen Show (4:3)</PresentationFormat>
  <Paragraphs>96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Tema di Office</vt:lpstr>
      <vt:lpstr>EG-2: Divertor and SOL physics</vt:lpstr>
      <vt:lpstr>Introduction/1</vt:lpstr>
      <vt:lpstr>Introduction/2</vt:lpstr>
      <vt:lpstr>1) Characterization of divertor regimes </vt:lpstr>
      <vt:lpstr>2) Reactor relevant divertor studies</vt:lpstr>
      <vt:lpstr>3) First wall interaction and SOL</vt:lpstr>
      <vt:lpstr>4) Plasma-material interaction</vt:lpstr>
      <vt:lpstr>5) Future enhancement, new divertor</vt:lpstr>
      <vt:lpstr>Contribution to diagnostics definition as Research Plan progresses:</vt:lpstr>
      <vt:lpstr>Interaction with other chapters (EG3, EG6 mainly) :</vt:lpstr>
      <vt:lpstr>Organizational issues and open questions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Innocente Paolo</cp:lastModifiedBy>
  <cp:revision>54</cp:revision>
  <dcterms:created xsi:type="dcterms:W3CDTF">2020-08-28T09:34:50Z</dcterms:created>
  <dcterms:modified xsi:type="dcterms:W3CDTF">2022-11-16T13:01:17Z</dcterms:modified>
</cp:coreProperties>
</file>