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256" r:id="rId2"/>
    <p:sldId id="346" r:id="rId3"/>
    <p:sldId id="319" r:id="rId4"/>
    <p:sldId id="312" r:id="rId5"/>
    <p:sldId id="317" r:id="rId6"/>
    <p:sldId id="316" r:id="rId7"/>
    <p:sldId id="318" r:id="rId8"/>
    <p:sldId id="359" r:id="rId9"/>
    <p:sldId id="360" r:id="rId10"/>
    <p:sldId id="361" r:id="rId11"/>
    <p:sldId id="362" r:id="rId12"/>
    <p:sldId id="363" r:id="rId13"/>
    <p:sldId id="364" r:id="rId14"/>
    <p:sldId id="357" r:id="rId15"/>
  </p:sldIdLst>
  <p:sldSz cx="9144000" cy="6858000" type="screen4x3"/>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EBF5"/>
    <a:srgbClr val="E6DFF5"/>
    <a:srgbClr val="ADF5C8"/>
    <a:srgbClr val="FBFFC3"/>
    <a:srgbClr val="F5FF76"/>
    <a:srgbClr val="0066FF"/>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7" autoAdjust="0"/>
    <p:restoredTop sz="94708"/>
  </p:normalViewPr>
  <p:slideViewPr>
    <p:cSldViewPr snapToGrid="0" snapToObjects="1">
      <p:cViewPr varScale="1">
        <p:scale>
          <a:sx n="84" d="100"/>
          <a:sy n="84" d="100"/>
        </p:scale>
        <p:origin x="120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8FDCC46-738C-437F-892B-F170419F434E}" type="datetimeFigureOut">
              <a:rPr lang="en-US" smtClean="0"/>
              <a:t>11/14/22</a:t>
            </a:fld>
            <a:endParaRPr lang="en-US"/>
          </a:p>
        </p:txBody>
      </p:sp>
      <p:sp>
        <p:nvSpPr>
          <p:cNvPr id="4" name="Segnaposto immagine diapositiva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E415749-2305-4F11-8735-687443525DE0}" type="slidenum">
              <a:rPr lang="en-US" smtClean="0"/>
              <a:t>‹#›</a:t>
            </a:fld>
            <a:endParaRPr lang="en-US"/>
          </a:p>
        </p:txBody>
      </p:sp>
    </p:spTree>
    <p:extLst>
      <p:ext uri="{BB962C8B-B14F-4D97-AF65-F5344CB8AC3E}">
        <p14:creationId xmlns:p14="http://schemas.microsoft.com/office/powerpoint/2010/main" val="64539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7A47C2D-CD65-4A44-B495-559E81820069}" type="datetime1">
              <a:rPr lang="it-IT" smtClean="0"/>
              <a:t>14/11/22</a:t>
            </a:fld>
            <a:endParaRPr lang="it-IT"/>
          </a:p>
        </p:txBody>
      </p:sp>
      <p:sp>
        <p:nvSpPr>
          <p:cNvPr id="5" name="Footer Placeholder 4"/>
          <p:cNvSpPr>
            <a:spLocks noGrp="1"/>
          </p:cNvSpPr>
          <p:nvPr>
            <p:ph type="ftr" sz="quarter" idx="11"/>
          </p:nvPr>
        </p:nvSpPr>
        <p:spPr/>
        <p:txBody>
          <a:bodyPr/>
          <a:lstStyle/>
          <a:p>
            <a:r>
              <a:rPr lang="it-IT"/>
              <a:t>Conference/Talk/Seminar</a:t>
            </a:r>
          </a:p>
        </p:txBody>
      </p:sp>
      <p:sp>
        <p:nvSpPr>
          <p:cNvPr id="6" name="Slide Number Placeholder 5"/>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12729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DDA65FDA-5028-431B-8B47-0901C4934355}" type="datetime1">
              <a:rPr lang="it-IT" smtClean="0"/>
              <a:t>14/11/22</a:t>
            </a:fld>
            <a:endParaRPr lang="it-IT"/>
          </a:p>
        </p:txBody>
      </p:sp>
      <p:sp>
        <p:nvSpPr>
          <p:cNvPr id="5" name="Footer Placeholder 4"/>
          <p:cNvSpPr>
            <a:spLocks noGrp="1"/>
          </p:cNvSpPr>
          <p:nvPr>
            <p:ph type="ftr" sz="quarter" idx="11"/>
          </p:nvPr>
        </p:nvSpPr>
        <p:spPr/>
        <p:txBody>
          <a:bodyPr/>
          <a:lstStyle/>
          <a:p>
            <a:r>
              <a:rPr lang="it-IT"/>
              <a:t>Conference/Talk/Seminar</a:t>
            </a:r>
          </a:p>
        </p:txBody>
      </p:sp>
      <p:sp>
        <p:nvSpPr>
          <p:cNvPr id="6" name="Slide Number Placeholder 5"/>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191900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983B8DF6-EAD2-494A-AD86-724411F70E10}" type="datetime1">
              <a:rPr lang="it-IT" smtClean="0"/>
              <a:t>14/11/22</a:t>
            </a:fld>
            <a:endParaRPr lang="it-IT"/>
          </a:p>
        </p:txBody>
      </p:sp>
      <p:sp>
        <p:nvSpPr>
          <p:cNvPr id="5" name="Footer Placeholder 4"/>
          <p:cNvSpPr>
            <a:spLocks noGrp="1"/>
          </p:cNvSpPr>
          <p:nvPr>
            <p:ph type="ftr" sz="quarter" idx="11"/>
          </p:nvPr>
        </p:nvSpPr>
        <p:spPr/>
        <p:txBody>
          <a:bodyPr/>
          <a:lstStyle/>
          <a:p>
            <a:r>
              <a:rPr lang="it-IT"/>
              <a:t>Conference/Talk/Seminar</a:t>
            </a:r>
          </a:p>
        </p:txBody>
      </p:sp>
      <p:sp>
        <p:nvSpPr>
          <p:cNvPr id="6" name="Slide Number Placeholder 5"/>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92233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28650" y="245851"/>
            <a:ext cx="7123278" cy="726695"/>
          </a:xfrm>
        </p:spPr>
        <p:txBody>
          <a:bodyPr/>
          <a:lstStyle>
            <a:lvl1pPr>
              <a:defRPr>
                <a:solidFill>
                  <a:srgbClr val="0070C0"/>
                </a:solidFill>
              </a:defRPr>
            </a:lvl1pPr>
          </a:lstStyle>
          <a:p>
            <a:r>
              <a:rPr lang="en-GB" noProof="0"/>
              <a:t>Fare clic per modificare lo stile del titolo</a:t>
            </a:r>
          </a:p>
        </p:txBody>
      </p:sp>
      <p:sp>
        <p:nvSpPr>
          <p:cNvPr id="3" name="Content Placeholder 2"/>
          <p:cNvSpPr>
            <a:spLocks noGrp="1"/>
          </p:cNvSpPr>
          <p:nvPr>
            <p:ph idx="1" hasCustomPrompt="1"/>
          </p:nvPr>
        </p:nvSpPr>
        <p:spPr>
          <a:xfrm>
            <a:off x="628650" y="1646313"/>
            <a:ext cx="7886700" cy="4351338"/>
          </a:xfrm>
        </p:spPr>
        <p:txBody>
          <a:bodyPr>
            <a:normAutofit/>
          </a:bodyPr>
          <a:lstStyle>
            <a:lvl1pPr marL="0" indent="0">
              <a:lnSpc>
                <a:spcPct val="100000"/>
              </a:lnSpc>
              <a:buFont typeface="Apple Symbols" panose="02000000000000000000" pitchFamily="2" charset="-79"/>
              <a:buNone/>
              <a:defRPr sz="2800">
                <a:latin typeface="Century Gothic" panose="020B0502020202020204" pitchFamily="34" charset="0"/>
              </a:defRPr>
            </a:lvl1pPr>
            <a:lvl2pPr marL="685800" indent="-228600">
              <a:lnSpc>
                <a:spcPct val="100000"/>
              </a:lnSpc>
              <a:spcBef>
                <a:spcPts val="600"/>
              </a:spcBef>
              <a:buFont typeface="Apple Symbols" panose="02000000000000000000" pitchFamily="2" charset="-79"/>
              <a:buChar char="⎼"/>
              <a:defRPr sz="2400">
                <a:latin typeface="Century Gothic" panose="020B0502020202020204" pitchFamily="34" charset="0"/>
              </a:defRPr>
            </a:lvl2pPr>
            <a:lvl3pPr marL="1143000" indent="-228600">
              <a:lnSpc>
                <a:spcPct val="100000"/>
              </a:lnSpc>
              <a:spcBef>
                <a:spcPts val="600"/>
              </a:spcBef>
              <a:buFont typeface="Courier New" panose="02070309020205020404" pitchFamily="49" charset="0"/>
              <a:buChar char="o"/>
              <a:defRPr>
                <a:latin typeface="Century Gothic" panose="020B0502020202020204" pitchFamily="34" charset="0"/>
              </a:defRPr>
            </a:lvl3pPr>
          </a:lstStyle>
          <a:p>
            <a:pPr lvl="0"/>
            <a:r>
              <a:rPr lang="en-GB" noProof="0" dirty="0"/>
              <a:t>Text</a:t>
            </a:r>
          </a:p>
          <a:p>
            <a:pPr lvl="0"/>
            <a:endParaRPr lang="en-GB" noProof="0" dirty="0"/>
          </a:p>
          <a:p>
            <a:pPr lvl="1"/>
            <a:r>
              <a:rPr lang="en-GB" noProof="0" dirty="0"/>
              <a:t>Bullet List</a:t>
            </a:r>
          </a:p>
          <a:p>
            <a:pPr lvl="1"/>
            <a:r>
              <a:rPr lang="en-GB" noProof="0" dirty="0"/>
              <a:t>Bullet List</a:t>
            </a:r>
          </a:p>
          <a:p>
            <a:pPr lvl="2"/>
            <a:r>
              <a:rPr lang="en-GB" noProof="0" dirty="0"/>
              <a:t>Nested bullet</a:t>
            </a:r>
          </a:p>
          <a:p>
            <a:pPr lvl="2"/>
            <a:endParaRPr lang="en-GB" noProof="0" dirty="0"/>
          </a:p>
          <a:p>
            <a:pPr lvl="1"/>
            <a:endParaRPr lang="en-GB" noProof="0" dirty="0"/>
          </a:p>
        </p:txBody>
      </p:sp>
      <p:sp>
        <p:nvSpPr>
          <p:cNvPr id="4" name="Date Placeholder 3"/>
          <p:cNvSpPr>
            <a:spLocks noGrp="1"/>
          </p:cNvSpPr>
          <p:nvPr>
            <p:ph type="dt" sz="half" idx="10"/>
          </p:nvPr>
        </p:nvSpPr>
        <p:spPr>
          <a:xfrm>
            <a:off x="628650" y="6356351"/>
            <a:ext cx="2057400" cy="365125"/>
          </a:xfrm>
        </p:spPr>
        <p:txBody>
          <a:bodyPr/>
          <a:lstStyle>
            <a:lvl1pPr>
              <a:defRPr>
                <a:solidFill>
                  <a:srgbClr val="0070C0"/>
                </a:solidFill>
              </a:defRPr>
            </a:lvl1pPr>
          </a:lstStyle>
          <a:p>
            <a:fld id="{DE00AE7B-EB6E-4C9B-B06B-931602C8947B}" type="datetime1">
              <a:rPr lang="it-IT" smtClean="0"/>
              <a:t>14/11/22</a:t>
            </a:fld>
            <a:endParaRPr lang="it-IT"/>
          </a:p>
        </p:txBody>
      </p:sp>
      <p:sp>
        <p:nvSpPr>
          <p:cNvPr id="5" name="Footer Placeholder 4"/>
          <p:cNvSpPr>
            <a:spLocks noGrp="1"/>
          </p:cNvSpPr>
          <p:nvPr>
            <p:ph type="ftr" sz="quarter" idx="11"/>
          </p:nvPr>
        </p:nvSpPr>
        <p:spPr>
          <a:xfrm>
            <a:off x="3028950" y="6356351"/>
            <a:ext cx="3086100" cy="365125"/>
          </a:xfrm>
        </p:spPr>
        <p:txBody>
          <a:bodyPr/>
          <a:lstStyle>
            <a:lvl1pPr>
              <a:defRPr>
                <a:solidFill>
                  <a:srgbClr val="0070C0"/>
                </a:solidFill>
              </a:defRPr>
            </a:lvl1pPr>
          </a:lstStyle>
          <a:p>
            <a:r>
              <a:rPr lang="it-IT"/>
              <a:t>Conference/Talk/Seminar</a:t>
            </a:r>
          </a:p>
        </p:txBody>
      </p:sp>
      <p:sp>
        <p:nvSpPr>
          <p:cNvPr id="6" name="Slide Number Placeholder 5"/>
          <p:cNvSpPr>
            <a:spLocks noGrp="1"/>
          </p:cNvSpPr>
          <p:nvPr>
            <p:ph type="sldNum" sz="quarter" idx="12"/>
          </p:nvPr>
        </p:nvSpPr>
        <p:spPr>
          <a:xfrm>
            <a:off x="6457950" y="6356351"/>
            <a:ext cx="2057400" cy="365125"/>
          </a:xfrm>
        </p:spPr>
        <p:txBody>
          <a:bodyPr/>
          <a:lstStyle>
            <a:lvl1pPr>
              <a:defRPr>
                <a:solidFill>
                  <a:srgbClr val="0070C0"/>
                </a:solidFill>
              </a:defRPr>
            </a:lvl1pPr>
          </a:lstStyle>
          <a:p>
            <a:fld id="{BA013763-FF4F-6447-94CE-4F6DA003092A}" type="slidenum">
              <a:rPr lang="it-IT" smtClean="0"/>
              <a:pPr/>
              <a:t>‹#›</a:t>
            </a:fld>
            <a:endParaRPr lang="it-IT"/>
          </a:p>
        </p:txBody>
      </p:sp>
      <p:pic>
        <p:nvPicPr>
          <p:cNvPr id="7" name="Picture 2">
            <a:extLst>
              <a:ext uri="{FF2B5EF4-FFF2-40B4-BE49-F238E27FC236}">
                <a16:creationId xmlns:a16="http://schemas.microsoft.com/office/drawing/2014/main" id="{34D694D4-973C-344D-B249-9C473EE41B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2288" y="179848"/>
            <a:ext cx="855053" cy="808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Connettore diritto 9">
            <a:extLst>
              <a:ext uri="{FF2B5EF4-FFF2-40B4-BE49-F238E27FC236}">
                <a16:creationId xmlns:a16="http://schemas.microsoft.com/office/drawing/2014/main" id="{40CFAF3C-0E39-4328-A43B-8C64CA3F5BC9}"/>
              </a:ext>
            </a:extLst>
          </p:cNvPr>
          <p:cNvCxnSpPr>
            <a:cxnSpLocks/>
          </p:cNvCxnSpPr>
          <p:nvPr userDrawn="1"/>
        </p:nvCxnSpPr>
        <p:spPr>
          <a:xfrm>
            <a:off x="737419" y="6311744"/>
            <a:ext cx="783631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CF5CD345-5DF3-4221-8E5E-6801134F4DEE}"/>
              </a:ext>
            </a:extLst>
          </p:cNvPr>
          <p:cNvSpPr txBox="1"/>
          <p:nvPr userDrawn="1"/>
        </p:nvSpPr>
        <p:spPr>
          <a:xfrm>
            <a:off x="1496961" y="6383533"/>
            <a:ext cx="2372910" cy="307777"/>
          </a:xfrm>
          <a:prstGeom prst="rect">
            <a:avLst/>
          </a:prstGeom>
          <a:noFill/>
        </p:spPr>
        <p:txBody>
          <a:bodyPr wrap="square" rtlCol="0">
            <a:spAutoFit/>
          </a:bodyPr>
          <a:lstStyle/>
          <a:p>
            <a:r>
              <a:rPr lang="it-IT" sz="1400" err="1"/>
              <a:t>F</a:t>
            </a:r>
            <a:r>
              <a:rPr lang="it-IT" sz="1400"/>
              <a:t>. </a:t>
            </a:r>
            <a:r>
              <a:rPr lang="it-IT" sz="1400" err="1"/>
              <a:t>Crisanti</a:t>
            </a:r>
            <a:r>
              <a:rPr lang="it-IT" sz="1400"/>
              <a:t>, DTT </a:t>
            </a:r>
            <a:r>
              <a:rPr lang="it-IT" sz="1400" err="1">
                <a:latin typeface="Calibri" panose="020F0502020204030204" pitchFamily="34" charset="0"/>
                <a:ea typeface="Calibri" panose="020F0502020204030204" pitchFamily="34" charset="0"/>
                <a:cs typeface="Times New Roman" panose="02020603050405020304" pitchFamily="18" charset="0"/>
              </a:rPr>
              <a:t>S.C.a</a:t>
            </a:r>
            <a:r>
              <a:rPr lang="it-IT" sz="1400">
                <a:latin typeface="Calibri" panose="020F0502020204030204" pitchFamily="34" charset="0"/>
                <a:ea typeface="Calibri" panose="020F0502020204030204" pitchFamily="34" charset="0"/>
                <a:cs typeface="Times New Roman" panose="02020603050405020304" pitchFamily="18" charset="0"/>
              </a:rPr>
              <a:t> </a:t>
            </a:r>
            <a:r>
              <a:rPr lang="it-IT" sz="1400" err="1">
                <a:latin typeface="Calibri" panose="020F0502020204030204" pitchFamily="34" charset="0"/>
                <a:ea typeface="Calibri" panose="020F0502020204030204" pitchFamily="34" charset="0"/>
                <a:cs typeface="Times New Roman" panose="02020603050405020304" pitchFamily="18" charset="0"/>
              </a:rPr>
              <a:t>r.l</a:t>
            </a:r>
            <a:r>
              <a:rPr lang="it-IT" sz="1400">
                <a:latin typeface="Calibri" panose="020F0502020204030204" pitchFamily="34" charset="0"/>
                <a:ea typeface="Calibri" panose="020F0502020204030204" pitchFamily="34" charset="0"/>
                <a:cs typeface="Times New Roman" panose="02020603050405020304" pitchFamily="18" charset="0"/>
              </a:rPr>
              <a:t>.</a:t>
            </a:r>
            <a:endParaRPr lang="it-IT" sz="1400"/>
          </a:p>
        </p:txBody>
      </p:sp>
      <p:sp>
        <p:nvSpPr>
          <p:cNvPr id="13" name="Titolo 1">
            <a:extLst>
              <a:ext uri="{FF2B5EF4-FFF2-40B4-BE49-F238E27FC236}">
                <a16:creationId xmlns:a16="http://schemas.microsoft.com/office/drawing/2014/main" id="{F6C4CB5E-169A-48F2-BB87-1E338914F963}"/>
              </a:ext>
            </a:extLst>
          </p:cNvPr>
          <p:cNvSpPr txBox="1">
            <a:spLocks/>
          </p:cNvSpPr>
          <p:nvPr userDrawn="1"/>
        </p:nvSpPr>
        <p:spPr>
          <a:xfrm>
            <a:off x="169640" y="6352767"/>
            <a:ext cx="1658367" cy="5847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Arial" panose="020B0604020202020204" pitchFamily="34" charset="0"/>
              </a:defRPr>
            </a:lvl1pPr>
          </a:lstStyle>
          <a:p>
            <a:pPr algn="l"/>
            <a:r>
              <a:rPr lang="en-GB" sz="1600">
                <a:solidFill>
                  <a:srgbClr val="0070C0"/>
                </a:solidFill>
              </a:rPr>
              <a:t>DTT RP WS</a:t>
            </a:r>
          </a:p>
        </p:txBody>
      </p:sp>
    </p:spTree>
    <p:extLst>
      <p:ext uri="{BB962C8B-B14F-4D97-AF65-F5344CB8AC3E}">
        <p14:creationId xmlns:p14="http://schemas.microsoft.com/office/powerpoint/2010/main" val="221118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0EB030B5-B170-4B83-9E8B-8060F40A9870}" type="datetime1">
              <a:rPr lang="it-IT" smtClean="0"/>
              <a:t>14/11/22</a:t>
            </a:fld>
            <a:endParaRPr lang="it-IT"/>
          </a:p>
        </p:txBody>
      </p:sp>
      <p:sp>
        <p:nvSpPr>
          <p:cNvPr id="5" name="Footer Placeholder 4"/>
          <p:cNvSpPr>
            <a:spLocks noGrp="1"/>
          </p:cNvSpPr>
          <p:nvPr>
            <p:ph type="ftr" sz="quarter" idx="11"/>
          </p:nvPr>
        </p:nvSpPr>
        <p:spPr/>
        <p:txBody>
          <a:bodyPr/>
          <a:lstStyle/>
          <a:p>
            <a:r>
              <a:rPr lang="it-IT"/>
              <a:t>Conference/Talk/Seminar</a:t>
            </a:r>
          </a:p>
        </p:txBody>
      </p:sp>
      <p:sp>
        <p:nvSpPr>
          <p:cNvPr id="6" name="Slide Number Placeholder 5"/>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113259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A81942B-3441-4A07-93F1-263E4E9A842F}" type="datetime1">
              <a:rPr lang="it-IT" smtClean="0"/>
              <a:t>14/11/22</a:t>
            </a:fld>
            <a:endParaRPr lang="it-IT"/>
          </a:p>
        </p:txBody>
      </p:sp>
      <p:sp>
        <p:nvSpPr>
          <p:cNvPr id="6" name="Footer Placeholder 5"/>
          <p:cNvSpPr>
            <a:spLocks noGrp="1"/>
          </p:cNvSpPr>
          <p:nvPr>
            <p:ph type="ftr" sz="quarter" idx="11"/>
          </p:nvPr>
        </p:nvSpPr>
        <p:spPr/>
        <p:txBody>
          <a:bodyPr/>
          <a:lstStyle/>
          <a:p>
            <a:r>
              <a:rPr lang="it-IT"/>
              <a:t>Conference/Talk/Seminar</a:t>
            </a:r>
          </a:p>
        </p:txBody>
      </p:sp>
      <p:sp>
        <p:nvSpPr>
          <p:cNvPr id="7" name="Slide Number Placeholder 6"/>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231123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6C55AFBE-F854-44F6-9FB2-9D544DF8F01B}" type="datetime1">
              <a:rPr lang="it-IT" smtClean="0"/>
              <a:t>14/11/22</a:t>
            </a:fld>
            <a:endParaRPr lang="it-IT"/>
          </a:p>
        </p:txBody>
      </p:sp>
      <p:sp>
        <p:nvSpPr>
          <p:cNvPr id="8" name="Footer Placeholder 7"/>
          <p:cNvSpPr>
            <a:spLocks noGrp="1"/>
          </p:cNvSpPr>
          <p:nvPr>
            <p:ph type="ftr" sz="quarter" idx="11"/>
          </p:nvPr>
        </p:nvSpPr>
        <p:spPr/>
        <p:txBody>
          <a:bodyPr/>
          <a:lstStyle/>
          <a:p>
            <a:r>
              <a:rPr lang="it-IT"/>
              <a:t>Conference/Talk/Seminar</a:t>
            </a:r>
          </a:p>
        </p:txBody>
      </p:sp>
      <p:sp>
        <p:nvSpPr>
          <p:cNvPr id="9" name="Slide Number Placeholder 8"/>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346666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DA69C80-5009-4A3C-8984-AA057A2AB7C3}" type="datetime1">
              <a:rPr lang="it-IT" smtClean="0"/>
              <a:t>14/11/22</a:t>
            </a:fld>
            <a:endParaRPr lang="it-IT"/>
          </a:p>
        </p:txBody>
      </p:sp>
      <p:sp>
        <p:nvSpPr>
          <p:cNvPr id="4" name="Footer Placeholder 3"/>
          <p:cNvSpPr>
            <a:spLocks noGrp="1"/>
          </p:cNvSpPr>
          <p:nvPr>
            <p:ph type="ftr" sz="quarter" idx="11"/>
          </p:nvPr>
        </p:nvSpPr>
        <p:spPr/>
        <p:txBody>
          <a:bodyPr/>
          <a:lstStyle/>
          <a:p>
            <a:r>
              <a:rPr lang="it-IT"/>
              <a:t>Conference/Talk/Seminar</a:t>
            </a:r>
          </a:p>
        </p:txBody>
      </p:sp>
      <p:sp>
        <p:nvSpPr>
          <p:cNvPr id="5" name="Slide Number Placeholder 4"/>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26847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D5B41-3CAF-4D05-B01F-E293FFDE15A2}" type="datetime1">
              <a:rPr lang="it-IT" smtClean="0"/>
              <a:t>14/11/22</a:t>
            </a:fld>
            <a:endParaRPr lang="it-IT"/>
          </a:p>
        </p:txBody>
      </p:sp>
      <p:sp>
        <p:nvSpPr>
          <p:cNvPr id="3" name="Footer Placeholder 2"/>
          <p:cNvSpPr>
            <a:spLocks noGrp="1"/>
          </p:cNvSpPr>
          <p:nvPr>
            <p:ph type="ftr" sz="quarter" idx="11"/>
          </p:nvPr>
        </p:nvSpPr>
        <p:spPr/>
        <p:txBody>
          <a:bodyPr/>
          <a:lstStyle/>
          <a:p>
            <a:r>
              <a:rPr lang="it-IT"/>
              <a:t>Conference/Talk/Seminar</a:t>
            </a:r>
          </a:p>
        </p:txBody>
      </p:sp>
      <p:sp>
        <p:nvSpPr>
          <p:cNvPr id="4" name="Slide Number Placeholder 3"/>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231084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DDCA874C-5B31-46A6-ABCD-B79513E4C7BD}" type="datetime1">
              <a:rPr lang="it-IT" smtClean="0"/>
              <a:t>14/11/22</a:t>
            </a:fld>
            <a:endParaRPr lang="it-IT"/>
          </a:p>
        </p:txBody>
      </p:sp>
      <p:sp>
        <p:nvSpPr>
          <p:cNvPr id="6" name="Footer Placeholder 5"/>
          <p:cNvSpPr>
            <a:spLocks noGrp="1"/>
          </p:cNvSpPr>
          <p:nvPr>
            <p:ph type="ftr" sz="quarter" idx="11"/>
          </p:nvPr>
        </p:nvSpPr>
        <p:spPr/>
        <p:txBody>
          <a:bodyPr/>
          <a:lstStyle/>
          <a:p>
            <a:r>
              <a:rPr lang="it-IT"/>
              <a:t>Conference/Talk/Seminar</a:t>
            </a:r>
          </a:p>
        </p:txBody>
      </p:sp>
      <p:sp>
        <p:nvSpPr>
          <p:cNvPr id="7" name="Slide Number Placeholder 6"/>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39301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EC37A28A-7D77-4095-9BF5-6738C09899E1}" type="datetime1">
              <a:rPr lang="it-IT" smtClean="0"/>
              <a:t>14/11/22</a:t>
            </a:fld>
            <a:endParaRPr lang="it-IT"/>
          </a:p>
        </p:txBody>
      </p:sp>
      <p:sp>
        <p:nvSpPr>
          <p:cNvPr id="6" name="Footer Placeholder 5"/>
          <p:cNvSpPr>
            <a:spLocks noGrp="1"/>
          </p:cNvSpPr>
          <p:nvPr>
            <p:ph type="ftr" sz="quarter" idx="11"/>
          </p:nvPr>
        </p:nvSpPr>
        <p:spPr/>
        <p:txBody>
          <a:bodyPr/>
          <a:lstStyle/>
          <a:p>
            <a:r>
              <a:rPr lang="it-IT"/>
              <a:t>Conference/Talk/Seminar</a:t>
            </a:r>
          </a:p>
        </p:txBody>
      </p:sp>
      <p:sp>
        <p:nvSpPr>
          <p:cNvPr id="7" name="Slide Number Placeholder 6"/>
          <p:cNvSpPr>
            <a:spLocks noGrp="1"/>
          </p:cNvSpPr>
          <p:nvPr>
            <p:ph type="sldNum" sz="quarter" idx="12"/>
          </p:nvPr>
        </p:nvSpPr>
        <p:spPr/>
        <p:txBody>
          <a:bodyPr/>
          <a:lstStyle/>
          <a:p>
            <a:fld id="{BA013763-FF4F-6447-94CE-4F6DA003092A}" type="slidenum">
              <a:rPr lang="it-IT" smtClean="0"/>
              <a:t>‹#›</a:t>
            </a:fld>
            <a:endParaRPr lang="it-IT"/>
          </a:p>
        </p:txBody>
      </p:sp>
    </p:spTree>
    <p:extLst>
      <p:ext uri="{BB962C8B-B14F-4D97-AF65-F5344CB8AC3E}">
        <p14:creationId xmlns:p14="http://schemas.microsoft.com/office/powerpoint/2010/main" val="155101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88935-609F-44C4-84F9-0CE1D4D9890C}" type="datetime1">
              <a:rPr lang="it-IT" smtClean="0"/>
              <a:t>14/11/22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Conference/Talk/Seminar</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13763-FF4F-6447-94CE-4F6DA003092A}" type="slidenum">
              <a:rPr lang="it-IT" smtClean="0"/>
              <a:t>‹#›</a:t>
            </a:fld>
            <a:endParaRPr lang="it-IT"/>
          </a:p>
        </p:txBody>
      </p:sp>
    </p:spTree>
    <p:extLst>
      <p:ext uri="{BB962C8B-B14F-4D97-AF65-F5344CB8AC3E}">
        <p14:creationId xmlns:p14="http://schemas.microsoft.com/office/powerpoint/2010/main" val="3347218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2800" b="1" i="0" kern="1200">
          <a:solidFill>
            <a:schemeClr val="tx1"/>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9B14853-A038-DC4B-8B10-866907B42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513" y="229086"/>
            <a:ext cx="855053" cy="808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CasellaDiTesto 14">
            <a:extLst>
              <a:ext uri="{FF2B5EF4-FFF2-40B4-BE49-F238E27FC236}">
                <a16:creationId xmlns:a16="http://schemas.microsoft.com/office/drawing/2014/main" id="{CC7DD9D9-C510-4F0F-A23A-3A80B68DD843}"/>
              </a:ext>
            </a:extLst>
          </p:cNvPr>
          <p:cNvSpPr txBox="1"/>
          <p:nvPr/>
        </p:nvSpPr>
        <p:spPr>
          <a:xfrm>
            <a:off x="1897160" y="6090185"/>
            <a:ext cx="5647129" cy="261610"/>
          </a:xfrm>
          <a:prstGeom prst="rect">
            <a:avLst/>
          </a:prstGeom>
          <a:noFill/>
        </p:spPr>
        <p:txBody>
          <a:bodyPr wrap="square">
            <a:spAutoFit/>
          </a:bodyPr>
          <a:lstStyle/>
          <a:p>
            <a:pPr algn="ctr"/>
            <a:r>
              <a:rPr lang="it-IT" sz="1100" i="1" dirty="0">
                <a:solidFill>
                  <a:srgbClr val="0070C0"/>
                </a:solidFill>
                <a:latin typeface="+mj-lt"/>
              </a:rPr>
              <a:t>DTT </a:t>
            </a:r>
            <a:r>
              <a:rPr lang="it-IT" sz="1100" i="1" dirty="0" err="1">
                <a:solidFill>
                  <a:srgbClr val="0070C0"/>
                </a:solidFill>
                <a:latin typeface="+mj-lt"/>
              </a:rPr>
              <a:t>Consortium</a:t>
            </a:r>
            <a:r>
              <a:rPr lang="it-IT" sz="1100" i="1">
                <a:solidFill>
                  <a:srgbClr val="0070C0"/>
                </a:solidFill>
                <a:latin typeface="+mj-lt"/>
              </a:rPr>
              <a:t> (DTT </a:t>
            </a:r>
            <a:r>
              <a:rPr lang="it-IT" sz="1100" i="1" err="1">
                <a:solidFill>
                  <a:srgbClr val="0070C0"/>
                </a:solidFill>
                <a:effectLst/>
                <a:latin typeface="+mj-lt"/>
                <a:ea typeface="Calibri" panose="020F0502020204030204" pitchFamily="34" charset="0"/>
                <a:cs typeface="Times New Roman" panose="02020603050405020304" pitchFamily="18" charset="0"/>
              </a:rPr>
              <a:t>S.C.a</a:t>
            </a:r>
            <a:r>
              <a:rPr lang="it-IT" sz="1100" i="1">
                <a:solidFill>
                  <a:srgbClr val="0070C0"/>
                </a:solidFill>
                <a:effectLst/>
                <a:latin typeface="+mj-lt"/>
                <a:ea typeface="Calibri" panose="020F0502020204030204" pitchFamily="34" charset="0"/>
                <a:cs typeface="Times New Roman" panose="02020603050405020304" pitchFamily="18" charset="0"/>
              </a:rPr>
              <a:t> r.l.  Via E. Fermi </a:t>
            </a:r>
            <a:r>
              <a:rPr lang="it-IT" sz="1100" b="0" i="1">
                <a:solidFill>
                  <a:srgbClr val="0070C0"/>
                </a:solidFill>
                <a:effectLst/>
                <a:latin typeface="+mj-lt"/>
              </a:rPr>
              <a:t> 45 I-00044 Frascati (Roma) </a:t>
            </a:r>
            <a:r>
              <a:rPr lang="it-IT" sz="1100" b="0" i="1" err="1">
                <a:solidFill>
                  <a:srgbClr val="0070C0"/>
                </a:solidFill>
                <a:effectLst/>
                <a:latin typeface="+mj-lt"/>
              </a:rPr>
              <a:t>Italy</a:t>
            </a:r>
            <a:r>
              <a:rPr lang="it-IT" sz="1100" b="0" i="1">
                <a:solidFill>
                  <a:srgbClr val="0070C0"/>
                </a:solidFill>
                <a:effectLst/>
                <a:latin typeface="+mj-lt"/>
              </a:rPr>
              <a:t>)</a:t>
            </a:r>
            <a:endParaRPr lang="it-IT" sz="1100" i="1">
              <a:solidFill>
                <a:srgbClr val="0070C0"/>
              </a:solidFill>
              <a:latin typeface="+mj-lt"/>
            </a:endParaRPr>
          </a:p>
        </p:txBody>
      </p:sp>
      <p:grpSp>
        <p:nvGrpSpPr>
          <p:cNvPr id="26" name="Gruppo 25">
            <a:extLst>
              <a:ext uri="{FF2B5EF4-FFF2-40B4-BE49-F238E27FC236}">
                <a16:creationId xmlns:a16="http://schemas.microsoft.com/office/drawing/2014/main" id="{4F38D1D4-FE0D-410E-A240-660162E36CCA}"/>
              </a:ext>
            </a:extLst>
          </p:cNvPr>
          <p:cNvGrpSpPr/>
          <p:nvPr/>
        </p:nvGrpSpPr>
        <p:grpSpPr>
          <a:xfrm>
            <a:off x="1485900" y="6337646"/>
            <a:ext cx="6688316" cy="417632"/>
            <a:chOff x="195399" y="6046932"/>
            <a:chExt cx="8586483" cy="621221"/>
          </a:xfrm>
        </p:grpSpPr>
        <p:pic>
          <p:nvPicPr>
            <p:cNvPr id="27" name="Picture 2">
              <a:extLst>
                <a:ext uri="{FF2B5EF4-FFF2-40B4-BE49-F238E27FC236}">
                  <a16:creationId xmlns:a16="http://schemas.microsoft.com/office/drawing/2014/main" id="{3B15CA2E-8FB4-4869-A624-50DA2F91933C}"/>
                </a:ext>
              </a:extLst>
            </p:cNvPr>
            <p:cNvPicPr>
              <a:picLocks noChangeAspect="1"/>
            </p:cNvPicPr>
            <p:nvPr/>
          </p:nvPicPr>
          <p:blipFill>
            <a:blip r:embed="rId3" cstate="email">
              <a:alphaModFix amt="58000"/>
              <a:extLst>
                <a:ext uri="{28A0092B-C50C-407E-A947-70E740481C1C}">
                  <a14:useLocalDpi xmlns:a14="http://schemas.microsoft.com/office/drawing/2010/main"/>
                </a:ext>
              </a:extLst>
            </a:blip>
            <a:stretch>
              <a:fillRect/>
            </a:stretch>
          </p:blipFill>
          <p:spPr>
            <a:xfrm>
              <a:off x="5672724" y="6046932"/>
              <a:ext cx="441386" cy="540000"/>
            </a:xfrm>
            <a:prstGeom prst="rect">
              <a:avLst/>
            </a:prstGeom>
          </p:spPr>
        </p:pic>
        <p:pic>
          <p:nvPicPr>
            <p:cNvPr id="28" name="Picture 10">
              <a:extLst>
                <a:ext uri="{FF2B5EF4-FFF2-40B4-BE49-F238E27FC236}">
                  <a16:creationId xmlns:a16="http://schemas.microsoft.com/office/drawing/2014/main" id="{DE0ABA37-8AAA-4534-B3A9-38267405AD35}"/>
                </a:ext>
              </a:extLst>
            </p:cNvPr>
            <p:cNvPicPr>
              <a:picLocks noChangeAspect="1"/>
            </p:cNvPicPr>
            <p:nvPr/>
          </p:nvPicPr>
          <p:blipFill rotWithShape="1">
            <a:blip r:embed="rId4" cstate="email">
              <a:alphaModFix amt="58000"/>
              <a:extLst>
                <a:ext uri="{28A0092B-C50C-407E-A947-70E740481C1C}">
                  <a14:useLocalDpi xmlns:a14="http://schemas.microsoft.com/office/drawing/2010/main"/>
                </a:ext>
              </a:extLst>
            </a:blip>
            <a:srcRect/>
            <a:stretch/>
          </p:blipFill>
          <p:spPr>
            <a:xfrm>
              <a:off x="3809907" y="6084689"/>
              <a:ext cx="1634656" cy="540000"/>
            </a:xfrm>
            <a:prstGeom prst="rect">
              <a:avLst/>
            </a:prstGeom>
          </p:spPr>
        </p:pic>
        <p:pic>
          <p:nvPicPr>
            <p:cNvPr id="29" name="Picture 9">
              <a:extLst>
                <a:ext uri="{FF2B5EF4-FFF2-40B4-BE49-F238E27FC236}">
                  <a16:creationId xmlns:a16="http://schemas.microsoft.com/office/drawing/2014/main" id="{743908D4-5F6C-45B7-BD1A-7CCF6C35B4A4}"/>
                </a:ext>
              </a:extLst>
            </p:cNvPr>
            <p:cNvPicPr>
              <a:picLocks noChangeAspect="1"/>
            </p:cNvPicPr>
            <p:nvPr/>
          </p:nvPicPr>
          <p:blipFill>
            <a:blip r:embed="rId5" cstate="email">
              <a:alphaModFix amt="58000"/>
              <a:extLst>
                <a:ext uri="{28A0092B-C50C-407E-A947-70E740481C1C}">
                  <a14:useLocalDpi xmlns:a14="http://schemas.microsoft.com/office/drawing/2010/main"/>
                </a:ext>
              </a:extLst>
            </a:blip>
            <a:stretch>
              <a:fillRect/>
            </a:stretch>
          </p:blipFill>
          <p:spPr>
            <a:xfrm>
              <a:off x="3084949" y="6084689"/>
              <a:ext cx="439323" cy="540000"/>
            </a:xfrm>
            <a:prstGeom prst="rect">
              <a:avLst/>
            </a:prstGeom>
          </p:spPr>
        </p:pic>
        <p:pic>
          <p:nvPicPr>
            <p:cNvPr id="30" name="Picture 2" descr="Consorzio RFX">
              <a:extLst>
                <a:ext uri="{FF2B5EF4-FFF2-40B4-BE49-F238E27FC236}">
                  <a16:creationId xmlns:a16="http://schemas.microsoft.com/office/drawing/2014/main" id="{E0CC8F63-E12D-4BA0-980A-8B2142261DF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90313" y="6068890"/>
              <a:ext cx="12651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unitus.it/images/137/51/public/platforms/1/BO/ThumbPiattaforme/unitus_marchio_2020_BIANCO.png">
              <a:extLst>
                <a:ext uri="{FF2B5EF4-FFF2-40B4-BE49-F238E27FC236}">
                  <a16:creationId xmlns:a16="http://schemas.microsoft.com/office/drawing/2014/main" id="{CF6F906F-8BE6-4413-B608-5986E4B55DE0}"/>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80000" contrast="-17000"/>
                      </a14:imgEffect>
                    </a14:imgLayer>
                  </a14:imgProps>
                </a:ext>
                <a:ext uri="{28A0092B-C50C-407E-A947-70E740481C1C}">
                  <a14:useLocalDpi xmlns:a14="http://schemas.microsoft.com/office/drawing/2010/main"/>
                </a:ext>
              </a:extLst>
            </a:blip>
            <a:srcRect/>
            <a:stretch/>
          </p:blipFill>
          <p:spPr bwMode="auto">
            <a:xfrm>
              <a:off x="7608249" y="6092153"/>
              <a:ext cx="48073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Milano BICOCCA">
              <a:extLst>
                <a:ext uri="{FF2B5EF4-FFF2-40B4-BE49-F238E27FC236}">
                  <a16:creationId xmlns:a16="http://schemas.microsoft.com/office/drawing/2014/main" id="{96DBB228-97C8-46FA-8B0E-7877D286416E}"/>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95399" y="6084689"/>
              <a:ext cx="570858" cy="54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INFN">
              <a:extLst>
                <a:ext uri="{FF2B5EF4-FFF2-40B4-BE49-F238E27FC236}">
                  <a16:creationId xmlns:a16="http://schemas.microsoft.com/office/drawing/2014/main" id="{DB3D2A06-9CB1-4E78-9E38-7F937B44BFF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53772" y="6128153"/>
              <a:ext cx="12651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entro Interdipartimentale di Ricerca e Formazione Permanente per  l'Insegnamento delle Discipline Scientifiche">
              <a:extLst>
                <a:ext uri="{FF2B5EF4-FFF2-40B4-BE49-F238E27FC236}">
                  <a16:creationId xmlns:a16="http://schemas.microsoft.com/office/drawing/2014/main" id="{4A06F3EE-0379-4D57-83A5-BCFF6064E0B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00085" y="6077303"/>
              <a:ext cx="381797" cy="54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Immagine 34">
              <a:extLst>
                <a:ext uri="{FF2B5EF4-FFF2-40B4-BE49-F238E27FC236}">
                  <a16:creationId xmlns:a16="http://schemas.microsoft.com/office/drawing/2014/main" id="{808E4B50-B9C9-4035-B8D8-9019451EB17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28469" y="6078415"/>
              <a:ext cx="540000" cy="540000"/>
            </a:xfrm>
            <a:prstGeom prst="rect">
              <a:avLst/>
            </a:prstGeom>
          </p:spPr>
        </p:pic>
      </p:grpSp>
      <p:cxnSp>
        <p:nvCxnSpPr>
          <p:cNvPr id="19" name="Connettore diritto 18">
            <a:extLst>
              <a:ext uri="{FF2B5EF4-FFF2-40B4-BE49-F238E27FC236}">
                <a16:creationId xmlns:a16="http://schemas.microsoft.com/office/drawing/2014/main" id="{4856940F-1817-48B9-8CFB-9DF15236847A}"/>
              </a:ext>
            </a:extLst>
          </p:cNvPr>
          <p:cNvCxnSpPr>
            <a:cxnSpLocks/>
          </p:cNvCxnSpPr>
          <p:nvPr/>
        </p:nvCxnSpPr>
        <p:spPr>
          <a:xfrm>
            <a:off x="737419" y="6090185"/>
            <a:ext cx="783631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13"/>
          <a:srcRect t="48270"/>
          <a:stretch/>
        </p:blipFill>
        <p:spPr>
          <a:xfrm>
            <a:off x="687883" y="3008322"/>
            <a:ext cx="7885845" cy="3064962"/>
          </a:xfrm>
          <a:prstGeom prst="rect">
            <a:avLst/>
          </a:prstGeom>
        </p:spPr>
      </p:pic>
      <p:sp>
        <p:nvSpPr>
          <p:cNvPr id="2" name="Titolo 1">
            <a:extLst>
              <a:ext uri="{FF2B5EF4-FFF2-40B4-BE49-F238E27FC236}">
                <a16:creationId xmlns:a16="http://schemas.microsoft.com/office/drawing/2014/main" id="{D16AC7EF-D67A-4F4A-B9C5-13853FF16A1E}"/>
              </a:ext>
            </a:extLst>
          </p:cNvPr>
          <p:cNvSpPr>
            <a:spLocks noGrp="1"/>
          </p:cNvSpPr>
          <p:nvPr>
            <p:ph type="ctrTitle"/>
          </p:nvPr>
        </p:nvSpPr>
        <p:spPr>
          <a:xfrm>
            <a:off x="266441" y="-528400"/>
            <a:ext cx="8069853" cy="2772693"/>
          </a:xfrm>
        </p:spPr>
        <p:txBody>
          <a:bodyPr anchor="ctr">
            <a:normAutofit/>
          </a:bodyPr>
          <a:lstStyle/>
          <a:p>
            <a:r>
              <a:rPr lang="en-GB" sz="4000" dirty="0">
                <a:solidFill>
                  <a:srgbClr val="FF0000"/>
                </a:solidFill>
              </a:rPr>
              <a:t>DTT Research Plan RO</a:t>
            </a:r>
            <a:br>
              <a:rPr lang="en-GB" sz="4000" dirty="0">
                <a:solidFill>
                  <a:srgbClr val="FF0000"/>
                </a:solidFill>
              </a:rPr>
            </a:br>
            <a:r>
              <a:rPr lang="en-GB" sz="4000" dirty="0">
                <a:solidFill>
                  <a:srgbClr val="FF0000"/>
                </a:solidFill>
              </a:rPr>
              <a:t>1</a:t>
            </a:r>
            <a:r>
              <a:rPr lang="en-GB" sz="4000" baseline="30000" dirty="0">
                <a:solidFill>
                  <a:srgbClr val="FF0000"/>
                </a:solidFill>
              </a:rPr>
              <a:t>st</a:t>
            </a:r>
            <a:r>
              <a:rPr lang="en-GB" sz="4000" dirty="0">
                <a:solidFill>
                  <a:srgbClr val="FF0000"/>
                </a:solidFill>
              </a:rPr>
              <a:t> in </a:t>
            </a:r>
            <a:r>
              <a:rPr lang="en-GB" sz="4000">
                <a:solidFill>
                  <a:srgbClr val="FF0000"/>
                </a:solidFill>
              </a:rPr>
              <a:t>person meeting</a:t>
            </a:r>
            <a:endParaRPr lang="en-GB" sz="4000" dirty="0">
              <a:solidFill>
                <a:srgbClr val="FF0000"/>
              </a:solidFill>
            </a:endParaRPr>
          </a:p>
        </p:txBody>
      </p:sp>
      <p:sp>
        <p:nvSpPr>
          <p:cNvPr id="11" name="Sottotitolo 2">
            <a:extLst>
              <a:ext uri="{FF2B5EF4-FFF2-40B4-BE49-F238E27FC236}">
                <a16:creationId xmlns:a16="http://schemas.microsoft.com/office/drawing/2014/main" id="{8CE57969-21EB-42E5-A7F2-BC2F7922536D}"/>
              </a:ext>
            </a:extLst>
          </p:cNvPr>
          <p:cNvSpPr txBox="1">
            <a:spLocks/>
          </p:cNvSpPr>
          <p:nvPr/>
        </p:nvSpPr>
        <p:spPr>
          <a:xfrm>
            <a:off x="849738" y="1537746"/>
            <a:ext cx="7498983" cy="1413094"/>
          </a:xfrm>
          <a:prstGeom prst="rect">
            <a:avLst/>
          </a:prstGeom>
        </p:spPr>
        <p:txBody>
          <a:bodyPr>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lvl="0" indent="0" algn="ctr">
              <a:lnSpc>
                <a:spcPct val="120000"/>
              </a:lnSpc>
              <a:spcBef>
                <a:spcPts val="0"/>
              </a:spcBef>
              <a:buNone/>
              <a:defRPr/>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 </a:t>
            </a:r>
            <a:r>
              <a:rPr lang="en-US" sz="2000" b="1"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Crisanti</a:t>
            </a:r>
            <a:r>
              <a:rPr lang="it-IT" sz="2000" b="1" baseline="30000">
                <a:solidFill>
                  <a:srgbClr val="0000FF"/>
                </a:solidFill>
                <a:latin typeface="Calibri" panose="020F0502020204030204" pitchFamily="34" charset="0"/>
                <a:ea typeface="Calibri" panose="020F0502020204030204" pitchFamily="34" charset="0"/>
                <a:cs typeface="Times New Roman" panose="02020603050405020304" pitchFamily="18" charset="0"/>
              </a:rPr>
              <a:t> (1,2) </a:t>
            </a:r>
            <a:r>
              <a:rPr lang="it-IT" sz="2000" b="1">
                <a:solidFill>
                  <a:srgbClr val="0000FF"/>
                </a:solidFill>
                <a:latin typeface="Calibri" panose="020F0502020204030204" pitchFamily="34" charset="0"/>
                <a:ea typeface="Calibri" panose="020F0502020204030204" pitchFamily="34" charset="0"/>
                <a:cs typeface="Times New Roman" panose="02020603050405020304" pitchFamily="18" charset="0"/>
              </a:rPr>
              <a:t>and </a:t>
            </a:r>
          </a:p>
          <a:p>
            <a:pPr marL="0" lvl="0" indent="0" algn="ctr">
              <a:lnSpc>
                <a:spcPct val="120000"/>
              </a:lnSpc>
              <a:spcBef>
                <a:spcPts val="0"/>
              </a:spcBef>
              <a:buNone/>
              <a:defRPr/>
            </a:pPr>
            <a:r>
              <a:rPr lang="en-US" sz="2000" b="1">
                <a:solidFill>
                  <a:srgbClr val="0000FF"/>
                </a:solidFill>
                <a:latin typeface="Calibri" panose="020F0502020204030204" pitchFamily="34" charset="0"/>
                <a:ea typeface="Calibri" panose="020F0502020204030204" pitchFamily="34" charset="0"/>
                <a:cs typeface="Times New Roman" panose="02020603050405020304" pitchFamily="18" charset="0"/>
              </a:rPr>
              <a:t>G. Giruzzi</a:t>
            </a:r>
            <a:r>
              <a:rPr lang="en-US" sz="2000" b="1" baseline="30000">
                <a:solidFill>
                  <a:srgbClr val="0000FF"/>
                </a:solidFill>
                <a:latin typeface="Calibri" panose="020F0502020204030204" pitchFamily="34" charset="0"/>
                <a:ea typeface="Calibri" panose="020F0502020204030204" pitchFamily="34" charset="0"/>
                <a:cs typeface="Times New Roman" panose="02020603050405020304" pitchFamily="18" charset="0"/>
              </a:rPr>
              <a:t>3</a:t>
            </a:r>
            <a:r>
              <a:rPr lang="en-US" sz="2000" b="1">
                <a:solidFill>
                  <a:srgbClr val="0000FF"/>
                </a:solidFill>
                <a:latin typeface="Calibri" panose="020F0502020204030204" pitchFamily="34" charset="0"/>
                <a:ea typeface="Calibri" panose="020F0502020204030204" pitchFamily="34" charset="0"/>
                <a:cs typeface="Times New Roman" panose="02020603050405020304" pitchFamily="18" charset="0"/>
              </a:rPr>
              <a:t>, P. Martin</a:t>
            </a:r>
            <a:r>
              <a:rPr lang="en-US" sz="2000" b="1" baseline="30000">
                <a:solidFill>
                  <a:srgbClr val="0000FF"/>
                </a:solidFill>
                <a:latin typeface="Calibri" panose="020F0502020204030204" pitchFamily="34" charset="0"/>
                <a:ea typeface="Calibri" panose="020F0502020204030204" pitchFamily="34" charset="0"/>
                <a:cs typeface="Times New Roman" panose="02020603050405020304" pitchFamily="18" charset="0"/>
              </a:rPr>
              <a:t>(1,4)</a:t>
            </a:r>
          </a:p>
          <a:p>
            <a:pPr marL="0" indent="0" algn="ctr">
              <a:lnSpc>
                <a:spcPct val="120000"/>
              </a:lnSpc>
              <a:spcBef>
                <a:spcPts val="0"/>
              </a:spcBef>
              <a:buNone/>
              <a:defRPr/>
            </a:pPr>
            <a:r>
              <a:rPr lang="it-IT" sz="2000" b="1" baseline="3000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(1)</a:t>
            </a:r>
            <a:r>
              <a:rPr lang="it-IT"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DTT </a:t>
            </a:r>
            <a:r>
              <a:rPr lang="it-IT" sz="2000" b="1"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S.C.a</a:t>
            </a:r>
            <a:r>
              <a:rPr lang="it-IT"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r.l.,  </a:t>
            </a:r>
            <a:r>
              <a:rPr lang="fr-FR" sz="2000" b="1" baseline="3000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a:t>
            </a:r>
            <a:r>
              <a:rPr lang="fr-FR"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b="1"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Tuscia</a:t>
            </a:r>
            <a:r>
              <a:rPr lang="fr-FR"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b="1"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Univ</a:t>
            </a:r>
            <a:r>
              <a:rPr lang="fr-FR"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a:t>
            </a:r>
            <a:r>
              <a:rPr lang="fr-FR" sz="2000" b="1" baseline="30000">
                <a:solidFill>
                  <a:srgbClr val="0000FF"/>
                </a:solidFill>
                <a:latin typeface="Calibri" panose="020F0502020204030204" pitchFamily="34" charset="0"/>
                <a:ea typeface="Calibri" panose="020F0502020204030204" pitchFamily="34" charset="0"/>
                <a:cs typeface="Times New Roman" panose="02020603050405020304" pitchFamily="18" charset="0"/>
              </a:rPr>
              <a:t> (3)</a:t>
            </a:r>
            <a:r>
              <a:rPr lang="fr-FR" sz="2000" b="1">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it-IT" sz="2000" b="1">
                <a:solidFill>
                  <a:srgbClr val="0000FF"/>
                </a:solidFill>
              </a:rPr>
              <a:t>CEA/</a:t>
            </a:r>
            <a:r>
              <a:rPr lang="it-IT" sz="2000" b="1" err="1">
                <a:solidFill>
                  <a:srgbClr val="0000FF"/>
                </a:solidFill>
              </a:rPr>
              <a:t>Cadarache</a:t>
            </a:r>
            <a:r>
              <a:rPr lang="it-IT" sz="2000" b="1">
                <a:solidFill>
                  <a:srgbClr val="0000FF"/>
                </a:solidFill>
              </a:rPr>
              <a:t>, </a:t>
            </a:r>
            <a:r>
              <a:rPr lang="fr-FR" sz="2000" b="1" baseline="30000">
                <a:solidFill>
                  <a:srgbClr val="0000FF"/>
                </a:solidFill>
                <a:latin typeface="Calibri" panose="020F0502020204030204" pitchFamily="34" charset="0"/>
                <a:ea typeface="Calibri" panose="020F0502020204030204" pitchFamily="34" charset="0"/>
                <a:cs typeface="Times New Roman" panose="02020603050405020304" pitchFamily="18" charset="0"/>
              </a:rPr>
              <a:t>(4)</a:t>
            </a:r>
            <a:r>
              <a:rPr lang="fr-FR" sz="2000" b="1">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it-IT" sz="2000" b="1">
                <a:solidFill>
                  <a:srgbClr val="0000FF"/>
                </a:solidFill>
              </a:rPr>
              <a:t>RFX/Padua </a:t>
            </a:r>
          </a:p>
          <a:p>
            <a:pPr marL="0" lvl="0" indent="0" algn="ctr">
              <a:lnSpc>
                <a:spcPct val="120000"/>
              </a:lnSpc>
              <a:spcBef>
                <a:spcPts val="0"/>
              </a:spcBef>
              <a:buNone/>
              <a:defRPr/>
            </a:pPr>
            <a:r>
              <a:rPr lang="it-IT" sz="2000" b="1">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it-IT"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305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10</a:t>
            </a:fld>
            <a:endParaRPr lang="it-IT"/>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a:xfrm>
            <a:off x="628650" y="184891"/>
            <a:ext cx="7123278" cy="726695"/>
          </a:xfrm>
        </p:spPr>
        <p:txBody>
          <a:bodyPr>
            <a:normAutofit/>
          </a:bodyPr>
          <a:lstStyle/>
          <a:p>
            <a:r>
              <a:rPr lang="it-IT" dirty="0"/>
              <a:t>Green Book </a:t>
            </a:r>
            <a:r>
              <a:rPr lang="it-IT" dirty="0" err="1"/>
              <a:t>Extract</a:t>
            </a:r>
            <a:r>
              <a:rPr lang="it-IT" dirty="0"/>
              <a:t>…</a:t>
            </a:r>
            <a:endParaRPr lang="en-GB" dirty="0"/>
          </a:p>
        </p:txBody>
      </p:sp>
      <p:sp>
        <p:nvSpPr>
          <p:cNvPr id="2" name="Rectangle 1">
            <a:extLst>
              <a:ext uri="{FF2B5EF4-FFF2-40B4-BE49-F238E27FC236}">
                <a16:creationId xmlns:a16="http://schemas.microsoft.com/office/drawing/2014/main" id="{0DCB7422-FFCB-6347-873D-AA5FF2D83D93}"/>
              </a:ext>
            </a:extLst>
          </p:cNvPr>
          <p:cNvSpPr/>
          <p:nvPr/>
        </p:nvSpPr>
        <p:spPr>
          <a:xfrm>
            <a:off x="151688" y="787134"/>
            <a:ext cx="8870392" cy="5569217"/>
          </a:xfrm>
          <a:prstGeom prst="rect">
            <a:avLst/>
          </a:prstGeom>
        </p:spPr>
        <p:txBody>
          <a:bodyPr wrap="square">
            <a:spAutoFit/>
          </a:bodyPr>
          <a:lstStyle/>
          <a:p>
            <a:pPr algn="just">
              <a:lnSpc>
                <a:spcPct val="115000"/>
              </a:lnSpc>
              <a:spcAft>
                <a:spcPts val="300"/>
              </a:spcAft>
            </a:pPr>
            <a:r>
              <a:rPr lang="en-US" dirty="0">
                <a:latin typeface="Calibri" panose="020F0502020204030204" pitchFamily="34" charset="0"/>
                <a:ea typeface="Calibri" panose="020F0502020204030204" pitchFamily="34" charset="0"/>
                <a:cs typeface="Times New Roman" panose="02020603050405020304" pitchFamily="18" charset="0"/>
              </a:rPr>
              <a:t>The strategy to face with the problem of thermal loads on the </a:t>
            </a:r>
            <a:r>
              <a:rPr lang="en-US" dirty="0" err="1">
                <a:latin typeface="Calibri" panose="020F0502020204030204" pitchFamily="34" charset="0"/>
                <a:ea typeface="Calibri" panose="020F0502020204030204" pitchFamily="34" charset="0"/>
                <a:cs typeface="Times New Roman" panose="02020603050405020304" pitchFamily="18" charset="0"/>
              </a:rPr>
              <a:t>divertor</a:t>
            </a:r>
            <a:r>
              <a:rPr lang="en-US" dirty="0">
                <a:latin typeface="Calibri" panose="020F0502020204030204" pitchFamily="34" charset="0"/>
                <a:ea typeface="Calibri" panose="020F0502020204030204" pitchFamily="34" charset="0"/>
                <a:cs typeface="Times New Roman" panose="02020603050405020304" pitchFamily="18" charset="0"/>
              </a:rPr>
              <a:t> in DEMO and, in general, in future reactors, relies upon several factors: </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00"/>
              </a:spcBef>
              <a:spcAft>
                <a:spcPts val="3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development of plasma facing components able to cope with very large power fluxes (&gt;5 MW/m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based on materials of reactor interest;</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00"/>
              </a:spcBef>
              <a:spcAft>
                <a:spcPts val="3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selection of the </a:t>
            </a:r>
            <a:r>
              <a:rPr lang="en-US" dirty="0" err="1">
                <a:latin typeface="Calibri" panose="020F0502020204030204" pitchFamily="34" charset="0"/>
                <a:ea typeface="Calibri" panose="020F0502020204030204" pitchFamily="34" charset="0"/>
                <a:cs typeface="Times New Roman" panose="02020603050405020304" pitchFamily="18" charset="0"/>
              </a:rPr>
              <a:t>divertor</a:t>
            </a:r>
            <a:r>
              <a:rPr lang="en-US" dirty="0">
                <a:latin typeface="Calibri" panose="020F0502020204030204" pitchFamily="34" charset="0"/>
                <a:ea typeface="Calibri" panose="020F0502020204030204" pitchFamily="34" charset="0"/>
                <a:cs typeface="Times New Roman" panose="02020603050405020304" pitchFamily="18" charset="0"/>
              </a:rPr>
              <a:t> geometry and of the magnetic flux map able to reduce the normal heat flux on the target, and therefore able to distribute the heat over a larger surface;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00"/>
              </a:spcBef>
              <a:spcAft>
                <a:spcPts val="3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removal of plasma energy before it reaches the target, via impurity radiation; this goal is pursued by increasing edge plasma density and injecting impurities (other substances than products and reagents) in the SOL region, so the fraction of the heating power impinging on the </a:t>
            </a:r>
            <a:r>
              <a:rPr lang="en-US" dirty="0" err="1">
                <a:latin typeface="Calibri" panose="020F0502020204030204" pitchFamily="34" charset="0"/>
                <a:ea typeface="Calibri" panose="020F0502020204030204" pitchFamily="34" charset="0"/>
                <a:cs typeface="Times New Roman" panose="02020603050405020304" pitchFamily="18" charset="0"/>
              </a:rPr>
              <a:t>divertor</a:t>
            </a:r>
            <a:r>
              <a:rPr lang="en-US" dirty="0">
                <a:latin typeface="Calibri" panose="020F0502020204030204" pitchFamily="34" charset="0"/>
                <a:ea typeface="Calibri" panose="020F0502020204030204" pitchFamily="34" charset="0"/>
                <a:cs typeface="Times New Roman" panose="02020603050405020304" pitchFamily="18" charset="0"/>
              </a:rPr>
              <a:t> is reduced up to a level compatible with the present available technology (about 10 MW/m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285750" indent="-285750">
              <a:buSzPct val="12000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recycling of the particles released by the wall and increase of the density close to the plates, resulting in a "detachment" from the wall of the plasma (the temperature drops below the ionization threshold, the particles become neutral and are not any more constrained by the magnetic field; consequently, no direct energy flow affects the </a:t>
            </a:r>
            <a:r>
              <a:rPr lang="en-US" dirty="0" err="1">
                <a:latin typeface="Calibri" panose="020F0502020204030204" pitchFamily="34" charset="0"/>
                <a:ea typeface="Calibri" panose="020F0502020204030204" pitchFamily="34" charset="0"/>
                <a:cs typeface="Times New Roman" panose="02020603050405020304" pitchFamily="18" charset="0"/>
              </a:rPr>
              <a:t>divertor</a:t>
            </a:r>
            <a:r>
              <a:rPr lang="en-US" dirty="0">
                <a:latin typeface="Calibri" panose="020F0502020204030204" pitchFamily="34" charset="0"/>
                <a:ea typeface="Calibri" panose="020F0502020204030204" pitchFamily="34" charset="0"/>
                <a:cs typeface="Times New Roman" panose="02020603050405020304" pitchFamily="18" charset="0"/>
              </a:rPr>
              <a:t> plates</a:t>
            </a:r>
            <a:r>
              <a:rPr lang="it-IT" dirty="0"/>
              <a:t> </a:t>
            </a:r>
            <a:endParaRPr lang="en-GB" dirty="0"/>
          </a:p>
        </p:txBody>
      </p:sp>
    </p:spTree>
    <p:extLst>
      <p:ext uri="{BB962C8B-B14F-4D97-AF65-F5344CB8AC3E}">
        <p14:creationId xmlns:p14="http://schemas.microsoft.com/office/powerpoint/2010/main" val="68495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11</a:t>
            </a:fld>
            <a:endParaRPr lang="it-IT"/>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a:xfrm>
            <a:off x="628650" y="184891"/>
            <a:ext cx="7123278" cy="726695"/>
          </a:xfrm>
        </p:spPr>
        <p:txBody>
          <a:bodyPr>
            <a:normAutofit/>
          </a:bodyPr>
          <a:lstStyle/>
          <a:p>
            <a:r>
              <a:rPr lang="it-IT" dirty="0"/>
              <a:t>Green Book </a:t>
            </a:r>
            <a:r>
              <a:rPr lang="it-IT" dirty="0" err="1"/>
              <a:t>Extract</a:t>
            </a:r>
            <a:r>
              <a:rPr lang="it-IT" dirty="0"/>
              <a:t> …</a:t>
            </a:r>
            <a:endParaRPr lang="en-GB" dirty="0"/>
          </a:p>
        </p:txBody>
      </p:sp>
      <p:sp>
        <p:nvSpPr>
          <p:cNvPr id="2" name="Rectangle 1">
            <a:extLst>
              <a:ext uri="{FF2B5EF4-FFF2-40B4-BE49-F238E27FC236}">
                <a16:creationId xmlns:a16="http://schemas.microsoft.com/office/drawing/2014/main" id="{0DCB7422-FFCB-6347-873D-AA5FF2D83D93}"/>
              </a:ext>
            </a:extLst>
          </p:cNvPr>
          <p:cNvSpPr/>
          <p:nvPr/>
        </p:nvSpPr>
        <p:spPr>
          <a:xfrm>
            <a:off x="151688" y="832854"/>
            <a:ext cx="8870392" cy="5301451"/>
          </a:xfrm>
          <a:prstGeom prst="rect">
            <a:avLst/>
          </a:prstGeom>
        </p:spPr>
        <p:txBody>
          <a:bodyPr wrap="square">
            <a:spAutoFit/>
          </a:bodyPr>
          <a:lstStyle/>
          <a:p>
            <a:pPr>
              <a:spcBef>
                <a:spcPts val="600"/>
              </a:spcBef>
            </a:pPr>
            <a:r>
              <a:rPr lang="en-US" dirty="0"/>
              <a:t>Any proposed strategy for the solution of thermal loads problem must take into account that:</a:t>
            </a:r>
            <a:endParaRPr lang="it-IT" dirty="0"/>
          </a:p>
          <a:p>
            <a:pPr marL="285750" lvl="0" indent="-285750">
              <a:spcBef>
                <a:spcPts val="600"/>
              </a:spcBef>
              <a:buFont typeface="Arial" panose="020B0604020202020204" pitchFamily="34" charset="0"/>
              <a:buChar char="•"/>
            </a:pPr>
            <a:r>
              <a:rPr lang="en-US" dirty="0"/>
              <a:t>present experiments where "detached" plasma conditions </a:t>
            </a:r>
            <a:r>
              <a:rPr lang="en-US"/>
              <a:t>are obtained, </a:t>
            </a:r>
            <a:r>
              <a:rPr lang="en-US" dirty="0"/>
              <a:t>are characterized by conditions of the SOL region very different from those expected in the ITER and DEMO reactors;</a:t>
            </a:r>
            <a:endParaRPr lang="it-IT" dirty="0"/>
          </a:p>
          <a:p>
            <a:pPr marL="285750" lvl="0" indent="-285750">
              <a:spcBef>
                <a:spcPts val="600"/>
              </a:spcBef>
              <a:buFont typeface="Arial" panose="020B0604020202020204" pitchFamily="34" charset="0"/>
              <a:buChar char="•"/>
            </a:pPr>
            <a:r>
              <a:rPr lang="en-US" dirty="0"/>
              <a:t>simulations with the available physics models for the study of SOL are presently not sufficiently reliable;</a:t>
            </a:r>
            <a:endParaRPr lang="it-IT" dirty="0"/>
          </a:p>
          <a:p>
            <a:pPr marL="285750" lvl="0" indent="-285750">
              <a:spcBef>
                <a:spcPts val="600"/>
              </a:spcBef>
              <a:buFont typeface="Arial" panose="020B0604020202020204" pitchFamily="34" charset="0"/>
              <a:buChar char="•"/>
            </a:pPr>
            <a:r>
              <a:rPr lang="en-US" dirty="0"/>
              <a:t>stability of the detachment front has yet to be experimentally assessed for ITER and DEMO conditions;</a:t>
            </a:r>
            <a:endParaRPr lang="it-IT" dirty="0"/>
          </a:p>
          <a:p>
            <a:pPr marL="285750" lvl="0" indent="-285750">
              <a:spcBef>
                <a:spcPts val="300"/>
              </a:spcBef>
              <a:buFont typeface="Arial" panose="020B0604020202020204" pitchFamily="34" charset="0"/>
              <a:buChar char="•"/>
            </a:pPr>
            <a:r>
              <a:rPr lang="en-US" dirty="0"/>
              <a:t>various problems might arise related to integration of this solution with the plasma core and the other reactor subsystems, e.g.:</a:t>
            </a:r>
            <a:endParaRPr lang="it-IT" dirty="0"/>
          </a:p>
          <a:p>
            <a:pPr marL="800100" lvl="1" indent="-342900">
              <a:spcBef>
                <a:spcPts val="300"/>
              </a:spcBef>
              <a:buFont typeface="+mj-lt"/>
              <a:buAutoNum type="alphaLcParenR"/>
            </a:pPr>
            <a:r>
              <a:rPr lang="en-US" dirty="0"/>
              <a:t>impurity contamination of the core with consequent reduction in </a:t>
            </a:r>
            <a:r>
              <a:rPr lang="en-US"/>
              <a:t>the confinement efficiency </a:t>
            </a:r>
            <a:r>
              <a:rPr lang="en-US" dirty="0"/>
              <a:t>and in the general performance of the reactor;</a:t>
            </a:r>
            <a:endParaRPr lang="it-IT" dirty="0"/>
          </a:p>
          <a:p>
            <a:pPr marL="800100" lvl="1" indent="-342900">
              <a:spcBef>
                <a:spcPts val="300"/>
              </a:spcBef>
              <a:buFont typeface="+mj-lt"/>
              <a:buAutoNum type="alphaLcParenR"/>
            </a:pPr>
            <a:r>
              <a:rPr lang="en-US" dirty="0"/>
              <a:t>compatibility of bulk plasma with the very high requested radiation fraction (&gt; 90%);</a:t>
            </a:r>
            <a:endParaRPr lang="it-IT" dirty="0"/>
          </a:p>
          <a:p>
            <a:pPr marL="800100" lvl="1" indent="-342900">
              <a:spcBef>
                <a:spcPts val="300"/>
              </a:spcBef>
              <a:buFont typeface="+mj-lt"/>
              <a:buAutoNum type="alphaLcParenR"/>
            </a:pPr>
            <a:r>
              <a:rPr lang="en-US" dirty="0"/>
              <a:t>compatibility with pumping of the particles;</a:t>
            </a:r>
            <a:endParaRPr lang="it-IT" dirty="0"/>
          </a:p>
          <a:p>
            <a:pPr marL="800100" lvl="1" indent="-342900">
              <a:spcBef>
                <a:spcPts val="300"/>
              </a:spcBef>
              <a:buFont typeface="+mj-lt"/>
              <a:buAutoNum type="alphaLcParenR"/>
            </a:pPr>
            <a:r>
              <a:rPr lang="en-US" dirty="0"/>
              <a:t>monitoring of erosion, temperature, etc.</a:t>
            </a:r>
            <a:endParaRPr lang="it-IT" dirty="0"/>
          </a:p>
          <a:p>
            <a:pPr marL="285750" indent="-285750">
              <a:spcBef>
                <a:spcPts val="600"/>
              </a:spcBef>
              <a:buFont typeface="Arial" panose="020B0604020202020204" pitchFamily="34" charset="0"/>
              <a:buChar char="•"/>
            </a:pPr>
            <a:r>
              <a:rPr lang="en-US" dirty="0"/>
              <a:t>Moreover, a number of nuclear aspects must be taken into account, restricting the use of certain materials</a:t>
            </a:r>
            <a:endParaRPr lang="en-GB" dirty="0"/>
          </a:p>
        </p:txBody>
      </p:sp>
    </p:spTree>
    <p:extLst>
      <p:ext uri="{BB962C8B-B14F-4D97-AF65-F5344CB8AC3E}">
        <p14:creationId xmlns:p14="http://schemas.microsoft.com/office/powerpoint/2010/main" val="303211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12</a:t>
            </a:fld>
            <a:endParaRPr lang="it-IT"/>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a:xfrm>
            <a:off x="628650" y="184891"/>
            <a:ext cx="7123278" cy="726695"/>
          </a:xfrm>
        </p:spPr>
        <p:txBody>
          <a:bodyPr>
            <a:normAutofit/>
          </a:bodyPr>
          <a:lstStyle/>
          <a:p>
            <a:r>
              <a:rPr lang="it-IT" dirty="0"/>
              <a:t>Green Book </a:t>
            </a:r>
            <a:r>
              <a:rPr lang="it-IT" dirty="0" err="1"/>
              <a:t>Extract</a:t>
            </a:r>
            <a:r>
              <a:rPr lang="it-IT" dirty="0"/>
              <a:t> …</a:t>
            </a:r>
            <a:endParaRPr lang="en-GB" dirty="0"/>
          </a:p>
        </p:txBody>
      </p:sp>
      <p:sp>
        <p:nvSpPr>
          <p:cNvPr id="2" name="Rectangle 1">
            <a:extLst>
              <a:ext uri="{FF2B5EF4-FFF2-40B4-BE49-F238E27FC236}">
                <a16:creationId xmlns:a16="http://schemas.microsoft.com/office/drawing/2014/main" id="{0DCB7422-FFCB-6347-873D-AA5FF2D83D93}"/>
              </a:ext>
            </a:extLst>
          </p:cNvPr>
          <p:cNvSpPr/>
          <p:nvPr/>
        </p:nvSpPr>
        <p:spPr>
          <a:xfrm>
            <a:off x="151688" y="1366254"/>
            <a:ext cx="8870392" cy="3939540"/>
          </a:xfrm>
          <a:prstGeom prst="rect">
            <a:avLst/>
          </a:prstGeom>
        </p:spPr>
        <p:txBody>
          <a:bodyPr wrap="square">
            <a:spAutoFit/>
          </a:bodyPr>
          <a:lstStyle/>
          <a:p>
            <a:r>
              <a:rPr lang="en-US" sz="2200" dirty="0"/>
              <a:t>The main objectives of DTT, as reported in a number of official European documents, can be summarized as follows:</a:t>
            </a:r>
            <a:endParaRPr lang="it-IT" sz="2200" dirty="0"/>
          </a:p>
          <a:p>
            <a:pPr marL="342900" lvl="0" indent="-342900">
              <a:spcBef>
                <a:spcPts val="1200"/>
              </a:spcBef>
              <a:buFont typeface="Arial" panose="020B0604020202020204" pitchFamily="34" charset="0"/>
              <a:buChar char="•"/>
            </a:pPr>
            <a:r>
              <a:rPr lang="en-US" sz="2200" dirty="0"/>
              <a:t>demonstrate that the heat exhaust system proposed for DEMO is able to withstand the strong thermal load acting if the fraction of radiated power turns out to be lower than expected;</a:t>
            </a:r>
            <a:endParaRPr lang="it-IT" sz="2200" dirty="0"/>
          </a:p>
          <a:p>
            <a:pPr marL="342900" lvl="0" indent="-342900">
              <a:spcBef>
                <a:spcPts val="1200"/>
              </a:spcBef>
              <a:buFont typeface="Arial" panose="020B0604020202020204" pitchFamily="34" charset="0"/>
              <a:buChar char="•"/>
            </a:pPr>
            <a:r>
              <a:rPr lang="en-US" sz="2200" dirty="0"/>
              <a:t>improve the experimental knowledge in the heat exhaust scientific area that cannot be addressed by present devices;</a:t>
            </a:r>
            <a:endParaRPr lang="it-IT" sz="2200" dirty="0"/>
          </a:p>
          <a:p>
            <a:pPr marL="342900" lvl="0" indent="-342900">
              <a:spcBef>
                <a:spcPts val="1200"/>
              </a:spcBef>
              <a:buFont typeface="Arial" panose="020B0604020202020204" pitchFamily="34" charset="0"/>
              <a:buChar char="•"/>
            </a:pPr>
            <a:r>
              <a:rPr lang="en-US" sz="2200" dirty="0"/>
              <a:t>demonstrate that the possible (alternative or complementary) </a:t>
            </a:r>
            <a:r>
              <a:rPr lang="en-US" sz="2200" dirty="0" err="1"/>
              <a:t>divertor</a:t>
            </a:r>
            <a:r>
              <a:rPr lang="en-US" sz="2200" dirty="0"/>
              <a:t> solutions (e.g., advanced </a:t>
            </a:r>
            <a:r>
              <a:rPr lang="en-US" sz="2200" dirty="0" err="1"/>
              <a:t>divertor</a:t>
            </a:r>
            <a:r>
              <a:rPr lang="en-US" sz="2200" dirty="0"/>
              <a:t> configurations or liquid metals) can be integrated in the DEMO device.</a:t>
            </a:r>
            <a:endParaRPr lang="it-IT" sz="2200" dirty="0"/>
          </a:p>
        </p:txBody>
      </p:sp>
    </p:spTree>
    <p:extLst>
      <p:ext uri="{BB962C8B-B14F-4D97-AF65-F5344CB8AC3E}">
        <p14:creationId xmlns:p14="http://schemas.microsoft.com/office/powerpoint/2010/main" val="98181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13</a:t>
            </a:fld>
            <a:endParaRPr lang="it-IT"/>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a:xfrm>
            <a:off x="628650" y="184891"/>
            <a:ext cx="7123278" cy="726695"/>
          </a:xfrm>
        </p:spPr>
        <p:txBody>
          <a:bodyPr>
            <a:normAutofit/>
          </a:bodyPr>
          <a:lstStyle/>
          <a:p>
            <a:r>
              <a:rPr lang="it-IT" dirty="0"/>
              <a:t>Green Book </a:t>
            </a:r>
            <a:r>
              <a:rPr lang="it-IT" dirty="0" err="1"/>
              <a:t>Extract</a:t>
            </a:r>
            <a:r>
              <a:rPr lang="it-IT" dirty="0"/>
              <a:t> …</a:t>
            </a:r>
            <a:endParaRPr lang="en-GB" dirty="0"/>
          </a:p>
        </p:txBody>
      </p:sp>
      <p:sp>
        <p:nvSpPr>
          <p:cNvPr id="2" name="Rectangle 1">
            <a:extLst>
              <a:ext uri="{FF2B5EF4-FFF2-40B4-BE49-F238E27FC236}">
                <a16:creationId xmlns:a16="http://schemas.microsoft.com/office/drawing/2014/main" id="{0DCB7422-FFCB-6347-873D-AA5FF2D83D93}"/>
              </a:ext>
            </a:extLst>
          </p:cNvPr>
          <p:cNvSpPr/>
          <p:nvPr/>
        </p:nvSpPr>
        <p:spPr>
          <a:xfrm>
            <a:off x="151688" y="1244334"/>
            <a:ext cx="8870392" cy="4247317"/>
          </a:xfrm>
          <a:prstGeom prst="rect">
            <a:avLst/>
          </a:prstGeom>
        </p:spPr>
        <p:txBody>
          <a:bodyPr wrap="square">
            <a:spAutoFit/>
          </a:bodyPr>
          <a:lstStyle/>
          <a:p>
            <a:pPr>
              <a:spcBef>
                <a:spcPts val="1200"/>
              </a:spcBef>
            </a:pPr>
            <a:r>
              <a:rPr lang="en-US" sz="2200" dirty="0"/>
              <a:t>In particular, it will be possible to assess whether:</a:t>
            </a:r>
            <a:endParaRPr lang="it-IT" sz="2200" dirty="0"/>
          </a:p>
          <a:p>
            <a:pPr marL="285750" lvl="0" indent="-285750">
              <a:spcBef>
                <a:spcPts val="1200"/>
              </a:spcBef>
              <a:buFont typeface="Arial" panose="020B0604020202020204" pitchFamily="34" charset="0"/>
              <a:buChar char="•"/>
            </a:pPr>
            <a:r>
              <a:rPr lang="en-US" sz="2200" dirty="0"/>
              <a:t>the alternative </a:t>
            </a:r>
            <a:r>
              <a:rPr lang="en-US" sz="2200" dirty="0" err="1"/>
              <a:t>divertor</a:t>
            </a:r>
            <a:r>
              <a:rPr lang="en-US" sz="2200" dirty="0"/>
              <a:t> magnetic configurations are viable in terms of the exhaust problems as well as of the plasma bulk performances;</a:t>
            </a:r>
            <a:endParaRPr lang="it-IT" sz="2200" dirty="0"/>
          </a:p>
          <a:p>
            <a:pPr marL="285750" lvl="0" indent="-285750">
              <a:spcBef>
                <a:spcPts val="1200"/>
              </a:spcBef>
              <a:buFont typeface="Arial" panose="020B0604020202020204" pitchFamily="34" charset="0"/>
              <a:buChar char="•"/>
            </a:pPr>
            <a:r>
              <a:rPr lang="en-US" sz="2200" dirty="0"/>
              <a:t>the alternative </a:t>
            </a:r>
            <a:r>
              <a:rPr lang="en-US" sz="2200" dirty="0" err="1"/>
              <a:t>divertor</a:t>
            </a:r>
            <a:r>
              <a:rPr lang="en-US" sz="2200" dirty="0"/>
              <a:t> magnetic configurations are viable in terms of poloidal </a:t>
            </a:r>
            <a:r>
              <a:rPr lang="en-US" sz="2200"/>
              <a:t>coils constraints </a:t>
            </a:r>
            <a:r>
              <a:rPr lang="en-US" sz="2200" dirty="0"/>
              <a:t>(i.e., currents, forces, …);</a:t>
            </a:r>
            <a:endParaRPr lang="it-IT" sz="2200" dirty="0"/>
          </a:p>
          <a:p>
            <a:pPr marL="285750" lvl="0" indent="-285750">
              <a:spcBef>
                <a:spcPts val="1200"/>
              </a:spcBef>
              <a:buFont typeface="Arial" panose="020B0604020202020204" pitchFamily="34" charset="0"/>
              <a:buChar char="•"/>
            </a:pPr>
            <a:r>
              <a:rPr lang="en-US" sz="2200" dirty="0"/>
              <a:t>the various possible </a:t>
            </a:r>
            <a:r>
              <a:rPr lang="en-US" sz="2200" dirty="0" err="1"/>
              <a:t>divertor</a:t>
            </a:r>
            <a:r>
              <a:rPr lang="en-US" sz="2200" dirty="0"/>
              <a:t> concepts are compatible with the technological constraints of DEMO;</a:t>
            </a:r>
            <a:endParaRPr lang="it-IT" sz="2200" dirty="0"/>
          </a:p>
          <a:p>
            <a:pPr marL="285750" lvl="0" indent="-285750">
              <a:spcBef>
                <a:spcPts val="1200"/>
              </a:spcBef>
              <a:buFont typeface="Arial" panose="020B0604020202020204" pitchFamily="34" charset="0"/>
              <a:buChar char="•"/>
            </a:pPr>
            <a:r>
              <a:rPr lang="en-US" sz="2200" dirty="0"/>
              <a:t>the </a:t>
            </a:r>
            <a:r>
              <a:rPr lang="en-US" sz="2200" dirty="0" err="1"/>
              <a:t>divertors</a:t>
            </a:r>
            <a:r>
              <a:rPr lang="en-US" sz="2200" dirty="0"/>
              <a:t> based on the use of liquid metals are compatible with the characteristics of the edge of a thermonuclear plasma;</a:t>
            </a:r>
            <a:endParaRPr lang="it-IT" sz="2200" dirty="0"/>
          </a:p>
          <a:p>
            <a:pPr marL="285750" indent="-285750">
              <a:spcBef>
                <a:spcPts val="1200"/>
              </a:spcBef>
              <a:buFont typeface="Arial" panose="020B0604020202020204" pitchFamily="34" charset="0"/>
              <a:buChar char="•"/>
            </a:pPr>
            <a:r>
              <a:rPr lang="en-US" sz="2200" dirty="0"/>
              <a:t>liquid metals are applicable to DEMO.</a:t>
            </a:r>
            <a:endParaRPr lang="en-GB" sz="2200" dirty="0"/>
          </a:p>
        </p:txBody>
      </p:sp>
    </p:spTree>
    <p:extLst>
      <p:ext uri="{BB962C8B-B14F-4D97-AF65-F5344CB8AC3E}">
        <p14:creationId xmlns:p14="http://schemas.microsoft.com/office/powerpoint/2010/main" val="387551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14</a:t>
            </a:fld>
            <a:endParaRPr lang="it-IT"/>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a:xfrm>
            <a:off x="3212268" y="-60960"/>
            <a:ext cx="2719042" cy="726695"/>
          </a:xfrm>
        </p:spPr>
        <p:txBody>
          <a:bodyPr/>
          <a:lstStyle/>
          <a:p>
            <a:r>
              <a:rPr lang="en-GB" dirty="0"/>
              <a:t>Timeline</a:t>
            </a:r>
          </a:p>
        </p:txBody>
      </p:sp>
      <p:graphicFrame>
        <p:nvGraphicFramePr>
          <p:cNvPr id="2" name="Table 1">
            <a:extLst>
              <a:ext uri="{FF2B5EF4-FFF2-40B4-BE49-F238E27FC236}">
                <a16:creationId xmlns:a16="http://schemas.microsoft.com/office/drawing/2014/main" id="{6CBFAD62-8201-414F-8C54-958C70A03F0D}"/>
              </a:ext>
            </a:extLst>
          </p:cNvPr>
          <p:cNvGraphicFramePr>
            <a:graphicFrameLocks noGrp="1"/>
          </p:cNvGraphicFramePr>
          <p:nvPr>
            <p:extLst>
              <p:ext uri="{D42A27DB-BD31-4B8C-83A1-F6EECF244321}">
                <p14:modId xmlns:p14="http://schemas.microsoft.com/office/powerpoint/2010/main" val="1728095038"/>
              </p:ext>
            </p:extLst>
          </p:nvPr>
        </p:nvGraphicFramePr>
        <p:xfrm>
          <a:off x="152400" y="522749"/>
          <a:ext cx="8869680" cy="6341872"/>
        </p:xfrm>
        <a:graphic>
          <a:graphicData uri="http://schemas.openxmlformats.org/drawingml/2006/table">
            <a:tbl>
              <a:tblPr firstRow="1" firstCol="1" bandRow="1">
                <a:tableStyleId>{5C22544A-7EE6-4342-B048-85BDC9FD1C3A}</a:tableStyleId>
              </a:tblPr>
              <a:tblGrid>
                <a:gridCol w="7391400">
                  <a:extLst>
                    <a:ext uri="{9D8B030D-6E8A-4147-A177-3AD203B41FA5}">
                      <a16:colId xmlns:a16="http://schemas.microsoft.com/office/drawing/2014/main" val="1188323416"/>
                    </a:ext>
                  </a:extLst>
                </a:gridCol>
                <a:gridCol w="1478280">
                  <a:extLst>
                    <a:ext uri="{9D8B030D-6E8A-4147-A177-3AD203B41FA5}">
                      <a16:colId xmlns:a16="http://schemas.microsoft.com/office/drawing/2014/main" val="3819915275"/>
                    </a:ext>
                  </a:extLst>
                </a:gridCol>
              </a:tblGrid>
              <a:tr h="212802">
                <a:tc>
                  <a:txBody>
                    <a:bodyPr/>
                    <a:lstStyle/>
                    <a:p>
                      <a:pPr>
                        <a:lnSpc>
                          <a:spcPct val="107000"/>
                        </a:lnSpc>
                        <a:spcAft>
                          <a:spcPts val="0"/>
                        </a:spcAft>
                      </a:pPr>
                      <a:r>
                        <a:rPr lang="en-GB" sz="1800" kern="1200">
                          <a:effectLst/>
                        </a:rPr>
                        <a:t>DTT-RP team (Coordinators and ROs) kick-off meeting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dirty="0">
                          <a:effectLst/>
                        </a:rPr>
                        <a:t>Nov. 2022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3573621"/>
                  </a:ext>
                </a:extLst>
              </a:tr>
              <a:tr h="212802">
                <a:tc>
                  <a:txBody>
                    <a:bodyPr/>
                    <a:lstStyle/>
                    <a:p>
                      <a:pPr>
                        <a:spcAft>
                          <a:spcPts val="0"/>
                        </a:spcAft>
                      </a:pPr>
                      <a:r>
                        <a:rPr lang="en-GB" sz="1800" kern="1200">
                          <a:effectLst/>
                        </a:rPr>
                        <a:t>1</a:t>
                      </a:r>
                      <a:r>
                        <a:rPr lang="en-GB" sz="1800" kern="1200" baseline="30000">
                          <a:effectLst/>
                        </a:rPr>
                        <a:t>st</a:t>
                      </a:r>
                      <a:r>
                        <a:rPr lang="en-GB" sz="1800" kern="1200">
                          <a:effectLst/>
                        </a:rPr>
                        <a:t> draft of the Appendices (written by DTT project team)</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dirty="0">
                          <a:effectLst/>
                        </a:rPr>
                        <a:t>Dec. 2022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660946"/>
                  </a:ext>
                </a:extLst>
              </a:tr>
              <a:tr h="643608">
                <a:tc>
                  <a:txBody>
                    <a:bodyPr/>
                    <a:lstStyle/>
                    <a:p>
                      <a:pPr algn="just">
                        <a:spcAft>
                          <a:spcPts val="0"/>
                        </a:spcAft>
                      </a:pPr>
                      <a:r>
                        <a:rPr lang="en-GB" sz="1800" kern="1200">
                          <a:effectLst/>
                        </a:rPr>
                        <a:t>EG-ROs organise Expert Groups, first EG meetings</a:t>
                      </a:r>
                      <a:endParaRPr lang="it-IT" sz="1800">
                        <a:effectLst/>
                      </a:endParaRPr>
                    </a:p>
                    <a:p>
                      <a:pPr marL="342900" lvl="0" indent="-342900" algn="just">
                        <a:lnSpc>
                          <a:spcPct val="107000"/>
                        </a:lnSpc>
                        <a:spcAft>
                          <a:spcPts val="0"/>
                        </a:spcAft>
                        <a:buFont typeface="Arial" panose="020B0604020202020204" pitchFamily="34" charset="0"/>
                        <a:buChar char="•"/>
                        <a:tabLst>
                          <a:tab pos="457200" algn="l"/>
                        </a:tabLst>
                      </a:pPr>
                      <a:r>
                        <a:rPr lang="en-GB" sz="1800" kern="1200">
                          <a:effectLst/>
                        </a:rPr>
                        <a:t>agree on guidelines of activities</a:t>
                      </a:r>
                      <a:endParaRPr lang="it-IT" sz="1800">
                        <a:effectLst/>
                      </a:endParaRPr>
                    </a:p>
                    <a:p>
                      <a:pPr marL="342900" lvl="0" indent="-342900" algn="just">
                        <a:lnSpc>
                          <a:spcPct val="107000"/>
                        </a:lnSpc>
                        <a:spcAft>
                          <a:spcPts val="0"/>
                        </a:spcAft>
                        <a:buFont typeface="Arial" panose="020B0604020202020204" pitchFamily="34" charset="0"/>
                        <a:buChar char="•"/>
                      </a:pPr>
                      <a:r>
                        <a:rPr lang="en-GB" sz="1800" kern="1200">
                          <a:effectLst/>
                        </a:rPr>
                        <a:t>define work plans</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dirty="0">
                          <a:effectLst/>
                        </a:rPr>
                        <a:t>Nov.-Dec. 2022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5189944"/>
                  </a:ext>
                </a:extLst>
              </a:tr>
              <a:tr h="212802">
                <a:tc>
                  <a:txBody>
                    <a:bodyPr/>
                    <a:lstStyle/>
                    <a:p>
                      <a:pPr>
                        <a:lnSpc>
                          <a:spcPct val="107000"/>
                        </a:lnSpc>
                        <a:spcAft>
                          <a:spcPts val="0"/>
                        </a:spcAft>
                      </a:pPr>
                      <a:r>
                        <a:rPr lang="en-GB" sz="1800" kern="1200">
                          <a:effectLst/>
                        </a:rPr>
                        <a:t>First reports of Expert Groups</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a:effectLst/>
                        </a:rPr>
                        <a:t>March 2023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6291348"/>
                  </a:ext>
                </a:extLst>
              </a:tr>
              <a:tr h="643608">
                <a:tc>
                  <a:txBody>
                    <a:bodyPr/>
                    <a:lstStyle/>
                    <a:p>
                      <a:pPr algn="just">
                        <a:spcAft>
                          <a:spcPts val="0"/>
                        </a:spcAft>
                      </a:pPr>
                      <a:r>
                        <a:rPr lang="en-GB" sz="1800" kern="1200">
                          <a:effectLst/>
                        </a:rPr>
                        <a:t>2</a:t>
                      </a:r>
                      <a:r>
                        <a:rPr lang="en-GB" sz="1800" kern="1200" baseline="30000">
                          <a:effectLst/>
                        </a:rPr>
                        <a:t>nd</a:t>
                      </a:r>
                      <a:r>
                        <a:rPr lang="en-GB" sz="1800" kern="1200">
                          <a:effectLst/>
                        </a:rPr>
                        <a:t> meeting of the DTT-RP team</a:t>
                      </a:r>
                      <a:endParaRPr lang="it-IT" sz="1800">
                        <a:effectLst/>
                      </a:endParaRPr>
                    </a:p>
                    <a:p>
                      <a:pPr marL="342900" lvl="0" indent="-342900" algn="just">
                        <a:lnSpc>
                          <a:spcPct val="107000"/>
                        </a:lnSpc>
                        <a:spcAft>
                          <a:spcPts val="0"/>
                        </a:spcAft>
                        <a:buFont typeface="Arial" panose="020B0604020202020204" pitchFamily="34" charset="0"/>
                        <a:buChar char="•"/>
                      </a:pPr>
                      <a:r>
                        <a:rPr lang="fr-FR" sz="1800" kern="1200">
                          <a:effectLst/>
                        </a:rPr>
                        <a:t>Discussion of the EG reports</a:t>
                      </a:r>
                      <a:endParaRPr lang="it-IT" sz="1800">
                        <a:effectLst/>
                      </a:endParaRPr>
                    </a:p>
                    <a:p>
                      <a:pPr marL="342900" lvl="0" indent="-342900" algn="just">
                        <a:lnSpc>
                          <a:spcPct val="107000"/>
                        </a:lnSpc>
                        <a:spcAft>
                          <a:spcPts val="0"/>
                        </a:spcAft>
                        <a:buFont typeface="Arial" panose="020B0604020202020204" pitchFamily="34" charset="0"/>
                        <a:buChar char="•"/>
                      </a:pPr>
                      <a:r>
                        <a:rPr lang="fr-FR" sz="1800" kern="1200">
                          <a:effectLst/>
                        </a:rPr>
                        <a:t>Coherence of the ensemble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a:effectLst/>
                        </a:rPr>
                        <a:t>April 2023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8719408"/>
                  </a:ext>
                </a:extLst>
              </a:tr>
              <a:tr h="416238">
                <a:tc>
                  <a:txBody>
                    <a:bodyPr/>
                    <a:lstStyle/>
                    <a:p>
                      <a:pPr algn="just">
                        <a:spcAft>
                          <a:spcPts val="0"/>
                        </a:spcAft>
                      </a:pPr>
                      <a:r>
                        <a:rPr lang="en-GB" sz="1800" kern="1200">
                          <a:effectLst/>
                        </a:rPr>
                        <a:t>Executive summary of the DTT-RP produced</a:t>
                      </a:r>
                      <a:endParaRPr lang="it-IT" sz="1800">
                        <a:effectLst/>
                      </a:endParaRPr>
                    </a:p>
                    <a:p>
                      <a:pPr algn="just">
                        <a:spcAft>
                          <a:spcPts val="0"/>
                        </a:spcAft>
                      </a:pPr>
                      <a:r>
                        <a:rPr lang="en-GB" sz="1800" kern="1200">
                          <a:effectLst/>
                        </a:rPr>
                        <a:t>Document available for the EUROfusion Facility Review</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a:effectLst/>
                        </a:rPr>
                        <a:t>June 2023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205308"/>
                  </a:ext>
                </a:extLst>
              </a:tr>
              <a:tr h="212802">
                <a:tc>
                  <a:txBody>
                    <a:bodyPr/>
                    <a:lstStyle/>
                    <a:p>
                      <a:pPr>
                        <a:lnSpc>
                          <a:spcPct val="107000"/>
                        </a:lnSpc>
                        <a:spcAft>
                          <a:spcPts val="0"/>
                        </a:spcAft>
                      </a:pPr>
                      <a:r>
                        <a:rPr lang="en-GB" sz="1800" kern="1200">
                          <a:effectLst/>
                        </a:rPr>
                        <a:t>Drafts of DTT-RP chapters</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kern="1200">
                          <a:effectLst/>
                        </a:rPr>
                        <a:t>Oct. 2023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0022501"/>
                  </a:ext>
                </a:extLst>
              </a:tr>
              <a:tr h="643608">
                <a:tc>
                  <a:txBody>
                    <a:bodyPr/>
                    <a:lstStyle/>
                    <a:p>
                      <a:pPr algn="just">
                        <a:spcAft>
                          <a:spcPts val="0"/>
                        </a:spcAft>
                      </a:pPr>
                      <a:r>
                        <a:rPr lang="en-GB" sz="1800" kern="1200">
                          <a:effectLst/>
                        </a:rPr>
                        <a:t>3</a:t>
                      </a:r>
                      <a:r>
                        <a:rPr lang="en-GB" sz="1800" kern="1200" baseline="30000">
                          <a:effectLst/>
                        </a:rPr>
                        <a:t>rd</a:t>
                      </a:r>
                      <a:r>
                        <a:rPr lang="en-GB" sz="1800" kern="1200">
                          <a:effectLst/>
                        </a:rPr>
                        <a:t> meeting of the DTT-RP team</a:t>
                      </a:r>
                      <a:endParaRPr lang="it-IT" sz="1800">
                        <a:effectLst/>
                      </a:endParaRPr>
                    </a:p>
                    <a:p>
                      <a:pPr marL="342900" lvl="0" indent="-342900" algn="just">
                        <a:lnSpc>
                          <a:spcPct val="107000"/>
                        </a:lnSpc>
                        <a:spcAft>
                          <a:spcPts val="0"/>
                        </a:spcAft>
                        <a:buFont typeface="Arial" panose="020B0604020202020204" pitchFamily="34" charset="0"/>
                        <a:buChar char="•"/>
                      </a:pPr>
                      <a:r>
                        <a:rPr lang="en-GB" sz="1800" kern="1200">
                          <a:effectLst/>
                        </a:rPr>
                        <a:t>Discussion on the drafts of DTT-RP chapters</a:t>
                      </a:r>
                      <a:endParaRPr lang="it-IT" sz="1800">
                        <a:effectLst/>
                      </a:endParaRPr>
                    </a:p>
                    <a:p>
                      <a:pPr marL="342900" lvl="0" indent="-342900" algn="just">
                        <a:lnSpc>
                          <a:spcPct val="107000"/>
                        </a:lnSpc>
                        <a:spcAft>
                          <a:spcPts val="0"/>
                        </a:spcAft>
                        <a:buFont typeface="Arial" panose="020B0604020202020204" pitchFamily="34" charset="0"/>
                        <a:buChar char="•"/>
                      </a:pPr>
                      <a:r>
                        <a:rPr lang="en-GB" sz="1800" kern="1200">
                          <a:effectLst/>
                        </a:rPr>
                        <a:t>Discussion on the coherence of the ensemble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a:effectLst/>
                        </a:rPr>
                        <a:t>Nov. 2023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2212341"/>
                  </a:ext>
                </a:extLst>
              </a:tr>
              <a:tr h="212802">
                <a:tc>
                  <a:txBody>
                    <a:bodyPr/>
                    <a:lstStyle/>
                    <a:p>
                      <a:pPr>
                        <a:lnSpc>
                          <a:spcPct val="107000"/>
                        </a:lnSpc>
                        <a:spcAft>
                          <a:spcPts val="0"/>
                        </a:spcAft>
                      </a:pPr>
                      <a:r>
                        <a:rPr lang="en-GB" sz="1800" kern="1200">
                          <a:effectLst/>
                        </a:rPr>
                        <a:t>1</a:t>
                      </a:r>
                      <a:r>
                        <a:rPr lang="en-GB" sz="1800" kern="1200" baseline="30000">
                          <a:effectLst/>
                        </a:rPr>
                        <a:t>st</a:t>
                      </a:r>
                      <a:r>
                        <a:rPr lang="en-GB" sz="1800" kern="1200">
                          <a:effectLst/>
                        </a:rPr>
                        <a:t> draft of the DTT-RP produced</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a:effectLst/>
                        </a:rPr>
                        <a:t>End 2023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86558"/>
                  </a:ext>
                </a:extLst>
              </a:tr>
              <a:tr h="864995">
                <a:tc>
                  <a:txBody>
                    <a:bodyPr/>
                    <a:lstStyle/>
                    <a:p>
                      <a:pPr algn="just">
                        <a:spcAft>
                          <a:spcPts val="0"/>
                        </a:spcAft>
                      </a:pPr>
                      <a:r>
                        <a:rPr lang="en-GB" sz="1800" kern="1200">
                          <a:effectLst/>
                        </a:rPr>
                        <a:t>4</a:t>
                      </a:r>
                      <a:r>
                        <a:rPr lang="en-GB" sz="1800" kern="1200" baseline="30000">
                          <a:effectLst/>
                        </a:rPr>
                        <a:t>th</a:t>
                      </a:r>
                      <a:r>
                        <a:rPr lang="en-GB" sz="1800" kern="1200">
                          <a:effectLst/>
                        </a:rPr>
                        <a:t> meeting of the DTT-RP team</a:t>
                      </a:r>
                      <a:endParaRPr lang="it-IT" sz="1800">
                        <a:effectLst/>
                      </a:endParaRPr>
                    </a:p>
                    <a:p>
                      <a:pPr marL="342900" lvl="0" indent="-342900" algn="just">
                        <a:lnSpc>
                          <a:spcPct val="107000"/>
                        </a:lnSpc>
                        <a:spcAft>
                          <a:spcPts val="0"/>
                        </a:spcAft>
                        <a:buFont typeface="Arial" panose="020B0604020202020204" pitchFamily="34" charset="0"/>
                        <a:buChar char="•"/>
                      </a:pPr>
                      <a:r>
                        <a:rPr lang="en-GB" sz="1800" kern="1200">
                          <a:effectLst/>
                        </a:rPr>
                        <a:t>Analysis of the Facility Review panel recommendations (if any)</a:t>
                      </a:r>
                      <a:endParaRPr lang="it-IT" sz="1800">
                        <a:effectLst/>
                      </a:endParaRPr>
                    </a:p>
                    <a:p>
                      <a:pPr marL="342900" lvl="0" indent="-342900" algn="just">
                        <a:lnSpc>
                          <a:spcPct val="107000"/>
                        </a:lnSpc>
                        <a:spcAft>
                          <a:spcPts val="0"/>
                        </a:spcAft>
                        <a:buFont typeface="Arial" panose="020B0604020202020204" pitchFamily="34" charset="0"/>
                        <a:buChar char="•"/>
                      </a:pPr>
                      <a:r>
                        <a:rPr lang="en-GB" sz="1800" kern="1200">
                          <a:effectLst/>
                        </a:rPr>
                        <a:t>Impact on DTT-RP </a:t>
                      </a:r>
                      <a:r>
                        <a:rPr lang="fr-FR" sz="1800" kern="1200">
                          <a:effectLst/>
                          <a:sym typeface="Wingdings" pitchFamily="2" charset="2"/>
                        </a:rPr>
                        <a:t></a:t>
                      </a:r>
                      <a:r>
                        <a:rPr lang="en-GB" sz="1800" kern="1200">
                          <a:effectLst/>
                        </a:rPr>
                        <a:t> revisions if necessary</a:t>
                      </a:r>
                      <a:endParaRPr lang="it-IT" sz="1800">
                        <a:effectLst/>
                      </a:endParaRPr>
                    </a:p>
                    <a:p>
                      <a:pPr marL="342900" lvl="0" indent="-342900" algn="just">
                        <a:lnSpc>
                          <a:spcPct val="107000"/>
                        </a:lnSpc>
                        <a:spcAft>
                          <a:spcPts val="0"/>
                        </a:spcAft>
                        <a:buFont typeface="Arial" panose="020B0604020202020204" pitchFamily="34" charset="0"/>
                        <a:buChar char="•"/>
                      </a:pPr>
                      <a:r>
                        <a:rPr lang="en-GB" sz="1800" kern="1200">
                          <a:effectLst/>
                        </a:rPr>
                        <a:t>Consolidation of the 1</a:t>
                      </a:r>
                      <a:r>
                        <a:rPr lang="en-GB" sz="1800" kern="1200" baseline="30000">
                          <a:effectLst/>
                        </a:rPr>
                        <a:t>st</a:t>
                      </a:r>
                      <a:r>
                        <a:rPr lang="en-GB" sz="1800" kern="1200">
                          <a:effectLst/>
                        </a:rPr>
                        <a:t> draft </a:t>
                      </a:r>
                      <a:r>
                        <a:rPr lang="en-GB" sz="1800" kern="1200">
                          <a:effectLst/>
                          <a:sym typeface="Wingdings" pitchFamily="2" charset="2"/>
                        </a:rPr>
                        <a:t></a:t>
                      </a:r>
                      <a:r>
                        <a:rPr lang="en-GB" sz="1800" kern="1200">
                          <a:effectLst/>
                        </a:rPr>
                        <a:t> agreement on version to be issued</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a:effectLst/>
                        </a:rPr>
                        <a:t>Feb. 2024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7832658"/>
                  </a:ext>
                </a:extLst>
              </a:tr>
              <a:tr h="212802">
                <a:tc>
                  <a:txBody>
                    <a:bodyPr/>
                    <a:lstStyle/>
                    <a:p>
                      <a:pPr>
                        <a:lnSpc>
                          <a:spcPct val="107000"/>
                        </a:lnSpc>
                        <a:spcAft>
                          <a:spcPts val="0"/>
                        </a:spcAft>
                      </a:pPr>
                      <a:r>
                        <a:rPr lang="en-GB" sz="1800" kern="1200">
                          <a:effectLst/>
                        </a:rPr>
                        <a:t>DTT-RP version 1 issued</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a:effectLst/>
                        </a:rPr>
                        <a:t>March 2024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6920677"/>
                  </a:ext>
                </a:extLst>
              </a:tr>
              <a:tr h="212802">
                <a:tc>
                  <a:txBody>
                    <a:bodyPr/>
                    <a:lstStyle/>
                    <a:p>
                      <a:pPr>
                        <a:lnSpc>
                          <a:spcPct val="107000"/>
                        </a:lnSpc>
                        <a:spcAft>
                          <a:spcPts val="0"/>
                        </a:spcAft>
                      </a:pPr>
                      <a:r>
                        <a:rPr lang="en-GB" sz="1800" kern="1200" dirty="0">
                          <a:effectLst/>
                        </a:rPr>
                        <a:t>Subsequently: regular meetings and updated versions, to prepare  DTT start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kern="1200" dirty="0">
                          <a:effectLst/>
                        </a:rPr>
                        <a:t>2024-2028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9884845"/>
                  </a:ext>
                </a:extLst>
              </a:tr>
            </a:tbl>
          </a:graphicData>
        </a:graphic>
      </p:graphicFrame>
    </p:spTree>
    <p:extLst>
      <p:ext uri="{BB962C8B-B14F-4D97-AF65-F5344CB8AC3E}">
        <p14:creationId xmlns:p14="http://schemas.microsoft.com/office/powerpoint/2010/main" val="134321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2</a:t>
            </a:fld>
            <a:endParaRPr lang="it-IT"/>
          </a:p>
        </p:txBody>
      </p:sp>
      <p:sp>
        <p:nvSpPr>
          <p:cNvPr id="13" name="TextBox 12">
            <a:extLst>
              <a:ext uri="{FF2B5EF4-FFF2-40B4-BE49-F238E27FC236}">
                <a16:creationId xmlns:a16="http://schemas.microsoft.com/office/drawing/2014/main" id="{EE2E7805-41E9-7143-8BFD-80037656C633}"/>
              </a:ext>
            </a:extLst>
          </p:cNvPr>
          <p:cNvSpPr txBox="1"/>
          <p:nvPr/>
        </p:nvSpPr>
        <p:spPr>
          <a:xfrm>
            <a:off x="66303" y="935277"/>
            <a:ext cx="9036133" cy="5139869"/>
          </a:xfrm>
          <a:prstGeom prst="rect">
            <a:avLst/>
          </a:prstGeom>
          <a:noFill/>
        </p:spPr>
        <p:txBody>
          <a:bodyPr wrap="square" rtlCol="0">
            <a:spAutoFit/>
          </a:bodyPr>
          <a:lstStyle/>
          <a:p>
            <a:pPr marL="192088" lvl="0" indent="-192088">
              <a:spcBef>
                <a:spcPts val="900"/>
              </a:spcBef>
              <a:buFont typeface="Arial" panose="020B0604020202020204" pitchFamily="34" charset="0"/>
              <a:buChar char="•"/>
            </a:pPr>
            <a:r>
              <a:rPr lang="en-GB" sz="2200" dirty="0"/>
              <a:t>Ensure integration and coherence of the outputs of the ensemble of </a:t>
            </a:r>
            <a:r>
              <a:rPr lang="en-GB" sz="2200"/>
              <a:t>the EGs</a:t>
            </a:r>
            <a:endParaRPr lang="en-GB" sz="2200" dirty="0"/>
          </a:p>
          <a:p>
            <a:pPr marL="800100" lvl="1" indent="-342900">
              <a:spcBef>
                <a:spcPts val="300"/>
              </a:spcBef>
              <a:buFont typeface="+mj-lt"/>
              <a:buAutoNum type="alphaLcPeriod"/>
            </a:pPr>
            <a:r>
              <a:rPr lang="en-GB" sz="2200" dirty="0">
                <a:solidFill>
                  <a:srgbClr val="0000FF"/>
                </a:solidFill>
                <a:ea typeface="Calibri" panose="020F0502020204030204" pitchFamily="34" charset="0"/>
                <a:cs typeface="Times New Roman" panose="02020603050405020304" pitchFamily="18" charset="0"/>
              </a:rPr>
              <a:t>Consider the power exhaust as an integrated edge-bulk plasma problem </a:t>
            </a:r>
          </a:p>
          <a:p>
            <a:pPr marL="800100" lvl="1" indent="-342900">
              <a:spcBef>
                <a:spcPts val="300"/>
              </a:spcBef>
              <a:buFont typeface="+mj-lt"/>
              <a:buAutoNum type="alphaLcPeriod"/>
            </a:pPr>
            <a:r>
              <a:rPr lang="en-GB" sz="2200" dirty="0">
                <a:solidFill>
                  <a:srgbClr val="0000FF"/>
                </a:solidFill>
                <a:ea typeface="Calibri" panose="020F0502020204030204" pitchFamily="34" charset="0"/>
                <a:cs typeface="Times New Roman" panose="02020603050405020304" pitchFamily="18" charset="0"/>
              </a:rPr>
              <a:t>stronger focussing of the scientific programme on the </a:t>
            </a:r>
            <a:r>
              <a:rPr lang="en-GB" sz="2200" dirty="0" err="1">
                <a:solidFill>
                  <a:srgbClr val="0000FF"/>
                </a:solidFill>
                <a:ea typeface="Calibri" panose="020F0502020204030204" pitchFamily="34" charset="0"/>
                <a:cs typeface="Times New Roman" panose="02020603050405020304" pitchFamily="18" charset="0"/>
              </a:rPr>
              <a:t>divertor</a:t>
            </a:r>
            <a:r>
              <a:rPr lang="en-GB" sz="2200" dirty="0">
                <a:solidFill>
                  <a:srgbClr val="0000FF"/>
                </a:solidFill>
                <a:ea typeface="Calibri" panose="020F0502020204030204" pitchFamily="34" charset="0"/>
                <a:cs typeface="Times New Roman" panose="02020603050405020304" pitchFamily="18" charset="0"/>
              </a:rPr>
              <a:t> and plasma wall interactions </a:t>
            </a:r>
            <a:r>
              <a:rPr lang="en-GB" sz="2200" dirty="0">
                <a:ea typeface="Calibri" panose="020F0502020204030204" pitchFamily="34" charset="0"/>
                <a:cs typeface="Times New Roman" panose="02020603050405020304" pitchFamily="18" charset="0"/>
              </a:rPr>
              <a:t>studies, from which possible </a:t>
            </a:r>
            <a:r>
              <a:rPr lang="en-GB" sz="2200" dirty="0">
                <a:solidFill>
                  <a:srgbClr val="0000FF"/>
                </a:solidFill>
                <a:ea typeface="Calibri" panose="020F0502020204030204" pitchFamily="34" charset="0"/>
                <a:cs typeface="Times New Roman" panose="02020603050405020304" pitchFamily="18" charset="0"/>
              </a:rPr>
              <a:t>prioritization of </a:t>
            </a:r>
            <a:r>
              <a:rPr lang="en-GB" sz="2200">
                <a:solidFill>
                  <a:srgbClr val="0000FF"/>
                </a:solidFill>
                <a:ea typeface="Calibri" panose="020F0502020204030204" pitchFamily="34" charset="0"/>
                <a:cs typeface="Times New Roman" panose="02020603050405020304" pitchFamily="18" charset="0"/>
              </a:rPr>
              <a:t>the diagnostics</a:t>
            </a:r>
            <a:endParaRPr lang="it-IT" sz="2200" dirty="0"/>
          </a:p>
          <a:p>
            <a:pPr marL="192088" lvl="0" indent="-192088">
              <a:spcBef>
                <a:spcPts val="900"/>
              </a:spcBef>
              <a:buFont typeface="Arial" panose="020B0604020202020204" pitchFamily="34" charset="0"/>
              <a:buChar char="•"/>
            </a:pPr>
            <a:r>
              <a:rPr lang="en-GB" sz="2200" dirty="0"/>
              <a:t>Perform a critical analysis of Chap. 1 (</a:t>
            </a:r>
            <a:r>
              <a:rPr lang="en-GB" sz="2200" dirty="0">
                <a:solidFill>
                  <a:srgbClr val="0000FF"/>
                </a:solidFill>
              </a:rPr>
              <a:t>Executive summary</a:t>
            </a:r>
            <a:r>
              <a:rPr lang="en-GB" sz="2200" dirty="0"/>
              <a:t>) and Chap. 2 (</a:t>
            </a:r>
            <a:r>
              <a:rPr lang="en-GB" sz="2200" dirty="0">
                <a:solidFill>
                  <a:srgbClr val="0000FF"/>
                </a:solidFill>
              </a:rPr>
              <a:t>Role and objectives</a:t>
            </a:r>
            <a:r>
              <a:rPr lang="en-GB" sz="2200" dirty="0"/>
              <a:t>) of the so-called "Green Book", considering recent evolutions of the international fusion programme. This can be used as a starting point for the elaboration of the overall machine and scientific programme evolution. </a:t>
            </a:r>
            <a:endParaRPr lang="it-IT" sz="2200" dirty="0"/>
          </a:p>
          <a:p>
            <a:pPr marL="176213" lvl="0" indent="-176213">
              <a:spcBef>
                <a:spcPts val="900"/>
              </a:spcBef>
              <a:buFont typeface="Arial" panose="020B0604020202020204" pitchFamily="34" charset="0"/>
              <a:buChar char="•"/>
            </a:pPr>
            <a:r>
              <a:rPr lang="en-GB" sz="2200" dirty="0"/>
              <a:t>The main focus should be on </a:t>
            </a:r>
            <a:r>
              <a:rPr lang="en-GB" sz="2200" dirty="0">
                <a:solidFill>
                  <a:srgbClr val="0000FF"/>
                </a:solidFill>
              </a:rPr>
              <a:t>Phase 1</a:t>
            </a:r>
            <a:r>
              <a:rPr lang="en-GB" sz="2200" dirty="0"/>
              <a:t> (2028-2032) and </a:t>
            </a:r>
            <a:r>
              <a:rPr lang="en-GB" sz="2200" dirty="0">
                <a:solidFill>
                  <a:srgbClr val="0000FF"/>
                </a:solidFill>
              </a:rPr>
              <a:t>Phase 2 </a:t>
            </a:r>
            <a:r>
              <a:rPr lang="en-GB" sz="2200" dirty="0"/>
              <a:t>(2032-2036), with the ultimate goal of sketching the programme for the full DTT lifetime (~25 years).</a:t>
            </a:r>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a:xfrm>
            <a:off x="674370" y="0"/>
            <a:ext cx="7123278" cy="726695"/>
          </a:xfrm>
        </p:spPr>
        <p:txBody>
          <a:bodyPr>
            <a:normAutofit/>
          </a:bodyPr>
          <a:lstStyle/>
          <a:p>
            <a:r>
              <a:rPr lang="en-GB" dirty="0"/>
              <a:t>EG-1: DTT scientific exploitation strategy</a:t>
            </a:r>
            <a:r>
              <a:rPr lang="it-IT" dirty="0"/>
              <a:t> </a:t>
            </a:r>
            <a:endParaRPr lang="en-GB" dirty="0"/>
          </a:p>
        </p:txBody>
      </p:sp>
    </p:spTree>
    <p:extLst>
      <p:ext uri="{BB962C8B-B14F-4D97-AF65-F5344CB8AC3E}">
        <p14:creationId xmlns:p14="http://schemas.microsoft.com/office/powerpoint/2010/main" val="68397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36107" y="207790"/>
            <a:ext cx="7123278" cy="726695"/>
          </a:xfrm>
          <a:noFill/>
        </p:spPr>
        <p:txBody>
          <a:bodyPr vert="horz" lIns="91440" tIns="45720" rIns="91440" bIns="45720" rtlCol="0" anchor="ctr">
            <a:normAutofit/>
          </a:bodyPr>
          <a:lstStyle/>
          <a:p>
            <a:r>
              <a:rPr lang="it-IT" dirty="0"/>
              <a:t>DTT </a:t>
            </a:r>
            <a:r>
              <a:rPr lang="it-IT" dirty="0" err="1"/>
              <a:t>experimental</a:t>
            </a:r>
            <a:r>
              <a:rPr lang="it-IT" dirty="0"/>
              <a:t> </a:t>
            </a:r>
            <a:r>
              <a:rPr lang="it-IT" dirty="0" err="1"/>
              <a:t>program</a:t>
            </a:r>
            <a:endParaRPr lang="it-IT" dirty="0"/>
          </a:p>
        </p:txBody>
      </p:sp>
      <p:pic>
        <p:nvPicPr>
          <p:cNvPr id="46" name="Immagine 45"/>
          <p:cNvPicPr>
            <a:picLocks noChangeAspect="1"/>
          </p:cNvPicPr>
          <p:nvPr/>
        </p:nvPicPr>
        <p:blipFill>
          <a:blip r:embed="rId2"/>
          <a:stretch>
            <a:fillRect/>
          </a:stretch>
        </p:blipFill>
        <p:spPr>
          <a:xfrm>
            <a:off x="646250" y="889641"/>
            <a:ext cx="3071571" cy="1673071"/>
          </a:xfrm>
          <a:prstGeom prst="rect">
            <a:avLst/>
          </a:prstGeom>
          <a:ln w="22225">
            <a:solidFill>
              <a:schemeClr val="accent1"/>
            </a:solidFill>
          </a:ln>
        </p:spPr>
      </p:pic>
      <p:sp>
        <p:nvSpPr>
          <p:cNvPr id="47" name="CasellaDiTesto 46"/>
          <p:cNvSpPr txBox="1"/>
          <p:nvPr/>
        </p:nvSpPr>
        <p:spPr>
          <a:xfrm>
            <a:off x="3869411" y="1137262"/>
            <a:ext cx="5041209" cy="1200329"/>
          </a:xfrm>
          <a:prstGeom prst="rect">
            <a:avLst/>
          </a:prstGeom>
          <a:noFill/>
          <a:ln w="15875">
            <a:solidFill>
              <a:schemeClr val="accent1"/>
            </a:solidFill>
          </a:ln>
        </p:spPr>
        <p:txBody>
          <a:bodyPr wrap="square" rtlCol="0">
            <a:spAutoFit/>
          </a:bodyPr>
          <a:lstStyle/>
          <a:p>
            <a:r>
              <a:rPr lang="en-US" dirty="0"/>
              <a:t>1) In the first phase all the possible plasma scenarios will be tested to identify the most promising following </a:t>
            </a:r>
            <a:r>
              <a:rPr lang="en-US" dirty="0" err="1"/>
              <a:t>divertors</a:t>
            </a:r>
            <a:r>
              <a:rPr lang="en-US" dirty="0"/>
              <a:t> – Day0: </a:t>
            </a:r>
            <a:r>
              <a:rPr lang="en-US" dirty="0" err="1"/>
              <a:t>I</a:t>
            </a:r>
            <a:r>
              <a:rPr lang="en-US" baseline="-25000" dirty="0" err="1"/>
              <a:t>p</a:t>
            </a:r>
            <a:r>
              <a:rPr lang="en-US" dirty="0"/>
              <a:t>= 2 MA -  B</a:t>
            </a:r>
            <a:r>
              <a:rPr lang="en-US" baseline="-25000" dirty="0"/>
              <a:t>T</a:t>
            </a:r>
            <a:r>
              <a:rPr lang="en-US" dirty="0"/>
              <a:t>= 3 T ; Day1: </a:t>
            </a:r>
            <a:r>
              <a:rPr lang="en-US" dirty="0" err="1"/>
              <a:t>I</a:t>
            </a:r>
            <a:r>
              <a:rPr lang="en-US" baseline="-25000" dirty="0" err="1"/>
              <a:t>p</a:t>
            </a:r>
            <a:r>
              <a:rPr lang="en-US" dirty="0"/>
              <a:t>= 5.5 MA -  B</a:t>
            </a:r>
            <a:r>
              <a:rPr lang="en-US" baseline="-25000" dirty="0"/>
              <a:t>T</a:t>
            </a:r>
            <a:r>
              <a:rPr lang="en-US" dirty="0"/>
              <a:t>= 6 T</a:t>
            </a:r>
          </a:p>
        </p:txBody>
      </p:sp>
      <p:cxnSp>
        <p:nvCxnSpPr>
          <p:cNvPr id="49" name="Connettore 2 48"/>
          <p:cNvCxnSpPr>
            <a:cxnSpLocks/>
          </p:cNvCxnSpPr>
          <p:nvPr/>
        </p:nvCxnSpPr>
        <p:spPr>
          <a:xfrm flipH="1">
            <a:off x="965854" y="2674486"/>
            <a:ext cx="210726" cy="1823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CasellaDiTesto 51"/>
          <p:cNvSpPr txBox="1"/>
          <p:nvPr/>
        </p:nvSpPr>
        <p:spPr>
          <a:xfrm>
            <a:off x="4796079" y="2531627"/>
            <a:ext cx="2838449" cy="923330"/>
          </a:xfrm>
          <a:prstGeom prst="rect">
            <a:avLst/>
          </a:prstGeom>
          <a:noFill/>
          <a:ln w="22225">
            <a:solidFill>
              <a:schemeClr val="tx2"/>
            </a:solidFill>
          </a:ln>
        </p:spPr>
        <p:txBody>
          <a:bodyPr wrap="square" rtlCol="0">
            <a:spAutoFit/>
          </a:bodyPr>
          <a:lstStyle/>
          <a:p>
            <a:r>
              <a:rPr lang="en-US" dirty="0"/>
              <a:t>The amount of additional heating power to be installed in three steps</a:t>
            </a:r>
          </a:p>
        </p:txBody>
      </p:sp>
      <p:sp>
        <p:nvSpPr>
          <p:cNvPr id="55" name="CasellaDiTesto 54"/>
          <p:cNvSpPr txBox="1"/>
          <p:nvPr/>
        </p:nvSpPr>
        <p:spPr>
          <a:xfrm>
            <a:off x="6081712" y="3647440"/>
            <a:ext cx="2838449" cy="369332"/>
          </a:xfrm>
          <a:prstGeom prst="rect">
            <a:avLst/>
          </a:prstGeom>
          <a:noFill/>
          <a:ln w="19050">
            <a:solidFill>
              <a:schemeClr val="accent5"/>
            </a:solidFill>
          </a:ln>
        </p:spPr>
        <p:txBody>
          <a:bodyPr wrap="square" rtlCol="0">
            <a:spAutoFit/>
          </a:bodyPr>
          <a:lstStyle/>
          <a:p>
            <a:r>
              <a:rPr lang="en-US" dirty="0"/>
              <a:t>First </a:t>
            </a:r>
            <a:r>
              <a:rPr lang="en-US" dirty="0" err="1"/>
              <a:t>divertor</a:t>
            </a:r>
            <a:r>
              <a:rPr lang="en-US" dirty="0"/>
              <a:t> in operation</a:t>
            </a:r>
          </a:p>
        </p:txBody>
      </p:sp>
      <p:cxnSp>
        <p:nvCxnSpPr>
          <p:cNvPr id="60" name="Connettore 2 59"/>
          <p:cNvCxnSpPr>
            <a:cxnSpLocks/>
          </p:cNvCxnSpPr>
          <p:nvPr/>
        </p:nvCxnSpPr>
        <p:spPr>
          <a:xfrm>
            <a:off x="7338062" y="4110229"/>
            <a:ext cx="21323" cy="818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fld id="{BA013763-FF4F-6447-94CE-4F6DA003092A}" type="slidenum">
              <a:rPr lang="it-IT" smtClean="0"/>
              <a:pPr/>
              <a:t>3</a:t>
            </a:fld>
            <a:endParaRPr lang="it-IT"/>
          </a:p>
        </p:txBody>
      </p:sp>
      <p:grpSp>
        <p:nvGrpSpPr>
          <p:cNvPr id="89" name="Gruppo 1">
            <a:extLst>
              <a:ext uri="{FF2B5EF4-FFF2-40B4-BE49-F238E27FC236}">
                <a16:creationId xmlns:a16="http://schemas.microsoft.com/office/drawing/2014/main" id="{A7979C9C-8EE0-B447-8BD6-90613C2B60CA}"/>
              </a:ext>
            </a:extLst>
          </p:cNvPr>
          <p:cNvGrpSpPr>
            <a:grpSpLocks/>
          </p:cNvGrpSpPr>
          <p:nvPr/>
        </p:nvGrpSpPr>
        <p:grpSpPr bwMode="auto">
          <a:xfrm>
            <a:off x="51849" y="2993292"/>
            <a:ext cx="4885912" cy="3116710"/>
            <a:chOff x="-2170" y="0"/>
            <a:chExt cx="46448" cy="28860"/>
          </a:xfrm>
        </p:grpSpPr>
        <p:cxnSp>
          <p:nvCxnSpPr>
            <p:cNvPr id="90" name="Straight Arrow Connector 89">
              <a:extLst>
                <a:ext uri="{FF2B5EF4-FFF2-40B4-BE49-F238E27FC236}">
                  <a16:creationId xmlns:a16="http://schemas.microsoft.com/office/drawing/2014/main" id="{0039E328-9C08-BD47-BE92-F8D9D04540DC}"/>
                </a:ext>
              </a:extLst>
            </p:cNvPr>
            <p:cNvCxnSpPr>
              <a:cxnSpLocks/>
            </p:cNvCxnSpPr>
            <p:nvPr/>
          </p:nvCxnSpPr>
          <p:spPr bwMode="auto">
            <a:xfrm>
              <a:off x="2334" y="25218"/>
              <a:ext cx="41944" cy="114"/>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 name="Straight Arrow Connector 90">
              <a:extLst>
                <a:ext uri="{FF2B5EF4-FFF2-40B4-BE49-F238E27FC236}">
                  <a16:creationId xmlns:a16="http://schemas.microsoft.com/office/drawing/2014/main" id="{65351B96-B17D-274A-BF90-AEF904690736}"/>
                </a:ext>
              </a:extLst>
            </p:cNvPr>
            <p:cNvCxnSpPr>
              <a:cxnSpLocks/>
            </p:cNvCxnSpPr>
            <p:nvPr/>
          </p:nvCxnSpPr>
          <p:spPr bwMode="auto">
            <a:xfrm flipV="1">
              <a:off x="2301" y="0"/>
              <a:ext cx="108" cy="25280"/>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92" name="Rectangle 91">
              <a:extLst>
                <a:ext uri="{FF2B5EF4-FFF2-40B4-BE49-F238E27FC236}">
                  <a16:creationId xmlns:a16="http://schemas.microsoft.com/office/drawing/2014/main" id="{B8EED814-0C53-454E-BF8D-390B53CD63F8}"/>
                </a:ext>
              </a:extLst>
            </p:cNvPr>
            <p:cNvSpPr>
              <a:spLocks noChangeArrowheads="1"/>
            </p:cNvSpPr>
            <p:nvPr/>
          </p:nvSpPr>
          <p:spPr bwMode="auto">
            <a:xfrm>
              <a:off x="5011" y="23679"/>
              <a:ext cx="753" cy="1291"/>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3" name="Rectangle 92">
              <a:extLst>
                <a:ext uri="{FF2B5EF4-FFF2-40B4-BE49-F238E27FC236}">
                  <a16:creationId xmlns:a16="http://schemas.microsoft.com/office/drawing/2014/main" id="{0828FEDA-E29B-4C4F-B252-487C9CED0553}"/>
                </a:ext>
              </a:extLst>
            </p:cNvPr>
            <p:cNvSpPr>
              <a:spLocks noChangeArrowheads="1"/>
            </p:cNvSpPr>
            <p:nvPr/>
          </p:nvSpPr>
          <p:spPr bwMode="auto">
            <a:xfrm>
              <a:off x="6519" y="19400"/>
              <a:ext cx="883" cy="5563"/>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4" name="Rectangle 93">
              <a:extLst>
                <a:ext uri="{FF2B5EF4-FFF2-40B4-BE49-F238E27FC236}">
                  <a16:creationId xmlns:a16="http://schemas.microsoft.com/office/drawing/2014/main" id="{714EC4BF-AB65-1B4B-83E2-5C0D6D3168E5}"/>
                </a:ext>
              </a:extLst>
            </p:cNvPr>
            <p:cNvSpPr>
              <a:spLocks noChangeArrowheads="1"/>
            </p:cNvSpPr>
            <p:nvPr/>
          </p:nvSpPr>
          <p:spPr bwMode="auto">
            <a:xfrm>
              <a:off x="8190" y="17762"/>
              <a:ext cx="843" cy="7217"/>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5" name="Rectangle 94">
              <a:extLst>
                <a:ext uri="{FF2B5EF4-FFF2-40B4-BE49-F238E27FC236}">
                  <a16:creationId xmlns:a16="http://schemas.microsoft.com/office/drawing/2014/main" id="{CB7CEE9D-CE0E-DB4E-8CE9-DEF1D415177F}"/>
                </a:ext>
              </a:extLst>
            </p:cNvPr>
            <p:cNvSpPr>
              <a:spLocks noChangeArrowheads="1"/>
            </p:cNvSpPr>
            <p:nvPr/>
          </p:nvSpPr>
          <p:spPr bwMode="auto">
            <a:xfrm>
              <a:off x="11399" y="13798"/>
              <a:ext cx="7620" cy="11095"/>
            </a:xfrm>
            <a:prstGeom prst="rect">
              <a:avLst/>
            </a:prstGeom>
            <a:solidFill>
              <a:srgbClr val="00B050">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6" name="TextBox 17">
              <a:extLst>
                <a:ext uri="{FF2B5EF4-FFF2-40B4-BE49-F238E27FC236}">
                  <a16:creationId xmlns:a16="http://schemas.microsoft.com/office/drawing/2014/main" id="{DCCAA6D2-8E16-D740-9AE6-D7E74E5D33EF}"/>
                </a:ext>
              </a:extLst>
            </p:cNvPr>
            <p:cNvSpPr txBox="1">
              <a:spLocks noChangeArrowheads="1"/>
            </p:cNvSpPr>
            <p:nvPr/>
          </p:nvSpPr>
          <p:spPr bwMode="auto">
            <a:xfrm>
              <a:off x="39021" y="25483"/>
              <a:ext cx="5257"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Years</a:t>
              </a:r>
              <a:endParaRPr lang="it-IT" sz="1200">
                <a:effectLst/>
                <a:latin typeface="Times New Roman" panose="02020603050405020304" pitchFamily="18" charset="0"/>
                <a:ea typeface="Calibri" panose="020F0502020204030204" pitchFamily="34" charset="0"/>
              </a:endParaRPr>
            </a:p>
          </p:txBody>
        </p:sp>
        <p:sp>
          <p:nvSpPr>
            <p:cNvPr id="97" name="TextBox 18">
              <a:extLst>
                <a:ext uri="{FF2B5EF4-FFF2-40B4-BE49-F238E27FC236}">
                  <a16:creationId xmlns:a16="http://schemas.microsoft.com/office/drawing/2014/main" id="{92821A0F-E64D-9941-BD7B-9B8082AC0340}"/>
                </a:ext>
              </a:extLst>
            </p:cNvPr>
            <p:cNvSpPr txBox="1">
              <a:spLocks noChangeArrowheads="1"/>
            </p:cNvSpPr>
            <p:nvPr/>
          </p:nvSpPr>
          <p:spPr bwMode="auto">
            <a:xfrm rot="16200000">
              <a:off x="-7696" y="5718"/>
              <a:ext cx="13992" cy="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Power at plasma (MW)</a:t>
              </a:r>
              <a:endParaRPr lang="it-IT" sz="1200">
                <a:effectLst/>
                <a:latin typeface="Times New Roman" panose="02020603050405020304" pitchFamily="18" charset="0"/>
                <a:ea typeface="Calibri" panose="020F0502020204030204" pitchFamily="34" charset="0"/>
              </a:endParaRPr>
            </a:p>
          </p:txBody>
        </p:sp>
        <p:grpSp>
          <p:nvGrpSpPr>
            <p:cNvPr id="98" name="Group 97">
              <a:extLst>
                <a:ext uri="{FF2B5EF4-FFF2-40B4-BE49-F238E27FC236}">
                  <a16:creationId xmlns:a16="http://schemas.microsoft.com/office/drawing/2014/main" id="{04DC3E2C-BCBD-674F-98FC-8DD1623256F0}"/>
                </a:ext>
              </a:extLst>
            </p:cNvPr>
            <p:cNvGrpSpPr>
              <a:grpSpLocks/>
            </p:cNvGrpSpPr>
            <p:nvPr/>
          </p:nvGrpSpPr>
          <p:grpSpPr bwMode="auto">
            <a:xfrm>
              <a:off x="5011" y="13797"/>
              <a:ext cx="6388" cy="11094"/>
              <a:chOff x="5011" y="13798"/>
              <a:chExt cx="6388" cy="11094"/>
            </a:xfrm>
          </p:grpSpPr>
          <p:sp>
            <p:nvSpPr>
              <p:cNvPr id="117" name="TextBox 39">
                <a:extLst>
                  <a:ext uri="{FF2B5EF4-FFF2-40B4-BE49-F238E27FC236}">
                    <a16:creationId xmlns:a16="http://schemas.microsoft.com/office/drawing/2014/main" id="{9C7A9E21-78AF-6F4B-9998-55923DAABEF8}"/>
                  </a:ext>
                </a:extLst>
              </p:cNvPr>
              <p:cNvSpPr txBox="1">
                <a:spLocks noChangeArrowheads="1"/>
              </p:cNvSpPr>
              <p:nvPr/>
            </p:nvSpPr>
            <p:spPr bwMode="auto">
              <a:xfrm>
                <a:off x="5453" y="13798"/>
                <a:ext cx="5529"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1</a:t>
                </a:r>
                <a:endParaRPr lang="it-IT" sz="1200">
                  <a:effectLst/>
                  <a:latin typeface="Times New Roman" panose="02020603050405020304" pitchFamily="18" charset="0"/>
                  <a:ea typeface="Calibri" panose="020F0502020204030204" pitchFamily="34" charset="0"/>
                </a:endParaRPr>
              </a:p>
            </p:txBody>
          </p:sp>
          <p:sp>
            <p:nvSpPr>
              <p:cNvPr id="118" name="Rectangle 117">
                <a:extLst>
                  <a:ext uri="{FF2B5EF4-FFF2-40B4-BE49-F238E27FC236}">
                    <a16:creationId xmlns:a16="http://schemas.microsoft.com/office/drawing/2014/main" id="{1DB23BA4-C89F-6647-9555-F1DB70899DC3}"/>
                  </a:ext>
                </a:extLst>
              </p:cNvPr>
              <p:cNvSpPr>
                <a:spLocks noChangeArrowheads="1"/>
              </p:cNvSpPr>
              <p:nvPr/>
            </p:nvSpPr>
            <p:spPr bwMode="auto">
              <a:xfrm>
                <a:off x="5011" y="17759"/>
                <a:ext cx="6388" cy="7133"/>
              </a:xfrm>
              <a:prstGeom prst="rect">
                <a:avLst/>
              </a:prstGeom>
              <a:solidFill>
                <a:srgbClr val="767171">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99" name="TextBox 23">
              <a:extLst>
                <a:ext uri="{FF2B5EF4-FFF2-40B4-BE49-F238E27FC236}">
                  <a16:creationId xmlns:a16="http://schemas.microsoft.com/office/drawing/2014/main" id="{36BADA5D-5816-204C-976D-F0BCB75BCF66}"/>
                </a:ext>
              </a:extLst>
            </p:cNvPr>
            <p:cNvSpPr txBox="1">
              <a:spLocks noChangeArrowheads="1"/>
            </p:cNvSpPr>
            <p:nvPr/>
          </p:nvSpPr>
          <p:spPr bwMode="auto">
            <a:xfrm>
              <a:off x="12598" y="9748"/>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2</a:t>
              </a:r>
              <a:endParaRPr lang="it-IT" sz="1200">
                <a:effectLst/>
                <a:latin typeface="Times New Roman" panose="02020603050405020304" pitchFamily="18" charset="0"/>
                <a:ea typeface="Calibri" panose="020F0502020204030204" pitchFamily="34" charset="0"/>
              </a:endParaRPr>
            </a:p>
          </p:txBody>
        </p:sp>
        <p:grpSp>
          <p:nvGrpSpPr>
            <p:cNvPr id="100" name="Group 99">
              <a:extLst>
                <a:ext uri="{FF2B5EF4-FFF2-40B4-BE49-F238E27FC236}">
                  <a16:creationId xmlns:a16="http://schemas.microsoft.com/office/drawing/2014/main" id="{A090D204-4DA8-AC47-A1DF-05A5A065C475}"/>
                </a:ext>
              </a:extLst>
            </p:cNvPr>
            <p:cNvGrpSpPr>
              <a:grpSpLocks/>
            </p:cNvGrpSpPr>
            <p:nvPr/>
          </p:nvGrpSpPr>
          <p:grpSpPr bwMode="auto">
            <a:xfrm>
              <a:off x="19019" y="2954"/>
              <a:ext cx="7899" cy="21939"/>
              <a:chOff x="19019" y="2954"/>
              <a:chExt cx="7899" cy="21938"/>
            </a:xfrm>
          </p:grpSpPr>
          <p:sp>
            <p:nvSpPr>
              <p:cNvPr id="115" name="Rectangle 114">
                <a:extLst>
                  <a:ext uri="{FF2B5EF4-FFF2-40B4-BE49-F238E27FC236}">
                    <a16:creationId xmlns:a16="http://schemas.microsoft.com/office/drawing/2014/main" id="{2D28F3A5-8040-4743-B64D-6187352751EC}"/>
                  </a:ext>
                </a:extLst>
              </p:cNvPr>
              <p:cNvSpPr>
                <a:spLocks noChangeArrowheads="1"/>
              </p:cNvSpPr>
              <p:nvPr/>
            </p:nvSpPr>
            <p:spPr bwMode="auto">
              <a:xfrm>
                <a:off x="19019" y="6660"/>
                <a:ext cx="7899" cy="18232"/>
              </a:xfrm>
              <a:prstGeom prst="rect">
                <a:avLst/>
              </a:prstGeom>
              <a:solidFill>
                <a:srgbClr val="FFFF00"/>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6" name="TextBox 37">
                <a:extLst>
                  <a:ext uri="{FF2B5EF4-FFF2-40B4-BE49-F238E27FC236}">
                    <a16:creationId xmlns:a16="http://schemas.microsoft.com/office/drawing/2014/main" id="{F7FD5D48-3921-E345-BB4F-7A794314CFC8}"/>
                  </a:ext>
                </a:extLst>
              </p:cNvPr>
              <p:cNvSpPr txBox="1">
                <a:spLocks noChangeArrowheads="1"/>
              </p:cNvSpPr>
              <p:nvPr/>
            </p:nvSpPr>
            <p:spPr bwMode="auto">
              <a:xfrm>
                <a:off x="20079" y="2954"/>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3</a:t>
                </a:r>
                <a:endParaRPr lang="it-IT" sz="1200">
                  <a:effectLst/>
                  <a:latin typeface="Times New Roman" panose="02020603050405020304" pitchFamily="18" charset="0"/>
                  <a:ea typeface="Calibri" panose="020F0502020204030204" pitchFamily="34" charset="0"/>
                </a:endParaRPr>
              </a:p>
            </p:txBody>
          </p:sp>
        </p:grpSp>
        <p:grpSp>
          <p:nvGrpSpPr>
            <p:cNvPr id="101" name="Group 100">
              <a:extLst>
                <a:ext uri="{FF2B5EF4-FFF2-40B4-BE49-F238E27FC236}">
                  <a16:creationId xmlns:a16="http://schemas.microsoft.com/office/drawing/2014/main" id="{F121B052-1616-6241-9935-B444C76234C6}"/>
                </a:ext>
              </a:extLst>
            </p:cNvPr>
            <p:cNvGrpSpPr>
              <a:grpSpLocks/>
            </p:cNvGrpSpPr>
            <p:nvPr/>
          </p:nvGrpSpPr>
          <p:grpSpPr bwMode="auto">
            <a:xfrm>
              <a:off x="26918" y="5491"/>
              <a:ext cx="8598" cy="19402"/>
              <a:chOff x="26918" y="5491"/>
              <a:chExt cx="8598" cy="19401"/>
            </a:xfrm>
          </p:grpSpPr>
          <p:grpSp>
            <p:nvGrpSpPr>
              <p:cNvPr id="111" name="Group 110">
                <a:extLst>
                  <a:ext uri="{FF2B5EF4-FFF2-40B4-BE49-F238E27FC236}">
                    <a16:creationId xmlns:a16="http://schemas.microsoft.com/office/drawing/2014/main" id="{F917015C-61E8-3248-A555-920B943ABE73}"/>
                  </a:ext>
                </a:extLst>
              </p:cNvPr>
              <p:cNvGrpSpPr>
                <a:grpSpLocks/>
              </p:cNvGrpSpPr>
              <p:nvPr/>
            </p:nvGrpSpPr>
            <p:grpSpPr bwMode="auto">
              <a:xfrm>
                <a:off x="26918" y="5491"/>
                <a:ext cx="8598" cy="19401"/>
                <a:chOff x="26918" y="5491"/>
                <a:chExt cx="8598" cy="19400"/>
              </a:xfrm>
            </p:grpSpPr>
            <p:sp>
              <p:nvSpPr>
                <p:cNvPr id="113" name="Rectangle 112">
                  <a:extLst>
                    <a:ext uri="{FF2B5EF4-FFF2-40B4-BE49-F238E27FC236}">
                      <a16:creationId xmlns:a16="http://schemas.microsoft.com/office/drawing/2014/main" id="{E1F34615-3BC6-C249-8253-48C599D936AA}"/>
                    </a:ext>
                  </a:extLst>
                </p:cNvPr>
                <p:cNvSpPr>
                  <a:spLocks noChangeArrowheads="1"/>
                </p:cNvSpPr>
                <p:nvPr/>
              </p:nvSpPr>
              <p:spPr bwMode="auto">
                <a:xfrm>
                  <a:off x="26918" y="5491"/>
                  <a:ext cx="8576" cy="19400"/>
                </a:xfrm>
                <a:prstGeom prst="rect">
                  <a:avLst/>
                </a:prstGeom>
                <a:gradFill rotWithShape="0">
                  <a:gsLst>
                    <a:gs pos="0">
                      <a:srgbClr val="FFF2CC"/>
                    </a:gs>
                    <a:gs pos="83000">
                      <a:srgbClr val="7F6000"/>
                    </a:gs>
                    <a:gs pos="86000">
                      <a:srgbClr val="7F6000"/>
                    </a:gs>
                    <a:gs pos="100000">
                      <a:srgbClr val="7F6000"/>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4" name="Rectangle 113">
                  <a:extLst>
                    <a:ext uri="{FF2B5EF4-FFF2-40B4-BE49-F238E27FC236}">
                      <a16:creationId xmlns:a16="http://schemas.microsoft.com/office/drawing/2014/main" id="{24B1DF08-3223-B649-A5FB-3045F7AA429E}"/>
                    </a:ext>
                  </a:extLst>
                </p:cNvPr>
                <p:cNvSpPr>
                  <a:spLocks noChangeArrowheads="1"/>
                </p:cNvSpPr>
                <p:nvPr/>
              </p:nvSpPr>
              <p:spPr bwMode="auto">
                <a:xfrm>
                  <a:off x="26918" y="5491"/>
                  <a:ext cx="8598" cy="19366"/>
                </a:xfrm>
                <a:prstGeom prst="rect">
                  <a:avLst/>
                </a:prstGeom>
                <a:gradFill rotWithShape="0">
                  <a:gsLst>
                    <a:gs pos="0">
                      <a:srgbClr val="F6F8FC"/>
                    </a:gs>
                    <a:gs pos="37000">
                      <a:srgbClr val="D3E0EF"/>
                    </a:gs>
                    <a:gs pos="55499">
                      <a:srgbClr val="C2D3E8"/>
                    </a:gs>
                    <a:gs pos="64751">
                      <a:srgbClr val="B9CDE5"/>
                    </a:gs>
                    <a:gs pos="69376">
                      <a:srgbClr val="B5CAE3"/>
                    </a:gs>
                    <a:gs pos="71687">
                      <a:srgbClr val="B3C8E2"/>
                    </a:gs>
                    <a:gs pos="72842">
                      <a:srgbClr val="B2C7E2"/>
                    </a:gs>
                    <a:gs pos="74001">
                      <a:srgbClr val="ABC0E4"/>
                    </a:gs>
                    <a:gs pos="83000">
                      <a:srgbClr val="ABC0E4"/>
                    </a:gs>
                    <a:gs pos="100000">
                      <a:srgbClr val="C7D5ED"/>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112" name="TextBox 33">
                <a:extLst>
                  <a:ext uri="{FF2B5EF4-FFF2-40B4-BE49-F238E27FC236}">
                    <a16:creationId xmlns:a16="http://schemas.microsoft.com/office/drawing/2014/main" id="{E98792DA-432E-CC45-B5F8-B072EE78E419}"/>
                  </a:ext>
                </a:extLst>
              </p:cNvPr>
              <p:cNvSpPr txBox="1">
                <a:spLocks noChangeArrowheads="1"/>
              </p:cNvSpPr>
              <p:nvPr/>
            </p:nvSpPr>
            <p:spPr bwMode="auto">
              <a:xfrm>
                <a:off x="27473" y="13151"/>
                <a:ext cx="7744"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Further</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upgrades</a:t>
                </a:r>
                <a:endParaRPr lang="it-IT" sz="1200">
                  <a:effectLst/>
                  <a:latin typeface="Times New Roman" panose="02020603050405020304" pitchFamily="18" charset="0"/>
                  <a:ea typeface="Calibri" panose="020F0502020204030204" pitchFamily="34" charset="0"/>
                </a:endParaRPr>
              </a:p>
            </p:txBody>
          </p:sp>
        </p:grpSp>
        <p:sp>
          <p:nvSpPr>
            <p:cNvPr id="102" name="TextBox 26">
              <a:extLst>
                <a:ext uri="{FF2B5EF4-FFF2-40B4-BE49-F238E27FC236}">
                  <a16:creationId xmlns:a16="http://schemas.microsoft.com/office/drawing/2014/main" id="{D798F8B8-0B69-8549-9D40-DF2A88903BA0}"/>
                </a:ext>
              </a:extLst>
            </p:cNvPr>
            <p:cNvSpPr txBox="1">
              <a:spLocks noChangeArrowheads="1"/>
            </p:cNvSpPr>
            <p:nvPr/>
          </p:nvSpPr>
          <p:spPr bwMode="auto">
            <a:xfrm>
              <a:off x="2576" y="25381"/>
              <a:ext cx="4690" cy="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2028</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Day0</a:t>
              </a:r>
              <a:endParaRPr lang="it-IT" sz="1200">
                <a:effectLst/>
                <a:latin typeface="Times New Roman" panose="02020603050405020304" pitchFamily="18" charset="0"/>
                <a:ea typeface="Calibri" panose="020F0502020204030204" pitchFamily="34" charset="0"/>
              </a:endParaRPr>
            </a:p>
          </p:txBody>
        </p:sp>
        <p:sp>
          <p:nvSpPr>
            <p:cNvPr id="103" name="TextBox 27">
              <a:extLst>
                <a:ext uri="{FF2B5EF4-FFF2-40B4-BE49-F238E27FC236}">
                  <a16:creationId xmlns:a16="http://schemas.microsoft.com/office/drawing/2014/main" id="{68D414C2-A92D-7C4A-A7B1-C49B3ABAB4ED}"/>
                </a:ext>
              </a:extLst>
            </p:cNvPr>
            <p:cNvSpPr txBox="1">
              <a:spLocks noChangeArrowheads="1"/>
            </p:cNvSpPr>
            <p:nvPr/>
          </p:nvSpPr>
          <p:spPr bwMode="auto">
            <a:xfrm>
              <a:off x="6250" y="25353"/>
              <a:ext cx="4690" cy="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2030</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Day1</a:t>
              </a:r>
              <a:endParaRPr lang="it-IT" sz="1200">
                <a:effectLst/>
                <a:latin typeface="Times New Roman" panose="02020603050405020304" pitchFamily="18" charset="0"/>
                <a:ea typeface="Calibri" panose="020F0502020204030204" pitchFamily="34" charset="0"/>
              </a:endParaRPr>
            </a:p>
          </p:txBody>
        </p:sp>
        <p:sp>
          <p:nvSpPr>
            <p:cNvPr id="104" name="TextBox 28">
              <a:extLst>
                <a:ext uri="{FF2B5EF4-FFF2-40B4-BE49-F238E27FC236}">
                  <a16:creationId xmlns:a16="http://schemas.microsoft.com/office/drawing/2014/main" id="{9CF8B319-E179-124C-AA38-A6A106C24262}"/>
                </a:ext>
              </a:extLst>
            </p:cNvPr>
            <p:cNvSpPr txBox="1">
              <a:spLocks noChangeArrowheads="1"/>
            </p:cNvSpPr>
            <p:nvPr/>
          </p:nvSpPr>
          <p:spPr bwMode="auto">
            <a:xfrm>
              <a:off x="9921" y="25440"/>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2032</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Day2</a:t>
              </a:r>
              <a:endParaRPr lang="it-IT" sz="1200">
                <a:effectLst/>
                <a:latin typeface="Times New Roman" panose="02020603050405020304" pitchFamily="18" charset="0"/>
                <a:ea typeface="Calibri" panose="020F0502020204030204" pitchFamily="34" charset="0"/>
              </a:endParaRPr>
            </a:p>
          </p:txBody>
        </p:sp>
        <p:sp>
          <p:nvSpPr>
            <p:cNvPr id="105" name="TextBox 29">
              <a:extLst>
                <a:ext uri="{FF2B5EF4-FFF2-40B4-BE49-F238E27FC236}">
                  <a16:creationId xmlns:a16="http://schemas.microsoft.com/office/drawing/2014/main" id="{C12D71A3-C5FB-C744-9A09-043FBDE4C5F9}"/>
                </a:ext>
              </a:extLst>
            </p:cNvPr>
            <p:cNvSpPr txBox="1">
              <a:spLocks noChangeArrowheads="1"/>
            </p:cNvSpPr>
            <p:nvPr/>
          </p:nvSpPr>
          <p:spPr bwMode="auto">
            <a:xfrm>
              <a:off x="17423" y="25502"/>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2036</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Day4</a:t>
              </a:r>
              <a:endParaRPr lang="it-IT" sz="1200">
                <a:effectLst/>
                <a:latin typeface="Times New Roman" panose="02020603050405020304" pitchFamily="18" charset="0"/>
                <a:ea typeface="Calibri" panose="020F0502020204030204" pitchFamily="34" charset="0"/>
              </a:endParaRPr>
            </a:p>
          </p:txBody>
        </p:sp>
        <p:sp>
          <p:nvSpPr>
            <p:cNvPr id="106" name="TextBox 30">
              <a:extLst>
                <a:ext uri="{FF2B5EF4-FFF2-40B4-BE49-F238E27FC236}">
                  <a16:creationId xmlns:a16="http://schemas.microsoft.com/office/drawing/2014/main" id="{DE398D1D-2E77-8C49-864A-FC9785A5DDB7}"/>
                </a:ext>
              </a:extLst>
            </p:cNvPr>
            <p:cNvSpPr txBox="1">
              <a:spLocks noChangeArrowheads="1"/>
            </p:cNvSpPr>
            <p:nvPr/>
          </p:nvSpPr>
          <p:spPr bwMode="auto">
            <a:xfrm>
              <a:off x="24965" y="25502"/>
              <a:ext cx="4690"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2040</a:t>
              </a:r>
              <a:endParaRPr lang="it-IT" sz="1200">
                <a:effectLst/>
                <a:latin typeface="Times New Roman" panose="02020603050405020304" pitchFamily="18" charset="0"/>
                <a:ea typeface="Calibri" panose="020F0502020204030204" pitchFamily="34" charset="0"/>
              </a:endParaRPr>
            </a:p>
          </p:txBody>
        </p:sp>
        <p:sp>
          <p:nvSpPr>
            <p:cNvPr id="107" name="TextBox 31">
              <a:extLst>
                <a:ext uri="{FF2B5EF4-FFF2-40B4-BE49-F238E27FC236}">
                  <a16:creationId xmlns:a16="http://schemas.microsoft.com/office/drawing/2014/main" id="{405361E9-3ACA-084F-AAD8-2CC7B7D39C70}"/>
                </a:ext>
              </a:extLst>
            </p:cNvPr>
            <p:cNvSpPr txBox="1">
              <a:spLocks noChangeArrowheads="1"/>
            </p:cNvSpPr>
            <p:nvPr/>
          </p:nvSpPr>
          <p:spPr bwMode="auto">
            <a:xfrm>
              <a:off x="33369" y="25504"/>
              <a:ext cx="5046"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2053</a:t>
              </a:r>
              <a:endParaRPr lang="it-IT" sz="1200">
                <a:effectLst/>
                <a:latin typeface="Times New Roman" panose="02020603050405020304" pitchFamily="18" charset="0"/>
                <a:ea typeface="Calibri" panose="020F0502020204030204" pitchFamily="34" charset="0"/>
              </a:endParaRPr>
            </a:p>
          </p:txBody>
        </p:sp>
        <p:sp>
          <p:nvSpPr>
            <p:cNvPr id="108" name="TextBox 7">
              <a:extLst>
                <a:ext uri="{FF2B5EF4-FFF2-40B4-BE49-F238E27FC236}">
                  <a16:creationId xmlns:a16="http://schemas.microsoft.com/office/drawing/2014/main" id="{9D0CC160-9790-B541-A841-EFFEE4BEABD6}"/>
                </a:ext>
              </a:extLst>
            </p:cNvPr>
            <p:cNvSpPr txBox="1">
              <a:spLocks noChangeArrowheads="1"/>
            </p:cNvSpPr>
            <p:nvPr/>
          </p:nvSpPr>
          <p:spPr bwMode="auto">
            <a:xfrm>
              <a:off x="5764" y="17829"/>
              <a:ext cx="6812"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p:txBody>
        </p:sp>
        <p:sp>
          <p:nvSpPr>
            <p:cNvPr id="109" name="TextBox 9">
              <a:extLst>
                <a:ext uri="{FF2B5EF4-FFF2-40B4-BE49-F238E27FC236}">
                  <a16:creationId xmlns:a16="http://schemas.microsoft.com/office/drawing/2014/main" id="{4192704B-CD49-BC48-80D5-452A53366073}"/>
                </a:ext>
              </a:extLst>
            </p:cNvPr>
            <p:cNvSpPr txBox="1">
              <a:spLocks noChangeArrowheads="1"/>
            </p:cNvSpPr>
            <p:nvPr/>
          </p:nvSpPr>
          <p:spPr bwMode="auto">
            <a:xfrm>
              <a:off x="19342" y="10117"/>
              <a:ext cx="7076"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new</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divertors</a:t>
              </a:r>
              <a:endParaRPr lang="it-IT" sz="1200">
                <a:effectLst/>
                <a:latin typeface="Times New Roman" panose="02020603050405020304" pitchFamily="18" charset="0"/>
                <a:ea typeface="Calibri" panose="020F0502020204030204" pitchFamily="34" charset="0"/>
              </a:endParaRPr>
            </a:p>
          </p:txBody>
        </p:sp>
        <p:sp>
          <p:nvSpPr>
            <p:cNvPr id="110" name="TextBox 8">
              <a:extLst>
                <a:ext uri="{FF2B5EF4-FFF2-40B4-BE49-F238E27FC236}">
                  <a16:creationId xmlns:a16="http://schemas.microsoft.com/office/drawing/2014/main" id="{28102FDD-AA51-8743-B4A2-CA72E9EA07E6}"/>
                </a:ext>
              </a:extLst>
            </p:cNvPr>
            <p:cNvSpPr txBox="1">
              <a:spLocks noChangeArrowheads="1"/>
            </p:cNvSpPr>
            <p:nvPr/>
          </p:nvSpPr>
          <p:spPr bwMode="auto">
            <a:xfrm>
              <a:off x="12598" y="16650"/>
              <a:ext cx="7312"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it-IT" sz="1000" b="1" kern="1200">
                  <a:solidFill>
                    <a:srgbClr val="000000"/>
                  </a:solidFill>
                  <a:effectLst/>
                  <a:latin typeface="Century Gothic" panose="020B0502020202020204" pitchFamily="34" charset="0"/>
                  <a:ea typeface="Calibri" panose="020F0502020204030204" pitchFamily="34" charset="0"/>
                </a:rPr>
                <a:t> </a:t>
              </a: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9,5 NB</a:t>
              </a:r>
              <a:endParaRPr lang="it-IT" sz="1200">
                <a:effectLst/>
                <a:latin typeface="Times New Roman" panose="02020603050405020304" pitchFamily="18" charset="0"/>
                <a:ea typeface="Calibri" panose="020F0502020204030204" pitchFamily="34" charset="0"/>
              </a:endParaRPr>
            </a:p>
          </p:txBody>
        </p:sp>
      </p:grpSp>
      <p:cxnSp>
        <p:nvCxnSpPr>
          <p:cNvPr id="54" name="Connettore 2 53"/>
          <p:cNvCxnSpPr>
            <a:cxnSpLocks/>
          </p:cNvCxnSpPr>
          <p:nvPr/>
        </p:nvCxnSpPr>
        <p:spPr>
          <a:xfrm flipH="1">
            <a:off x="1147161" y="2980003"/>
            <a:ext cx="3514105" cy="13759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4" name="Immagine 3" descr="DTT_Divertor_Locking System v3.2_cassetta - SpaceClaim">
            <a:extLst>
              <a:ext uri="{FF2B5EF4-FFF2-40B4-BE49-F238E27FC236}">
                <a16:creationId xmlns:a16="http://schemas.microsoft.com/office/drawing/2014/main" id="{B230808B-F4CB-3544-8C66-9E33E2E93C4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971" t="32951" r="21858" b="18751"/>
          <a:stretch/>
        </p:blipFill>
        <p:spPr>
          <a:xfrm>
            <a:off x="6060062" y="4417569"/>
            <a:ext cx="2556000" cy="1844048"/>
          </a:xfrm>
          <a:prstGeom prst="rect">
            <a:avLst/>
          </a:prstGeom>
        </p:spPr>
      </p:pic>
    </p:spTree>
    <p:extLst>
      <p:ext uri="{BB962C8B-B14F-4D97-AF65-F5344CB8AC3E}">
        <p14:creationId xmlns:p14="http://schemas.microsoft.com/office/powerpoint/2010/main" val="173419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36107" y="207790"/>
            <a:ext cx="7123278" cy="726695"/>
          </a:xfrm>
          <a:noFill/>
        </p:spPr>
        <p:txBody>
          <a:bodyPr vert="horz" lIns="91440" tIns="45720" rIns="91440" bIns="45720" rtlCol="0" anchor="ctr">
            <a:normAutofit/>
          </a:bodyPr>
          <a:lstStyle/>
          <a:p>
            <a:r>
              <a:rPr lang="it-IT" dirty="0"/>
              <a:t>DTT </a:t>
            </a:r>
            <a:r>
              <a:rPr lang="it-IT" dirty="0" err="1"/>
              <a:t>experimental</a:t>
            </a:r>
            <a:r>
              <a:rPr lang="it-IT" dirty="0"/>
              <a:t> </a:t>
            </a:r>
            <a:r>
              <a:rPr lang="it-IT" dirty="0" err="1"/>
              <a:t>program</a:t>
            </a:r>
            <a:endParaRPr lang="it-IT" dirty="0"/>
          </a:p>
        </p:txBody>
      </p:sp>
      <p:pic>
        <p:nvPicPr>
          <p:cNvPr id="46" name="Immagine 45"/>
          <p:cNvPicPr>
            <a:picLocks noChangeAspect="1"/>
          </p:cNvPicPr>
          <p:nvPr/>
        </p:nvPicPr>
        <p:blipFill>
          <a:blip r:embed="rId2"/>
          <a:stretch>
            <a:fillRect/>
          </a:stretch>
        </p:blipFill>
        <p:spPr>
          <a:xfrm>
            <a:off x="646250" y="889641"/>
            <a:ext cx="3071571" cy="1673071"/>
          </a:xfrm>
          <a:prstGeom prst="rect">
            <a:avLst/>
          </a:prstGeom>
          <a:ln w="22225">
            <a:solidFill>
              <a:schemeClr val="accent1"/>
            </a:solidFill>
          </a:ln>
        </p:spPr>
      </p:pic>
      <p:sp>
        <p:nvSpPr>
          <p:cNvPr id="47" name="CasellaDiTesto 46"/>
          <p:cNvSpPr txBox="1"/>
          <p:nvPr/>
        </p:nvSpPr>
        <p:spPr>
          <a:xfrm>
            <a:off x="3869411" y="1137262"/>
            <a:ext cx="5041209" cy="1477328"/>
          </a:xfrm>
          <a:prstGeom prst="rect">
            <a:avLst/>
          </a:prstGeom>
          <a:noFill/>
          <a:ln w="15875">
            <a:solidFill>
              <a:schemeClr val="accent1"/>
            </a:solidFill>
          </a:ln>
        </p:spPr>
        <p:txBody>
          <a:bodyPr wrap="square" rtlCol="0">
            <a:spAutoFit/>
          </a:bodyPr>
          <a:lstStyle/>
          <a:p>
            <a:pPr marL="342900" indent="-342900">
              <a:buAutoNum type="arabicParenR"/>
            </a:pPr>
            <a:r>
              <a:rPr lang="en-US" dirty="0"/>
              <a:t>In the first phase all the possible plasma scenarios will be tested to identify the most promising following </a:t>
            </a:r>
            <a:r>
              <a:rPr lang="en-US" dirty="0" err="1"/>
              <a:t>divertors</a:t>
            </a:r>
            <a:r>
              <a:rPr lang="en-US" dirty="0"/>
              <a:t> – Day0: </a:t>
            </a:r>
            <a:r>
              <a:rPr lang="en-US" dirty="0" err="1"/>
              <a:t>I</a:t>
            </a:r>
            <a:r>
              <a:rPr lang="en-US" baseline="-25000" dirty="0" err="1"/>
              <a:t>p</a:t>
            </a:r>
            <a:r>
              <a:rPr lang="en-US" dirty="0"/>
              <a:t>= 2 MA -  B</a:t>
            </a:r>
            <a:r>
              <a:rPr lang="en-US" baseline="-25000" dirty="0"/>
              <a:t>T</a:t>
            </a:r>
            <a:r>
              <a:rPr lang="en-US" dirty="0"/>
              <a:t>= 3 T ; Day1: </a:t>
            </a:r>
            <a:r>
              <a:rPr lang="en-US" dirty="0" err="1"/>
              <a:t>I</a:t>
            </a:r>
            <a:r>
              <a:rPr lang="en-US" baseline="-25000" dirty="0" err="1"/>
              <a:t>p</a:t>
            </a:r>
            <a:r>
              <a:rPr lang="en-US" dirty="0"/>
              <a:t>= 5.5 MA -  B</a:t>
            </a:r>
            <a:r>
              <a:rPr lang="en-US" baseline="-25000" dirty="0"/>
              <a:t>T</a:t>
            </a:r>
            <a:r>
              <a:rPr lang="en-US" dirty="0"/>
              <a:t>= 6 T</a:t>
            </a:r>
          </a:p>
          <a:p>
            <a:pPr marL="342900" indent="-342900">
              <a:buAutoNum type="arabicParenR"/>
            </a:pPr>
            <a:r>
              <a:rPr lang="en-US" dirty="0"/>
              <a:t>Detachment studies (test </a:t>
            </a:r>
            <a:r>
              <a:rPr lang="en-US" dirty="0" err="1"/>
              <a:t>divertors</a:t>
            </a:r>
            <a:r>
              <a:rPr lang="en-US" dirty="0"/>
              <a:t>)</a:t>
            </a:r>
          </a:p>
        </p:txBody>
      </p:sp>
      <p:cxnSp>
        <p:nvCxnSpPr>
          <p:cNvPr id="49" name="Connettore 2 48"/>
          <p:cNvCxnSpPr>
            <a:cxnSpLocks/>
          </p:cNvCxnSpPr>
          <p:nvPr/>
        </p:nvCxnSpPr>
        <p:spPr>
          <a:xfrm flipH="1">
            <a:off x="1013524" y="2648324"/>
            <a:ext cx="305255" cy="1763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fld id="{BA013763-FF4F-6447-94CE-4F6DA003092A}" type="slidenum">
              <a:rPr lang="it-IT" smtClean="0"/>
              <a:pPr/>
              <a:t>4</a:t>
            </a:fld>
            <a:endParaRPr lang="it-IT"/>
          </a:p>
        </p:txBody>
      </p:sp>
      <p:grpSp>
        <p:nvGrpSpPr>
          <p:cNvPr id="89" name="Gruppo 1">
            <a:extLst>
              <a:ext uri="{FF2B5EF4-FFF2-40B4-BE49-F238E27FC236}">
                <a16:creationId xmlns:a16="http://schemas.microsoft.com/office/drawing/2014/main" id="{A7979C9C-8EE0-B447-8BD6-90613C2B60CA}"/>
              </a:ext>
            </a:extLst>
          </p:cNvPr>
          <p:cNvGrpSpPr>
            <a:grpSpLocks/>
          </p:cNvGrpSpPr>
          <p:nvPr/>
        </p:nvGrpSpPr>
        <p:grpSpPr bwMode="auto">
          <a:xfrm>
            <a:off x="-157160" y="2528118"/>
            <a:ext cx="5262561" cy="3581884"/>
            <a:chOff x="-2170" y="0"/>
            <a:chExt cx="46448" cy="28860"/>
          </a:xfrm>
        </p:grpSpPr>
        <p:cxnSp>
          <p:nvCxnSpPr>
            <p:cNvPr id="90" name="Straight Arrow Connector 89">
              <a:extLst>
                <a:ext uri="{FF2B5EF4-FFF2-40B4-BE49-F238E27FC236}">
                  <a16:creationId xmlns:a16="http://schemas.microsoft.com/office/drawing/2014/main" id="{0039E328-9C08-BD47-BE92-F8D9D04540DC}"/>
                </a:ext>
              </a:extLst>
            </p:cNvPr>
            <p:cNvCxnSpPr>
              <a:cxnSpLocks/>
            </p:cNvCxnSpPr>
            <p:nvPr/>
          </p:nvCxnSpPr>
          <p:spPr bwMode="auto">
            <a:xfrm>
              <a:off x="2334" y="25218"/>
              <a:ext cx="41944" cy="114"/>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 name="Straight Arrow Connector 90">
              <a:extLst>
                <a:ext uri="{FF2B5EF4-FFF2-40B4-BE49-F238E27FC236}">
                  <a16:creationId xmlns:a16="http://schemas.microsoft.com/office/drawing/2014/main" id="{65351B96-B17D-274A-BF90-AEF904690736}"/>
                </a:ext>
              </a:extLst>
            </p:cNvPr>
            <p:cNvCxnSpPr>
              <a:cxnSpLocks/>
            </p:cNvCxnSpPr>
            <p:nvPr/>
          </p:nvCxnSpPr>
          <p:spPr bwMode="auto">
            <a:xfrm flipV="1">
              <a:off x="2301" y="0"/>
              <a:ext cx="108" cy="25280"/>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92" name="Rectangle 91">
              <a:extLst>
                <a:ext uri="{FF2B5EF4-FFF2-40B4-BE49-F238E27FC236}">
                  <a16:creationId xmlns:a16="http://schemas.microsoft.com/office/drawing/2014/main" id="{B8EED814-0C53-454E-BF8D-390B53CD63F8}"/>
                </a:ext>
              </a:extLst>
            </p:cNvPr>
            <p:cNvSpPr>
              <a:spLocks noChangeArrowheads="1"/>
            </p:cNvSpPr>
            <p:nvPr/>
          </p:nvSpPr>
          <p:spPr bwMode="auto">
            <a:xfrm>
              <a:off x="5011" y="23679"/>
              <a:ext cx="753" cy="1291"/>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3" name="Rectangle 92">
              <a:extLst>
                <a:ext uri="{FF2B5EF4-FFF2-40B4-BE49-F238E27FC236}">
                  <a16:creationId xmlns:a16="http://schemas.microsoft.com/office/drawing/2014/main" id="{0828FEDA-E29B-4C4F-B252-487C9CED0553}"/>
                </a:ext>
              </a:extLst>
            </p:cNvPr>
            <p:cNvSpPr>
              <a:spLocks noChangeArrowheads="1"/>
            </p:cNvSpPr>
            <p:nvPr/>
          </p:nvSpPr>
          <p:spPr bwMode="auto">
            <a:xfrm>
              <a:off x="6519" y="19400"/>
              <a:ext cx="883" cy="5563"/>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4" name="Rectangle 93">
              <a:extLst>
                <a:ext uri="{FF2B5EF4-FFF2-40B4-BE49-F238E27FC236}">
                  <a16:creationId xmlns:a16="http://schemas.microsoft.com/office/drawing/2014/main" id="{714EC4BF-AB65-1B4B-83E2-5C0D6D3168E5}"/>
                </a:ext>
              </a:extLst>
            </p:cNvPr>
            <p:cNvSpPr>
              <a:spLocks noChangeArrowheads="1"/>
            </p:cNvSpPr>
            <p:nvPr/>
          </p:nvSpPr>
          <p:spPr bwMode="auto">
            <a:xfrm>
              <a:off x="8190" y="17762"/>
              <a:ext cx="843" cy="7217"/>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5" name="Rectangle 94">
              <a:extLst>
                <a:ext uri="{FF2B5EF4-FFF2-40B4-BE49-F238E27FC236}">
                  <a16:creationId xmlns:a16="http://schemas.microsoft.com/office/drawing/2014/main" id="{CB7CEE9D-CE0E-DB4E-8CE9-DEF1D415177F}"/>
                </a:ext>
              </a:extLst>
            </p:cNvPr>
            <p:cNvSpPr>
              <a:spLocks noChangeArrowheads="1"/>
            </p:cNvSpPr>
            <p:nvPr/>
          </p:nvSpPr>
          <p:spPr bwMode="auto">
            <a:xfrm>
              <a:off x="11399" y="13798"/>
              <a:ext cx="7620" cy="11095"/>
            </a:xfrm>
            <a:prstGeom prst="rect">
              <a:avLst/>
            </a:prstGeom>
            <a:solidFill>
              <a:srgbClr val="00B050">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6" name="TextBox 17">
              <a:extLst>
                <a:ext uri="{FF2B5EF4-FFF2-40B4-BE49-F238E27FC236}">
                  <a16:creationId xmlns:a16="http://schemas.microsoft.com/office/drawing/2014/main" id="{DCCAA6D2-8E16-D740-9AE6-D7E74E5D33EF}"/>
                </a:ext>
              </a:extLst>
            </p:cNvPr>
            <p:cNvSpPr txBox="1">
              <a:spLocks noChangeArrowheads="1"/>
            </p:cNvSpPr>
            <p:nvPr/>
          </p:nvSpPr>
          <p:spPr bwMode="auto">
            <a:xfrm>
              <a:off x="39021" y="25483"/>
              <a:ext cx="5257"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Years</a:t>
              </a:r>
              <a:endParaRPr lang="it-IT" sz="1200">
                <a:effectLst/>
                <a:latin typeface="Times New Roman" panose="02020603050405020304" pitchFamily="18" charset="0"/>
                <a:ea typeface="Calibri" panose="020F0502020204030204" pitchFamily="34" charset="0"/>
              </a:endParaRPr>
            </a:p>
          </p:txBody>
        </p:sp>
        <p:sp>
          <p:nvSpPr>
            <p:cNvPr id="97" name="TextBox 18">
              <a:extLst>
                <a:ext uri="{FF2B5EF4-FFF2-40B4-BE49-F238E27FC236}">
                  <a16:creationId xmlns:a16="http://schemas.microsoft.com/office/drawing/2014/main" id="{92821A0F-E64D-9941-BD7B-9B8082AC0340}"/>
                </a:ext>
              </a:extLst>
            </p:cNvPr>
            <p:cNvSpPr txBox="1">
              <a:spLocks noChangeArrowheads="1"/>
            </p:cNvSpPr>
            <p:nvPr/>
          </p:nvSpPr>
          <p:spPr bwMode="auto">
            <a:xfrm rot="16200000">
              <a:off x="-7696" y="5718"/>
              <a:ext cx="13992" cy="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Power at plasma (MW)</a:t>
              </a:r>
              <a:endParaRPr lang="it-IT" sz="1200">
                <a:effectLst/>
                <a:latin typeface="Times New Roman" panose="02020603050405020304" pitchFamily="18" charset="0"/>
                <a:ea typeface="Calibri" panose="020F0502020204030204" pitchFamily="34" charset="0"/>
              </a:endParaRPr>
            </a:p>
          </p:txBody>
        </p:sp>
        <p:grpSp>
          <p:nvGrpSpPr>
            <p:cNvPr id="98" name="Group 97">
              <a:extLst>
                <a:ext uri="{FF2B5EF4-FFF2-40B4-BE49-F238E27FC236}">
                  <a16:creationId xmlns:a16="http://schemas.microsoft.com/office/drawing/2014/main" id="{04DC3E2C-BCBD-674F-98FC-8DD1623256F0}"/>
                </a:ext>
              </a:extLst>
            </p:cNvPr>
            <p:cNvGrpSpPr>
              <a:grpSpLocks/>
            </p:cNvGrpSpPr>
            <p:nvPr/>
          </p:nvGrpSpPr>
          <p:grpSpPr bwMode="auto">
            <a:xfrm>
              <a:off x="5011" y="13797"/>
              <a:ext cx="6388" cy="11094"/>
              <a:chOff x="5011" y="13798"/>
              <a:chExt cx="6388" cy="11094"/>
            </a:xfrm>
          </p:grpSpPr>
          <p:sp>
            <p:nvSpPr>
              <p:cNvPr id="117" name="TextBox 39">
                <a:extLst>
                  <a:ext uri="{FF2B5EF4-FFF2-40B4-BE49-F238E27FC236}">
                    <a16:creationId xmlns:a16="http://schemas.microsoft.com/office/drawing/2014/main" id="{9C7A9E21-78AF-6F4B-9998-55923DAABEF8}"/>
                  </a:ext>
                </a:extLst>
              </p:cNvPr>
              <p:cNvSpPr txBox="1">
                <a:spLocks noChangeArrowheads="1"/>
              </p:cNvSpPr>
              <p:nvPr/>
            </p:nvSpPr>
            <p:spPr bwMode="auto">
              <a:xfrm>
                <a:off x="5453" y="13798"/>
                <a:ext cx="5529"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1</a:t>
                </a:r>
                <a:endParaRPr lang="it-IT" sz="1200">
                  <a:effectLst/>
                  <a:latin typeface="Times New Roman" panose="02020603050405020304" pitchFamily="18" charset="0"/>
                  <a:ea typeface="Calibri" panose="020F0502020204030204" pitchFamily="34" charset="0"/>
                </a:endParaRPr>
              </a:p>
            </p:txBody>
          </p:sp>
          <p:sp>
            <p:nvSpPr>
              <p:cNvPr id="118" name="Rectangle 117">
                <a:extLst>
                  <a:ext uri="{FF2B5EF4-FFF2-40B4-BE49-F238E27FC236}">
                    <a16:creationId xmlns:a16="http://schemas.microsoft.com/office/drawing/2014/main" id="{1DB23BA4-C89F-6647-9555-F1DB70899DC3}"/>
                  </a:ext>
                </a:extLst>
              </p:cNvPr>
              <p:cNvSpPr>
                <a:spLocks noChangeArrowheads="1"/>
              </p:cNvSpPr>
              <p:nvPr/>
            </p:nvSpPr>
            <p:spPr bwMode="auto">
              <a:xfrm>
                <a:off x="5011" y="17759"/>
                <a:ext cx="6388" cy="7133"/>
              </a:xfrm>
              <a:prstGeom prst="rect">
                <a:avLst/>
              </a:prstGeom>
              <a:solidFill>
                <a:srgbClr val="767171">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99" name="TextBox 23">
              <a:extLst>
                <a:ext uri="{FF2B5EF4-FFF2-40B4-BE49-F238E27FC236}">
                  <a16:creationId xmlns:a16="http://schemas.microsoft.com/office/drawing/2014/main" id="{36BADA5D-5816-204C-976D-F0BCB75BCF66}"/>
                </a:ext>
              </a:extLst>
            </p:cNvPr>
            <p:cNvSpPr txBox="1">
              <a:spLocks noChangeArrowheads="1"/>
            </p:cNvSpPr>
            <p:nvPr/>
          </p:nvSpPr>
          <p:spPr bwMode="auto">
            <a:xfrm>
              <a:off x="12598" y="9748"/>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2</a:t>
              </a:r>
              <a:endParaRPr lang="it-IT" sz="1200">
                <a:effectLst/>
                <a:latin typeface="Times New Roman" panose="02020603050405020304" pitchFamily="18" charset="0"/>
                <a:ea typeface="Calibri" panose="020F0502020204030204" pitchFamily="34" charset="0"/>
              </a:endParaRPr>
            </a:p>
          </p:txBody>
        </p:sp>
        <p:grpSp>
          <p:nvGrpSpPr>
            <p:cNvPr id="100" name="Group 99">
              <a:extLst>
                <a:ext uri="{FF2B5EF4-FFF2-40B4-BE49-F238E27FC236}">
                  <a16:creationId xmlns:a16="http://schemas.microsoft.com/office/drawing/2014/main" id="{A090D204-4DA8-AC47-A1DF-05A5A065C475}"/>
                </a:ext>
              </a:extLst>
            </p:cNvPr>
            <p:cNvGrpSpPr>
              <a:grpSpLocks/>
            </p:cNvGrpSpPr>
            <p:nvPr/>
          </p:nvGrpSpPr>
          <p:grpSpPr bwMode="auto">
            <a:xfrm>
              <a:off x="19019" y="2954"/>
              <a:ext cx="7899" cy="21939"/>
              <a:chOff x="19019" y="2954"/>
              <a:chExt cx="7899" cy="21938"/>
            </a:xfrm>
          </p:grpSpPr>
          <p:sp>
            <p:nvSpPr>
              <p:cNvPr id="115" name="Rectangle 114">
                <a:extLst>
                  <a:ext uri="{FF2B5EF4-FFF2-40B4-BE49-F238E27FC236}">
                    <a16:creationId xmlns:a16="http://schemas.microsoft.com/office/drawing/2014/main" id="{2D28F3A5-8040-4743-B64D-6187352751EC}"/>
                  </a:ext>
                </a:extLst>
              </p:cNvPr>
              <p:cNvSpPr>
                <a:spLocks noChangeArrowheads="1"/>
              </p:cNvSpPr>
              <p:nvPr/>
            </p:nvSpPr>
            <p:spPr bwMode="auto">
              <a:xfrm>
                <a:off x="19019" y="6660"/>
                <a:ext cx="7899" cy="18232"/>
              </a:xfrm>
              <a:prstGeom prst="rect">
                <a:avLst/>
              </a:prstGeom>
              <a:solidFill>
                <a:srgbClr val="FFFF00"/>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6" name="TextBox 37">
                <a:extLst>
                  <a:ext uri="{FF2B5EF4-FFF2-40B4-BE49-F238E27FC236}">
                    <a16:creationId xmlns:a16="http://schemas.microsoft.com/office/drawing/2014/main" id="{F7FD5D48-3921-E345-BB4F-7A794314CFC8}"/>
                  </a:ext>
                </a:extLst>
              </p:cNvPr>
              <p:cNvSpPr txBox="1">
                <a:spLocks noChangeArrowheads="1"/>
              </p:cNvSpPr>
              <p:nvPr/>
            </p:nvSpPr>
            <p:spPr bwMode="auto">
              <a:xfrm>
                <a:off x="20079" y="2954"/>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3</a:t>
                </a:r>
                <a:endParaRPr lang="it-IT" sz="1200">
                  <a:effectLst/>
                  <a:latin typeface="Times New Roman" panose="02020603050405020304" pitchFamily="18" charset="0"/>
                  <a:ea typeface="Calibri" panose="020F0502020204030204" pitchFamily="34" charset="0"/>
                </a:endParaRPr>
              </a:p>
            </p:txBody>
          </p:sp>
        </p:grpSp>
        <p:grpSp>
          <p:nvGrpSpPr>
            <p:cNvPr id="101" name="Group 100">
              <a:extLst>
                <a:ext uri="{FF2B5EF4-FFF2-40B4-BE49-F238E27FC236}">
                  <a16:creationId xmlns:a16="http://schemas.microsoft.com/office/drawing/2014/main" id="{F121B052-1616-6241-9935-B444C76234C6}"/>
                </a:ext>
              </a:extLst>
            </p:cNvPr>
            <p:cNvGrpSpPr>
              <a:grpSpLocks/>
            </p:cNvGrpSpPr>
            <p:nvPr/>
          </p:nvGrpSpPr>
          <p:grpSpPr bwMode="auto">
            <a:xfrm>
              <a:off x="26918" y="5491"/>
              <a:ext cx="8598" cy="19402"/>
              <a:chOff x="26918" y="5491"/>
              <a:chExt cx="8598" cy="19401"/>
            </a:xfrm>
          </p:grpSpPr>
          <p:grpSp>
            <p:nvGrpSpPr>
              <p:cNvPr id="111" name="Group 110">
                <a:extLst>
                  <a:ext uri="{FF2B5EF4-FFF2-40B4-BE49-F238E27FC236}">
                    <a16:creationId xmlns:a16="http://schemas.microsoft.com/office/drawing/2014/main" id="{F917015C-61E8-3248-A555-920B943ABE73}"/>
                  </a:ext>
                </a:extLst>
              </p:cNvPr>
              <p:cNvGrpSpPr>
                <a:grpSpLocks/>
              </p:cNvGrpSpPr>
              <p:nvPr/>
            </p:nvGrpSpPr>
            <p:grpSpPr bwMode="auto">
              <a:xfrm>
                <a:off x="26918" y="5491"/>
                <a:ext cx="8598" cy="19401"/>
                <a:chOff x="26918" y="5491"/>
                <a:chExt cx="8598" cy="19400"/>
              </a:xfrm>
            </p:grpSpPr>
            <p:sp>
              <p:nvSpPr>
                <p:cNvPr id="113" name="Rectangle 112">
                  <a:extLst>
                    <a:ext uri="{FF2B5EF4-FFF2-40B4-BE49-F238E27FC236}">
                      <a16:creationId xmlns:a16="http://schemas.microsoft.com/office/drawing/2014/main" id="{E1F34615-3BC6-C249-8253-48C599D936AA}"/>
                    </a:ext>
                  </a:extLst>
                </p:cNvPr>
                <p:cNvSpPr>
                  <a:spLocks noChangeArrowheads="1"/>
                </p:cNvSpPr>
                <p:nvPr/>
              </p:nvSpPr>
              <p:spPr bwMode="auto">
                <a:xfrm>
                  <a:off x="26918" y="5491"/>
                  <a:ext cx="8576" cy="19400"/>
                </a:xfrm>
                <a:prstGeom prst="rect">
                  <a:avLst/>
                </a:prstGeom>
                <a:gradFill rotWithShape="0">
                  <a:gsLst>
                    <a:gs pos="0">
                      <a:srgbClr val="FFF2CC"/>
                    </a:gs>
                    <a:gs pos="83000">
                      <a:srgbClr val="7F6000"/>
                    </a:gs>
                    <a:gs pos="86000">
                      <a:srgbClr val="7F6000"/>
                    </a:gs>
                    <a:gs pos="100000">
                      <a:srgbClr val="7F6000"/>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4" name="Rectangle 113">
                  <a:extLst>
                    <a:ext uri="{FF2B5EF4-FFF2-40B4-BE49-F238E27FC236}">
                      <a16:creationId xmlns:a16="http://schemas.microsoft.com/office/drawing/2014/main" id="{24B1DF08-3223-B649-A5FB-3045F7AA429E}"/>
                    </a:ext>
                  </a:extLst>
                </p:cNvPr>
                <p:cNvSpPr>
                  <a:spLocks noChangeArrowheads="1"/>
                </p:cNvSpPr>
                <p:nvPr/>
              </p:nvSpPr>
              <p:spPr bwMode="auto">
                <a:xfrm>
                  <a:off x="26918" y="5491"/>
                  <a:ext cx="8598" cy="19366"/>
                </a:xfrm>
                <a:prstGeom prst="rect">
                  <a:avLst/>
                </a:prstGeom>
                <a:gradFill rotWithShape="0">
                  <a:gsLst>
                    <a:gs pos="0">
                      <a:srgbClr val="F6F8FC"/>
                    </a:gs>
                    <a:gs pos="37000">
                      <a:srgbClr val="D3E0EF"/>
                    </a:gs>
                    <a:gs pos="55499">
                      <a:srgbClr val="C2D3E8"/>
                    </a:gs>
                    <a:gs pos="64751">
                      <a:srgbClr val="B9CDE5"/>
                    </a:gs>
                    <a:gs pos="69376">
                      <a:srgbClr val="B5CAE3"/>
                    </a:gs>
                    <a:gs pos="71687">
                      <a:srgbClr val="B3C8E2"/>
                    </a:gs>
                    <a:gs pos="72842">
                      <a:srgbClr val="B2C7E2"/>
                    </a:gs>
                    <a:gs pos="74001">
                      <a:srgbClr val="ABC0E4"/>
                    </a:gs>
                    <a:gs pos="83000">
                      <a:srgbClr val="ABC0E4"/>
                    </a:gs>
                    <a:gs pos="100000">
                      <a:srgbClr val="C7D5ED"/>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112" name="TextBox 33">
                <a:extLst>
                  <a:ext uri="{FF2B5EF4-FFF2-40B4-BE49-F238E27FC236}">
                    <a16:creationId xmlns:a16="http://schemas.microsoft.com/office/drawing/2014/main" id="{E98792DA-432E-CC45-B5F8-B072EE78E419}"/>
                  </a:ext>
                </a:extLst>
              </p:cNvPr>
              <p:cNvSpPr txBox="1">
                <a:spLocks noChangeArrowheads="1"/>
              </p:cNvSpPr>
              <p:nvPr/>
            </p:nvSpPr>
            <p:spPr bwMode="auto">
              <a:xfrm>
                <a:off x="27473" y="13151"/>
                <a:ext cx="7744"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Further</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upgrades</a:t>
                </a:r>
                <a:endParaRPr lang="it-IT" sz="1200">
                  <a:effectLst/>
                  <a:latin typeface="Times New Roman" panose="02020603050405020304" pitchFamily="18" charset="0"/>
                  <a:ea typeface="Calibri" panose="020F0502020204030204" pitchFamily="34" charset="0"/>
                </a:endParaRPr>
              </a:p>
            </p:txBody>
          </p:sp>
        </p:grpSp>
        <p:sp>
          <p:nvSpPr>
            <p:cNvPr id="102" name="TextBox 26">
              <a:extLst>
                <a:ext uri="{FF2B5EF4-FFF2-40B4-BE49-F238E27FC236}">
                  <a16:creationId xmlns:a16="http://schemas.microsoft.com/office/drawing/2014/main" id="{D798F8B8-0B69-8549-9D40-DF2A88903BA0}"/>
                </a:ext>
              </a:extLst>
            </p:cNvPr>
            <p:cNvSpPr txBox="1">
              <a:spLocks noChangeArrowheads="1"/>
            </p:cNvSpPr>
            <p:nvPr/>
          </p:nvSpPr>
          <p:spPr bwMode="auto">
            <a:xfrm>
              <a:off x="2576" y="25381"/>
              <a:ext cx="4690" cy="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2028</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Day0</a:t>
              </a:r>
              <a:endParaRPr lang="it-IT" sz="1200">
                <a:effectLst/>
                <a:latin typeface="Times New Roman" panose="02020603050405020304" pitchFamily="18" charset="0"/>
                <a:ea typeface="Calibri" panose="020F0502020204030204" pitchFamily="34" charset="0"/>
              </a:endParaRPr>
            </a:p>
          </p:txBody>
        </p:sp>
        <p:sp>
          <p:nvSpPr>
            <p:cNvPr id="103" name="TextBox 27">
              <a:extLst>
                <a:ext uri="{FF2B5EF4-FFF2-40B4-BE49-F238E27FC236}">
                  <a16:creationId xmlns:a16="http://schemas.microsoft.com/office/drawing/2014/main" id="{68D414C2-A92D-7C4A-A7B1-C49B3ABAB4ED}"/>
                </a:ext>
              </a:extLst>
            </p:cNvPr>
            <p:cNvSpPr txBox="1">
              <a:spLocks noChangeArrowheads="1"/>
            </p:cNvSpPr>
            <p:nvPr/>
          </p:nvSpPr>
          <p:spPr bwMode="auto">
            <a:xfrm>
              <a:off x="6250" y="25353"/>
              <a:ext cx="4690" cy="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2030</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Day1</a:t>
              </a:r>
              <a:endParaRPr lang="it-IT" sz="1200">
                <a:effectLst/>
                <a:latin typeface="Times New Roman" panose="02020603050405020304" pitchFamily="18" charset="0"/>
                <a:ea typeface="Calibri" panose="020F0502020204030204" pitchFamily="34" charset="0"/>
              </a:endParaRPr>
            </a:p>
          </p:txBody>
        </p:sp>
        <p:sp>
          <p:nvSpPr>
            <p:cNvPr id="104" name="TextBox 28">
              <a:extLst>
                <a:ext uri="{FF2B5EF4-FFF2-40B4-BE49-F238E27FC236}">
                  <a16:creationId xmlns:a16="http://schemas.microsoft.com/office/drawing/2014/main" id="{9CF8B319-E179-124C-AA38-A6A106C24262}"/>
                </a:ext>
              </a:extLst>
            </p:cNvPr>
            <p:cNvSpPr txBox="1">
              <a:spLocks noChangeArrowheads="1"/>
            </p:cNvSpPr>
            <p:nvPr/>
          </p:nvSpPr>
          <p:spPr bwMode="auto">
            <a:xfrm>
              <a:off x="9921" y="25440"/>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2032</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Day2</a:t>
              </a:r>
              <a:endParaRPr lang="it-IT" sz="1200">
                <a:effectLst/>
                <a:latin typeface="Times New Roman" panose="02020603050405020304" pitchFamily="18" charset="0"/>
                <a:ea typeface="Calibri" panose="020F0502020204030204" pitchFamily="34" charset="0"/>
              </a:endParaRPr>
            </a:p>
          </p:txBody>
        </p:sp>
        <p:sp>
          <p:nvSpPr>
            <p:cNvPr id="105" name="TextBox 29">
              <a:extLst>
                <a:ext uri="{FF2B5EF4-FFF2-40B4-BE49-F238E27FC236}">
                  <a16:creationId xmlns:a16="http://schemas.microsoft.com/office/drawing/2014/main" id="{C12D71A3-C5FB-C744-9A09-043FBDE4C5F9}"/>
                </a:ext>
              </a:extLst>
            </p:cNvPr>
            <p:cNvSpPr txBox="1">
              <a:spLocks noChangeArrowheads="1"/>
            </p:cNvSpPr>
            <p:nvPr/>
          </p:nvSpPr>
          <p:spPr bwMode="auto">
            <a:xfrm>
              <a:off x="17423" y="25502"/>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2036</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Day4</a:t>
              </a:r>
              <a:endParaRPr lang="it-IT" sz="1200">
                <a:effectLst/>
                <a:latin typeface="Times New Roman" panose="02020603050405020304" pitchFamily="18" charset="0"/>
                <a:ea typeface="Calibri" panose="020F0502020204030204" pitchFamily="34" charset="0"/>
              </a:endParaRPr>
            </a:p>
          </p:txBody>
        </p:sp>
        <p:sp>
          <p:nvSpPr>
            <p:cNvPr id="106" name="TextBox 30">
              <a:extLst>
                <a:ext uri="{FF2B5EF4-FFF2-40B4-BE49-F238E27FC236}">
                  <a16:creationId xmlns:a16="http://schemas.microsoft.com/office/drawing/2014/main" id="{DE398D1D-2E77-8C49-864A-FC9785A5DDB7}"/>
                </a:ext>
              </a:extLst>
            </p:cNvPr>
            <p:cNvSpPr txBox="1">
              <a:spLocks noChangeArrowheads="1"/>
            </p:cNvSpPr>
            <p:nvPr/>
          </p:nvSpPr>
          <p:spPr bwMode="auto">
            <a:xfrm>
              <a:off x="24965" y="25502"/>
              <a:ext cx="4690"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2040</a:t>
              </a:r>
              <a:endParaRPr lang="it-IT" sz="1200">
                <a:effectLst/>
                <a:latin typeface="Times New Roman" panose="02020603050405020304" pitchFamily="18" charset="0"/>
                <a:ea typeface="Calibri" panose="020F0502020204030204" pitchFamily="34" charset="0"/>
              </a:endParaRPr>
            </a:p>
          </p:txBody>
        </p:sp>
        <p:sp>
          <p:nvSpPr>
            <p:cNvPr id="107" name="TextBox 31">
              <a:extLst>
                <a:ext uri="{FF2B5EF4-FFF2-40B4-BE49-F238E27FC236}">
                  <a16:creationId xmlns:a16="http://schemas.microsoft.com/office/drawing/2014/main" id="{405361E9-3ACA-084F-AAD8-2CC7B7D39C70}"/>
                </a:ext>
              </a:extLst>
            </p:cNvPr>
            <p:cNvSpPr txBox="1">
              <a:spLocks noChangeArrowheads="1"/>
            </p:cNvSpPr>
            <p:nvPr/>
          </p:nvSpPr>
          <p:spPr bwMode="auto">
            <a:xfrm>
              <a:off x="33369" y="25504"/>
              <a:ext cx="5046"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2053</a:t>
              </a:r>
              <a:endParaRPr lang="it-IT" sz="1200">
                <a:effectLst/>
                <a:latin typeface="Times New Roman" panose="02020603050405020304" pitchFamily="18" charset="0"/>
                <a:ea typeface="Calibri" panose="020F0502020204030204" pitchFamily="34" charset="0"/>
              </a:endParaRPr>
            </a:p>
          </p:txBody>
        </p:sp>
        <p:sp>
          <p:nvSpPr>
            <p:cNvPr id="108" name="TextBox 7">
              <a:extLst>
                <a:ext uri="{FF2B5EF4-FFF2-40B4-BE49-F238E27FC236}">
                  <a16:creationId xmlns:a16="http://schemas.microsoft.com/office/drawing/2014/main" id="{9D0CC160-9790-B541-A841-EFFEE4BEABD6}"/>
                </a:ext>
              </a:extLst>
            </p:cNvPr>
            <p:cNvSpPr txBox="1">
              <a:spLocks noChangeArrowheads="1"/>
            </p:cNvSpPr>
            <p:nvPr/>
          </p:nvSpPr>
          <p:spPr bwMode="auto">
            <a:xfrm>
              <a:off x="5764" y="17829"/>
              <a:ext cx="5295"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p:txBody>
        </p:sp>
        <p:sp>
          <p:nvSpPr>
            <p:cNvPr id="109" name="TextBox 9">
              <a:extLst>
                <a:ext uri="{FF2B5EF4-FFF2-40B4-BE49-F238E27FC236}">
                  <a16:creationId xmlns:a16="http://schemas.microsoft.com/office/drawing/2014/main" id="{4192704B-CD49-BC48-80D5-452A53366073}"/>
                </a:ext>
              </a:extLst>
            </p:cNvPr>
            <p:cNvSpPr txBox="1">
              <a:spLocks noChangeArrowheads="1"/>
            </p:cNvSpPr>
            <p:nvPr/>
          </p:nvSpPr>
          <p:spPr bwMode="auto">
            <a:xfrm>
              <a:off x="19342" y="10117"/>
              <a:ext cx="7076"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new</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divertors</a:t>
              </a:r>
              <a:endParaRPr lang="it-IT" sz="1200">
                <a:effectLst/>
                <a:latin typeface="Times New Roman" panose="02020603050405020304" pitchFamily="18" charset="0"/>
                <a:ea typeface="Calibri" panose="020F0502020204030204" pitchFamily="34" charset="0"/>
              </a:endParaRPr>
            </a:p>
          </p:txBody>
        </p:sp>
        <p:sp>
          <p:nvSpPr>
            <p:cNvPr id="110" name="TextBox 8">
              <a:extLst>
                <a:ext uri="{FF2B5EF4-FFF2-40B4-BE49-F238E27FC236}">
                  <a16:creationId xmlns:a16="http://schemas.microsoft.com/office/drawing/2014/main" id="{28102FDD-AA51-8743-B4A2-CA72E9EA07E6}"/>
                </a:ext>
              </a:extLst>
            </p:cNvPr>
            <p:cNvSpPr txBox="1">
              <a:spLocks noChangeArrowheads="1"/>
            </p:cNvSpPr>
            <p:nvPr/>
          </p:nvSpPr>
          <p:spPr bwMode="auto">
            <a:xfrm>
              <a:off x="12598" y="16650"/>
              <a:ext cx="5294"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it-IT" sz="1000" b="1" kern="1200">
                  <a:solidFill>
                    <a:srgbClr val="000000"/>
                  </a:solidFill>
                  <a:effectLst/>
                  <a:latin typeface="Century Gothic" panose="020B0502020202020204" pitchFamily="34" charset="0"/>
                  <a:ea typeface="Calibri" panose="020F0502020204030204" pitchFamily="34" charset="0"/>
                </a:rPr>
                <a:t> </a:t>
              </a: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9,5 NB</a:t>
              </a:r>
              <a:endParaRPr lang="it-IT" sz="1200">
                <a:effectLst/>
                <a:latin typeface="Times New Roman" panose="02020603050405020304" pitchFamily="18" charset="0"/>
                <a:ea typeface="Calibri" panose="020F0502020204030204" pitchFamily="34" charset="0"/>
              </a:endParaRPr>
            </a:p>
          </p:txBody>
        </p:sp>
      </p:grpSp>
      <p:sp>
        <p:nvSpPr>
          <p:cNvPr id="39" name="CasellaDiTesto 54">
            <a:extLst>
              <a:ext uri="{FF2B5EF4-FFF2-40B4-BE49-F238E27FC236}">
                <a16:creationId xmlns:a16="http://schemas.microsoft.com/office/drawing/2014/main" id="{EA4BF063-823A-7449-86C5-4AB00B696162}"/>
              </a:ext>
            </a:extLst>
          </p:cNvPr>
          <p:cNvSpPr txBox="1"/>
          <p:nvPr/>
        </p:nvSpPr>
        <p:spPr>
          <a:xfrm>
            <a:off x="5105401" y="2973069"/>
            <a:ext cx="3409949" cy="1000274"/>
          </a:xfrm>
          <a:prstGeom prst="rect">
            <a:avLst/>
          </a:prstGeom>
          <a:noFill/>
          <a:ln w="19050">
            <a:solidFill>
              <a:schemeClr val="accent5"/>
            </a:solidFill>
          </a:ln>
        </p:spPr>
        <p:txBody>
          <a:bodyPr wrap="square" rtlCol="0">
            <a:spAutoFit/>
          </a:bodyPr>
          <a:lstStyle/>
          <a:p>
            <a:pPr>
              <a:spcBef>
                <a:spcPts val="600"/>
              </a:spcBef>
            </a:pPr>
            <a:r>
              <a:rPr lang="en-US" dirty="0"/>
              <a:t>Strong </a:t>
            </a:r>
            <a:r>
              <a:rPr lang="en-US" dirty="0" err="1"/>
              <a:t>Coperation</a:t>
            </a:r>
            <a:r>
              <a:rPr lang="en-US" dirty="0"/>
              <a:t> with DEMO </a:t>
            </a:r>
            <a:r>
              <a:rPr lang="en-US" dirty="0" err="1"/>
              <a:t>divertor</a:t>
            </a:r>
            <a:r>
              <a:rPr lang="en-US" dirty="0"/>
              <a:t> program</a:t>
            </a:r>
          </a:p>
          <a:p>
            <a:pPr>
              <a:spcBef>
                <a:spcPts val="600"/>
              </a:spcBef>
            </a:pPr>
            <a:r>
              <a:rPr lang="en-US" dirty="0"/>
              <a:t>Plus </a:t>
            </a:r>
            <a:r>
              <a:rPr lang="en-US" dirty="0" err="1"/>
              <a:t>divertor</a:t>
            </a:r>
            <a:r>
              <a:rPr lang="en-US" dirty="0"/>
              <a:t> test modules ?</a:t>
            </a:r>
          </a:p>
        </p:txBody>
      </p:sp>
      <p:pic>
        <p:nvPicPr>
          <p:cNvPr id="40" name="Immagine 3" descr="DTT_Divertor_Locking System v3.2_cassetta - SpaceClaim">
            <a:extLst>
              <a:ext uri="{FF2B5EF4-FFF2-40B4-BE49-F238E27FC236}">
                <a16:creationId xmlns:a16="http://schemas.microsoft.com/office/drawing/2014/main" id="{DF7642F2-C458-6E4A-8737-01C212F7193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971" t="32951" r="21858" b="18751"/>
          <a:stretch/>
        </p:blipFill>
        <p:spPr>
          <a:xfrm>
            <a:off x="5716000" y="4159342"/>
            <a:ext cx="2556000" cy="1844048"/>
          </a:xfrm>
          <a:prstGeom prst="rect">
            <a:avLst/>
          </a:prstGeom>
        </p:spPr>
      </p:pic>
      <p:cxnSp>
        <p:nvCxnSpPr>
          <p:cNvPr id="42" name="Connettore 2 59">
            <a:extLst>
              <a:ext uri="{FF2B5EF4-FFF2-40B4-BE49-F238E27FC236}">
                <a16:creationId xmlns:a16="http://schemas.microsoft.com/office/drawing/2014/main" id="{D31DD484-B823-8749-AEEB-7E0D9420E499}"/>
              </a:ext>
            </a:extLst>
          </p:cNvPr>
          <p:cNvCxnSpPr>
            <a:cxnSpLocks/>
          </p:cNvCxnSpPr>
          <p:nvPr/>
        </p:nvCxnSpPr>
        <p:spPr>
          <a:xfrm>
            <a:off x="6836751" y="4142164"/>
            <a:ext cx="21323" cy="818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53">
            <a:extLst>
              <a:ext uri="{FF2B5EF4-FFF2-40B4-BE49-F238E27FC236}">
                <a16:creationId xmlns:a16="http://schemas.microsoft.com/office/drawing/2014/main" id="{A27EA35E-788A-BB47-A1C1-B0C004FBF675}"/>
              </a:ext>
            </a:extLst>
          </p:cNvPr>
          <p:cNvCxnSpPr>
            <a:cxnSpLocks/>
          </p:cNvCxnSpPr>
          <p:nvPr/>
        </p:nvCxnSpPr>
        <p:spPr>
          <a:xfrm flipH="1">
            <a:off x="1147162" y="2648324"/>
            <a:ext cx="3503215" cy="17076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ttore 2 53">
            <a:extLst>
              <a:ext uri="{FF2B5EF4-FFF2-40B4-BE49-F238E27FC236}">
                <a16:creationId xmlns:a16="http://schemas.microsoft.com/office/drawing/2014/main" id="{DD0981D2-27BC-364A-9C0C-97862667E16F}"/>
              </a:ext>
            </a:extLst>
          </p:cNvPr>
          <p:cNvCxnSpPr>
            <a:cxnSpLocks/>
          </p:cNvCxnSpPr>
          <p:nvPr/>
        </p:nvCxnSpPr>
        <p:spPr>
          <a:xfrm flipH="1">
            <a:off x="1513847" y="3376372"/>
            <a:ext cx="3514105" cy="13759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56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36107" y="207790"/>
            <a:ext cx="7123278" cy="726695"/>
          </a:xfrm>
          <a:noFill/>
        </p:spPr>
        <p:txBody>
          <a:bodyPr vert="horz" lIns="91440" tIns="45720" rIns="91440" bIns="45720" rtlCol="0" anchor="ctr">
            <a:normAutofit/>
          </a:bodyPr>
          <a:lstStyle/>
          <a:p>
            <a:r>
              <a:rPr lang="it-IT" dirty="0"/>
              <a:t>DTT </a:t>
            </a:r>
            <a:r>
              <a:rPr lang="it-IT" dirty="0" err="1"/>
              <a:t>experimental</a:t>
            </a:r>
            <a:r>
              <a:rPr lang="it-IT" dirty="0"/>
              <a:t> </a:t>
            </a:r>
            <a:r>
              <a:rPr lang="it-IT" dirty="0" err="1"/>
              <a:t>program</a:t>
            </a:r>
            <a:endParaRPr lang="it-IT" dirty="0"/>
          </a:p>
        </p:txBody>
      </p:sp>
      <p:pic>
        <p:nvPicPr>
          <p:cNvPr id="46" name="Immagine 45"/>
          <p:cNvPicPr>
            <a:picLocks noChangeAspect="1"/>
          </p:cNvPicPr>
          <p:nvPr/>
        </p:nvPicPr>
        <p:blipFill>
          <a:blip r:embed="rId2"/>
          <a:stretch>
            <a:fillRect/>
          </a:stretch>
        </p:blipFill>
        <p:spPr>
          <a:xfrm>
            <a:off x="646250" y="889641"/>
            <a:ext cx="3071571" cy="1673071"/>
          </a:xfrm>
          <a:prstGeom prst="rect">
            <a:avLst/>
          </a:prstGeom>
          <a:ln w="22225">
            <a:solidFill>
              <a:schemeClr val="accent1"/>
            </a:solidFill>
          </a:ln>
        </p:spPr>
      </p:pic>
      <p:sp>
        <p:nvSpPr>
          <p:cNvPr id="47" name="CasellaDiTesto 46"/>
          <p:cNvSpPr txBox="1"/>
          <p:nvPr/>
        </p:nvSpPr>
        <p:spPr>
          <a:xfrm>
            <a:off x="3869411" y="1137262"/>
            <a:ext cx="5041209" cy="1754326"/>
          </a:xfrm>
          <a:prstGeom prst="rect">
            <a:avLst/>
          </a:prstGeom>
          <a:noFill/>
          <a:ln w="15875">
            <a:solidFill>
              <a:schemeClr val="accent1"/>
            </a:solidFill>
          </a:ln>
        </p:spPr>
        <p:txBody>
          <a:bodyPr wrap="square" rtlCol="0">
            <a:spAutoFit/>
          </a:bodyPr>
          <a:lstStyle/>
          <a:p>
            <a:pPr marL="342900" indent="-342900">
              <a:buAutoNum type="arabicParenR"/>
            </a:pPr>
            <a:r>
              <a:rPr lang="en-US" dirty="0"/>
              <a:t>In the first phase all the possible plasma scenarios will be tested to identify the most promising following </a:t>
            </a:r>
            <a:r>
              <a:rPr lang="en-US" dirty="0" err="1"/>
              <a:t>divertors</a:t>
            </a:r>
            <a:r>
              <a:rPr lang="en-US" dirty="0"/>
              <a:t> – Day0: </a:t>
            </a:r>
            <a:r>
              <a:rPr lang="en-US" dirty="0" err="1"/>
              <a:t>I</a:t>
            </a:r>
            <a:r>
              <a:rPr lang="en-US" baseline="-25000" dirty="0" err="1"/>
              <a:t>p</a:t>
            </a:r>
            <a:r>
              <a:rPr lang="en-US" dirty="0"/>
              <a:t>= 2 MA -  B</a:t>
            </a:r>
            <a:r>
              <a:rPr lang="en-US" baseline="-25000" dirty="0"/>
              <a:t>T</a:t>
            </a:r>
            <a:r>
              <a:rPr lang="en-US" dirty="0"/>
              <a:t>= 3 T ; Day1: </a:t>
            </a:r>
            <a:r>
              <a:rPr lang="en-US" dirty="0" err="1"/>
              <a:t>I</a:t>
            </a:r>
            <a:r>
              <a:rPr lang="en-US" baseline="-25000" dirty="0" err="1"/>
              <a:t>p</a:t>
            </a:r>
            <a:r>
              <a:rPr lang="en-US" dirty="0"/>
              <a:t>= 5.5 MA -  B</a:t>
            </a:r>
            <a:r>
              <a:rPr lang="en-US" baseline="-25000" dirty="0"/>
              <a:t>T</a:t>
            </a:r>
            <a:r>
              <a:rPr lang="en-US" dirty="0"/>
              <a:t>= 6 T</a:t>
            </a:r>
          </a:p>
          <a:p>
            <a:pPr marL="342900" indent="-342900">
              <a:buAutoNum type="arabicParenR"/>
            </a:pPr>
            <a:r>
              <a:rPr lang="en-US" dirty="0"/>
              <a:t>Detachment studies (test </a:t>
            </a:r>
            <a:r>
              <a:rPr lang="en-US" dirty="0" err="1"/>
              <a:t>divertors</a:t>
            </a:r>
            <a:r>
              <a:rPr lang="en-US" dirty="0"/>
              <a:t>?)</a:t>
            </a:r>
          </a:p>
          <a:p>
            <a:pPr marL="342900" indent="-342900">
              <a:buAutoNum type="arabicParenR"/>
            </a:pPr>
            <a:r>
              <a:rPr lang="en-US" dirty="0"/>
              <a:t>Total Heating</a:t>
            </a:r>
          </a:p>
        </p:txBody>
      </p:sp>
      <p:cxnSp>
        <p:nvCxnSpPr>
          <p:cNvPr id="49" name="Connettore 2 48"/>
          <p:cNvCxnSpPr>
            <a:cxnSpLocks/>
          </p:cNvCxnSpPr>
          <p:nvPr/>
        </p:nvCxnSpPr>
        <p:spPr>
          <a:xfrm flipH="1">
            <a:off x="827304" y="2674486"/>
            <a:ext cx="349276" cy="1613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5599411" y="3752917"/>
            <a:ext cx="3311209" cy="1631216"/>
          </a:xfrm>
          <a:prstGeom prst="rect">
            <a:avLst/>
          </a:prstGeom>
          <a:noFill/>
          <a:ln w="19050">
            <a:solidFill>
              <a:schemeClr val="accent5"/>
            </a:solidFill>
          </a:ln>
        </p:spPr>
        <p:txBody>
          <a:bodyPr wrap="square" rtlCol="0">
            <a:spAutoFit/>
          </a:bodyPr>
          <a:lstStyle/>
          <a:p>
            <a:pPr>
              <a:spcBef>
                <a:spcPts val="600"/>
              </a:spcBef>
            </a:pPr>
            <a:r>
              <a:rPr lang="en-US" dirty="0"/>
              <a:t>Final choice of the last heating systems</a:t>
            </a:r>
          </a:p>
          <a:p>
            <a:pPr>
              <a:spcBef>
                <a:spcPts val="600"/>
              </a:spcBef>
            </a:pPr>
            <a:r>
              <a:rPr lang="en-US" dirty="0"/>
              <a:t>Decision to be taken within DEMO </a:t>
            </a:r>
            <a:r>
              <a:rPr lang="en-US" dirty="0" err="1"/>
              <a:t>divertor</a:t>
            </a:r>
            <a:r>
              <a:rPr lang="en-US" dirty="0"/>
              <a:t> program</a:t>
            </a:r>
          </a:p>
          <a:p>
            <a:pPr>
              <a:spcBef>
                <a:spcPts val="600"/>
              </a:spcBef>
            </a:pPr>
            <a:endParaRPr lang="en-US" dirty="0"/>
          </a:p>
        </p:txBody>
      </p:sp>
      <p:sp>
        <p:nvSpPr>
          <p:cNvPr id="4" name="Segnaposto numero diapositiva 3"/>
          <p:cNvSpPr>
            <a:spLocks noGrp="1"/>
          </p:cNvSpPr>
          <p:nvPr>
            <p:ph type="sldNum" sz="quarter" idx="12"/>
          </p:nvPr>
        </p:nvSpPr>
        <p:spPr/>
        <p:txBody>
          <a:bodyPr/>
          <a:lstStyle/>
          <a:p>
            <a:fld id="{BA013763-FF4F-6447-94CE-4F6DA003092A}" type="slidenum">
              <a:rPr lang="it-IT" smtClean="0"/>
              <a:pPr/>
              <a:t>5</a:t>
            </a:fld>
            <a:endParaRPr lang="it-IT"/>
          </a:p>
        </p:txBody>
      </p:sp>
      <p:grpSp>
        <p:nvGrpSpPr>
          <p:cNvPr id="89" name="Gruppo 1">
            <a:extLst>
              <a:ext uri="{FF2B5EF4-FFF2-40B4-BE49-F238E27FC236}">
                <a16:creationId xmlns:a16="http://schemas.microsoft.com/office/drawing/2014/main" id="{A7979C9C-8EE0-B447-8BD6-90613C2B60CA}"/>
              </a:ext>
            </a:extLst>
          </p:cNvPr>
          <p:cNvGrpSpPr>
            <a:grpSpLocks/>
          </p:cNvGrpSpPr>
          <p:nvPr/>
        </p:nvGrpSpPr>
        <p:grpSpPr bwMode="auto">
          <a:xfrm>
            <a:off x="-157160" y="2528118"/>
            <a:ext cx="5262561" cy="3581884"/>
            <a:chOff x="-2170" y="0"/>
            <a:chExt cx="46448" cy="28860"/>
          </a:xfrm>
        </p:grpSpPr>
        <p:cxnSp>
          <p:nvCxnSpPr>
            <p:cNvPr id="90" name="Straight Arrow Connector 89">
              <a:extLst>
                <a:ext uri="{FF2B5EF4-FFF2-40B4-BE49-F238E27FC236}">
                  <a16:creationId xmlns:a16="http://schemas.microsoft.com/office/drawing/2014/main" id="{0039E328-9C08-BD47-BE92-F8D9D04540DC}"/>
                </a:ext>
              </a:extLst>
            </p:cNvPr>
            <p:cNvCxnSpPr>
              <a:cxnSpLocks/>
            </p:cNvCxnSpPr>
            <p:nvPr/>
          </p:nvCxnSpPr>
          <p:spPr bwMode="auto">
            <a:xfrm>
              <a:off x="2334" y="25218"/>
              <a:ext cx="41944" cy="114"/>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 name="Straight Arrow Connector 90">
              <a:extLst>
                <a:ext uri="{FF2B5EF4-FFF2-40B4-BE49-F238E27FC236}">
                  <a16:creationId xmlns:a16="http://schemas.microsoft.com/office/drawing/2014/main" id="{65351B96-B17D-274A-BF90-AEF904690736}"/>
                </a:ext>
              </a:extLst>
            </p:cNvPr>
            <p:cNvCxnSpPr>
              <a:cxnSpLocks/>
            </p:cNvCxnSpPr>
            <p:nvPr/>
          </p:nvCxnSpPr>
          <p:spPr bwMode="auto">
            <a:xfrm flipV="1">
              <a:off x="2301" y="0"/>
              <a:ext cx="108" cy="25280"/>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92" name="Rectangle 91">
              <a:extLst>
                <a:ext uri="{FF2B5EF4-FFF2-40B4-BE49-F238E27FC236}">
                  <a16:creationId xmlns:a16="http://schemas.microsoft.com/office/drawing/2014/main" id="{B8EED814-0C53-454E-BF8D-390B53CD63F8}"/>
                </a:ext>
              </a:extLst>
            </p:cNvPr>
            <p:cNvSpPr>
              <a:spLocks noChangeArrowheads="1"/>
            </p:cNvSpPr>
            <p:nvPr/>
          </p:nvSpPr>
          <p:spPr bwMode="auto">
            <a:xfrm>
              <a:off x="5011" y="23679"/>
              <a:ext cx="753" cy="1291"/>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3" name="Rectangle 92">
              <a:extLst>
                <a:ext uri="{FF2B5EF4-FFF2-40B4-BE49-F238E27FC236}">
                  <a16:creationId xmlns:a16="http://schemas.microsoft.com/office/drawing/2014/main" id="{0828FEDA-E29B-4C4F-B252-487C9CED0553}"/>
                </a:ext>
              </a:extLst>
            </p:cNvPr>
            <p:cNvSpPr>
              <a:spLocks noChangeArrowheads="1"/>
            </p:cNvSpPr>
            <p:nvPr/>
          </p:nvSpPr>
          <p:spPr bwMode="auto">
            <a:xfrm>
              <a:off x="6519" y="19400"/>
              <a:ext cx="883" cy="5563"/>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4" name="Rectangle 93">
              <a:extLst>
                <a:ext uri="{FF2B5EF4-FFF2-40B4-BE49-F238E27FC236}">
                  <a16:creationId xmlns:a16="http://schemas.microsoft.com/office/drawing/2014/main" id="{714EC4BF-AB65-1B4B-83E2-5C0D6D3168E5}"/>
                </a:ext>
              </a:extLst>
            </p:cNvPr>
            <p:cNvSpPr>
              <a:spLocks noChangeArrowheads="1"/>
            </p:cNvSpPr>
            <p:nvPr/>
          </p:nvSpPr>
          <p:spPr bwMode="auto">
            <a:xfrm>
              <a:off x="8190" y="17762"/>
              <a:ext cx="843" cy="7217"/>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5" name="Rectangle 94">
              <a:extLst>
                <a:ext uri="{FF2B5EF4-FFF2-40B4-BE49-F238E27FC236}">
                  <a16:creationId xmlns:a16="http://schemas.microsoft.com/office/drawing/2014/main" id="{CB7CEE9D-CE0E-DB4E-8CE9-DEF1D415177F}"/>
                </a:ext>
              </a:extLst>
            </p:cNvPr>
            <p:cNvSpPr>
              <a:spLocks noChangeArrowheads="1"/>
            </p:cNvSpPr>
            <p:nvPr/>
          </p:nvSpPr>
          <p:spPr bwMode="auto">
            <a:xfrm>
              <a:off x="11399" y="13798"/>
              <a:ext cx="7620" cy="11095"/>
            </a:xfrm>
            <a:prstGeom prst="rect">
              <a:avLst/>
            </a:prstGeom>
            <a:solidFill>
              <a:srgbClr val="00B050">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6" name="TextBox 17">
              <a:extLst>
                <a:ext uri="{FF2B5EF4-FFF2-40B4-BE49-F238E27FC236}">
                  <a16:creationId xmlns:a16="http://schemas.microsoft.com/office/drawing/2014/main" id="{DCCAA6D2-8E16-D740-9AE6-D7E74E5D33EF}"/>
                </a:ext>
              </a:extLst>
            </p:cNvPr>
            <p:cNvSpPr txBox="1">
              <a:spLocks noChangeArrowheads="1"/>
            </p:cNvSpPr>
            <p:nvPr/>
          </p:nvSpPr>
          <p:spPr bwMode="auto">
            <a:xfrm>
              <a:off x="39021" y="25483"/>
              <a:ext cx="5257"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Years</a:t>
              </a:r>
              <a:endParaRPr lang="it-IT" sz="1200">
                <a:effectLst/>
                <a:latin typeface="Times New Roman" panose="02020603050405020304" pitchFamily="18" charset="0"/>
                <a:ea typeface="Calibri" panose="020F0502020204030204" pitchFamily="34" charset="0"/>
              </a:endParaRPr>
            </a:p>
          </p:txBody>
        </p:sp>
        <p:sp>
          <p:nvSpPr>
            <p:cNvPr id="97" name="TextBox 18">
              <a:extLst>
                <a:ext uri="{FF2B5EF4-FFF2-40B4-BE49-F238E27FC236}">
                  <a16:creationId xmlns:a16="http://schemas.microsoft.com/office/drawing/2014/main" id="{92821A0F-E64D-9941-BD7B-9B8082AC0340}"/>
                </a:ext>
              </a:extLst>
            </p:cNvPr>
            <p:cNvSpPr txBox="1">
              <a:spLocks noChangeArrowheads="1"/>
            </p:cNvSpPr>
            <p:nvPr/>
          </p:nvSpPr>
          <p:spPr bwMode="auto">
            <a:xfrm rot="16200000">
              <a:off x="-7696" y="5718"/>
              <a:ext cx="13992" cy="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Power at plasma (MW)</a:t>
              </a:r>
              <a:endParaRPr lang="it-IT" sz="1200">
                <a:effectLst/>
                <a:latin typeface="Times New Roman" panose="02020603050405020304" pitchFamily="18" charset="0"/>
                <a:ea typeface="Calibri" panose="020F0502020204030204" pitchFamily="34" charset="0"/>
              </a:endParaRPr>
            </a:p>
          </p:txBody>
        </p:sp>
        <p:grpSp>
          <p:nvGrpSpPr>
            <p:cNvPr id="98" name="Group 97">
              <a:extLst>
                <a:ext uri="{FF2B5EF4-FFF2-40B4-BE49-F238E27FC236}">
                  <a16:creationId xmlns:a16="http://schemas.microsoft.com/office/drawing/2014/main" id="{04DC3E2C-BCBD-674F-98FC-8DD1623256F0}"/>
                </a:ext>
              </a:extLst>
            </p:cNvPr>
            <p:cNvGrpSpPr>
              <a:grpSpLocks/>
            </p:cNvGrpSpPr>
            <p:nvPr/>
          </p:nvGrpSpPr>
          <p:grpSpPr bwMode="auto">
            <a:xfrm>
              <a:off x="5011" y="13797"/>
              <a:ext cx="6388" cy="11094"/>
              <a:chOff x="5011" y="13798"/>
              <a:chExt cx="6388" cy="11094"/>
            </a:xfrm>
          </p:grpSpPr>
          <p:sp>
            <p:nvSpPr>
              <p:cNvPr id="117" name="TextBox 39">
                <a:extLst>
                  <a:ext uri="{FF2B5EF4-FFF2-40B4-BE49-F238E27FC236}">
                    <a16:creationId xmlns:a16="http://schemas.microsoft.com/office/drawing/2014/main" id="{9C7A9E21-78AF-6F4B-9998-55923DAABEF8}"/>
                  </a:ext>
                </a:extLst>
              </p:cNvPr>
              <p:cNvSpPr txBox="1">
                <a:spLocks noChangeArrowheads="1"/>
              </p:cNvSpPr>
              <p:nvPr/>
            </p:nvSpPr>
            <p:spPr bwMode="auto">
              <a:xfrm>
                <a:off x="5453" y="13798"/>
                <a:ext cx="5529"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1</a:t>
                </a:r>
                <a:endParaRPr lang="it-IT" sz="1200">
                  <a:effectLst/>
                  <a:latin typeface="Times New Roman" panose="02020603050405020304" pitchFamily="18" charset="0"/>
                  <a:ea typeface="Calibri" panose="020F0502020204030204" pitchFamily="34" charset="0"/>
                </a:endParaRPr>
              </a:p>
            </p:txBody>
          </p:sp>
          <p:sp>
            <p:nvSpPr>
              <p:cNvPr id="118" name="Rectangle 117">
                <a:extLst>
                  <a:ext uri="{FF2B5EF4-FFF2-40B4-BE49-F238E27FC236}">
                    <a16:creationId xmlns:a16="http://schemas.microsoft.com/office/drawing/2014/main" id="{1DB23BA4-C89F-6647-9555-F1DB70899DC3}"/>
                  </a:ext>
                </a:extLst>
              </p:cNvPr>
              <p:cNvSpPr>
                <a:spLocks noChangeArrowheads="1"/>
              </p:cNvSpPr>
              <p:nvPr/>
            </p:nvSpPr>
            <p:spPr bwMode="auto">
              <a:xfrm>
                <a:off x="5011" y="17759"/>
                <a:ext cx="6388" cy="7133"/>
              </a:xfrm>
              <a:prstGeom prst="rect">
                <a:avLst/>
              </a:prstGeom>
              <a:solidFill>
                <a:srgbClr val="767171">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99" name="TextBox 23">
              <a:extLst>
                <a:ext uri="{FF2B5EF4-FFF2-40B4-BE49-F238E27FC236}">
                  <a16:creationId xmlns:a16="http://schemas.microsoft.com/office/drawing/2014/main" id="{36BADA5D-5816-204C-976D-F0BCB75BCF66}"/>
                </a:ext>
              </a:extLst>
            </p:cNvPr>
            <p:cNvSpPr txBox="1">
              <a:spLocks noChangeArrowheads="1"/>
            </p:cNvSpPr>
            <p:nvPr/>
          </p:nvSpPr>
          <p:spPr bwMode="auto">
            <a:xfrm>
              <a:off x="12598" y="9748"/>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2</a:t>
              </a:r>
              <a:endParaRPr lang="it-IT" sz="1200">
                <a:effectLst/>
                <a:latin typeface="Times New Roman" panose="02020603050405020304" pitchFamily="18" charset="0"/>
                <a:ea typeface="Calibri" panose="020F0502020204030204" pitchFamily="34" charset="0"/>
              </a:endParaRPr>
            </a:p>
          </p:txBody>
        </p:sp>
        <p:grpSp>
          <p:nvGrpSpPr>
            <p:cNvPr id="100" name="Group 99">
              <a:extLst>
                <a:ext uri="{FF2B5EF4-FFF2-40B4-BE49-F238E27FC236}">
                  <a16:creationId xmlns:a16="http://schemas.microsoft.com/office/drawing/2014/main" id="{A090D204-4DA8-AC47-A1DF-05A5A065C475}"/>
                </a:ext>
              </a:extLst>
            </p:cNvPr>
            <p:cNvGrpSpPr>
              <a:grpSpLocks/>
            </p:cNvGrpSpPr>
            <p:nvPr/>
          </p:nvGrpSpPr>
          <p:grpSpPr bwMode="auto">
            <a:xfrm>
              <a:off x="19019" y="2954"/>
              <a:ext cx="7899" cy="21939"/>
              <a:chOff x="19019" y="2954"/>
              <a:chExt cx="7899" cy="21938"/>
            </a:xfrm>
          </p:grpSpPr>
          <p:sp>
            <p:nvSpPr>
              <p:cNvPr id="115" name="Rectangle 114">
                <a:extLst>
                  <a:ext uri="{FF2B5EF4-FFF2-40B4-BE49-F238E27FC236}">
                    <a16:creationId xmlns:a16="http://schemas.microsoft.com/office/drawing/2014/main" id="{2D28F3A5-8040-4743-B64D-6187352751EC}"/>
                  </a:ext>
                </a:extLst>
              </p:cNvPr>
              <p:cNvSpPr>
                <a:spLocks noChangeArrowheads="1"/>
              </p:cNvSpPr>
              <p:nvPr/>
            </p:nvSpPr>
            <p:spPr bwMode="auto">
              <a:xfrm>
                <a:off x="19019" y="6660"/>
                <a:ext cx="7899" cy="18232"/>
              </a:xfrm>
              <a:prstGeom prst="rect">
                <a:avLst/>
              </a:prstGeom>
              <a:solidFill>
                <a:srgbClr val="FFFF00"/>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6" name="TextBox 37">
                <a:extLst>
                  <a:ext uri="{FF2B5EF4-FFF2-40B4-BE49-F238E27FC236}">
                    <a16:creationId xmlns:a16="http://schemas.microsoft.com/office/drawing/2014/main" id="{F7FD5D48-3921-E345-BB4F-7A794314CFC8}"/>
                  </a:ext>
                </a:extLst>
              </p:cNvPr>
              <p:cNvSpPr txBox="1">
                <a:spLocks noChangeArrowheads="1"/>
              </p:cNvSpPr>
              <p:nvPr/>
            </p:nvSpPr>
            <p:spPr bwMode="auto">
              <a:xfrm>
                <a:off x="20079" y="2954"/>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3</a:t>
                </a:r>
                <a:endParaRPr lang="it-IT" sz="1200">
                  <a:effectLst/>
                  <a:latin typeface="Times New Roman" panose="02020603050405020304" pitchFamily="18" charset="0"/>
                  <a:ea typeface="Calibri" panose="020F0502020204030204" pitchFamily="34" charset="0"/>
                </a:endParaRPr>
              </a:p>
            </p:txBody>
          </p:sp>
        </p:grpSp>
        <p:grpSp>
          <p:nvGrpSpPr>
            <p:cNvPr id="101" name="Group 100">
              <a:extLst>
                <a:ext uri="{FF2B5EF4-FFF2-40B4-BE49-F238E27FC236}">
                  <a16:creationId xmlns:a16="http://schemas.microsoft.com/office/drawing/2014/main" id="{F121B052-1616-6241-9935-B444C76234C6}"/>
                </a:ext>
              </a:extLst>
            </p:cNvPr>
            <p:cNvGrpSpPr>
              <a:grpSpLocks/>
            </p:cNvGrpSpPr>
            <p:nvPr/>
          </p:nvGrpSpPr>
          <p:grpSpPr bwMode="auto">
            <a:xfrm>
              <a:off x="26918" y="5491"/>
              <a:ext cx="8598" cy="19402"/>
              <a:chOff x="26918" y="5491"/>
              <a:chExt cx="8598" cy="19401"/>
            </a:xfrm>
          </p:grpSpPr>
          <p:grpSp>
            <p:nvGrpSpPr>
              <p:cNvPr id="111" name="Group 110">
                <a:extLst>
                  <a:ext uri="{FF2B5EF4-FFF2-40B4-BE49-F238E27FC236}">
                    <a16:creationId xmlns:a16="http://schemas.microsoft.com/office/drawing/2014/main" id="{F917015C-61E8-3248-A555-920B943ABE73}"/>
                  </a:ext>
                </a:extLst>
              </p:cNvPr>
              <p:cNvGrpSpPr>
                <a:grpSpLocks/>
              </p:cNvGrpSpPr>
              <p:nvPr/>
            </p:nvGrpSpPr>
            <p:grpSpPr bwMode="auto">
              <a:xfrm>
                <a:off x="26918" y="5491"/>
                <a:ext cx="8598" cy="19401"/>
                <a:chOff x="26918" y="5491"/>
                <a:chExt cx="8598" cy="19400"/>
              </a:xfrm>
            </p:grpSpPr>
            <p:sp>
              <p:nvSpPr>
                <p:cNvPr id="113" name="Rectangle 112">
                  <a:extLst>
                    <a:ext uri="{FF2B5EF4-FFF2-40B4-BE49-F238E27FC236}">
                      <a16:creationId xmlns:a16="http://schemas.microsoft.com/office/drawing/2014/main" id="{E1F34615-3BC6-C249-8253-48C599D936AA}"/>
                    </a:ext>
                  </a:extLst>
                </p:cNvPr>
                <p:cNvSpPr>
                  <a:spLocks noChangeArrowheads="1"/>
                </p:cNvSpPr>
                <p:nvPr/>
              </p:nvSpPr>
              <p:spPr bwMode="auto">
                <a:xfrm>
                  <a:off x="26918" y="5491"/>
                  <a:ext cx="8576" cy="19400"/>
                </a:xfrm>
                <a:prstGeom prst="rect">
                  <a:avLst/>
                </a:prstGeom>
                <a:gradFill rotWithShape="0">
                  <a:gsLst>
                    <a:gs pos="0">
                      <a:srgbClr val="FFF2CC"/>
                    </a:gs>
                    <a:gs pos="83000">
                      <a:srgbClr val="7F6000"/>
                    </a:gs>
                    <a:gs pos="86000">
                      <a:srgbClr val="7F6000"/>
                    </a:gs>
                    <a:gs pos="100000">
                      <a:srgbClr val="7F6000"/>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4" name="Rectangle 113">
                  <a:extLst>
                    <a:ext uri="{FF2B5EF4-FFF2-40B4-BE49-F238E27FC236}">
                      <a16:creationId xmlns:a16="http://schemas.microsoft.com/office/drawing/2014/main" id="{24B1DF08-3223-B649-A5FB-3045F7AA429E}"/>
                    </a:ext>
                  </a:extLst>
                </p:cNvPr>
                <p:cNvSpPr>
                  <a:spLocks noChangeArrowheads="1"/>
                </p:cNvSpPr>
                <p:nvPr/>
              </p:nvSpPr>
              <p:spPr bwMode="auto">
                <a:xfrm>
                  <a:off x="26918" y="5491"/>
                  <a:ext cx="8598" cy="19366"/>
                </a:xfrm>
                <a:prstGeom prst="rect">
                  <a:avLst/>
                </a:prstGeom>
                <a:gradFill rotWithShape="0">
                  <a:gsLst>
                    <a:gs pos="0">
                      <a:srgbClr val="F6F8FC"/>
                    </a:gs>
                    <a:gs pos="37000">
                      <a:srgbClr val="D3E0EF"/>
                    </a:gs>
                    <a:gs pos="55499">
                      <a:srgbClr val="C2D3E8"/>
                    </a:gs>
                    <a:gs pos="64751">
                      <a:srgbClr val="B9CDE5"/>
                    </a:gs>
                    <a:gs pos="69376">
                      <a:srgbClr val="B5CAE3"/>
                    </a:gs>
                    <a:gs pos="71687">
                      <a:srgbClr val="B3C8E2"/>
                    </a:gs>
                    <a:gs pos="72842">
                      <a:srgbClr val="B2C7E2"/>
                    </a:gs>
                    <a:gs pos="74001">
                      <a:srgbClr val="ABC0E4"/>
                    </a:gs>
                    <a:gs pos="83000">
                      <a:srgbClr val="ABC0E4"/>
                    </a:gs>
                    <a:gs pos="100000">
                      <a:srgbClr val="C7D5ED"/>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112" name="TextBox 33">
                <a:extLst>
                  <a:ext uri="{FF2B5EF4-FFF2-40B4-BE49-F238E27FC236}">
                    <a16:creationId xmlns:a16="http://schemas.microsoft.com/office/drawing/2014/main" id="{E98792DA-432E-CC45-B5F8-B072EE78E419}"/>
                  </a:ext>
                </a:extLst>
              </p:cNvPr>
              <p:cNvSpPr txBox="1">
                <a:spLocks noChangeArrowheads="1"/>
              </p:cNvSpPr>
              <p:nvPr/>
            </p:nvSpPr>
            <p:spPr bwMode="auto">
              <a:xfrm>
                <a:off x="27473" y="13151"/>
                <a:ext cx="7744"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Further</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upgrades</a:t>
                </a:r>
                <a:endParaRPr lang="it-IT" sz="1200">
                  <a:effectLst/>
                  <a:latin typeface="Times New Roman" panose="02020603050405020304" pitchFamily="18" charset="0"/>
                  <a:ea typeface="Calibri" panose="020F0502020204030204" pitchFamily="34" charset="0"/>
                </a:endParaRPr>
              </a:p>
            </p:txBody>
          </p:sp>
        </p:grpSp>
        <p:sp>
          <p:nvSpPr>
            <p:cNvPr id="102" name="TextBox 26">
              <a:extLst>
                <a:ext uri="{FF2B5EF4-FFF2-40B4-BE49-F238E27FC236}">
                  <a16:creationId xmlns:a16="http://schemas.microsoft.com/office/drawing/2014/main" id="{D798F8B8-0B69-8549-9D40-DF2A88903BA0}"/>
                </a:ext>
              </a:extLst>
            </p:cNvPr>
            <p:cNvSpPr txBox="1">
              <a:spLocks noChangeArrowheads="1"/>
            </p:cNvSpPr>
            <p:nvPr/>
          </p:nvSpPr>
          <p:spPr bwMode="auto">
            <a:xfrm>
              <a:off x="2576" y="25381"/>
              <a:ext cx="4690" cy="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2028</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Day0</a:t>
              </a:r>
              <a:endParaRPr lang="it-IT" sz="1200">
                <a:effectLst/>
                <a:latin typeface="Times New Roman" panose="02020603050405020304" pitchFamily="18" charset="0"/>
                <a:ea typeface="Calibri" panose="020F0502020204030204" pitchFamily="34" charset="0"/>
              </a:endParaRPr>
            </a:p>
          </p:txBody>
        </p:sp>
        <p:sp>
          <p:nvSpPr>
            <p:cNvPr id="103" name="TextBox 27">
              <a:extLst>
                <a:ext uri="{FF2B5EF4-FFF2-40B4-BE49-F238E27FC236}">
                  <a16:creationId xmlns:a16="http://schemas.microsoft.com/office/drawing/2014/main" id="{68D414C2-A92D-7C4A-A7B1-C49B3ABAB4ED}"/>
                </a:ext>
              </a:extLst>
            </p:cNvPr>
            <p:cNvSpPr txBox="1">
              <a:spLocks noChangeArrowheads="1"/>
            </p:cNvSpPr>
            <p:nvPr/>
          </p:nvSpPr>
          <p:spPr bwMode="auto">
            <a:xfrm>
              <a:off x="6250" y="25353"/>
              <a:ext cx="4690" cy="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2030</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Day1</a:t>
              </a:r>
              <a:endParaRPr lang="it-IT" sz="1200">
                <a:effectLst/>
                <a:latin typeface="Times New Roman" panose="02020603050405020304" pitchFamily="18" charset="0"/>
                <a:ea typeface="Calibri" panose="020F0502020204030204" pitchFamily="34" charset="0"/>
              </a:endParaRPr>
            </a:p>
          </p:txBody>
        </p:sp>
        <p:sp>
          <p:nvSpPr>
            <p:cNvPr id="104" name="TextBox 28">
              <a:extLst>
                <a:ext uri="{FF2B5EF4-FFF2-40B4-BE49-F238E27FC236}">
                  <a16:creationId xmlns:a16="http://schemas.microsoft.com/office/drawing/2014/main" id="{9CF8B319-E179-124C-AA38-A6A106C24262}"/>
                </a:ext>
              </a:extLst>
            </p:cNvPr>
            <p:cNvSpPr txBox="1">
              <a:spLocks noChangeArrowheads="1"/>
            </p:cNvSpPr>
            <p:nvPr/>
          </p:nvSpPr>
          <p:spPr bwMode="auto">
            <a:xfrm>
              <a:off x="9921" y="25440"/>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2032</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Day2</a:t>
              </a:r>
              <a:endParaRPr lang="it-IT" sz="1200">
                <a:effectLst/>
                <a:latin typeface="Times New Roman" panose="02020603050405020304" pitchFamily="18" charset="0"/>
                <a:ea typeface="Calibri" panose="020F0502020204030204" pitchFamily="34" charset="0"/>
              </a:endParaRPr>
            </a:p>
          </p:txBody>
        </p:sp>
        <p:sp>
          <p:nvSpPr>
            <p:cNvPr id="105" name="TextBox 29">
              <a:extLst>
                <a:ext uri="{FF2B5EF4-FFF2-40B4-BE49-F238E27FC236}">
                  <a16:creationId xmlns:a16="http://schemas.microsoft.com/office/drawing/2014/main" id="{C12D71A3-C5FB-C744-9A09-043FBDE4C5F9}"/>
                </a:ext>
              </a:extLst>
            </p:cNvPr>
            <p:cNvSpPr txBox="1">
              <a:spLocks noChangeArrowheads="1"/>
            </p:cNvSpPr>
            <p:nvPr/>
          </p:nvSpPr>
          <p:spPr bwMode="auto">
            <a:xfrm>
              <a:off x="17423" y="25502"/>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2036</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Day4</a:t>
              </a:r>
              <a:endParaRPr lang="it-IT" sz="1200">
                <a:effectLst/>
                <a:latin typeface="Times New Roman" panose="02020603050405020304" pitchFamily="18" charset="0"/>
                <a:ea typeface="Calibri" panose="020F0502020204030204" pitchFamily="34" charset="0"/>
              </a:endParaRPr>
            </a:p>
          </p:txBody>
        </p:sp>
        <p:sp>
          <p:nvSpPr>
            <p:cNvPr id="106" name="TextBox 30">
              <a:extLst>
                <a:ext uri="{FF2B5EF4-FFF2-40B4-BE49-F238E27FC236}">
                  <a16:creationId xmlns:a16="http://schemas.microsoft.com/office/drawing/2014/main" id="{DE398D1D-2E77-8C49-864A-FC9785A5DDB7}"/>
                </a:ext>
              </a:extLst>
            </p:cNvPr>
            <p:cNvSpPr txBox="1">
              <a:spLocks noChangeArrowheads="1"/>
            </p:cNvSpPr>
            <p:nvPr/>
          </p:nvSpPr>
          <p:spPr bwMode="auto">
            <a:xfrm>
              <a:off x="24965" y="25502"/>
              <a:ext cx="4690"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2040</a:t>
              </a:r>
              <a:endParaRPr lang="it-IT" sz="1200">
                <a:effectLst/>
                <a:latin typeface="Times New Roman" panose="02020603050405020304" pitchFamily="18" charset="0"/>
                <a:ea typeface="Calibri" panose="020F0502020204030204" pitchFamily="34" charset="0"/>
              </a:endParaRPr>
            </a:p>
          </p:txBody>
        </p:sp>
        <p:sp>
          <p:nvSpPr>
            <p:cNvPr id="107" name="TextBox 31">
              <a:extLst>
                <a:ext uri="{FF2B5EF4-FFF2-40B4-BE49-F238E27FC236}">
                  <a16:creationId xmlns:a16="http://schemas.microsoft.com/office/drawing/2014/main" id="{405361E9-3ACA-084F-AAD8-2CC7B7D39C70}"/>
                </a:ext>
              </a:extLst>
            </p:cNvPr>
            <p:cNvSpPr txBox="1">
              <a:spLocks noChangeArrowheads="1"/>
            </p:cNvSpPr>
            <p:nvPr/>
          </p:nvSpPr>
          <p:spPr bwMode="auto">
            <a:xfrm>
              <a:off x="33369" y="25504"/>
              <a:ext cx="5046"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2053</a:t>
              </a:r>
              <a:endParaRPr lang="it-IT" sz="1200">
                <a:effectLst/>
                <a:latin typeface="Times New Roman" panose="02020603050405020304" pitchFamily="18" charset="0"/>
                <a:ea typeface="Calibri" panose="020F0502020204030204" pitchFamily="34" charset="0"/>
              </a:endParaRPr>
            </a:p>
          </p:txBody>
        </p:sp>
        <p:sp>
          <p:nvSpPr>
            <p:cNvPr id="108" name="TextBox 7">
              <a:extLst>
                <a:ext uri="{FF2B5EF4-FFF2-40B4-BE49-F238E27FC236}">
                  <a16:creationId xmlns:a16="http://schemas.microsoft.com/office/drawing/2014/main" id="{9D0CC160-9790-B541-A841-EFFEE4BEABD6}"/>
                </a:ext>
              </a:extLst>
            </p:cNvPr>
            <p:cNvSpPr txBox="1">
              <a:spLocks noChangeArrowheads="1"/>
            </p:cNvSpPr>
            <p:nvPr/>
          </p:nvSpPr>
          <p:spPr bwMode="auto">
            <a:xfrm>
              <a:off x="5764" y="17829"/>
              <a:ext cx="5295"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p:txBody>
        </p:sp>
        <p:sp>
          <p:nvSpPr>
            <p:cNvPr id="109" name="TextBox 9">
              <a:extLst>
                <a:ext uri="{FF2B5EF4-FFF2-40B4-BE49-F238E27FC236}">
                  <a16:creationId xmlns:a16="http://schemas.microsoft.com/office/drawing/2014/main" id="{4192704B-CD49-BC48-80D5-452A53366073}"/>
                </a:ext>
              </a:extLst>
            </p:cNvPr>
            <p:cNvSpPr txBox="1">
              <a:spLocks noChangeArrowheads="1"/>
            </p:cNvSpPr>
            <p:nvPr/>
          </p:nvSpPr>
          <p:spPr bwMode="auto">
            <a:xfrm>
              <a:off x="19342" y="10117"/>
              <a:ext cx="7076"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new</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divertors</a:t>
              </a:r>
              <a:endParaRPr lang="it-IT" sz="1200">
                <a:effectLst/>
                <a:latin typeface="Times New Roman" panose="02020603050405020304" pitchFamily="18" charset="0"/>
                <a:ea typeface="Calibri" panose="020F0502020204030204" pitchFamily="34" charset="0"/>
              </a:endParaRPr>
            </a:p>
          </p:txBody>
        </p:sp>
        <p:sp>
          <p:nvSpPr>
            <p:cNvPr id="110" name="TextBox 8">
              <a:extLst>
                <a:ext uri="{FF2B5EF4-FFF2-40B4-BE49-F238E27FC236}">
                  <a16:creationId xmlns:a16="http://schemas.microsoft.com/office/drawing/2014/main" id="{28102FDD-AA51-8743-B4A2-CA72E9EA07E6}"/>
                </a:ext>
              </a:extLst>
            </p:cNvPr>
            <p:cNvSpPr txBox="1">
              <a:spLocks noChangeArrowheads="1"/>
            </p:cNvSpPr>
            <p:nvPr/>
          </p:nvSpPr>
          <p:spPr bwMode="auto">
            <a:xfrm>
              <a:off x="12598" y="16650"/>
              <a:ext cx="5294"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it-IT" sz="1000" b="1" kern="1200">
                  <a:solidFill>
                    <a:srgbClr val="000000"/>
                  </a:solidFill>
                  <a:effectLst/>
                  <a:latin typeface="Century Gothic" panose="020B0502020202020204" pitchFamily="34" charset="0"/>
                  <a:ea typeface="Calibri" panose="020F0502020204030204" pitchFamily="34" charset="0"/>
                </a:rPr>
                <a:t> </a:t>
              </a: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9,5 NB</a:t>
              </a:r>
              <a:endParaRPr lang="it-IT" sz="1200">
                <a:effectLst/>
                <a:latin typeface="Times New Roman" panose="02020603050405020304" pitchFamily="18" charset="0"/>
                <a:ea typeface="Calibri" panose="020F0502020204030204" pitchFamily="34" charset="0"/>
              </a:endParaRPr>
            </a:p>
          </p:txBody>
        </p:sp>
      </p:grpSp>
      <p:cxnSp>
        <p:nvCxnSpPr>
          <p:cNvPr id="54" name="Connettore 2 53"/>
          <p:cNvCxnSpPr>
            <a:cxnSpLocks/>
          </p:cNvCxnSpPr>
          <p:nvPr/>
        </p:nvCxnSpPr>
        <p:spPr>
          <a:xfrm flipH="1">
            <a:off x="1007254" y="2707821"/>
            <a:ext cx="2632838" cy="17259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p:cNvCxnSpPr>
            <a:cxnSpLocks/>
          </p:cNvCxnSpPr>
          <p:nvPr/>
        </p:nvCxnSpPr>
        <p:spPr>
          <a:xfrm flipH="1">
            <a:off x="1599115" y="4196064"/>
            <a:ext cx="3848096" cy="727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46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36107" y="207790"/>
            <a:ext cx="7123278" cy="726695"/>
          </a:xfrm>
          <a:noFill/>
        </p:spPr>
        <p:txBody>
          <a:bodyPr vert="horz" lIns="91440" tIns="45720" rIns="91440" bIns="45720" rtlCol="0" anchor="ctr">
            <a:normAutofit/>
          </a:bodyPr>
          <a:lstStyle/>
          <a:p>
            <a:r>
              <a:rPr lang="it-IT" dirty="0"/>
              <a:t>DTT </a:t>
            </a:r>
            <a:r>
              <a:rPr lang="it-IT" dirty="0" err="1"/>
              <a:t>experimental</a:t>
            </a:r>
            <a:r>
              <a:rPr lang="it-IT" dirty="0"/>
              <a:t> </a:t>
            </a:r>
            <a:r>
              <a:rPr lang="it-IT" dirty="0" err="1"/>
              <a:t>program</a:t>
            </a:r>
            <a:endParaRPr lang="it-IT" dirty="0"/>
          </a:p>
        </p:txBody>
      </p:sp>
      <p:pic>
        <p:nvPicPr>
          <p:cNvPr id="46" name="Immagine 45"/>
          <p:cNvPicPr>
            <a:picLocks noChangeAspect="1"/>
          </p:cNvPicPr>
          <p:nvPr/>
        </p:nvPicPr>
        <p:blipFill>
          <a:blip r:embed="rId2"/>
          <a:stretch>
            <a:fillRect/>
          </a:stretch>
        </p:blipFill>
        <p:spPr>
          <a:xfrm>
            <a:off x="646250" y="889641"/>
            <a:ext cx="3071571" cy="1673071"/>
          </a:xfrm>
          <a:prstGeom prst="rect">
            <a:avLst/>
          </a:prstGeom>
          <a:ln w="22225">
            <a:solidFill>
              <a:schemeClr val="accent1"/>
            </a:solidFill>
          </a:ln>
        </p:spPr>
      </p:pic>
      <p:sp>
        <p:nvSpPr>
          <p:cNvPr id="47" name="CasellaDiTesto 46"/>
          <p:cNvSpPr txBox="1"/>
          <p:nvPr/>
        </p:nvSpPr>
        <p:spPr>
          <a:xfrm>
            <a:off x="3869411" y="1137262"/>
            <a:ext cx="5041209" cy="2031325"/>
          </a:xfrm>
          <a:prstGeom prst="rect">
            <a:avLst/>
          </a:prstGeom>
          <a:noFill/>
          <a:ln w="15875">
            <a:solidFill>
              <a:schemeClr val="accent1"/>
            </a:solidFill>
          </a:ln>
        </p:spPr>
        <p:txBody>
          <a:bodyPr wrap="square" rtlCol="0">
            <a:spAutoFit/>
          </a:bodyPr>
          <a:lstStyle/>
          <a:p>
            <a:pPr marL="342900" indent="-342900">
              <a:buAutoNum type="arabicParenR"/>
            </a:pPr>
            <a:r>
              <a:rPr lang="en-US" dirty="0"/>
              <a:t>In the first phase all the possible plasma scenarios will be tested to identify the most promising following </a:t>
            </a:r>
            <a:r>
              <a:rPr lang="en-US" dirty="0" err="1"/>
              <a:t>divertors</a:t>
            </a:r>
            <a:r>
              <a:rPr lang="en-US" dirty="0"/>
              <a:t> – Day0: </a:t>
            </a:r>
            <a:r>
              <a:rPr lang="en-US" dirty="0" err="1"/>
              <a:t>I</a:t>
            </a:r>
            <a:r>
              <a:rPr lang="en-US" baseline="-25000" dirty="0" err="1"/>
              <a:t>p</a:t>
            </a:r>
            <a:r>
              <a:rPr lang="en-US" dirty="0"/>
              <a:t>= 2 MA -  B</a:t>
            </a:r>
            <a:r>
              <a:rPr lang="en-US" baseline="-25000" dirty="0"/>
              <a:t>T</a:t>
            </a:r>
            <a:r>
              <a:rPr lang="en-US" dirty="0"/>
              <a:t>= 3 T ; Day1: </a:t>
            </a:r>
            <a:r>
              <a:rPr lang="en-US" dirty="0" err="1"/>
              <a:t>I</a:t>
            </a:r>
            <a:r>
              <a:rPr lang="en-US" baseline="-25000" dirty="0" err="1"/>
              <a:t>p</a:t>
            </a:r>
            <a:r>
              <a:rPr lang="en-US" dirty="0"/>
              <a:t>= 5.5 MA -  B</a:t>
            </a:r>
            <a:r>
              <a:rPr lang="en-US" baseline="-25000" dirty="0"/>
              <a:t>T</a:t>
            </a:r>
            <a:r>
              <a:rPr lang="en-US" dirty="0"/>
              <a:t>= 6 T</a:t>
            </a:r>
          </a:p>
          <a:p>
            <a:pPr marL="342900" indent="-342900">
              <a:buAutoNum type="arabicParenR"/>
            </a:pPr>
            <a:r>
              <a:rPr lang="en-US" dirty="0"/>
              <a:t>Detachment studies (test </a:t>
            </a:r>
            <a:r>
              <a:rPr lang="en-US" dirty="0" err="1"/>
              <a:t>divertors</a:t>
            </a:r>
            <a:r>
              <a:rPr lang="en-US" dirty="0"/>
              <a:t>?)</a:t>
            </a:r>
          </a:p>
          <a:p>
            <a:pPr marL="342900" indent="-342900">
              <a:buAutoNum type="arabicParenR"/>
            </a:pPr>
            <a:r>
              <a:rPr lang="en-US" dirty="0"/>
              <a:t>Total Heating</a:t>
            </a:r>
          </a:p>
          <a:p>
            <a:pPr marL="342900" indent="-342900">
              <a:buAutoNum type="arabicParenR"/>
            </a:pPr>
            <a:r>
              <a:rPr lang="en-US" dirty="0"/>
              <a:t>New </a:t>
            </a:r>
            <a:r>
              <a:rPr lang="en-US" dirty="0" err="1"/>
              <a:t>divertor</a:t>
            </a:r>
            <a:endParaRPr lang="en-US" dirty="0"/>
          </a:p>
        </p:txBody>
      </p:sp>
      <p:cxnSp>
        <p:nvCxnSpPr>
          <p:cNvPr id="49" name="Connettore 2 48"/>
          <p:cNvCxnSpPr>
            <a:cxnSpLocks/>
            <a:endCxn id="117" idx="1"/>
          </p:cNvCxnSpPr>
          <p:nvPr/>
        </p:nvCxnSpPr>
        <p:spPr>
          <a:xfrm flipH="1">
            <a:off x="706527" y="2686984"/>
            <a:ext cx="508934" cy="1828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5554197" y="3536123"/>
            <a:ext cx="2838449" cy="2339102"/>
          </a:xfrm>
          <a:prstGeom prst="rect">
            <a:avLst/>
          </a:prstGeom>
          <a:noFill/>
          <a:ln w="19050">
            <a:solidFill>
              <a:schemeClr val="accent5"/>
            </a:solidFill>
          </a:ln>
        </p:spPr>
        <p:txBody>
          <a:bodyPr wrap="square" rtlCol="0">
            <a:spAutoFit/>
          </a:bodyPr>
          <a:lstStyle/>
          <a:p>
            <a:r>
              <a:rPr lang="en-US" dirty="0"/>
              <a:t>New </a:t>
            </a:r>
            <a:r>
              <a:rPr lang="en-US" dirty="0" err="1"/>
              <a:t>divertor</a:t>
            </a:r>
            <a:r>
              <a:rPr lang="en-US" dirty="0"/>
              <a:t>?</a:t>
            </a:r>
          </a:p>
          <a:p>
            <a:endParaRPr lang="en-US" dirty="0"/>
          </a:p>
          <a:p>
            <a:pPr marL="342900" indent="-342900">
              <a:spcAft>
                <a:spcPts val="600"/>
              </a:spcAft>
              <a:buFont typeface="+mj-lt"/>
              <a:buAutoNum type="arabicPeriod"/>
            </a:pPr>
            <a:r>
              <a:rPr lang="en-US" dirty="0"/>
              <a:t>Shape?</a:t>
            </a:r>
          </a:p>
          <a:p>
            <a:pPr marL="342900" indent="-342900">
              <a:spcAft>
                <a:spcPts val="600"/>
              </a:spcAft>
              <a:buFont typeface="+mj-lt"/>
              <a:buAutoNum type="arabicPeriod"/>
            </a:pPr>
            <a:r>
              <a:rPr lang="en-US" dirty="0"/>
              <a:t>Double null?</a:t>
            </a:r>
          </a:p>
          <a:p>
            <a:pPr marL="342900" indent="-342900">
              <a:spcAft>
                <a:spcPts val="600"/>
              </a:spcAft>
              <a:buFont typeface="+mj-lt"/>
              <a:buAutoNum type="arabicPeriod"/>
            </a:pPr>
            <a:r>
              <a:rPr lang="en-US" dirty="0"/>
              <a:t>Negative </a:t>
            </a:r>
            <a:r>
              <a:rPr lang="en-US" dirty="0" err="1"/>
              <a:t>triangulariry</a:t>
            </a:r>
            <a:endParaRPr lang="en-US" dirty="0"/>
          </a:p>
          <a:p>
            <a:pPr marL="342900" indent="-342900">
              <a:spcAft>
                <a:spcPts val="600"/>
              </a:spcAft>
              <a:buFont typeface="+mj-lt"/>
              <a:buAutoNum type="arabicPeriod"/>
            </a:pPr>
            <a:r>
              <a:rPr lang="en-US" dirty="0"/>
              <a:t>Liquid metals</a:t>
            </a:r>
          </a:p>
          <a:p>
            <a:pPr marL="342900" indent="-342900">
              <a:spcAft>
                <a:spcPts val="600"/>
              </a:spcAft>
              <a:buFont typeface="+mj-lt"/>
              <a:buAutoNum type="arabicPeriod"/>
            </a:pPr>
            <a:r>
              <a:rPr lang="en-US" dirty="0"/>
              <a:t>…..</a:t>
            </a:r>
          </a:p>
        </p:txBody>
      </p:sp>
      <p:sp>
        <p:nvSpPr>
          <p:cNvPr id="4" name="Segnaposto numero diapositiva 3"/>
          <p:cNvSpPr>
            <a:spLocks noGrp="1"/>
          </p:cNvSpPr>
          <p:nvPr>
            <p:ph type="sldNum" sz="quarter" idx="12"/>
          </p:nvPr>
        </p:nvSpPr>
        <p:spPr/>
        <p:txBody>
          <a:bodyPr/>
          <a:lstStyle/>
          <a:p>
            <a:fld id="{BA013763-FF4F-6447-94CE-4F6DA003092A}" type="slidenum">
              <a:rPr lang="it-IT" smtClean="0"/>
              <a:pPr/>
              <a:t>6</a:t>
            </a:fld>
            <a:endParaRPr lang="it-IT"/>
          </a:p>
        </p:txBody>
      </p:sp>
      <p:grpSp>
        <p:nvGrpSpPr>
          <p:cNvPr id="89" name="Gruppo 1">
            <a:extLst>
              <a:ext uri="{FF2B5EF4-FFF2-40B4-BE49-F238E27FC236}">
                <a16:creationId xmlns:a16="http://schemas.microsoft.com/office/drawing/2014/main" id="{A7979C9C-8EE0-B447-8BD6-90613C2B60CA}"/>
              </a:ext>
            </a:extLst>
          </p:cNvPr>
          <p:cNvGrpSpPr>
            <a:grpSpLocks/>
          </p:cNvGrpSpPr>
          <p:nvPr/>
        </p:nvGrpSpPr>
        <p:grpSpPr bwMode="auto">
          <a:xfrm>
            <a:off x="-157160" y="2528118"/>
            <a:ext cx="5262561" cy="3581884"/>
            <a:chOff x="-2170" y="0"/>
            <a:chExt cx="46448" cy="28860"/>
          </a:xfrm>
        </p:grpSpPr>
        <p:cxnSp>
          <p:nvCxnSpPr>
            <p:cNvPr id="90" name="Straight Arrow Connector 89">
              <a:extLst>
                <a:ext uri="{FF2B5EF4-FFF2-40B4-BE49-F238E27FC236}">
                  <a16:creationId xmlns:a16="http://schemas.microsoft.com/office/drawing/2014/main" id="{0039E328-9C08-BD47-BE92-F8D9D04540DC}"/>
                </a:ext>
              </a:extLst>
            </p:cNvPr>
            <p:cNvCxnSpPr>
              <a:cxnSpLocks/>
            </p:cNvCxnSpPr>
            <p:nvPr/>
          </p:nvCxnSpPr>
          <p:spPr bwMode="auto">
            <a:xfrm>
              <a:off x="2334" y="25218"/>
              <a:ext cx="41944" cy="114"/>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 name="Straight Arrow Connector 90">
              <a:extLst>
                <a:ext uri="{FF2B5EF4-FFF2-40B4-BE49-F238E27FC236}">
                  <a16:creationId xmlns:a16="http://schemas.microsoft.com/office/drawing/2014/main" id="{65351B96-B17D-274A-BF90-AEF904690736}"/>
                </a:ext>
              </a:extLst>
            </p:cNvPr>
            <p:cNvCxnSpPr>
              <a:cxnSpLocks/>
            </p:cNvCxnSpPr>
            <p:nvPr/>
          </p:nvCxnSpPr>
          <p:spPr bwMode="auto">
            <a:xfrm flipV="1">
              <a:off x="2301" y="0"/>
              <a:ext cx="108" cy="25280"/>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92" name="Rectangle 91">
              <a:extLst>
                <a:ext uri="{FF2B5EF4-FFF2-40B4-BE49-F238E27FC236}">
                  <a16:creationId xmlns:a16="http://schemas.microsoft.com/office/drawing/2014/main" id="{B8EED814-0C53-454E-BF8D-390B53CD63F8}"/>
                </a:ext>
              </a:extLst>
            </p:cNvPr>
            <p:cNvSpPr>
              <a:spLocks noChangeArrowheads="1"/>
            </p:cNvSpPr>
            <p:nvPr/>
          </p:nvSpPr>
          <p:spPr bwMode="auto">
            <a:xfrm>
              <a:off x="5011" y="23679"/>
              <a:ext cx="753" cy="1291"/>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3" name="Rectangle 92">
              <a:extLst>
                <a:ext uri="{FF2B5EF4-FFF2-40B4-BE49-F238E27FC236}">
                  <a16:creationId xmlns:a16="http://schemas.microsoft.com/office/drawing/2014/main" id="{0828FEDA-E29B-4C4F-B252-487C9CED0553}"/>
                </a:ext>
              </a:extLst>
            </p:cNvPr>
            <p:cNvSpPr>
              <a:spLocks noChangeArrowheads="1"/>
            </p:cNvSpPr>
            <p:nvPr/>
          </p:nvSpPr>
          <p:spPr bwMode="auto">
            <a:xfrm>
              <a:off x="6519" y="19400"/>
              <a:ext cx="883" cy="5563"/>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4" name="Rectangle 93">
              <a:extLst>
                <a:ext uri="{FF2B5EF4-FFF2-40B4-BE49-F238E27FC236}">
                  <a16:creationId xmlns:a16="http://schemas.microsoft.com/office/drawing/2014/main" id="{714EC4BF-AB65-1B4B-83E2-5C0D6D3168E5}"/>
                </a:ext>
              </a:extLst>
            </p:cNvPr>
            <p:cNvSpPr>
              <a:spLocks noChangeArrowheads="1"/>
            </p:cNvSpPr>
            <p:nvPr/>
          </p:nvSpPr>
          <p:spPr bwMode="auto">
            <a:xfrm>
              <a:off x="8190" y="17762"/>
              <a:ext cx="843" cy="7217"/>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5" name="Rectangle 94">
              <a:extLst>
                <a:ext uri="{FF2B5EF4-FFF2-40B4-BE49-F238E27FC236}">
                  <a16:creationId xmlns:a16="http://schemas.microsoft.com/office/drawing/2014/main" id="{CB7CEE9D-CE0E-DB4E-8CE9-DEF1D415177F}"/>
                </a:ext>
              </a:extLst>
            </p:cNvPr>
            <p:cNvSpPr>
              <a:spLocks noChangeArrowheads="1"/>
            </p:cNvSpPr>
            <p:nvPr/>
          </p:nvSpPr>
          <p:spPr bwMode="auto">
            <a:xfrm>
              <a:off x="11399" y="13798"/>
              <a:ext cx="7620" cy="11095"/>
            </a:xfrm>
            <a:prstGeom prst="rect">
              <a:avLst/>
            </a:prstGeom>
            <a:solidFill>
              <a:srgbClr val="00B050">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6" name="TextBox 17">
              <a:extLst>
                <a:ext uri="{FF2B5EF4-FFF2-40B4-BE49-F238E27FC236}">
                  <a16:creationId xmlns:a16="http://schemas.microsoft.com/office/drawing/2014/main" id="{DCCAA6D2-8E16-D740-9AE6-D7E74E5D33EF}"/>
                </a:ext>
              </a:extLst>
            </p:cNvPr>
            <p:cNvSpPr txBox="1">
              <a:spLocks noChangeArrowheads="1"/>
            </p:cNvSpPr>
            <p:nvPr/>
          </p:nvSpPr>
          <p:spPr bwMode="auto">
            <a:xfrm>
              <a:off x="39021" y="25483"/>
              <a:ext cx="5257"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Years</a:t>
              </a:r>
              <a:endParaRPr lang="it-IT" sz="1200">
                <a:effectLst/>
                <a:latin typeface="Times New Roman" panose="02020603050405020304" pitchFamily="18" charset="0"/>
                <a:ea typeface="Calibri" panose="020F0502020204030204" pitchFamily="34" charset="0"/>
              </a:endParaRPr>
            </a:p>
          </p:txBody>
        </p:sp>
        <p:sp>
          <p:nvSpPr>
            <p:cNvPr id="97" name="TextBox 18">
              <a:extLst>
                <a:ext uri="{FF2B5EF4-FFF2-40B4-BE49-F238E27FC236}">
                  <a16:creationId xmlns:a16="http://schemas.microsoft.com/office/drawing/2014/main" id="{92821A0F-E64D-9941-BD7B-9B8082AC0340}"/>
                </a:ext>
              </a:extLst>
            </p:cNvPr>
            <p:cNvSpPr txBox="1">
              <a:spLocks noChangeArrowheads="1"/>
            </p:cNvSpPr>
            <p:nvPr/>
          </p:nvSpPr>
          <p:spPr bwMode="auto">
            <a:xfrm rot="16200000">
              <a:off x="-7696" y="5718"/>
              <a:ext cx="13992" cy="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Power at plasma (MW)</a:t>
              </a:r>
              <a:endParaRPr lang="it-IT" sz="1200">
                <a:effectLst/>
                <a:latin typeface="Times New Roman" panose="02020603050405020304" pitchFamily="18" charset="0"/>
                <a:ea typeface="Calibri" panose="020F0502020204030204" pitchFamily="34" charset="0"/>
              </a:endParaRPr>
            </a:p>
          </p:txBody>
        </p:sp>
        <p:grpSp>
          <p:nvGrpSpPr>
            <p:cNvPr id="98" name="Group 97">
              <a:extLst>
                <a:ext uri="{FF2B5EF4-FFF2-40B4-BE49-F238E27FC236}">
                  <a16:creationId xmlns:a16="http://schemas.microsoft.com/office/drawing/2014/main" id="{04DC3E2C-BCBD-674F-98FC-8DD1623256F0}"/>
                </a:ext>
              </a:extLst>
            </p:cNvPr>
            <p:cNvGrpSpPr>
              <a:grpSpLocks/>
            </p:cNvGrpSpPr>
            <p:nvPr/>
          </p:nvGrpSpPr>
          <p:grpSpPr bwMode="auto">
            <a:xfrm>
              <a:off x="5011" y="13797"/>
              <a:ext cx="6388" cy="11094"/>
              <a:chOff x="5011" y="13798"/>
              <a:chExt cx="6388" cy="11094"/>
            </a:xfrm>
          </p:grpSpPr>
          <p:sp>
            <p:nvSpPr>
              <p:cNvPr id="117" name="TextBox 39">
                <a:extLst>
                  <a:ext uri="{FF2B5EF4-FFF2-40B4-BE49-F238E27FC236}">
                    <a16:creationId xmlns:a16="http://schemas.microsoft.com/office/drawing/2014/main" id="{9C7A9E21-78AF-6F4B-9998-55923DAABEF8}"/>
                  </a:ext>
                </a:extLst>
              </p:cNvPr>
              <p:cNvSpPr txBox="1">
                <a:spLocks noChangeArrowheads="1"/>
              </p:cNvSpPr>
              <p:nvPr/>
            </p:nvSpPr>
            <p:spPr bwMode="auto">
              <a:xfrm>
                <a:off x="5453" y="13798"/>
                <a:ext cx="5529"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1</a:t>
                </a:r>
                <a:endParaRPr lang="it-IT" sz="1200">
                  <a:effectLst/>
                  <a:latin typeface="Times New Roman" panose="02020603050405020304" pitchFamily="18" charset="0"/>
                  <a:ea typeface="Calibri" panose="020F0502020204030204" pitchFamily="34" charset="0"/>
                </a:endParaRPr>
              </a:p>
            </p:txBody>
          </p:sp>
          <p:sp>
            <p:nvSpPr>
              <p:cNvPr id="118" name="Rectangle 117">
                <a:extLst>
                  <a:ext uri="{FF2B5EF4-FFF2-40B4-BE49-F238E27FC236}">
                    <a16:creationId xmlns:a16="http://schemas.microsoft.com/office/drawing/2014/main" id="{1DB23BA4-C89F-6647-9555-F1DB70899DC3}"/>
                  </a:ext>
                </a:extLst>
              </p:cNvPr>
              <p:cNvSpPr>
                <a:spLocks noChangeArrowheads="1"/>
              </p:cNvSpPr>
              <p:nvPr/>
            </p:nvSpPr>
            <p:spPr bwMode="auto">
              <a:xfrm>
                <a:off x="5011" y="17759"/>
                <a:ext cx="6388" cy="7133"/>
              </a:xfrm>
              <a:prstGeom prst="rect">
                <a:avLst/>
              </a:prstGeom>
              <a:solidFill>
                <a:srgbClr val="767171">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99" name="TextBox 23">
              <a:extLst>
                <a:ext uri="{FF2B5EF4-FFF2-40B4-BE49-F238E27FC236}">
                  <a16:creationId xmlns:a16="http://schemas.microsoft.com/office/drawing/2014/main" id="{36BADA5D-5816-204C-976D-F0BCB75BCF66}"/>
                </a:ext>
              </a:extLst>
            </p:cNvPr>
            <p:cNvSpPr txBox="1">
              <a:spLocks noChangeArrowheads="1"/>
            </p:cNvSpPr>
            <p:nvPr/>
          </p:nvSpPr>
          <p:spPr bwMode="auto">
            <a:xfrm>
              <a:off x="12598" y="9748"/>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2</a:t>
              </a:r>
              <a:endParaRPr lang="it-IT" sz="1200">
                <a:effectLst/>
                <a:latin typeface="Times New Roman" panose="02020603050405020304" pitchFamily="18" charset="0"/>
                <a:ea typeface="Calibri" panose="020F0502020204030204" pitchFamily="34" charset="0"/>
              </a:endParaRPr>
            </a:p>
          </p:txBody>
        </p:sp>
        <p:grpSp>
          <p:nvGrpSpPr>
            <p:cNvPr id="100" name="Group 99">
              <a:extLst>
                <a:ext uri="{FF2B5EF4-FFF2-40B4-BE49-F238E27FC236}">
                  <a16:creationId xmlns:a16="http://schemas.microsoft.com/office/drawing/2014/main" id="{A090D204-4DA8-AC47-A1DF-05A5A065C475}"/>
                </a:ext>
              </a:extLst>
            </p:cNvPr>
            <p:cNvGrpSpPr>
              <a:grpSpLocks/>
            </p:cNvGrpSpPr>
            <p:nvPr/>
          </p:nvGrpSpPr>
          <p:grpSpPr bwMode="auto">
            <a:xfrm>
              <a:off x="19019" y="2954"/>
              <a:ext cx="7899" cy="21939"/>
              <a:chOff x="19019" y="2954"/>
              <a:chExt cx="7899" cy="21938"/>
            </a:xfrm>
          </p:grpSpPr>
          <p:sp>
            <p:nvSpPr>
              <p:cNvPr id="115" name="Rectangle 114">
                <a:extLst>
                  <a:ext uri="{FF2B5EF4-FFF2-40B4-BE49-F238E27FC236}">
                    <a16:creationId xmlns:a16="http://schemas.microsoft.com/office/drawing/2014/main" id="{2D28F3A5-8040-4743-B64D-6187352751EC}"/>
                  </a:ext>
                </a:extLst>
              </p:cNvPr>
              <p:cNvSpPr>
                <a:spLocks noChangeArrowheads="1"/>
              </p:cNvSpPr>
              <p:nvPr/>
            </p:nvSpPr>
            <p:spPr bwMode="auto">
              <a:xfrm>
                <a:off x="19019" y="6660"/>
                <a:ext cx="7899" cy="18232"/>
              </a:xfrm>
              <a:prstGeom prst="rect">
                <a:avLst/>
              </a:prstGeom>
              <a:solidFill>
                <a:srgbClr val="FFFF00"/>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6" name="TextBox 37">
                <a:extLst>
                  <a:ext uri="{FF2B5EF4-FFF2-40B4-BE49-F238E27FC236}">
                    <a16:creationId xmlns:a16="http://schemas.microsoft.com/office/drawing/2014/main" id="{F7FD5D48-3921-E345-BB4F-7A794314CFC8}"/>
                  </a:ext>
                </a:extLst>
              </p:cNvPr>
              <p:cNvSpPr txBox="1">
                <a:spLocks noChangeArrowheads="1"/>
              </p:cNvSpPr>
              <p:nvPr/>
            </p:nvSpPr>
            <p:spPr bwMode="auto">
              <a:xfrm>
                <a:off x="20079" y="2954"/>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3</a:t>
                </a:r>
                <a:endParaRPr lang="it-IT" sz="1200">
                  <a:effectLst/>
                  <a:latin typeface="Times New Roman" panose="02020603050405020304" pitchFamily="18" charset="0"/>
                  <a:ea typeface="Calibri" panose="020F0502020204030204" pitchFamily="34" charset="0"/>
                </a:endParaRPr>
              </a:p>
            </p:txBody>
          </p:sp>
        </p:grpSp>
        <p:grpSp>
          <p:nvGrpSpPr>
            <p:cNvPr id="101" name="Group 100">
              <a:extLst>
                <a:ext uri="{FF2B5EF4-FFF2-40B4-BE49-F238E27FC236}">
                  <a16:creationId xmlns:a16="http://schemas.microsoft.com/office/drawing/2014/main" id="{F121B052-1616-6241-9935-B444C76234C6}"/>
                </a:ext>
              </a:extLst>
            </p:cNvPr>
            <p:cNvGrpSpPr>
              <a:grpSpLocks/>
            </p:cNvGrpSpPr>
            <p:nvPr/>
          </p:nvGrpSpPr>
          <p:grpSpPr bwMode="auto">
            <a:xfrm>
              <a:off x="26918" y="5491"/>
              <a:ext cx="8598" cy="19402"/>
              <a:chOff x="26918" y="5491"/>
              <a:chExt cx="8598" cy="19401"/>
            </a:xfrm>
          </p:grpSpPr>
          <p:grpSp>
            <p:nvGrpSpPr>
              <p:cNvPr id="111" name="Group 110">
                <a:extLst>
                  <a:ext uri="{FF2B5EF4-FFF2-40B4-BE49-F238E27FC236}">
                    <a16:creationId xmlns:a16="http://schemas.microsoft.com/office/drawing/2014/main" id="{F917015C-61E8-3248-A555-920B943ABE73}"/>
                  </a:ext>
                </a:extLst>
              </p:cNvPr>
              <p:cNvGrpSpPr>
                <a:grpSpLocks/>
              </p:cNvGrpSpPr>
              <p:nvPr/>
            </p:nvGrpSpPr>
            <p:grpSpPr bwMode="auto">
              <a:xfrm>
                <a:off x="26918" y="5491"/>
                <a:ext cx="8598" cy="19401"/>
                <a:chOff x="26918" y="5491"/>
                <a:chExt cx="8598" cy="19400"/>
              </a:xfrm>
            </p:grpSpPr>
            <p:sp>
              <p:nvSpPr>
                <p:cNvPr id="113" name="Rectangle 112">
                  <a:extLst>
                    <a:ext uri="{FF2B5EF4-FFF2-40B4-BE49-F238E27FC236}">
                      <a16:creationId xmlns:a16="http://schemas.microsoft.com/office/drawing/2014/main" id="{E1F34615-3BC6-C249-8253-48C599D936AA}"/>
                    </a:ext>
                  </a:extLst>
                </p:cNvPr>
                <p:cNvSpPr>
                  <a:spLocks noChangeArrowheads="1"/>
                </p:cNvSpPr>
                <p:nvPr/>
              </p:nvSpPr>
              <p:spPr bwMode="auto">
                <a:xfrm>
                  <a:off x="26918" y="5491"/>
                  <a:ext cx="8576" cy="19400"/>
                </a:xfrm>
                <a:prstGeom prst="rect">
                  <a:avLst/>
                </a:prstGeom>
                <a:gradFill rotWithShape="0">
                  <a:gsLst>
                    <a:gs pos="0">
                      <a:srgbClr val="FFF2CC"/>
                    </a:gs>
                    <a:gs pos="83000">
                      <a:srgbClr val="7F6000"/>
                    </a:gs>
                    <a:gs pos="86000">
                      <a:srgbClr val="7F6000"/>
                    </a:gs>
                    <a:gs pos="100000">
                      <a:srgbClr val="7F6000"/>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4" name="Rectangle 113">
                  <a:extLst>
                    <a:ext uri="{FF2B5EF4-FFF2-40B4-BE49-F238E27FC236}">
                      <a16:creationId xmlns:a16="http://schemas.microsoft.com/office/drawing/2014/main" id="{24B1DF08-3223-B649-A5FB-3045F7AA429E}"/>
                    </a:ext>
                  </a:extLst>
                </p:cNvPr>
                <p:cNvSpPr>
                  <a:spLocks noChangeArrowheads="1"/>
                </p:cNvSpPr>
                <p:nvPr/>
              </p:nvSpPr>
              <p:spPr bwMode="auto">
                <a:xfrm>
                  <a:off x="26918" y="5491"/>
                  <a:ext cx="8598" cy="19366"/>
                </a:xfrm>
                <a:prstGeom prst="rect">
                  <a:avLst/>
                </a:prstGeom>
                <a:gradFill rotWithShape="0">
                  <a:gsLst>
                    <a:gs pos="0">
                      <a:srgbClr val="F6F8FC"/>
                    </a:gs>
                    <a:gs pos="37000">
                      <a:srgbClr val="D3E0EF"/>
                    </a:gs>
                    <a:gs pos="55499">
                      <a:srgbClr val="C2D3E8"/>
                    </a:gs>
                    <a:gs pos="64751">
                      <a:srgbClr val="B9CDE5"/>
                    </a:gs>
                    <a:gs pos="69376">
                      <a:srgbClr val="B5CAE3"/>
                    </a:gs>
                    <a:gs pos="71687">
                      <a:srgbClr val="B3C8E2"/>
                    </a:gs>
                    <a:gs pos="72842">
                      <a:srgbClr val="B2C7E2"/>
                    </a:gs>
                    <a:gs pos="74001">
                      <a:srgbClr val="ABC0E4"/>
                    </a:gs>
                    <a:gs pos="83000">
                      <a:srgbClr val="ABC0E4"/>
                    </a:gs>
                    <a:gs pos="100000">
                      <a:srgbClr val="C7D5ED"/>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112" name="TextBox 33">
                <a:extLst>
                  <a:ext uri="{FF2B5EF4-FFF2-40B4-BE49-F238E27FC236}">
                    <a16:creationId xmlns:a16="http://schemas.microsoft.com/office/drawing/2014/main" id="{E98792DA-432E-CC45-B5F8-B072EE78E419}"/>
                  </a:ext>
                </a:extLst>
              </p:cNvPr>
              <p:cNvSpPr txBox="1">
                <a:spLocks noChangeArrowheads="1"/>
              </p:cNvSpPr>
              <p:nvPr/>
            </p:nvSpPr>
            <p:spPr bwMode="auto">
              <a:xfrm>
                <a:off x="27473" y="13151"/>
                <a:ext cx="7744"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Further</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upgrades</a:t>
                </a:r>
                <a:endParaRPr lang="it-IT" sz="1200">
                  <a:effectLst/>
                  <a:latin typeface="Times New Roman" panose="02020603050405020304" pitchFamily="18" charset="0"/>
                  <a:ea typeface="Calibri" panose="020F0502020204030204" pitchFamily="34" charset="0"/>
                </a:endParaRPr>
              </a:p>
            </p:txBody>
          </p:sp>
        </p:grpSp>
        <p:sp>
          <p:nvSpPr>
            <p:cNvPr id="102" name="TextBox 26">
              <a:extLst>
                <a:ext uri="{FF2B5EF4-FFF2-40B4-BE49-F238E27FC236}">
                  <a16:creationId xmlns:a16="http://schemas.microsoft.com/office/drawing/2014/main" id="{D798F8B8-0B69-8549-9D40-DF2A88903BA0}"/>
                </a:ext>
              </a:extLst>
            </p:cNvPr>
            <p:cNvSpPr txBox="1">
              <a:spLocks noChangeArrowheads="1"/>
            </p:cNvSpPr>
            <p:nvPr/>
          </p:nvSpPr>
          <p:spPr bwMode="auto">
            <a:xfrm>
              <a:off x="2576" y="25381"/>
              <a:ext cx="4690" cy="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2028</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Day0</a:t>
              </a:r>
              <a:endParaRPr lang="it-IT" sz="1200">
                <a:effectLst/>
                <a:latin typeface="Times New Roman" panose="02020603050405020304" pitchFamily="18" charset="0"/>
                <a:ea typeface="Calibri" panose="020F0502020204030204" pitchFamily="34" charset="0"/>
              </a:endParaRPr>
            </a:p>
          </p:txBody>
        </p:sp>
        <p:sp>
          <p:nvSpPr>
            <p:cNvPr id="103" name="TextBox 27">
              <a:extLst>
                <a:ext uri="{FF2B5EF4-FFF2-40B4-BE49-F238E27FC236}">
                  <a16:creationId xmlns:a16="http://schemas.microsoft.com/office/drawing/2014/main" id="{68D414C2-A92D-7C4A-A7B1-C49B3ABAB4ED}"/>
                </a:ext>
              </a:extLst>
            </p:cNvPr>
            <p:cNvSpPr txBox="1">
              <a:spLocks noChangeArrowheads="1"/>
            </p:cNvSpPr>
            <p:nvPr/>
          </p:nvSpPr>
          <p:spPr bwMode="auto">
            <a:xfrm>
              <a:off x="6250" y="25353"/>
              <a:ext cx="4690" cy="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2030</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Day1</a:t>
              </a:r>
              <a:endParaRPr lang="it-IT" sz="1200">
                <a:effectLst/>
                <a:latin typeface="Times New Roman" panose="02020603050405020304" pitchFamily="18" charset="0"/>
                <a:ea typeface="Calibri" panose="020F0502020204030204" pitchFamily="34" charset="0"/>
              </a:endParaRPr>
            </a:p>
          </p:txBody>
        </p:sp>
        <p:sp>
          <p:nvSpPr>
            <p:cNvPr id="104" name="TextBox 28">
              <a:extLst>
                <a:ext uri="{FF2B5EF4-FFF2-40B4-BE49-F238E27FC236}">
                  <a16:creationId xmlns:a16="http://schemas.microsoft.com/office/drawing/2014/main" id="{9CF8B319-E179-124C-AA38-A6A106C24262}"/>
                </a:ext>
              </a:extLst>
            </p:cNvPr>
            <p:cNvSpPr txBox="1">
              <a:spLocks noChangeArrowheads="1"/>
            </p:cNvSpPr>
            <p:nvPr/>
          </p:nvSpPr>
          <p:spPr bwMode="auto">
            <a:xfrm>
              <a:off x="9921" y="25440"/>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2032</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Day2</a:t>
              </a:r>
              <a:endParaRPr lang="it-IT" sz="1200">
                <a:effectLst/>
                <a:latin typeface="Times New Roman" panose="02020603050405020304" pitchFamily="18" charset="0"/>
                <a:ea typeface="Calibri" panose="020F0502020204030204" pitchFamily="34" charset="0"/>
              </a:endParaRPr>
            </a:p>
          </p:txBody>
        </p:sp>
        <p:sp>
          <p:nvSpPr>
            <p:cNvPr id="105" name="TextBox 29">
              <a:extLst>
                <a:ext uri="{FF2B5EF4-FFF2-40B4-BE49-F238E27FC236}">
                  <a16:creationId xmlns:a16="http://schemas.microsoft.com/office/drawing/2014/main" id="{C12D71A3-C5FB-C744-9A09-043FBDE4C5F9}"/>
                </a:ext>
              </a:extLst>
            </p:cNvPr>
            <p:cNvSpPr txBox="1">
              <a:spLocks noChangeArrowheads="1"/>
            </p:cNvSpPr>
            <p:nvPr/>
          </p:nvSpPr>
          <p:spPr bwMode="auto">
            <a:xfrm>
              <a:off x="17423" y="25502"/>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2036</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Day4</a:t>
              </a:r>
              <a:endParaRPr lang="it-IT" sz="1200">
                <a:effectLst/>
                <a:latin typeface="Times New Roman" panose="02020603050405020304" pitchFamily="18" charset="0"/>
                <a:ea typeface="Calibri" panose="020F0502020204030204" pitchFamily="34" charset="0"/>
              </a:endParaRPr>
            </a:p>
          </p:txBody>
        </p:sp>
        <p:sp>
          <p:nvSpPr>
            <p:cNvPr id="106" name="TextBox 30">
              <a:extLst>
                <a:ext uri="{FF2B5EF4-FFF2-40B4-BE49-F238E27FC236}">
                  <a16:creationId xmlns:a16="http://schemas.microsoft.com/office/drawing/2014/main" id="{DE398D1D-2E77-8C49-864A-FC9785A5DDB7}"/>
                </a:ext>
              </a:extLst>
            </p:cNvPr>
            <p:cNvSpPr txBox="1">
              <a:spLocks noChangeArrowheads="1"/>
            </p:cNvSpPr>
            <p:nvPr/>
          </p:nvSpPr>
          <p:spPr bwMode="auto">
            <a:xfrm>
              <a:off x="24965" y="25502"/>
              <a:ext cx="4690"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2040</a:t>
              </a:r>
              <a:endParaRPr lang="it-IT" sz="1200">
                <a:effectLst/>
                <a:latin typeface="Times New Roman" panose="02020603050405020304" pitchFamily="18" charset="0"/>
                <a:ea typeface="Calibri" panose="020F0502020204030204" pitchFamily="34" charset="0"/>
              </a:endParaRPr>
            </a:p>
          </p:txBody>
        </p:sp>
        <p:sp>
          <p:nvSpPr>
            <p:cNvPr id="107" name="TextBox 31">
              <a:extLst>
                <a:ext uri="{FF2B5EF4-FFF2-40B4-BE49-F238E27FC236}">
                  <a16:creationId xmlns:a16="http://schemas.microsoft.com/office/drawing/2014/main" id="{405361E9-3ACA-084F-AAD8-2CC7B7D39C70}"/>
                </a:ext>
              </a:extLst>
            </p:cNvPr>
            <p:cNvSpPr txBox="1">
              <a:spLocks noChangeArrowheads="1"/>
            </p:cNvSpPr>
            <p:nvPr/>
          </p:nvSpPr>
          <p:spPr bwMode="auto">
            <a:xfrm>
              <a:off x="33369" y="25504"/>
              <a:ext cx="5046"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2053</a:t>
              </a:r>
              <a:endParaRPr lang="it-IT" sz="1200">
                <a:effectLst/>
                <a:latin typeface="Times New Roman" panose="02020603050405020304" pitchFamily="18" charset="0"/>
                <a:ea typeface="Calibri" panose="020F0502020204030204" pitchFamily="34" charset="0"/>
              </a:endParaRPr>
            </a:p>
          </p:txBody>
        </p:sp>
        <p:sp>
          <p:nvSpPr>
            <p:cNvPr id="108" name="TextBox 7">
              <a:extLst>
                <a:ext uri="{FF2B5EF4-FFF2-40B4-BE49-F238E27FC236}">
                  <a16:creationId xmlns:a16="http://schemas.microsoft.com/office/drawing/2014/main" id="{9D0CC160-9790-B541-A841-EFFEE4BEABD6}"/>
                </a:ext>
              </a:extLst>
            </p:cNvPr>
            <p:cNvSpPr txBox="1">
              <a:spLocks noChangeArrowheads="1"/>
            </p:cNvSpPr>
            <p:nvPr/>
          </p:nvSpPr>
          <p:spPr bwMode="auto">
            <a:xfrm>
              <a:off x="5764" y="17829"/>
              <a:ext cx="5295"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p:txBody>
        </p:sp>
        <p:sp>
          <p:nvSpPr>
            <p:cNvPr id="109" name="TextBox 9">
              <a:extLst>
                <a:ext uri="{FF2B5EF4-FFF2-40B4-BE49-F238E27FC236}">
                  <a16:creationId xmlns:a16="http://schemas.microsoft.com/office/drawing/2014/main" id="{4192704B-CD49-BC48-80D5-452A53366073}"/>
                </a:ext>
              </a:extLst>
            </p:cNvPr>
            <p:cNvSpPr txBox="1">
              <a:spLocks noChangeArrowheads="1"/>
            </p:cNvSpPr>
            <p:nvPr/>
          </p:nvSpPr>
          <p:spPr bwMode="auto">
            <a:xfrm>
              <a:off x="19342" y="10117"/>
              <a:ext cx="7076"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new</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divertors</a:t>
              </a:r>
              <a:endParaRPr lang="it-IT" sz="1200">
                <a:effectLst/>
                <a:latin typeface="Times New Roman" panose="02020603050405020304" pitchFamily="18" charset="0"/>
                <a:ea typeface="Calibri" panose="020F0502020204030204" pitchFamily="34" charset="0"/>
              </a:endParaRPr>
            </a:p>
          </p:txBody>
        </p:sp>
        <p:sp>
          <p:nvSpPr>
            <p:cNvPr id="110" name="TextBox 8">
              <a:extLst>
                <a:ext uri="{FF2B5EF4-FFF2-40B4-BE49-F238E27FC236}">
                  <a16:creationId xmlns:a16="http://schemas.microsoft.com/office/drawing/2014/main" id="{28102FDD-AA51-8743-B4A2-CA72E9EA07E6}"/>
                </a:ext>
              </a:extLst>
            </p:cNvPr>
            <p:cNvSpPr txBox="1">
              <a:spLocks noChangeArrowheads="1"/>
            </p:cNvSpPr>
            <p:nvPr/>
          </p:nvSpPr>
          <p:spPr bwMode="auto">
            <a:xfrm>
              <a:off x="12598" y="16650"/>
              <a:ext cx="5294"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it-IT" sz="1000" b="1" kern="1200">
                  <a:solidFill>
                    <a:srgbClr val="000000"/>
                  </a:solidFill>
                  <a:effectLst/>
                  <a:latin typeface="Century Gothic" panose="020B0502020202020204" pitchFamily="34" charset="0"/>
                  <a:ea typeface="Calibri" panose="020F0502020204030204" pitchFamily="34" charset="0"/>
                </a:rPr>
                <a:t> </a:t>
              </a: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9,5 NB</a:t>
              </a:r>
              <a:endParaRPr lang="it-IT" sz="1200">
                <a:effectLst/>
                <a:latin typeface="Times New Roman" panose="02020603050405020304" pitchFamily="18" charset="0"/>
                <a:ea typeface="Calibri" panose="020F0502020204030204" pitchFamily="34" charset="0"/>
              </a:endParaRPr>
            </a:p>
          </p:txBody>
        </p:sp>
      </p:grpSp>
      <p:cxnSp>
        <p:nvCxnSpPr>
          <p:cNvPr id="54" name="Connettore 2 53"/>
          <p:cNvCxnSpPr>
            <a:cxnSpLocks/>
          </p:cNvCxnSpPr>
          <p:nvPr/>
        </p:nvCxnSpPr>
        <p:spPr>
          <a:xfrm flipH="1">
            <a:off x="1016629" y="2688404"/>
            <a:ext cx="2701192" cy="191187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p:cNvCxnSpPr>
            <a:cxnSpLocks/>
          </p:cNvCxnSpPr>
          <p:nvPr/>
        </p:nvCxnSpPr>
        <p:spPr>
          <a:xfrm flipH="1">
            <a:off x="2497283" y="4370214"/>
            <a:ext cx="2929225" cy="309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35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36107" y="207790"/>
            <a:ext cx="7123278" cy="726695"/>
          </a:xfrm>
          <a:noFill/>
        </p:spPr>
        <p:txBody>
          <a:bodyPr vert="horz" lIns="91440" tIns="45720" rIns="91440" bIns="45720" rtlCol="0" anchor="ctr">
            <a:normAutofit/>
          </a:bodyPr>
          <a:lstStyle/>
          <a:p>
            <a:r>
              <a:rPr lang="it-IT" dirty="0"/>
              <a:t>DTT </a:t>
            </a:r>
            <a:r>
              <a:rPr lang="it-IT" dirty="0" err="1"/>
              <a:t>experimental</a:t>
            </a:r>
            <a:r>
              <a:rPr lang="it-IT" dirty="0"/>
              <a:t> </a:t>
            </a:r>
            <a:r>
              <a:rPr lang="it-IT" dirty="0" err="1"/>
              <a:t>program</a:t>
            </a:r>
            <a:endParaRPr lang="it-IT" dirty="0"/>
          </a:p>
        </p:txBody>
      </p:sp>
      <p:pic>
        <p:nvPicPr>
          <p:cNvPr id="46" name="Immagine 45"/>
          <p:cNvPicPr>
            <a:picLocks noChangeAspect="1"/>
          </p:cNvPicPr>
          <p:nvPr/>
        </p:nvPicPr>
        <p:blipFill>
          <a:blip r:embed="rId2"/>
          <a:stretch>
            <a:fillRect/>
          </a:stretch>
        </p:blipFill>
        <p:spPr>
          <a:xfrm>
            <a:off x="646250" y="889641"/>
            <a:ext cx="3071571" cy="1673071"/>
          </a:xfrm>
          <a:prstGeom prst="rect">
            <a:avLst/>
          </a:prstGeom>
          <a:ln w="22225">
            <a:solidFill>
              <a:schemeClr val="accent1"/>
            </a:solidFill>
          </a:ln>
        </p:spPr>
      </p:pic>
      <p:sp>
        <p:nvSpPr>
          <p:cNvPr id="47" name="CasellaDiTesto 46"/>
          <p:cNvSpPr txBox="1"/>
          <p:nvPr/>
        </p:nvSpPr>
        <p:spPr>
          <a:xfrm>
            <a:off x="3869411" y="1137262"/>
            <a:ext cx="5041209" cy="2031325"/>
          </a:xfrm>
          <a:prstGeom prst="rect">
            <a:avLst/>
          </a:prstGeom>
          <a:noFill/>
          <a:ln w="15875">
            <a:solidFill>
              <a:schemeClr val="accent1"/>
            </a:solidFill>
          </a:ln>
        </p:spPr>
        <p:txBody>
          <a:bodyPr wrap="square" rtlCol="0">
            <a:spAutoFit/>
          </a:bodyPr>
          <a:lstStyle/>
          <a:p>
            <a:pPr marL="342900" indent="-342900">
              <a:buAutoNum type="arabicParenR"/>
            </a:pPr>
            <a:r>
              <a:rPr lang="en-US" dirty="0"/>
              <a:t>In the first phase all the possible plasma scenarios will be tested to identify the most promising following </a:t>
            </a:r>
            <a:r>
              <a:rPr lang="en-US" dirty="0" err="1"/>
              <a:t>divertors</a:t>
            </a:r>
            <a:r>
              <a:rPr lang="en-US" dirty="0"/>
              <a:t> – Day0: </a:t>
            </a:r>
            <a:r>
              <a:rPr lang="en-US" dirty="0" err="1"/>
              <a:t>I</a:t>
            </a:r>
            <a:r>
              <a:rPr lang="en-US" baseline="-25000" dirty="0" err="1"/>
              <a:t>p</a:t>
            </a:r>
            <a:r>
              <a:rPr lang="en-US" dirty="0"/>
              <a:t>= 2 MA -  B</a:t>
            </a:r>
            <a:r>
              <a:rPr lang="en-US" baseline="-25000" dirty="0"/>
              <a:t>T</a:t>
            </a:r>
            <a:r>
              <a:rPr lang="en-US" dirty="0"/>
              <a:t>= 3 T ; Day1: </a:t>
            </a:r>
            <a:r>
              <a:rPr lang="en-US" dirty="0" err="1"/>
              <a:t>I</a:t>
            </a:r>
            <a:r>
              <a:rPr lang="en-US" baseline="-25000" dirty="0" err="1"/>
              <a:t>p</a:t>
            </a:r>
            <a:r>
              <a:rPr lang="en-US" dirty="0"/>
              <a:t>= 5.5 MA -  B</a:t>
            </a:r>
            <a:r>
              <a:rPr lang="en-US" baseline="-25000" dirty="0"/>
              <a:t>T</a:t>
            </a:r>
            <a:r>
              <a:rPr lang="en-US" dirty="0"/>
              <a:t>= 6 T</a:t>
            </a:r>
          </a:p>
          <a:p>
            <a:pPr marL="342900" indent="-342900">
              <a:buAutoNum type="arabicParenR"/>
            </a:pPr>
            <a:r>
              <a:rPr lang="en-US" dirty="0"/>
              <a:t>Detachment studies (test </a:t>
            </a:r>
            <a:r>
              <a:rPr lang="en-US" dirty="0" err="1"/>
              <a:t>divertors</a:t>
            </a:r>
            <a:r>
              <a:rPr lang="en-US" dirty="0"/>
              <a:t>?)</a:t>
            </a:r>
          </a:p>
          <a:p>
            <a:pPr marL="342900" indent="-342900">
              <a:buAutoNum type="arabicParenR"/>
            </a:pPr>
            <a:r>
              <a:rPr lang="en-US" dirty="0"/>
              <a:t>Total Heating</a:t>
            </a:r>
          </a:p>
          <a:p>
            <a:pPr marL="342900" indent="-342900">
              <a:buAutoNum type="arabicParenR"/>
            </a:pPr>
            <a:r>
              <a:rPr lang="en-US" dirty="0"/>
              <a:t>New </a:t>
            </a:r>
            <a:r>
              <a:rPr lang="en-US" dirty="0" err="1"/>
              <a:t>divertor</a:t>
            </a:r>
            <a:endParaRPr lang="en-US" dirty="0"/>
          </a:p>
        </p:txBody>
      </p:sp>
      <p:sp>
        <p:nvSpPr>
          <p:cNvPr id="4" name="Segnaposto numero diapositiva 3"/>
          <p:cNvSpPr>
            <a:spLocks noGrp="1"/>
          </p:cNvSpPr>
          <p:nvPr>
            <p:ph type="sldNum" sz="quarter" idx="12"/>
          </p:nvPr>
        </p:nvSpPr>
        <p:spPr/>
        <p:txBody>
          <a:bodyPr/>
          <a:lstStyle/>
          <a:p>
            <a:fld id="{BA013763-FF4F-6447-94CE-4F6DA003092A}" type="slidenum">
              <a:rPr lang="it-IT" smtClean="0"/>
              <a:pPr/>
              <a:t>7</a:t>
            </a:fld>
            <a:endParaRPr lang="it-IT"/>
          </a:p>
        </p:txBody>
      </p:sp>
      <p:grpSp>
        <p:nvGrpSpPr>
          <p:cNvPr id="89" name="Gruppo 1">
            <a:extLst>
              <a:ext uri="{FF2B5EF4-FFF2-40B4-BE49-F238E27FC236}">
                <a16:creationId xmlns:a16="http://schemas.microsoft.com/office/drawing/2014/main" id="{A7979C9C-8EE0-B447-8BD6-90613C2B60CA}"/>
              </a:ext>
            </a:extLst>
          </p:cNvPr>
          <p:cNvGrpSpPr>
            <a:grpSpLocks/>
          </p:cNvGrpSpPr>
          <p:nvPr/>
        </p:nvGrpSpPr>
        <p:grpSpPr bwMode="auto">
          <a:xfrm>
            <a:off x="-157160" y="2528118"/>
            <a:ext cx="5262561" cy="3581884"/>
            <a:chOff x="-2170" y="0"/>
            <a:chExt cx="46448" cy="28860"/>
          </a:xfrm>
        </p:grpSpPr>
        <p:cxnSp>
          <p:nvCxnSpPr>
            <p:cNvPr id="90" name="Straight Arrow Connector 89">
              <a:extLst>
                <a:ext uri="{FF2B5EF4-FFF2-40B4-BE49-F238E27FC236}">
                  <a16:creationId xmlns:a16="http://schemas.microsoft.com/office/drawing/2014/main" id="{0039E328-9C08-BD47-BE92-F8D9D04540DC}"/>
                </a:ext>
              </a:extLst>
            </p:cNvPr>
            <p:cNvCxnSpPr>
              <a:cxnSpLocks/>
            </p:cNvCxnSpPr>
            <p:nvPr/>
          </p:nvCxnSpPr>
          <p:spPr bwMode="auto">
            <a:xfrm>
              <a:off x="2334" y="25218"/>
              <a:ext cx="41944" cy="114"/>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 name="Straight Arrow Connector 90">
              <a:extLst>
                <a:ext uri="{FF2B5EF4-FFF2-40B4-BE49-F238E27FC236}">
                  <a16:creationId xmlns:a16="http://schemas.microsoft.com/office/drawing/2014/main" id="{65351B96-B17D-274A-BF90-AEF904690736}"/>
                </a:ext>
              </a:extLst>
            </p:cNvPr>
            <p:cNvCxnSpPr>
              <a:cxnSpLocks/>
            </p:cNvCxnSpPr>
            <p:nvPr/>
          </p:nvCxnSpPr>
          <p:spPr bwMode="auto">
            <a:xfrm flipV="1">
              <a:off x="2301" y="0"/>
              <a:ext cx="108" cy="25280"/>
            </a:xfrm>
            <a:prstGeom prst="straightConnector1">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92" name="Rectangle 91">
              <a:extLst>
                <a:ext uri="{FF2B5EF4-FFF2-40B4-BE49-F238E27FC236}">
                  <a16:creationId xmlns:a16="http://schemas.microsoft.com/office/drawing/2014/main" id="{B8EED814-0C53-454E-BF8D-390B53CD63F8}"/>
                </a:ext>
              </a:extLst>
            </p:cNvPr>
            <p:cNvSpPr>
              <a:spLocks noChangeArrowheads="1"/>
            </p:cNvSpPr>
            <p:nvPr/>
          </p:nvSpPr>
          <p:spPr bwMode="auto">
            <a:xfrm>
              <a:off x="5011" y="23679"/>
              <a:ext cx="753" cy="1291"/>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3" name="Rectangle 92">
              <a:extLst>
                <a:ext uri="{FF2B5EF4-FFF2-40B4-BE49-F238E27FC236}">
                  <a16:creationId xmlns:a16="http://schemas.microsoft.com/office/drawing/2014/main" id="{0828FEDA-E29B-4C4F-B252-487C9CED0553}"/>
                </a:ext>
              </a:extLst>
            </p:cNvPr>
            <p:cNvSpPr>
              <a:spLocks noChangeArrowheads="1"/>
            </p:cNvSpPr>
            <p:nvPr/>
          </p:nvSpPr>
          <p:spPr bwMode="auto">
            <a:xfrm>
              <a:off x="6519" y="19400"/>
              <a:ext cx="883" cy="5563"/>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4" name="Rectangle 93">
              <a:extLst>
                <a:ext uri="{FF2B5EF4-FFF2-40B4-BE49-F238E27FC236}">
                  <a16:creationId xmlns:a16="http://schemas.microsoft.com/office/drawing/2014/main" id="{714EC4BF-AB65-1B4B-83E2-5C0D6D3168E5}"/>
                </a:ext>
              </a:extLst>
            </p:cNvPr>
            <p:cNvSpPr>
              <a:spLocks noChangeArrowheads="1"/>
            </p:cNvSpPr>
            <p:nvPr/>
          </p:nvSpPr>
          <p:spPr bwMode="auto">
            <a:xfrm>
              <a:off x="8190" y="17762"/>
              <a:ext cx="843" cy="7217"/>
            </a:xfrm>
            <a:prstGeom prst="rect">
              <a:avLst/>
            </a:prstGeom>
            <a:solidFill>
              <a:srgbClr val="4472C4"/>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5" name="Rectangle 94">
              <a:extLst>
                <a:ext uri="{FF2B5EF4-FFF2-40B4-BE49-F238E27FC236}">
                  <a16:creationId xmlns:a16="http://schemas.microsoft.com/office/drawing/2014/main" id="{CB7CEE9D-CE0E-DB4E-8CE9-DEF1D415177F}"/>
                </a:ext>
              </a:extLst>
            </p:cNvPr>
            <p:cNvSpPr>
              <a:spLocks noChangeArrowheads="1"/>
            </p:cNvSpPr>
            <p:nvPr/>
          </p:nvSpPr>
          <p:spPr bwMode="auto">
            <a:xfrm>
              <a:off x="11399" y="13798"/>
              <a:ext cx="7620" cy="11095"/>
            </a:xfrm>
            <a:prstGeom prst="rect">
              <a:avLst/>
            </a:prstGeom>
            <a:solidFill>
              <a:srgbClr val="00B050">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96" name="TextBox 17">
              <a:extLst>
                <a:ext uri="{FF2B5EF4-FFF2-40B4-BE49-F238E27FC236}">
                  <a16:creationId xmlns:a16="http://schemas.microsoft.com/office/drawing/2014/main" id="{DCCAA6D2-8E16-D740-9AE6-D7E74E5D33EF}"/>
                </a:ext>
              </a:extLst>
            </p:cNvPr>
            <p:cNvSpPr txBox="1">
              <a:spLocks noChangeArrowheads="1"/>
            </p:cNvSpPr>
            <p:nvPr/>
          </p:nvSpPr>
          <p:spPr bwMode="auto">
            <a:xfrm>
              <a:off x="39021" y="25483"/>
              <a:ext cx="5257"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Years</a:t>
              </a:r>
              <a:endParaRPr lang="it-IT" sz="1200">
                <a:effectLst/>
                <a:latin typeface="Times New Roman" panose="02020603050405020304" pitchFamily="18" charset="0"/>
                <a:ea typeface="Calibri" panose="020F0502020204030204" pitchFamily="34" charset="0"/>
              </a:endParaRPr>
            </a:p>
          </p:txBody>
        </p:sp>
        <p:sp>
          <p:nvSpPr>
            <p:cNvPr id="97" name="TextBox 18">
              <a:extLst>
                <a:ext uri="{FF2B5EF4-FFF2-40B4-BE49-F238E27FC236}">
                  <a16:creationId xmlns:a16="http://schemas.microsoft.com/office/drawing/2014/main" id="{92821A0F-E64D-9941-BD7B-9B8082AC0340}"/>
                </a:ext>
              </a:extLst>
            </p:cNvPr>
            <p:cNvSpPr txBox="1">
              <a:spLocks noChangeArrowheads="1"/>
            </p:cNvSpPr>
            <p:nvPr/>
          </p:nvSpPr>
          <p:spPr bwMode="auto">
            <a:xfrm rot="16200000">
              <a:off x="-7696" y="5718"/>
              <a:ext cx="13992" cy="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a:noAutofit/>
            </a:bodyPr>
            <a:lstStyle/>
            <a:p>
              <a:pP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Power at plasma (MW)</a:t>
              </a:r>
              <a:endParaRPr lang="it-IT" sz="1200">
                <a:effectLst/>
                <a:latin typeface="Times New Roman" panose="02020603050405020304" pitchFamily="18" charset="0"/>
                <a:ea typeface="Calibri" panose="020F0502020204030204" pitchFamily="34" charset="0"/>
              </a:endParaRPr>
            </a:p>
          </p:txBody>
        </p:sp>
        <p:grpSp>
          <p:nvGrpSpPr>
            <p:cNvPr id="98" name="Group 97">
              <a:extLst>
                <a:ext uri="{FF2B5EF4-FFF2-40B4-BE49-F238E27FC236}">
                  <a16:creationId xmlns:a16="http://schemas.microsoft.com/office/drawing/2014/main" id="{04DC3E2C-BCBD-674F-98FC-8DD1623256F0}"/>
                </a:ext>
              </a:extLst>
            </p:cNvPr>
            <p:cNvGrpSpPr>
              <a:grpSpLocks/>
            </p:cNvGrpSpPr>
            <p:nvPr/>
          </p:nvGrpSpPr>
          <p:grpSpPr bwMode="auto">
            <a:xfrm>
              <a:off x="5011" y="13797"/>
              <a:ext cx="6388" cy="11094"/>
              <a:chOff x="5011" y="13798"/>
              <a:chExt cx="6388" cy="11094"/>
            </a:xfrm>
          </p:grpSpPr>
          <p:sp>
            <p:nvSpPr>
              <p:cNvPr id="117" name="TextBox 39">
                <a:extLst>
                  <a:ext uri="{FF2B5EF4-FFF2-40B4-BE49-F238E27FC236}">
                    <a16:creationId xmlns:a16="http://schemas.microsoft.com/office/drawing/2014/main" id="{9C7A9E21-78AF-6F4B-9998-55923DAABEF8}"/>
                  </a:ext>
                </a:extLst>
              </p:cNvPr>
              <p:cNvSpPr txBox="1">
                <a:spLocks noChangeArrowheads="1"/>
              </p:cNvSpPr>
              <p:nvPr/>
            </p:nvSpPr>
            <p:spPr bwMode="auto">
              <a:xfrm>
                <a:off x="5453" y="13798"/>
                <a:ext cx="5529"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1</a:t>
                </a:r>
                <a:endParaRPr lang="it-IT" sz="1200">
                  <a:effectLst/>
                  <a:latin typeface="Times New Roman" panose="02020603050405020304" pitchFamily="18" charset="0"/>
                  <a:ea typeface="Calibri" panose="020F0502020204030204" pitchFamily="34" charset="0"/>
                </a:endParaRPr>
              </a:p>
            </p:txBody>
          </p:sp>
          <p:sp>
            <p:nvSpPr>
              <p:cNvPr id="118" name="Rectangle 117">
                <a:extLst>
                  <a:ext uri="{FF2B5EF4-FFF2-40B4-BE49-F238E27FC236}">
                    <a16:creationId xmlns:a16="http://schemas.microsoft.com/office/drawing/2014/main" id="{1DB23BA4-C89F-6647-9555-F1DB70899DC3}"/>
                  </a:ext>
                </a:extLst>
              </p:cNvPr>
              <p:cNvSpPr>
                <a:spLocks noChangeArrowheads="1"/>
              </p:cNvSpPr>
              <p:nvPr/>
            </p:nvSpPr>
            <p:spPr bwMode="auto">
              <a:xfrm>
                <a:off x="5011" y="17759"/>
                <a:ext cx="6388" cy="7133"/>
              </a:xfrm>
              <a:prstGeom prst="rect">
                <a:avLst/>
              </a:prstGeom>
              <a:solidFill>
                <a:srgbClr val="767171">
                  <a:alpha val="50000"/>
                </a:srgbClr>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99" name="TextBox 23">
              <a:extLst>
                <a:ext uri="{FF2B5EF4-FFF2-40B4-BE49-F238E27FC236}">
                  <a16:creationId xmlns:a16="http://schemas.microsoft.com/office/drawing/2014/main" id="{36BADA5D-5816-204C-976D-F0BCB75BCF66}"/>
                </a:ext>
              </a:extLst>
            </p:cNvPr>
            <p:cNvSpPr txBox="1">
              <a:spLocks noChangeArrowheads="1"/>
            </p:cNvSpPr>
            <p:nvPr/>
          </p:nvSpPr>
          <p:spPr bwMode="auto">
            <a:xfrm>
              <a:off x="12598" y="9748"/>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2</a:t>
              </a:r>
              <a:endParaRPr lang="it-IT" sz="1200">
                <a:effectLst/>
                <a:latin typeface="Times New Roman" panose="02020603050405020304" pitchFamily="18" charset="0"/>
                <a:ea typeface="Calibri" panose="020F0502020204030204" pitchFamily="34" charset="0"/>
              </a:endParaRPr>
            </a:p>
          </p:txBody>
        </p:sp>
        <p:grpSp>
          <p:nvGrpSpPr>
            <p:cNvPr id="100" name="Group 99">
              <a:extLst>
                <a:ext uri="{FF2B5EF4-FFF2-40B4-BE49-F238E27FC236}">
                  <a16:creationId xmlns:a16="http://schemas.microsoft.com/office/drawing/2014/main" id="{A090D204-4DA8-AC47-A1DF-05A5A065C475}"/>
                </a:ext>
              </a:extLst>
            </p:cNvPr>
            <p:cNvGrpSpPr>
              <a:grpSpLocks/>
            </p:cNvGrpSpPr>
            <p:nvPr/>
          </p:nvGrpSpPr>
          <p:grpSpPr bwMode="auto">
            <a:xfrm>
              <a:off x="19019" y="2954"/>
              <a:ext cx="7899" cy="21939"/>
              <a:chOff x="19019" y="2954"/>
              <a:chExt cx="7899" cy="21938"/>
            </a:xfrm>
          </p:grpSpPr>
          <p:sp>
            <p:nvSpPr>
              <p:cNvPr id="115" name="Rectangle 114">
                <a:extLst>
                  <a:ext uri="{FF2B5EF4-FFF2-40B4-BE49-F238E27FC236}">
                    <a16:creationId xmlns:a16="http://schemas.microsoft.com/office/drawing/2014/main" id="{2D28F3A5-8040-4743-B64D-6187352751EC}"/>
                  </a:ext>
                </a:extLst>
              </p:cNvPr>
              <p:cNvSpPr>
                <a:spLocks noChangeArrowheads="1"/>
              </p:cNvSpPr>
              <p:nvPr/>
            </p:nvSpPr>
            <p:spPr bwMode="auto">
              <a:xfrm>
                <a:off x="19019" y="6660"/>
                <a:ext cx="7899" cy="18232"/>
              </a:xfrm>
              <a:prstGeom prst="rect">
                <a:avLst/>
              </a:prstGeom>
              <a:solidFill>
                <a:srgbClr val="FFFF00"/>
              </a:soli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6" name="TextBox 37">
                <a:extLst>
                  <a:ext uri="{FF2B5EF4-FFF2-40B4-BE49-F238E27FC236}">
                    <a16:creationId xmlns:a16="http://schemas.microsoft.com/office/drawing/2014/main" id="{F7FD5D48-3921-E345-BB4F-7A794314CFC8}"/>
                  </a:ext>
                </a:extLst>
              </p:cNvPr>
              <p:cNvSpPr txBox="1">
                <a:spLocks noChangeArrowheads="1"/>
              </p:cNvSpPr>
              <p:nvPr/>
            </p:nvSpPr>
            <p:spPr bwMode="auto">
              <a:xfrm>
                <a:off x="20079" y="2954"/>
                <a:ext cx="5530" cy="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Phase</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200" b="1" kern="1200">
                    <a:solidFill>
                      <a:srgbClr val="000000"/>
                    </a:solidFill>
                    <a:effectLst/>
                    <a:latin typeface="Century Gothic" panose="020B0502020202020204" pitchFamily="34" charset="0"/>
                    <a:ea typeface="Calibri" panose="020F0502020204030204" pitchFamily="34" charset="0"/>
                  </a:rPr>
                  <a:t>3</a:t>
                </a:r>
                <a:endParaRPr lang="it-IT" sz="1200">
                  <a:effectLst/>
                  <a:latin typeface="Times New Roman" panose="02020603050405020304" pitchFamily="18" charset="0"/>
                  <a:ea typeface="Calibri" panose="020F0502020204030204" pitchFamily="34" charset="0"/>
                </a:endParaRPr>
              </a:p>
            </p:txBody>
          </p:sp>
        </p:grpSp>
        <p:grpSp>
          <p:nvGrpSpPr>
            <p:cNvPr id="101" name="Group 100">
              <a:extLst>
                <a:ext uri="{FF2B5EF4-FFF2-40B4-BE49-F238E27FC236}">
                  <a16:creationId xmlns:a16="http://schemas.microsoft.com/office/drawing/2014/main" id="{F121B052-1616-6241-9935-B444C76234C6}"/>
                </a:ext>
              </a:extLst>
            </p:cNvPr>
            <p:cNvGrpSpPr>
              <a:grpSpLocks/>
            </p:cNvGrpSpPr>
            <p:nvPr/>
          </p:nvGrpSpPr>
          <p:grpSpPr bwMode="auto">
            <a:xfrm>
              <a:off x="26918" y="5491"/>
              <a:ext cx="8598" cy="19402"/>
              <a:chOff x="26918" y="5491"/>
              <a:chExt cx="8598" cy="19401"/>
            </a:xfrm>
          </p:grpSpPr>
          <p:grpSp>
            <p:nvGrpSpPr>
              <p:cNvPr id="111" name="Group 110">
                <a:extLst>
                  <a:ext uri="{FF2B5EF4-FFF2-40B4-BE49-F238E27FC236}">
                    <a16:creationId xmlns:a16="http://schemas.microsoft.com/office/drawing/2014/main" id="{F917015C-61E8-3248-A555-920B943ABE73}"/>
                  </a:ext>
                </a:extLst>
              </p:cNvPr>
              <p:cNvGrpSpPr>
                <a:grpSpLocks/>
              </p:cNvGrpSpPr>
              <p:nvPr/>
            </p:nvGrpSpPr>
            <p:grpSpPr bwMode="auto">
              <a:xfrm>
                <a:off x="26918" y="5491"/>
                <a:ext cx="8598" cy="19401"/>
                <a:chOff x="26918" y="5491"/>
                <a:chExt cx="8598" cy="19400"/>
              </a:xfrm>
            </p:grpSpPr>
            <p:sp>
              <p:nvSpPr>
                <p:cNvPr id="113" name="Rectangle 112">
                  <a:extLst>
                    <a:ext uri="{FF2B5EF4-FFF2-40B4-BE49-F238E27FC236}">
                      <a16:creationId xmlns:a16="http://schemas.microsoft.com/office/drawing/2014/main" id="{E1F34615-3BC6-C249-8253-48C599D936AA}"/>
                    </a:ext>
                  </a:extLst>
                </p:cNvPr>
                <p:cNvSpPr>
                  <a:spLocks noChangeArrowheads="1"/>
                </p:cNvSpPr>
                <p:nvPr/>
              </p:nvSpPr>
              <p:spPr bwMode="auto">
                <a:xfrm>
                  <a:off x="26918" y="5491"/>
                  <a:ext cx="8576" cy="19400"/>
                </a:xfrm>
                <a:prstGeom prst="rect">
                  <a:avLst/>
                </a:prstGeom>
                <a:gradFill rotWithShape="0">
                  <a:gsLst>
                    <a:gs pos="0">
                      <a:srgbClr val="FFF2CC"/>
                    </a:gs>
                    <a:gs pos="83000">
                      <a:srgbClr val="7F6000"/>
                    </a:gs>
                    <a:gs pos="86000">
                      <a:srgbClr val="7F6000"/>
                    </a:gs>
                    <a:gs pos="100000">
                      <a:srgbClr val="7F6000"/>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sp>
              <p:nvSpPr>
                <p:cNvPr id="114" name="Rectangle 113">
                  <a:extLst>
                    <a:ext uri="{FF2B5EF4-FFF2-40B4-BE49-F238E27FC236}">
                      <a16:creationId xmlns:a16="http://schemas.microsoft.com/office/drawing/2014/main" id="{24B1DF08-3223-B649-A5FB-3045F7AA429E}"/>
                    </a:ext>
                  </a:extLst>
                </p:cNvPr>
                <p:cNvSpPr>
                  <a:spLocks noChangeArrowheads="1"/>
                </p:cNvSpPr>
                <p:nvPr/>
              </p:nvSpPr>
              <p:spPr bwMode="auto">
                <a:xfrm>
                  <a:off x="26918" y="5491"/>
                  <a:ext cx="8598" cy="19366"/>
                </a:xfrm>
                <a:prstGeom prst="rect">
                  <a:avLst/>
                </a:prstGeom>
                <a:gradFill rotWithShape="0">
                  <a:gsLst>
                    <a:gs pos="0">
                      <a:srgbClr val="F6F8FC"/>
                    </a:gs>
                    <a:gs pos="37000">
                      <a:srgbClr val="D3E0EF"/>
                    </a:gs>
                    <a:gs pos="55499">
                      <a:srgbClr val="C2D3E8"/>
                    </a:gs>
                    <a:gs pos="64751">
                      <a:srgbClr val="B9CDE5"/>
                    </a:gs>
                    <a:gs pos="69376">
                      <a:srgbClr val="B5CAE3"/>
                    </a:gs>
                    <a:gs pos="71687">
                      <a:srgbClr val="B3C8E2"/>
                    </a:gs>
                    <a:gs pos="72842">
                      <a:srgbClr val="B2C7E2"/>
                    </a:gs>
                    <a:gs pos="74001">
                      <a:srgbClr val="ABC0E4"/>
                    </a:gs>
                    <a:gs pos="83000">
                      <a:srgbClr val="ABC0E4"/>
                    </a:gs>
                    <a:gs pos="100000">
                      <a:srgbClr val="C7D5ED"/>
                    </a:gs>
                  </a:gsLst>
                  <a:lin ang="10800000"/>
                </a:grad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112" name="TextBox 33">
                <a:extLst>
                  <a:ext uri="{FF2B5EF4-FFF2-40B4-BE49-F238E27FC236}">
                    <a16:creationId xmlns:a16="http://schemas.microsoft.com/office/drawing/2014/main" id="{E98792DA-432E-CC45-B5F8-B072EE78E419}"/>
                  </a:ext>
                </a:extLst>
              </p:cNvPr>
              <p:cNvSpPr txBox="1">
                <a:spLocks noChangeArrowheads="1"/>
              </p:cNvSpPr>
              <p:nvPr/>
            </p:nvSpPr>
            <p:spPr bwMode="auto">
              <a:xfrm>
                <a:off x="27473" y="13151"/>
                <a:ext cx="7744"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Further</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upgrades</a:t>
                </a:r>
                <a:endParaRPr lang="it-IT" sz="1200">
                  <a:effectLst/>
                  <a:latin typeface="Times New Roman" panose="02020603050405020304" pitchFamily="18" charset="0"/>
                  <a:ea typeface="Calibri" panose="020F0502020204030204" pitchFamily="34" charset="0"/>
                </a:endParaRPr>
              </a:p>
            </p:txBody>
          </p:sp>
        </p:grpSp>
        <p:sp>
          <p:nvSpPr>
            <p:cNvPr id="102" name="TextBox 26">
              <a:extLst>
                <a:ext uri="{FF2B5EF4-FFF2-40B4-BE49-F238E27FC236}">
                  <a16:creationId xmlns:a16="http://schemas.microsoft.com/office/drawing/2014/main" id="{D798F8B8-0B69-8549-9D40-DF2A88903BA0}"/>
                </a:ext>
              </a:extLst>
            </p:cNvPr>
            <p:cNvSpPr txBox="1">
              <a:spLocks noChangeArrowheads="1"/>
            </p:cNvSpPr>
            <p:nvPr/>
          </p:nvSpPr>
          <p:spPr bwMode="auto">
            <a:xfrm>
              <a:off x="2576" y="25381"/>
              <a:ext cx="4690" cy="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2028</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Day0</a:t>
              </a:r>
              <a:endParaRPr lang="it-IT" sz="1200">
                <a:effectLst/>
                <a:latin typeface="Times New Roman" panose="02020603050405020304" pitchFamily="18" charset="0"/>
                <a:ea typeface="Calibri" panose="020F0502020204030204" pitchFamily="34" charset="0"/>
              </a:endParaRPr>
            </a:p>
          </p:txBody>
        </p:sp>
        <p:sp>
          <p:nvSpPr>
            <p:cNvPr id="103" name="TextBox 27">
              <a:extLst>
                <a:ext uri="{FF2B5EF4-FFF2-40B4-BE49-F238E27FC236}">
                  <a16:creationId xmlns:a16="http://schemas.microsoft.com/office/drawing/2014/main" id="{68D414C2-A92D-7C4A-A7B1-C49B3ABAB4ED}"/>
                </a:ext>
              </a:extLst>
            </p:cNvPr>
            <p:cNvSpPr txBox="1">
              <a:spLocks noChangeArrowheads="1"/>
            </p:cNvSpPr>
            <p:nvPr/>
          </p:nvSpPr>
          <p:spPr bwMode="auto">
            <a:xfrm>
              <a:off x="6250" y="25353"/>
              <a:ext cx="4690" cy="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2030</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Day1</a:t>
              </a:r>
              <a:endParaRPr lang="it-IT" sz="1200">
                <a:effectLst/>
                <a:latin typeface="Times New Roman" panose="02020603050405020304" pitchFamily="18" charset="0"/>
                <a:ea typeface="Calibri" panose="020F0502020204030204" pitchFamily="34" charset="0"/>
              </a:endParaRPr>
            </a:p>
          </p:txBody>
        </p:sp>
        <p:sp>
          <p:nvSpPr>
            <p:cNvPr id="104" name="TextBox 28">
              <a:extLst>
                <a:ext uri="{FF2B5EF4-FFF2-40B4-BE49-F238E27FC236}">
                  <a16:creationId xmlns:a16="http://schemas.microsoft.com/office/drawing/2014/main" id="{9CF8B319-E179-124C-AA38-A6A106C24262}"/>
                </a:ext>
              </a:extLst>
            </p:cNvPr>
            <p:cNvSpPr txBox="1">
              <a:spLocks noChangeArrowheads="1"/>
            </p:cNvSpPr>
            <p:nvPr/>
          </p:nvSpPr>
          <p:spPr bwMode="auto">
            <a:xfrm>
              <a:off x="9921" y="25440"/>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2032</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Day2</a:t>
              </a:r>
              <a:endParaRPr lang="it-IT" sz="1200">
                <a:effectLst/>
                <a:latin typeface="Times New Roman" panose="02020603050405020304" pitchFamily="18" charset="0"/>
                <a:ea typeface="Calibri" panose="020F0502020204030204" pitchFamily="34" charset="0"/>
              </a:endParaRPr>
            </a:p>
          </p:txBody>
        </p:sp>
        <p:sp>
          <p:nvSpPr>
            <p:cNvPr id="105" name="TextBox 29">
              <a:extLst>
                <a:ext uri="{FF2B5EF4-FFF2-40B4-BE49-F238E27FC236}">
                  <a16:creationId xmlns:a16="http://schemas.microsoft.com/office/drawing/2014/main" id="{C12D71A3-C5FB-C744-9A09-043FBDE4C5F9}"/>
                </a:ext>
              </a:extLst>
            </p:cNvPr>
            <p:cNvSpPr txBox="1">
              <a:spLocks noChangeArrowheads="1"/>
            </p:cNvSpPr>
            <p:nvPr/>
          </p:nvSpPr>
          <p:spPr bwMode="auto">
            <a:xfrm>
              <a:off x="17423" y="25502"/>
              <a:ext cx="4690"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2036</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Day4</a:t>
              </a:r>
              <a:endParaRPr lang="it-IT" sz="1200">
                <a:effectLst/>
                <a:latin typeface="Times New Roman" panose="02020603050405020304" pitchFamily="18" charset="0"/>
                <a:ea typeface="Calibri" panose="020F0502020204030204" pitchFamily="34" charset="0"/>
              </a:endParaRPr>
            </a:p>
          </p:txBody>
        </p:sp>
        <p:sp>
          <p:nvSpPr>
            <p:cNvPr id="106" name="TextBox 30">
              <a:extLst>
                <a:ext uri="{FF2B5EF4-FFF2-40B4-BE49-F238E27FC236}">
                  <a16:creationId xmlns:a16="http://schemas.microsoft.com/office/drawing/2014/main" id="{DE398D1D-2E77-8C49-864A-FC9785A5DDB7}"/>
                </a:ext>
              </a:extLst>
            </p:cNvPr>
            <p:cNvSpPr txBox="1">
              <a:spLocks noChangeArrowheads="1"/>
            </p:cNvSpPr>
            <p:nvPr/>
          </p:nvSpPr>
          <p:spPr bwMode="auto">
            <a:xfrm>
              <a:off x="24965" y="25502"/>
              <a:ext cx="4690"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2040</a:t>
              </a:r>
              <a:endParaRPr lang="it-IT" sz="1200">
                <a:effectLst/>
                <a:latin typeface="Times New Roman" panose="02020603050405020304" pitchFamily="18" charset="0"/>
                <a:ea typeface="Calibri" panose="020F0502020204030204" pitchFamily="34" charset="0"/>
              </a:endParaRPr>
            </a:p>
          </p:txBody>
        </p:sp>
        <p:sp>
          <p:nvSpPr>
            <p:cNvPr id="107" name="TextBox 31">
              <a:extLst>
                <a:ext uri="{FF2B5EF4-FFF2-40B4-BE49-F238E27FC236}">
                  <a16:creationId xmlns:a16="http://schemas.microsoft.com/office/drawing/2014/main" id="{405361E9-3ACA-084F-AAD8-2CC7B7D39C70}"/>
                </a:ext>
              </a:extLst>
            </p:cNvPr>
            <p:cNvSpPr txBox="1">
              <a:spLocks noChangeArrowheads="1"/>
            </p:cNvSpPr>
            <p:nvPr/>
          </p:nvSpPr>
          <p:spPr bwMode="auto">
            <a:xfrm>
              <a:off x="33369" y="25504"/>
              <a:ext cx="5046"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2053</a:t>
              </a:r>
              <a:endParaRPr lang="it-IT" sz="1200">
                <a:effectLst/>
                <a:latin typeface="Times New Roman" panose="02020603050405020304" pitchFamily="18" charset="0"/>
                <a:ea typeface="Calibri" panose="020F0502020204030204" pitchFamily="34" charset="0"/>
              </a:endParaRPr>
            </a:p>
          </p:txBody>
        </p:sp>
        <p:sp>
          <p:nvSpPr>
            <p:cNvPr id="108" name="TextBox 7">
              <a:extLst>
                <a:ext uri="{FF2B5EF4-FFF2-40B4-BE49-F238E27FC236}">
                  <a16:creationId xmlns:a16="http://schemas.microsoft.com/office/drawing/2014/main" id="{9D0CC160-9790-B541-A841-EFFEE4BEABD6}"/>
                </a:ext>
              </a:extLst>
            </p:cNvPr>
            <p:cNvSpPr txBox="1">
              <a:spLocks noChangeArrowheads="1"/>
            </p:cNvSpPr>
            <p:nvPr/>
          </p:nvSpPr>
          <p:spPr bwMode="auto">
            <a:xfrm>
              <a:off x="5764" y="17829"/>
              <a:ext cx="5295"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p:txBody>
        </p:sp>
        <p:sp>
          <p:nvSpPr>
            <p:cNvPr id="109" name="TextBox 9">
              <a:extLst>
                <a:ext uri="{FF2B5EF4-FFF2-40B4-BE49-F238E27FC236}">
                  <a16:creationId xmlns:a16="http://schemas.microsoft.com/office/drawing/2014/main" id="{4192704B-CD49-BC48-80D5-452A53366073}"/>
                </a:ext>
              </a:extLst>
            </p:cNvPr>
            <p:cNvSpPr txBox="1">
              <a:spLocks noChangeArrowheads="1"/>
            </p:cNvSpPr>
            <p:nvPr/>
          </p:nvSpPr>
          <p:spPr bwMode="auto">
            <a:xfrm>
              <a:off x="19342" y="10117"/>
              <a:ext cx="7076"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new</a:t>
              </a:r>
              <a:endParaRPr lang="it-IT" sz="1200">
                <a:effectLst/>
                <a:latin typeface="Times New Roman" panose="02020603050405020304" pitchFamily="18" charset="0"/>
                <a:ea typeface="Calibri" panose="020F0502020204030204" pitchFamily="34" charset="0"/>
              </a:endParaRPr>
            </a:p>
            <a:p>
              <a:pPr algn="ct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divertors</a:t>
              </a:r>
              <a:endParaRPr lang="it-IT" sz="1200">
                <a:effectLst/>
                <a:latin typeface="Times New Roman" panose="02020603050405020304" pitchFamily="18" charset="0"/>
                <a:ea typeface="Calibri" panose="020F0502020204030204" pitchFamily="34" charset="0"/>
              </a:endParaRPr>
            </a:p>
          </p:txBody>
        </p:sp>
        <p:sp>
          <p:nvSpPr>
            <p:cNvPr id="110" name="TextBox 8">
              <a:extLst>
                <a:ext uri="{FF2B5EF4-FFF2-40B4-BE49-F238E27FC236}">
                  <a16:creationId xmlns:a16="http://schemas.microsoft.com/office/drawing/2014/main" id="{28102FDD-AA51-8743-B4A2-CA72E9EA07E6}"/>
                </a:ext>
              </a:extLst>
            </p:cNvPr>
            <p:cNvSpPr txBox="1">
              <a:spLocks noChangeArrowheads="1"/>
            </p:cNvSpPr>
            <p:nvPr/>
          </p:nvSpPr>
          <p:spPr bwMode="auto">
            <a:xfrm>
              <a:off x="12598" y="16650"/>
              <a:ext cx="5294" cy="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6000"/>
                </a:lnSpc>
                <a:spcAft>
                  <a:spcPts val="0"/>
                </a:spcAft>
              </a:pPr>
              <a:r>
                <a:rPr lang="it-IT" sz="1000" b="1" kern="1200">
                  <a:solidFill>
                    <a:srgbClr val="000000"/>
                  </a:solidFill>
                  <a:effectLst/>
                  <a:latin typeface="Century Gothic" panose="020B0502020202020204" pitchFamily="34" charset="0"/>
                  <a:ea typeface="Calibri" panose="020F0502020204030204" pitchFamily="34" charset="0"/>
                </a:rPr>
                <a:t> </a:t>
              </a:r>
              <a:r>
                <a:rPr lang="en-GB" sz="1000" b="1" kern="1200">
                  <a:solidFill>
                    <a:srgbClr val="000000"/>
                  </a:solidFill>
                  <a:effectLst/>
                  <a:latin typeface="Century Gothic" panose="020B0502020202020204" pitchFamily="34" charset="0"/>
                  <a:ea typeface="Calibri" panose="020F0502020204030204" pitchFamily="34" charset="0"/>
                </a:rPr>
                <a:t>    3 IC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14,5 EC</a:t>
              </a:r>
              <a:endParaRPr lang="it-IT" sz="1200">
                <a:effectLst/>
                <a:latin typeface="Times New Roman" panose="02020603050405020304" pitchFamily="18" charset="0"/>
                <a:ea typeface="Calibri" panose="020F0502020204030204" pitchFamily="34" charset="0"/>
              </a:endParaRPr>
            </a:p>
            <a:p>
              <a:pPr>
                <a:lnSpc>
                  <a:spcPct val="106000"/>
                </a:lnSpc>
                <a:spcAft>
                  <a:spcPts val="0"/>
                </a:spcAft>
              </a:pPr>
              <a:r>
                <a:rPr lang="en-GB" sz="1000" b="1" kern="1200">
                  <a:solidFill>
                    <a:srgbClr val="000000"/>
                  </a:solidFill>
                  <a:effectLst/>
                  <a:latin typeface="Century Gothic" panose="020B0502020202020204" pitchFamily="34" charset="0"/>
                  <a:ea typeface="Calibri" panose="020F0502020204030204" pitchFamily="34" charset="0"/>
                </a:rPr>
                <a:t>  9,5 NB</a:t>
              </a:r>
              <a:endParaRPr lang="it-IT" sz="1200">
                <a:effectLst/>
                <a:latin typeface="Times New Roman" panose="02020603050405020304" pitchFamily="18" charset="0"/>
                <a:ea typeface="Calibri" panose="020F0502020204030204" pitchFamily="34" charset="0"/>
              </a:endParaRPr>
            </a:p>
          </p:txBody>
        </p:sp>
      </p:grpSp>
      <p:cxnSp>
        <p:nvCxnSpPr>
          <p:cNvPr id="54" name="Connettore 2 53"/>
          <p:cNvCxnSpPr>
            <a:cxnSpLocks/>
          </p:cNvCxnSpPr>
          <p:nvPr/>
        </p:nvCxnSpPr>
        <p:spPr>
          <a:xfrm flipH="1">
            <a:off x="2435236" y="2699391"/>
            <a:ext cx="1394912" cy="171213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CasellaDiTesto 54">
            <a:extLst>
              <a:ext uri="{FF2B5EF4-FFF2-40B4-BE49-F238E27FC236}">
                <a16:creationId xmlns:a16="http://schemas.microsoft.com/office/drawing/2014/main" id="{13AC1C38-4105-8249-A827-92A47A77088B}"/>
              </a:ext>
            </a:extLst>
          </p:cNvPr>
          <p:cNvSpPr txBox="1"/>
          <p:nvPr/>
        </p:nvSpPr>
        <p:spPr>
          <a:xfrm>
            <a:off x="5373468" y="3516459"/>
            <a:ext cx="3467099" cy="2385268"/>
          </a:xfrm>
          <a:prstGeom prst="rect">
            <a:avLst/>
          </a:prstGeom>
          <a:noFill/>
          <a:ln w="19050">
            <a:solidFill>
              <a:schemeClr val="accent5"/>
            </a:solidFill>
          </a:ln>
        </p:spPr>
        <p:txBody>
          <a:bodyPr wrap="square" rtlCol="0">
            <a:spAutoFit/>
          </a:bodyPr>
          <a:lstStyle/>
          <a:p>
            <a:pPr>
              <a:spcBef>
                <a:spcPts val="600"/>
              </a:spcBef>
            </a:pPr>
            <a:r>
              <a:rPr lang="en-US" dirty="0"/>
              <a:t>The full experimental program will run in parallel to ITER and JT60SA, consequently a strong cooperation  will be mandatory among these three facilities.</a:t>
            </a:r>
          </a:p>
          <a:p>
            <a:pPr>
              <a:spcBef>
                <a:spcPts val="600"/>
              </a:spcBef>
            </a:pPr>
            <a:r>
              <a:rPr lang="en-US" dirty="0"/>
              <a:t>In particular for DTT it will be mandatory to assist DEMO in the design of its </a:t>
            </a:r>
            <a:r>
              <a:rPr lang="en-US" dirty="0" err="1"/>
              <a:t>divertor</a:t>
            </a:r>
            <a:endParaRPr lang="en-US" dirty="0"/>
          </a:p>
        </p:txBody>
      </p:sp>
      <p:cxnSp>
        <p:nvCxnSpPr>
          <p:cNvPr id="41" name="Connettore 2 59">
            <a:extLst>
              <a:ext uri="{FF2B5EF4-FFF2-40B4-BE49-F238E27FC236}">
                <a16:creationId xmlns:a16="http://schemas.microsoft.com/office/drawing/2014/main" id="{2FC08787-9D61-8240-A34B-6A1CCDADB2BB}"/>
              </a:ext>
            </a:extLst>
          </p:cNvPr>
          <p:cNvCxnSpPr>
            <a:cxnSpLocks/>
            <a:stCxn id="40" idx="1"/>
          </p:cNvCxnSpPr>
          <p:nvPr/>
        </p:nvCxnSpPr>
        <p:spPr>
          <a:xfrm flipH="1" flipV="1">
            <a:off x="4206656" y="4473904"/>
            <a:ext cx="1166812" cy="235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9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8</a:t>
            </a:fld>
            <a:endParaRPr lang="it-IT"/>
          </a:p>
        </p:txBody>
      </p:sp>
      <p:sp>
        <p:nvSpPr>
          <p:cNvPr id="13" name="TextBox 12">
            <a:extLst>
              <a:ext uri="{FF2B5EF4-FFF2-40B4-BE49-F238E27FC236}">
                <a16:creationId xmlns:a16="http://schemas.microsoft.com/office/drawing/2014/main" id="{EE2E7805-41E9-7143-8BFD-80037656C633}"/>
              </a:ext>
            </a:extLst>
          </p:cNvPr>
          <p:cNvSpPr txBox="1"/>
          <p:nvPr/>
        </p:nvSpPr>
        <p:spPr>
          <a:xfrm>
            <a:off x="184067" y="1228151"/>
            <a:ext cx="8515024" cy="4278094"/>
          </a:xfrm>
          <a:prstGeom prst="rect">
            <a:avLst/>
          </a:prstGeom>
          <a:noFill/>
        </p:spPr>
        <p:txBody>
          <a:bodyPr wrap="square" rtlCol="0">
            <a:spAutoFit/>
          </a:bodyPr>
          <a:lstStyle/>
          <a:p>
            <a:pPr marL="285750" lvl="0" indent="-285750">
              <a:spcBef>
                <a:spcPts val="1200"/>
              </a:spcBef>
              <a:buFont typeface="Arial" panose="020B0604020202020204" pitchFamily="34" charset="0"/>
              <a:buChar char="•"/>
            </a:pPr>
            <a:r>
              <a:rPr lang="en-GB" sz="2200" dirty="0"/>
              <a:t>Give full consideration to the comments and recommendations made by the </a:t>
            </a:r>
            <a:r>
              <a:rPr lang="en-GB" sz="2200" dirty="0">
                <a:solidFill>
                  <a:srgbClr val="0000FF"/>
                </a:solidFill>
              </a:rPr>
              <a:t>DTT Scientific-Technical committee </a:t>
            </a:r>
            <a:r>
              <a:rPr lang="en-GB" sz="2200" dirty="0"/>
              <a:t>(DTT CTS), focussed on core-edge integration. (Excerpts of the CTS </a:t>
            </a:r>
            <a:r>
              <a:rPr lang="en-GB" sz="2200"/>
              <a:t>report have been </a:t>
            </a:r>
            <a:r>
              <a:rPr lang="en-GB" sz="2200" dirty="0"/>
              <a:t>sent to the EG-1 members).</a:t>
            </a:r>
            <a:endParaRPr lang="it-IT" sz="2200" dirty="0"/>
          </a:p>
          <a:p>
            <a:pPr marL="285750" lvl="0" indent="-285750">
              <a:spcBef>
                <a:spcPts val="1200"/>
              </a:spcBef>
              <a:buFont typeface="Arial" panose="020B0604020202020204" pitchFamily="34" charset="0"/>
              <a:buChar char="•"/>
            </a:pPr>
            <a:r>
              <a:rPr lang="en-GB" sz="2200" dirty="0"/>
              <a:t>Consider how the DTT programme can integrate the evolving </a:t>
            </a:r>
            <a:r>
              <a:rPr lang="en-GB" sz="2200" dirty="0">
                <a:solidFill>
                  <a:srgbClr val="0000FF"/>
                </a:solidFill>
              </a:rPr>
              <a:t>international fusion programme</a:t>
            </a:r>
            <a:endParaRPr lang="it-IT" sz="2200" dirty="0">
              <a:solidFill>
                <a:srgbClr val="0000FF"/>
              </a:solidFill>
            </a:endParaRPr>
          </a:p>
          <a:p>
            <a:pPr marL="285750" lvl="0" indent="-285750">
              <a:spcBef>
                <a:spcPts val="1200"/>
              </a:spcBef>
              <a:buFont typeface="Arial" panose="020B0604020202020204" pitchFamily="34" charset="0"/>
              <a:buChar char="•"/>
            </a:pPr>
            <a:r>
              <a:rPr lang="en-GB" sz="2200" dirty="0"/>
              <a:t>Consider, </a:t>
            </a:r>
            <a:r>
              <a:rPr lang="en-GB" sz="2200" dirty="0">
                <a:solidFill>
                  <a:srgbClr val="0000FF"/>
                </a:solidFill>
              </a:rPr>
              <a:t>critically analyse and possibly revisit the three DTT main scenarios</a:t>
            </a:r>
            <a:r>
              <a:rPr lang="en-GB" sz="2200" dirty="0"/>
              <a:t> (described in the DTT-RP workshop summary (sent to the EG-1 members).</a:t>
            </a:r>
            <a:endParaRPr lang="it-IT" sz="2200" dirty="0"/>
          </a:p>
          <a:p>
            <a:pPr marL="285750" lvl="0" indent="-285750">
              <a:spcBef>
                <a:spcPts val="1200"/>
              </a:spcBef>
              <a:buFont typeface="Arial" panose="020B0604020202020204" pitchFamily="34" charset="0"/>
              <a:buChar char="•"/>
            </a:pPr>
            <a:r>
              <a:rPr lang="en-GB" sz="2200" dirty="0"/>
              <a:t>Assess the </a:t>
            </a:r>
            <a:r>
              <a:rPr lang="en-GB" sz="2200" dirty="0">
                <a:solidFill>
                  <a:srgbClr val="0000FF"/>
                </a:solidFill>
              </a:rPr>
              <a:t>requirements for experiments </a:t>
            </a:r>
            <a:r>
              <a:rPr lang="en-GB" sz="2200" dirty="0"/>
              <a:t>finalised to plasma core and edge integration</a:t>
            </a:r>
            <a:endParaRPr lang="it-IT" sz="2200" dirty="0"/>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p:txBody>
          <a:bodyPr>
            <a:normAutofit/>
          </a:bodyPr>
          <a:lstStyle/>
          <a:p>
            <a:r>
              <a:rPr lang="en-GB" dirty="0"/>
              <a:t>EG-1: DTT scientific exploitation strategy</a:t>
            </a:r>
            <a:r>
              <a:rPr lang="it-IT" dirty="0"/>
              <a:t> </a:t>
            </a:r>
            <a:endParaRPr lang="en-GB" dirty="0"/>
          </a:p>
        </p:txBody>
      </p:sp>
    </p:spTree>
    <p:extLst>
      <p:ext uri="{BB962C8B-B14F-4D97-AF65-F5344CB8AC3E}">
        <p14:creationId xmlns:p14="http://schemas.microsoft.com/office/powerpoint/2010/main" val="24509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A013763-FF4F-6447-94CE-4F6DA003092A}" type="slidenum">
              <a:rPr lang="it-IT" smtClean="0"/>
              <a:pPr/>
              <a:t>9</a:t>
            </a:fld>
            <a:endParaRPr lang="it-IT"/>
          </a:p>
        </p:txBody>
      </p:sp>
      <p:sp>
        <p:nvSpPr>
          <p:cNvPr id="13" name="TextBox 12">
            <a:extLst>
              <a:ext uri="{FF2B5EF4-FFF2-40B4-BE49-F238E27FC236}">
                <a16:creationId xmlns:a16="http://schemas.microsoft.com/office/drawing/2014/main" id="{EE2E7805-41E9-7143-8BFD-80037656C633}"/>
              </a:ext>
            </a:extLst>
          </p:cNvPr>
          <p:cNvSpPr txBox="1"/>
          <p:nvPr/>
        </p:nvSpPr>
        <p:spPr>
          <a:xfrm>
            <a:off x="245027" y="1226960"/>
            <a:ext cx="8515024" cy="3754874"/>
          </a:xfrm>
          <a:prstGeom prst="rect">
            <a:avLst/>
          </a:prstGeom>
          <a:noFill/>
        </p:spPr>
        <p:txBody>
          <a:bodyPr wrap="square" rtlCol="0">
            <a:spAutoFit/>
          </a:bodyPr>
          <a:lstStyle/>
          <a:p>
            <a:pPr marL="285750" lvl="0" indent="-285750">
              <a:spcBef>
                <a:spcPts val="1200"/>
              </a:spcBef>
              <a:buFont typeface="Arial" panose="020B0604020202020204" pitchFamily="34" charset="0"/>
              <a:buChar char="•"/>
            </a:pPr>
            <a:r>
              <a:rPr lang="en-GB" sz="2200" dirty="0"/>
              <a:t>Define the scientific and technical </a:t>
            </a:r>
            <a:r>
              <a:rPr lang="en-GB" sz="2200" dirty="0">
                <a:solidFill>
                  <a:srgbClr val="0000FF"/>
                </a:solidFill>
              </a:rPr>
              <a:t>objectives of Phase 1 and Phase 2</a:t>
            </a:r>
            <a:endParaRPr lang="it-IT" sz="2200" dirty="0">
              <a:solidFill>
                <a:srgbClr val="0000FF"/>
              </a:solidFill>
            </a:endParaRPr>
          </a:p>
          <a:p>
            <a:pPr marL="285750" lvl="0" indent="-285750">
              <a:spcBef>
                <a:spcPts val="1200"/>
              </a:spcBef>
              <a:buFont typeface="Arial" panose="020B0604020202020204" pitchFamily="34" charset="0"/>
              <a:buChar char="•"/>
            </a:pPr>
            <a:r>
              <a:rPr lang="en-GB" sz="2200" dirty="0"/>
              <a:t>Evaluate the </a:t>
            </a:r>
            <a:r>
              <a:rPr lang="en-GB" sz="2200" dirty="0">
                <a:solidFill>
                  <a:srgbClr val="0000FF"/>
                </a:solidFill>
              </a:rPr>
              <a:t>coherence of the planned H&amp;CD, fuelling, diagnostic </a:t>
            </a:r>
            <a:r>
              <a:rPr lang="en-GB" sz="2200" dirty="0"/>
              <a:t>and other machine sub-systems with the defined programme and objectives.</a:t>
            </a:r>
          </a:p>
          <a:p>
            <a:pPr marL="285750" lvl="0" indent="-285750">
              <a:spcBef>
                <a:spcPts val="1200"/>
              </a:spcBef>
              <a:buFont typeface="Arial" panose="020B0604020202020204" pitchFamily="34" charset="0"/>
              <a:buChar char="•"/>
            </a:pPr>
            <a:r>
              <a:rPr lang="en-GB" sz="2200"/>
              <a:t>Give the group </a:t>
            </a:r>
            <a:r>
              <a:rPr lang="en-GB" sz="2200" dirty="0"/>
              <a:t>opinion about the </a:t>
            </a:r>
            <a:r>
              <a:rPr lang="en-GB" sz="2200" dirty="0">
                <a:solidFill>
                  <a:srgbClr val="0000FF"/>
                </a:solidFill>
              </a:rPr>
              <a:t>possible technical choices </a:t>
            </a:r>
            <a:r>
              <a:rPr lang="en-GB" sz="2200" dirty="0"/>
              <a:t>during the DTT construction</a:t>
            </a:r>
          </a:p>
          <a:p>
            <a:pPr marL="742950" lvl="1" indent="-285750">
              <a:spcBef>
                <a:spcPts val="1200"/>
              </a:spcBef>
              <a:buFont typeface="Arial" panose="020B0604020202020204" pitchFamily="34" charset="0"/>
              <a:buChar char="•"/>
            </a:pPr>
            <a:r>
              <a:rPr lang="en-GB" sz="2200" dirty="0"/>
              <a:t>For instance what are the implication of a reduction of the total plasma current and/or the flat top duration?</a:t>
            </a:r>
            <a:endParaRPr lang="it-IT" sz="2200" dirty="0"/>
          </a:p>
          <a:p>
            <a:pPr marL="285750" lvl="0" indent="-285750">
              <a:spcBef>
                <a:spcPts val="1200"/>
              </a:spcBef>
              <a:buFont typeface="Arial" panose="020B0604020202020204" pitchFamily="34" charset="0"/>
              <a:buChar char="•"/>
            </a:pPr>
            <a:r>
              <a:rPr lang="en-GB" sz="2200" dirty="0">
                <a:solidFill>
                  <a:srgbClr val="0000FF"/>
                </a:solidFill>
              </a:rPr>
              <a:t>Write</a:t>
            </a:r>
            <a:r>
              <a:rPr lang="en-GB" sz="2200" dirty="0"/>
              <a:t> </a:t>
            </a:r>
            <a:r>
              <a:rPr lang="en-GB" sz="2200" u="sng" dirty="0"/>
              <a:t>Chapter 1</a:t>
            </a:r>
            <a:r>
              <a:rPr lang="en-GB" sz="2200" dirty="0"/>
              <a:t>: </a:t>
            </a:r>
            <a:r>
              <a:rPr lang="en-GB" sz="2200" i="1" dirty="0"/>
              <a:t>DTT power exhaust strategy</a:t>
            </a:r>
            <a:endParaRPr lang="it-IT" sz="2200" dirty="0"/>
          </a:p>
        </p:txBody>
      </p:sp>
      <p:sp>
        <p:nvSpPr>
          <p:cNvPr id="3" name="Title 2">
            <a:extLst>
              <a:ext uri="{FF2B5EF4-FFF2-40B4-BE49-F238E27FC236}">
                <a16:creationId xmlns:a16="http://schemas.microsoft.com/office/drawing/2014/main" id="{B9787841-19A7-A645-8494-B27C610FEFC5}"/>
              </a:ext>
            </a:extLst>
          </p:cNvPr>
          <p:cNvSpPr>
            <a:spLocks noGrp="1"/>
          </p:cNvSpPr>
          <p:nvPr>
            <p:ph type="title"/>
          </p:nvPr>
        </p:nvSpPr>
        <p:spPr/>
        <p:txBody>
          <a:bodyPr>
            <a:normAutofit/>
          </a:bodyPr>
          <a:lstStyle/>
          <a:p>
            <a:r>
              <a:rPr lang="en-GB" dirty="0"/>
              <a:t>EG-1: DTT scientific exploitation strategy</a:t>
            </a:r>
            <a:r>
              <a:rPr lang="it-IT" dirty="0"/>
              <a:t> </a:t>
            </a:r>
            <a:endParaRPr lang="en-GB" dirty="0"/>
          </a:p>
        </p:txBody>
      </p:sp>
    </p:spTree>
    <p:extLst>
      <p:ext uri="{BB962C8B-B14F-4D97-AF65-F5344CB8AC3E}">
        <p14:creationId xmlns:p14="http://schemas.microsoft.com/office/powerpoint/2010/main" val="164617028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7147</TotalTime>
  <Words>1784</Words>
  <Application>Microsoft Macintosh PowerPoint</Application>
  <PresentationFormat>On-screen Show (4:3)</PresentationFormat>
  <Paragraphs>269</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Apple Symbols</vt:lpstr>
      <vt:lpstr>Arial</vt:lpstr>
      <vt:lpstr>Calibri</vt:lpstr>
      <vt:lpstr>Calibri Light</vt:lpstr>
      <vt:lpstr>Century Gothic</vt:lpstr>
      <vt:lpstr>Courier New</vt:lpstr>
      <vt:lpstr>Symbol</vt:lpstr>
      <vt:lpstr>Times New Roman</vt:lpstr>
      <vt:lpstr>Wingdings</vt:lpstr>
      <vt:lpstr>Tema di Office</vt:lpstr>
      <vt:lpstr>DTT Research Plan RO 1st in person meeting</vt:lpstr>
      <vt:lpstr>EG-1: DTT scientific exploitation strategy </vt:lpstr>
      <vt:lpstr>DTT experimental program</vt:lpstr>
      <vt:lpstr>DTT experimental program</vt:lpstr>
      <vt:lpstr>DTT experimental program</vt:lpstr>
      <vt:lpstr>DTT experimental program</vt:lpstr>
      <vt:lpstr>DTT experimental program</vt:lpstr>
      <vt:lpstr>EG-1: DTT scientific exploitation strategy </vt:lpstr>
      <vt:lpstr>EG-1: DTT scientific exploitation strategy </vt:lpstr>
      <vt:lpstr>Green Book Extract…</vt:lpstr>
      <vt:lpstr>Green Book Extract …</vt:lpstr>
      <vt:lpstr>Green Book Extract …</vt:lpstr>
      <vt:lpstr>Green Book Extract …</vt:lpstr>
      <vt:lpstr>Timeline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Flavio Crisanti</cp:lastModifiedBy>
  <cp:revision>289</cp:revision>
  <cp:lastPrinted>2021-10-26T12:33:42Z</cp:lastPrinted>
  <dcterms:created xsi:type="dcterms:W3CDTF">2020-08-28T09:34:50Z</dcterms:created>
  <dcterms:modified xsi:type="dcterms:W3CDTF">2022-11-14T16:20:05Z</dcterms:modified>
</cp:coreProperties>
</file>