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93" r:id="rId2"/>
    <p:sldMasterId id="2147483706" r:id="rId3"/>
  </p:sldMasterIdLst>
  <p:notesMasterIdLst>
    <p:notesMasterId r:id="rId14"/>
  </p:notesMasterIdLst>
  <p:handoutMasterIdLst>
    <p:handoutMasterId r:id="rId15"/>
  </p:handoutMasterIdLst>
  <p:sldIdLst>
    <p:sldId id="733" r:id="rId4"/>
    <p:sldId id="723" r:id="rId5"/>
    <p:sldId id="738" r:id="rId6"/>
    <p:sldId id="737" r:id="rId7"/>
    <p:sldId id="728" r:id="rId8"/>
    <p:sldId id="725" r:id="rId9"/>
    <p:sldId id="726" r:id="rId10"/>
    <p:sldId id="729" r:id="rId11"/>
    <p:sldId id="736" r:id="rId12"/>
    <p:sldId id="732" r:id="rId13"/>
  </p:sldIdLst>
  <p:sldSz cx="9144000" cy="6858000" type="screen4x3"/>
  <p:notesSz cx="6797675" cy="98726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RUZZI Gerardo 128281" initials="GG1" lastIdx="27" clrIdx="0">
    <p:extLst>
      <p:ext uri="{19B8F6BF-5375-455C-9EA6-DF929625EA0E}">
        <p15:presenceInfo xmlns:p15="http://schemas.microsoft.com/office/powerpoint/2012/main" userId="S-1-5-21-1801674531-299502267-839522115-74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ECFF"/>
    <a:srgbClr val="88ABCE"/>
    <a:srgbClr val="ECE7EB"/>
    <a:srgbClr val="D6CCD4"/>
    <a:srgbClr val="5386B9"/>
    <a:srgbClr val="1FB505"/>
    <a:srgbClr val="00C9C9"/>
    <a:srgbClr val="FBF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77" autoAdjust="0"/>
  </p:normalViewPr>
  <p:slideViewPr>
    <p:cSldViewPr snapToGrid="0">
      <p:cViewPr varScale="1">
        <p:scale>
          <a:sx n="78" d="100"/>
          <a:sy n="78" d="100"/>
        </p:scale>
        <p:origin x="21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392" y="-10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83C626-A223-442B-8D39-1D1736DDB4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9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92" y="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08" y="4689596"/>
            <a:ext cx="4986260" cy="44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9190"/>
            <a:ext cx="2945984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92" y="9379190"/>
            <a:ext cx="2945983" cy="49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65" tIns="45933" rIns="91865" bIns="45933" numCol="1" anchor="b" anchorCtr="0" compatLnSpc="1">
            <a:prstTxWarp prst="textNoShape">
              <a:avLst/>
            </a:prstTxWarp>
          </a:bodyPr>
          <a:lstStyle>
            <a:lvl1pPr algn="r" defTabSz="91960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2570B7-8F70-4ED7-95D4-B37D4F6EFD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7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6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92931" y="1298231"/>
            <a:ext cx="8172450" cy="4968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3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5600" y="52388"/>
            <a:ext cx="2043113" cy="61849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6263" y="52388"/>
            <a:ext cx="5976937" cy="6184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87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21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3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74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708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6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815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37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931" y="1298231"/>
            <a:ext cx="817245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76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146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469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48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7C2D-CD65-4A44-B495-559E81820069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91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51"/>
            <a:ext cx="7123278" cy="72669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GB" noProof="0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46313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pple Symbols" panose="02000000000000000000" pitchFamily="2" charset="-79"/>
              <a:buNone/>
              <a:defRPr sz="2800">
                <a:latin typeface="Century Gothic" panose="020B0502020202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Font typeface="Apple Symbols" panose="02000000000000000000" pitchFamily="2" charset="-79"/>
              <a:buChar char="⎼"/>
              <a:defRPr sz="2400">
                <a:latin typeface="Century Gothic" panose="020B0502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3pPr>
          </a:lstStyle>
          <a:p>
            <a:pPr lvl="0"/>
            <a:r>
              <a:rPr lang="en-GB" noProof="0" dirty="0"/>
              <a:t>Text</a:t>
            </a:r>
          </a:p>
          <a:p>
            <a:pPr lvl="0"/>
            <a:endParaRPr lang="en-GB" noProof="0" dirty="0"/>
          </a:p>
          <a:p>
            <a:pPr lvl="1"/>
            <a:r>
              <a:rPr lang="en-GB" noProof="0" dirty="0"/>
              <a:t>Bullet List</a:t>
            </a:r>
          </a:p>
          <a:p>
            <a:pPr lvl="1"/>
            <a:r>
              <a:rPr lang="en-GB" noProof="0" dirty="0"/>
              <a:t>Bullet List</a:t>
            </a:r>
          </a:p>
          <a:p>
            <a:pPr lvl="2"/>
            <a:r>
              <a:rPr lang="en-GB" noProof="0" dirty="0"/>
              <a:t>Nested bullet</a:t>
            </a:r>
          </a:p>
          <a:p>
            <a:pPr lvl="2"/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DE00AE7B-EB6E-4C9B-B06B-931602C8947B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BA013763-FF4F-6447-94CE-4F6DA003092A}" type="slidenum">
              <a:rPr lang="it-IT" smtClean="0"/>
              <a:pPr/>
              <a:t>‹N°›</a:t>
            </a:fld>
            <a:endParaRPr lang="it-I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D694D4-973C-344D-B249-9C473EE41B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88" y="179848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0CFAF3C-0E39-4328-A43B-8C64CA3F5BC9}"/>
              </a:ext>
            </a:extLst>
          </p:cNvPr>
          <p:cNvCxnSpPr>
            <a:cxnSpLocks/>
          </p:cNvCxnSpPr>
          <p:nvPr userDrawn="1"/>
        </p:nvCxnSpPr>
        <p:spPr>
          <a:xfrm>
            <a:off x="737419" y="6311744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F5CD345-5DF3-4221-8E5E-6801134F4DEE}"/>
              </a:ext>
            </a:extLst>
          </p:cNvPr>
          <p:cNvSpPr txBox="1"/>
          <p:nvPr userDrawn="1"/>
        </p:nvSpPr>
        <p:spPr>
          <a:xfrm>
            <a:off x="1496961" y="6383533"/>
            <a:ext cx="2372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err="1"/>
              <a:t>F</a:t>
            </a:r>
            <a:r>
              <a:rPr lang="it-IT" sz="1400"/>
              <a:t>. </a:t>
            </a:r>
            <a:r>
              <a:rPr lang="it-IT" sz="1400" err="1"/>
              <a:t>Crisanti</a:t>
            </a:r>
            <a:r>
              <a:rPr lang="it-IT" sz="1400"/>
              <a:t>, DTT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r.l</a:t>
            </a:r>
            <a:r>
              <a:rPr lang="it-IT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40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6C4CB5E-169A-48F2-BB87-1E338914F963}"/>
              </a:ext>
            </a:extLst>
          </p:cNvPr>
          <p:cNvSpPr txBox="1">
            <a:spLocks/>
          </p:cNvSpPr>
          <p:nvPr userDrawn="1"/>
        </p:nvSpPr>
        <p:spPr>
          <a:xfrm>
            <a:off x="169640" y="6352767"/>
            <a:ext cx="1658367" cy="584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GB" sz="1600">
                <a:solidFill>
                  <a:srgbClr val="0070C0"/>
                </a:solidFill>
              </a:rPr>
              <a:t>DTT RP WS</a:t>
            </a:r>
          </a:p>
        </p:txBody>
      </p:sp>
    </p:spTree>
    <p:extLst>
      <p:ext uri="{BB962C8B-B14F-4D97-AF65-F5344CB8AC3E}">
        <p14:creationId xmlns:p14="http://schemas.microsoft.com/office/powerpoint/2010/main" val="384493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030B5-B170-4B83-9E8B-8060F40A9870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6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942B-3441-4A07-93F1-263E4E9A842F}" type="datetime1">
              <a:rPr lang="it-IT" smtClean="0"/>
              <a:t>10/11/2022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3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AFBE-F854-44F6-9FB2-9D544DF8F01B}" type="datetime1">
              <a:rPr lang="it-IT" smtClean="0"/>
              <a:t>10/11/2022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79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9C80-5009-4A3C-8984-AA057A2AB7C3}" type="datetime1">
              <a:rPr lang="it-IT" smtClean="0"/>
              <a:t>10/11/2022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76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54450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5B41-3CAF-4D05-B01F-E293FFDE15A2}" type="datetime1">
              <a:rPr lang="it-IT" smtClean="0"/>
              <a:t>10/11/2022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37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874C-5B31-46A6-ABCD-B79513E4C7BD}" type="datetime1">
              <a:rPr lang="it-IT" smtClean="0"/>
              <a:t>10/11/2022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825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A28A-7D77-4095-9BF5-6738C09899E1}" type="datetime1">
              <a:rPr lang="it-IT" smtClean="0"/>
              <a:t>10/11/2022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31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5FDA-5028-431B-8B47-0901C4934355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64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8DF6-EAD2-494A-AD86-724411F70E10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4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6263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38688" y="1268413"/>
            <a:ext cx="4010025" cy="49688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5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17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1239" y="37481"/>
            <a:ext cx="6732588" cy="58371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08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5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865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802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87851"/>
            <a:ext cx="9143998" cy="2702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-40615"/>
            <a:ext cx="9143997" cy="7264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521239" y="37481"/>
            <a:ext cx="6732588" cy="57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8436" name="Espace réservé du pied de page 9"/>
          <p:cNvSpPr txBox="1">
            <a:spLocks noGrp="1"/>
          </p:cNvSpPr>
          <p:nvPr userDrawn="1"/>
        </p:nvSpPr>
        <p:spPr bwMode="auto">
          <a:xfrm>
            <a:off x="1256384" y="6536433"/>
            <a:ext cx="667953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DTT  Research Plan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Kick-off meeting                                   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G. Giruzzi, F. 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Crisanti                                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 16</a:t>
            </a:r>
            <a:r>
              <a:rPr lang="fr-FR" sz="1000" baseline="0" smtClean="0">
                <a:solidFill>
                  <a:srgbClr val="666666"/>
                </a:solidFill>
                <a:latin typeface="Arial" pitchFamily="34" charset="0"/>
              </a:rPr>
              <a:t> Nov. </a:t>
            </a:r>
            <a:r>
              <a:rPr lang="fr-FR" sz="1000" smtClean="0">
                <a:solidFill>
                  <a:srgbClr val="666666"/>
                </a:solidFill>
                <a:latin typeface="Arial" pitchFamily="34" charset="0"/>
              </a:rPr>
              <a:t>2022</a:t>
            </a:r>
          </a:p>
        </p:txBody>
      </p:sp>
      <p:sp>
        <p:nvSpPr>
          <p:cNvPr id="1031" name="Espace réservé du numéro de diapositive 8"/>
          <p:cNvSpPr txBox="1">
            <a:spLocks noGrp="1"/>
          </p:cNvSpPr>
          <p:nvPr userDrawn="1"/>
        </p:nvSpPr>
        <p:spPr bwMode="auto">
          <a:xfrm>
            <a:off x="8024813" y="6525547"/>
            <a:ext cx="1119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000" smtClean="0">
                <a:solidFill>
                  <a:srgbClr val="666666"/>
                </a:solidFill>
              </a:rPr>
              <a:t>|  PAGE </a:t>
            </a:r>
            <a:fld id="{A0581F6E-2BD0-4EF1-8F06-EDD2A696C12A}" type="slidenum">
              <a:rPr lang="fr-FR" sz="1000" smtClean="0">
                <a:solidFill>
                  <a:srgbClr val="666666"/>
                </a:solidFill>
              </a:rPr>
              <a:pPr eaLnBrk="1" hangingPunct="1">
                <a:defRPr/>
              </a:pPr>
              <a:t>‹N°›</a:t>
            </a:fld>
            <a:endParaRPr lang="fr-FR" sz="1000" smtClean="0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1287" y="-25707"/>
            <a:ext cx="904764" cy="711507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pic>
        <p:nvPicPr>
          <p:cNvPr id="10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" y="15084"/>
            <a:ext cx="753461" cy="61501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21" y="37481"/>
            <a:ext cx="577567" cy="5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70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>
          <a:solidFill>
            <a:srgbClr val="666666"/>
          </a:solidFill>
          <a:latin typeface="+mn-lt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>
          <a:solidFill>
            <a:srgbClr val="666666"/>
          </a:solidFill>
          <a:latin typeface="+mn-lt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>
          <a:solidFill>
            <a:srgbClr val="666666"/>
          </a:solidFill>
          <a:latin typeface="+mn-lt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>
          <a:solidFill>
            <a:srgbClr val="666666"/>
          </a:solidFill>
          <a:latin typeface="+mn-lt"/>
        </a:defRPr>
      </a:lvl5pPr>
      <a:lvl6pPr marL="15906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6pPr>
      <a:lvl7pPr marL="20478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7pPr>
      <a:lvl8pPr marL="25050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8pPr>
      <a:lvl9pPr marL="2962275" indent="-114300" algn="l" rtl="0" fontAlgn="base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pitchFamily="34" charset="0"/>
        <a:buChar char="-"/>
        <a:defRPr sz="1600">
          <a:solidFill>
            <a:srgbClr val="6666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FEC-23F2-4ADA-91C1-842A84FDCFFB}" type="datetimeFigureOut">
              <a:rPr lang="fr-FR" smtClean="0"/>
              <a:t>10/11/2022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13D4-0912-4AD4-99C7-82FFD9625A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26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8935-609F-44C4-84F9-0CE1D4D9890C}" type="datetime1">
              <a:rPr lang="it-IT" smtClean="0"/>
              <a:t>10/11/2022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Conference/Talk/Seminar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3763-FF4F-6447-94CE-4F6DA003092A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4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9B14853-A038-DC4B-8B10-866907B42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13" y="229086"/>
            <a:ext cx="855053" cy="8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C7DD9D9-C510-4F0F-A23A-3A80B68DD843}"/>
              </a:ext>
            </a:extLst>
          </p:cNvPr>
          <p:cNvSpPr txBox="1"/>
          <p:nvPr/>
        </p:nvSpPr>
        <p:spPr>
          <a:xfrm>
            <a:off x="1897160" y="6090185"/>
            <a:ext cx="56471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DTT </a:t>
            </a:r>
            <a:r>
              <a:rPr kumimoji="0" lang="it-IT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Consortium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(DTT </a:t>
            </a:r>
            <a:r>
              <a:rPr kumimoji="0" lang="it-IT" sz="11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S.C.a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 r.l.  Via E. Fermi 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 45 I-00044 Frascati (Roma) </a:t>
            </a:r>
            <a:r>
              <a:rPr kumimoji="0" lang="it-IT" sz="1100" b="0" i="1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Italy</a:t>
            </a:r>
            <a:r>
              <a:rPr kumimoji="0" lang="it-IT" sz="1100" b="0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F38D1D4-FE0D-410E-A240-660162E36CCA}"/>
              </a:ext>
            </a:extLst>
          </p:cNvPr>
          <p:cNvGrpSpPr/>
          <p:nvPr/>
        </p:nvGrpSpPr>
        <p:grpSpPr>
          <a:xfrm>
            <a:off x="1485900" y="6337646"/>
            <a:ext cx="6688316" cy="417632"/>
            <a:chOff x="195399" y="6046932"/>
            <a:chExt cx="8586483" cy="621221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B15CA2E-8FB4-4869-A624-50DA2F919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2724" y="6046932"/>
              <a:ext cx="441386" cy="540000"/>
            </a:xfrm>
            <a:prstGeom prst="rect">
              <a:avLst/>
            </a:prstGeom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DE0ABA37-8AAA-4534-B3A9-38267405A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09907" y="6084689"/>
              <a:ext cx="1634656" cy="540000"/>
            </a:xfrm>
            <a:prstGeom prst="rect">
              <a:avLst/>
            </a:prstGeom>
          </p:spPr>
        </p:pic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743908D4-5F6C-45B7-BD1A-7CCF6C35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5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84949" y="6084689"/>
              <a:ext cx="439323" cy="540000"/>
            </a:xfrm>
            <a:prstGeom prst="rect">
              <a:avLst/>
            </a:prstGeom>
          </p:spPr>
        </p:pic>
        <p:pic>
          <p:nvPicPr>
            <p:cNvPr id="30" name="Picture 2" descr="Consorzio RFX">
              <a:extLst>
                <a:ext uri="{FF2B5EF4-FFF2-40B4-BE49-F238E27FC236}">
                  <a16:creationId xmlns:a16="http://schemas.microsoft.com/office/drawing/2014/main" id="{E0CC8F63-E12D-4BA0-980A-8B2142261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313" y="6068890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://www.unitus.it/images/137/51/public/platforms/1/BO/ThumbPiattaforme/unitus_marchio_2020_BIANCO.png">
              <a:extLst>
                <a:ext uri="{FF2B5EF4-FFF2-40B4-BE49-F238E27FC236}">
                  <a16:creationId xmlns:a16="http://schemas.microsoft.com/office/drawing/2014/main" id="{CF6F906F-8BE6-4413-B608-5986E4B55D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80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08249" y="6092153"/>
              <a:ext cx="48073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Milano BICOCCA">
              <a:extLst>
                <a:ext uri="{FF2B5EF4-FFF2-40B4-BE49-F238E27FC236}">
                  <a16:creationId xmlns:a16="http://schemas.microsoft.com/office/drawing/2014/main" id="{96DBB228-97C8-46FA-8B0E-7877D28641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5399" y="6084689"/>
              <a:ext cx="570858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INFN">
              <a:extLst>
                <a:ext uri="{FF2B5EF4-FFF2-40B4-BE49-F238E27FC236}">
                  <a16:creationId xmlns:a16="http://schemas.microsoft.com/office/drawing/2014/main" id="{DB3D2A06-9CB1-4E78-9E38-7F937B44B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772" y="6128153"/>
              <a:ext cx="126514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Centro Interdipartimentale di Ricerca e Formazione Permanente per  l'Insegnamento delle Discipline Scientifiche">
              <a:extLst>
                <a:ext uri="{FF2B5EF4-FFF2-40B4-BE49-F238E27FC236}">
                  <a16:creationId xmlns:a16="http://schemas.microsoft.com/office/drawing/2014/main" id="{4A06F3EE-0379-4D57-83A5-BCFF6064E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085" y="6077303"/>
              <a:ext cx="381797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808E4B50-B9C9-4035-B8D8-9019451E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8469" y="6078415"/>
              <a:ext cx="540000" cy="540000"/>
            </a:xfrm>
            <a:prstGeom prst="rect">
              <a:avLst/>
            </a:prstGeom>
          </p:spPr>
        </p:pic>
      </p:grp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856940F-1817-48B9-8CFB-9DF15236847A}"/>
              </a:ext>
            </a:extLst>
          </p:cNvPr>
          <p:cNvCxnSpPr>
            <a:cxnSpLocks/>
          </p:cNvCxnSpPr>
          <p:nvPr/>
        </p:nvCxnSpPr>
        <p:spPr>
          <a:xfrm>
            <a:off x="737419" y="6090185"/>
            <a:ext cx="78363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3"/>
          <a:srcRect t="48270"/>
          <a:stretch/>
        </p:blipFill>
        <p:spPr>
          <a:xfrm>
            <a:off x="687884" y="2491753"/>
            <a:ext cx="7885845" cy="3064962"/>
          </a:xfrm>
          <a:prstGeom prst="rect">
            <a:avLst/>
          </a:prstGeom>
        </p:spPr>
      </p:pic>
      <p:sp>
        <p:nvSpPr>
          <p:cNvPr id="18" name="Sottotitolo 2">
            <a:extLst>
              <a:ext uri="{FF2B5EF4-FFF2-40B4-BE49-F238E27FC236}">
                <a16:creationId xmlns:a16="http://schemas.microsoft.com/office/drawing/2014/main" id="{8CE57969-21EB-42E5-A7F2-BC2F7922536D}"/>
              </a:ext>
            </a:extLst>
          </p:cNvPr>
          <p:cNvSpPr txBox="1">
            <a:spLocks/>
          </p:cNvSpPr>
          <p:nvPr/>
        </p:nvSpPr>
        <p:spPr>
          <a:xfrm>
            <a:off x="849738" y="1537746"/>
            <a:ext cx="7498983" cy="706547"/>
          </a:xfrm>
          <a:prstGeom prst="rect">
            <a:avLst/>
          </a:prstGeom>
        </p:spPr>
        <p:txBody>
          <a:bodyPr>
            <a:no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4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Scope of the meeting and general information</a:t>
            </a:r>
            <a:endParaRPr lang="it-IT" sz="2400" b="1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2834" y="35786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rgbClr val="FF0000"/>
                </a:solidFill>
              </a:rPr>
              <a:t>DTT Research Plan</a:t>
            </a:r>
            <a:br>
              <a:rPr lang="en-GB" sz="3200" b="1">
                <a:solidFill>
                  <a:srgbClr val="FF0000"/>
                </a:solidFill>
              </a:rPr>
            </a:br>
            <a:r>
              <a:rPr lang="en-GB" sz="3200" b="1">
                <a:solidFill>
                  <a:srgbClr val="FF0000"/>
                </a:solidFill>
              </a:rPr>
              <a:t>Kick-off meeting</a:t>
            </a:r>
            <a:endParaRPr lang="en-GB" sz="3200" b="1"/>
          </a:p>
        </p:txBody>
      </p:sp>
    </p:spTree>
    <p:extLst>
      <p:ext uri="{BB962C8B-B14F-4D97-AF65-F5344CB8AC3E}">
        <p14:creationId xmlns:p14="http://schemas.microsoft.com/office/powerpoint/2010/main" val="2829192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Meeting agenda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6538" y="690023"/>
            <a:ext cx="8731045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November 13:30 – 18:00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 Scope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meeting, general information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13:45    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min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DTT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and machine design status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14:00    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</a:t>
            </a:r>
          </a:p>
          <a:p>
            <a:pPr marL="180340" indent="-180340">
              <a:spcAft>
                <a:spcPts val="600"/>
              </a:spcAft>
            </a:pP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 EG-1: DTT scientific exploitation strategy		</a:t>
            </a: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   </a:t>
            </a:r>
            <a:r>
              <a:rPr lang="fr-FR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Aft>
                <a:spcPts val="600"/>
              </a:spcAft>
            </a:pP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 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15:30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 EG-2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Divertor and SOL physics	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16:00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 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EG-3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Plasma scenarios and associated modelling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</a:t>
            </a:r>
          </a:p>
          <a:p>
            <a:pPr marL="180340">
              <a:spcAft>
                <a:spcPts val="600"/>
              </a:spcAft>
            </a:pP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adjourns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18:00   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spcAft>
                <a:spcPts val="600"/>
              </a:spcAft>
            </a:pPr>
            <a:r>
              <a:rPr lang="en-GB" sz="1800" i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Dinner at Ristorante Pasquino (Frascati)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20:00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November 8:30 </a:t>
            </a:r>
            <a:r>
              <a:rPr lang="en-GB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800" b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endParaRPr lang="en-GB" sz="180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  EG-4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Heating, current drive and fuelling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8:30    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  EG-5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MHD and fast particles, theory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9:30    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</a:t>
            </a:r>
          </a:p>
          <a:p>
            <a:pPr marL="180340">
              <a:spcAft>
                <a:spcPts val="600"/>
              </a:spcAft>
            </a:pP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Coffe break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10:30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	EG-6: Fusion technology developments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11:00     1h00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 </a:t>
            </a:r>
          </a:p>
          <a:p>
            <a:pPr marL="180340" indent="-180340">
              <a:spcAft>
                <a:spcPts val="600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	General discussion. Workplan		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12:00      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1h00 min </a:t>
            </a:r>
          </a:p>
          <a:p>
            <a:pPr marL="180340">
              <a:spcAft>
                <a:spcPts val="600"/>
              </a:spcAft>
            </a:pPr>
            <a:r>
              <a:rPr lang="en-GB" sz="1800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the meeting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sz="1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80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211056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762" y="39328"/>
            <a:ext cx="6732588" cy="583716"/>
          </a:xfrm>
        </p:spPr>
        <p:txBody>
          <a:bodyPr/>
          <a:lstStyle/>
          <a:p>
            <a:r>
              <a:rPr lang="fr-FR" smtClean="0"/>
              <a:t>About the DTT-RP: reminder /1</a:t>
            </a:r>
            <a:endParaRPr lang="fr-FR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E2E7805-41E9-7143-8BFD-80037656C633}"/>
              </a:ext>
            </a:extLst>
          </p:cNvPr>
          <p:cNvSpPr txBox="1"/>
          <p:nvPr/>
        </p:nvSpPr>
        <p:spPr>
          <a:xfrm>
            <a:off x="108155" y="834895"/>
            <a:ext cx="8878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 dirty="0"/>
              <a:t>DTT Research Plan (RP) has to be a “</a:t>
            </a:r>
            <a:r>
              <a:rPr lang="en-US" sz="2200" dirty="0">
                <a:solidFill>
                  <a:srgbClr val="0000FF"/>
                </a:solidFill>
              </a:rPr>
              <a:t>living</a:t>
            </a:r>
            <a:r>
              <a:rPr lang="en-US" sz="2200"/>
              <a:t>” </a:t>
            </a:r>
            <a:r>
              <a:rPr lang="en-US" sz="2200" smtClean="0"/>
              <a:t>document </a:t>
            </a:r>
            <a:r>
              <a:rPr lang="en-US" sz="2200" dirty="0"/>
              <a:t>that will evolve along the years to prepare the first DTT operations and to design an </a:t>
            </a:r>
            <a:r>
              <a:rPr lang="en-US" sz="2200" dirty="0">
                <a:solidFill>
                  <a:srgbClr val="0000FF"/>
                </a:solidFill>
              </a:rPr>
              <a:t>experimental strategy </a:t>
            </a:r>
            <a:r>
              <a:rPr lang="en-US" sz="2200" dirty="0"/>
              <a:t>on the long time scale.</a:t>
            </a:r>
          </a:p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/>
              <a:t>The </a:t>
            </a:r>
            <a:r>
              <a:rPr lang="en-US" sz="2200" smtClean="0"/>
              <a:t>DTT-RP </a:t>
            </a:r>
            <a:r>
              <a:rPr lang="en-US" sz="2200" dirty="0"/>
              <a:t>will evolve also along the DTT life in order to design the progress of the experimental campaigns</a:t>
            </a:r>
          </a:p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 smtClean="0"/>
              <a:t>The </a:t>
            </a:r>
            <a:r>
              <a:rPr lang="en-US" sz="2200" dirty="0"/>
              <a:t>DTT main </a:t>
            </a:r>
            <a:r>
              <a:rPr lang="en-US" sz="2200"/>
              <a:t>scientific </a:t>
            </a:r>
            <a:r>
              <a:rPr lang="en-US" sz="2200" smtClean="0"/>
              <a:t>targets will </a:t>
            </a:r>
            <a:r>
              <a:rPr lang="en-US" sz="2200"/>
              <a:t>be </a:t>
            </a:r>
            <a:r>
              <a:rPr lang="en-US" sz="2200" smtClean="0"/>
              <a:t>eventually decided by </a:t>
            </a:r>
            <a:r>
              <a:rPr lang="en-US" sz="2200" dirty="0"/>
              <a:t>the </a:t>
            </a:r>
            <a:r>
              <a:rPr lang="en-US" sz="2200">
                <a:solidFill>
                  <a:srgbClr val="0000FF"/>
                </a:solidFill>
              </a:rPr>
              <a:t>DTT </a:t>
            </a:r>
            <a:r>
              <a:rPr lang="en-US" sz="2200" smtClean="0">
                <a:solidFill>
                  <a:srgbClr val="0000FF"/>
                </a:solidFill>
              </a:rPr>
              <a:t>stakeholders </a:t>
            </a:r>
            <a:r>
              <a:rPr lang="en-US" sz="2200" dirty="0"/>
              <a:t>(DTT-</a:t>
            </a:r>
            <a:r>
              <a:rPr lang="en-US" sz="2200" dirty="0" err="1"/>
              <a:t>Scarl</a:t>
            </a:r>
            <a:r>
              <a:rPr lang="en-US" sz="2200"/>
              <a:t>, </a:t>
            </a:r>
            <a:r>
              <a:rPr lang="en-US" sz="2200" smtClean="0"/>
              <a:t>EUROfusion). However, </a:t>
            </a:r>
            <a:r>
              <a:rPr lang="en-US" sz="2200" smtClean="0">
                <a:sym typeface="Wingdings" panose="05000000000000000000" pitchFamily="2" charset="2"/>
              </a:rPr>
              <a:t></a:t>
            </a:r>
          </a:p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 smtClean="0"/>
              <a:t>The </a:t>
            </a:r>
            <a:r>
              <a:rPr lang="en-US" sz="2200" smtClean="0">
                <a:solidFill>
                  <a:srgbClr val="0000FF"/>
                </a:solidFill>
              </a:rPr>
              <a:t>DTT-RP Team will play an essential role </a:t>
            </a:r>
            <a:r>
              <a:rPr lang="en-US" sz="2200" smtClean="0"/>
              <a:t>in guiding those decisions</a:t>
            </a:r>
            <a:endParaRPr lang="en-US" sz="2200" dirty="0"/>
          </a:p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/>
              <a:t>Our </a:t>
            </a:r>
            <a:r>
              <a:rPr lang="en-US" sz="2200" smtClean="0"/>
              <a:t>overall terms </a:t>
            </a:r>
            <a:r>
              <a:rPr lang="en-US" sz="2200" dirty="0"/>
              <a:t>of </a:t>
            </a:r>
            <a:r>
              <a:rPr lang="en-US" sz="2200"/>
              <a:t>reference </a:t>
            </a:r>
            <a:r>
              <a:rPr lang="en-US" sz="2200" smtClean="0"/>
              <a:t>are to prepare:</a:t>
            </a:r>
            <a:endParaRPr lang="en-US" sz="2200" dirty="0"/>
          </a:p>
          <a:p>
            <a:pPr marL="628650" lvl="1" indent="-234950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smtClean="0"/>
              <a:t> a </a:t>
            </a:r>
            <a:r>
              <a:rPr lang="en-US" sz="2200"/>
              <a:t>first </a:t>
            </a:r>
            <a:r>
              <a:rPr lang="en-US" sz="2200" smtClean="0"/>
              <a:t>short </a:t>
            </a:r>
            <a:r>
              <a:rPr lang="en-US" sz="2200" dirty="0"/>
              <a:t>document for </a:t>
            </a:r>
            <a:r>
              <a:rPr lang="en-US" sz="2200"/>
              <a:t>the </a:t>
            </a:r>
            <a:r>
              <a:rPr lang="en-US" sz="2200">
                <a:solidFill>
                  <a:srgbClr val="0000FF"/>
                </a:solidFill>
              </a:rPr>
              <a:t>EU </a:t>
            </a:r>
            <a:r>
              <a:rPr lang="en-US" sz="2200">
                <a:solidFill>
                  <a:srgbClr val="0000FF"/>
                </a:solidFill>
              </a:rPr>
              <a:t>Facility </a:t>
            </a:r>
            <a:r>
              <a:rPr lang="en-US" sz="2200" smtClean="0">
                <a:solidFill>
                  <a:srgbClr val="0000FF"/>
                </a:solidFill>
              </a:rPr>
              <a:t>Review, by June 2023</a:t>
            </a:r>
            <a:endParaRPr lang="en-US" sz="2200" dirty="0">
              <a:solidFill>
                <a:srgbClr val="0000FF"/>
              </a:solidFill>
            </a:endParaRPr>
          </a:p>
          <a:p>
            <a:pPr marL="628650" lvl="1" indent="-234950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smtClean="0"/>
              <a:t> Prepare </a:t>
            </a:r>
            <a:r>
              <a:rPr lang="en-US" sz="2200"/>
              <a:t>a </a:t>
            </a:r>
            <a:r>
              <a:rPr lang="en-US" sz="2200" smtClean="0">
                <a:solidFill>
                  <a:srgbClr val="0000FF"/>
                </a:solidFill>
              </a:rPr>
              <a:t>first draft of the RP </a:t>
            </a:r>
            <a:r>
              <a:rPr lang="en-US" sz="2200"/>
              <a:t>document </a:t>
            </a:r>
            <a:r>
              <a:rPr lang="en-US" sz="2200" smtClean="0"/>
              <a:t>by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0000FF"/>
                </a:solidFill>
              </a:rPr>
              <a:t>end of 2023</a:t>
            </a:r>
            <a:endParaRPr lang="en-GB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762" y="39328"/>
            <a:ext cx="6732588" cy="583716"/>
          </a:xfrm>
        </p:spPr>
        <p:txBody>
          <a:bodyPr/>
          <a:lstStyle/>
          <a:p>
            <a:r>
              <a:rPr lang="fr-FR"/>
              <a:t>About the DTT-RP: </a:t>
            </a:r>
            <a:r>
              <a:rPr lang="fr-FR"/>
              <a:t>reminder </a:t>
            </a:r>
            <a:r>
              <a:rPr lang="fr-FR" smtClean="0"/>
              <a:t>/2</a:t>
            </a:r>
            <a:endParaRPr lang="fr-FR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E2E7805-41E9-7143-8BFD-80037656C633}"/>
              </a:ext>
            </a:extLst>
          </p:cNvPr>
          <p:cNvSpPr txBox="1"/>
          <p:nvPr/>
        </p:nvSpPr>
        <p:spPr>
          <a:xfrm>
            <a:off x="176981" y="972546"/>
            <a:ext cx="87212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00" indent="-4810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61938" algn="l"/>
              </a:tabLst>
            </a:pPr>
            <a:r>
              <a:rPr lang="en-US" sz="2200" b="1" dirty="0"/>
              <a:t>To fulfil these goals </a:t>
            </a:r>
            <a:r>
              <a:rPr lang="en-US" sz="2200" b="1"/>
              <a:t>we </a:t>
            </a:r>
            <a:r>
              <a:rPr lang="en-US" sz="2200" b="1" smtClean="0"/>
              <a:t>should:</a:t>
            </a:r>
            <a:endParaRPr lang="en-US" sz="2200" b="1" dirty="0"/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smtClean="0"/>
              <a:t>consider what </a:t>
            </a:r>
            <a:r>
              <a:rPr lang="en-US" sz="2200" dirty="0"/>
              <a:t>are the actual </a:t>
            </a:r>
            <a:r>
              <a:rPr lang="en-US" sz="2200">
                <a:solidFill>
                  <a:srgbClr val="0000FF"/>
                </a:solidFill>
              </a:rPr>
              <a:t>DTT </a:t>
            </a:r>
            <a:r>
              <a:rPr lang="en-US" sz="2200" smtClean="0">
                <a:solidFill>
                  <a:srgbClr val="0000FF"/>
                </a:solidFill>
              </a:rPr>
              <a:t>capabilities</a:t>
            </a:r>
            <a:endParaRPr lang="en-US" sz="2200" dirty="0">
              <a:solidFill>
                <a:srgbClr val="0000FF"/>
              </a:solidFill>
            </a:endParaRPr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/>
              <a:t>o</a:t>
            </a:r>
            <a:r>
              <a:rPr lang="en-US" sz="2200" smtClean="0"/>
              <a:t>n this basis, work </a:t>
            </a:r>
            <a:r>
              <a:rPr lang="en-US" sz="2200"/>
              <a:t>out </a:t>
            </a:r>
            <a:r>
              <a:rPr lang="en-US" sz="2200" smtClean="0"/>
              <a:t>a </a:t>
            </a:r>
            <a:r>
              <a:rPr lang="en-US" sz="2200" smtClean="0">
                <a:solidFill>
                  <a:srgbClr val="0000FF"/>
                </a:solidFill>
              </a:rPr>
              <a:t>scientific / </a:t>
            </a:r>
            <a:r>
              <a:rPr lang="en-US" sz="2200">
                <a:solidFill>
                  <a:srgbClr val="0000FF"/>
                </a:solidFill>
              </a:rPr>
              <a:t>experimental </a:t>
            </a:r>
            <a:r>
              <a:rPr lang="en-US" sz="2200" smtClean="0">
                <a:solidFill>
                  <a:srgbClr val="0000FF"/>
                </a:solidFill>
              </a:rPr>
              <a:t>programme</a:t>
            </a:r>
            <a:endParaRPr lang="en-US" sz="2200" dirty="0">
              <a:solidFill>
                <a:srgbClr val="0000FF"/>
              </a:solidFill>
            </a:endParaRPr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dirty="0"/>
              <a:t>p</a:t>
            </a:r>
            <a:r>
              <a:rPr lang="en-US" sz="2200" smtClean="0"/>
              <a:t>ropose </a:t>
            </a:r>
            <a:r>
              <a:rPr lang="en-US" sz="2200" dirty="0"/>
              <a:t>the best possible </a:t>
            </a:r>
            <a:r>
              <a:rPr lang="en-US" sz="2200" dirty="0">
                <a:solidFill>
                  <a:srgbClr val="0000FF"/>
                </a:solidFill>
              </a:rPr>
              <a:t>diagnostic set </a:t>
            </a:r>
            <a:r>
              <a:rPr lang="en-US" sz="2200" dirty="0"/>
              <a:t>for the experiment</a:t>
            </a:r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dirty="0"/>
              <a:t>p</a:t>
            </a:r>
            <a:r>
              <a:rPr lang="en-US" sz="2200" smtClean="0"/>
              <a:t>ropose </a:t>
            </a:r>
            <a:r>
              <a:rPr lang="en-US" sz="2200" dirty="0"/>
              <a:t>the best </a:t>
            </a:r>
            <a:r>
              <a:rPr lang="en-US" sz="2200" dirty="0">
                <a:solidFill>
                  <a:srgbClr val="0000FF"/>
                </a:solidFill>
              </a:rPr>
              <a:t>simulation tools </a:t>
            </a:r>
            <a:r>
              <a:rPr lang="en-US" sz="2200"/>
              <a:t>to </a:t>
            </a:r>
            <a:r>
              <a:rPr lang="en-US" sz="2200" smtClean="0"/>
              <a:t>prepare, analyse and interpret </a:t>
            </a:r>
            <a:r>
              <a:rPr lang="en-US" sz="2200"/>
              <a:t>the </a:t>
            </a:r>
            <a:r>
              <a:rPr lang="en-US" sz="2200" smtClean="0"/>
              <a:t>experiments</a:t>
            </a:r>
            <a:endParaRPr lang="en-US" sz="2200" dirty="0"/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/>
              <a:t>p</a:t>
            </a:r>
            <a:r>
              <a:rPr lang="en-US" sz="2200" smtClean="0"/>
              <a:t>ropose </a:t>
            </a:r>
            <a:r>
              <a:rPr lang="en-US" sz="2200" smtClean="0">
                <a:solidFill>
                  <a:srgbClr val="0000FF"/>
                </a:solidFill>
              </a:rPr>
              <a:t>experiments </a:t>
            </a:r>
            <a:r>
              <a:rPr lang="en-US" sz="2200" dirty="0">
                <a:solidFill>
                  <a:srgbClr val="0000FF"/>
                </a:solidFill>
              </a:rPr>
              <a:t>on </a:t>
            </a:r>
            <a:r>
              <a:rPr lang="en-US" sz="2200">
                <a:solidFill>
                  <a:srgbClr val="0000FF"/>
                </a:solidFill>
              </a:rPr>
              <a:t>the </a:t>
            </a:r>
            <a:r>
              <a:rPr lang="en-US" sz="2200" smtClean="0">
                <a:solidFill>
                  <a:srgbClr val="0000FF"/>
                </a:solidFill>
              </a:rPr>
              <a:t>existing </a:t>
            </a:r>
            <a:r>
              <a:rPr lang="en-US" sz="2200" dirty="0">
                <a:solidFill>
                  <a:srgbClr val="0000FF"/>
                </a:solidFill>
              </a:rPr>
              <a:t>machines </a:t>
            </a:r>
            <a:r>
              <a:rPr lang="en-US" sz="2200" dirty="0"/>
              <a:t>to validate our ideas</a:t>
            </a:r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/>
              <a:t>p</a:t>
            </a:r>
            <a:r>
              <a:rPr lang="en-US" sz="2200" smtClean="0"/>
              <a:t>ropose </a:t>
            </a:r>
            <a:r>
              <a:rPr lang="en-US" sz="2200" smtClean="0">
                <a:solidFill>
                  <a:srgbClr val="0000FF"/>
                </a:solidFill>
              </a:rPr>
              <a:t>“Modelling </a:t>
            </a:r>
            <a:r>
              <a:rPr lang="en-US" sz="2200" dirty="0">
                <a:solidFill>
                  <a:srgbClr val="0000FF"/>
                </a:solidFill>
              </a:rPr>
              <a:t>Campaigns” </a:t>
            </a:r>
            <a:r>
              <a:rPr lang="en-US" sz="2200" dirty="0"/>
              <a:t>to check/confirm </a:t>
            </a:r>
            <a:r>
              <a:rPr lang="en-US" sz="2200"/>
              <a:t>our </a:t>
            </a:r>
            <a:r>
              <a:rPr lang="en-US" sz="2200" smtClean="0"/>
              <a:t>hypotheses </a:t>
            </a:r>
            <a:r>
              <a:rPr lang="en-US" sz="2200" dirty="0"/>
              <a:t>and plans.</a:t>
            </a:r>
          </a:p>
          <a:p>
            <a:pPr marL="952500" lvl="1" indent="-481013">
              <a:spcAft>
                <a:spcPts val="1200"/>
              </a:spcAft>
              <a:buFont typeface="+mj-lt"/>
              <a:buAutoNum type="alphaLcParenR"/>
              <a:tabLst>
                <a:tab pos="261938" algn="l"/>
              </a:tabLst>
            </a:pPr>
            <a:r>
              <a:rPr lang="en-US" sz="2200" dirty="0"/>
              <a:t>……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216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4762" y="39328"/>
            <a:ext cx="6732588" cy="583716"/>
          </a:xfrm>
        </p:spPr>
        <p:txBody>
          <a:bodyPr/>
          <a:lstStyle/>
          <a:p>
            <a:r>
              <a:rPr lang="fr-FR"/>
              <a:t>DTT-RP </a:t>
            </a:r>
            <a:r>
              <a:rPr lang="fr-FR" smtClean="0"/>
              <a:t>KoM </a:t>
            </a:r>
            <a:r>
              <a:rPr lang="fr-FR" smtClean="0"/>
              <a:t>– </a:t>
            </a:r>
            <a:r>
              <a:rPr lang="fr-FR" smtClean="0"/>
              <a:t>Scope of the meeting</a:t>
            </a:r>
            <a:endParaRPr 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6929" y="998901"/>
            <a:ext cx="8621097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 marL="174625" indent="-1746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85813" indent="-3429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mtClean="0"/>
              <a:t>first </a:t>
            </a:r>
            <a:r>
              <a:rPr lang="en-GB" altLang="fr-FR">
                <a:solidFill>
                  <a:srgbClr val="0000FF"/>
                </a:solidFill>
              </a:rPr>
              <a:t>exchange of ideas </a:t>
            </a:r>
            <a:r>
              <a:rPr lang="en-GB" altLang="fr-FR"/>
              <a:t>on the contents of </a:t>
            </a:r>
            <a:r>
              <a:rPr lang="en-GB" altLang="fr-FR"/>
              <a:t>the </a:t>
            </a:r>
            <a:r>
              <a:rPr lang="en-GB" altLang="fr-FR"/>
              <a:t>c</a:t>
            </a:r>
            <a:r>
              <a:rPr lang="en-GB" altLang="fr-FR" smtClean="0"/>
              <a:t>hapters</a:t>
            </a: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fr-FR" altLang="fr-FR" smtClean="0"/>
              <a:t>find an agreement about the </a:t>
            </a:r>
            <a:r>
              <a:rPr lang="fr-FR" altLang="fr-FR" smtClean="0">
                <a:solidFill>
                  <a:srgbClr val="0000FF"/>
                </a:solidFill>
              </a:rPr>
              <a:t>role and perimeter of the EG </a:t>
            </a:r>
            <a:r>
              <a:rPr lang="fr-FR" altLang="fr-FR" smtClean="0"/>
              <a:t>activities </a:t>
            </a:r>
            <a:r>
              <a:rPr lang="fr-FR" altLang="fr-FR" i="1" smtClean="0"/>
              <a:t>(e.g.: limits between suggestions and actual work)</a:t>
            </a:r>
            <a:endParaRPr lang="en-GB" altLang="fr-FR" i="1" smtClean="0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mtClean="0"/>
              <a:t>discuss </a:t>
            </a:r>
            <a:r>
              <a:rPr lang="en-GB" altLang="fr-FR">
                <a:solidFill>
                  <a:srgbClr val="0000FF"/>
                </a:solidFill>
              </a:rPr>
              <a:t>organisation aspects </a:t>
            </a:r>
            <a:r>
              <a:rPr lang="en-GB" altLang="fr-FR"/>
              <a:t>of </a:t>
            </a:r>
            <a:r>
              <a:rPr lang="en-GB" altLang="fr-FR"/>
              <a:t>the </a:t>
            </a:r>
            <a:r>
              <a:rPr lang="en-GB" altLang="fr-FR" smtClean="0"/>
              <a:t>activity </a:t>
            </a:r>
            <a:r>
              <a:rPr lang="en-GB" altLang="fr-FR" smtClean="0">
                <a:sym typeface="Wingdings" panose="05000000000000000000" pitchFamily="2" charset="2"/>
              </a:rPr>
              <a:t> elaborate a common working method</a:t>
            </a:r>
            <a:endParaRPr lang="en-GB" altLang="fr-FR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mtClean="0"/>
              <a:t>agree on </a:t>
            </a:r>
            <a:r>
              <a:rPr lang="en-GB" altLang="fr-FR" smtClean="0">
                <a:solidFill>
                  <a:srgbClr val="0000FF"/>
                </a:solidFill>
              </a:rPr>
              <a:t>lists of </a:t>
            </a:r>
            <a:r>
              <a:rPr lang="en-GB" altLang="fr-FR">
                <a:solidFill>
                  <a:srgbClr val="0000FF"/>
                </a:solidFill>
              </a:rPr>
              <a:t>subjects </a:t>
            </a:r>
            <a:r>
              <a:rPr lang="en-GB" altLang="fr-FR" smtClean="0"/>
              <a:t>that will be discussed in the EGs and included </a:t>
            </a:r>
            <a:r>
              <a:rPr lang="en-GB" altLang="fr-FR"/>
              <a:t>in </a:t>
            </a:r>
            <a:r>
              <a:rPr lang="en-GB" altLang="fr-FR"/>
              <a:t>the </a:t>
            </a:r>
            <a:r>
              <a:rPr lang="en-GB" altLang="fr-FR" smtClean="0"/>
              <a:t>chapters, as well as on their priorities</a:t>
            </a:r>
            <a:endParaRPr lang="en-GB" altLang="fr-FR"/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mtClean="0"/>
              <a:t>identify </a:t>
            </a:r>
            <a:r>
              <a:rPr lang="en-GB" altLang="fr-FR"/>
              <a:t>the elements of </a:t>
            </a:r>
            <a:r>
              <a:rPr lang="en-GB" altLang="fr-FR">
                <a:solidFill>
                  <a:srgbClr val="0000FF"/>
                </a:solidFill>
              </a:rPr>
              <a:t>interaction </a:t>
            </a:r>
            <a:r>
              <a:rPr lang="en-GB" altLang="fr-FR" smtClean="0">
                <a:solidFill>
                  <a:srgbClr val="0000FF"/>
                </a:solidFill>
              </a:rPr>
              <a:t>between the EGs</a:t>
            </a:r>
            <a:endParaRPr lang="en-GB" altLang="fr-FR">
              <a:solidFill>
                <a:srgbClr val="0000FF"/>
              </a:solidFill>
            </a:endParaRPr>
          </a:p>
          <a:p>
            <a:pPr marL="358775" indent="-3587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Tx/>
              <a:buChar char="•"/>
              <a:defRPr/>
            </a:pPr>
            <a:r>
              <a:rPr lang="en-GB" altLang="fr-FR" smtClean="0"/>
              <a:t>discuss how to elaborate on </a:t>
            </a:r>
            <a:r>
              <a:rPr lang="en-GB" altLang="fr-FR" smtClean="0">
                <a:solidFill>
                  <a:srgbClr val="0000FF"/>
                </a:solidFill>
              </a:rPr>
              <a:t>diagnostic needs </a:t>
            </a:r>
            <a:r>
              <a:rPr lang="en-GB" altLang="fr-FR"/>
              <a:t>and </a:t>
            </a:r>
            <a:r>
              <a:rPr lang="en-GB" altLang="fr-FR" smtClean="0"/>
              <a:t>on the </a:t>
            </a:r>
            <a:r>
              <a:rPr lang="en-GB" altLang="fr-FR">
                <a:solidFill>
                  <a:srgbClr val="0000FF"/>
                </a:solidFill>
              </a:rPr>
              <a:t>accompanying modelling </a:t>
            </a:r>
            <a:r>
              <a:rPr lang="en-GB" altLang="fr-FR"/>
              <a:t>necessary to execute </a:t>
            </a:r>
            <a:r>
              <a:rPr lang="en-GB" altLang="fr-FR"/>
              <a:t>the </a:t>
            </a:r>
            <a:r>
              <a:rPr lang="en-GB" altLang="fr-FR" smtClean="0"/>
              <a:t>proposed scientific programme</a:t>
            </a:r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618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DTT-RP – Chapters (as discussed so far) 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15533" y="621197"/>
            <a:ext cx="841551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Foreword						</a:t>
            </a:r>
            <a:endParaRPr lang="en-GB" sz="1800" i="1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History, status and prospects of the DTT project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1: DTT </a:t>
            </a:r>
            <a:r>
              <a:rPr lang="en-GB" sz="18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power exhaust </a:t>
            </a:r>
            <a:r>
              <a:rPr lang="en-GB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strategy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DTT objectives, programme headlines, research phases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2: Plasma scenarios 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Reference scenarios in the various research phases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Chapter </a:t>
            </a:r>
            <a:r>
              <a:rPr lang="en-GB" sz="1800" b="1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GB" sz="1800" b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Divertor and SOL physics</a:t>
            </a:r>
            <a:endParaRPr lang="en-GB" sz="180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0">
              <a:spcBef>
                <a:spcPts val="0"/>
              </a:spcBef>
              <a:spcAft>
                <a:spcPts val="600"/>
              </a:spcAft>
            </a:pPr>
            <a:r>
              <a:rPr lang="en-GB" sz="1600" i="1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Divertor configurations, heat and particle exhaust</a:t>
            </a:r>
            <a:endParaRPr lang="en-GB" sz="180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GB" sz="1800" b="1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Chapter 4: Transport physics &amp; integrated modelling of plasma scenarios</a:t>
            </a:r>
            <a:endParaRPr lang="en-GB" sz="1800" smtClean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>
              <a:spcBef>
                <a:spcPts val="0"/>
              </a:spcBef>
              <a:spcAft>
                <a:spcPts val="600"/>
              </a:spcAft>
            </a:pPr>
            <a:r>
              <a:rPr lang="en-GB" sz="1600" i="1" smtClean="0"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Plasma profiles and transport properties in the reference scenarios</a:t>
            </a:r>
            <a:endParaRPr lang="en-GB" sz="1800" smtClean="0"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5: MHD, disruptions and control</a:t>
            </a:r>
            <a:endParaRPr lang="en-GB" sz="18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Stability </a:t>
            </a: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reference scenarios, disruption studies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6: Physics of heating, current drive and fuelling</a:t>
            </a:r>
          </a:p>
          <a:p>
            <a:pPr marL="266700">
              <a:spcBef>
                <a:spcPts val="0"/>
              </a:spcBef>
              <a:spcAft>
                <a:spcPts val="600"/>
              </a:spcAft>
            </a:pPr>
            <a:r>
              <a:rPr lang="en-GB" sz="1600" i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Heating, current drive and fuelling scenarios</a:t>
            </a:r>
            <a:endParaRPr lang="en-GB" sz="1800" b="1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7: Fast particle physics</a:t>
            </a:r>
            <a:endParaRPr lang="en-GB" sz="18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Fast </a:t>
            </a: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particle population and MHD in the reference scenarios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8: Theory and simulation for preparation of experiments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600"/>
              </a:spcAft>
            </a:pP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Contribution of DTT to plasma theory for fusion research development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8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Chapter 9: Fusion technology developments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Bef>
                <a:spcPts val="0"/>
              </a:spcBef>
              <a:spcAft>
                <a:spcPts val="0"/>
              </a:spcAft>
            </a:pPr>
            <a:r>
              <a:rPr lang="en-GB" sz="1600" i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Opportunities for testing of fusion relevant components in DTT</a:t>
            </a:r>
            <a:endParaRPr lang="en-GB" sz="18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DTT-RP – Appendices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04799" y="916165"/>
            <a:ext cx="824926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/>
              <a:t>S</a:t>
            </a:r>
            <a:r>
              <a:rPr lang="en-GB" sz="2000" b="1" smtClean="0"/>
              <a:t>ynthetic </a:t>
            </a:r>
            <a:r>
              <a:rPr lang="en-GB" sz="2000" b="1"/>
              <a:t>descriptions of machine and </a:t>
            </a:r>
            <a:r>
              <a:rPr lang="en-GB" sz="2000" b="1" smtClean="0"/>
              <a:t>subsystems</a:t>
            </a:r>
            <a:r>
              <a:rPr lang="en-GB" sz="2000" smtClean="0"/>
              <a:t>: </a:t>
            </a:r>
          </a:p>
          <a:p>
            <a:pPr marL="800100" lvl="1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800" smtClean="0"/>
              <a:t>a </a:t>
            </a:r>
            <a:r>
              <a:rPr lang="fr-FR" sz="1800" u="sng" smtClean="0"/>
              <a:t>useful update</a:t>
            </a:r>
            <a:r>
              <a:rPr lang="fr-FR" sz="1800" smtClean="0"/>
              <a:t> on the status of the design and components</a:t>
            </a:r>
          </a:p>
          <a:p>
            <a:pPr marL="800100" lvl="1" indent="-342900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1800" smtClean="0"/>
              <a:t>summary of the </a:t>
            </a:r>
            <a:r>
              <a:rPr lang="fr-FR" sz="1800" u="sng" smtClean="0"/>
              <a:t>Plant Integration Document</a:t>
            </a:r>
            <a:r>
              <a:rPr lang="fr-FR" sz="1800" smtClean="0"/>
              <a:t>, written by DTT staff</a:t>
            </a:r>
            <a:endParaRPr lang="en-GB" sz="1800" smtClean="0"/>
          </a:p>
          <a:p>
            <a:pPr marL="800100" lvl="1" indent="-3429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smtClean="0"/>
              <a:t>very short: what is </a:t>
            </a:r>
            <a:r>
              <a:rPr lang="en-GB" sz="1800" u="sng" smtClean="0"/>
              <a:t>indispensable to understand the chapters</a:t>
            </a:r>
            <a:r>
              <a:rPr lang="en-GB" sz="1800" smtClean="0"/>
              <a:t>.</a:t>
            </a:r>
            <a:endParaRPr lang="en-GB" sz="2000" b="1"/>
          </a:p>
          <a:p>
            <a:pPr>
              <a:spcAft>
                <a:spcPts val="600"/>
              </a:spcAft>
            </a:pPr>
            <a:r>
              <a:rPr lang="en-GB" sz="1800" smtClean="0"/>
              <a:t>Appendix </a:t>
            </a:r>
            <a:r>
              <a:rPr lang="en-GB" sz="1800"/>
              <a:t>A: DTT parameters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B: DTT machine description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C: Plasma facing components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D: Heating and current drive systems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E: Diagnostic systems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F: Control systems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G: Fuelling and pumping systems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H: Data system and numerical codes</a:t>
            </a:r>
          </a:p>
          <a:p>
            <a:pPr>
              <a:spcAft>
                <a:spcPts val="600"/>
              </a:spcAft>
            </a:pPr>
            <a:r>
              <a:rPr lang="en-GB" sz="1800"/>
              <a:t>Appendix I: </a:t>
            </a:r>
            <a:r>
              <a:rPr lang="en-GB" sz="1800" smtClean="0"/>
              <a:t> Project </a:t>
            </a:r>
            <a:r>
              <a:rPr lang="en-GB" sz="1800"/>
              <a:t>structure, timeline and evolutions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7951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DTT-RP </a:t>
            </a:r>
            <a:r>
              <a:rPr lang="fr-FR" smtClean="0"/>
              <a:t>expert groups &amp; chapters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77927" y="908720"/>
            <a:ext cx="84286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EG-1: </a:t>
            </a:r>
            <a:r>
              <a:rPr lang="en-GB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DTT scientific exploitation 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strategy		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Chap. 1</a:t>
            </a:r>
            <a:endParaRPr lang="en-GB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EG-2: </a:t>
            </a:r>
            <a:r>
              <a:rPr lang="en-GB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Divertor and SOL physics 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Chap.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endParaRPr lang="en-GB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EG-3: </a:t>
            </a:r>
            <a:r>
              <a:rPr lang="en-GB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Plasma scenarios and associated 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modelling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Chap.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2,4</a:t>
            </a:r>
            <a:endParaRPr lang="en-GB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EG-4: </a:t>
            </a:r>
            <a:r>
              <a:rPr lang="en-GB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Heating, current drive and fuelling</a:t>
            </a: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Chap.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6</a:t>
            </a:r>
            <a:endParaRPr lang="en-GB" sz="200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b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EG-5: </a:t>
            </a:r>
            <a:r>
              <a:rPr lang="en-GB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MHD and fast 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particles, theory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Chap.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5,7,8</a:t>
            </a:r>
            <a:endParaRPr lang="en-GB" sz="20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EG-6: </a:t>
            </a:r>
            <a:r>
              <a:rPr lang="en-GB" sz="200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Fusion technology developments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00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Chap. </a:t>
            </a:r>
            <a:r>
              <a:rPr lang="en-GB" sz="2000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9</a:t>
            </a:r>
            <a:endParaRPr lang="fr-FR" sz="200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000" b="1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FR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rganization</a:t>
            </a:r>
            <a:r>
              <a:rPr lang="fr-FR" sz="2000" b="1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ROs</a:t>
            </a: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fr-FR" sz="2000">
                <a:ea typeface="Calibri" panose="020F0502020204030204" pitchFamily="34" charset="0"/>
                <a:cs typeface="Times New Roman" panose="02020603050405020304" pitchFamily="18" charset="0"/>
              </a:rPr>
              <a:t>charge of coordinating the </a:t>
            </a:r>
            <a:r>
              <a:rPr lang="fr-FR" sz="2000" b="1">
                <a:ea typeface="Calibri" panose="020F0502020204030204" pitchFamily="34" charset="0"/>
                <a:cs typeface="Times New Roman" panose="02020603050405020304" pitchFamily="18" charset="0"/>
              </a:rPr>
              <a:t>EG activities</a:t>
            </a:r>
            <a:r>
              <a:rPr lang="fr-FR" sz="200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meetings, reporting, DTT-RP chapters writing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Activity supported, but at present </a:t>
            </a:r>
            <a:r>
              <a:rPr lang="fr-FR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not funded by EUROfusion </a:t>
            </a:r>
            <a:r>
              <a:rPr lang="fr-FR" sz="2000" b="1" smtClean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voluntary participation</a:t>
            </a:r>
            <a:endParaRPr lang="fr-FR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Overall </a:t>
            </a:r>
            <a:r>
              <a:rPr lang="fr-FR" sz="2000" b="1" smtClean="0">
                <a:ea typeface="Calibri" panose="020F0502020204030204" pitchFamily="34" charset="0"/>
                <a:cs typeface="Times New Roman" panose="02020603050405020304" pitchFamily="18" charset="0"/>
              </a:rPr>
              <a:t>DTT-RP coordinators</a:t>
            </a: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, responsible for the final versions: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00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00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F. Crisanti (DTT), P. Martin (University of Padova), G. Giruzzi (CEA)</a:t>
            </a:r>
            <a:endParaRPr lang="en-GB" sz="200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7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Plasma scenarios &amp; Research phases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334" y="1775051"/>
            <a:ext cx="4695575" cy="30749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57" y="1615752"/>
            <a:ext cx="4121889" cy="32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Timeline of the DTT-RP activity</a:t>
            </a:r>
            <a:endParaRPr lang="en-GB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651935"/>
              </p:ext>
            </p:extLst>
          </p:nvPr>
        </p:nvGraphicFramePr>
        <p:xfrm>
          <a:off x="341399" y="1108796"/>
          <a:ext cx="8173951" cy="4872106"/>
        </p:xfrm>
        <a:graphic>
          <a:graphicData uri="http://schemas.openxmlformats.org/drawingml/2006/table">
            <a:tbl>
              <a:tblPr firstRow="1" firstCol="1" bandRow="1"/>
              <a:tblGrid>
                <a:gridCol w="6807546">
                  <a:extLst>
                    <a:ext uri="{9D8B030D-6E8A-4147-A177-3AD203B41FA5}">
                      <a16:colId xmlns:a16="http://schemas.microsoft.com/office/drawing/2014/main" val="486833422"/>
                    </a:ext>
                  </a:extLst>
                </a:gridCol>
                <a:gridCol w="1366405">
                  <a:extLst>
                    <a:ext uri="{9D8B030D-6E8A-4147-A177-3AD203B41FA5}">
                      <a16:colId xmlns:a16="http://schemas.microsoft.com/office/drawing/2014/main" val="20970455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DTT-RP team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(Coordinators and ROs) 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kick-off meeting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Nov. 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629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draft of the Appendices 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(written by DTT project team)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Dec. 2022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382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EG-ROs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organise 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Expert Groups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first EG meetings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agree</a:t>
                      </a: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guidelines of </a:t>
                      </a:r>
                      <a:r>
                        <a:rPr lang="fr-FR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activities. Define workplans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Nov.-Dec. 2022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8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reports of Expert Groups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202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006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meeting of the DTT-RP team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 of the EG </a:t>
                      </a:r>
                      <a:r>
                        <a:rPr lang="fr-FR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reports. Coherence of the ensemble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April 202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680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summary of the DTT-RP produced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available for the EUROfusion Facility Review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June 2023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284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Drafts of DTT-RP chapters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Oct. 2023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17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60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meeting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DTT-RP team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Discussion on the drafts of DTT-RP </a:t>
                      </a:r>
                      <a:r>
                        <a:rPr lang="en-GB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chapters. </a:t>
                      </a:r>
                      <a:r>
                        <a:rPr lang="fr-FR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Coherence of the ensemble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Nov. 2023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547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GB" sz="160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draft of the DTT-RP produced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End 2023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03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600" b="1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meeting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DTT-RP team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Analysis of the Facility Review panel recommendations (if any)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Impact on DTT-RP </a:t>
                      </a: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revisions if necessary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Consolidation of the 1</a:t>
                      </a:r>
                      <a:r>
                        <a:rPr lang="en-GB" sz="1600" kern="12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draft 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agreement on version to be issued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Feb. 2024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246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DTT-RP version 1 issued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March 2024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805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Subsequently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regular meetings </a:t>
                      </a:r>
                      <a:r>
                        <a:rPr lang="en-GB" sz="160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600" b="1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updated versions, in preparation of DTT start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2024-2028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335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789043"/>
      </p:ext>
    </p:extLst>
  </p:cSld>
  <p:clrMapOvr>
    <a:masterClrMapping/>
  </p:clrMapOvr>
</p:sld>
</file>

<file path=ppt/theme/theme1.xml><?xml version="1.0" encoding="utf-8"?>
<a:theme xmlns:a="http://schemas.openxmlformats.org/drawingml/2006/main" name="1_Masque principal">
  <a:themeElements>
    <a:clrScheme name="1_Masque principal 1">
      <a:dk1>
        <a:srgbClr val="000000"/>
      </a:dk1>
      <a:lt1>
        <a:srgbClr val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FFFFF"/>
      </a:accent3>
      <a:accent4>
        <a:srgbClr val="000000"/>
      </a:accent4>
      <a:accent5>
        <a:srgbClr val="BEAAB9"/>
      </a:accent5>
      <a:accent6>
        <a:srgbClr val="D97A23"/>
      </a:accent6>
      <a:hlink>
        <a:srgbClr val="0000FF"/>
      </a:hlink>
      <a:folHlink>
        <a:srgbClr val="800080"/>
      </a:folHlink>
    </a:clrScheme>
    <a:fontScheme name="1_Masque princip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Masque principal 1">
        <a:dk1>
          <a:srgbClr val="000000"/>
        </a:dk1>
        <a:lt1>
          <a:srgbClr val="FFFFFF"/>
        </a:lt1>
        <a:dk2>
          <a:srgbClr val="DC0528"/>
        </a:dk2>
        <a:lt2>
          <a:srgbClr val="96C31E"/>
        </a:lt2>
        <a:accent1>
          <a:srgbClr val="781469"/>
        </a:accent1>
        <a:accent2>
          <a:srgbClr val="F08728"/>
        </a:accent2>
        <a:accent3>
          <a:srgbClr val="FFFFFF"/>
        </a:accent3>
        <a:accent4>
          <a:srgbClr val="000000"/>
        </a:accent4>
        <a:accent5>
          <a:srgbClr val="BEAAB9"/>
        </a:accent5>
        <a:accent6>
          <a:srgbClr val="D97A2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54488</TotalTime>
  <Words>1157</Words>
  <Application>Microsoft Office PowerPoint</Application>
  <PresentationFormat>Affichage à l'écran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Apple Symbols</vt:lpstr>
      <vt:lpstr>Arial</vt:lpstr>
      <vt:lpstr>Calibri</vt:lpstr>
      <vt:lpstr>Calibri Light</vt:lpstr>
      <vt:lpstr>Century Gothic</vt:lpstr>
      <vt:lpstr>Courier New</vt:lpstr>
      <vt:lpstr>Times New Roman</vt:lpstr>
      <vt:lpstr>Wingdings</vt:lpstr>
      <vt:lpstr>1_Masque principal</vt:lpstr>
      <vt:lpstr>Conception personnalisée</vt:lpstr>
      <vt:lpstr>Tema di Office</vt:lpstr>
      <vt:lpstr>Présentation PowerPoint</vt:lpstr>
      <vt:lpstr>About the DTT-RP: reminder /1</vt:lpstr>
      <vt:lpstr>About the DTT-RP: reminder /2</vt:lpstr>
      <vt:lpstr>DTT-RP KoM – Scope of the meeting</vt:lpstr>
      <vt:lpstr>DTT-RP – Chapters (as discussed so far) </vt:lpstr>
      <vt:lpstr>DTT-RP – Appendices</vt:lpstr>
      <vt:lpstr>DTT-RP expert groups &amp; chapters</vt:lpstr>
      <vt:lpstr>Plasma scenarios &amp; Research phases</vt:lpstr>
      <vt:lpstr>Timeline of the DTT-RP activity</vt:lpstr>
      <vt:lpstr>Meeting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Giruzzi</dc:creator>
  <cp:lastModifiedBy>GIRUZZI Gerardo 128281</cp:lastModifiedBy>
  <cp:revision>3263</cp:revision>
  <cp:lastPrinted>2017-06-06T15:39:33Z</cp:lastPrinted>
  <dcterms:created xsi:type="dcterms:W3CDTF">2002-11-22T08:29:45Z</dcterms:created>
  <dcterms:modified xsi:type="dcterms:W3CDTF">2022-11-10T16:57:30Z</dcterms:modified>
</cp:coreProperties>
</file>