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98" r:id="rId3"/>
    <p:sldId id="318" r:id="rId4"/>
    <p:sldId id="317" r:id="rId5"/>
    <p:sldId id="319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79" d="100"/>
          <a:sy n="79" d="100"/>
        </p:scale>
        <p:origin x="16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766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8" y="5502"/>
            <a:ext cx="13000964" cy="1781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269" y="1651905"/>
            <a:ext cx="13021338" cy="5668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8" y="5561778"/>
            <a:ext cx="13000964" cy="1781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4">
            <a:alphaModFix amt="29515"/>
            <a:extLst/>
          </a:blip>
          <a:stretch>
            <a:fillRect/>
          </a:stretch>
        </p:blipFill>
        <p:spPr>
          <a:xfrm>
            <a:off x="6312184" y="671119"/>
            <a:ext cx="6650955" cy="665095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478585"/>
            <a:ext cx="3034454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52" y="-16363"/>
            <a:ext cx="13004801" cy="122144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29859"/>
            <a:ext cx="11704322" cy="6428285"/>
          </a:xfrm>
          <a:prstGeom prst="rect">
            <a:avLst/>
          </a:prstGeom>
        </p:spPr>
        <p:txBody>
          <a:bodyPr lIns="70423" tIns="70423" rIns="70423" bIns="70423" anchor="t"/>
          <a:lstStyle>
            <a:lvl1pPr marL="546012" indent="-546012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1pPr>
            <a:lvl2pPr marL="1090357" indent="-553924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2pPr>
            <a:lvl3pPr marL="1558209" indent="-485343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3pPr>
            <a:lvl4pPr marL="2052438" indent="-443139" defTabSz="1525853">
              <a:spcBef>
                <a:spcPts val="900"/>
              </a:spcBef>
              <a:buSzPct val="100000"/>
              <a:buFont typeface="Arial"/>
              <a:buChar char="–"/>
              <a:defRPr sz="3800">
                <a:latin typeface="Arial"/>
                <a:ea typeface="Arial"/>
                <a:cs typeface="Arial"/>
                <a:sym typeface="Arial"/>
              </a:defRPr>
            </a:lvl4pPr>
            <a:lvl5pPr marL="2588870" indent="-443139" defTabSz="1525853">
              <a:spcBef>
                <a:spcPts val="900"/>
              </a:spcBef>
              <a:buSzPct val="100000"/>
              <a:buFont typeface="Arial"/>
              <a:buChar char="»"/>
              <a:defRPr sz="3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701039" y="294249"/>
            <a:ext cx="10728962" cy="600222"/>
          </a:xfrm>
          <a:prstGeom prst="rect">
            <a:avLst/>
          </a:prstGeom>
        </p:spPr>
        <p:txBody>
          <a:bodyPr lIns="70423" tIns="70423" rIns="70423" bIns="70423"/>
          <a:lstStyle>
            <a:lvl1pPr algn="l" defTabSz="1525853">
              <a:lnSpc>
                <a:spcPts val="5200"/>
              </a:lnSpc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12045" y="207964"/>
            <a:ext cx="746761" cy="74676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756986" y="353059"/>
            <a:ext cx="3034455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894079" y="519290"/>
            <a:ext cx="10130886" cy="1033523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lnSpc>
                <a:spcPct val="90000"/>
              </a:lnSpc>
              <a:defRPr sz="38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140" name="Connettore 1 8"/>
          <p:cNvSpPr/>
          <p:nvPr/>
        </p:nvSpPr>
        <p:spPr>
          <a:xfrm>
            <a:off x="894080" y="9040144"/>
            <a:ext cx="11509005" cy="1"/>
          </a:xfrm>
          <a:prstGeom prst="line">
            <a:avLst/>
          </a:prstGeom>
          <a:ln w="3175">
            <a:solidFill>
              <a:srgbClr val="2E75B6"/>
            </a:solidFill>
            <a:miter/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4079" y="1889379"/>
            <a:ext cx="5731008" cy="6724044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310242" indent="-310242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2pPr>
            <a:lvl3pPr marL="1348739" indent="-434339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1994" y="9114114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23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p.mpg.de/17301/garching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Nonlinear gyrokinetic theory of…"/>
          <p:cNvSpPr txBox="1"/>
          <p:nvPr/>
        </p:nvSpPr>
        <p:spPr>
          <a:xfrm>
            <a:off x="584361" y="4884554"/>
            <a:ext cx="10180672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Third </a:t>
            </a:r>
            <a:r>
              <a:rPr lang="it-IT" dirty="0" err="1"/>
              <a:t>Trilateral</a:t>
            </a:r>
            <a:r>
              <a:rPr lang="it-IT" dirty="0"/>
              <a:t> International Workshop</a:t>
            </a:r>
            <a:r>
              <a:rPr dirty="0"/>
              <a:t> </a:t>
            </a:r>
            <a:endParaRPr lang="it-IT" dirty="0"/>
          </a:p>
          <a:p>
            <a:pPr algn="l"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on </a:t>
            </a:r>
            <a:r>
              <a:rPr lang="it-IT" dirty="0" err="1"/>
              <a:t>Energetic</a:t>
            </a:r>
            <a:r>
              <a:rPr lang="it-IT" dirty="0"/>
              <a:t>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Physics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BDF4A-2CA2-5240-A572-3BD89D816649}"/>
              </a:ext>
            </a:extLst>
          </p:cNvPr>
          <p:cNvSpPr txBox="1"/>
          <p:nvPr/>
        </p:nvSpPr>
        <p:spPr>
          <a:xfrm>
            <a:off x="442594" y="7392782"/>
            <a:ext cx="789959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Online </a:t>
            </a:r>
            <a:r>
              <a:rPr lang="it-IT" dirty="0" err="1"/>
              <a:t>event</a:t>
            </a:r>
            <a:r>
              <a:rPr lang="it-IT" dirty="0"/>
              <a:t>:  </a:t>
            </a:r>
            <a:r>
              <a:rPr lang="it-IT" dirty="0" err="1"/>
              <a:t>November</a:t>
            </a:r>
            <a:r>
              <a:rPr lang="it-IT" dirty="0"/>
              <a:t> 7 – 10, 2022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554D423-716B-E64B-81E1-E559D868D1F9}"/>
              </a:ext>
            </a:extLst>
          </p:cNvPr>
          <p:cNvSpPr txBox="1"/>
          <p:nvPr/>
        </p:nvSpPr>
        <p:spPr>
          <a:xfrm>
            <a:off x="5454615" y="9071862"/>
            <a:ext cx="2251595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7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3</a:t>
            </a:r>
            <a:r>
              <a:rPr lang="it-IT" baseline="30000" dirty="0"/>
              <a:t>rd</a:t>
            </a:r>
            <a:r>
              <a:rPr lang="it-IT" dirty="0"/>
              <a:t> </a:t>
            </a:r>
            <a:r>
              <a:rPr lang="it-IT" dirty="0" err="1"/>
              <a:t>Trilateral</a:t>
            </a:r>
            <a:r>
              <a:rPr lang="it-IT" dirty="0"/>
              <a:t> EP Workshop</a:t>
            </a:r>
            <a:endParaRPr dirty="0"/>
          </a:p>
        </p:txBody>
      </p:sp>
      <p:sp>
        <p:nvSpPr>
          <p:cNvPr id="178" name="TextBox 6"/>
          <p:cNvSpPr txBox="1"/>
          <p:nvPr/>
        </p:nvSpPr>
        <p:spPr>
          <a:xfrm>
            <a:off x="561983" y="5433728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Online </a:t>
            </a:r>
            <a:r>
              <a:rPr lang="it-IT" dirty="0" err="1"/>
              <a:t>event</a:t>
            </a:r>
            <a:r>
              <a:rPr lang="it-IT" dirty="0"/>
              <a:t>: 75 </a:t>
            </a:r>
            <a:r>
              <a:rPr lang="it-IT" dirty="0" err="1"/>
              <a:t>registered</a:t>
            </a:r>
            <a:r>
              <a:rPr lang="it-IT" dirty="0"/>
              <a:t> </a:t>
            </a:r>
            <a:r>
              <a:rPr lang="it-IT" dirty="0" err="1"/>
              <a:t>participants</a:t>
            </a:r>
            <a:r>
              <a:rPr lang="it-IT" dirty="0"/>
              <a:t>  </a:t>
            </a:r>
            <a:endParaRPr dirty="0"/>
          </a:p>
        </p:txBody>
      </p:sp>
      <p:sp>
        <p:nvSpPr>
          <p:cNvPr id="181" name="TextBox 13"/>
          <p:cNvSpPr txBox="1"/>
          <p:nvPr/>
        </p:nvSpPr>
        <p:spPr>
          <a:xfrm>
            <a:off x="1126670" y="3270250"/>
            <a:ext cx="11000014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Scientific</a:t>
            </a:r>
            <a:r>
              <a:rPr lang="it-IT" sz="2800" dirty="0"/>
              <a:t> </a:t>
            </a:r>
            <a:r>
              <a:rPr lang="it-IT" sz="2800" dirty="0" err="1"/>
              <a:t>Committee</a:t>
            </a:r>
            <a:r>
              <a:rPr lang="it-IT" sz="2800" dirty="0"/>
              <a:t>: </a:t>
            </a:r>
            <a:r>
              <a:rPr lang="it-IT" sz="2800" dirty="0" err="1"/>
              <a:t>Liu</a:t>
            </a:r>
            <a:r>
              <a:rPr lang="it-IT" sz="2800" dirty="0"/>
              <a:t> Chen, </a:t>
            </a:r>
            <a:r>
              <a:rPr lang="it-IT" sz="2800" dirty="0" err="1"/>
              <a:t>Guoyong</a:t>
            </a:r>
            <a:r>
              <a:rPr lang="it-IT" sz="2800" dirty="0"/>
              <a:t> Fu, </a:t>
            </a:r>
            <a:r>
              <a:rPr lang="it-IT" sz="2800" dirty="0" err="1"/>
              <a:t>Hogun</a:t>
            </a:r>
            <a:r>
              <a:rPr lang="it-IT" sz="2800" dirty="0"/>
              <a:t> </a:t>
            </a:r>
            <a:r>
              <a:rPr lang="it-IT" sz="2800" dirty="0" err="1"/>
              <a:t>Jhang</a:t>
            </a:r>
            <a:r>
              <a:rPr lang="it-IT" sz="2800" dirty="0"/>
              <a:t>, Fulvio Zonca</a:t>
            </a:r>
            <a:endParaRPr sz="2800" dirty="0"/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/>
              <a:t>Local Organization: Giulia </a:t>
            </a:r>
            <a:r>
              <a:rPr lang="it-IT" sz="2800" dirty="0" err="1"/>
              <a:t>Bartolomei</a:t>
            </a:r>
            <a:r>
              <a:rPr lang="it-IT" sz="2800" dirty="0"/>
              <a:t>, Matteo V. </a:t>
            </a:r>
            <a:r>
              <a:rPr lang="it-IT" sz="2800" dirty="0" err="1"/>
              <a:t>Falessi</a:t>
            </a:r>
            <a:r>
              <a:rPr lang="it-IT" sz="2800" dirty="0"/>
              <a:t>, Fulvio Zonca</a:t>
            </a:r>
            <a:endParaRPr sz="2800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92892386-13EC-0C4C-A64B-1F1C8C9F6914}"/>
              </a:ext>
            </a:extLst>
          </p:cNvPr>
          <p:cNvSpPr txBox="1"/>
          <p:nvPr/>
        </p:nvSpPr>
        <p:spPr>
          <a:xfrm>
            <a:off x="561983" y="1442280"/>
            <a:ext cx="12181114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Workshop </a:t>
            </a:r>
            <a:r>
              <a:rPr lang="it-IT" dirty="0" err="1"/>
              <a:t>devoted</a:t>
            </a:r>
            <a:r>
              <a:rPr lang="it-IT" dirty="0"/>
              <a:t> to </a:t>
            </a:r>
            <a:r>
              <a:rPr lang="it-IT" dirty="0" err="1"/>
              <a:t>discussions</a:t>
            </a:r>
            <a:r>
              <a:rPr lang="it-IT" dirty="0"/>
              <a:t> on progress of the </a:t>
            </a:r>
            <a:r>
              <a:rPr lang="it-IT" dirty="0" err="1"/>
              <a:t>Trilateral</a:t>
            </a:r>
            <a:r>
              <a:rPr lang="it-IT" dirty="0"/>
              <a:t> Collaboration </a:t>
            </a:r>
            <a:r>
              <a:rPr lang="it-IT" dirty="0" err="1"/>
              <a:t>between</a:t>
            </a:r>
            <a:r>
              <a:rPr lang="it-IT" dirty="0"/>
              <a:t> CHI-KOR-ITA on </a:t>
            </a:r>
            <a:r>
              <a:rPr lang="it-IT" dirty="0" err="1"/>
              <a:t>energetic</a:t>
            </a:r>
            <a:r>
              <a:rPr lang="it-IT" dirty="0"/>
              <a:t>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physics</a:t>
            </a:r>
            <a:r>
              <a:rPr lang="it-IT" dirty="0"/>
              <a:t> in </a:t>
            </a:r>
            <a:r>
              <a:rPr lang="it-IT" dirty="0" err="1"/>
              <a:t>burning</a:t>
            </a:r>
            <a:r>
              <a:rPr lang="it-IT" dirty="0"/>
              <a:t> fusion </a:t>
            </a:r>
            <a:r>
              <a:rPr lang="it-IT" dirty="0" err="1"/>
              <a:t>plasmas</a:t>
            </a:r>
            <a:r>
              <a:rPr lang="it-IT" dirty="0"/>
              <a:t>.</a:t>
            </a:r>
            <a:endParaRPr dirty="0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70A125DF-324C-C54C-86F9-253A63B6EEE7}"/>
              </a:ext>
            </a:extLst>
          </p:cNvPr>
          <p:cNvSpPr txBox="1"/>
          <p:nvPr/>
        </p:nvSpPr>
        <p:spPr>
          <a:xfrm>
            <a:off x="5454615" y="9071862"/>
            <a:ext cx="2251595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7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91255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Historic</a:t>
            </a:r>
            <a:r>
              <a:rPr lang="it-IT" dirty="0"/>
              <a:t> Background</a:t>
            </a:r>
            <a:endParaRPr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92892386-13EC-0C4C-A64B-1F1C8C9F6914}"/>
              </a:ext>
            </a:extLst>
          </p:cNvPr>
          <p:cNvSpPr txBox="1"/>
          <p:nvPr/>
        </p:nvSpPr>
        <p:spPr>
          <a:xfrm>
            <a:off x="561983" y="1249547"/>
            <a:ext cx="12181114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started</a:t>
            </a:r>
            <a:r>
              <a:rPr lang="it-IT" dirty="0"/>
              <a:t>: </a:t>
            </a:r>
            <a:r>
              <a:rPr lang="it-IT" dirty="0">
                <a:solidFill>
                  <a:srgbClr val="C00000"/>
                </a:solidFill>
              </a:rPr>
              <a:t>ENEA – IFTS Workshop on Fusion </a:t>
            </a:r>
            <a:r>
              <a:rPr lang="it-IT" dirty="0" err="1">
                <a:solidFill>
                  <a:srgbClr val="C00000"/>
                </a:solidFill>
              </a:rPr>
              <a:t>Theory</a:t>
            </a:r>
            <a:r>
              <a:rPr lang="it-IT" dirty="0">
                <a:solidFill>
                  <a:srgbClr val="C00000"/>
                </a:solidFill>
              </a:rPr>
              <a:t> and </a:t>
            </a:r>
            <a:r>
              <a:rPr lang="it-IT" dirty="0" err="1">
                <a:solidFill>
                  <a:srgbClr val="C00000"/>
                </a:solidFill>
              </a:rPr>
              <a:t>Simulation</a:t>
            </a:r>
            <a:r>
              <a:rPr lang="it-IT" dirty="0"/>
              <a:t>, Taormina, </a:t>
            </a:r>
            <a:r>
              <a:rPr lang="it-IT" dirty="0" err="1"/>
              <a:t>Italy</a:t>
            </a:r>
            <a:r>
              <a:rPr lang="it-IT" dirty="0"/>
              <a:t>, </a:t>
            </a:r>
            <a:r>
              <a:rPr lang="it-IT" dirty="0" err="1"/>
              <a:t>October</a:t>
            </a:r>
            <a:r>
              <a:rPr lang="it-IT" dirty="0"/>
              <a:t> 2-4, 2013 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8243CCB4-DB46-534F-A0BA-710C8A736A5F}"/>
              </a:ext>
            </a:extLst>
          </p:cNvPr>
          <p:cNvSpPr txBox="1"/>
          <p:nvPr/>
        </p:nvSpPr>
        <p:spPr>
          <a:xfrm>
            <a:off x="489856" y="3281055"/>
            <a:ext cx="12181114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The </a:t>
            </a:r>
            <a:r>
              <a:rPr lang="it-IT" dirty="0" err="1"/>
              <a:t>Trilateral</a:t>
            </a:r>
            <a:r>
              <a:rPr lang="it-IT" dirty="0"/>
              <a:t> Collaboration </a:t>
            </a:r>
            <a:r>
              <a:rPr lang="it-IT" dirty="0" err="1"/>
              <a:t>between</a:t>
            </a:r>
            <a:r>
              <a:rPr lang="it-IT" dirty="0"/>
              <a:t> China, Korea and </a:t>
            </a:r>
            <a:r>
              <a:rPr lang="it-IT" dirty="0" err="1"/>
              <a:t>Italy</a:t>
            </a:r>
            <a:r>
              <a:rPr lang="it-IT" dirty="0"/>
              <a:t> on </a:t>
            </a:r>
            <a:r>
              <a:rPr lang="it-IT" dirty="0" err="1"/>
              <a:t>Energetic</a:t>
            </a:r>
            <a:r>
              <a:rPr lang="it-IT" dirty="0"/>
              <a:t>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Physics</a:t>
            </a:r>
            <a:r>
              <a:rPr lang="it-IT" dirty="0"/>
              <a:t>: open to </a:t>
            </a:r>
            <a:r>
              <a:rPr lang="it-IT" dirty="0" err="1"/>
              <a:t>theory</a:t>
            </a:r>
            <a:r>
              <a:rPr lang="it-IT" dirty="0"/>
              <a:t> &amp; </a:t>
            </a:r>
            <a:r>
              <a:rPr lang="it-IT" dirty="0" err="1"/>
              <a:t>simulation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experiments</a:t>
            </a:r>
            <a:r>
              <a:rPr lang="it-IT" dirty="0"/>
              <a:t> (EAST, HL-2A/M, KSTAR, FTU, RFX, DTT, CFETR)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A398D08F-50A2-3E45-A3A0-D25B9D536C2E}"/>
              </a:ext>
            </a:extLst>
          </p:cNvPr>
          <p:cNvSpPr txBox="1"/>
          <p:nvPr/>
        </p:nvSpPr>
        <p:spPr>
          <a:xfrm>
            <a:off x="1126670" y="5681743"/>
            <a:ext cx="11162866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3200" dirty="0">
                <a:solidFill>
                  <a:srgbClr val="C00000"/>
                </a:solidFill>
              </a:rPr>
              <a:t>The First </a:t>
            </a:r>
            <a:r>
              <a:rPr lang="it-IT" sz="3200" dirty="0" err="1">
                <a:solidFill>
                  <a:srgbClr val="C00000"/>
                </a:solidFill>
              </a:rPr>
              <a:t>Trilateral</a:t>
            </a:r>
            <a:r>
              <a:rPr lang="it-IT" sz="3200" dirty="0">
                <a:solidFill>
                  <a:srgbClr val="C00000"/>
                </a:solidFill>
              </a:rPr>
              <a:t> International Workshop on </a:t>
            </a:r>
            <a:r>
              <a:rPr lang="it-IT" sz="3200" dirty="0" err="1">
                <a:solidFill>
                  <a:srgbClr val="C00000"/>
                </a:solidFill>
              </a:rPr>
              <a:t>Energetic</a:t>
            </a:r>
            <a:r>
              <a:rPr lang="it-IT" sz="3200" dirty="0">
                <a:solidFill>
                  <a:srgbClr val="C00000"/>
                </a:solidFill>
              </a:rPr>
              <a:t> </a:t>
            </a:r>
            <a:r>
              <a:rPr lang="it-IT" sz="3200" dirty="0" err="1">
                <a:solidFill>
                  <a:srgbClr val="C00000"/>
                </a:solidFill>
              </a:rPr>
              <a:t>Particle</a:t>
            </a:r>
            <a:r>
              <a:rPr lang="it-IT" sz="3200" dirty="0">
                <a:solidFill>
                  <a:srgbClr val="C00000"/>
                </a:solidFill>
              </a:rPr>
              <a:t> </a:t>
            </a:r>
            <a:r>
              <a:rPr lang="it-IT" sz="3200" dirty="0" err="1">
                <a:solidFill>
                  <a:srgbClr val="C00000"/>
                </a:solidFill>
              </a:rPr>
              <a:t>Physics</a:t>
            </a:r>
            <a:r>
              <a:rPr lang="it-IT" sz="3200" dirty="0">
                <a:solidFill>
                  <a:srgbClr val="C00000"/>
                </a:solidFill>
              </a:rPr>
              <a:t>, </a:t>
            </a:r>
            <a:r>
              <a:rPr lang="it-IT" sz="3200" dirty="0">
                <a:solidFill>
                  <a:schemeClr val="tx1"/>
                </a:solidFill>
              </a:rPr>
              <a:t>Hangzhou, China, </a:t>
            </a:r>
            <a:r>
              <a:rPr lang="it-IT" sz="3200" dirty="0" err="1">
                <a:solidFill>
                  <a:schemeClr val="tx1"/>
                </a:solidFill>
              </a:rPr>
              <a:t>November</a:t>
            </a:r>
            <a:r>
              <a:rPr lang="it-IT" sz="3200" dirty="0">
                <a:solidFill>
                  <a:schemeClr val="tx1"/>
                </a:solidFill>
              </a:rPr>
              <a:t> 9-12, 2017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40BF5A1F-F7F3-6943-AB85-953890D4D238}"/>
              </a:ext>
            </a:extLst>
          </p:cNvPr>
          <p:cNvSpPr txBox="1"/>
          <p:nvPr/>
        </p:nvSpPr>
        <p:spPr>
          <a:xfrm>
            <a:off x="1126670" y="7084120"/>
            <a:ext cx="11255393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3200" dirty="0">
                <a:solidFill>
                  <a:srgbClr val="C00000"/>
                </a:solidFill>
              </a:rPr>
              <a:t>The Second </a:t>
            </a:r>
            <a:r>
              <a:rPr lang="it-IT" sz="3200" dirty="0" err="1">
                <a:solidFill>
                  <a:srgbClr val="C00000"/>
                </a:solidFill>
              </a:rPr>
              <a:t>Trilateral</a:t>
            </a:r>
            <a:r>
              <a:rPr lang="it-IT" sz="3200" dirty="0">
                <a:solidFill>
                  <a:srgbClr val="C00000"/>
                </a:solidFill>
              </a:rPr>
              <a:t> International Workshop on </a:t>
            </a:r>
            <a:r>
              <a:rPr lang="it-IT" sz="3200" dirty="0" err="1">
                <a:solidFill>
                  <a:srgbClr val="C00000"/>
                </a:solidFill>
              </a:rPr>
              <a:t>Energetic</a:t>
            </a:r>
            <a:r>
              <a:rPr lang="it-IT" sz="3200" dirty="0">
                <a:solidFill>
                  <a:srgbClr val="C00000"/>
                </a:solidFill>
              </a:rPr>
              <a:t> </a:t>
            </a:r>
            <a:r>
              <a:rPr lang="it-IT" sz="3200" dirty="0" err="1">
                <a:solidFill>
                  <a:srgbClr val="C00000"/>
                </a:solidFill>
              </a:rPr>
              <a:t>Particle</a:t>
            </a:r>
            <a:r>
              <a:rPr lang="it-IT" sz="3200" dirty="0">
                <a:solidFill>
                  <a:srgbClr val="C00000"/>
                </a:solidFill>
              </a:rPr>
              <a:t> </a:t>
            </a:r>
            <a:r>
              <a:rPr lang="it-IT" sz="3200" dirty="0" err="1">
                <a:solidFill>
                  <a:srgbClr val="C00000"/>
                </a:solidFill>
              </a:rPr>
              <a:t>Physics</a:t>
            </a:r>
            <a:r>
              <a:rPr lang="it-IT" sz="3200" dirty="0">
                <a:solidFill>
                  <a:srgbClr val="C00000"/>
                </a:solidFill>
              </a:rPr>
              <a:t>, </a:t>
            </a:r>
            <a:r>
              <a:rPr lang="it-IT" sz="3200" dirty="0">
                <a:solidFill>
                  <a:schemeClr val="tx1"/>
                </a:solidFill>
              </a:rPr>
              <a:t>Seoul, Korea, </a:t>
            </a:r>
            <a:r>
              <a:rPr lang="it-IT" sz="3200" dirty="0" err="1">
                <a:solidFill>
                  <a:schemeClr val="tx1"/>
                </a:solidFill>
              </a:rPr>
              <a:t>November</a:t>
            </a:r>
            <a:r>
              <a:rPr lang="it-IT" sz="3200" dirty="0">
                <a:solidFill>
                  <a:schemeClr val="tx1"/>
                </a:solidFill>
              </a:rPr>
              <a:t> 10-12, 2019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00A10BE3-3773-AA4D-9176-4F2BA65E5E06}"/>
              </a:ext>
            </a:extLst>
          </p:cNvPr>
          <p:cNvSpPr txBox="1"/>
          <p:nvPr/>
        </p:nvSpPr>
        <p:spPr>
          <a:xfrm>
            <a:off x="5454615" y="9071862"/>
            <a:ext cx="2251595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7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3862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Center for Nonlinear Plasma Science</a:t>
            </a:r>
          </a:p>
        </p:txBody>
      </p:sp>
      <p:sp>
        <p:nvSpPr>
          <p:cNvPr id="179" name="TextBox 7"/>
          <p:cNvSpPr txBox="1"/>
          <p:nvPr/>
        </p:nvSpPr>
        <p:spPr>
          <a:xfrm>
            <a:off x="1126671" y="2071066"/>
            <a:ext cx="11000014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https://</a:t>
            </a:r>
            <a:r>
              <a:rPr dirty="0" err="1"/>
              <a:t>www.afs.enea.it</a:t>
            </a:r>
            <a:r>
              <a:rPr dirty="0"/>
              <a:t>/</a:t>
            </a:r>
            <a:r>
              <a:rPr dirty="0" err="1"/>
              <a:t>zonca</a:t>
            </a:r>
            <a:r>
              <a:rPr dirty="0"/>
              <a:t>/CNPS/</a:t>
            </a:r>
          </a:p>
          <a:p>
            <a:pPr marL="571500" indent="-571500" algn="l">
              <a:buSzPct val="100000"/>
              <a:buChar char="➢"/>
              <a:defRPr sz="32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Established in 2020 </a:t>
            </a:r>
            <a:r>
              <a:rPr dirty="0">
                <a:solidFill>
                  <a:srgbClr val="000000"/>
                </a:solidFill>
              </a:rPr>
              <a:t>as </a:t>
            </a:r>
            <a:r>
              <a:rPr dirty="0">
                <a:solidFill>
                  <a:srgbClr val="FF0000"/>
                </a:solidFill>
              </a:rPr>
              <a:t>"Virtual Center" </a:t>
            </a:r>
            <a:r>
              <a:rPr dirty="0">
                <a:solidFill>
                  <a:srgbClr val="000000"/>
                </a:solidFill>
              </a:rPr>
              <a:t>based on two hubs, one located at the ENEA Frascati Research Center and another at the University of Science and Technology of China, Hefei, to </a:t>
            </a:r>
            <a:r>
              <a:rPr dirty="0">
                <a:solidFill>
                  <a:srgbClr val="FF0000"/>
                </a:solidFill>
              </a:rPr>
              <a:t>promote a joint research and collaboration network</a:t>
            </a:r>
            <a:r>
              <a:rPr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80" name="TextBox 12"/>
          <p:cNvSpPr txBox="1"/>
          <p:nvPr/>
        </p:nvSpPr>
        <p:spPr>
          <a:xfrm>
            <a:off x="489857" y="1442706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r>
              <a:rPr dirty="0">
                <a:latin typeface="Helvetica" pitchFamily="2" charset="0"/>
              </a:rPr>
              <a:t>Center for Nonlinear Plasma Science (CNPS):</a:t>
            </a:r>
          </a:p>
        </p:txBody>
      </p:sp>
      <p:sp>
        <p:nvSpPr>
          <p:cNvPr id="181" name="TextBox 13"/>
          <p:cNvSpPr txBox="1"/>
          <p:nvPr/>
        </p:nvSpPr>
        <p:spPr>
          <a:xfrm>
            <a:off x="1308459" y="5929777"/>
            <a:ext cx="11400609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 err="1"/>
              <a:t>Institute</a:t>
            </a:r>
            <a:r>
              <a:rPr lang="it-IT" dirty="0"/>
              <a:t> for Fusion </a:t>
            </a:r>
            <a:r>
              <a:rPr lang="it-IT" dirty="0" err="1"/>
              <a:t>Theory</a:t>
            </a:r>
            <a:r>
              <a:rPr lang="it-IT" dirty="0"/>
              <a:t> and </a:t>
            </a:r>
            <a:r>
              <a:rPr lang="it-IT" dirty="0" err="1"/>
              <a:t>Simulation</a:t>
            </a:r>
            <a:r>
              <a:rPr lang="it-IT" dirty="0"/>
              <a:t> - ZJU, Hangzhou</a:t>
            </a:r>
          </a:p>
          <a:p>
            <a:pPr marL="571500" indent="-571500" algn="l">
              <a:buSzPct val="100000"/>
              <a:buFontTx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Korea </a:t>
            </a:r>
            <a:r>
              <a:rPr lang="it-IT" dirty="0" err="1"/>
              <a:t>Institute</a:t>
            </a:r>
            <a:r>
              <a:rPr lang="it-IT" dirty="0"/>
              <a:t> of Fusion Energy, </a:t>
            </a:r>
            <a:r>
              <a:rPr lang="it-IT" dirty="0" err="1"/>
              <a:t>Daejeon</a:t>
            </a:r>
            <a:endParaRPr lang="it-IT" dirty="0"/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South Western </a:t>
            </a:r>
            <a:r>
              <a:rPr lang="it-IT" dirty="0" err="1"/>
              <a:t>Institute</a:t>
            </a:r>
            <a:r>
              <a:rPr lang="it-IT" dirty="0"/>
              <a:t> of </a:t>
            </a:r>
            <a:r>
              <a:rPr lang="it-IT" dirty="0" err="1"/>
              <a:t>Physics</a:t>
            </a:r>
            <a:r>
              <a:rPr lang="it-IT" dirty="0"/>
              <a:t>, Chengdu</a:t>
            </a:r>
          </a:p>
          <a:p>
            <a:pPr marL="571500" indent="-571500" algn="l">
              <a:buSzPct val="100000"/>
              <a:buFontTx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 err="1"/>
              <a:t>University</a:t>
            </a:r>
            <a:r>
              <a:rPr lang="it-IT" dirty="0"/>
              <a:t> of California </a:t>
            </a:r>
            <a:r>
              <a:rPr lang="it-IT" dirty="0" err="1"/>
              <a:t>at</a:t>
            </a:r>
            <a:r>
              <a:rPr lang="it-IT" dirty="0"/>
              <a:t> Irvine </a:t>
            </a:r>
          </a:p>
          <a:p>
            <a:pPr marL="571500" indent="-571500" algn="l">
              <a:buSzPct val="100000"/>
              <a:buFontTx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3200" dirty="0" err="1">
                <a:sym typeface="Helvetica"/>
              </a:rPr>
              <a:t>Institut</a:t>
            </a:r>
            <a:r>
              <a:rPr lang="it-IT" sz="3200" dirty="0">
                <a:sym typeface="Helvetica"/>
              </a:rPr>
              <a:t> </a:t>
            </a:r>
            <a:r>
              <a:rPr lang="it-IT" sz="3200" dirty="0" err="1">
                <a:sym typeface="Helvetica"/>
              </a:rPr>
              <a:t>für</a:t>
            </a:r>
            <a:r>
              <a:rPr lang="it-IT" sz="3200" dirty="0">
                <a:sym typeface="Helvetica"/>
              </a:rPr>
              <a:t> </a:t>
            </a:r>
            <a:r>
              <a:rPr lang="it-IT" sz="3200" dirty="0" err="1">
                <a:sym typeface="Helvetica"/>
              </a:rPr>
              <a:t>Plasmaphysik</a:t>
            </a:r>
            <a:r>
              <a:rPr lang="it-IT" sz="3200" dirty="0">
                <a:sym typeface="Helvetica"/>
              </a:rPr>
              <a:t>, </a:t>
            </a:r>
            <a:r>
              <a:rPr lang="it-IT" sz="3200" dirty="0" err="1">
                <a:sym typeface="Helvetica"/>
              </a:rPr>
              <a:t>Garching</a:t>
            </a:r>
            <a:r>
              <a:rPr lang="it-IT" sz="3200" dirty="0">
                <a:sym typeface="Helvetica"/>
              </a:rPr>
              <a:t> &amp; </a:t>
            </a:r>
            <a:r>
              <a:rPr lang="it-IT" sz="3200" dirty="0" err="1">
                <a:sym typeface="Helvetica"/>
              </a:rPr>
              <a:t>Greifswald</a:t>
            </a:r>
            <a:r>
              <a:rPr lang="it-IT" sz="3200" dirty="0">
                <a:sym typeface="Helvetica"/>
              </a:rPr>
              <a:t>, </a:t>
            </a:r>
            <a:r>
              <a:rPr lang="it-IT" sz="3200" dirty="0" err="1">
                <a:sym typeface="Helvetica"/>
              </a:rPr>
              <a:t>EUROfusion</a:t>
            </a:r>
            <a:endParaRPr lang="it-IT" sz="3200" dirty="0">
              <a:sym typeface="Helvetica"/>
              <a:hlinkClick r:id="rId2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92892386-13EC-0C4C-A64B-1F1C8C9F6914}"/>
              </a:ext>
            </a:extLst>
          </p:cNvPr>
          <p:cNvSpPr txBox="1"/>
          <p:nvPr/>
        </p:nvSpPr>
        <p:spPr>
          <a:xfrm>
            <a:off x="527954" y="5289902"/>
            <a:ext cx="1218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International collaboration network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7CCA4A1D-B2F6-664C-8C3A-E82648AC041E}"/>
              </a:ext>
            </a:extLst>
          </p:cNvPr>
          <p:cNvSpPr txBox="1"/>
          <p:nvPr/>
        </p:nvSpPr>
        <p:spPr>
          <a:xfrm>
            <a:off x="5454615" y="9071862"/>
            <a:ext cx="2251595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7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712371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Workshop information</a:t>
            </a:r>
            <a:endParaRPr dirty="0"/>
          </a:p>
        </p:txBody>
      </p:sp>
      <p:sp>
        <p:nvSpPr>
          <p:cNvPr id="179" name="TextBox 7"/>
          <p:cNvSpPr txBox="1"/>
          <p:nvPr/>
        </p:nvSpPr>
        <p:spPr>
          <a:xfrm>
            <a:off x="1118504" y="2046785"/>
            <a:ext cx="11000014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daily</a:t>
            </a:r>
            <a:r>
              <a:rPr lang="it-IT" dirty="0"/>
              <a:t> sessions with 30 </a:t>
            </a:r>
            <a:r>
              <a:rPr lang="it-IT" dirty="0" err="1"/>
              <a:t>min</a:t>
            </a:r>
            <a:r>
              <a:rPr lang="it-IT" dirty="0"/>
              <a:t> </a:t>
            </a:r>
            <a:r>
              <a:rPr lang="it-IT" dirty="0" err="1"/>
              <a:t>talks</a:t>
            </a:r>
            <a:r>
              <a:rPr lang="it-IT" dirty="0"/>
              <a:t> (25+5)</a:t>
            </a:r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Three «</a:t>
            </a:r>
            <a:r>
              <a:rPr lang="it-IT" dirty="0" err="1"/>
              <a:t>review</a:t>
            </a:r>
            <a:r>
              <a:rPr lang="it-IT" dirty="0"/>
              <a:t>» </a:t>
            </a:r>
            <a:r>
              <a:rPr lang="it-IT" dirty="0" err="1"/>
              <a:t>talks</a:t>
            </a:r>
            <a:r>
              <a:rPr lang="it-IT" dirty="0"/>
              <a:t> of 40 </a:t>
            </a:r>
            <a:r>
              <a:rPr lang="it-IT" dirty="0" err="1"/>
              <a:t>min</a:t>
            </a:r>
            <a:r>
              <a:rPr lang="it-IT" dirty="0"/>
              <a:t> (35+5)</a:t>
            </a:r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Speakers are </a:t>
            </a:r>
            <a:r>
              <a:rPr lang="it-IT" dirty="0" err="1"/>
              <a:t>invited</a:t>
            </a:r>
            <a:r>
              <a:rPr lang="it-IT" dirty="0"/>
              <a:t> to upload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 on the </a:t>
            </a:r>
            <a:r>
              <a:rPr lang="it-IT" dirty="0" err="1"/>
              <a:t>Worskop</a:t>
            </a:r>
            <a:r>
              <a:rPr lang="it-IT" dirty="0"/>
              <a:t> Indico page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agenda.enea.it</a:t>
            </a:r>
            <a:r>
              <a:rPr lang="it-IT" dirty="0"/>
              <a:t>/</a:t>
            </a:r>
            <a:r>
              <a:rPr lang="it-IT" dirty="0" err="1"/>
              <a:t>event</a:t>
            </a:r>
            <a:r>
              <a:rPr lang="it-IT" dirty="0"/>
              <a:t>/724/</a:t>
            </a:r>
            <a:endParaRPr dirty="0"/>
          </a:p>
        </p:txBody>
      </p:sp>
      <p:sp>
        <p:nvSpPr>
          <p:cNvPr id="180" name="TextBox 12"/>
          <p:cNvSpPr txBox="1"/>
          <p:nvPr/>
        </p:nvSpPr>
        <p:spPr>
          <a:xfrm>
            <a:off x="489857" y="1442706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r>
              <a:rPr lang="it-IT" dirty="0" err="1">
                <a:latin typeface="Helvetica" pitchFamily="2" charset="0"/>
              </a:rPr>
              <a:t>Oral</a:t>
            </a:r>
            <a:r>
              <a:rPr lang="it-IT" dirty="0">
                <a:latin typeface="Helvetica" pitchFamily="2" charset="0"/>
              </a:rPr>
              <a:t> </a:t>
            </a:r>
            <a:r>
              <a:rPr lang="it-IT" dirty="0" err="1">
                <a:latin typeface="Helvetica" pitchFamily="2" charset="0"/>
              </a:rPr>
              <a:t>presentations</a:t>
            </a:r>
            <a:r>
              <a:rPr dirty="0">
                <a:latin typeface="Helvetica" pitchFamily="2" charset="0"/>
              </a:rPr>
              <a:t>: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A688FCA1-2C00-B140-896E-160E7CB92D7C}"/>
              </a:ext>
            </a:extLst>
          </p:cNvPr>
          <p:cNvSpPr txBox="1"/>
          <p:nvPr/>
        </p:nvSpPr>
        <p:spPr>
          <a:xfrm>
            <a:off x="5454615" y="9071862"/>
            <a:ext cx="2251595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7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B886FDD-87B7-6C4C-8663-E383C8E411FB}"/>
              </a:ext>
            </a:extLst>
          </p:cNvPr>
          <p:cNvSpPr txBox="1"/>
          <p:nvPr/>
        </p:nvSpPr>
        <p:spPr>
          <a:xfrm>
            <a:off x="1126670" y="4961662"/>
            <a:ext cx="1100001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 err="1"/>
              <a:t>Participants</a:t>
            </a:r>
            <a:r>
              <a:rPr lang="it-IT" dirty="0"/>
              <a:t> are welcome to </a:t>
            </a:r>
            <a:r>
              <a:rPr lang="it-IT" dirty="0" err="1"/>
              <a:t>present</a:t>
            </a:r>
            <a:r>
              <a:rPr lang="it-IT" dirty="0"/>
              <a:t> a </a:t>
            </a:r>
            <a:r>
              <a:rPr lang="it-IT" dirty="0" err="1"/>
              <a:t>summary</a:t>
            </a:r>
            <a:r>
              <a:rPr lang="it-IT" dirty="0"/>
              <a:t> slide with input for </a:t>
            </a:r>
            <a:r>
              <a:rPr lang="it-IT" dirty="0" err="1"/>
              <a:t>discussion</a:t>
            </a:r>
            <a:r>
              <a:rPr lang="it-IT" dirty="0"/>
              <a:t> (</a:t>
            </a:r>
            <a:r>
              <a:rPr lang="it-IT" dirty="0" err="1"/>
              <a:t>please</a:t>
            </a:r>
            <a:r>
              <a:rPr lang="it-IT" dirty="0"/>
              <a:t>, </a:t>
            </a:r>
            <a:r>
              <a:rPr lang="it-IT" dirty="0" err="1"/>
              <a:t>send</a:t>
            </a:r>
            <a:r>
              <a:rPr lang="it-IT" dirty="0"/>
              <a:t> slide(</a:t>
            </a:r>
            <a:r>
              <a:rPr lang="it-IT" dirty="0" err="1"/>
              <a:t>s</a:t>
            </a:r>
            <a:r>
              <a:rPr lang="it-IT" dirty="0"/>
              <a:t>) to session </a:t>
            </a:r>
            <a:r>
              <a:rPr lang="it-IT" dirty="0" err="1"/>
              <a:t>Chairs</a:t>
            </a:r>
            <a:r>
              <a:rPr lang="it-IT" dirty="0"/>
              <a:t>)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2068752D-AE72-C446-90D8-20CB5F179FF1}"/>
              </a:ext>
            </a:extLst>
          </p:cNvPr>
          <p:cNvSpPr txBox="1"/>
          <p:nvPr/>
        </p:nvSpPr>
        <p:spPr>
          <a:xfrm>
            <a:off x="489856" y="4394931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r>
              <a:rPr lang="it-IT" dirty="0" err="1">
                <a:latin typeface="Helvetica" pitchFamily="2" charset="0"/>
              </a:rPr>
              <a:t>Daily</a:t>
            </a:r>
            <a:r>
              <a:rPr lang="it-IT" dirty="0">
                <a:latin typeface="Helvetica" pitchFamily="2" charset="0"/>
              </a:rPr>
              <a:t> </a:t>
            </a:r>
            <a:r>
              <a:rPr lang="it-IT" dirty="0" err="1">
                <a:latin typeface="Helvetica" pitchFamily="2" charset="0"/>
              </a:rPr>
              <a:t>discussions</a:t>
            </a:r>
            <a:r>
              <a:rPr dirty="0">
                <a:latin typeface="Helvetica" pitchFamily="2" charset="0"/>
              </a:rPr>
              <a:t>: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7C869874-E439-1244-8BA5-83E8A7584A72}"/>
              </a:ext>
            </a:extLst>
          </p:cNvPr>
          <p:cNvSpPr txBox="1"/>
          <p:nvPr/>
        </p:nvSpPr>
        <p:spPr>
          <a:xfrm>
            <a:off x="489856" y="6780018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r>
              <a:rPr lang="it-IT" dirty="0" err="1">
                <a:latin typeface="Helvetica" pitchFamily="2" charset="0"/>
              </a:rPr>
              <a:t>Final</a:t>
            </a:r>
            <a:r>
              <a:rPr lang="it-IT" dirty="0">
                <a:latin typeface="Helvetica" pitchFamily="2" charset="0"/>
              </a:rPr>
              <a:t> </a:t>
            </a:r>
            <a:r>
              <a:rPr lang="it-IT" dirty="0" err="1">
                <a:latin typeface="Helvetica" pitchFamily="2" charset="0"/>
              </a:rPr>
              <a:t>discussion</a:t>
            </a:r>
            <a:r>
              <a:rPr dirty="0">
                <a:latin typeface="Helvetica" pitchFamily="2" charset="0"/>
              </a:rPr>
              <a:t>: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754A2900-771D-624C-A756-16F32C8FCEA4}"/>
              </a:ext>
            </a:extLst>
          </p:cNvPr>
          <p:cNvSpPr txBox="1"/>
          <p:nvPr/>
        </p:nvSpPr>
        <p:spPr>
          <a:xfrm>
            <a:off x="1126670" y="7347156"/>
            <a:ext cx="11000014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More </a:t>
            </a:r>
            <a:r>
              <a:rPr lang="it-IT" dirty="0" err="1"/>
              <a:t>structured</a:t>
            </a:r>
            <a:r>
              <a:rPr lang="it-IT" dirty="0"/>
              <a:t> </a:t>
            </a:r>
            <a:r>
              <a:rPr lang="it-IT" dirty="0" err="1"/>
              <a:t>discussion</a:t>
            </a:r>
            <a:r>
              <a:rPr lang="it-IT" dirty="0"/>
              <a:t> with list of </a:t>
            </a:r>
            <a:r>
              <a:rPr lang="it-IT" dirty="0" err="1"/>
              <a:t>topics</a:t>
            </a:r>
            <a:r>
              <a:rPr lang="it-IT" dirty="0"/>
              <a:t> of common </a:t>
            </a:r>
            <a:r>
              <a:rPr lang="it-IT" dirty="0" err="1"/>
              <a:t>interest</a:t>
            </a:r>
            <a:r>
              <a:rPr lang="it-IT" dirty="0"/>
              <a:t> and </a:t>
            </a:r>
            <a:r>
              <a:rPr lang="it-IT" dirty="0" err="1"/>
              <a:t>inputs</a:t>
            </a:r>
            <a:r>
              <a:rPr lang="it-IT" dirty="0"/>
              <a:t> to </a:t>
            </a:r>
            <a:r>
              <a:rPr lang="it-IT" dirty="0" err="1"/>
              <a:t>next</a:t>
            </a:r>
            <a:r>
              <a:rPr lang="it-IT" dirty="0"/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131300407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6686</TotalTime>
  <Words>412</Words>
  <Application>Microsoft Macintosh PowerPoint</Application>
  <PresentationFormat>Custom</PresentationFormat>
  <Paragraphs>41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Avenir Roman</vt:lpstr>
      <vt:lpstr>Calibri</vt:lpstr>
      <vt:lpstr>Century Gothic</vt:lpstr>
      <vt:lpstr>Helvetica</vt:lpstr>
      <vt:lpstr>Helvetica Light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132</cp:revision>
  <dcterms:modified xsi:type="dcterms:W3CDTF">2022-11-08T12:19:26Z</dcterms:modified>
</cp:coreProperties>
</file>