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99" r:id="rId3"/>
    <p:sldId id="298" r:id="rId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79" d="100"/>
          <a:sy n="79" d="100"/>
        </p:scale>
        <p:origin x="16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766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22784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8" y="5502"/>
            <a:ext cx="13000964" cy="1781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269" y="1651905"/>
            <a:ext cx="13021338" cy="5668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8" y="5561778"/>
            <a:ext cx="13000964" cy="1781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4">
            <a:alphaModFix amt="29515"/>
            <a:extLst/>
          </a:blip>
          <a:stretch>
            <a:fillRect/>
          </a:stretch>
        </p:blipFill>
        <p:spPr>
          <a:xfrm>
            <a:off x="6312184" y="671119"/>
            <a:ext cx="6650955" cy="665095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478585"/>
            <a:ext cx="3034454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52" y="-16363"/>
            <a:ext cx="13004801" cy="122144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29859"/>
            <a:ext cx="11704322" cy="6428285"/>
          </a:xfrm>
          <a:prstGeom prst="rect">
            <a:avLst/>
          </a:prstGeom>
        </p:spPr>
        <p:txBody>
          <a:bodyPr lIns="70423" tIns="70423" rIns="70423" bIns="70423" anchor="t"/>
          <a:lstStyle>
            <a:lvl1pPr marL="546012" indent="-546012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1pPr>
            <a:lvl2pPr marL="1090357" indent="-553924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2pPr>
            <a:lvl3pPr marL="1558209" indent="-485343" defTabSz="1525853">
              <a:spcBef>
                <a:spcPts val="900"/>
              </a:spcBef>
              <a:buSzPct val="100000"/>
              <a:buFont typeface="Arial"/>
              <a:defRPr sz="3800">
                <a:latin typeface="Arial"/>
                <a:ea typeface="Arial"/>
                <a:cs typeface="Arial"/>
                <a:sym typeface="Arial"/>
              </a:defRPr>
            </a:lvl3pPr>
            <a:lvl4pPr marL="2052438" indent="-443139" defTabSz="1525853">
              <a:spcBef>
                <a:spcPts val="900"/>
              </a:spcBef>
              <a:buSzPct val="100000"/>
              <a:buFont typeface="Arial"/>
              <a:buChar char="–"/>
              <a:defRPr sz="3800">
                <a:latin typeface="Arial"/>
                <a:ea typeface="Arial"/>
                <a:cs typeface="Arial"/>
                <a:sym typeface="Arial"/>
              </a:defRPr>
            </a:lvl4pPr>
            <a:lvl5pPr marL="2588870" indent="-443139" defTabSz="1525853">
              <a:spcBef>
                <a:spcPts val="900"/>
              </a:spcBef>
              <a:buSzPct val="100000"/>
              <a:buFont typeface="Arial"/>
              <a:buChar char="»"/>
              <a:defRPr sz="3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701039" y="294249"/>
            <a:ext cx="10728962" cy="600222"/>
          </a:xfrm>
          <a:prstGeom prst="rect">
            <a:avLst/>
          </a:prstGeom>
        </p:spPr>
        <p:txBody>
          <a:bodyPr lIns="70423" tIns="70423" rIns="70423" bIns="70423"/>
          <a:lstStyle>
            <a:lvl1pPr algn="l" defTabSz="1525853">
              <a:lnSpc>
                <a:spcPts val="5200"/>
              </a:lnSpc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12045" y="207964"/>
            <a:ext cx="746761" cy="74676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756986" y="353059"/>
            <a:ext cx="3034455" cy="482601"/>
          </a:xfrm>
          <a:prstGeom prst="rect">
            <a:avLst/>
          </a:prstGeom>
        </p:spPr>
        <p:txBody>
          <a:bodyPr lIns="70423" tIns="70423" rIns="70423" bIns="70423" anchor="ctr"/>
          <a:lstStyle>
            <a:lvl1pPr algn="r" defTabSz="1525853"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894079" y="519290"/>
            <a:ext cx="10130886" cy="1033523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lnSpc>
                <a:spcPct val="90000"/>
              </a:lnSpc>
              <a:defRPr sz="38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140" name="Connettore 1 8"/>
          <p:cNvSpPr/>
          <p:nvPr/>
        </p:nvSpPr>
        <p:spPr>
          <a:xfrm>
            <a:off x="894080" y="9040144"/>
            <a:ext cx="11509005" cy="1"/>
          </a:xfrm>
          <a:prstGeom prst="line">
            <a:avLst/>
          </a:prstGeom>
          <a:ln w="3175">
            <a:solidFill>
              <a:srgbClr val="2E75B6"/>
            </a:solidFill>
            <a:miter/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4079" y="1889379"/>
            <a:ext cx="5731008" cy="6724044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310242" indent="-310242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2pPr>
            <a:lvl3pPr marL="1348739" indent="-434339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1994" y="9114114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23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Nonlinear gyrokinetic theory of…"/>
          <p:cNvSpPr txBox="1"/>
          <p:nvPr/>
        </p:nvSpPr>
        <p:spPr>
          <a:xfrm>
            <a:off x="584360" y="4858755"/>
            <a:ext cx="10180672" cy="253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Third </a:t>
            </a:r>
            <a:r>
              <a:rPr lang="it-IT" dirty="0" err="1"/>
              <a:t>Trilateral</a:t>
            </a:r>
            <a:r>
              <a:rPr lang="it-IT" dirty="0"/>
              <a:t> International Workshop</a:t>
            </a:r>
            <a:r>
              <a:rPr dirty="0"/>
              <a:t> </a:t>
            </a:r>
            <a:endParaRPr lang="it-IT" dirty="0"/>
          </a:p>
          <a:p>
            <a:pPr algn="l"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/>
              <a:t>on </a:t>
            </a:r>
            <a:r>
              <a:rPr lang="it-IT" dirty="0" err="1"/>
              <a:t>Energetic</a:t>
            </a:r>
            <a:r>
              <a:rPr lang="it-IT" dirty="0"/>
              <a:t>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Physics</a:t>
            </a:r>
            <a:endParaRPr lang="it-IT" dirty="0"/>
          </a:p>
          <a:p>
            <a:pPr algn="l"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endParaRPr lang="it-IT" sz="3200" dirty="0"/>
          </a:p>
          <a:p>
            <a:pPr algn="l">
              <a:defRPr sz="42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dirty="0" err="1"/>
              <a:t>November</a:t>
            </a:r>
            <a:r>
              <a:rPr lang="it-IT" dirty="0"/>
              <a:t> 7 - </a:t>
            </a:r>
            <a:r>
              <a:rPr lang="it-IT" dirty="0" err="1"/>
              <a:t>Discussion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BDF4A-2CA2-5240-A572-3BD89D816649}"/>
              </a:ext>
            </a:extLst>
          </p:cNvPr>
          <p:cNvSpPr txBox="1"/>
          <p:nvPr/>
        </p:nvSpPr>
        <p:spPr>
          <a:xfrm>
            <a:off x="442594" y="7392782"/>
            <a:ext cx="789959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dirty="0"/>
              <a:t>Online </a:t>
            </a:r>
            <a:r>
              <a:rPr lang="it-IT" dirty="0" err="1"/>
              <a:t>event</a:t>
            </a:r>
            <a:r>
              <a:rPr lang="it-IT" dirty="0"/>
              <a:t>:  </a:t>
            </a:r>
            <a:r>
              <a:rPr lang="it-IT" dirty="0" err="1"/>
              <a:t>November</a:t>
            </a:r>
            <a:r>
              <a:rPr lang="it-IT" dirty="0"/>
              <a:t> 7 – 10, 2022</a:t>
            </a:r>
            <a:endParaRPr kumimoji="0" lang="it-IT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A02191B9-0823-5949-9082-64E8278FE8D6}"/>
              </a:ext>
            </a:extLst>
          </p:cNvPr>
          <p:cNvSpPr txBox="1"/>
          <p:nvPr/>
        </p:nvSpPr>
        <p:spPr>
          <a:xfrm>
            <a:off x="5454615" y="9071862"/>
            <a:ext cx="2334114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7BA7046-2C45-3D46-A8EE-34644862291F}"/>
              </a:ext>
            </a:extLst>
          </p:cNvPr>
          <p:cNvSpPr txBox="1"/>
          <p:nvPr/>
        </p:nvSpPr>
        <p:spPr>
          <a:xfrm>
            <a:off x="5454615" y="9071862"/>
            <a:ext cx="2334114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10CA043-50EB-9F40-8450-7E3E3888586C}"/>
              </a:ext>
            </a:extLst>
          </p:cNvPr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November</a:t>
            </a:r>
            <a:r>
              <a:rPr lang="it-IT" dirty="0"/>
              <a:t> 10 - </a:t>
            </a:r>
            <a:r>
              <a:rPr lang="it-IT" dirty="0" err="1"/>
              <a:t>Discussion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3D0285-3828-854F-ABED-0CF36BD28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315114"/>
            <a:ext cx="9300028" cy="765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443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59699" y="391159"/>
            <a:ext cx="3034455" cy="4826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57BA7046-2C45-3D46-A8EE-34644862291F}"/>
              </a:ext>
            </a:extLst>
          </p:cNvPr>
          <p:cNvSpPr txBox="1"/>
          <p:nvPr/>
        </p:nvSpPr>
        <p:spPr>
          <a:xfrm>
            <a:off x="5454615" y="9071862"/>
            <a:ext cx="2334114" cy="4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0423" tIns="70423" rIns="70423" bIns="70423">
            <a:spAutoFit/>
          </a:bodyPr>
          <a:lstStyle/>
          <a:p>
            <a:pPr algn="l" defTabSz="1525853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November</a:t>
            </a:r>
            <a:r>
              <a:rPr dirty="0"/>
              <a:t> </a:t>
            </a:r>
            <a:r>
              <a:rPr lang="it-IT" dirty="0"/>
              <a:t>10</a:t>
            </a:r>
            <a:r>
              <a:rPr baseline="29899" dirty="0" err="1"/>
              <a:t>th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010CA043-50EB-9F40-8450-7E3E3888586C}"/>
              </a:ext>
            </a:extLst>
          </p:cNvPr>
          <p:cNvSpPr txBox="1"/>
          <p:nvPr/>
        </p:nvSpPr>
        <p:spPr>
          <a:xfrm>
            <a:off x="1126670" y="204537"/>
            <a:ext cx="109074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November</a:t>
            </a:r>
            <a:r>
              <a:rPr lang="it-IT" dirty="0"/>
              <a:t> 10 - </a:t>
            </a:r>
            <a:r>
              <a:rPr lang="it-IT" dirty="0" err="1"/>
              <a:t>Discussion</a:t>
            </a:r>
            <a:endParaRPr dirty="0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F5A3A178-258D-844F-A98E-318F379823FA}"/>
              </a:ext>
            </a:extLst>
          </p:cNvPr>
          <p:cNvSpPr txBox="1"/>
          <p:nvPr/>
        </p:nvSpPr>
        <p:spPr>
          <a:xfrm>
            <a:off x="1126670" y="2650430"/>
            <a:ext cx="11332030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Experiments</a:t>
            </a:r>
            <a:r>
              <a:rPr lang="it-IT" sz="2800" dirty="0"/>
              <a:t> in KSTAR </a:t>
            </a:r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 err="1"/>
              <a:t>Numerical</a:t>
            </a:r>
            <a:r>
              <a:rPr lang="it-IT" sz="2800" dirty="0"/>
              <a:t> </a:t>
            </a:r>
            <a:r>
              <a:rPr lang="it-IT" sz="2800" dirty="0" err="1"/>
              <a:t>simulations</a:t>
            </a:r>
            <a:r>
              <a:rPr lang="it-IT" sz="2800" dirty="0"/>
              <a:t> by M3D-K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445305D9-CA4B-4E47-9DDD-F8F28695C822}"/>
              </a:ext>
            </a:extLst>
          </p:cNvPr>
          <p:cNvSpPr txBox="1"/>
          <p:nvPr/>
        </p:nvSpPr>
        <p:spPr>
          <a:xfrm>
            <a:off x="531115" y="1457127"/>
            <a:ext cx="12181114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Observations</a:t>
            </a:r>
            <a:r>
              <a:rPr lang="it-IT" dirty="0"/>
              <a:t> of </a:t>
            </a:r>
            <a:r>
              <a:rPr lang="it-IT" dirty="0" err="1"/>
              <a:t>energetic</a:t>
            </a:r>
            <a:r>
              <a:rPr lang="it-IT" dirty="0"/>
              <a:t> </a:t>
            </a:r>
            <a:r>
              <a:rPr lang="it-IT" dirty="0" err="1"/>
              <a:t>circulating</a:t>
            </a:r>
            <a:r>
              <a:rPr lang="it-IT" dirty="0"/>
              <a:t> </a:t>
            </a:r>
            <a:r>
              <a:rPr lang="it-IT" dirty="0" err="1"/>
              <a:t>particle-driven</a:t>
            </a:r>
            <a:r>
              <a:rPr lang="it-IT" dirty="0"/>
              <a:t> </a:t>
            </a:r>
            <a:r>
              <a:rPr lang="it-IT" dirty="0" err="1"/>
              <a:t>fishbones</a:t>
            </a:r>
            <a:r>
              <a:rPr lang="it-IT" dirty="0"/>
              <a:t>/</a:t>
            </a:r>
            <a:r>
              <a:rPr lang="it-IT" dirty="0" err="1"/>
              <a:t>EPMs</a:t>
            </a:r>
            <a:endParaRPr lang="it-IT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9CE77AE-C5E0-CE4B-8EC8-76AC49965877}"/>
              </a:ext>
            </a:extLst>
          </p:cNvPr>
          <p:cNvSpPr txBox="1"/>
          <p:nvPr/>
        </p:nvSpPr>
        <p:spPr>
          <a:xfrm>
            <a:off x="546527" y="3959321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Advanced </a:t>
            </a:r>
            <a:r>
              <a:rPr lang="it-IT" dirty="0" err="1"/>
              <a:t>energetic</a:t>
            </a:r>
            <a:r>
              <a:rPr lang="it-IT" dirty="0"/>
              <a:t> </a:t>
            </a:r>
            <a:r>
              <a:rPr lang="it-IT" dirty="0" err="1"/>
              <a:t>particle</a:t>
            </a:r>
            <a:r>
              <a:rPr lang="it-IT" dirty="0"/>
              <a:t> </a:t>
            </a:r>
            <a:r>
              <a:rPr lang="it-IT" dirty="0" err="1"/>
              <a:t>transport</a:t>
            </a:r>
            <a:r>
              <a:rPr lang="it-IT" dirty="0"/>
              <a:t> </a:t>
            </a:r>
            <a:r>
              <a:rPr lang="it-IT" dirty="0" err="1"/>
              <a:t>models</a:t>
            </a:r>
            <a:r>
              <a:rPr lang="it-IT" dirty="0"/>
              <a:t>    </a:t>
            </a:r>
            <a:endParaRPr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51AA7CB9-431A-C444-8BD7-1A6375C1609A}"/>
              </a:ext>
            </a:extLst>
          </p:cNvPr>
          <p:cNvSpPr txBox="1"/>
          <p:nvPr/>
        </p:nvSpPr>
        <p:spPr>
          <a:xfrm>
            <a:off x="1137077" y="4616889"/>
            <a:ext cx="11000014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/>
              <a:t>Multi-</a:t>
            </a:r>
            <a:r>
              <a:rPr lang="it-IT" sz="2800" dirty="0" err="1"/>
              <a:t>level</a:t>
            </a:r>
            <a:r>
              <a:rPr lang="it-IT" sz="2800" dirty="0"/>
              <a:t> </a:t>
            </a:r>
            <a:r>
              <a:rPr lang="it-IT" sz="2800" dirty="0" err="1"/>
              <a:t>approach</a:t>
            </a:r>
            <a:r>
              <a:rPr lang="it-IT" sz="2800" dirty="0"/>
              <a:t> to long-time scale EP </a:t>
            </a:r>
            <a:r>
              <a:rPr lang="it-IT" sz="2800" dirty="0" err="1"/>
              <a:t>transport</a:t>
            </a:r>
            <a:r>
              <a:rPr lang="it-IT" sz="2800" dirty="0"/>
              <a:t> (</a:t>
            </a:r>
            <a:r>
              <a:rPr lang="it-IT" sz="2800" dirty="0" err="1"/>
              <a:t>Ph</a:t>
            </a:r>
            <a:r>
              <a:rPr lang="it-IT" sz="2800" dirty="0"/>
              <a:t>. </a:t>
            </a:r>
            <a:r>
              <a:rPr lang="it-IT" sz="2800" dirty="0" err="1"/>
              <a:t>Lauber</a:t>
            </a:r>
            <a:r>
              <a:rPr lang="it-IT" sz="2800" dirty="0"/>
              <a:t>/</a:t>
            </a:r>
            <a:r>
              <a:rPr lang="it-IT" sz="2800" dirty="0" err="1"/>
              <a:t>EUROfusion</a:t>
            </a:r>
            <a:r>
              <a:rPr lang="it-IT" sz="2800" dirty="0"/>
              <a:t>)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C16EA431-E60D-A446-921F-F35246302BD7}"/>
              </a:ext>
            </a:extLst>
          </p:cNvPr>
          <p:cNvSpPr txBox="1"/>
          <p:nvPr/>
        </p:nvSpPr>
        <p:spPr>
          <a:xfrm>
            <a:off x="546527" y="5758320"/>
            <a:ext cx="121811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71500" indent="-571500" algn="l">
              <a:buSzPct val="100000"/>
              <a:buChar char="❑"/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Nonlinear</a:t>
            </a:r>
            <a:r>
              <a:rPr lang="it-IT" dirty="0"/>
              <a:t> </a:t>
            </a:r>
            <a:r>
              <a:rPr lang="it-IT" dirty="0" err="1"/>
              <a:t>route</a:t>
            </a:r>
            <a:r>
              <a:rPr lang="it-IT" dirty="0"/>
              <a:t> to </a:t>
            </a:r>
            <a:r>
              <a:rPr lang="it-IT" dirty="0" err="1"/>
              <a:t>Alfvénic</a:t>
            </a:r>
            <a:r>
              <a:rPr lang="it-IT" dirty="0"/>
              <a:t> </a:t>
            </a:r>
            <a:r>
              <a:rPr lang="it-IT" dirty="0" err="1"/>
              <a:t>fluctuations</a:t>
            </a:r>
            <a:r>
              <a:rPr lang="it-IT" dirty="0"/>
              <a:t>   </a:t>
            </a:r>
            <a:endParaRPr dirty="0"/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853E5BC6-D773-964B-BB36-CD5139AA4B94}"/>
              </a:ext>
            </a:extLst>
          </p:cNvPr>
          <p:cNvSpPr txBox="1"/>
          <p:nvPr/>
        </p:nvSpPr>
        <p:spPr>
          <a:xfrm>
            <a:off x="1126670" y="6414910"/>
            <a:ext cx="11000014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/>
              <a:t>GK </a:t>
            </a:r>
            <a:r>
              <a:rPr lang="it-IT" sz="2800" dirty="0" err="1"/>
              <a:t>theory</a:t>
            </a:r>
            <a:r>
              <a:rPr lang="it-IT" sz="2800" dirty="0"/>
              <a:t> of </a:t>
            </a:r>
            <a:r>
              <a:rPr lang="it-IT" sz="2800" dirty="0" err="1"/>
              <a:t>wave-wave</a:t>
            </a:r>
            <a:r>
              <a:rPr lang="it-IT" sz="2800" dirty="0"/>
              <a:t> </a:t>
            </a:r>
            <a:r>
              <a:rPr lang="it-IT" sz="2800" dirty="0" err="1"/>
              <a:t>couplings</a:t>
            </a:r>
            <a:endParaRPr lang="it-IT" sz="2800" dirty="0"/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/>
              <a:t>NL AE </a:t>
            </a:r>
            <a:r>
              <a:rPr lang="it-IT" sz="2800" dirty="0" err="1"/>
              <a:t>couplings</a:t>
            </a:r>
            <a:r>
              <a:rPr lang="it-IT" sz="2800" dirty="0"/>
              <a:t> in </a:t>
            </a:r>
            <a:r>
              <a:rPr lang="it-IT" sz="2800" dirty="0" err="1"/>
              <a:t>tokamak</a:t>
            </a:r>
            <a:r>
              <a:rPr lang="it-IT" sz="2800" dirty="0"/>
              <a:t>: impact on </a:t>
            </a:r>
            <a:r>
              <a:rPr lang="it-IT" sz="2800" dirty="0" err="1"/>
              <a:t>transport</a:t>
            </a:r>
            <a:endParaRPr lang="it-IT" sz="2800" dirty="0"/>
          </a:p>
          <a:p>
            <a:pPr marL="571500" indent="-571500" algn="l">
              <a:buSzPct val="100000"/>
              <a:buChar char="➢"/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2800" dirty="0"/>
              <a:t>NL KAW </a:t>
            </a:r>
            <a:r>
              <a:rPr lang="it-IT" sz="2800" dirty="0" err="1"/>
              <a:t>couplings</a:t>
            </a:r>
            <a:r>
              <a:rPr lang="it-IT" sz="2800" dirty="0"/>
              <a:t> in </a:t>
            </a:r>
            <a:r>
              <a:rPr lang="it-IT" sz="2800" dirty="0" err="1"/>
              <a:t>cylinder</a:t>
            </a:r>
            <a:r>
              <a:rPr lang="it-IT" sz="2800" dirty="0"/>
              <a:t>: </a:t>
            </a:r>
            <a:r>
              <a:rPr lang="it-IT" sz="2800" dirty="0" err="1"/>
              <a:t>paradigm</a:t>
            </a:r>
            <a:r>
              <a:rPr lang="it-IT" sz="2800" dirty="0"/>
              <a:t> case for VVUQ</a:t>
            </a:r>
          </a:p>
        </p:txBody>
      </p:sp>
    </p:spTree>
    <p:extLst>
      <p:ext uri="{BB962C8B-B14F-4D97-AF65-F5344CB8AC3E}">
        <p14:creationId xmlns:p14="http://schemas.microsoft.com/office/powerpoint/2010/main" val="155912558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6684</TotalTime>
  <Words>109</Words>
  <Application>Microsoft Macintosh PowerPoint</Application>
  <PresentationFormat>Custom</PresentationFormat>
  <Paragraphs>21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Avenir Roman</vt:lpstr>
      <vt:lpstr>Calibri</vt:lpstr>
      <vt:lpstr>Century Gothic</vt:lpstr>
      <vt:lpstr>Helvetica</vt:lpstr>
      <vt:lpstr>Helvetica Light</vt:lpstr>
      <vt:lpstr>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Fulvio Zonca</cp:lastModifiedBy>
  <cp:revision>136</cp:revision>
  <dcterms:modified xsi:type="dcterms:W3CDTF">2022-11-09T21:13:13Z</dcterms:modified>
</cp:coreProperties>
</file>