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98" r:id="rId3"/>
    <p:sldId id="299" r:id="rId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 varScale="1">
        <p:scale>
          <a:sx n="79" d="100"/>
          <a:sy n="79" d="100"/>
        </p:scale>
        <p:origin x="16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766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8128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8" y="5502"/>
            <a:ext cx="13000964" cy="1781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269" y="1651905"/>
            <a:ext cx="13021338" cy="5668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8" y="5561778"/>
            <a:ext cx="13000964" cy="1781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4">
            <a:alphaModFix amt="29515"/>
            <a:extLst/>
          </a:blip>
          <a:stretch>
            <a:fillRect/>
          </a:stretch>
        </p:blipFill>
        <p:spPr>
          <a:xfrm>
            <a:off x="6312184" y="671119"/>
            <a:ext cx="6650955" cy="665095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3" y="8478585"/>
            <a:ext cx="3034454" cy="482601"/>
          </a:xfrm>
          <a:prstGeom prst="rect">
            <a:avLst/>
          </a:prstGeom>
        </p:spPr>
        <p:txBody>
          <a:bodyPr lIns="70423" tIns="70423" rIns="70423" bIns="70423" anchor="ctr"/>
          <a:lstStyle>
            <a:lvl1pPr algn="r" defTabSz="1525853"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52" y="-16363"/>
            <a:ext cx="13004801" cy="122144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29859"/>
            <a:ext cx="11704322" cy="6428285"/>
          </a:xfrm>
          <a:prstGeom prst="rect">
            <a:avLst/>
          </a:prstGeom>
        </p:spPr>
        <p:txBody>
          <a:bodyPr lIns="70423" tIns="70423" rIns="70423" bIns="70423" anchor="t"/>
          <a:lstStyle>
            <a:lvl1pPr marL="546012" indent="-546012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1pPr>
            <a:lvl2pPr marL="1090357" indent="-553924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2pPr>
            <a:lvl3pPr marL="1558209" indent="-485343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3pPr>
            <a:lvl4pPr marL="2052438" indent="-443139" defTabSz="1525853">
              <a:spcBef>
                <a:spcPts val="900"/>
              </a:spcBef>
              <a:buSzPct val="100000"/>
              <a:buFont typeface="Arial"/>
              <a:buChar char="–"/>
              <a:defRPr sz="3800">
                <a:latin typeface="Arial"/>
                <a:ea typeface="Arial"/>
                <a:cs typeface="Arial"/>
                <a:sym typeface="Arial"/>
              </a:defRPr>
            </a:lvl4pPr>
            <a:lvl5pPr marL="2588870" indent="-443139" defTabSz="1525853">
              <a:spcBef>
                <a:spcPts val="900"/>
              </a:spcBef>
              <a:buSzPct val="100000"/>
              <a:buFont typeface="Arial"/>
              <a:buChar char="»"/>
              <a:defRPr sz="3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701039" y="294249"/>
            <a:ext cx="10728962" cy="600222"/>
          </a:xfrm>
          <a:prstGeom prst="rect">
            <a:avLst/>
          </a:prstGeom>
        </p:spPr>
        <p:txBody>
          <a:bodyPr lIns="70423" tIns="70423" rIns="70423" bIns="70423"/>
          <a:lstStyle>
            <a:lvl1pPr algn="l" defTabSz="1525853">
              <a:lnSpc>
                <a:spcPts val="5200"/>
              </a:lnSpc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12045" y="207964"/>
            <a:ext cx="746761" cy="74676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756986" y="353059"/>
            <a:ext cx="3034455" cy="482601"/>
          </a:xfrm>
          <a:prstGeom prst="rect">
            <a:avLst/>
          </a:prstGeom>
        </p:spPr>
        <p:txBody>
          <a:bodyPr lIns="70423" tIns="70423" rIns="70423" bIns="70423" anchor="ctr"/>
          <a:lstStyle>
            <a:lvl1pPr algn="r" defTabSz="1525853"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xfrm>
            <a:off x="894079" y="519290"/>
            <a:ext cx="10130886" cy="1033523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lnSpc>
                <a:spcPct val="90000"/>
              </a:lnSpc>
              <a:defRPr sz="38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Title Text</a:t>
            </a:r>
          </a:p>
        </p:txBody>
      </p:sp>
      <p:sp>
        <p:nvSpPr>
          <p:cNvPr id="140" name="Connettore 1 8"/>
          <p:cNvSpPr/>
          <p:nvPr/>
        </p:nvSpPr>
        <p:spPr>
          <a:xfrm>
            <a:off x="894080" y="9040144"/>
            <a:ext cx="11509005" cy="1"/>
          </a:xfrm>
          <a:prstGeom prst="line">
            <a:avLst/>
          </a:prstGeom>
          <a:ln w="3175">
            <a:solidFill>
              <a:srgbClr val="2E75B6"/>
            </a:solidFill>
            <a:miter/>
          </a:ln>
        </p:spPr>
        <p:txBody>
          <a:bodyPr lIns="65023" tIns="65023" rIns="65023" bIns="65023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94079" y="1889379"/>
            <a:ext cx="5731008" cy="6724044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310242" indent="-310242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1pPr>
            <a:lvl2pPr marL="819150" indent="-36195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2pPr>
            <a:lvl3pPr marL="1348739" indent="-434339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1994" y="9114114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21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23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Nonlinear gyrokinetic theory of…"/>
          <p:cNvSpPr txBox="1"/>
          <p:nvPr/>
        </p:nvSpPr>
        <p:spPr>
          <a:xfrm>
            <a:off x="584360" y="4858755"/>
            <a:ext cx="10180672" cy="253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/>
              <a:t>Third </a:t>
            </a:r>
            <a:r>
              <a:rPr lang="it-IT" dirty="0" err="1"/>
              <a:t>Trilateral</a:t>
            </a:r>
            <a:r>
              <a:rPr lang="it-IT" dirty="0"/>
              <a:t> International Workshop</a:t>
            </a:r>
            <a:r>
              <a:rPr dirty="0"/>
              <a:t> </a:t>
            </a:r>
            <a:endParaRPr lang="it-IT" dirty="0"/>
          </a:p>
          <a:p>
            <a:pPr algn="l">
              <a:defRPr sz="4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/>
              <a:t>on </a:t>
            </a:r>
            <a:r>
              <a:rPr lang="it-IT" dirty="0" err="1"/>
              <a:t>Energetic</a:t>
            </a:r>
            <a:r>
              <a:rPr lang="it-IT" dirty="0"/>
              <a:t> </a:t>
            </a:r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err="1"/>
              <a:t>Physics</a:t>
            </a:r>
            <a:endParaRPr lang="it-IT" dirty="0"/>
          </a:p>
          <a:p>
            <a:pPr algn="l">
              <a:defRPr sz="4200" b="1">
                <a:latin typeface="Helvetica"/>
                <a:ea typeface="Helvetica"/>
                <a:cs typeface="Helvetica"/>
                <a:sym typeface="Helvetica"/>
              </a:defRPr>
            </a:pPr>
            <a:endParaRPr lang="it-IT" sz="3200" dirty="0"/>
          </a:p>
          <a:p>
            <a:pPr algn="l">
              <a:defRPr sz="4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 err="1"/>
              <a:t>November</a:t>
            </a:r>
            <a:r>
              <a:rPr lang="it-IT" dirty="0"/>
              <a:t> 7 - </a:t>
            </a:r>
            <a:r>
              <a:rPr lang="it-IT" dirty="0" err="1"/>
              <a:t>Discussion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5BDF4A-2CA2-5240-A572-3BD89D816649}"/>
              </a:ext>
            </a:extLst>
          </p:cNvPr>
          <p:cNvSpPr txBox="1"/>
          <p:nvPr/>
        </p:nvSpPr>
        <p:spPr>
          <a:xfrm>
            <a:off x="442594" y="7392782"/>
            <a:ext cx="789959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Online </a:t>
            </a:r>
            <a:r>
              <a:rPr lang="it-IT" dirty="0" err="1"/>
              <a:t>event</a:t>
            </a:r>
            <a:r>
              <a:rPr lang="it-IT" dirty="0"/>
              <a:t>:  </a:t>
            </a:r>
            <a:r>
              <a:rPr lang="it-IT" dirty="0" err="1"/>
              <a:t>November</a:t>
            </a:r>
            <a:r>
              <a:rPr lang="it-IT" dirty="0"/>
              <a:t> 7 – 10, 2022</a:t>
            </a: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311A5775-2F6F-E748-B808-DE947D4AAE81}"/>
              </a:ext>
            </a:extLst>
          </p:cNvPr>
          <p:cNvSpPr txBox="1"/>
          <p:nvPr/>
        </p:nvSpPr>
        <p:spPr>
          <a:xfrm>
            <a:off x="5454615" y="9071862"/>
            <a:ext cx="2251595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7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November</a:t>
            </a:r>
            <a:r>
              <a:rPr lang="it-IT" dirty="0"/>
              <a:t> 7 - </a:t>
            </a:r>
            <a:r>
              <a:rPr lang="it-IT" dirty="0" err="1"/>
              <a:t>Discussion</a:t>
            </a:r>
            <a:endParaRPr dirty="0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4C52B38-750E-7B47-8558-7FC03B06DA75}"/>
              </a:ext>
            </a:extLst>
          </p:cNvPr>
          <p:cNvSpPr txBox="1"/>
          <p:nvPr/>
        </p:nvSpPr>
        <p:spPr>
          <a:xfrm>
            <a:off x="5454615" y="9071862"/>
            <a:ext cx="2251595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7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E51669-6921-CD41-A348-A5A48B9F8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68" y="1356038"/>
            <a:ext cx="11046304" cy="761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2558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77" name="TextBox 3"/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November</a:t>
            </a:r>
            <a:r>
              <a:rPr lang="it-IT" dirty="0"/>
              <a:t> 7 - </a:t>
            </a:r>
            <a:r>
              <a:rPr lang="it-IT" dirty="0" err="1"/>
              <a:t>Discussion</a:t>
            </a:r>
            <a:endParaRPr dirty="0"/>
          </a:p>
        </p:txBody>
      </p:sp>
      <p:sp>
        <p:nvSpPr>
          <p:cNvPr id="181" name="TextBox 13"/>
          <p:cNvSpPr txBox="1"/>
          <p:nvPr/>
        </p:nvSpPr>
        <p:spPr>
          <a:xfrm>
            <a:off x="1126670" y="2652868"/>
            <a:ext cx="11000014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/>
              <a:t>Progress in </a:t>
            </a:r>
            <a:r>
              <a:rPr lang="it-IT" sz="2800" dirty="0" err="1"/>
              <a:t>diagnostics</a:t>
            </a:r>
            <a:r>
              <a:rPr lang="it-IT" sz="2800" dirty="0"/>
              <a:t>, impressive </a:t>
            </a:r>
            <a:r>
              <a:rPr lang="it-IT" sz="2800" dirty="0" err="1"/>
              <a:t>results</a:t>
            </a:r>
            <a:endParaRPr sz="2800" dirty="0"/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Simulation</a:t>
            </a:r>
            <a:r>
              <a:rPr lang="it-IT" sz="2800" dirty="0"/>
              <a:t> of </a:t>
            </a:r>
            <a:r>
              <a:rPr lang="it-IT" sz="2800" dirty="0" err="1"/>
              <a:t>fishbones</a:t>
            </a:r>
            <a:r>
              <a:rPr lang="it-IT" sz="2800" dirty="0"/>
              <a:t>/EPM/TAE in </a:t>
            </a:r>
            <a:r>
              <a:rPr lang="it-IT" sz="2800" dirty="0" err="1"/>
              <a:t>realistic</a:t>
            </a:r>
            <a:r>
              <a:rPr lang="it-IT" sz="2800" dirty="0"/>
              <a:t> </a:t>
            </a:r>
            <a:r>
              <a:rPr lang="it-IT" sz="2800" dirty="0" err="1"/>
              <a:t>conditions</a:t>
            </a:r>
            <a:endParaRPr lang="it-IT" sz="2800" dirty="0"/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Role</a:t>
            </a:r>
            <a:r>
              <a:rPr lang="it-IT" sz="2800" dirty="0"/>
              <a:t> of </a:t>
            </a:r>
            <a:r>
              <a:rPr lang="it-IT" sz="2800" dirty="0" err="1"/>
              <a:t>synthetic</a:t>
            </a:r>
            <a:r>
              <a:rPr lang="it-IT" sz="2800" dirty="0"/>
              <a:t> </a:t>
            </a:r>
            <a:r>
              <a:rPr lang="it-IT" sz="2800" dirty="0" err="1"/>
              <a:t>diagnostics</a:t>
            </a:r>
            <a:r>
              <a:rPr lang="it-IT" sz="2800" dirty="0"/>
              <a:t> in </a:t>
            </a:r>
            <a:r>
              <a:rPr lang="it-IT" sz="2800" dirty="0" err="1"/>
              <a:t>comparison</a:t>
            </a:r>
            <a:r>
              <a:rPr lang="it-IT" sz="2800" dirty="0"/>
              <a:t> of </a:t>
            </a:r>
            <a:r>
              <a:rPr lang="it-IT" sz="2800" dirty="0" err="1"/>
              <a:t>Th&amp;Sim</a:t>
            </a:r>
            <a:r>
              <a:rPr lang="it-IT" sz="2800" dirty="0"/>
              <a:t> with </a:t>
            </a:r>
            <a:r>
              <a:rPr lang="it-IT" sz="2800" dirty="0" err="1"/>
              <a:t>Exp</a:t>
            </a:r>
            <a:r>
              <a:rPr lang="it-IT" sz="2800" dirty="0"/>
              <a:t>?</a:t>
            </a:r>
            <a:endParaRPr sz="2800"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92892386-13EC-0C4C-A64B-1F1C8C9F6914}"/>
              </a:ext>
            </a:extLst>
          </p:cNvPr>
          <p:cNvSpPr txBox="1"/>
          <p:nvPr/>
        </p:nvSpPr>
        <p:spPr>
          <a:xfrm>
            <a:off x="561983" y="1996278"/>
            <a:ext cx="121811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Overview</a:t>
            </a:r>
            <a:r>
              <a:rPr lang="it-IT" dirty="0"/>
              <a:t> of </a:t>
            </a:r>
            <a:r>
              <a:rPr lang="it-IT" dirty="0" err="1"/>
              <a:t>rich</a:t>
            </a:r>
            <a:r>
              <a:rPr lang="it-IT" dirty="0"/>
              <a:t> EP </a:t>
            </a:r>
            <a:r>
              <a:rPr lang="it-IT" dirty="0" err="1"/>
              <a:t>physics</a:t>
            </a:r>
            <a:r>
              <a:rPr lang="it-IT" dirty="0"/>
              <a:t> in KSTAR and EAST </a:t>
            </a:r>
            <a:endParaRPr dirty="0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4C52B38-750E-7B47-8558-7FC03B06DA75}"/>
              </a:ext>
            </a:extLst>
          </p:cNvPr>
          <p:cNvSpPr txBox="1"/>
          <p:nvPr/>
        </p:nvSpPr>
        <p:spPr>
          <a:xfrm>
            <a:off x="5454615" y="9071862"/>
            <a:ext cx="2251595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7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65A64EF7-D3BD-274E-BF4D-59DDF3426265}"/>
              </a:ext>
            </a:extLst>
          </p:cNvPr>
          <p:cNvSpPr txBox="1"/>
          <p:nvPr/>
        </p:nvSpPr>
        <p:spPr>
          <a:xfrm>
            <a:off x="561983" y="4376417"/>
            <a:ext cx="121811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Detailed</a:t>
            </a:r>
            <a:r>
              <a:rPr lang="it-IT" dirty="0"/>
              <a:t> </a:t>
            </a:r>
            <a:r>
              <a:rPr lang="it-IT" dirty="0" err="1"/>
              <a:t>analysis</a:t>
            </a:r>
            <a:r>
              <a:rPr lang="it-IT" dirty="0"/>
              <a:t> of </a:t>
            </a:r>
            <a:r>
              <a:rPr lang="it-IT" dirty="0" err="1"/>
              <a:t>chirping</a:t>
            </a:r>
            <a:r>
              <a:rPr lang="it-IT" dirty="0"/>
              <a:t> </a:t>
            </a:r>
            <a:r>
              <a:rPr lang="it-IT" dirty="0" err="1"/>
              <a:t>dynamics</a:t>
            </a:r>
            <a:r>
              <a:rPr lang="it-IT" dirty="0"/>
              <a:t> </a:t>
            </a:r>
            <a:endParaRPr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B83600F5-6550-7C41-8740-068CA14E71E1}"/>
              </a:ext>
            </a:extLst>
          </p:cNvPr>
          <p:cNvSpPr txBox="1"/>
          <p:nvPr/>
        </p:nvSpPr>
        <p:spPr>
          <a:xfrm>
            <a:off x="561983" y="6991111"/>
            <a:ext cx="121811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Chinese</a:t>
            </a:r>
            <a:r>
              <a:rPr lang="it-IT" dirty="0"/>
              <a:t> fusion </a:t>
            </a:r>
            <a:r>
              <a:rPr lang="it-IT" dirty="0" err="1"/>
              <a:t>program</a:t>
            </a:r>
            <a:r>
              <a:rPr lang="it-IT" dirty="0"/>
              <a:t> </a:t>
            </a:r>
            <a:endParaRPr dirty="0"/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9DB93F88-5C9A-9C42-853F-862F8CCA8FFA}"/>
              </a:ext>
            </a:extLst>
          </p:cNvPr>
          <p:cNvSpPr txBox="1"/>
          <p:nvPr/>
        </p:nvSpPr>
        <p:spPr>
          <a:xfrm>
            <a:off x="1152533" y="5053990"/>
            <a:ext cx="11000014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Maximization</a:t>
            </a:r>
            <a:r>
              <a:rPr lang="it-IT" sz="2800" dirty="0"/>
              <a:t> of </a:t>
            </a:r>
            <a:r>
              <a:rPr lang="it-IT" sz="2800" dirty="0" err="1"/>
              <a:t>wave-particle</a:t>
            </a:r>
            <a:r>
              <a:rPr lang="it-IT" sz="2800" dirty="0"/>
              <a:t> </a:t>
            </a:r>
            <a:r>
              <a:rPr lang="it-IT" sz="2800" dirty="0" err="1"/>
              <a:t>power</a:t>
            </a:r>
            <a:r>
              <a:rPr lang="it-IT" sz="2800" dirty="0"/>
              <a:t> transfer</a:t>
            </a:r>
            <a:endParaRPr sz="2800" dirty="0"/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Chirping</a:t>
            </a:r>
            <a:r>
              <a:rPr lang="it-IT" sz="2800" dirty="0"/>
              <a:t> linear </a:t>
            </a:r>
            <a:r>
              <a:rPr lang="it-IT" sz="2800" dirty="0" err="1"/>
              <a:t>scaling</a:t>
            </a:r>
            <a:r>
              <a:rPr lang="it-IT" sz="2800" dirty="0"/>
              <a:t> with A: </a:t>
            </a:r>
            <a:r>
              <a:rPr lang="it-IT" sz="2800" dirty="0" err="1"/>
              <a:t>consistent</a:t>
            </a:r>
            <a:r>
              <a:rPr lang="it-IT" sz="2800" dirty="0"/>
              <a:t> with </a:t>
            </a:r>
            <a:r>
              <a:rPr lang="it-IT" sz="2800" dirty="0" err="1"/>
              <a:t>theory</a:t>
            </a:r>
            <a:r>
              <a:rPr lang="it-IT" sz="2800" dirty="0"/>
              <a:t> (</a:t>
            </a:r>
            <a:r>
              <a:rPr lang="it-IT" sz="2800" dirty="0" err="1"/>
              <a:t>space&amp;lab</a:t>
            </a:r>
            <a:r>
              <a:rPr lang="it-IT" sz="2800" dirty="0"/>
              <a:t>)</a:t>
            </a:r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Entropy</a:t>
            </a:r>
            <a:r>
              <a:rPr lang="it-IT" sz="2800" dirty="0"/>
              <a:t> production in B&amp;B model: </a:t>
            </a:r>
            <a:r>
              <a:rPr lang="it-IT" sz="2800" dirty="0" err="1"/>
              <a:t>implications</a:t>
            </a:r>
            <a:r>
              <a:rPr lang="it-IT" sz="2800" dirty="0"/>
              <a:t> on long time scale </a:t>
            </a:r>
            <a:r>
              <a:rPr lang="it-IT" sz="2800" dirty="0" err="1"/>
              <a:t>dynamics</a:t>
            </a:r>
            <a:r>
              <a:rPr lang="it-IT" sz="2800" dirty="0"/>
              <a:t> </a:t>
            </a:r>
            <a:r>
              <a:rPr lang="it-IT" sz="2800" dirty="0">
                <a:sym typeface="Wingdings" pitchFamily="2" charset="2"/>
              </a:rPr>
              <a:t> connection with </a:t>
            </a:r>
            <a:r>
              <a:rPr lang="it-IT" sz="2800" dirty="0" err="1">
                <a:sym typeface="Wingdings" pitchFamily="2" charset="2"/>
              </a:rPr>
              <a:t>maximization</a:t>
            </a:r>
            <a:r>
              <a:rPr lang="it-IT" sz="2800" dirty="0">
                <a:sym typeface="Wingdings" pitchFamily="2" charset="2"/>
              </a:rPr>
              <a:t> of </a:t>
            </a:r>
            <a:r>
              <a:rPr lang="it-IT" sz="2800" dirty="0" err="1">
                <a:sym typeface="Wingdings" pitchFamily="2" charset="2"/>
              </a:rPr>
              <a:t>w-p</a:t>
            </a:r>
            <a:r>
              <a:rPr lang="it-IT" sz="2800" dirty="0">
                <a:sym typeface="Wingdings" pitchFamily="2" charset="2"/>
              </a:rPr>
              <a:t> </a:t>
            </a:r>
            <a:r>
              <a:rPr lang="it-IT" sz="2800" dirty="0" err="1">
                <a:sym typeface="Wingdings" pitchFamily="2" charset="2"/>
              </a:rPr>
              <a:t>power</a:t>
            </a:r>
            <a:r>
              <a:rPr lang="it-IT" sz="2800" dirty="0">
                <a:sym typeface="Wingdings" pitchFamily="2" charset="2"/>
              </a:rPr>
              <a:t> </a:t>
            </a:r>
            <a:r>
              <a:rPr lang="it-IT" sz="2800" dirty="0" err="1">
                <a:sym typeface="Wingdings" pitchFamily="2" charset="2"/>
              </a:rPr>
              <a:t>transf</a:t>
            </a:r>
            <a:r>
              <a:rPr lang="it-IT" sz="2800">
                <a:sym typeface="Wingdings" pitchFamily="2" charset="2"/>
              </a:rPr>
              <a:t>.?</a:t>
            </a:r>
            <a:endParaRPr sz="2800" dirty="0"/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CAAB557B-DEC7-444F-8F74-FCB9C7255D5D}"/>
              </a:ext>
            </a:extLst>
          </p:cNvPr>
          <p:cNvSpPr txBox="1"/>
          <p:nvPr/>
        </p:nvSpPr>
        <p:spPr>
          <a:xfrm>
            <a:off x="1080405" y="7758681"/>
            <a:ext cx="11662692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Challenging</a:t>
            </a:r>
            <a:r>
              <a:rPr lang="it-IT" sz="2800" dirty="0"/>
              <a:t> </a:t>
            </a:r>
            <a:r>
              <a:rPr lang="it-IT" sz="2800" dirty="0" err="1"/>
              <a:t>physics</a:t>
            </a:r>
            <a:r>
              <a:rPr lang="it-IT" sz="2800" dirty="0"/>
              <a:t> </a:t>
            </a:r>
            <a:r>
              <a:rPr lang="it-IT" sz="2800" dirty="0" err="1"/>
              <a:t>issues</a:t>
            </a:r>
            <a:r>
              <a:rPr lang="it-IT" sz="2800" dirty="0"/>
              <a:t>: </a:t>
            </a:r>
            <a:r>
              <a:rPr lang="it-IT" sz="2800" dirty="0" err="1"/>
              <a:t>motivation</a:t>
            </a:r>
            <a:r>
              <a:rPr lang="it-IT" sz="2800" dirty="0"/>
              <a:t> for </a:t>
            </a:r>
            <a:r>
              <a:rPr lang="it-IT" sz="2800" dirty="0" err="1"/>
              <a:t>international</a:t>
            </a:r>
            <a:r>
              <a:rPr lang="it-IT" sz="2800" dirty="0"/>
              <a:t> </a:t>
            </a:r>
            <a:r>
              <a:rPr lang="it-IT" sz="2800" dirty="0" err="1"/>
              <a:t>collaborations</a:t>
            </a:r>
            <a:endParaRPr lang="it-IT" sz="2800" dirty="0"/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Problems</a:t>
            </a:r>
            <a:r>
              <a:rPr lang="it-IT" sz="2800" dirty="0"/>
              <a:t> of common </a:t>
            </a:r>
            <a:r>
              <a:rPr lang="it-IT" sz="2800" dirty="0" err="1"/>
              <a:t>interest</a:t>
            </a:r>
            <a:r>
              <a:rPr lang="it-IT" sz="2800" dirty="0"/>
              <a:t> with KSTAR/DTT</a:t>
            </a:r>
          </a:p>
        </p:txBody>
      </p:sp>
    </p:spTree>
    <p:extLst>
      <p:ext uri="{BB962C8B-B14F-4D97-AF65-F5344CB8AC3E}">
        <p14:creationId xmlns:p14="http://schemas.microsoft.com/office/powerpoint/2010/main" val="363454428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6615</TotalTime>
  <Words>150</Words>
  <Application>Microsoft Macintosh PowerPoint</Application>
  <PresentationFormat>Custom</PresentationFormat>
  <Paragraphs>23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Avenir Roman</vt:lpstr>
      <vt:lpstr>Calibri</vt:lpstr>
      <vt:lpstr>Century Gothic</vt:lpstr>
      <vt:lpstr>Helvetica</vt:lpstr>
      <vt:lpstr>Helvetica Light</vt:lpstr>
      <vt:lpstr>Wingdings</vt:lpstr>
      <vt:lpstr>White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133</cp:revision>
  <dcterms:modified xsi:type="dcterms:W3CDTF">2022-11-07T10:16:14Z</dcterms:modified>
</cp:coreProperties>
</file>