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303" r:id="rId3"/>
    <p:sldId id="299" r:id="rId4"/>
    <p:sldId id="305" r:id="rId5"/>
    <p:sldId id="304" r:id="rId6"/>
    <p:sldId id="306" r:id="rId7"/>
    <p:sldId id="307" r:id="rId8"/>
    <p:sldId id="300" r:id="rId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9"/>
  </p:normalViewPr>
  <p:slideViewPr>
    <p:cSldViewPr snapToGrid="0" snapToObjects="1">
      <p:cViewPr varScale="1">
        <p:scale>
          <a:sx n="79" d="100"/>
          <a:sy n="79" d="100"/>
        </p:scale>
        <p:origin x="165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0" name="Shape 16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7667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ti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2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>
            <a:spLocks noGrp="1"/>
          </p:cNvSpPr>
          <p:nvPr>
            <p:ph type="body" sz="quarter" idx="22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21"/>
          </p:nvPr>
        </p:nvSpPr>
        <p:spPr>
          <a:xfrm>
            <a:off x="-812800" y="0"/>
            <a:ext cx="14622784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8" y="5502"/>
            <a:ext cx="13000964" cy="1781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8269" y="1651905"/>
            <a:ext cx="13021338" cy="56689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8" y="5561778"/>
            <a:ext cx="13000964" cy="1781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" descr="Image"/>
          <p:cNvPicPr>
            <a:picLocks noChangeAspect="1"/>
          </p:cNvPicPr>
          <p:nvPr/>
        </p:nvPicPr>
        <p:blipFill>
          <a:blip r:embed="rId4">
            <a:alphaModFix amt="29515"/>
            <a:extLst/>
          </a:blip>
          <a:stretch>
            <a:fillRect/>
          </a:stretch>
        </p:blipFill>
        <p:spPr>
          <a:xfrm>
            <a:off x="6312184" y="671119"/>
            <a:ext cx="6650955" cy="6650955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85653" y="8478585"/>
            <a:ext cx="3034454" cy="482601"/>
          </a:xfrm>
          <a:prstGeom prst="rect">
            <a:avLst/>
          </a:prstGeom>
        </p:spPr>
        <p:txBody>
          <a:bodyPr lIns="70423" tIns="70423" rIns="70423" bIns="70423" anchor="ctr"/>
          <a:lstStyle>
            <a:lvl1pPr algn="r" defTabSz="1525853"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152" y="-16363"/>
            <a:ext cx="13004801" cy="1221446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Body Level One…"/>
          <p:cNvSpPr txBox="1">
            <a:spLocks noGrp="1"/>
          </p:cNvSpPr>
          <p:nvPr>
            <p:ph type="body" idx="1"/>
          </p:nvPr>
        </p:nvSpPr>
        <p:spPr>
          <a:xfrm>
            <a:off x="650239" y="2229859"/>
            <a:ext cx="11704322" cy="6428285"/>
          </a:xfrm>
          <a:prstGeom prst="rect">
            <a:avLst/>
          </a:prstGeom>
        </p:spPr>
        <p:txBody>
          <a:bodyPr lIns="70423" tIns="70423" rIns="70423" bIns="70423" anchor="t"/>
          <a:lstStyle>
            <a:lvl1pPr marL="546012" indent="-546012" defTabSz="1525853">
              <a:spcBef>
                <a:spcPts val="900"/>
              </a:spcBef>
              <a:buSzPct val="100000"/>
              <a:buFont typeface="Arial"/>
              <a:defRPr sz="3800">
                <a:latin typeface="Arial"/>
                <a:ea typeface="Arial"/>
                <a:cs typeface="Arial"/>
                <a:sym typeface="Arial"/>
              </a:defRPr>
            </a:lvl1pPr>
            <a:lvl2pPr marL="1090357" indent="-553924" defTabSz="1525853">
              <a:spcBef>
                <a:spcPts val="900"/>
              </a:spcBef>
              <a:buSzPct val="100000"/>
              <a:buFont typeface="Arial"/>
              <a:defRPr sz="3800">
                <a:latin typeface="Arial"/>
                <a:ea typeface="Arial"/>
                <a:cs typeface="Arial"/>
                <a:sym typeface="Arial"/>
              </a:defRPr>
            </a:lvl2pPr>
            <a:lvl3pPr marL="1558209" indent="-485343" defTabSz="1525853">
              <a:spcBef>
                <a:spcPts val="900"/>
              </a:spcBef>
              <a:buSzPct val="100000"/>
              <a:buFont typeface="Arial"/>
              <a:defRPr sz="3800">
                <a:latin typeface="Arial"/>
                <a:ea typeface="Arial"/>
                <a:cs typeface="Arial"/>
                <a:sym typeface="Arial"/>
              </a:defRPr>
            </a:lvl3pPr>
            <a:lvl4pPr marL="2052438" indent="-443139" defTabSz="1525853">
              <a:spcBef>
                <a:spcPts val="900"/>
              </a:spcBef>
              <a:buSzPct val="100000"/>
              <a:buFont typeface="Arial"/>
              <a:buChar char="–"/>
              <a:defRPr sz="3800">
                <a:latin typeface="Arial"/>
                <a:ea typeface="Arial"/>
                <a:cs typeface="Arial"/>
                <a:sym typeface="Arial"/>
              </a:defRPr>
            </a:lvl4pPr>
            <a:lvl5pPr marL="2588870" indent="-443139" defTabSz="1525853">
              <a:spcBef>
                <a:spcPts val="900"/>
              </a:spcBef>
              <a:buSzPct val="100000"/>
              <a:buFont typeface="Arial"/>
              <a:buChar char="»"/>
              <a:defRPr sz="3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Title Text"/>
          <p:cNvSpPr txBox="1">
            <a:spLocks noGrp="1"/>
          </p:cNvSpPr>
          <p:nvPr>
            <p:ph type="title"/>
          </p:nvPr>
        </p:nvSpPr>
        <p:spPr>
          <a:xfrm>
            <a:off x="701039" y="294249"/>
            <a:ext cx="10728962" cy="600222"/>
          </a:xfrm>
          <a:prstGeom prst="rect">
            <a:avLst/>
          </a:prstGeom>
        </p:spPr>
        <p:txBody>
          <a:bodyPr lIns="70423" tIns="70423" rIns="70423" bIns="70423"/>
          <a:lstStyle>
            <a:lvl1pPr algn="l" defTabSz="1525853">
              <a:lnSpc>
                <a:spcPts val="5200"/>
              </a:lnSpc>
              <a:defRPr sz="4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pic>
        <p:nvPicPr>
          <p:cNvPr id="13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12045" y="207964"/>
            <a:ext cx="746761" cy="746761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756986" y="353059"/>
            <a:ext cx="3034455" cy="482601"/>
          </a:xfrm>
          <a:prstGeom prst="rect">
            <a:avLst/>
          </a:prstGeom>
        </p:spPr>
        <p:txBody>
          <a:bodyPr lIns="70423" tIns="70423" rIns="70423" bIns="70423" anchor="ctr"/>
          <a:lstStyle>
            <a:lvl1pPr algn="r" defTabSz="1525853"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 Text"/>
          <p:cNvSpPr txBox="1">
            <a:spLocks noGrp="1"/>
          </p:cNvSpPr>
          <p:nvPr>
            <p:ph type="title"/>
          </p:nvPr>
        </p:nvSpPr>
        <p:spPr>
          <a:xfrm>
            <a:off x="894079" y="519290"/>
            <a:ext cx="10130886" cy="1033523"/>
          </a:xfrm>
          <a:prstGeom prst="rect">
            <a:avLst/>
          </a:prstGeom>
        </p:spPr>
        <p:txBody>
          <a:bodyPr lIns="65023" tIns="65023" rIns="65023" bIns="65023"/>
          <a:lstStyle>
            <a:lvl1pPr algn="l" defTabSz="1300480">
              <a:lnSpc>
                <a:spcPct val="90000"/>
              </a:lnSpc>
              <a:defRPr sz="3800" b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Title Text</a:t>
            </a:r>
          </a:p>
        </p:txBody>
      </p:sp>
      <p:sp>
        <p:nvSpPr>
          <p:cNvPr id="140" name="Connettore 1 8"/>
          <p:cNvSpPr/>
          <p:nvPr/>
        </p:nvSpPr>
        <p:spPr>
          <a:xfrm>
            <a:off x="894080" y="9040144"/>
            <a:ext cx="11509005" cy="1"/>
          </a:xfrm>
          <a:prstGeom prst="line">
            <a:avLst/>
          </a:prstGeom>
          <a:ln w="3175">
            <a:solidFill>
              <a:srgbClr val="2E75B6"/>
            </a:solidFill>
            <a:miter/>
          </a:ln>
        </p:spPr>
        <p:txBody>
          <a:bodyPr lIns="65023" tIns="65023" rIns="65023" bIns="65023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94079" y="1889379"/>
            <a:ext cx="5731008" cy="6724044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310242" indent="-310242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lvl1pPr>
            <a:lvl2pPr marL="819150" indent="-36195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lvl2pPr>
            <a:lvl3pPr marL="1348739" indent="-434339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lvl3pPr>
            <a:lvl4pPr marL="1854200" indent="-48260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lvl4pPr>
            <a:lvl5pPr marL="2311400" indent="-48260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61994" y="9114114"/>
            <a:ext cx="348727" cy="3713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21"/>
          </p:nvPr>
        </p:nvSpPr>
        <p:spPr>
          <a:xfrm>
            <a:off x="1606550" y="635000"/>
            <a:ext cx="9779000" cy="65227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21"/>
          </p:nvPr>
        </p:nvSpPr>
        <p:spPr>
          <a:xfrm>
            <a:off x="2717800" y="635000"/>
            <a:ext cx="12357100" cy="8238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21"/>
          </p:nvPr>
        </p:nvSpPr>
        <p:spPr>
          <a:xfrm>
            <a:off x="4533900" y="26035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idx="21"/>
          </p:nvPr>
        </p:nvSpPr>
        <p:spPr>
          <a:xfrm>
            <a:off x="-2374900" y="889000"/>
            <a:ext cx="11976100" cy="7984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22"/>
          </p:nvPr>
        </p:nvSpPr>
        <p:spPr>
          <a:xfrm>
            <a:off x="6680200" y="5026947"/>
            <a:ext cx="6057901" cy="40407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quarter" idx="23"/>
          </p:nvPr>
        </p:nvSpPr>
        <p:spPr>
          <a:xfrm>
            <a:off x="6502400" y="886747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Nonlinear gyrokinetic theory of…"/>
          <p:cNvSpPr txBox="1"/>
          <p:nvPr/>
        </p:nvSpPr>
        <p:spPr>
          <a:xfrm>
            <a:off x="584360" y="4858755"/>
            <a:ext cx="10180672" cy="253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2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dirty="0"/>
              <a:t>Third </a:t>
            </a:r>
            <a:r>
              <a:rPr lang="it-IT" dirty="0" err="1"/>
              <a:t>Trilateral</a:t>
            </a:r>
            <a:r>
              <a:rPr lang="it-IT" dirty="0"/>
              <a:t> International Workshop</a:t>
            </a:r>
            <a:r>
              <a:rPr dirty="0"/>
              <a:t> </a:t>
            </a:r>
            <a:endParaRPr lang="it-IT" dirty="0"/>
          </a:p>
          <a:p>
            <a:pPr algn="l">
              <a:defRPr sz="42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dirty="0"/>
              <a:t>on </a:t>
            </a:r>
            <a:r>
              <a:rPr lang="it-IT" dirty="0" err="1"/>
              <a:t>Energetic</a:t>
            </a:r>
            <a:r>
              <a:rPr lang="it-IT" dirty="0"/>
              <a:t> </a:t>
            </a:r>
            <a:r>
              <a:rPr lang="it-IT" dirty="0" err="1"/>
              <a:t>Particle</a:t>
            </a:r>
            <a:r>
              <a:rPr lang="it-IT" dirty="0"/>
              <a:t> </a:t>
            </a:r>
            <a:r>
              <a:rPr lang="it-IT" dirty="0" err="1"/>
              <a:t>Physics</a:t>
            </a:r>
            <a:endParaRPr lang="it-IT" dirty="0"/>
          </a:p>
          <a:p>
            <a:pPr algn="l">
              <a:defRPr sz="4200" b="1">
                <a:latin typeface="Helvetica"/>
                <a:ea typeface="Helvetica"/>
                <a:cs typeface="Helvetica"/>
                <a:sym typeface="Helvetica"/>
              </a:defRPr>
            </a:pPr>
            <a:endParaRPr lang="it-IT" sz="3200" dirty="0"/>
          </a:p>
          <a:p>
            <a:pPr algn="l">
              <a:defRPr sz="42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dirty="0" err="1"/>
              <a:t>Final</a:t>
            </a:r>
            <a:r>
              <a:rPr lang="it-IT" dirty="0"/>
              <a:t> </a:t>
            </a:r>
            <a:r>
              <a:rPr lang="it-IT" dirty="0" err="1"/>
              <a:t>Discussion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5BDF4A-2CA2-5240-A572-3BD89D816649}"/>
              </a:ext>
            </a:extLst>
          </p:cNvPr>
          <p:cNvSpPr txBox="1"/>
          <p:nvPr/>
        </p:nvSpPr>
        <p:spPr>
          <a:xfrm>
            <a:off x="442594" y="7392782"/>
            <a:ext cx="789959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dirty="0"/>
              <a:t>Online </a:t>
            </a:r>
            <a:r>
              <a:rPr lang="it-IT" dirty="0" err="1"/>
              <a:t>event</a:t>
            </a:r>
            <a:r>
              <a:rPr lang="it-IT" dirty="0"/>
              <a:t>:  </a:t>
            </a:r>
            <a:r>
              <a:rPr lang="it-IT" dirty="0" err="1"/>
              <a:t>November</a:t>
            </a:r>
            <a:r>
              <a:rPr lang="it-IT" dirty="0"/>
              <a:t> 7 – 10, 2022</a:t>
            </a:r>
            <a:endParaRPr kumimoji="0" lang="it-IT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A02191B9-0823-5949-9082-64E8278FE8D6}"/>
              </a:ext>
            </a:extLst>
          </p:cNvPr>
          <p:cNvSpPr txBox="1"/>
          <p:nvPr/>
        </p:nvSpPr>
        <p:spPr>
          <a:xfrm>
            <a:off x="5454615" y="9071862"/>
            <a:ext cx="2334114" cy="44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0423" tIns="70423" rIns="70423" bIns="70423">
            <a:spAutoFit/>
          </a:bodyPr>
          <a:lstStyle/>
          <a:p>
            <a:pPr algn="l" defTabSz="1525853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err="1"/>
              <a:t>November</a:t>
            </a:r>
            <a:r>
              <a:rPr dirty="0"/>
              <a:t> </a:t>
            </a:r>
            <a:r>
              <a:rPr lang="it-IT" dirty="0"/>
              <a:t>10</a:t>
            </a:r>
            <a:r>
              <a:rPr baseline="29899" dirty="0" err="1"/>
              <a:t>th</a:t>
            </a:r>
            <a:r>
              <a:rPr dirty="0"/>
              <a:t> 202</a:t>
            </a:r>
            <a:r>
              <a:rPr lang="it-IT" dirty="0"/>
              <a:t>2</a:t>
            </a:r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59699" y="391159"/>
            <a:ext cx="3034455" cy="482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77" name="TextBox 3"/>
          <p:cNvSpPr txBox="1"/>
          <p:nvPr/>
        </p:nvSpPr>
        <p:spPr>
          <a:xfrm>
            <a:off x="1126670" y="204537"/>
            <a:ext cx="10907487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 err="1"/>
              <a:t>Final</a:t>
            </a:r>
            <a:r>
              <a:rPr lang="it-IT" dirty="0"/>
              <a:t>  </a:t>
            </a:r>
            <a:r>
              <a:rPr lang="it-IT" dirty="0" err="1"/>
              <a:t>Discussion</a:t>
            </a:r>
            <a:endParaRPr dirty="0"/>
          </a:p>
        </p:txBody>
      </p:sp>
      <p:sp>
        <p:nvSpPr>
          <p:cNvPr id="181" name="TextBox 13"/>
          <p:cNvSpPr txBox="1"/>
          <p:nvPr/>
        </p:nvSpPr>
        <p:spPr>
          <a:xfrm>
            <a:off x="1126670" y="3118889"/>
            <a:ext cx="11000014" cy="96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71500" indent="-571500" algn="l">
              <a:buSzPct val="100000"/>
              <a:buChar char="➢"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sz="2800" dirty="0" err="1"/>
              <a:t>Summary</a:t>
            </a:r>
            <a:r>
              <a:rPr lang="it-IT" sz="2800" dirty="0"/>
              <a:t> of </a:t>
            </a:r>
            <a:r>
              <a:rPr lang="it-IT" sz="2800" dirty="0" err="1"/>
              <a:t>summaries</a:t>
            </a:r>
            <a:endParaRPr sz="2800" dirty="0"/>
          </a:p>
          <a:p>
            <a:pPr marL="571500" indent="-571500" algn="l">
              <a:buSzPct val="100000"/>
              <a:buChar char="➢"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sz="2800" dirty="0" err="1"/>
              <a:t>Based</a:t>
            </a:r>
            <a:r>
              <a:rPr lang="it-IT" sz="2800" dirty="0"/>
              <a:t> on </a:t>
            </a:r>
            <a:r>
              <a:rPr lang="it-IT" sz="2800" dirty="0" err="1"/>
              <a:t>outcome</a:t>
            </a:r>
            <a:r>
              <a:rPr lang="it-IT" sz="2800" dirty="0"/>
              <a:t> memorandum of 2.nd workshop in Seoul</a:t>
            </a:r>
            <a:endParaRPr sz="2800" dirty="0"/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92892386-13EC-0C4C-A64B-1F1C8C9F6914}"/>
              </a:ext>
            </a:extLst>
          </p:cNvPr>
          <p:cNvSpPr txBox="1"/>
          <p:nvPr/>
        </p:nvSpPr>
        <p:spPr>
          <a:xfrm>
            <a:off x="561983" y="1996278"/>
            <a:ext cx="1218111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1500" indent="-571500" algn="l">
              <a:buSzPct val="100000"/>
              <a:buChar char="❑"/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 err="1"/>
              <a:t>Discussion</a:t>
            </a:r>
            <a:r>
              <a:rPr lang="it-IT" dirty="0"/>
              <a:t> </a:t>
            </a:r>
            <a:r>
              <a:rPr lang="it-IT" dirty="0" err="1"/>
              <a:t>topics</a:t>
            </a:r>
            <a:r>
              <a:rPr lang="it-IT" dirty="0"/>
              <a:t>, </a:t>
            </a:r>
            <a:r>
              <a:rPr lang="it-IT" dirty="0" err="1"/>
              <a:t>based</a:t>
            </a:r>
            <a:r>
              <a:rPr lang="it-IT" dirty="0"/>
              <a:t> on </a:t>
            </a:r>
            <a:r>
              <a:rPr lang="it-IT" dirty="0" err="1"/>
              <a:t>daily</a:t>
            </a:r>
            <a:r>
              <a:rPr lang="it-IT" dirty="0"/>
              <a:t> </a:t>
            </a:r>
            <a:r>
              <a:rPr lang="it-IT" dirty="0" err="1"/>
              <a:t>summaries</a:t>
            </a:r>
            <a:endParaRPr dirty="0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57BA7046-2C45-3D46-A8EE-34644862291F}"/>
              </a:ext>
            </a:extLst>
          </p:cNvPr>
          <p:cNvSpPr txBox="1"/>
          <p:nvPr/>
        </p:nvSpPr>
        <p:spPr>
          <a:xfrm>
            <a:off x="5454615" y="9071862"/>
            <a:ext cx="2334114" cy="44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0423" tIns="70423" rIns="70423" bIns="70423">
            <a:spAutoFit/>
          </a:bodyPr>
          <a:lstStyle/>
          <a:p>
            <a:pPr algn="l" defTabSz="1525853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err="1"/>
              <a:t>November</a:t>
            </a:r>
            <a:r>
              <a:rPr dirty="0"/>
              <a:t> </a:t>
            </a:r>
            <a:r>
              <a:rPr lang="it-IT" dirty="0"/>
              <a:t>10</a:t>
            </a:r>
            <a:r>
              <a:rPr baseline="29899" dirty="0" err="1"/>
              <a:t>th</a:t>
            </a:r>
            <a:r>
              <a:rPr dirty="0"/>
              <a:t> 202</a:t>
            </a:r>
            <a:r>
              <a:rPr lang="it-IT" dirty="0"/>
              <a:t>2</a:t>
            </a:r>
            <a:endParaRPr dirty="0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4096E568-70C1-0D41-BA24-7EB3EA91E0D2}"/>
              </a:ext>
            </a:extLst>
          </p:cNvPr>
          <p:cNvSpPr txBox="1"/>
          <p:nvPr/>
        </p:nvSpPr>
        <p:spPr>
          <a:xfrm>
            <a:off x="561983" y="5534071"/>
            <a:ext cx="1218111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1500" indent="-571500" algn="l">
              <a:buSzPct val="100000"/>
              <a:buChar char="❑"/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 err="1"/>
              <a:t>Actions</a:t>
            </a:r>
            <a:r>
              <a:rPr lang="it-IT" dirty="0"/>
              <a:t> to </a:t>
            </a:r>
            <a:r>
              <a:rPr lang="it-IT" dirty="0" err="1"/>
              <a:t>improve</a:t>
            </a:r>
            <a:r>
              <a:rPr lang="it-IT" dirty="0"/>
              <a:t>/</a:t>
            </a:r>
            <a:r>
              <a:rPr lang="it-IT" dirty="0" err="1"/>
              <a:t>enhance</a:t>
            </a:r>
            <a:r>
              <a:rPr lang="it-IT" dirty="0"/>
              <a:t> </a:t>
            </a:r>
            <a:r>
              <a:rPr lang="it-IT" dirty="0" err="1"/>
              <a:t>collaborations</a:t>
            </a:r>
            <a:endParaRPr dirty="0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4BF1A6F8-002B-6242-8CB5-86F3B92CCE36}"/>
              </a:ext>
            </a:extLst>
          </p:cNvPr>
          <p:cNvSpPr txBox="1"/>
          <p:nvPr/>
        </p:nvSpPr>
        <p:spPr>
          <a:xfrm>
            <a:off x="1121665" y="6225451"/>
            <a:ext cx="11000014" cy="225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71500" indent="-571500" algn="l">
              <a:buSzPct val="100000"/>
              <a:buChar char="➢"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sz="2800" dirty="0"/>
              <a:t>Focus on </a:t>
            </a:r>
            <a:r>
              <a:rPr lang="it-IT" sz="2800" dirty="0" err="1"/>
              <a:t>collaboration</a:t>
            </a:r>
            <a:r>
              <a:rPr lang="it-IT" sz="2800" dirty="0"/>
              <a:t>/</a:t>
            </a:r>
            <a:r>
              <a:rPr lang="it-IT" sz="2800" dirty="0" err="1"/>
              <a:t>exchanges</a:t>
            </a:r>
            <a:r>
              <a:rPr lang="it-IT" sz="2800" dirty="0"/>
              <a:t> of </a:t>
            </a:r>
            <a:r>
              <a:rPr lang="it-IT" sz="2800" dirty="0" err="1"/>
              <a:t>young</a:t>
            </a:r>
            <a:r>
              <a:rPr lang="it-IT" sz="2800" dirty="0"/>
              <a:t> </a:t>
            </a:r>
            <a:r>
              <a:rPr lang="it-IT" sz="2800" dirty="0" err="1"/>
              <a:t>researchers</a:t>
            </a:r>
            <a:endParaRPr lang="it-IT" sz="2800" dirty="0"/>
          </a:p>
          <a:p>
            <a:pPr marL="571500" indent="-571500" algn="l">
              <a:buSzPct val="100000"/>
              <a:buChar char="➢"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sz="2800" dirty="0" err="1"/>
              <a:t>Exchanges</a:t>
            </a:r>
            <a:r>
              <a:rPr lang="it-IT" sz="2800" dirty="0"/>
              <a:t> </a:t>
            </a:r>
            <a:r>
              <a:rPr lang="it-IT" sz="2800" dirty="0" err="1"/>
              <a:t>between</a:t>
            </a:r>
            <a:r>
              <a:rPr lang="it-IT" sz="2800" dirty="0"/>
              <a:t> </a:t>
            </a:r>
            <a:r>
              <a:rPr lang="it-IT" sz="2800" dirty="0" err="1"/>
              <a:t>Trilateral</a:t>
            </a:r>
            <a:r>
              <a:rPr lang="it-IT" sz="2800" dirty="0"/>
              <a:t> </a:t>
            </a:r>
            <a:r>
              <a:rPr lang="it-IT" sz="2800" dirty="0" err="1"/>
              <a:t>collaboration</a:t>
            </a:r>
            <a:r>
              <a:rPr lang="it-IT" sz="2800" dirty="0"/>
              <a:t> network and </a:t>
            </a:r>
            <a:r>
              <a:rPr lang="it-IT" sz="2800" dirty="0" err="1"/>
              <a:t>EUROfusion</a:t>
            </a:r>
            <a:r>
              <a:rPr lang="it-IT" sz="2800" dirty="0"/>
              <a:t> </a:t>
            </a:r>
            <a:r>
              <a:rPr lang="it-IT" sz="2800" dirty="0" err="1"/>
              <a:t>projects</a:t>
            </a:r>
            <a:r>
              <a:rPr lang="it-IT" sz="2800" dirty="0"/>
              <a:t> (</a:t>
            </a:r>
            <a:r>
              <a:rPr lang="it-IT" sz="2800" dirty="0" err="1"/>
              <a:t>Ph</a:t>
            </a:r>
            <a:r>
              <a:rPr lang="it-IT" sz="2800" dirty="0"/>
              <a:t>. </a:t>
            </a:r>
            <a:r>
              <a:rPr lang="it-IT" sz="2800" dirty="0" err="1"/>
              <a:t>Lauber</a:t>
            </a:r>
            <a:r>
              <a:rPr lang="it-IT" sz="2800" dirty="0"/>
              <a:t>, M. </a:t>
            </a:r>
            <a:r>
              <a:rPr lang="it-IT" sz="2800" dirty="0" err="1"/>
              <a:t>Falessi</a:t>
            </a:r>
            <a:r>
              <a:rPr lang="it-IT" sz="2800" dirty="0"/>
              <a:t>, A. </a:t>
            </a:r>
            <a:r>
              <a:rPr lang="it-IT" sz="2800" dirty="0" err="1"/>
              <a:t>Mishchenko</a:t>
            </a:r>
            <a:r>
              <a:rPr lang="it-IT" sz="2800" dirty="0"/>
              <a:t>)</a:t>
            </a:r>
          </a:p>
          <a:p>
            <a:pPr marL="571500" indent="-571500" algn="l">
              <a:buSzPct val="100000"/>
              <a:buChar char="➢"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sz="2800" dirty="0"/>
              <a:t>CNPS </a:t>
            </a:r>
            <a:r>
              <a:rPr lang="it-IT" sz="2800" dirty="0" err="1"/>
              <a:t>seminars</a:t>
            </a:r>
            <a:r>
              <a:rPr lang="it-IT" sz="2800" dirty="0"/>
              <a:t> (bi-</a:t>
            </a:r>
            <a:r>
              <a:rPr lang="it-IT" sz="2800" dirty="0" err="1"/>
              <a:t>weekly</a:t>
            </a:r>
            <a:r>
              <a:rPr lang="it-IT" sz="2800" dirty="0"/>
              <a:t>)</a:t>
            </a:r>
            <a:endParaRPr sz="2800" dirty="0"/>
          </a:p>
          <a:p>
            <a:pPr marL="571500" indent="-571500" algn="l">
              <a:buSzPct val="100000"/>
              <a:buChar char="➢"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288574342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59699" y="391159"/>
            <a:ext cx="3034455" cy="482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77" name="TextBox 3"/>
          <p:cNvSpPr txBox="1"/>
          <p:nvPr/>
        </p:nvSpPr>
        <p:spPr>
          <a:xfrm>
            <a:off x="1126670" y="204537"/>
            <a:ext cx="10907487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 err="1"/>
              <a:t>Final</a:t>
            </a:r>
            <a:r>
              <a:rPr lang="it-IT" dirty="0"/>
              <a:t>  </a:t>
            </a:r>
            <a:r>
              <a:rPr lang="it-IT" dirty="0" err="1"/>
              <a:t>Discussion</a:t>
            </a:r>
            <a:endParaRPr dirty="0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57BA7046-2C45-3D46-A8EE-34644862291F}"/>
              </a:ext>
            </a:extLst>
          </p:cNvPr>
          <p:cNvSpPr txBox="1"/>
          <p:nvPr/>
        </p:nvSpPr>
        <p:spPr>
          <a:xfrm>
            <a:off x="5454615" y="9071862"/>
            <a:ext cx="2334114" cy="44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0423" tIns="70423" rIns="70423" bIns="70423">
            <a:spAutoFit/>
          </a:bodyPr>
          <a:lstStyle/>
          <a:p>
            <a:pPr algn="l" defTabSz="1525853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err="1"/>
              <a:t>November</a:t>
            </a:r>
            <a:r>
              <a:rPr dirty="0"/>
              <a:t> </a:t>
            </a:r>
            <a:r>
              <a:rPr lang="it-IT" dirty="0"/>
              <a:t>10</a:t>
            </a:r>
            <a:r>
              <a:rPr baseline="29899" dirty="0" err="1"/>
              <a:t>th</a:t>
            </a:r>
            <a:r>
              <a:rPr dirty="0"/>
              <a:t> 202</a:t>
            </a:r>
            <a:r>
              <a:rPr lang="it-IT" dirty="0"/>
              <a:t>2</a:t>
            </a:r>
            <a:endParaRPr dirty="0"/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14D13444-AA36-C247-86A4-2D63ED02433A}"/>
              </a:ext>
            </a:extLst>
          </p:cNvPr>
          <p:cNvSpPr txBox="1"/>
          <p:nvPr/>
        </p:nvSpPr>
        <p:spPr>
          <a:xfrm>
            <a:off x="1414236" y="2674053"/>
            <a:ext cx="11000014" cy="2687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71500" indent="-571500" algn="l">
              <a:buSzPct val="100000"/>
              <a:buChar char="➢"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sz="2800" dirty="0" err="1"/>
              <a:t>Continued</a:t>
            </a:r>
            <a:r>
              <a:rPr lang="it-IT" sz="2800" dirty="0"/>
              <a:t> from 2.nd workshop in Seoul </a:t>
            </a:r>
            <a:endParaRPr sz="2800" dirty="0"/>
          </a:p>
          <a:p>
            <a:pPr marL="571500" indent="-571500" algn="l">
              <a:buSzPct val="100000"/>
              <a:buChar char="➢"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sz="2800" dirty="0"/>
              <a:t>Strong </a:t>
            </a:r>
            <a:r>
              <a:rPr lang="it-IT" sz="2800" dirty="0" err="1"/>
              <a:t>trilateral</a:t>
            </a:r>
            <a:r>
              <a:rPr lang="it-IT" sz="2800" dirty="0"/>
              <a:t> </a:t>
            </a:r>
            <a:r>
              <a:rPr lang="it-IT" sz="2800" dirty="0" err="1"/>
              <a:t>activity</a:t>
            </a:r>
            <a:r>
              <a:rPr lang="it-IT" sz="2800" dirty="0"/>
              <a:t> on KSTAR (H. </a:t>
            </a:r>
            <a:r>
              <a:rPr lang="it-IT" sz="2800" dirty="0" err="1"/>
              <a:t>Jhang</a:t>
            </a:r>
            <a:r>
              <a:rPr lang="it-IT" sz="2800" dirty="0"/>
              <a:t>, GY Fu, LL Zhang) and HL-2A/M (L.M </a:t>
            </a:r>
            <a:r>
              <a:rPr lang="it-IT" sz="2800" dirty="0" err="1"/>
              <a:t>Yu</a:t>
            </a:r>
            <a:r>
              <a:rPr lang="it-IT" sz="2800" dirty="0"/>
              <a:t>, </a:t>
            </a:r>
            <a:r>
              <a:rPr lang="it-IT" sz="2800" dirty="0" err="1"/>
              <a:t>Z</a:t>
            </a:r>
            <a:r>
              <a:rPr lang="it-IT" sz="2800" dirty="0"/>
              <a:t>. </a:t>
            </a:r>
            <a:r>
              <a:rPr lang="it-IT" sz="2800" dirty="0" err="1"/>
              <a:t>Qiu</a:t>
            </a:r>
            <a:r>
              <a:rPr lang="it-IT" sz="2800" dirty="0"/>
              <a:t>, FZ)</a:t>
            </a:r>
          </a:p>
          <a:p>
            <a:pPr marL="571500" indent="-571500" algn="l">
              <a:buSzPct val="100000"/>
              <a:buFontTx/>
              <a:buChar char="➢"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sz="2800" dirty="0" err="1"/>
              <a:t>Overview</a:t>
            </a:r>
            <a:r>
              <a:rPr lang="it-IT" sz="2800" dirty="0"/>
              <a:t> of </a:t>
            </a:r>
            <a:r>
              <a:rPr lang="it-IT" sz="2800" dirty="0" err="1"/>
              <a:t>rich</a:t>
            </a:r>
            <a:r>
              <a:rPr lang="it-IT" sz="2800" dirty="0"/>
              <a:t> EP </a:t>
            </a:r>
            <a:r>
              <a:rPr lang="it-IT" sz="2800" dirty="0" err="1"/>
              <a:t>physics</a:t>
            </a:r>
            <a:r>
              <a:rPr lang="it-IT" sz="2800" dirty="0"/>
              <a:t> in KSTAR and EAST: </a:t>
            </a:r>
            <a:r>
              <a:rPr lang="it-IT" sz="2800" dirty="0" err="1"/>
              <a:t>experiment</a:t>
            </a:r>
            <a:r>
              <a:rPr lang="it-IT" sz="2800" dirty="0"/>
              <a:t>, </a:t>
            </a:r>
            <a:r>
              <a:rPr lang="it-IT" sz="2800" dirty="0" err="1"/>
              <a:t>diagnostics</a:t>
            </a:r>
            <a:r>
              <a:rPr lang="it-IT" sz="2800" dirty="0"/>
              <a:t> and </a:t>
            </a:r>
            <a:r>
              <a:rPr lang="it-IT" sz="2800" dirty="0" err="1"/>
              <a:t>simulations</a:t>
            </a:r>
            <a:r>
              <a:rPr lang="it-IT" sz="2800" dirty="0"/>
              <a:t> (</a:t>
            </a:r>
            <a:r>
              <a:rPr lang="it-IT" sz="2800" dirty="0" err="1"/>
              <a:t>J</a:t>
            </a:r>
            <a:r>
              <a:rPr lang="it-IT" sz="2800" dirty="0"/>
              <a:t>. </a:t>
            </a:r>
            <a:r>
              <a:rPr lang="it-IT" sz="2800" dirty="0" err="1"/>
              <a:t>Kim</a:t>
            </a:r>
            <a:r>
              <a:rPr lang="it-IT" sz="2800" dirty="0"/>
              <a:t>, </a:t>
            </a:r>
            <a:r>
              <a:rPr lang="it-IT" sz="2800" dirty="0" err="1"/>
              <a:t>W</a:t>
            </a:r>
            <a:r>
              <a:rPr lang="it-IT" sz="2800" dirty="0"/>
              <a:t>. </a:t>
            </a:r>
            <a:r>
              <a:rPr lang="it-IT" sz="2800" dirty="0" err="1"/>
              <a:t>Shen</a:t>
            </a:r>
            <a:r>
              <a:rPr lang="it-IT" sz="2800" dirty="0"/>
              <a:t>)</a:t>
            </a:r>
          </a:p>
          <a:p>
            <a:pPr marL="571500" indent="-571500" algn="l">
              <a:buSzPct val="100000"/>
              <a:buChar char="➢"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endParaRPr sz="2800" dirty="0"/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4BFB9DB4-2179-F64B-B107-712D88223DAC}"/>
              </a:ext>
            </a:extLst>
          </p:cNvPr>
          <p:cNvSpPr txBox="1"/>
          <p:nvPr/>
        </p:nvSpPr>
        <p:spPr>
          <a:xfrm>
            <a:off x="823686" y="1463465"/>
            <a:ext cx="12181114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1500" indent="-571500" algn="l">
              <a:buSzPct val="100000"/>
              <a:buChar char="❑"/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 err="1"/>
              <a:t>Observations</a:t>
            </a:r>
            <a:r>
              <a:rPr lang="it-IT" dirty="0"/>
              <a:t> of </a:t>
            </a:r>
            <a:r>
              <a:rPr lang="it-IT" dirty="0" err="1"/>
              <a:t>energetic</a:t>
            </a:r>
            <a:r>
              <a:rPr lang="it-IT" dirty="0"/>
              <a:t> </a:t>
            </a:r>
            <a:r>
              <a:rPr lang="it-IT" dirty="0" err="1"/>
              <a:t>circulating</a:t>
            </a:r>
            <a:r>
              <a:rPr lang="it-IT" dirty="0"/>
              <a:t> </a:t>
            </a:r>
            <a:r>
              <a:rPr lang="it-IT" dirty="0" err="1"/>
              <a:t>particle-driven</a:t>
            </a:r>
            <a:r>
              <a:rPr lang="it-IT" dirty="0"/>
              <a:t> </a:t>
            </a:r>
            <a:r>
              <a:rPr lang="it-IT" dirty="0" err="1"/>
              <a:t>fishbones</a:t>
            </a:r>
            <a:r>
              <a:rPr lang="it-IT" dirty="0"/>
              <a:t>/</a:t>
            </a:r>
            <a:r>
              <a:rPr lang="it-IT" dirty="0" err="1"/>
              <a:t>EPMs</a:t>
            </a:r>
            <a:r>
              <a:rPr lang="it-IT" dirty="0"/>
              <a:t> (…and </a:t>
            </a:r>
            <a:r>
              <a:rPr lang="it-IT" dirty="0" err="1"/>
              <a:t>AEs</a:t>
            </a:r>
            <a:r>
              <a:rPr lang="it-IT" dirty="0"/>
              <a:t>)</a:t>
            </a:r>
            <a:endParaRPr dirty="0"/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880AC0ED-9DF4-884B-923E-DB90FD9AA7B9}"/>
              </a:ext>
            </a:extLst>
          </p:cNvPr>
          <p:cNvSpPr txBox="1"/>
          <p:nvPr/>
        </p:nvSpPr>
        <p:spPr>
          <a:xfrm>
            <a:off x="823686" y="6530178"/>
            <a:ext cx="1218111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1500" indent="-571500" algn="l">
              <a:buSzPct val="100000"/>
              <a:buChar char="❑"/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446250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59699" y="391159"/>
            <a:ext cx="3034455" cy="482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77" name="TextBox 3"/>
          <p:cNvSpPr txBox="1"/>
          <p:nvPr/>
        </p:nvSpPr>
        <p:spPr>
          <a:xfrm>
            <a:off x="1126670" y="204537"/>
            <a:ext cx="10907487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 err="1"/>
              <a:t>Final</a:t>
            </a:r>
            <a:r>
              <a:rPr lang="it-IT" dirty="0"/>
              <a:t>  </a:t>
            </a:r>
            <a:r>
              <a:rPr lang="it-IT" dirty="0" err="1"/>
              <a:t>Discussion</a:t>
            </a:r>
            <a:endParaRPr dirty="0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57BA7046-2C45-3D46-A8EE-34644862291F}"/>
              </a:ext>
            </a:extLst>
          </p:cNvPr>
          <p:cNvSpPr txBox="1"/>
          <p:nvPr/>
        </p:nvSpPr>
        <p:spPr>
          <a:xfrm>
            <a:off x="5454615" y="9071862"/>
            <a:ext cx="2334114" cy="44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0423" tIns="70423" rIns="70423" bIns="70423">
            <a:spAutoFit/>
          </a:bodyPr>
          <a:lstStyle/>
          <a:p>
            <a:pPr algn="l" defTabSz="1525853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err="1"/>
              <a:t>November</a:t>
            </a:r>
            <a:r>
              <a:rPr dirty="0"/>
              <a:t> </a:t>
            </a:r>
            <a:r>
              <a:rPr lang="it-IT" dirty="0"/>
              <a:t>10</a:t>
            </a:r>
            <a:r>
              <a:rPr baseline="29899" dirty="0" err="1"/>
              <a:t>th</a:t>
            </a:r>
            <a:r>
              <a:rPr dirty="0"/>
              <a:t> 202</a:t>
            </a:r>
            <a:r>
              <a:rPr lang="it-IT" dirty="0"/>
              <a:t>2</a:t>
            </a:r>
            <a:endParaRPr dirty="0"/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6FA52809-6424-A244-B1C5-33767C515592}"/>
              </a:ext>
            </a:extLst>
          </p:cNvPr>
          <p:cNvSpPr txBox="1"/>
          <p:nvPr/>
        </p:nvSpPr>
        <p:spPr>
          <a:xfrm>
            <a:off x="1303590" y="2266426"/>
            <a:ext cx="11000014" cy="3980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71500" indent="-571500" algn="l">
              <a:buSzPct val="100000"/>
              <a:buChar char="➢"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sz="2800" dirty="0" err="1"/>
              <a:t>Continued</a:t>
            </a:r>
            <a:r>
              <a:rPr lang="it-IT" sz="2800" dirty="0"/>
              <a:t> from 2.nd workshop in Seoul </a:t>
            </a:r>
            <a:endParaRPr sz="2800" dirty="0"/>
          </a:p>
          <a:p>
            <a:pPr marL="571500" indent="-571500" algn="l">
              <a:buSzPct val="100000"/>
              <a:buChar char="➢"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sz="2800" dirty="0"/>
              <a:t>Progress from IFTS/CNPS on </a:t>
            </a:r>
            <a:r>
              <a:rPr lang="it-IT" sz="2800" dirty="0" err="1"/>
              <a:t>kinetic</a:t>
            </a:r>
            <a:r>
              <a:rPr lang="it-IT" sz="2800" dirty="0"/>
              <a:t>/</a:t>
            </a:r>
            <a:r>
              <a:rPr lang="it-IT" sz="2800" dirty="0" err="1"/>
              <a:t>hybrid</a:t>
            </a:r>
            <a:r>
              <a:rPr lang="it-IT" sz="2800" dirty="0"/>
              <a:t> MHD/GK </a:t>
            </a:r>
            <a:r>
              <a:rPr lang="it-IT" sz="2800" dirty="0" err="1"/>
              <a:t>simulation</a:t>
            </a:r>
            <a:r>
              <a:rPr lang="it-IT" sz="2800" dirty="0"/>
              <a:t> (Z.W. Ma - CLT-K; G. Vlad – HYMAGYC/ORB5) </a:t>
            </a:r>
          </a:p>
          <a:p>
            <a:pPr marL="571500" indent="-571500" algn="l">
              <a:buSzPct val="100000"/>
              <a:buChar char="➢"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sz="2800" dirty="0" err="1"/>
              <a:t>Effect</a:t>
            </a:r>
            <a:r>
              <a:rPr lang="it-IT" sz="2800" dirty="0"/>
              <a:t> of EP </a:t>
            </a:r>
            <a:r>
              <a:rPr lang="it-IT" sz="2800" dirty="0" err="1"/>
              <a:t>transport</a:t>
            </a:r>
            <a:r>
              <a:rPr lang="it-IT" sz="2800" dirty="0"/>
              <a:t> (NL </a:t>
            </a:r>
            <a:r>
              <a:rPr lang="it-IT" sz="2800" dirty="0" err="1"/>
              <a:t>equilibrium</a:t>
            </a:r>
            <a:r>
              <a:rPr lang="it-IT" sz="2800" dirty="0"/>
              <a:t>) on ZF</a:t>
            </a:r>
          </a:p>
          <a:p>
            <a:pPr marL="571500" indent="-571500" algn="l">
              <a:buSzPct val="100000"/>
              <a:buChar char="➢"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sz="2800" dirty="0" err="1"/>
              <a:t>Interesting</a:t>
            </a:r>
            <a:r>
              <a:rPr lang="it-IT" sz="2800" dirty="0"/>
              <a:t> </a:t>
            </a:r>
            <a:r>
              <a:rPr lang="it-IT" sz="2800" dirty="0" err="1"/>
              <a:t>activity</a:t>
            </a:r>
            <a:r>
              <a:rPr lang="it-IT" sz="2800" dirty="0"/>
              <a:t> on KSTAR (</a:t>
            </a:r>
            <a:r>
              <a:rPr lang="it-IT" sz="2800" dirty="0" err="1"/>
              <a:t>sustaining</a:t>
            </a:r>
            <a:r>
              <a:rPr lang="it-IT" sz="2800" dirty="0"/>
              <a:t> high-</a:t>
            </a:r>
            <a:r>
              <a:rPr lang="it-IT" sz="2800" dirty="0" err="1"/>
              <a:t>betaN</a:t>
            </a:r>
            <a:r>
              <a:rPr lang="it-IT" sz="2800" dirty="0"/>
              <a:t>, high performance, </a:t>
            </a:r>
            <a:r>
              <a:rPr lang="it-IT" sz="2800" dirty="0" err="1"/>
              <a:t>Jisung</a:t>
            </a:r>
            <a:r>
              <a:rPr lang="it-IT" sz="2800" dirty="0"/>
              <a:t> Kang)</a:t>
            </a:r>
          </a:p>
          <a:p>
            <a:pPr marL="571500" indent="-571500" algn="l">
              <a:buSzPct val="100000"/>
              <a:buChar char="➢"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sz="2800" dirty="0"/>
              <a:t>AE </a:t>
            </a:r>
            <a:r>
              <a:rPr lang="it-IT" sz="2800" dirty="0" err="1"/>
              <a:t>excitation</a:t>
            </a:r>
            <a:r>
              <a:rPr lang="it-IT" sz="2800" dirty="0"/>
              <a:t> by </a:t>
            </a:r>
            <a:r>
              <a:rPr lang="it-IT" sz="2800" dirty="0" err="1"/>
              <a:t>sawteeth</a:t>
            </a:r>
            <a:r>
              <a:rPr lang="it-IT" sz="2800" dirty="0"/>
              <a:t> in RFP and </a:t>
            </a:r>
            <a:r>
              <a:rPr lang="it-IT" sz="2800" dirty="0" err="1"/>
              <a:t>tokamak</a:t>
            </a:r>
            <a:r>
              <a:rPr lang="it-IT" sz="2800" dirty="0"/>
              <a:t>. </a:t>
            </a:r>
            <a:r>
              <a:rPr lang="it-IT" sz="2800" dirty="0" err="1"/>
              <a:t>Inclusion</a:t>
            </a:r>
            <a:r>
              <a:rPr lang="it-IT" sz="2800" dirty="0"/>
              <a:t> of KAW?</a:t>
            </a:r>
          </a:p>
          <a:p>
            <a:pPr marL="571500" indent="-571500" algn="l">
              <a:buSzPct val="100000"/>
              <a:buChar char="➢"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endParaRPr sz="2800" dirty="0"/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FB1243F3-9AEA-1940-846A-11F33DA684B7}"/>
              </a:ext>
            </a:extLst>
          </p:cNvPr>
          <p:cNvSpPr txBox="1"/>
          <p:nvPr/>
        </p:nvSpPr>
        <p:spPr>
          <a:xfrm>
            <a:off x="713040" y="1609836"/>
            <a:ext cx="1218111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1500" indent="-571500" algn="l">
              <a:buSzPct val="100000"/>
              <a:buChar char="❑"/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 err="1"/>
              <a:t>Validation</a:t>
            </a:r>
            <a:r>
              <a:rPr lang="it-IT" dirty="0"/>
              <a:t> of MHD </a:t>
            </a:r>
            <a:r>
              <a:rPr lang="it-IT" dirty="0" err="1"/>
              <a:t>models</a:t>
            </a:r>
            <a:r>
              <a:rPr lang="it-IT" dirty="0"/>
              <a:t> in </a:t>
            </a:r>
            <a:r>
              <a:rPr lang="it-IT" dirty="0" err="1"/>
              <a:t>experiments</a:t>
            </a:r>
            <a:endParaRPr dirty="0"/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0B101DF9-115B-A141-8709-0F15D81C3A9F}"/>
              </a:ext>
            </a:extLst>
          </p:cNvPr>
          <p:cNvSpPr txBox="1"/>
          <p:nvPr/>
        </p:nvSpPr>
        <p:spPr>
          <a:xfrm>
            <a:off x="823686" y="6448844"/>
            <a:ext cx="12181114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1500" indent="-571500" algn="l">
              <a:buSzPct val="100000"/>
              <a:buChar char="❑"/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 err="1">
                <a:solidFill>
                  <a:srgbClr val="C00000"/>
                </a:solidFill>
              </a:rPr>
              <a:t>Interplay</a:t>
            </a:r>
            <a:r>
              <a:rPr lang="it-IT" dirty="0">
                <a:solidFill>
                  <a:srgbClr val="C00000"/>
                </a:solidFill>
              </a:rPr>
              <a:t> of EP and MHD </a:t>
            </a:r>
            <a:r>
              <a:rPr lang="it-IT" dirty="0" err="1">
                <a:solidFill>
                  <a:srgbClr val="C00000"/>
                </a:solidFill>
              </a:rPr>
              <a:t>modes</a:t>
            </a:r>
            <a:r>
              <a:rPr lang="it-IT" dirty="0">
                <a:solidFill>
                  <a:srgbClr val="C00000"/>
                </a:solidFill>
              </a:rPr>
              <a:t> and impact on plasma </a:t>
            </a:r>
            <a:r>
              <a:rPr lang="it-IT" dirty="0" err="1">
                <a:solidFill>
                  <a:srgbClr val="C00000"/>
                </a:solidFill>
              </a:rPr>
              <a:t>operations</a:t>
            </a:r>
            <a:r>
              <a:rPr lang="it-IT" dirty="0">
                <a:solidFill>
                  <a:srgbClr val="C00000"/>
                </a:solidFill>
              </a:rPr>
              <a:t> </a:t>
            </a:r>
            <a:endParaRPr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69789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59699" y="391159"/>
            <a:ext cx="3034455" cy="482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77" name="TextBox 3"/>
          <p:cNvSpPr txBox="1"/>
          <p:nvPr/>
        </p:nvSpPr>
        <p:spPr>
          <a:xfrm>
            <a:off x="1126670" y="204537"/>
            <a:ext cx="10907487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 err="1"/>
              <a:t>Final</a:t>
            </a:r>
            <a:r>
              <a:rPr lang="it-IT" dirty="0"/>
              <a:t>  </a:t>
            </a:r>
            <a:r>
              <a:rPr lang="it-IT" dirty="0" err="1"/>
              <a:t>Discussion</a:t>
            </a:r>
            <a:endParaRPr dirty="0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57BA7046-2C45-3D46-A8EE-34644862291F}"/>
              </a:ext>
            </a:extLst>
          </p:cNvPr>
          <p:cNvSpPr txBox="1"/>
          <p:nvPr/>
        </p:nvSpPr>
        <p:spPr>
          <a:xfrm>
            <a:off x="5454615" y="9071862"/>
            <a:ext cx="2334114" cy="44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0423" tIns="70423" rIns="70423" bIns="70423">
            <a:spAutoFit/>
          </a:bodyPr>
          <a:lstStyle/>
          <a:p>
            <a:pPr algn="l" defTabSz="1525853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err="1"/>
              <a:t>November</a:t>
            </a:r>
            <a:r>
              <a:rPr dirty="0"/>
              <a:t> </a:t>
            </a:r>
            <a:r>
              <a:rPr lang="it-IT" dirty="0"/>
              <a:t>10</a:t>
            </a:r>
            <a:r>
              <a:rPr baseline="29899" dirty="0" err="1"/>
              <a:t>th</a:t>
            </a:r>
            <a:r>
              <a:rPr dirty="0"/>
              <a:t> 202</a:t>
            </a:r>
            <a:r>
              <a:rPr lang="it-IT" dirty="0"/>
              <a:t>2</a:t>
            </a:r>
            <a:endParaRPr dirty="0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543320A9-3F06-2846-BB4D-40F428B3FAAA}"/>
              </a:ext>
            </a:extLst>
          </p:cNvPr>
          <p:cNvSpPr txBox="1"/>
          <p:nvPr/>
        </p:nvSpPr>
        <p:spPr>
          <a:xfrm>
            <a:off x="1126669" y="2130355"/>
            <a:ext cx="11250387" cy="3118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571500" indent="-571500" algn="l">
              <a:buSzPct val="100000"/>
              <a:buChar char="➢"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sz="2800" dirty="0" err="1"/>
              <a:t>Continued</a:t>
            </a:r>
            <a:r>
              <a:rPr lang="it-IT" sz="2800" dirty="0"/>
              <a:t> from 2.nd workshop in Seoul </a:t>
            </a:r>
            <a:endParaRPr sz="2800" dirty="0"/>
          </a:p>
          <a:p>
            <a:pPr marL="571500" indent="-571500" algn="l">
              <a:buSzPct val="100000"/>
              <a:buChar char="➢"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sz="2800" dirty="0"/>
              <a:t>Strong </a:t>
            </a:r>
            <a:r>
              <a:rPr lang="it-IT" sz="2800" dirty="0" err="1"/>
              <a:t>collaboration</a:t>
            </a:r>
            <a:r>
              <a:rPr lang="it-IT" sz="2800" dirty="0"/>
              <a:t> </a:t>
            </a:r>
            <a:r>
              <a:rPr lang="it-IT" sz="2800" dirty="0" err="1"/>
              <a:t>involving</a:t>
            </a:r>
            <a:r>
              <a:rPr lang="it-IT" sz="2800" dirty="0"/>
              <a:t> IFTS/CNPS (</a:t>
            </a:r>
            <a:r>
              <a:rPr lang="it-IT" sz="2800" dirty="0" err="1"/>
              <a:t>Z</a:t>
            </a:r>
            <a:r>
              <a:rPr lang="it-IT" sz="2800" dirty="0"/>
              <a:t>. </a:t>
            </a:r>
            <a:r>
              <a:rPr lang="it-IT" sz="2800" dirty="0" err="1"/>
              <a:t>Qiu</a:t>
            </a:r>
            <a:r>
              <a:rPr lang="it-IT" sz="2800" dirty="0"/>
              <a:t>, M. </a:t>
            </a:r>
            <a:r>
              <a:rPr lang="it-IT" sz="2800" dirty="0" err="1"/>
              <a:t>Falessi</a:t>
            </a:r>
            <a:r>
              <a:rPr lang="it-IT" sz="2800" dirty="0"/>
              <a:t>, Y. Li, LC &amp; FZ); </a:t>
            </a:r>
            <a:r>
              <a:rPr lang="it-IT" sz="2800" dirty="0" err="1"/>
              <a:t>extended</a:t>
            </a:r>
            <a:r>
              <a:rPr lang="it-IT" sz="2800" dirty="0"/>
              <a:t> to involve IPP/</a:t>
            </a:r>
            <a:r>
              <a:rPr lang="it-IT" sz="2800" dirty="0" err="1"/>
              <a:t>EUROfusion</a:t>
            </a:r>
            <a:r>
              <a:rPr lang="it-IT" sz="2800" dirty="0"/>
              <a:t> (</a:t>
            </a:r>
            <a:r>
              <a:rPr lang="it-IT" sz="2800" dirty="0" err="1"/>
              <a:t>Ph</a:t>
            </a:r>
            <a:r>
              <a:rPr lang="it-IT" sz="2800" dirty="0"/>
              <a:t>. </a:t>
            </a:r>
            <a:r>
              <a:rPr lang="it-IT" sz="2800" dirty="0" err="1"/>
              <a:t>Lauber</a:t>
            </a:r>
            <a:r>
              <a:rPr lang="it-IT" sz="2800" dirty="0"/>
              <a:t>)</a:t>
            </a:r>
          </a:p>
          <a:p>
            <a:pPr marL="571500" indent="-571500" algn="l">
              <a:buSzPct val="100000"/>
              <a:buChar char="➢"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sz="2800" dirty="0" err="1"/>
              <a:t>Interesting</a:t>
            </a:r>
            <a:r>
              <a:rPr lang="it-IT" sz="2800" dirty="0"/>
              <a:t> </a:t>
            </a:r>
            <a:r>
              <a:rPr lang="it-IT" sz="2800" dirty="0" err="1"/>
              <a:t>activity</a:t>
            </a:r>
            <a:r>
              <a:rPr lang="it-IT" sz="2800" dirty="0"/>
              <a:t> on KSTAR (</a:t>
            </a:r>
            <a:r>
              <a:rPr lang="it-IT" sz="2800" dirty="0" err="1"/>
              <a:t>sustaining</a:t>
            </a:r>
            <a:r>
              <a:rPr lang="it-IT" sz="2800" dirty="0"/>
              <a:t> high-</a:t>
            </a:r>
            <a:r>
              <a:rPr lang="it-IT" sz="2800" dirty="0" err="1"/>
              <a:t>betaN</a:t>
            </a:r>
            <a:r>
              <a:rPr lang="it-IT" sz="2800" dirty="0"/>
              <a:t>, high performance, </a:t>
            </a:r>
            <a:r>
              <a:rPr lang="it-IT" sz="2800" dirty="0" err="1"/>
              <a:t>Jisung</a:t>
            </a:r>
            <a:r>
              <a:rPr lang="it-IT" sz="2800" dirty="0"/>
              <a:t> Kang, J.P. Lee?)</a:t>
            </a:r>
          </a:p>
          <a:p>
            <a:pPr marL="571500" indent="-571500" algn="l">
              <a:buSzPct val="100000"/>
              <a:buChar char="➢"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sz="2800" dirty="0" err="1"/>
              <a:t>Detailed</a:t>
            </a:r>
            <a:r>
              <a:rPr lang="it-IT" sz="2800" dirty="0"/>
              <a:t> </a:t>
            </a:r>
            <a:r>
              <a:rPr lang="it-IT" sz="2800" dirty="0" err="1"/>
              <a:t>analysis</a:t>
            </a:r>
            <a:r>
              <a:rPr lang="it-IT" sz="2800" dirty="0"/>
              <a:t> of </a:t>
            </a:r>
            <a:r>
              <a:rPr lang="it-IT" sz="2800" dirty="0" err="1"/>
              <a:t>chirping</a:t>
            </a:r>
            <a:r>
              <a:rPr lang="it-IT" sz="2800" dirty="0"/>
              <a:t> </a:t>
            </a:r>
            <a:r>
              <a:rPr lang="it-IT" sz="2800" dirty="0" err="1"/>
              <a:t>dynamics</a:t>
            </a:r>
            <a:r>
              <a:rPr lang="it-IT" sz="2800" dirty="0"/>
              <a:t> (S. </a:t>
            </a:r>
            <a:r>
              <a:rPr lang="it-IT" sz="2800" dirty="0" err="1"/>
              <a:t>Briguglio</a:t>
            </a:r>
            <a:r>
              <a:rPr lang="it-IT" sz="2800" dirty="0"/>
              <a:t>, </a:t>
            </a:r>
            <a:r>
              <a:rPr lang="it-IT" sz="2800" dirty="0" err="1"/>
              <a:t>Jungpyo</a:t>
            </a:r>
            <a:r>
              <a:rPr lang="it-IT" sz="2800" dirty="0"/>
              <a:t> Lee)</a:t>
            </a:r>
          </a:p>
          <a:p>
            <a:pPr marL="571500" indent="-571500" algn="l">
              <a:buSzPct val="100000"/>
              <a:buChar char="➢"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sz="2800" dirty="0"/>
              <a:t>Focus on linear </a:t>
            </a:r>
            <a:r>
              <a:rPr lang="it-IT" sz="2800" dirty="0" err="1"/>
              <a:t>physics</a:t>
            </a:r>
            <a:r>
              <a:rPr lang="it-IT" sz="2800" dirty="0"/>
              <a:t> – </a:t>
            </a:r>
            <a:r>
              <a:rPr lang="it-IT" sz="2800" dirty="0" err="1"/>
              <a:t>low</a:t>
            </a:r>
            <a:r>
              <a:rPr lang="it-IT" sz="2800" dirty="0"/>
              <a:t> </a:t>
            </a:r>
            <a:r>
              <a:rPr lang="it-IT" sz="2800" dirty="0" err="1"/>
              <a:t>frequency</a:t>
            </a:r>
            <a:r>
              <a:rPr lang="it-IT" sz="2800" dirty="0"/>
              <a:t> (</a:t>
            </a:r>
            <a:r>
              <a:rPr lang="it-IT" sz="2800" dirty="0" err="1"/>
              <a:t>R</a:t>
            </a:r>
            <a:r>
              <a:rPr lang="it-IT" sz="2800" dirty="0"/>
              <a:t>. Ma, </a:t>
            </a:r>
            <a:r>
              <a:rPr lang="it-IT" sz="2800" dirty="0" err="1"/>
              <a:t>Kyungjin</a:t>
            </a:r>
            <a:r>
              <a:rPr lang="it-IT" sz="2800" dirty="0"/>
              <a:t> </a:t>
            </a:r>
            <a:r>
              <a:rPr lang="it-IT" sz="2800" dirty="0" err="1"/>
              <a:t>Choi</a:t>
            </a:r>
            <a:r>
              <a:rPr lang="it-IT" sz="2800" dirty="0"/>
              <a:t>)</a:t>
            </a:r>
            <a:endParaRPr sz="2800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7062922-8B22-1C4C-A028-DF5D5CD7E7CF}"/>
              </a:ext>
            </a:extLst>
          </p:cNvPr>
          <p:cNvSpPr txBox="1"/>
          <p:nvPr/>
        </p:nvSpPr>
        <p:spPr>
          <a:xfrm>
            <a:off x="561983" y="1473764"/>
            <a:ext cx="1218111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1500" indent="-571500" algn="l">
              <a:buSzPct val="100000"/>
              <a:buChar char="❑"/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/>
              <a:t>(</a:t>
            </a:r>
            <a:r>
              <a:rPr lang="it-IT" dirty="0" err="1"/>
              <a:t>Zonal</a:t>
            </a:r>
            <a:r>
              <a:rPr lang="it-IT" dirty="0"/>
              <a:t>) Cross-scale </a:t>
            </a:r>
            <a:r>
              <a:rPr lang="it-IT" dirty="0" err="1"/>
              <a:t>coupling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EP and DWT</a:t>
            </a:r>
            <a:endParaRPr dirty="0"/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05220F5C-7233-0844-A114-6E5A69A4ED06}"/>
              </a:ext>
            </a:extLst>
          </p:cNvPr>
          <p:cNvSpPr txBox="1"/>
          <p:nvPr/>
        </p:nvSpPr>
        <p:spPr>
          <a:xfrm>
            <a:off x="489856" y="6191013"/>
            <a:ext cx="1218111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1500" indent="-571500" algn="l">
              <a:buSzPct val="100000"/>
              <a:buChar char="❑"/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>
                <a:solidFill>
                  <a:srgbClr val="C00000"/>
                </a:solidFill>
              </a:rPr>
              <a:t>Cross-scale </a:t>
            </a:r>
            <a:r>
              <a:rPr lang="it-IT" dirty="0" err="1">
                <a:solidFill>
                  <a:srgbClr val="C00000"/>
                </a:solidFill>
              </a:rPr>
              <a:t>couplings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between</a:t>
            </a:r>
            <a:r>
              <a:rPr lang="it-IT" dirty="0">
                <a:solidFill>
                  <a:srgbClr val="C00000"/>
                </a:solidFill>
              </a:rPr>
              <a:t> EP and DWT</a:t>
            </a:r>
            <a:endParaRPr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31147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59699" y="391159"/>
            <a:ext cx="3034455" cy="482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77" name="TextBox 3"/>
          <p:cNvSpPr txBox="1"/>
          <p:nvPr/>
        </p:nvSpPr>
        <p:spPr>
          <a:xfrm>
            <a:off x="1126670" y="204537"/>
            <a:ext cx="10907487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 err="1"/>
              <a:t>Final</a:t>
            </a:r>
            <a:r>
              <a:rPr lang="it-IT" dirty="0"/>
              <a:t>  </a:t>
            </a:r>
            <a:r>
              <a:rPr lang="it-IT" dirty="0" err="1"/>
              <a:t>Discussion</a:t>
            </a:r>
            <a:endParaRPr dirty="0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57BA7046-2C45-3D46-A8EE-34644862291F}"/>
              </a:ext>
            </a:extLst>
          </p:cNvPr>
          <p:cNvSpPr txBox="1"/>
          <p:nvPr/>
        </p:nvSpPr>
        <p:spPr>
          <a:xfrm>
            <a:off x="5454615" y="9071862"/>
            <a:ext cx="2334114" cy="44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0423" tIns="70423" rIns="70423" bIns="70423">
            <a:spAutoFit/>
          </a:bodyPr>
          <a:lstStyle/>
          <a:p>
            <a:pPr algn="l" defTabSz="1525853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err="1"/>
              <a:t>November</a:t>
            </a:r>
            <a:r>
              <a:rPr dirty="0"/>
              <a:t> </a:t>
            </a:r>
            <a:r>
              <a:rPr lang="it-IT" dirty="0"/>
              <a:t>10</a:t>
            </a:r>
            <a:r>
              <a:rPr baseline="29899" dirty="0" err="1"/>
              <a:t>th</a:t>
            </a:r>
            <a:r>
              <a:rPr dirty="0"/>
              <a:t> 202</a:t>
            </a:r>
            <a:r>
              <a:rPr lang="it-IT" dirty="0"/>
              <a:t>2</a:t>
            </a:r>
            <a:endParaRPr dirty="0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E6B9B653-5CDA-8E41-8984-E38929C131B6}"/>
              </a:ext>
            </a:extLst>
          </p:cNvPr>
          <p:cNvSpPr txBox="1"/>
          <p:nvPr/>
        </p:nvSpPr>
        <p:spPr>
          <a:xfrm>
            <a:off x="1126670" y="2214654"/>
            <a:ext cx="11000014" cy="182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71500" indent="-571500" algn="l">
              <a:buSzPct val="100000"/>
              <a:buChar char="➢"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sz="2800" dirty="0" err="1"/>
              <a:t>Continued</a:t>
            </a:r>
            <a:r>
              <a:rPr lang="it-IT" sz="2800" dirty="0"/>
              <a:t> from 2.nd workshop in Seoul </a:t>
            </a:r>
            <a:endParaRPr sz="2800" dirty="0"/>
          </a:p>
          <a:p>
            <a:pPr marL="571500" indent="-571500" algn="l">
              <a:buSzPct val="100000"/>
              <a:buChar char="➢"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sz="2800" dirty="0"/>
              <a:t>Activity </a:t>
            </a:r>
            <a:r>
              <a:rPr lang="it-IT" sz="2800" dirty="0" err="1"/>
              <a:t>at</a:t>
            </a:r>
            <a:r>
              <a:rPr lang="it-IT" sz="2800" dirty="0"/>
              <a:t> KSTAR (T. </a:t>
            </a:r>
            <a:r>
              <a:rPr lang="it-IT" sz="2800" dirty="0" err="1"/>
              <a:t>Rhee</a:t>
            </a:r>
            <a:r>
              <a:rPr lang="it-IT" sz="2800" dirty="0"/>
              <a:t>): </a:t>
            </a:r>
            <a:r>
              <a:rPr lang="it-IT" sz="2800" dirty="0" err="1"/>
              <a:t>collaboration</a:t>
            </a:r>
            <a:r>
              <a:rPr lang="it-IT" sz="2800" dirty="0"/>
              <a:t> with IFTS? (</a:t>
            </a:r>
            <a:r>
              <a:rPr lang="it-IT" sz="2800" dirty="0" err="1"/>
              <a:t>Kimin</a:t>
            </a:r>
            <a:r>
              <a:rPr lang="it-IT" sz="2800" dirty="0"/>
              <a:t> </a:t>
            </a:r>
            <a:r>
              <a:rPr lang="it-IT" sz="2800" dirty="0" err="1"/>
              <a:t>Kim</a:t>
            </a:r>
            <a:r>
              <a:rPr lang="it-IT" sz="2800" dirty="0"/>
              <a:t>, Z.W. Ma)</a:t>
            </a:r>
          </a:p>
          <a:p>
            <a:pPr marL="571500" indent="-571500" algn="l">
              <a:buSzPct val="100000"/>
              <a:buChar char="➢"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sz="2800" dirty="0" err="1"/>
              <a:t>Possible</a:t>
            </a:r>
            <a:r>
              <a:rPr lang="it-IT" sz="2800" dirty="0"/>
              <a:t> </a:t>
            </a:r>
            <a:r>
              <a:rPr lang="it-IT" sz="2800" dirty="0" err="1"/>
              <a:t>collaboration</a:t>
            </a:r>
            <a:r>
              <a:rPr lang="it-IT" sz="2800" dirty="0"/>
              <a:t> with RFX/ENEA Team (on DTT)</a:t>
            </a:r>
            <a:endParaRPr sz="2800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9539F9E2-812B-B14A-ABFF-D1EBD02721E7}"/>
              </a:ext>
            </a:extLst>
          </p:cNvPr>
          <p:cNvSpPr txBox="1"/>
          <p:nvPr/>
        </p:nvSpPr>
        <p:spPr>
          <a:xfrm>
            <a:off x="531115" y="1558064"/>
            <a:ext cx="1218111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1500" indent="-571500" algn="l">
              <a:buSzPct val="100000"/>
              <a:buChar char="❑"/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/>
              <a:t>RMP </a:t>
            </a:r>
            <a:r>
              <a:rPr lang="it-IT" dirty="0" err="1"/>
              <a:t>induced</a:t>
            </a:r>
            <a:r>
              <a:rPr lang="it-IT" dirty="0"/>
              <a:t> fast </a:t>
            </a:r>
            <a:r>
              <a:rPr lang="it-IT" dirty="0" err="1"/>
              <a:t>ion</a:t>
            </a:r>
            <a:r>
              <a:rPr lang="it-IT" dirty="0"/>
              <a:t> </a:t>
            </a:r>
            <a:r>
              <a:rPr lang="it-IT" dirty="0" err="1"/>
              <a:t>losses</a:t>
            </a:r>
            <a:r>
              <a:rPr lang="it-IT" dirty="0"/>
              <a:t> due to NL </a:t>
            </a:r>
            <a:r>
              <a:rPr lang="it-IT" dirty="0" err="1"/>
              <a:t>w-p</a:t>
            </a:r>
            <a:r>
              <a:rPr lang="it-IT" dirty="0"/>
              <a:t> </a:t>
            </a:r>
            <a:r>
              <a:rPr lang="it-IT" dirty="0" err="1"/>
              <a:t>resonance</a:t>
            </a:r>
            <a:endParaRPr dirty="0"/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4CCEA112-1E71-AE48-B5C7-70A7AD4F5A78}"/>
              </a:ext>
            </a:extLst>
          </p:cNvPr>
          <p:cNvSpPr txBox="1"/>
          <p:nvPr/>
        </p:nvSpPr>
        <p:spPr>
          <a:xfrm>
            <a:off x="713040" y="5733306"/>
            <a:ext cx="12181114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1500" indent="-571500" algn="l">
              <a:buSzPct val="100000"/>
              <a:buChar char="❑"/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>
                <a:solidFill>
                  <a:srgbClr val="C00000"/>
                </a:solidFill>
              </a:rPr>
              <a:t>3D </a:t>
            </a:r>
            <a:r>
              <a:rPr lang="it-IT" dirty="0" err="1">
                <a:solidFill>
                  <a:srgbClr val="C00000"/>
                </a:solidFill>
              </a:rPr>
              <a:t>effects</a:t>
            </a:r>
            <a:r>
              <a:rPr lang="it-IT" dirty="0">
                <a:solidFill>
                  <a:srgbClr val="C00000"/>
                </a:solidFill>
              </a:rPr>
              <a:t> on plasma </a:t>
            </a:r>
            <a:r>
              <a:rPr lang="it-IT" dirty="0" err="1">
                <a:solidFill>
                  <a:srgbClr val="C00000"/>
                </a:solidFill>
              </a:rPr>
              <a:t>stability</a:t>
            </a:r>
            <a:r>
              <a:rPr lang="it-IT" dirty="0">
                <a:solidFill>
                  <a:srgbClr val="C00000"/>
                </a:solidFill>
              </a:rPr>
              <a:t> and </a:t>
            </a:r>
            <a:r>
              <a:rPr lang="it-IT" dirty="0" err="1">
                <a:solidFill>
                  <a:srgbClr val="C00000"/>
                </a:solidFill>
              </a:rPr>
              <a:t>energetic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particle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losses</a:t>
            </a:r>
            <a:endParaRPr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1926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59699" y="391159"/>
            <a:ext cx="3034455" cy="482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57BA7046-2C45-3D46-A8EE-34644862291F}"/>
              </a:ext>
            </a:extLst>
          </p:cNvPr>
          <p:cNvSpPr txBox="1"/>
          <p:nvPr/>
        </p:nvSpPr>
        <p:spPr>
          <a:xfrm>
            <a:off x="5454615" y="9071862"/>
            <a:ext cx="2334114" cy="44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0423" tIns="70423" rIns="70423" bIns="70423">
            <a:spAutoFit/>
          </a:bodyPr>
          <a:lstStyle/>
          <a:p>
            <a:pPr algn="l" defTabSz="1525853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err="1"/>
              <a:t>November</a:t>
            </a:r>
            <a:r>
              <a:rPr dirty="0"/>
              <a:t> </a:t>
            </a:r>
            <a:r>
              <a:rPr lang="it-IT" dirty="0"/>
              <a:t>10</a:t>
            </a:r>
            <a:r>
              <a:rPr baseline="29899" dirty="0" err="1"/>
              <a:t>th</a:t>
            </a:r>
            <a:r>
              <a:rPr dirty="0"/>
              <a:t> 202</a:t>
            </a:r>
            <a:r>
              <a:rPr lang="it-IT" dirty="0"/>
              <a:t>2</a:t>
            </a:r>
            <a:endParaRPr dirty="0"/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4CCEA112-1E71-AE48-B5C7-70A7AD4F5A78}"/>
              </a:ext>
            </a:extLst>
          </p:cNvPr>
          <p:cNvSpPr txBox="1"/>
          <p:nvPr/>
        </p:nvSpPr>
        <p:spPr>
          <a:xfrm>
            <a:off x="823686" y="7088577"/>
            <a:ext cx="12181114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1500" indent="-571500" algn="l">
              <a:buSzPct val="100000"/>
              <a:buChar char="❑"/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>
                <a:solidFill>
                  <a:schemeClr val="tx1"/>
                </a:solidFill>
              </a:rPr>
              <a:t>3D </a:t>
            </a:r>
            <a:r>
              <a:rPr lang="it-IT" dirty="0" err="1">
                <a:solidFill>
                  <a:schemeClr val="tx1"/>
                </a:solidFill>
              </a:rPr>
              <a:t>effects</a:t>
            </a:r>
            <a:r>
              <a:rPr lang="it-IT" dirty="0">
                <a:solidFill>
                  <a:schemeClr val="tx1"/>
                </a:solidFill>
              </a:rPr>
              <a:t> on plasma </a:t>
            </a:r>
            <a:r>
              <a:rPr lang="it-IT" dirty="0" err="1">
                <a:solidFill>
                  <a:schemeClr val="tx1"/>
                </a:solidFill>
              </a:rPr>
              <a:t>stability</a:t>
            </a:r>
            <a:r>
              <a:rPr lang="it-IT" dirty="0">
                <a:solidFill>
                  <a:schemeClr val="tx1"/>
                </a:solidFill>
              </a:rPr>
              <a:t> and </a:t>
            </a:r>
            <a:r>
              <a:rPr lang="it-IT" dirty="0" err="1">
                <a:solidFill>
                  <a:schemeClr val="tx1"/>
                </a:solidFill>
              </a:rPr>
              <a:t>energetic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particle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losses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750DA751-CE84-5146-B72C-D9960BE83A07}"/>
              </a:ext>
            </a:extLst>
          </p:cNvPr>
          <p:cNvSpPr txBox="1"/>
          <p:nvPr/>
        </p:nvSpPr>
        <p:spPr>
          <a:xfrm>
            <a:off x="823686" y="4730192"/>
            <a:ext cx="1218111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1500" indent="-571500" algn="l">
              <a:buSzPct val="100000"/>
              <a:buChar char="❑"/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>
                <a:solidFill>
                  <a:schemeClr val="tx1"/>
                </a:solidFill>
              </a:rPr>
              <a:t>Cross-scale </a:t>
            </a:r>
            <a:r>
              <a:rPr lang="it-IT" dirty="0" err="1">
                <a:solidFill>
                  <a:schemeClr val="tx1"/>
                </a:solidFill>
              </a:rPr>
              <a:t>couplings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between</a:t>
            </a:r>
            <a:r>
              <a:rPr lang="it-IT" dirty="0">
                <a:solidFill>
                  <a:schemeClr val="tx1"/>
                </a:solidFill>
              </a:rPr>
              <a:t> EP and DWT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7975453A-C619-8F4F-9C18-286190CF71B0}"/>
              </a:ext>
            </a:extLst>
          </p:cNvPr>
          <p:cNvSpPr txBox="1"/>
          <p:nvPr/>
        </p:nvSpPr>
        <p:spPr>
          <a:xfrm>
            <a:off x="823686" y="1817809"/>
            <a:ext cx="12181114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1500" indent="-571500" algn="l">
              <a:buSzPct val="100000"/>
              <a:buChar char="❑"/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 err="1">
                <a:solidFill>
                  <a:schemeClr val="tx1"/>
                </a:solidFill>
              </a:rPr>
              <a:t>Interplay</a:t>
            </a:r>
            <a:r>
              <a:rPr lang="it-IT" dirty="0">
                <a:solidFill>
                  <a:schemeClr val="tx1"/>
                </a:solidFill>
              </a:rPr>
              <a:t> of EP and MHD </a:t>
            </a:r>
            <a:r>
              <a:rPr lang="it-IT" dirty="0" err="1">
                <a:solidFill>
                  <a:schemeClr val="tx1"/>
                </a:solidFill>
              </a:rPr>
              <a:t>modes</a:t>
            </a:r>
            <a:r>
              <a:rPr lang="it-IT" dirty="0">
                <a:solidFill>
                  <a:schemeClr val="tx1"/>
                </a:solidFill>
              </a:rPr>
              <a:t> and impact on plasma </a:t>
            </a:r>
            <a:r>
              <a:rPr lang="it-IT" dirty="0" err="1">
                <a:solidFill>
                  <a:schemeClr val="tx1"/>
                </a:solidFill>
              </a:rPr>
              <a:t>operations</a:t>
            </a:r>
            <a:r>
              <a:rPr lang="it-IT" dirty="0">
                <a:solidFill>
                  <a:schemeClr val="tx1"/>
                </a:solidFill>
              </a:rPr>
              <a:t> 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14609F0C-EA77-D647-8587-D0EB85B826D5}"/>
              </a:ext>
            </a:extLst>
          </p:cNvPr>
          <p:cNvSpPr txBox="1"/>
          <p:nvPr/>
        </p:nvSpPr>
        <p:spPr>
          <a:xfrm>
            <a:off x="1126670" y="3148006"/>
            <a:ext cx="11000014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71500" indent="-571500" algn="l">
              <a:buSzPct val="100000"/>
              <a:buChar char="➢"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sz="2800" dirty="0" err="1"/>
              <a:t>Person</a:t>
            </a:r>
            <a:r>
              <a:rPr lang="it-IT" sz="2800" dirty="0"/>
              <a:t> 1</a:t>
            </a:r>
            <a:endParaRPr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75A061-70B1-344B-B118-AF05409A95D0}"/>
              </a:ext>
            </a:extLst>
          </p:cNvPr>
          <p:cNvSpPr txBox="1"/>
          <p:nvPr/>
        </p:nvSpPr>
        <p:spPr>
          <a:xfrm>
            <a:off x="1126670" y="5626000"/>
            <a:ext cx="11000014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71500" indent="-571500" algn="l">
              <a:buSzPct val="100000"/>
              <a:buChar char="➢"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sz="2800" dirty="0" err="1"/>
              <a:t>Person</a:t>
            </a:r>
            <a:r>
              <a:rPr lang="it-IT" sz="2800" dirty="0"/>
              <a:t> 1</a:t>
            </a:r>
            <a:endParaRPr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5674F0-3BD2-9440-AAD7-0AC6C6E8400C}"/>
              </a:ext>
            </a:extLst>
          </p:cNvPr>
          <p:cNvSpPr txBox="1"/>
          <p:nvPr/>
        </p:nvSpPr>
        <p:spPr>
          <a:xfrm>
            <a:off x="1121665" y="8299165"/>
            <a:ext cx="11000014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71500" indent="-571500" algn="l">
              <a:buSzPct val="100000"/>
              <a:buChar char="➢"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sz="2800" dirty="0" err="1"/>
              <a:t>Person</a:t>
            </a:r>
            <a:r>
              <a:rPr lang="it-IT" sz="2800" dirty="0"/>
              <a:t> 1</a:t>
            </a:r>
            <a:endParaRPr sz="2800" dirty="0"/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C98BFD01-627A-1B4D-A8FC-9097447800BE}"/>
              </a:ext>
            </a:extLst>
          </p:cNvPr>
          <p:cNvSpPr txBox="1"/>
          <p:nvPr/>
        </p:nvSpPr>
        <p:spPr>
          <a:xfrm>
            <a:off x="1126670" y="204537"/>
            <a:ext cx="10907487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 err="1"/>
              <a:t>Selected</a:t>
            </a:r>
            <a:r>
              <a:rPr lang="it-IT" dirty="0"/>
              <a:t> </a:t>
            </a:r>
            <a:r>
              <a:rPr lang="it-IT" dirty="0" err="1"/>
              <a:t>topics</a:t>
            </a:r>
            <a:r>
              <a:rPr lang="it-IT" dirty="0"/>
              <a:t> (for </a:t>
            </a:r>
            <a:r>
              <a:rPr lang="it-IT" dirty="0" err="1"/>
              <a:t>collaboration</a:t>
            </a:r>
            <a:r>
              <a:rPr lang="it-IT" dirty="0"/>
              <a:t>)</a:t>
            </a:r>
            <a:endParaRPr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366BC3-4092-FB4A-B3EA-A647EFA4B9D1}"/>
              </a:ext>
            </a:extLst>
          </p:cNvPr>
          <p:cNvSpPr/>
          <p:nvPr/>
        </p:nvSpPr>
        <p:spPr>
          <a:xfrm>
            <a:off x="3663043" y="3047680"/>
            <a:ext cx="65024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l">
              <a:buSzPct val="100000"/>
              <a:buChar char="➢"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dirty="0"/>
              <a:t>NTM </a:t>
            </a:r>
            <a:r>
              <a:rPr lang="it-IT" dirty="0" err="1"/>
              <a:t>threshold</a:t>
            </a:r>
            <a:r>
              <a:rPr lang="it-IT" dirty="0"/>
              <a:t> + EP</a:t>
            </a:r>
          </a:p>
          <a:p>
            <a:pPr marL="571500" indent="-571500" algn="l">
              <a:buSzPct val="100000"/>
              <a:buChar char="➢"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dirty="0" err="1"/>
              <a:t>Improved</a:t>
            </a:r>
            <a:r>
              <a:rPr lang="it-IT" dirty="0"/>
              <a:t> </a:t>
            </a:r>
            <a:r>
              <a:rPr lang="it-IT" dirty="0" err="1"/>
              <a:t>confinement</a:t>
            </a:r>
            <a:r>
              <a:rPr lang="it-IT" dirty="0"/>
              <a:t> in core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F7FB19-BE16-BA4A-8607-BE440AE1F0AF}"/>
              </a:ext>
            </a:extLst>
          </p:cNvPr>
          <p:cNvSpPr/>
          <p:nvPr/>
        </p:nvSpPr>
        <p:spPr>
          <a:xfrm>
            <a:off x="3663043" y="5626000"/>
            <a:ext cx="89952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l">
              <a:buSzPct val="100000"/>
              <a:buChar char="➢"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dirty="0"/>
              <a:t>TAE </a:t>
            </a:r>
            <a:r>
              <a:rPr lang="it-IT" dirty="0" err="1"/>
              <a:t>generated</a:t>
            </a:r>
            <a:r>
              <a:rPr lang="it-IT" dirty="0"/>
              <a:t> by EP and DW </a:t>
            </a:r>
            <a:r>
              <a:rPr lang="it-IT" dirty="0" err="1"/>
              <a:t>interactions</a:t>
            </a:r>
            <a:endParaRPr lang="it-IT" dirty="0"/>
          </a:p>
          <a:p>
            <a:pPr marL="571500" indent="-571500" algn="l">
              <a:buSzPct val="100000"/>
              <a:buChar char="➢"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dirty="0" err="1"/>
              <a:t>Anomalous</a:t>
            </a:r>
            <a:r>
              <a:rPr lang="it-IT" dirty="0"/>
              <a:t> electron </a:t>
            </a:r>
            <a:r>
              <a:rPr lang="it-IT" dirty="0" err="1"/>
              <a:t>heating</a:t>
            </a:r>
            <a:endParaRPr lang="it-IT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4F05B4-4FE8-FF46-910B-63A0594A88D9}"/>
              </a:ext>
            </a:extLst>
          </p:cNvPr>
          <p:cNvSpPr/>
          <p:nvPr/>
        </p:nvSpPr>
        <p:spPr>
          <a:xfrm>
            <a:off x="3663043" y="7875035"/>
            <a:ext cx="89952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l">
              <a:buSzPct val="100000"/>
              <a:buChar char="➢"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dirty="0"/>
              <a:t>Long time scale </a:t>
            </a:r>
            <a:r>
              <a:rPr lang="it-IT" dirty="0" err="1"/>
              <a:t>dynamics</a:t>
            </a:r>
            <a:endParaRPr lang="it-IT" dirty="0"/>
          </a:p>
          <a:p>
            <a:pPr marL="571500" indent="-571500" algn="l">
              <a:buSzPct val="100000"/>
              <a:buChar char="➢"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dirty="0" err="1"/>
              <a:t>Collisions</a:t>
            </a:r>
            <a:r>
              <a:rPr lang="it-IT" dirty="0"/>
              <a:t> and </a:t>
            </a:r>
            <a:r>
              <a:rPr lang="it-IT" dirty="0" err="1"/>
              <a:t>realistic</a:t>
            </a:r>
            <a:r>
              <a:rPr lang="it-IT" dirty="0"/>
              <a:t> plasma </a:t>
            </a:r>
            <a:r>
              <a:rPr lang="it-IT" dirty="0" err="1"/>
              <a:t>response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7760942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59699" y="391159"/>
            <a:ext cx="3034455" cy="482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77" name="TextBox 3"/>
          <p:cNvSpPr txBox="1"/>
          <p:nvPr/>
        </p:nvSpPr>
        <p:spPr>
          <a:xfrm>
            <a:off x="1126670" y="204537"/>
            <a:ext cx="10907487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 err="1"/>
              <a:t>Next</a:t>
            </a:r>
            <a:r>
              <a:rPr lang="it-IT" dirty="0"/>
              <a:t> Meeting</a:t>
            </a:r>
            <a:endParaRPr dirty="0"/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92892386-13EC-0C4C-A64B-1F1C8C9F6914}"/>
              </a:ext>
            </a:extLst>
          </p:cNvPr>
          <p:cNvSpPr txBox="1"/>
          <p:nvPr/>
        </p:nvSpPr>
        <p:spPr>
          <a:xfrm>
            <a:off x="561983" y="1719279"/>
            <a:ext cx="12181114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1500" indent="-571500" algn="l">
              <a:buSzPct val="100000"/>
              <a:buChar char="❑"/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/>
              <a:t>The 4th </a:t>
            </a:r>
            <a:r>
              <a:rPr lang="it-IT" dirty="0" err="1"/>
              <a:t>Trilateral</a:t>
            </a:r>
            <a:r>
              <a:rPr lang="it-IT" dirty="0"/>
              <a:t> International Workshop on </a:t>
            </a:r>
            <a:r>
              <a:rPr lang="it-IT" dirty="0" err="1"/>
              <a:t>Energetic</a:t>
            </a:r>
            <a:r>
              <a:rPr lang="it-IT" dirty="0"/>
              <a:t> </a:t>
            </a:r>
            <a:r>
              <a:rPr lang="it-IT" dirty="0" err="1"/>
              <a:t>Particle</a:t>
            </a:r>
            <a:r>
              <a:rPr lang="it-IT" dirty="0"/>
              <a:t> </a:t>
            </a:r>
            <a:r>
              <a:rPr lang="it-IT" dirty="0" err="1"/>
              <a:t>Physics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be </a:t>
            </a:r>
            <a:r>
              <a:rPr lang="it-IT" dirty="0" err="1"/>
              <a:t>held</a:t>
            </a:r>
            <a:r>
              <a:rPr lang="it-IT" dirty="0"/>
              <a:t> in Hangzhou, China</a:t>
            </a:r>
            <a:endParaRPr dirty="0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57BA7046-2C45-3D46-A8EE-34644862291F}"/>
              </a:ext>
            </a:extLst>
          </p:cNvPr>
          <p:cNvSpPr txBox="1"/>
          <p:nvPr/>
        </p:nvSpPr>
        <p:spPr>
          <a:xfrm>
            <a:off x="5454615" y="9071862"/>
            <a:ext cx="2334114" cy="44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0423" tIns="70423" rIns="70423" bIns="70423">
            <a:spAutoFit/>
          </a:bodyPr>
          <a:lstStyle/>
          <a:p>
            <a:pPr algn="l" defTabSz="1525853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err="1"/>
              <a:t>November</a:t>
            </a:r>
            <a:r>
              <a:rPr dirty="0"/>
              <a:t> </a:t>
            </a:r>
            <a:r>
              <a:rPr lang="it-IT" dirty="0"/>
              <a:t>10</a:t>
            </a:r>
            <a:r>
              <a:rPr baseline="29899" dirty="0" err="1"/>
              <a:t>th</a:t>
            </a:r>
            <a:r>
              <a:rPr dirty="0"/>
              <a:t> 202</a:t>
            </a:r>
            <a:r>
              <a:rPr lang="it-IT" dirty="0"/>
              <a:t>2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BBEAF6-6C45-3045-A71D-A98D51194124}"/>
              </a:ext>
            </a:extLst>
          </p:cNvPr>
          <p:cNvSpPr txBox="1"/>
          <p:nvPr/>
        </p:nvSpPr>
        <p:spPr>
          <a:xfrm>
            <a:off x="2578059" y="3447091"/>
            <a:ext cx="751487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600" b="0" i="0" u="none" strike="noStrike" cap="none" spc="0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Light"/>
              </a:rPr>
              <a:t>Looking</a:t>
            </a:r>
            <a:r>
              <a:rPr kumimoji="0" lang="it-IT" sz="36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Light"/>
              </a:rPr>
              <a:t> </a:t>
            </a:r>
            <a:r>
              <a:rPr kumimoji="0" lang="it-IT" sz="3600" b="0" i="0" u="none" strike="noStrike" cap="none" spc="0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Light"/>
              </a:rPr>
              <a:t>forward</a:t>
            </a:r>
            <a:r>
              <a:rPr kumimoji="0" lang="it-IT" sz="36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Light"/>
              </a:rPr>
              <a:t> to </a:t>
            </a:r>
            <a:r>
              <a:rPr kumimoji="0" lang="it-IT" sz="3600" b="0" i="0" u="none" strike="noStrike" cap="none" spc="0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Light"/>
              </a:rPr>
              <a:t>seeing</a:t>
            </a:r>
            <a:r>
              <a:rPr kumimoji="0" lang="it-IT" sz="36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Light"/>
              </a:rPr>
              <a:t> </a:t>
            </a:r>
            <a:r>
              <a:rPr kumimoji="0" lang="it-IT" sz="3600" b="0" i="0" u="none" strike="noStrike" cap="none" spc="0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Light"/>
              </a:rPr>
              <a:t>you</a:t>
            </a:r>
            <a:r>
              <a:rPr kumimoji="0" lang="it-IT" sz="36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Light"/>
              </a:rPr>
              <a:t> </a:t>
            </a:r>
            <a:r>
              <a:rPr kumimoji="0" lang="it-IT" sz="3600" b="0" i="0" u="none" strike="noStrike" cap="none" spc="0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Light"/>
              </a:rPr>
              <a:t>there</a:t>
            </a:r>
            <a:endParaRPr kumimoji="0" lang="it-IT" sz="36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Ligh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81D3C0-0AD8-E54B-BA82-F9931DBD3A00}"/>
              </a:ext>
            </a:extLst>
          </p:cNvPr>
          <p:cNvSpPr/>
          <p:nvPr/>
        </p:nvSpPr>
        <p:spPr>
          <a:xfrm>
            <a:off x="1126670" y="4479144"/>
            <a:ext cx="408316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800" dirty="0" err="1">
                <a:solidFill>
                  <a:srgbClr val="002060"/>
                </a:solidFill>
              </a:rPr>
              <a:t>期待在那與你見面</a:t>
            </a:r>
            <a:endParaRPr lang="it-IT" sz="3800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E2E8F9-B0FF-CA40-A930-76EFD4D5C6C1}"/>
              </a:ext>
            </a:extLst>
          </p:cNvPr>
          <p:cNvSpPr/>
          <p:nvPr/>
        </p:nvSpPr>
        <p:spPr>
          <a:xfrm>
            <a:off x="6450980" y="4538549"/>
            <a:ext cx="59811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rgbClr val="002060"/>
                </a:solidFill>
              </a:rPr>
              <a:t>그곳에서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뵙기를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고대합니다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C3F690-7876-454F-8DC0-281E89DC564D}"/>
              </a:ext>
            </a:extLst>
          </p:cNvPr>
          <p:cNvSpPr txBox="1"/>
          <p:nvPr/>
        </p:nvSpPr>
        <p:spPr>
          <a:xfrm>
            <a:off x="5091223" y="6231058"/>
            <a:ext cx="2978380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400" b="1" i="0" u="none" strike="noStrike" cap="none" spc="0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Light"/>
              </a:rPr>
              <a:t>Thank</a:t>
            </a:r>
            <a:r>
              <a:rPr kumimoji="0" lang="it-IT" sz="44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Light"/>
              </a:rPr>
              <a:t> </a:t>
            </a:r>
            <a:r>
              <a:rPr kumimoji="0" lang="it-IT" sz="4400" b="1" i="0" u="none" strike="noStrike" cap="none" spc="0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Light"/>
              </a:rPr>
              <a:t>You</a:t>
            </a:r>
            <a:endParaRPr kumimoji="0" lang="it-IT" sz="44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8B36DA-9448-764B-87AD-A4A9503518EB}"/>
              </a:ext>
            </a:extLst>
          </p:cNvPr>
          <p:cNvSpPr/>
          <p:nvPr/>
        </p:nvSpPr>
        <p:spPr>
          <a:xfrm>
            <a:off x="6853748" y="7221222"/>
            <a:ext cx="30059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b="1" dirty="0" err="1">
                <a:solidFill>
                  <a:srgbClr val="C00000"/>
                </a:solidFill>
              </a:rPr>
              <a:t>고맙습니다</a:t>
            </a:r>
            <a:endParaRPr lang="it-IT" sz="4400" b="1" dirty="0">
              <a:solidFill>
                <a:srgbClr val="C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6AEF02-D85A-1844-A521-76F72C38FCEC}"/>
              </a:ext>
            </a:extLst>
          </p:cNvPr>
          <p:cNvSpPr/>
          <p:nvPr/>
        </p:nvSpPr>
        <p:spPr>
          <a:xfrm>
            <a:off x="4141434" y="7234128"/>
            <a:ext cx="13131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b="1" dirty="0" err="1">
                <a:solidFill>
                  <a:srgbClr val="C00000"/>
                </a:solidFill>
              </a:rPr>
              <a:t>謝謝</a:t>
            </a:r>
            <a:endParaRPr lang="it-IT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267724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7583</TotalTime>
  <Words>567</Words>
  <Application>Microsoft Macintosh PowerPoint</Application>
  <PresentationFormat>Custom</PresentationFormat>
  <Paragraphs>76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Avenir Roman</vt:lpstr>
      <vt:lpstr>Calibri</vt:lpstr>
      <vt:lpstr>Century Gothic</vt:lpstr>
      <vt:lpstr>Helvetica</vt:lpstr>
      <vt:lpstr>Helvetica Light</vt:lpstr>
      <vt:lpstr>Helvetica Neue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Fulvio Zonca</cp:lastModifiedBy>
  <cp:revision>150</cp:revision>
  <cp:lastPrinted>2022-11-09T18:00:02Z</cp:lastPrinted>
  <dcterms:modified xsi:type="dcterms:W3CDTF">2022-11-10T14:22:40Z</dcterms:modified>
</cp:coreProperties>
</file>