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4" r:id="rId20"/>
    <p:sldId id="335" r:id="rId21"/>
    <p:sldId id="336" r:id="rId22"/>
    <p:sldId id="337" r:id="rId23"/>
    <p:sldId id="293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/>
    <p:restoredTop sz="94599"/>
  </p:normalViewPr>
  <p:slideViewPr>
    <p:cSldViewPr snapToGrid="0" snapToObjects="1">
      <p:cViewPr>
        <p:scale>
          <a:sx n="80" d="100"/>
          <a:sy n="80" d="100"/>
        </p:scale>
        <p:origin x="16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.tiff"/><Relationship Id="rId10" Type="http://schemas.openxmlformats.org/officeDocument/2006/relationships/image" Target="../media/image1.png"/><Relationship Id="rId4" Type="http://schemas.openxmlformats.org/officeDocument/2006/relationships/image" Target="../media/image8.tiff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tiff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9.tiff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13" Type="http://schemas.openxmlformats.org/officeDocument/2006/relationships/image" Target="../media/image47.png"/><Relationship Id="rId3" Type="http://schemas.openxmlformats.org/officeDocument/2006/relationships/image" Target="../media/image8.tiff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11.png"/><Relationship Id="rId10" Type="http://schemas.openxmlformats.org/officeDocument/2006/relationships/image" Target="../media/image44.png"/><Relationship Id="rId4" Type="http://schemas.openxmlformats.org/officeDocument/2006/relationships/image" Target="../media/image9.tiff"/><Relationship Id="rId9" Type="http://schemas.openxmlformats.org/officeDocument/2006/relationships/image" Target="../media/image4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tiff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60.png"/><Relationship Id="rId5" Type="http://schemas.openxmlformats.org/officeDocument/2006/relationships/image" Target="../media/image9.tiff"/><Relationship Id="rId10" Type="http://schemas.openxmlformats.org/officeDocument/2006/relationships/image" Target="../media/image59.png"/><Relationship Id="rId4" Type="http://schemas.openxmlformats.org/officeDocument/2006/relationships/image" Target="../media/image8.tiff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tif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tiff"/><Relationship Id="rId10" Type="http://schemas.openxmlformats.org/officeDocument/2006/relationships/image" Target="../media/image15.png"/><Relationship Id="rId4" Type="http://schemas.openxmlformats.org/officeDocument/2006/relationships/image" Target="../media/image8.tif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9.tiff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8.tif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9.tiff"/><Relationship Id="rId10" Type="http://schemas.openxmlformats.org/officeDocument/2006/relationships/image" Target="../media/image16.png"/><Relationship Id="rId4" Type="http://schemas.openxmlformats.org/officeDocument/2006/relationships/image" Target="../media/image8.tif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17"/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65" name="Rectangle 18"/>
          <p:cNvSpPr txBox="1"/>
          <p:nvPr/>
        </p:nvSpPr>
        <p:spPr>
          <a:xfrm>
            <a:off x="522675" y="5888130"/>
            <a:ext cx="11869423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0" dirty="0"/>
              <a:t>Center for Nonlinear Plasma Science and ENEA C.R. Frascati, 00044 Frascati, Italy</a:t>
            </a:r>
          </a:p>
        </p:txBody>
      </p:sp>
      <p:sp>
        <p:nvSpPr>
          <p:cNvPr id="166" name="Rectangle 19"/>
          <p:cNvSpPr txBox="1"/>
          <p:nvPr/>
        </p:nvSpPr>
        <p:spPr>
          <a:xfrm>
            <a:off x="509974" y="6606239"/>
            <a:ext cx="12411701" cy="49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</a:t>
            </a:r>
            <a:r>
              <a:rPr baseline="0" dirty="0"/>
              <a:t>Dept. </a:t>
            </a:r>
            <a:r>
              <a:rPr lang="it-IT" baseline="0" dirty="0" err="1"/>
              <a:t>Mathematics</a:t>
            </a:r>
            <a:r>
              <a:rPr lang="it-IT" baseline="0" dirty="0"/>
              <a:t> and </a:t>
            </a:r>
            <a:r>
              <a:rPr baseline="0" dirty="0"/>
              <a:t>Physics</a:t>
            </a:r>
            <a:r>
              <a:rPr lang="it-IT" baseline="0" dirty="0"/>
              <a:t>, Roma Tre </a:t>
            </a:r>
            <a:r>
              <a:rPr lang="it-IT" baseline="0" dirty="0" err="1"/>
              <a:t>University</a:t>
            </a:r>
            <a:r>
              <a:rPr lang="it-IT" baseline="0" dirty="0"/>
              <a:t>, Rome, </a:t>
            </a:r>
            <a:r>
              <a:rPr lang="it-IT" baseline="0" dirty="0" err="1"/>
              <a:t>Italy</a:t>
            </a:r>
            <a:r>
              <a:rPr baseline="0" dirty="0"/>
              <a:t> </a:t>
            </a:r>
          </a:p>
        </p:txBody>
      </p:sp>
      <p:sp>
        <p:nvSpPr>
          <p:cNvPr id="167" name="TextBox 3"/>
          <p:cNvSpPr txBox="1"/>
          <p:nvPr/>
        </p:nvSpPr>
        <p:spPr>
          <a:xfrm>
            <a:off x="8637815" y="56922"/>
            <a:ext cx="4310530" cy="39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022" tIns="60022" rIns="60022" bIns="60022">
            <a:spAutoFit/>
          </a:bodyPr>
          <a:lstStyle/>
          <a:p>
            <a:pPr algn="l" defTabSz="1525853">
              <a:defRPr sz="1800" i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3</a:t>
            </a:r>
            <a:r>
              <a:rPr lang="it-IT" baseline="30000" dirty="0"/>
              <a:t>rd  </a:t>
            </a:r>
            <a:r>
              <a:rPr lang="it-IT" dirty="0" err="1"/>
              <a:t>Trilateral</a:t>
            </a:r>
            <a:r>
              <a:rPr lang="it-IT" dirty="0"/>
              <a:t> EP Workshop – Nov. 7-10</a:t>
            </a:r>
            <a:r>
              <a:rPr dirty="0"/>
              <a:t>,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68" name="Nonlinear gyrokinetic theory of…"/>
          <p:cNvSpPr txBox="1"/>
          <p:nvPr/>
        </p:nvSpPr>
        <p:spPr>
          <a:xfrm>
            <a:off x="660924" y="3400239"/>
            <a:ext cx="1081065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Linear and </a:t>
            </a:r>
            <a:r>
              <a:rPr lang="it-IT" dirty="0" err="1"/>
              <a:t>nonlinear</a:t>
            </a:r>
            <a:r>
              <a:rPr lang="it-IT" dirty="0"/>
              <a:t> </a:t>
            </a:r>
            <a:r>
              <a:rPr lang="it-IT" dirty="0" err="1"/>
              <a:t>kinetic</a:t>
            </a:r>
            <a:r>
              <a:rPr lang="it-IT" dirty="0"/>
              <a:t> </a:t>
            </a:r>
            <a:r>
              <a:rPr lang="it-IT" dirty="0" err="1"/>
              <a:t>Alfvén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dirty="0"/>
              <a:t>  </a:t>
            </a:r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physics</a:t>
            </a:r>
            <a:r>
              <a:rPr lang="it-IT" dirty="0"/>
              <a:t> in </a:t>
            </a:r>
            <a:r>
              <a:rPr lang="it-IT" dirty="0" err="1"/>
              <a:t>cylindrical</a:t>
            </a:r>
            <a:r>
              <a:rPr lang="it-IT" dirty="0"/>
              <a:t> </a:t>
            </a:r>
            <a:r>
              <a:rPr lang="it-IT" dirty="0" err="1"/>
              <a:t>plasmas</a:t>
            </a:r>
            <a:r>
              <a:rPr lang="it-IT" dirty="0"/>
              <a:t>*</a:t>
            </a:r>
            <a:endParaRPr dirty="0"/>
          </a:p>
        </p:txBody>
      </p:sp>
      <p:sp>
        <p:nvSpPr>
          <p:cNvPr id="169" name="Rectangle 18"/>
          <p:cNvSpPr txBox="1"/>
          <p:nvPr/>
        </p:nvSpPr>
        <p:spPr>
          <a:xfrm>
            <a:off x="649675" y="5482341"/>
            <a:ext cx="11151646" cy="63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aseline="0" dirty="0"/>
              <a:t>F</a:t>
            </a:r>
            <a:r>
              <a:rPr lang="it-IT" baseline="0" dirty="0"/>
              <a:t>.</a:t>
            </a:r>
            <a:r>
              <a:rPr baseline="0" dirty="0"/>
              <a:t> Zonca</a:t>
            </a:r>
            <a:r>
              <a:rPr dirty="0"/>
              <a:t>1,2</a:t>
            </a:r>
            <a:r>
              <a:rPr baseline="0" dirty="0"/>
              <a:t>, </a:t>
            </a:r>
            <a:r>
              <a:rPr lang="it-IT" baseline="0" dirty="0"/>
              <a:t>L. De Fabrizio</a:t>
            </a:r>
            <a:r>
              <a:rPr lang="it-IT" dirty="0"/>
              <a:t>3</a:t>
            </a:r>
            <a:r>
              <a:rPr lang="it-IT" baseline="0" dirty="0"/>
              <a:t>, </a:t>
            </a:r>
            <a:r>
              <a:rPr baseline="0" dirty="0"/>
              <a:t>L</a:t>
            </a:r>
            <a:r>
              <a:rPr lang="it-IT" baseline="0" dirty="0"/>
              <a:t>.</a:t>
            </a:r>
            <a:r>
              <a:rPr baseline="0" dirty="0"/>
              <a:t> Chen</a:t>
            </a:r>
            <a:r>
              <a:rPr dirty="0"/>
              <a:t>2,</a:t>
            </a:r>
            <a:r>
              <a:rPr lang="it-IT" dirty="0"/>
              <a:t>4</a:t>
            </a:r>
            <a:r>
              <a:rPr dirty="0"/>
              <a:t>,1</a:t>
            </a:r>
            <a:r>
              <a:rPr baseline="0" dirty="0"/>
              <a:t>, M</a:t>
            </a:r>
            <a:r>
              <a:rPr lang="it-IT" baseline="0" dirty="0"/>
              <a:t>.</a:t>
            </a:r>
            <a:r>
              <a:rPr baseline="0" dirty="0"/>
              <a:t> V. Falessi</a:t>
            </a:r>
            <a:r>
              <a:rPr dirty="0"/>
              <a:t>1</a:t>
            </a:r>
            <a:r>
              <a:rPr baseline="0" dirty="0"/>
              <a:t> and Z</a:t>
            </a:r>
            <a:r>
              <a:rPr lang="it-IT" baseline="0" dirty="0"/>
              <a:t>.</a:t>
            </a:r>
            <a:r>
              <a:rPr baseline="0" dirty="0"/>
              <a:t> Qiu</a:t>
            </a:r>
            <a:r>
              <a:rPr dirty="0"/>
              <a:t>2,1</a:t>
            </a:r>
          </a:p>
        </p:txBody>
      </p:sp>
      <p:sp>
        <p:nvSpPr>
          <p:cNvPr id="170" name="Rectangle 19"/>
          <p:cNvSpPr txBox="1"/>
          <p:nvPr/>
        </p:nvSpPr>
        <p:spPr>
          <a:xfrm>
            <a:off x="509975" y="6292825"/>
            <a:ext cx="12411701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0" dirty="0"/>
              <a:t>IFTS and Dept. Physics, Zhejiang University, Hangzhou, 310027 P.R. China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697C848-CA84-4B44-8F79-1DE7AFDD214C}"/>
              </a:ext>
            </a:extLst>
          </p:cNvPr>
          <p:cNvSpPr txBox="1"/>
          <p:nvPr/>
        </p:nvSpPr>
        <p:spPr>
          <a:xfrm>
            <a:off x="509973" y="6952364"/>
            <a:ext cx="12411701" cy="49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4</a:t>
            </a:r>
            <a:r>
              <a:rPr baseline="0" dirty="0"/>
              <a:t>Dept. Physics and Astronomy, University of California Irvine, Irvine, CA, USA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C52FF-80F7-5D4C-9F07-0CEF82F16E19}"/>
              </a:ext>
            </a:extLst>
          </p:cNvPr>
          <p:cNvSpPr txBox="1"/>
          <p:nvPr/>
        </p:nvSpPr>
        <p:spPr>
          <a:xfrm>
            <a:off x="395672" y="7329696"/>
            <a:ext cx="1005061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*Livio De Fabrizio: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PhD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Thesis</a:t>
            </a:r>
            <a:r>
              <a:rPr lang="it-IT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Roma Tre </a:t>
            </a:r>
            <a:r>
              <a:rPr lang="it-IT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</a:t>
            </a:r>
            <a:r>
              <a:rPr lang="it-IT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2022-23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7B487-8CD1-6543-BF47-E07F2D9DB025}"/>
              </a:ext>
            </a:extLst>
          </p:cNvPr>
          <p:cNvSpPr txBox="1"/>
          <p:nvPr/>
        </p:nvSpPr>
        <p:spPr>
          <a:xfrm>
            <a:off x="3431452" y="7771702"/>
            <a:ext cx="848307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</a:t>
            </a:r>
            <a:r>
              <a:rPr lang="it-IT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presented</a:t>
            </a:r>
            <a:r>
              <a:rPr lang="it-IT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</a:t>
            </a:r>
            <a:r>
              <a:rPr lang="it-IT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AAPPS-DPP 2022 Conference             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Implications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489856" y="1239742"/>
            <a:ext cx="12181114" cy="468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</a:rPr>
              <a:t>Large amplitude KAW 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may be generated time asymptotically even with small coupled antenna power.</a:t>
            </a:r>
          </a:p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Little relevance for plasma heating, but this large amplitude KAW has </a:t>
            </a: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</a:rPr>
              <a:t>interesting nonlinear implications  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  <a:sym typeface="Wingdings" pitchFamily="2" charset="2"/>
              </a:rPr>
              <a:t> </a:t>
            </a:r>
            <a:r>
              <a:rPr lang="en-AU" kern="1200" dirty="0">
                <a:solidFill>
                  <a:schemeClr val="accent1"/>
                </a:solidFill>
                <a:latin typeface="Helvetica" pitchFamily="2" charset="0"/>
                <a:ea typeface="ＭＳ Ｐゴシック" charset="-128"/>
                <a:sym typeface="Wingdings" pitchFamily="2" charset="2"/>
              </a:rPr>
              <a:t>Control self-consistent CC radial structures 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  <a:sym typeface="Wingdings" pitchFamily="2" charset="2"/>
              </a:rPr>
              <a:t>by fine tuning of antenna fluctuation phase and amplitude.</a:t>
            </a:r>
            <a:endParaRPr lang="en-AU" kern="1200" dirty="0">
              <a:solidFill>
                <a:schemeClr val="tx1"/>
              </a:solidFill>
              <a:latin typeface="Helvetica" pitchFamily="2" charset="0"/>
              <a:ea typeface="ＭＳ Ｐゴシック" charset="-128"/>
            </a:endParaRPr>
          </a:p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endParaRPr lang="en-AU" kern="1200" dirty="0">
              <a:solidFill>
                <a:schemeClr val="tx1"/>
              </a:solidFill>
              <a:latin typeface="Symbol" pitchFamily="2" charset="2"/>
              <a:ea typeface="ＭＳ Ｐゴシック" charset="-12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C4DF9-BE33-C245-B56E-D3F8E5914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902" y="5194398"/>
            <a:ext cx="6137754" cy="45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01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Nonuniform</a:t>
            </a:r>
            <a:r>
              <a:rPr lang="it-IT" dirty="0"/>
              <a:t> </a:t>
            </a:r>
            <a:r>
              <a:rPr lang="it-IT" dirty="0" err="1"/>
              <a:t>cylindrical</a:t>
            </a:r>
            <a:r>
              <a:rPr lang="it-IT" dirty="0"/>
              <a:t> plasma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489856" y="1173548"/>
            <a:ext cx="12181114" cy="205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converted KAW acts as pump wave and generates CC and KAW sidebands by </a:t>
            </a:r>
            <a:r>
              <a:rPr lang="en-US" kern="1200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modulational instability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8E3AC-4306-C640-A4C7-D32D1813B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85" y="3175206"/>
            <a:ext cx="11785600" cy="2857500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EAB16C9F-F131-744D-A35B-04048046BA7E}"/>
              </a:ext>
            </a:extLst>
          </p:cNvPr>
          <p:cNvSpPr txBox="1"/>
          <p:nvPr/>
        </p:nvSpPr>
        <p:spPr>
          <a:xfrm>
            <a:off x="262835" y="5904234"/>
            <a:ext cx="12181114" cy="269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Diamagnetic effects 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negligible for the KAW pump, dominated by fast radial scales, but </a:t>
            </a:r>
            <a:r>
              <a:rPr 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crucial for both CC and KAW sidebands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 Symmetry breaking [Kaw&amp;Chen83, Chen etal22, LDF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Phd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Thesis 2022]</a:t>
            </a:r>
            <a:endParaRPr lang="it-IT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64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Nonuniform</a:t>
            </a:r>
            <a:r>
              <a:rPr lang="it-IT" dirty="0"/>
              <a:t> </a:t>
            </a:r>
            <a:r>
              <a:rPr lang="it-IT" dirty="0" err="1"/>
              <a:t>cylindrical</a:t>
            </a:r>
            <a:r>
              <a:rPr lang="it-IT" dirty="0"/>
              <a:t> plasma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AB16C9F-F131-744D-A35B-04048046BA7E}"/>
              </a:ext>
            </a:extLst>
          </p:cNvPr>
          <p:cNvSpPr txBox="1"/>
          <p:nvPr/>
        </p:nvSpPr>
        <p:spPr>
          <a:xfrm>
            <a:off x="564585" y="7382016"/>
            <a:ext cx="12181114" cy="136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Maximization of NL coupling: 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Theta pinch 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 k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||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= 0 condition on CC allows finite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m</a:t>
            </a:r>
            <a:r>
              <a:rPr lang="en-US" kern="1200" baseline="-25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z</a:t>
            </a:r>
            <a:endParaRPr lang="it-IT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35777-AF2D-CF4F-9596-354D05D5A9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5" y="1969271"/>
            <a:ext cx="7543800" cy="5651500"/>
          </a:xfrm>
          <a:prstGeom prst="rect">
            <a:avLst/>
          </a:prstGeom>
        </p:spPr>
      </p:pic>
      <p:sp>
        <p:nvSpPr>
          <p:cNvPr id="180" name="TextBox 12"/>
          <p:cNvSpPr txBox="1"/>
          <p:nvPr/>
        </p:nvSpPr>
        <p:spPr>
          <a:xfrm>
            <a:off x="564585" y="1345499"/>
            <a:ext cx="12181114" cy="70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Recover uniform plasma limit [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Zonca,Lin,Chen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EPL15]</a:t>
            </a:r>
            <a:endParaRPr lang="en-AU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EC6E4-18D9-FC4F-AF02-6B5ADCB2F293}"/>
              </a:ext>
            </a:extLst>
          </p:cNvPr>
          <p:cNvSpPr txBox="1"/>
          <p:nvPr/>
        </p:nvSpPr>
        <p:spPr>
          <a:xfrm>
            <a:off x="9298404" y="3665582"/>
            <a:ext cx="261610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NL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coupling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ymbol" pitchFamily="2" charset="2"/>
              <a:sym typeface="Helvetica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9483CB-6940-CC41-8477-3504CBB7E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5547" y="4507259"/>
            <a:ext cx="391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16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Nonuniform</a:t>
            </a:r>
            <a:r>
              <a:rPr lang="it-IT" dirty="0"/>
              <a:t> </a:t>
            </a:r>
            <a:r>
              <a:rPr lang="it-IT" dirty="0" err="1"/>
              <a:t>cylindrical</a:t>
            </a:r>
            <a:r>
              <a:rPr lang="it-IT" dirty="0"/>
              <a:t> plasma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D6E4C-0CC1-E041-BA26-46FB88A28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8057" y="2615817"/>
            <a:ext cx="6883400" cy="2679700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72A1948C-77C0-6F46-83B4-166A73786C68}"/>
              </a:ext>
            </a:extLst>
          </p:cNvPr>
          <p:cNvSpPr txBox="1"/>
          <p:nvPr/>
        </p:nvSpPr>
        <p:spPr>
          <a:xfrm>
            <a:off x="489856" y="1173548"/>
            <a:ext cx="12181114" cy="205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converted KAW acts as pump wave and generates CC and KAW sidebands by </a:t>
            </a:r>
            <a:r>
              <a:rPr lang="en-US" kern="1200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modulational instability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1E6A7-2273-1749-AD4C-28BF9CC9B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4115" y="6236100"/>
            <a:ext cx="7442200" cy="11684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1D199F2-66C5-9048-840A-04E09C9365F1}"/>
              </a:ext>
            </a:extLst>
          </p:cNvPr>
          <p:cNvSpPr/>
          <p:nvPr/>
        </p:nvSpPr>
        <p:spPr>
          <a:xfrm>
            <a:off x="6457385" y="5238065"/>
            <a:ext cx="686365" cy="812298"/>
          </a:xfrm>
          <a:prstGeom prst="downArrow">
            <a:avLst/>
          </a:prstGeom>
          <a:blipFill rotWithShape="1">
            <a:blip r:embed="rId10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5D1BB4-CBF8-3142-93D4-15CDC0E59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8400" y="5295517"/>
            <a:ext cx="2835754" cy="486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ED6B7-5B04-A64C-A978-115604A5BE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7592" y="5841159"/>
            <a:ext cx="1534162" cy="418408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7087B562-0B68-2647-978C-60B55E399448}"/>
              </a:ext>
            </a:extLst>
          </p:cNvPr>
          <p:cNvSpPr txBox="1"/>
          <p:nvPr/>
        </p:nvSpPr>
        <p:spPr>
          <a:xfrm>
            <a:off x="510640" y="7235723"/>
            <a:ext cx="12181114" cy="203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equations are obtained from coupled GK vorticity and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quasineutrality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conditions for CC and KAW                                     </a:t>
            </a:r>
          </a:p>
          <a:p>
            <a:pPr marL="0" lvl="0" indent="0" algn="just" defTabSz="457200" hangingPunct="1">
              <a:lnSpc>
                <a:spcPct val="120000"/>
              </a:lnSpc>
              <a:buSzTx/>
              <a:buNone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sideband @ fixed pump KAW</a:t>
            </a:r>
            <a:endParaRPr lang="en-AU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550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Model </a:t>
            </a:r>
            <a:r>
              <a:rPr lang="it-IT" dirty="0" err="1"/>
              <a:t>equations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D04DC4-269E-514C-986B-D2F9BB35805B}"/>
              </a:ext>
            </a:extLst>
          </p:cNvPr>
          <p:cNvSpPr/>
          <p:nvPr/>
        </p:nvSpPr>
        <p:spPr>
          <a:xfrm>
            <a:off x="522286" y="1312620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Gyrokinetic vorticity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39518-E58C-B34C-A59D-49F66A559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329" y="2178422"/>
            <a:ext cx="6578600" cy="2171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610FFA-4FDD-6448-9080-814FC15E204C}"/>
              </a:ext>
            </a:extLst>
          </p:cNvPr>
          <p:cNvSpPr/>
          <p:nvPr/>
        </p:nvSpPr>
        <p:spPr>
          <a:xfrm>
            <a:off x="522286" y="4537822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AU" kern="1200" dirty="0" err="1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Quasineutrality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condition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FDDD8-A466-A445-B68F-680C12150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25" y="5515383"/>
            <a:ext cx="5689600" cy="1079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C3F5B83-B987-F447-88EA-9C234EC882A0}"/>
              </a:ext>
            </a:extLst>
          </p:cNvPr>
          <p:cNvSpPr/>
          <p:nvPr/>
        </p:nvSpPr>
        <p:spPr>
          <a:xfrm>
            <a:off x="632933" y="6821574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NL gyrokinetic equation [</a:t>
            </a:r>
            <a:r>
              <a:rPr lang="en-AU" kern="1200" dirty="0" err="1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Frieman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&amp; Chen 82]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FA2534-2090-1C43-9457-229A846AE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30" y="7411866"/>
            <a:ext cx="7404100" cy="2146300"/>
          </a:xfrm>
          <a:prstGeom prst="rect">
            <a:avLst/>
          </a:prstGeom>
        </p:spPr>
      </p:pic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A6C1E-D66F-8B4E-B234-619816AF0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8374" y="5769918"/>
            <a:ext cx="1611145" cy="3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28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Four-wave</a:t>
            </a:r>
            <a:r>
              <a:rPr lang="it-IT" dirty="0"/>
              <a:t> </a:t>
            </a:r>
            <a:r>
              <a:rPr lang="it-IT" dirty="0" err="1"/>
              <a:t>coupling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D04DC4-269E-514C-986B-D2F9BB35805B}"/>
              </a:ext>
            </a:extLst>
          </p:cNvPr>
          <p:cNvSpPr/>
          <p:nvPr/>
        </p:nvSpPr>
        <p:spPr>
          <a:xfrm>
            <a:off x="394479" y="1223736"/>
            <a:ext cx="12371867" cy="1356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Underlying physics process is four-wave coupling [L. Chen presentation on Wed.; C&amp;Z RMP16; Chen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etal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22]</a:t>
            </a:r>
            <a:endParaRPr lang="en-AU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53A78E-CD35-3446-B5A1-8A0FD22D5737}"/>
              </a:ext>
            </a:extLst>
          </p:cNvPr>
          <p:cNvGrpSpPr/>
          <p:nvPr/>
        </p:nvGrpSpPr>
        <p:grpSpPr>
          <a:xfrm>
            <a:off x="1089158" y="3066706"/>
            <a:ext cx="10646128" cy="5245100"/>
            <a:chOff x="654403" y="668161"/>
            <a:chExt cx="10646128" cy="52451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BF32B62-9592-DA4C-9D34-4FC09932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6131" y="2698045"/>
              <a:ext cx="3454400" cy="10287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4A12607-0A47-6A40-BDF7-E8DDE8F0E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403" y="2698045"/>
              <a:ext cx="3454400" cy="10287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A9AD43-07BD-5044-B72D-203EAC784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40478" y="668161"/>
              <a:ext cx="4953000" cy="2857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9313105-4D72-E349-8A1F-3241C8B9A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 flipH="1">
              <a:off x="3540478" y="3055761"/>
              <a:ext cx="4953000" cy="2857500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3C86C7-0BAE-BA4D-94CE-344A0E7A6E19}"/>
                </a:ext>
              </a:extLst>
            </p:cNvPr>
            <p:cNvSpPr/>
            <p:nvPr/>
          </p:nvSpPr>
          <p:spPr>
            <a:xfrm>
              <a:off x="7658100" y="2698045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234255-4915-434E-930D-30F90C0B9A66}"/>
                </a:ext>
              </a:extLst>
            </p:cNvPr>
            <p:cNvSpPr/>
            <p:nvPr/>
          </p:nvSpPr>
          <p:spPr>
            <a:xfrm>
              <a:off x="3461456" y="2698045"/>
              <a:ext cx="914400" cy="914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C0AD2E1-0A6F-CC46-90FA-AE6BC04F1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2106" y="2939345"/>
              <a:ext cx="673100" cy="4318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C59C8CC-68A2-2B4A-8644-B6F9D46B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0378" y="2939345"/>
              <a:ext cx="673100" cy="4318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2376FEA-FBA6-7744-A755-12111D4B2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35978" y="1520825"/>
              <a:ext cx="762000" cy="4445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152CE2-68CA-D24E-B9A8-325700C1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35978" y="4770438"/>
              <a:ext cx="762000" cy="4318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1E14251-CFC9-374E-A76F-11096B698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63415" y="2370137"/>
              <a:ext cx="673100" cy="4318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24D3C62-AD0C-C14D-A071-82AC7AA0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45860" y="2370137"/>
              <a:ext cx="6731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4693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Modulational</a:t>
            </a:r>
            <a:r>
              <a:rPr lang="it-IT" dirty="0"/>
              <a:t> </a:t>
            </a:r>
            <a:r>
              <a:rPr lang="it-IT" dirty="0" err="1"/>
              <a:t>instability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D04DC4-269E-514C-986B-D2F9BB35805B}"/>
                  </a:ext>
                </a:extLst>
              </p:cNvPr>
              <p:cNvSpPr/>
              <p:nvPr/>
            </p:nvSpPr>
            <p:spPr>
              <a:xfrm>
                <a:off x="394479" y="1223736"/>
                <a:ext cx="12371867" cy="285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457200" hangingPunct="1">
                  <a:lnSpc>
                    <a:spcPct val="120000"/>
                  </a:lnSpc>
                  <a:buFont typeface="Wingdings" pitchFamily="2" charset="2"/>
                  <a:buChar char="q"/>
                  <a:defRPr/>
                </a:pPr>
                <a:r>
                  <a:rPr lang="en-AU" kern="1200" dirty="0">
                    <a:solidFill>
                      <a:schemeClr val="tx1"/>
                    </a:solidFill>
                    <a:latin typeface="Helvetica" pitchFamily="2" charset="0"/>
                    <a:ea typeface="ＭＳ Ｐゴシック" charset="-128"/>
                  </a:rPr>
                  <a:t> 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Normalized field variables: 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̂"/>
                        <m:ctrlP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it-IT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it-IT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kern="12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𝜑</m:t>
                    </m:r>
                  </m:oMath>
                </a14:m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/T</a:t>
                </a:r>
                <a:r>
                  <a:rPr lang="en-US" sz="4400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0i</a:t>
                </a:r>
                <a:r>
                  <a:rPr lang="en-US" sz="4400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</a:t>
                </a:r>
                <a:r>
                  <a:rPr lang="en-US" sz="4400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̂"/>
                        <m:ctrlP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it-IT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it-IT" kern="120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 (</m:t>
                    </m:r>
                    <m:r>
                      <m:rPr>
                        <m:nor/>
                      </m:rPr>
                      <a:rPr lang="en-US" kern="12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w</m:t>
                    </m:r>
                    <m:r>
                      <m:rPr>
                        <m:nor/>
                      </m:rPr>
                      <a:rPr lang="en-US" kern="1200" baseline="-250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it-IT" kern="12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/</m:t>
                    </m:r>
                    <m:r>
                      <a:rPr lang="it-IT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𝑘</m:t>
                    </m:r>
                    <m:r>
                      <m:rPr>
                        <m:nor/>
                      </m:rPr>
                      <a:rPr lang="en-US" kern="1200" baseline="-250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‖</m:t>
                    </m:r>
                    <m:r>
                      <a:rPr lang="it-IT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𝑐</m:t>
                    </m:r>
                    <m:r>
                      <a:rPr lang="it-IT" i="1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) </m:t>
                    </m:r>
                    <m:r>
                      <a:rPr lang="en-US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‖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/T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0i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KAW sideband response </a:t>
                </a:r>
                <a14:m>
                  <m:oMath xmlns:m="http://schemas.openxmlformats.org/officeDocument/2006/math">
                    <m:r>
                      <a:rPr lang="it-IT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acc>
                      <m:accPr>
                        <m:chr m:val="̃"/>
                        <m:ctrlPr>
                          <a:rPr lang="en-US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A1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A2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 Finite ion Larmor radius effect: </a:t>
                </a:r>
                <a:r>
                  <a:rPr lang="en-US" kern="1200" dirty="0">
                    <a:solidFill>
                      <a:schemeClr val="tx1"/>
                    </a:solidFill>
                    <a:latin typeface="Symbol" pitchFamily="2" charset="2"/>
                    <a:ea typeface="Helvetica Neue" panose="02000503000000020004" pitchFamily="2" charset="0"/>
                    <a:cs typeface="Helvetica Neue" panose="02000503000000020004" pitchFamily="2" charset="0"/>
                  </a:rPr>
                  <a:t>G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+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=</a:t>
                </a:r>
                <a:r>
                  <a:rPr lang="en-US" kern="1200" dirty="0">
                    <a:solidFill>
                      <a:schemeClr val="tx1"/>
                    </a:solidFill>
                    <a:latin typeface="Symbol" pitchFamily="2" charset="2"/>
                    <a:ea typeface="Helvetica Neue" panose="02000503000000020004" pitchFamily="2" charset="0"/>
                    <a:cs typeface="Helvetica Neue" panose="02000503000000020004" pitchFamily="2" charset="0"/>
                  </a:rPr>
                  <a:t>G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-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. Frequency mismatch: </a:t>
                </a:r>
                <a:r>
                  <a:rPr lang="en-US" kern="1200" dirty="0">
                    <a:solidFill>
                      <a:schemeClr val="tx1"/>
                    </a:solidFill>
                    <a:latin typeface="Symbol" pitchFamily="2" charset="2"/>
                    <a:ea typeface="Helvetica Neue" panose="02000503000000020004" pitchFamily="2" charset="0"/>
                    <a:cs typeface="Helvetica Neue" panose="02000503000000020004" pitchFamily="2" charset="0"/>
                  </a:rPr>
                  <a:t>D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+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=</a:t>
                </a:r>
                <a:r>
                  <a:rPr lang="en-US" kern="1200" dirty="0">
                    <a:solidFill>
                      <a:schemeClr val="tx1"/>
                    </a:solidFill>
                    <a:latin typeface="Symbol" pitchFamily="2" charset="2"/>
                    <a:ea typeface="Helvetica Neue" panose="02000503000000020004" pitchFamily="2" charset="0"/>
                    <a:cs typeface="Helvetica Neue" panose="02000503000000020004" pitchFamily="2" charset="0"/>
                  </a:rPr>
                  <a:t>D</a:t>
                </a:r>
                <a:r>
                  <a:rPr lang="en-US" kern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-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.  Other quantities describe NL couplings 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begChr m:val="|"/>
                        <m:endChr m:val="|"/>
                        <m:ctrlP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̂"/>
                            <m:ctrlPr>
                              <a:rPr lang="en-US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  <m:r>
                          <a:rPr lang="it-IT" i="1" kern="1200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kern="1200" baseline="30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kern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endParaRPr lang="en-AU" kern="12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D04DC4-269E-514C-986B-D2F9BB358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9" y="1223736"/>
                <a:ext cx="12371867" cy="2854308"/>
              </a:xfrm>
              <a:prstGeom prst="rect">
                <a:avLst/>
              </a:prstGeom>
              <a:blipFill>
                <a:blip r:embed="rId7"/>
                <a:stretch>
                  <a:fillRect l="-1436" t="-2222" r="-1436" b="-6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C6BE74-0C94-0945-A00B-CB346A6DB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643" y="4451558"/>
            <a:ext cx="9431483" cy="2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92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Impact of </a:t>
            </a:r>
            <a:r>
              <a:rPr lang="it-IT" dirty="0" err="1"/>
              <a:t>diamagnetic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80" name="TextBox 12"/>
          <p:cNvSpPr txBox="1"/>
          <p:nvPr/>
        </p:nvSpPr>
        <p:spPr>
          <a:xfrm>
            <a:off x="489856" y="1269418"/>
            <a:ext cx="12181114" cy="269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Parameters: B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1.6T, a/d/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b/R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0.5/0.65/0.8/2m,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US" kern="1200" baseline="-25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US" kern="1200" baseline="-25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1.5/3.5keV, n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5x10</a:t>
            </a:r>
            <a:r>
              <a:rPr lang="en-US" kern="12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kern="12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-3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kern="1200" baseline="-25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n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(1-r</a:t>
            </a:r>
            <a:r>
              <a:rPr lang="en-US" kern="12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/a</a:t>
            </a:r>
            <a:r>
              <a:rPr lang="en-US" kern="12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pure D, </a:t>
            </a:r>
            <a:r>
              <a:rPr lang="en-US" kern="1200" dirty="0">
                <a:solidFill>
                  <a:schemeClr val="tx1"/>
                </a:solidFill>
                <a:latin typeface="Symbol" pitchFamily="2" charset="2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US" kern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1.53MHz, n=m=2. </a:t>
            </a:r>
          </a:p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endParaRPr lang="en-AU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BE87C-C4C3-ED4A-B490-9A69DFB57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3300455"/>
            <a:ext cx="75311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16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Impact of </a:t>
            </a:r>
            <a:r>
              <a:rPr lang="it-IT" dirty="0" err="1"/>
              <a:t>diamagnetic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AB16C9F-F131-744D-A35B-04048046BA7E}"/>
              </a:ext>
            </a:extLst>
          </p:cNvPr>
          <p:cNvSpPr txBox="1"/>
          <p:nvPr/>
        </p:nvSpPr>
        <p:spPr>
          <a:xfrm>
            <a:off x="489856" y="1131638"/>
            <a:ext cx="12181114" cy="404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Diamagnetic effects are qualitatively and quantitatively important: they show significant broadening of the CC modulational instability domain</a:t>
            </a:r>
          </a:p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 illuminate subtle coupling of nonuniformity and nonlinearity [LDF </a:t>
            </a:r>
            <a:r>
              <a:rPr lang="en-US" alt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Phd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Thesis 22]. Consistent with </a:t>
            </a:r>
            <a:r>
              <a:rPr lang="en-US" alt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magnetostatic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CC analysis [Kaw&amp;Chen83]</a:t>
            </a:r>
            <a:endParaRPr lang="it-IT" altLang="en-US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82D51-8A53-224D-9347-4E69E4C95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639" y="5178451"/>
            <a:ext cx="6392091" cy="466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9F437-8EBB-084B-9473-A293350B3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757" y="5250964"/>
            <a:ext cx="6175043" cy="4502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4E9DB8-5723-A84E-B30E-1DD71623953D}"/>
              </a:ext>
            </a:extLst>
          </p:cNvPr>
          <p:cNvSpPr txBox="1"/>
          <p:nvPr/>
        </p:nvSpPr>
        <p:spPr>
          <a:xfrm>
            <a:off x="10268069" y="8653662"/>
            <a:ext cx="24029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/>
              <a:t>e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lectron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diam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CC9D8-4AA3-5942-AF40-1492F78F7E36}"/>
              </a:ext>
            </a:extLst>
          </p:cNvPr>
          <p:cNvSpPr txBox="1"/>
          <p:nvPr/>
        </p:nvSpPr>
        <p:spPr>
          <a:xfrm>
            <a:off x="10268069" y="5330851"/>
            <a:ext cx="15821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ion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diam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EED29B-9F57-A540-AD38-F72FF7273157}"/>
              </a:ext>
            </a:extLst>
          </p:cNvPr>
          <p:cNvCxnSpPr/>
          <p:nvPr/>
        </p:nvCxnSpPr>
        <p:spPr>
          <a:xfrm flipV="1">
            <a:off x="10129838" y="5757863"/>
            <a:ext cx="0" cy="140017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22B1C9-3BD6-7E42-A041-C41C76A2BBC8}"/>
              </a:ext>
            </a:extLst>
          </p:cNvPr>
          <p:cNvCxnSpPr>
            <a:cxnSpLocks/>
          </p:cNvCxnSpPr>
          <p:nvPr/>
        </p:nvCxnSpPr>
        <p:spPr>
          <a:xfrm>
            <a:off x="10129838" y="7636088"/>
            <a:ext cx="0" cy="14367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84144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Geometry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80" name="TextBox 12"/>
          <p:cNvSpPr txBox="1"/>
          <p:nvPr/>
        </p:nvSpPr>
        <p:spPr>
          <a:xfrm>
            <a:off x="489856" y="1324625"/>
            <a:ext cx="12181114" cy="136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anticipated, geometry enters in the radial </a:t>
            </a:r>
            <a:r>
              <a:rPr lang="en-US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depencences</a:t>
            </a: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wave-number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6791D-1FB9-EC42-95ED-E0335D4F8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086255"/>
            <a:ext cx="6425545" cy="468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C22BC-9811-8749-90E8-3BAC89F84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3315" y="3203648"/>
            <a:ext cx="6030134" cy="45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90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Motivation</a:t>
            </a:r>
            <a:r>
              <a:rPr lang="it-IT" dirty="0"/>
              <a:t> I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489856" y="1287881"/>
            <a:ext cx="12181114" cy="737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AU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Kinetic </a:t>
            </a:r>
            <a:r>
              <a:rPr lang="en-AU" kern="1200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Alfvén</a:t>
            </a:r>
            <a:r>
              <a:rPr lang="en-AU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Waves 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(KAW) [</a:t>
            </a:r>
            <a:r>
              <a:rPr lang="en-AU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Hasegawa&amp;Chen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75,76, Chen </a:t>
            </a:r>
            <a:r>
              <a:rPr lang="en-AU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etal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21] are </a:t>
            </a:r>
            <a:r>
              <a:rPr lang="en-AU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ubiquitously generated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magnetized space and laboratory plasmas due to the existence of the </a:t>
            </a:r>
            <a:r>
              <a:rPr lang="en-AU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continuous spectrum of shear </a:t>
            </a:r>
            <a:r>
              <a:rPr lang="en-AU" kern="1200" dirty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Alfvén</a:t>
            </a:r>
            <a:r>
              <a:rPr lang="en-AU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waves </a:t>
            </a: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(SAW), with the corresponding phase mixing and resonant absorption.</a:t>
            </a:r>
          </a:p>
          <a:p>
            <a:pPr marL="0" indent="0" algn="just" defTabSz="612775">
              <a:lnSpc>
                <a:spcPct val="120000"/>
              </a:lnSpc>
              <a:spcBef>
                <a:spcPct val="0"/>
              </a:spcBef>
              <a:buNone/>
              <a:tabLst>
                <a:tab pos="13630275" algn="l"/>
              </a:tabLst>
            </a:pPr>
            <a:r>
              <a:rPr lang="en-AU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Unlike SAW,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KAW are characterized by microscale perpendicular structures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order of the thermal ion Larmor radius, which are responsible of the transverse </a:t>
            </a:r>
            <a:r>
              <a:rPr lang="en-US" altLang="en-US" kern="1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propagation of wave packets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well as the </a:t>
            </a:r>
            <a:r>
              <a:rPr lang="en-US" altLang="en-US" kern="1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finite parallel electric field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endParaRPr lang="en-US" altLang="en-US" kern="12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EBE56165-8016-FE44-985B-F56F87AE2CCE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5B45BB-21A9-A945-A3D6-8477C3C4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B76314-2500-BD42-8929-DCC683DE0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2558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CC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structures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80" name="TextBox 12"/>
          <p:cNvSpPr txBox="1"/>
          <p:nvPr/>
        </p:nvSpPr>
        <p:spPr>
          <a:xfrm>
            <a:off x="489856" y="1324625"/>
            <a:ext cx="12181114" cy="136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reflected in the radial dependence of CC growth, rotation and polarization (generally mixed)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9E433-5527-BF43-B0F4-57775B213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1" y="3088849"/>
            <a:ext cx="6170530" cy="4617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8C47EA-15B7-B143-A5BE-2F6BBC6A70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450" y="3088849"/>
            <a:ext cx="6696743" cy="46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33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CC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structures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80" name="TextBox 12"/>
          <p:cNvSpPr txBox="1"/>
          <p:nvPr/>
        </p:nvSpPr>
        <p:spPr>
          <a:xfrm>
            <a:off x="489856" y="1165860"/>
            <a:ext cx="12181114" cy="205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Antenna amplitude, in addition to frequency, can be used to control self-consistent radial structures of CC and inductive parallel electric field in the plasma core </a:t>
            </a:r>
            <a:endParaRPr lang="en-US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DFF0F-A61C-9946-B2BE-5E7044E310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298"/>
            <a:ext cx="6858000" cy="520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66CDD-1DF0-3C48-BD86-1A0D97B2C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13" y="3383164"/>
            <a:ext cx="6642100" cy="5041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00762B-4872-9E4D-AFE1-B9EF4C747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84792" y="34245376"/>
            <a:ext cx="6865447" cy="5215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AA10C9-0AE8-2C40-A067-B4C49741F7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46067" y="38092656"/>
            <a:ext cx="2962004" cy="628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35D102-C5D6-2443-A4B9-BB1E1273D0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49923" y="35580184"/>
            <a:ext cx="902270" cy="2082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E60840-61A2-AA47-92FD-5498218127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02323" y="35732584"/>
            <a:ext cx="902270" cy="208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39DD4F-8A25-2C44-82CA-0804079B5B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7" y="7258035"/>
            <a:ext cx="29591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DA8DF4-CD0F-7C44-BD49-24E5C6BF6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57" y="7208934"/>
            <a:ext cx="29464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1E377C-519C-1741-80A4-7A458B9081B5}"/>
              </a:ext>
            </a:extLst>
          </p:cNvPr>
          <p:cNvSpPr txBox="1"/>
          <p:nvPr/>
        </p:nvSpPr>
        <p:spPr>
          <a:xfrm>
            <a:off x="943645" y="4519212"/>
            <a:ext cx="8560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i="1" dirty="0" err="1"/>
              <a:t>m</a:t>
            </a:r>
            <a:r>
              <a:rPr kumimoji="0" lang="it-IT" sz="2000" b="0" i="1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=20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B827EB-13E0-3346-90FF-50E0114AACC4}"/>
              </a:ext>
            </a:extLst>
          </p:cNvPr>
          <p:cNvSpPr txBox="1"/>
          <p:nvPr/>
        </p:nvSpPr>
        <p:spPr>
          <a:xfrm>
            <a:off x="7485041" y="4519213"/>
            <a:ext cx="8560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i="1" dirty="0" err="1"/>
              <a:t>m</a:t>
            </a:r>
            <a:r>
              <a:rPr kumimoji="0" lang="it-IT" sz="2000" b="0" i="1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=20</a:t>
            </a:r>
          </a:p>
        </p:txBody>
      </p:sp>
    </p:spTree>
    <p:extLst>
      <p:ext uri="{BB962C8B-B14F-4D97-AF65-F5344CB8AC3E}">
        <p14:creationId xmlns:p14="http://schemas.microsoft.com/office/powerpoint/2010/main" val="139573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CC </a:t>
            </a:r>
            <a:r>
              <a:rPr lang="it-IT" dirty="0" err="1"/>
              <a:t>parallel</a:t>
            </a:r>
            <a:r>
              <a:rPr lang="it-IT" dirty="0"/>
              <a:t> </a:t>
            </a:r>
            <a:r>
              <a:rPr lang="it-IT" dirty="0" err="1"/>
              <a:t>electric</a:t>
            </a:r>
            <a:r>
              <a:rPr lang="it-IT" dirty="0"/>
              <a:t> </a:t>
            </a:r>
            <a:r>
              <a:rPr lang="it-IT" dirty="0" err="1"/>
              <a:t>field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180" name="TextBox 12"/>
          <p:cNvSpPr txBox="1"/>
          <p:nvPr/>
        </p:nvSpPr>
        <p:spPr>
          <a:xfrm>
            <a:off x="489856" y="1387554"/>
            <a:ext cx="12181114" cy="70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 and inductive parallel electric field</a:t>
            </a:r>
            <a:endParaRPr lang="en-US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FB555-CEDC-5049-ABA7-A3AC8D9F3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510" y="2124436"/>
            <a:ext cx="9307513" cy="6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220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5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t>Conclusions</a:t>
            </a:r>
          </a:p>
        </p:txBody>
      </p:sp>
      <p:sp>
        <p:nvSpPr>
          <p:cNvPr id="523" name="Nonlinear GK theory of Alfvénic fluctuations and EP transport in burning plasmas is mature…"/>
          <p:cNvSpPr txBox="1"/>
          <p:nvPr/>
        </p:nvSpPr>
        <p:spPr>
          <a:xfrm>
            <a:off x="199100" y="1918384"/>
            <a:ext cx="12606601" cy="635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1027" marR="457200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err="1"/>
              <a:t>Revisited</a:t>
            </a:r>
            <a:r>
              <a:rPr lang="it-IT" dirty="0"/>
              <a:t> a </a:t>
            </a:r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with new (</a:t>
            </a:r>
            <a:r>
              <a:rPr lang="it-IT" dirty="0" err="1"/>
              <a:t>unexpected</a:t>
            </a:r>
            <a:r>
              <a:rPr lang="it-IT" dirty="0"/>
              <a:t>) </a:t>
            </a:r>
            <a:r>
              <a:rPr lang="it-IT" dirty="0" err="1"/>
              <a:t>twists</a:t>
            </a:r>
            <a:endParaRPr dirty="0"/>
          </a:p>
          <a:p>
            <a:pPr marL="321027" marR="457200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err="1">
                <a:solidFill>
                  <a:srgbClr val="0438FF"/>
                </a:solidFill>
              </a:rPr>
              <a:t>Important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 err="1">
                <a:solidFill>
                  <a:srgbClr val="0438FF"/>
                </a:solidFill>
              </a:rPr>
              <a:t>consequences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for </a:t>
            </a:r>
            <a:r>
              <a:rPr lang="it-IT" dirty="0" err="1">
                <a:solidFill>
                  <a:schemeClr val="tx1"/>
                </a:solidFill>
              </a:rPr>
              <a:t>Alfvénic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wave-wave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couplings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rgbClr val="0438FF"/>
                </a:solidFill>
              </a:rPr>
              <a:t>in </a:t>
            </a:r>
            <a:r>
              <a:rPr lang="it-IT" dirty="0" err="1">
                <a:solidFill>
                  <a:srgbClr val="0438FF"/>
                </a:solidFill>
              </a:rPr>
              <a:t>burning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 err="1">
                <a:solidFill>
                  <a:srgbClr val="0438FF"/>
                </a:solidFill>
              </a:rPr>
              <a:t>plasmas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it-IT" dirty="0">
                <a:solidFill>
                  <a:srgbClr val="0438FF"/>
                </a:solidFill>
                <a:sym typeface="Wingdings" pitchFamily="2" charset="2"/>
              </a:rPr>
              <a:t> generation of ZFS</a:t>
            </a:r>
            <a:endParaRPr dirty="0"/>
          </a:p>
          <a:p>
            <a:pPr marL="2988027" marR="457200" lvl="6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 err="1"/>
              <a:t>Symmetry</a:t>
            </a:r>
            <a:r>
              <a:rPr lang="it-IT" sz="2800" dirty="0"/>
              <a:t> breaking (</a:t>
            </a:r>
            <a:r>
              <a:rPr lang="it-IT" sz="2800" dirty="0" err="1"/>
              <a:t>convective</a:t>
            </a:r>
            <a:r>
              <a:rPr lang="it-IT" sz="2800" dirty="0"/>
              <a:t>/</a:t>
            </a:r>
            <a:r>
              <a:rPr lang="it-IT" sz="2800" dirty="0" err="1"/>
              <a:t>momentum</a:t>
            </a:r>
            <a:r>
              <a:rPr lang="it-IT" sz="2800" dirty="0"/>
              <a:t> </a:t>
            </a:r>
            <a:r>
              <a:rPr lang="it-IT" sz="2800" dirty="0" err="1"/>
              <a:t>transport</a:t>
            </a:r>
            <a:r>
              <a:rPr lang="it-IT" sz="2800" dirty="0"/>
              <a:t>)</a:t>
            </a:r>
            <a:endParaRPr sz="2800" dirty="0"/>
          </a:p>
          <a:p>
            <a:pPr marL="2988027" marR="457200" lvl="6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 err="1"/>
              <a:t>Interplay</a:t>
            </a:r>
            <a:r>
              <a:rPr lang="it-IT" sz="2800" dirty="0"/>
              <a:t> of </a:t>
            </a:r>
            <a:r>
              <a:rPr lang="it-IT" sz="2800" dirty="0" err="1"/>
              <a:t>nonuniformity</a:t>
            </a:r>
            <a:r>
              <a:rPr lang="it-IT" sz="2800" dirty="0"/>
              <a:t> and </a:t>
            </a:r>
            <a:r>
              <a:rPr lang="it-IT" sz="2800" dirty="0" err="1"/>
              <a:t>nonlineariry</a:t>
            </a:r>
            <a:r>
              <a:rPr lang="it-IT" sz="2800" dirty="0"/>
              <a:t> (</a:t>
            </a:r>
            <a:r>
              <a:rPr lang="it-IT" sz="2800" dirty="0" err="1"/>
              <a:t>nonlocality</a:t>
            </a:r>
            <a:r>
              <a:rPr lang="it-IT" sz="2800" dirty="0"/>
              <a:t>)</a:t>
            </a:r>
          </a:p>
          <a:p>
            <a:pPr marL="2988027" marR="457200" lvl="6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/>
              <a:t>Breaking of the </a:t>
            </a:r>
            <a:r>
              <a:rPr lang="it-IT" sz="2800" dirty="0" err="1"/>
              <a:t>Alfvénic</a:t>
            </a:r>
            <a:r>
              <a:rPr lang="it-IT" sz="2800" dirty="0"/>
              <a:t> state (</a:t>
            </a:r>
            <a:r>
              <a:rPr lang="it-IT" sz="2800" dirty="0" err="1"/>
              <a:t>saturation</a:t>
            </a:r>
            <a:r>
              <a:rPr lang="it-IT" sz="2800" dirty="0"/>
              <a:t> of global </a:t>
            </a:r>
            <a:r>
              <a:rPr lang="it-IT" sz="2800" dirty="0" err="1"/>
              <a:t>e.m</a:t>
            </a:r>
            <a:r>
              <a:rPr lang="it-IT" sz="2800" dirty="0"/>
              <a:t>…</a:t>
            </a:r>
            <a:r>
              <a:rPr lang="it-IT" dirty="0"/>
              <a:t>)</a:t>
            </a:r>
            <a:endParaRPr dirty="0"/>
          </a:p>
          <a:p>
            <a:pPr marL="321027" marR="457200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err="1">
                <a:solidFill>
                  <a:srgbClr val="0438FF"/>
                </a:solidFill>
              </a:rPr>
              <a:t>Analytical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 err="1">
                <a:solidFill>
                  <a:srgbClr val="0438FF"/>
                </a:solidFill>
              </a:rPr>
              <a:t>predictions</a:t>
            </a:r>
            <a:r>
              <a:rPr lang="it-IT" dirty="0">
                <a:solidFill>
                  <a:srgbClr val="0438FF"/>
                </a:solidFill>
              </a:rPr>
              <a:t> </a:t>
            </a:r>
            <a:r>
              <a:rPr lang="it-IT" dirty="0" err="1"/>
              <a:t>suggest</a:t>
            </a:r>
            <a:r>
              <a:rPr lang="it-IT" dirty="0"/>
              <a:t> precise test </a:t>
            </a:r>
            <a:r>
              <a:rPr lang="it-IT" dirty="0" err="1"/>
              <a:t>cases</a:t>
            </a:r>
            <a:r>
              <a:rPr lang="it-IT" dirty="0"/>
              <a:t> for </a:t>
            </a:r>
            <a:r>
              <a:rPr lang="it-IT" dirty="0">
                <a:solidFill>
                  <a:srgbClr val="0438FF"/>
                </a:solidFill>
              </a:rPr>
              <a:t>n</a:t>
            </a:r>
            <a:r>
              <a:rPr dirty="0" err="1">
                <a:solidFill>
                  <a:srgbClr val="0438FF"/>
                </a:solidFill>
              </a:rPr>
              <a:t>umerical</a:t>
            </a:r>
            <a:r>
              <a:rPr dirty="0">
                <a:solidFill>
                  <a:srgbClr val="0438FF"/>
                </a:solidFill>
              </a:rPr>
              <a:t> applications</a:t>
            </a:r>
            <a:endParaRPr lang="it-IT" dirty="0">
              <a:solidFill>
                <a:srgbClr val="0438FF"/>
              </a:solidFill>
            </a:endParaRPr>
          </a:p>
          <a:p>
            <a:pPr marL="321027" marR="457200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Open </a:t>
            </a:r>
            <a:r>
              <a:rPr lang="it-IT" dirty="0" err="1"/>
              <a:t>problem</a:t>
            </a:r>
            <a:r>
              <a:rPr lang="it-IT" dirty="0"/>
              <a:t>: </a:t>
            </a:r>
            <a:r>
              <a:rPr lang="it-IT" dirty="0" err="1"/>
              <a:t>investigating</a:t>
            </a:r>
            <a:r>
              <a:rPr lang="it-IT" dirty="0"/>
              <a:t> self-</a:t>
            </a:r>
            <a:r>
              <a:rPr lang="it-IT" dirty="0" err="1"/>
              <a:t>organization</a:t>
            </a:r>
            <a:r>
              <a:rPr lang="it-IT" dirty="0"/>
              <a:t> of the plasma core in the </a:t>
            </a:r>
            <a:r>
              <a:rPr lang="it-IT" dirty="0" err="1"/>
              <a:t>presence</a:t>
            </a:r>
            <a:r>
              <a:rPr lang="it-IT" dirty="0"/>
              <a:t> of KAW &amp; CC</a:t>
            </a:r>
          </a:p>
          <a:p>
            <a:pPr marL="2988027" marR="457200" lvl="6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/>
              <a:t>Small </a:t>
            </a:r>
            <a:r>
              <a:rPr lang="it-IT" sz="2800" dirty="0" err="1"/>
              <a:t>table</a:t>
            </a:r>
            <a:r>
              <a:rPr lang="it-IT" sz="2800" dirty="0"/>
              <a:t>-top </a:t>
            </a:r>
            <a:r>
              <a:rPr lang="it-IT" sz="2800" dirty="0" err="1"/>
              <a:t>experiment</a:t>
            </a:r>
            <a:r>
              <a:rPr lang="it-IT" sz="2800" dirty="0"/>
              <a:t> for VVUQ?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8629F11-5968-D64D-B2F6-823DB83908DB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127C8-F4DF-5C4F-B2F7-818E6BAAC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Motivation</a:t>
            </a:r>
            <a:r>
              <a:rPr lang="it-IT" dirty="0"/>
              <a:t> II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489856" y="1284994"/>
            <a:ext cx="12181114" cy="737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These features have important consequences on </a:t>
            </a:r>
            <a:r>
              <a:rPr lang="en-US" altLang="en-US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heating, acceleration and transport processes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connected with KAW.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Here, we demonstrate that </a:t>
            </a:r>
            <a:r>
              <a:rPr lang="en-US" altLang="en-US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 amplitude KAW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generated in the core of a cylindrical magnetized plasma </a:t>
            </a:r>
            <a:r>
              <a:rPr lang="en-US" altLang="en-US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means of a mode converted SAW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launched by an external antenna. 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This </a:t>
            </a:r>
            <a:r>
              <a:rPr lang="en-US" altLang="en-US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KAW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in turn,  then </a:t>
            </a:r>
            <a:r>
              <a:rPr lang="en-US" altLang="en-US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generates convective cells (CC)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inside the plasma core, which </a:t>
            </a:r>
            <a:r>
              <a:rPr lang="en-US" altLang="en-US" kern="12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controlled in phase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altLang="en-US" kern="12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amplitude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associated parallel electric field by means of the external antenna.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3095B-9D96-5E4A-B277-C47650EE4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90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Motivation</a:t>
            </a:r>
            <a:r>
              <a:rPr lang="it-IT" dirty="0"/>
              <a:t> III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262835" y="1270989"/>
            <a:ext cx="12181114" cy="720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3200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Convective cells (CC)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are, generally, the counterpart of </a:t>
            </a:r>
            <a:r>
              <a:rPr lang="en-US" altLang="en-US" sz="3200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Zonal Field Structures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(ZFS) in fusion plasmas [M.V. </a:t>
            </a:r>
            <a:r>
              <a:rPr lang="en-US" altLang="en-US" sz="3200" kern="12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Falessi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presentation on Tues.]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Analytical theory and numerical results demonstrate the </a:t>
            </a:r>
            <a:r>
              <a:rPr lang="en-US" altLang="en-US" sz="3200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crucial role of plasma nonuniformity 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because of the subtle </a:t>
            </a:r>
            <a:r>
              <a:rPr lang="en-US" altLang="en-US" sz="3200" kern="12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interplay between nonlinearity and nonuniformity 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itself.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3200" kern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Geometry is also a key player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endParaRPr lang="en-US" altLang="en-US" sz="3200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just" defTabSz="612775">
              <a:lnSpc>
                <a:spcPct val="120000"/>
              </a:lnSpc>
              <a:spcBef>
                <a:spcPct val="0"/>
              </a:spcBef>
              <a:buNone/>
              <a:tabLst>
                <a:tab pos="13630275" algn="l"/>
              </a:tabLst>
            </a:pPr>
            <a:endParaRPr lang="en-US" altLang="en-US" sz="3200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just" defTabSz="612775">
              <a:lnSpc>
                <a:spcPct val="120000"/>
              </a:lnSpc>
              <a:spcBef>
                <a:spcPct val="0"/>
              </a:spcBef>
              <a:buNone/>
              <a:tabLst>
                <a:tab pos="13630275" algn="l"/>
              </a:tabLst>
            </a:pPr>
            <a:endParaRPr lang="en-US" altLang="en-US" sz="3200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This has </a:t>
            </a:r>
            <a:r>
              <a:rPr lang="en-US" altLang="en-US" sz="3200" kern="1200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 implications for wave-wave couplings in fusion plasmas</a:t>
            </a:r>
            <a:r>
              <a:rPr lang="en-US" altLang="en-US" sz="3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9F5751-3C56-3441-A17B-73FC89A79C12}"/>
              </a:ext>
            </a:extLst>
          </p:cNvPr>
          <p:cNvSpPr/>
          <p:nvPr/>
        </p:nvSpPr>
        <p:spPr>
          <a:xfrm>
            <a:off x="372145" y="5352255"/>
            <a:ext cx="11390737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9027" marR="457200" lvl="4" indent="-321027" algn="just" defTabSz="457200">
              <a:spcBef>
                <a:spcPts val="1000"/>
              </a:spcBef>
              <a:buSzPct val="100000"/>
              <a:buBlip>
                <a:blip r:embed="rId6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 </a:t>
            </a:r>
            <a:r>
              <a:rPr lang="it-IT" sz="3000" dirty="0" err="1">
                <a:solidFill>
                  <a:schemeClr val="accent1"/>
                </a:solidFill>
              </a:rPr>
              <a:t>radial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 err="1">
                <a:solidFill>
                  <a:schemeClr val="accent1"/>
                </a:solidFill>
              </a:rPr>
              <a:t>dependence</a:t>
            </a:r>
            <a:r>
              <a:rPr lang="it-IT" sz="3000" dirty="0">
                <a:solidFill>
                  <a:schemeClr val="accent1"/>
                </a:solidFill>
              </a:rPr>
              <a:t> of k</a:t>
            </a:r>
            <a:r>
              <a:rPr lang="it-IT" sz="3000" baseline="-25000" dirty="0">
                <a:solidFill>
                  <a:schemeClr val="accent1"/>
                </a:solidFill>
              </a:rPr>
              <a:t>||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(</a:t>
            </a:r>
            <a:r>
              <a:rPr lang="it-IT" sz="3000" dirty="0" err="1"/>
              <a:t>sheared</a:t>
            </a:r>
            <a:r>
              <a:rPr lang="it-IT" sz="3000" dirty="0"/>
              <a:t> </a:t>
            </a:r>
            <a:r>
              <a:rPr lang="it-IT" sz="3000" dirty="0" err="1"/>
              <a:t>slab</a:t>
            </a:r>
            <a:r>
              <a:rPr lang="it-IT" sz="3000" dirty="0"/>
              <a:t>)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100000"/>
              <a:buBlip>
                <a:blip r:embed="rId6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/>
              <a:t> </a:t>
            </a:r>
            <a:r>
              <a:rPr lang="it-IT" sz="3000" dirty="0" err="1">
                <a:solidFill>
                  <a:schemeClr val="accent1"/>
                </a:solidFill>
              </a:rPr>
              <a:t>radial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 err="1">
                <a:solidFill>
                  <a:schemeClr val="accent1"/>
                </a:solidFill>
              </a:rPr>
              <a:t>dependence</a:t>
            </a:r>
            <a:r>
              <a:rPr lang="it-IT" sz="3000" dirty="0">
                <a:solidFill>
                  <a:schemeClr val="accent1"/>
                </a:solidFill>
              </a:rPr>
              <a:t> of </a:t>
            </a:r>
            <a:r>
              <a:rPr lang="it-IT" sz="3000" dirty="0" err="1">
                <a:solidFill>
                  <a:schemeClr val="accent1"/>
                </a:solidFill>
              </a:rPr>
              <a:t>k</a:t>
            </a:r>
            <a:r>
              <a:rPr lang="it-IT" sz="3000" baseline="-25000" dirty="0" err="1">
                <a:solidFill>
                  <a:schemeClr val="accent1"/>
                </a:solidFill>
                <a:latin typeface="Symbol" pitchFamily="2" charset="2"/>
              </a:rPr>
              <a:t>q</a:t>
            </a:r>
            <a:r>
              <a:rPr lang="it-IT" sz="3000" dirty="0">
                <a:solidFill>
                  <a:schemeClr val="accent1"/>
                </a:solidFill>
              </a:rPr>
              <a:t> </a:t>
            </a:r>
            <a:r>
              <a:rPr lang="it-IT" sz="3000" dirty="0"/>
              <a:t>(</a:t>
            </a:r>
            <a:r>
              <a:rPr lang="it-IT" sz="3000" dirty="0" err="1"/>
              <a:t>cylinder</a:t>
            </a:r>
            <a:r>
              <a:rPr lang="it-IT" sz="3000" dirty="0"/>
              <a:t>)</a:t>
            </a:r>
          </a:p>
          <a:p>
            <a:pPr marL="2099027" marR="457200" lvl="4" indent="-321027" algn="just" defTabSz="457200">
              <a:spcBef>
                <a:spcPts val="1000"/>
              </a:spcBef>
              <a:buSzPct val="100000"/>
              <a:buBlip>
                <a:blip r:embed="rId6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/>
              <a:t> </a:t>
            </a:r>
            <a:r>
              <a:rPr lang="it-IT" sz="3000" dirty="0" err="1">
                <a:solidFill>
                  <a:schemeClr val="accent5"/>
                </a:solidFill>
              </a:rPr>
              <a:t>cylindrical</a:t>
            </a:r>
            <a:r>
              <a:rPr lang="it-IT" sz="3000" dirty="0">
                <a:solidFill>
                  <a:schemeClr val="accent5"/>
                </a:solidFill>
              </a:rPr>
              <a:t> </a:t>
            </a:r>
            <a:r>
              <a:rPr lang="it-IT" sz="3000" dirty="0" err="1">
                <a:solidFill>
                  <a:schemeClr val="accent5"/>
                </a:solidFill>
              </a:rPr>
              <a:t>geometry</a:t>
            </a:r>
            <a:r>
              <a:rPr lang="it-IT" sz="3000" dirty="0">
                <a:solidFill>
                  <a:schemeClr val="accent5"/>
                </a:solidFill>
              </a:rPr>
              <a:t> </a:t>
            </a:r>
            <a:r>
              <a:rPr lang="it-IT" sz="3000" dirty="0" err="1"/>
              <a:t>is</a:t>
            </a:r>
            <a:r>
              <a:rPr lang="it-IT" sz="3000" dirty="0"/>
              <a:t> minimum </a:t>
            </a:r>
            <a:r>
              <a:rPr lang="it-IT" sz="3000" dirty="0" err="1"/>
              <a:t>requirement</a:t>
            </a:r>
            <a:r>
              <a:rPr lang="it-IT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9365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Background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366828" y="1293849"/>
            <a:ext cx="12181114" cy="6020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Historically,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KAW generation by mode conversion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SAW in laboratory plasmas and their absorption has been investigated with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emphasis on plasma heating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[H&amp;C75,76; Itoh’s82,83].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converted KAW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typically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strongly damped/absorbed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 thermal electrons right after SAW mode conversion, and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spatially localized near the SAW resonant absorption layer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This also has strong impact on the corresponding nonlinear processes [2].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89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 </a:t>
            </a:r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revisited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366828" y="1294447"/>
            <a:ext cx="12181114" cy="2696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conversion to KAW 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[H&amp;C75,76] </a:t>
            </a:r>
          </a:p>
          <a:p>
            <a:pPr marL="228600" indent="-228600" algn="just" defTabSz="612775">
              <a:lnSpc>
                <a:spcPct val="120000"/>
              </a:lnSpc>
              <a:spcBef>
                <a:spcPct val="0"/>
              </a:spcBef>
              <a:tabLst>
                <a:tab pos="13630275" algn="l"/>
              </a:tabLst>
            </a:pP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this work [LDF PhD Thesis], we focus on the opposite limit; i.e., when the </a:t>
            </a:r>
            <a:r>
              <a:rPr lang="en-US" altLang="en-US" kern="1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converted KAW are weakly absorbed</a:t>
            </a:r>
            <a:r>
              <a:rPr lang="en-US" altLang="en-US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a periodic magnetized plasma cylinder.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C2063-76A2-6741-8FD7-355B59C7D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88" y="4050137"/>
            <a:ext cx="7390134" cy="3810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23BDF2-AAA1-6C47-917A-CFBC88993B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0898"/>
            <a:ext cx="6229350" cy="2849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C955ED-81ED-AD4E-899C-BE3544B8E3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4897" y="4436132"/>
            <a:ext cx="1128731" cy="3000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5C47B4-D57B-3248-B704-C2727A76F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7566162"/>
            <a:ext cx="9029700" cy="1130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0C7758-537D-6B40-86C5-B8FCB36D360C}"/>
              </a:ext>
            </a:extLst>
          </p:cNvPr>
          <p:cNvSpPr txBox="1"/>
          <p:nvPr/>
        </p:nvSpPr>
        <p:spPr>
          <a:xfrm>
            <a:off x="5666303" y="8564002"/>
            <a:ext cx="158216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antenna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B97D2-8772-FE41-8590-D559D6F53AF6}"/>
              </a:ext>
            </a:extLst>
          </p:cNvPr>
          <p:cNvSpPr txBox="1"/>
          <p:nvPr/>
        </p:nvSpPr>
        <p:spPr>
          <a:xfrm>
            <a:off x="7891427" y="8551344"/>
            <a:ext cx="144590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plasma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1D5B3A-F562-884A-87E3-230C666FD6F3}"/>
              </a:ext>
            </a:extLst>
          </p:cNvPr>
          <p:cNvSpPr/>
          <p:nvPr/>
        </p:nvSpPr>
        <p:spPr>
          <a:xfrm>
            <a:off x="6129337" y="7915518"/>
            <a:ext cx="1019116" cy="564631"/>
          </a:xfrm>
          <a:prstGeom prst="rect">
            <a:avLst/>
          </a:prstGeom>
          <a:blipFill rotWithShape="1">
            <a:blip r:embed="rId12">
              <a:alphaModFix amt="5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2F335-2667-FB41-A1FD-A48947087E0F}"/>
              </a:ext>
            </a:extLst>
          </p:cNvPr>
          <p:cNvSpPr/>
          <p:nvPr/>
        </p:nvSpPr>
        <p:spPr>
          <a:xfrm>
            <a:off x="8001323" y="7925716"/>
            <a:ext cx="1019116" cy="564631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C5FF8E-FA7B-9A40-B131-2D12A3DF02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3127" y="5358386"/>
            <a:ext cx="3060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426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 </a:t>
            </a:r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revisited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366828" y="1282228"/>
            <a:ext cx="12181114" cy="338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We show that KAW can be excited as </a:t>
            </a: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</a:rPr>
              <a:t>resonant cavity modes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in the region between the magnetic axis and the resonant absorption layer of SAW </a:t>
            </a:r>
          </a:p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Analogous to [</a:t>
            </a:r>
            <a:r>
              <a:rPr lang="en-AU" kern="1200" dirty="0" err="1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Buchsbaum&amp;Hasegawa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66]  for mode converted electron Bernstein waves.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0829-AFE4-DE4F-8281-A9C63DFB1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9" y="4471885"/>
            <a:ext cx="5312235" cy="4040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D843B-2409-704A-838C-F66B9B5EB3B8}"/>
              </a:ext>
            </a:extLst>
          </p:cNvPr>
          <p:cNvSpPr txBox="1"/>
          <p:nvPr/>
        </p:nvSpPr>
        <p:spPr>
          <a:xfrm>
            <a:off x="936758" y="8285265"/>
            <a:ext cx="520014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rgbClr val="0070C0"/>
                </a:solidFill>
              </a:rPr>
              <a:t>s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trong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damping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absorption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1DA46F-F3BE-F24E-B910-53DA7810ED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21" y="4456017"/>
            <a:ext cx="5493267" cy="40747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21F626-5844-494E-83D3-FC35BF3D74D1}"/>
              </a:ext>
            </a:extLst>
          </p:cNvPr>
          <p:cNvSpPr txBox="1"/>
          <p:nvPr/>
        </p:nvSpPr>
        <p:spPr>
          <a:xfrm>
            <a:off x="6993383" y="8325618"/>
            <a:ext cx="54758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weak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damping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cavity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modes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42052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Linear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8D8EB-A2E1-D348-8BCC-BDC0732B74DA}"/>
              </a:ext>
            </a:extLst>
          </p:cNvPr>
          <p:cNvSpPr/>
          <p:nvPr/>
        </p:nvSpPr>
        <p:spPr>
          <a:xfrm>
            <a:off x="522286" y="1312620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Vorticity equation (short wavelength)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84EFE-163C-474B-BED9-31888015E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719" y="2201340"/>
            <a:ext cx="9271000" cy="1181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35696F-3218-EA4B-BFB2-ABEB88367C6C}"/>
              </a:ext>
            </a:extLst>
          </p:cNvPr>
          <p:cNvSpPr/>
          <p:nvPr/>
        </p:nvSpPr>
        <p:spPr>
          <a:xfrm>
            <a:off x="522286" y="3676440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AU" kern="1200" dirty="0" err="1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Quasineutrality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condition (short wavelength)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DE669E-4DB6-3C4B-8BFA-192AC271D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077" y="4540384"/>
            <a:ext cx="4508500" cy="118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0AA11-1C7C-8847-A532-4A266CFC9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3725" y="4654735"/>
            <a:ext cx="4775200" cy="800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66AB5B-3977-454C-8E4D-09FFDE702C79}"/>
              </a:ext>
            </a:extLst>
          </p:cNvPr>
          <p:cNvSpPr txBox="1"/>
          <p:nvPr/>
        </p:nvSpPr>
        <p:spPr>
          <a:xfrm>
            <a:off x="6408398" y="5348305"/>
            <a:ext cx="628216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 err="1"/>
              <a:t>d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ominant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e-Landau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damping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[H&amp;C76]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5A94D6-DB31-9B4C-975C-F9942BD047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0954" y="4333572"/>
            <a:ext cx="3843199" cy="489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3372A-5A8F-1E43-9BA7-80E84AE69E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957" y="5873884"/>
            <a:ext cx="6273800" cy="635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BB139B7-F1A8-5F41-8EAD-378D9CF300AF}"/>
              </a:ext>
            </a:extLst>
          </p:cNvPr>
          <p:cNvSpPr/>
          <p:nvPr/>
        </p:nvSpPr>
        <p:spPr>
          <a:xfrm>
            <a:off x="522286" y="6835375"/>
            <a:ext cx="12371867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 WP Amplitude equation -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EEF48C-EB7A-2040-A40A-F8CDCB3143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6350" y="7642362"/>
            <a:ext cx="10007600" cy="11303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2537C35-9500-CA45-959D-DD261677D3B4}"/>
              </a:ext>
            </a:extLst>
          </p:cNvPr>
          <p:cNvSpPr txBox="1"/>
          <p:nvPr/>
        </p:nvSpPr>
        <p:spPr>
          <a:xfrm>
            <a:off x="8993258" y="1114056"/>
            <a:ext cx="40219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/>
              <a:t>(no </a:t>
            </a:r>
            <a:r>
              <a:rPr lang="it-IT" sz="2800" dirty="0" err="1"/>
              <a:t>diamagnetic</a:t>
            </a:r>
            <a:r>
              <a:rPr lang="it-IT" sz="2800" dirty="0"/>
              <a:t> </a:t>
            </a:r>
            <a:r>
              <a:rPr lang="it-IT" sz="2800" dirty="0" err="1"/>
              <a:t>effects</a:t>
            </a:r>
            <a:r>
              <a:rPr lang="it-IT" sz="2800" dirty="0"/>
              <a:t>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FDF1F4-270E-C74F-9F2B-E1F49613B9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7326" y="6946754"/>
            <a:ext cx="2727993" cy="5518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886498-53AA-2645-BA17-4C931C21F1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7990" y="6935358"/>
            <a:ext cx="3263492" cy="5042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2583A8-16A5-6647-B4BE-0AD8793DE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29648" y="1623475"/>
            <a:ext cx="2378553" cy="407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E4E549-5D6F-8A46-96A7-059E3BFA41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0394" y="2088921"/>
            <a:ext cx="1397807" cy="3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39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WKB vs.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packet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dirty="0"/>
          </a:p>
        </p:txBody>
      </p:sp>
      <p:sp>
        <p:nvSpPr>
          <p:cNvPr id="180" name="TextBox 12"/>
          <p:cNvSpPr txBox="1"/>
          <p:nvPr/>
        </p:nvSpPr>
        <p:spPr>
          <a:xfrm>
            <a:off x="366828" y="2425178"/>
            <a:ext cx="12181114" cy="139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chemeClr val="accent1"/>
                </a:solidFill>
                <a:latin typeface="Helvetica" pitchFamily="2" charset="0"/>
                <a:ea typeface="ＭＳ Ｐゴシック" charset="-128"/>
              </a:rPr>
              <a:t>Weak damping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: </a:t>
            </a:r>
            <a:r>
              <a:rPr lang="en-AU" kern="1200" dirty="0">
                <a:solidFill>
                  <a:srgbClr val="002060"/>
                </a:solidFill>
                <a:latin typeface="Helvetica" pitchFamily="2" charset="0"/>
                <a:ea typeface="ＭＳ Ｐゴシック" charset="-128"/>
              </a:rPr>
              <a:t>WKB solutions for </a:t>
            </a:r>
            <a:r>
              <a:rPr lang="en-AU" kern="1200" dirty="0">
                <a:solidFill>
                  <a:srgbClr val="002060"/>
                </a:solidFill>
                <a:latin typeface="Symbol" pitchFamily="2" charset="2"/>
                <a:ea typeface="ＭＳ Ｐゴシック" charset="-128"/>
              </a:rPr>
              <a:t>a</a:t>
            </a:r>
            <a:r>
              <a:rPr lang="en-AU" kern="1200" dirty="0">
                <a:solidFill>
                  <a:srgbClr val="002060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vs </a:t>
            </a: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</a:rPr>
              <a:t>wave packet solutions for </a:t>
            </a:r>
            <a:r>
              <a:rPr lang="en-AU" kern="1200" dirty="0">
                <a:solidFill>
                  <a:srgbClr val="C00000"/>
                </a:solidFill>
                <a:latin typeface="Symbol" pitchFamily="2" charset="2"/>
                <a:ea typeface="ＭＳ Ｐゴシック" charset="-128"/>
              </a:rPr>
              <a:t>a</a:t>
            </a:r>
            <a:endParaRPr lang="en-AU" kern="1200" dirty="0">
              <a:solidFill>
                <a:schemeClr val="tx1"/>
              </a:solidFill>
              <a:latin typeface="Symbol" pitchFamily="2" charset="2"/>
              <a:ea typeface="ＭＳ Ｐゴシック" charset="-128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6381A22-25F1-434C-A1E9-3AD55A53E0A1}"/>
              </a:ext>
            </a:extLst>
          </p:cNvPr>
          <p:cNvSpPr txBox="1"/>
          <p:nvPr/>
        </p:nvSpPr>
        <p:spPr>
          <a:xfrm>
            <a:off x="5241781" y="9184598"/>
            <a:ext cx="243120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8E0A8-789B-8449-B89C-6C99D4EF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9026"/>
            <a:ext cx="5472659" cy="301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BFA3-86E1-CE44-BA7B-0E2F239F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911426"/>
            <a:ext cx="5472659" cy="3014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246EC-76B4-1E4A-8D32-557080A09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35" y="230504"/>
            <a:ext cx="1361621" cy="74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A5A3E-968A-A34E-B7BB-AF868437B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8" y="25275231"/>
            <a:ext cx="6556650" cy="301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B6B7F-C803-9D45-857A-CCC4499EC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923" y="25137268"/>
            <a:ext cx="6121400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24983C-0861-0C44-B212-5FEC7022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58" y="25427631"/>
            <a:ext cx="6556650" cy="30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06051E-F739-4141-A163-92035B68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23" y="25289668"/>
            <a:ext cx="6121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7F541-DE24-0040-B51F-344B0E27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8" y="25580031"/>
            <a:ext cx="6556650" cy="3015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DA00BF-76AF-7645-A51C-030BFE1F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723" y="25442068"/>
            <a:ext cx="6121400" cy="31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B8FD5-A323-9B49-9759-509F212C509B}"/>
              </a:ext>
            </a:extLst>
          </p:cNvPr>
          <p:cNvSpPr txBox="1"/>
          <p:nvPr/>
        </p:nvSpPr>
        <p:spPr>
          <a:xfrm>
            <a:off x="1053817" y="38504099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3399"/>
                </a:solidFill>
              </a:rPr>
              <a:t>strong </a:t>
            </a:r>
            <a:r>
              <a:rPr lang="it-IT" sz="3600" dirty="0" err="1">
                <a:solidFill>
                  <a:srgbClr val="003399"/>
                </a:solidFill>
              </a:rPr>
              <a:t>damping</a:t>
            </a:r>
            <a:r>
              <a:rPr lang="it-IT" sz="3600" dirty="0">
                <a:solidFill>
                  <a:srgbClr val="003399"/>
                </a:solidFill>
              </a:rPr>
              <a:t>: </a:t>
            </a:r>
            <a:r>
              <a:rPr lang="it-IT" sz="3600" dirty="0" err="1">
                <a:solidFill>
                  <a:srgbClr val="003399"/>
                </a:solidFill>
              </a:rPr>
              <a:t>absorption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92AE1-4FDB-2144-9DC1-582B735313C4}"/>
              </a:ext>
            </a:extLst>
          </p:cNvPr>
          <p:cNvSpPr txBox="1"/>
          <p:nvPr/>
        </p:nvSpPr>
        <p:spPr>
          <a:xfrm>
            <a:off x="8496995" y="38504099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C00000"/>
                </a:solidFill>
              </a:rPr>
              <a:t>weak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damping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cavity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modes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D916E787-9F88-D847-8C55-8FD876BE50CB}"/>
              </a:ext>
            </a:extLst>
          </p:cNvPr>
          <p:cNvSpPr txBox="1"/>
          <p:nvPr/>
        </p:nvSpPr>
        <p:spPr>
          <a:xfrm>
            <a:off x="366828" y="1151604"/>
            <a:ext cx="12181114" cy="139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</a:lvl1pPr>
          </a:lstStyle>
          <a:p>
            <a:pPr lvl="0" algn="just" defTabSz="457200" hangingPunct="1">
              <a:lnSpc>
                <a:spcPct val="120000"/>
              </a:lnSpc>
              <a:buSzTx/>
              <a:buFont typeface="Wingdings" pitchFamily="2" charset="2"/>
              <a:buChar char="q"/>
              <a:defRPr/>
            </a:pPr>
            <a:r>
              <a:rPr lang="en-AU" kern="1200" dirty="0">
                <a:solidFill>
                  <a:srgbClr val="0070C0"/>
                </a:solidFill>
                <a:latin typeface="Helvetica" pitchFamily="2" charset="0"/>
                <a:ea typeface="ＭＳ Ｐゴシック" charset="-128"/>
              </a:rPr>
              <a:t>Strong damping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</a:rPr>
              <a:t>: H&amp;C76 results recovered </a:t>
            </a:r>
            <a:r>
              <a:rPr lang="en-AU" kern="1200" dirty="0">
                <a:solidFill>
                  <a:schemeClr val="tx1"/>
                </a:solidFill>
                <a:latin typeface="Helvetica" pitchFamily="2" charset="0"/>
                <a:ea typeface="ＭＳ Ｐゴシック" charset="-128"/>
                <a:sym typeface="Wingdings" pitchFamily="2" charset="2"/>
              </a:rPr>
              <a:t> </a:t>
            </a: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  <a:sym typeface="Wingdings" pitchFamily="2" charset="2"/>
              </a:rPr>
              <a:t>plasma impedance same as in MHD</a:t>
            </a:r>
            <a:r>
              <a:rPr lang="en-AU" kern="1200" dirty="0">
                <a:solidFill>
                  <a:srgbClr val="C00000"/>
                </a:solidFill>
                <a:latin typeface="Helvetica" pitchFamily="2" charset="0"/>
                <a:ea typeface="ＭＳ Ｐゴシック" charset="-128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A3DEB-EFE7-6148-9855-D4E68E2A7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269" y="4507097"/>
            <a:ext cx="6591300" cy="431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55A48-9BAE-A048-A036-8C3121555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8031" y="4629711"/>
            <a:ext cx="6436769" cy="42167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8343EB-6274-FC48-93EE-15C843437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5437" y="3547772"/>
            <a:ext cx="7287345" cy="9121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214D35-33E6-D74E-A7C2-E93E447AEE63}"/>
              </a:ext>
            </a:extLst>
          </p:cNvPr>
          <p:cNvSpPr txBox="1"/>
          <p:nvPr/>
        </p:nvSpPr>
        <p:spPr>
          <a:xfrm>
            <a:off x="9940776" y="4206218"/>
            <a:ext cx="127687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antenna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12D0CB-461F-D349-BEEB-046931C1305A}"/>
              </a:ext>
            </a:extLst>
          </p:cNvPr>
          <p:cNvSpPr txBox="1"/>
          <p:nvPr/>
        </p:nvSpPr>
        <p:spPr>
          <a:xfrm>
            <a:off x="11585873" y="4209697"/>
            <a:ext cx="116690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plasma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2E620-1BB0-1D4A-BD3A-59B97280149D}"/>
              </a:ext>
            </a:extLst>
          </p:cNvPr>
          <p:cNvSpPr/>
          <p:nvPr/>
        </p:nvSpPr>
        <p:spPr>
          <a:xfrm>
            <a:off x="10294027" y="3804064"/>
            <a:ext cx="843923" cy="518095"/>
          </a:xfrm>
          <a:prstGeom prst="rect">
            <a:avLst/>
          </a:prstGeom>
          <a:blipFill dpi="0" rotWithShape="1">
            <a:blip r:embed="rId11">
              <a:alphaModFix amt="5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842616-9BBF-5F41-9C5D-730451D75DC5}"/>
              </a:ext>
            </a:extLst>
          </p:cNvPr>
          <p:cNvSpPr/>
          <p:nvPr/>
        </p:nvSpPr>
        <p:spPr>
          <a:xfrm>
            <a:off x="11777976" y="3786185"/>
            <a:ext cx="843923" cy="518095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84916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10624</TotalTime>
  <Words>1505</Words>
  <Application>Microsoft Macintosh PowerPoint</Application>
  <PresentationFormat>Custom</PresentationFormat>
  <Paragraphs>177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Avenir Roman</vt:lpstr>
      <vt:lpstr>Calibri</vt:lpstr>
      <vt:lpstr>Cambria Math</vt:lpstr>
      <vt:lpstr>Century Gothic</vt:lpstr>
      <vt:lpstr>Helvetica</vt:lpstr>
      <vt:lpstr>Helvetica Light</vt:lpstr>
      <vt:lpstr>Helvetica Neue</vt:lpstr>
      <vt:lpstr>Symbol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Fulvio Zonca</cp:lastModifiedBy>
  <cp:revision>173</cp:revision>
  <dcterms:modified xsi:type="dcterms:W3CDTF">2022-11-09T17:32:34Z</dcterms:modified>
</cp:coreProperties>
</file>