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2.jpg" ContentType="image/jpeg"/>
  <Override PartName="/ppt/media/image20.jpg" ContentType="image/jpeg"/>
  <Override PartName="/ppt/media/image23.jpg" ContentType="image/jpeg"/>
  <Override PartName="/ppt/media/image38.jpg" ContentType="image/jpeg"/>
  <Override PartName="/ppt/media/image44.jpg" ContentType="image/jpeg"/>
  <Override PartName="/ppt/media/image45.jpg" ContentType="image/jpeg"/>
  <Override PartName="/ppt/media/image48.jpg" ContentType="image/jpeg"/>
  <Override PartName="/ppt/media/image53.jpg" ContentType="image/jpeg"/>
  <Override PartName="/ppt/media/image62.jpg" ContentType="image/jpeg"/>
  <Override PartName="/ppt/notesSlides/notesSlide1.xml" ContentType="application/vnd.openxmlformats-officedocument.presentationml.notesSlide+xml"/>
  <Override PartName="/ppt/media/image96.jpg" ContentType="image/jpeg"/>
  <Override PartName="/ppt/media/image97.jpg" ContentType="image/jpeg"/>
  <Override PartName="/ppt/media/image100.jpg" ContentType="image/jpeg"/>
  <Override PartName="/ppt/media/image101.jpg" ContentType="image/jpeg"/>
  <Override PartName="/ppt/media/image102.jpg" ContentType="image/jpeg"/>
  <Override PartName="/ppt/media/image103.jpg" ContentType="image/jpeg"/>
  <Override PartName="/ppt/media/image104.jpg" ContentType="image/jpeg"/>
  <Override PartName="/ppt/media/image105.jpg" ContentType="image/jpeg"/>
  <Override PartName="/ppt/media/image106.jpg" ContentType="image/jpeg"/>
  <Override PartName="/ppt/media/image118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301" r:id="rId2"/>
    <p:sldId id="384" r:id="rId3"/>
    <p:sldId id="404" r:id="rId4"/>
    <p:sldId id="405" r:id="rId5"/>
    <p:sldId id="406" r:id="rId6"/>
    <p:sldId id="407" r:id="rId7"/>
    <p:sldId id="419" r:id="rId8"/>
    <p:sldId id="417" r:id="rId9"/>
    <p:sldId id="411" r:id="rId10"/>
    <p:sldId id="339" r:id="rId11"/>
    <p:sldId id="412" r:id="rId12"/>
    <p:sldId id="360" r:id="rId13"/>
    <p:sldId id="371" r:id="rId14"/>
    <p:sldId id="372" r:id="rId15"/>
    <p:sldId id="413" r:id="rId16"/>
    <p:sldId id="376" r:id="rId17"/>
    <p:sldId id="374" r:id="rId18"/>
    <p:sldId id="385" r:id="rId19"/>
    <p:sldId id="386" r:id="rId20"/>
    <p:sldId id="378" r:id="rId21"/>
    <p:sldId id="357" r:id="rId22"/>
    <p:sldId id="414" r:id="rId23"/>
    <p:sldId id="387" r:id="rId24"/>
    <p:sldId id="390" r:id="rId25"/>
    <p:sldId id="389" r:id="rId26"/>
    <p:sldId id="344" r:id="rId27"/>
    <p:sldId id="416" r:id="rId28"/>
    <p:sldId id="342" r:id="rId29"/>
    <p:sldId id="421" r:id="rId30"/>
    <p:sldId id="349" r:id="rId31"/>
    <p:sldId id="381" r:id="rId32"/>
    <p:sldId id="391" r:id="rId33"/>
    <p:sldId id="395" r:id="rId34"/>
    <p:sldId id="394" r:id="rId35"/>
    <p:sldId id="392" r:id="rId36"/>
    <p:sldId id="398" r:id="rId37"/>
    <p:sldId id="397" r:id="rId38"/>
    <p:sldId id="393" r:id="rId39"/>
    <p:sldId id="422" r:id="rId40"/>
    <p:sldId id="399" r:id="rId41"/>
    <p:sldId id="420" r:id="rId42"/>
    <p:sldId id="401" r:id="rId43"/>
    <p:sldId id="402" r:id="rId44"/>
    <p:sldId id="400" r:id="rId45"/>
    <p:sldId id="403" r:id="rId46"/>
  </p:sldIdLst>
  <p:sldSz cx="6153150" cy="3460750"/>
  <p:notesSz cx="4610100" cy="346075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187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tur Kryzhanovskyy" initials="AK" lastIdx="15" clrIdx="0">
    <p:extLst>
      <p:ext uri="{19B8F6BF-5375-455C-9EA6-DF929625EA0E}">
        <p15:presenceInfo xmlns:p15="http://schemas.microsoft.com/office/powerpoint/2012/main" userId="34e9c7b7d11f3fa2" providerId="Windows Live"/>
      </p:ext>
    </p:extLst>
  </p:cmAuthor>
  <p:cmAuthor id="2" name="presentazione" initials="p" lastIdx="2" clrIdx="1">
    <p:extLst>
      <p:ext uri="{19B8F6BF-5375-455C-9EA6-DF929625EA0E}">
        <p15:presenceInfo xmlns:p15="http://schemas.microsoft.com/office/powerpoint/2012/main" userId="presentazion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75DBFF"/>
    <a:srgbClr val="FF0000"/>
    <a:srgbClr val="FFC69F"/>
    <a:srgbClr val="9BE5FF"/>
    <a:srgbClr val="2F64A2"/>
    <a:srgbClr val="0068FF"/>
    <a:srgbClr val="222321"/>
    <a:srgbClr val="C5F0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75" autoAdjust="0"/>
    <p:restoredTop sz="96824" autoAdjust="0"/>
  </p:normalViewPr>
  <p:slideViewPr>
    <p:cSldViewPr>
      <p:cViewPr varScale="1">
        <p:scale>
          <a:sx n="298" d="100"/>
          <a:sy n="298" d="100"/>
        </p:scale>
        <p:origin x="234" y="348"/>
      </p:cViewPr>
      <p:guideLst>
        <p:guide orient="horz" pos="2880"/>
        <p:guide pos="187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997075" cy="1730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2611438" y="0"/>
            <a:ext cx="1997075" cy="1730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3FB18-5B95-4C02-AE13-E904E7E6417D}" type="datetimeFigureOut">
              <a:rPr lang="it-IT" smtClean="0"/>
              <a:t>07/11/2022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3287713"/>
            <a:ext cx="1997075" cy="1730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2611438" y="3287713"/>
            <a:ext cx="1997075" cy="1730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A42CA3-E170-46A9-AF87-D83EC99F218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15751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997075" cy="1730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2611438" y="0"/>
            <a:ext cx="1997075" cy="1730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F4FCE0-4744-462B-BB67-E09FB3023663}" type="datetimeFigureOut">
              <a:rPr lang="it-IT" smtClean="0"/>
              <a:t>07/11/2022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268413" y="433388"/>
            <a:ext cx="2073275" cy="1166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460375" y="1665288"/>
            <a:ext cx="3689350" cy="13636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3287713"/>
            <a:ext cx="1997075" cy="1730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2611438" y="3287713"/>
            <a:ext cx="1997075" cy="1730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493D2F-632F-4DD0-8D66-8B40363FE0D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41583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493D2F-632F-4DD0-8D66-8B40363FE0D5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1472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61490" y="1072833"/>
            <a:ext cx="523017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922974" y="1938023"/>
            <a:ext cx="430720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7A000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660"/>
              </a:lnSpc>
            </a:pPr>
            <a:r>
              <a:rPr lang="it-IT" spc="45"/>
              <a:t>5 dicembre 2016</a:t>
            </a:r>
            <a:endParaRPr lang="it-IT" spc="4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8E000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660"/>
              </a:lnSpc>
            </a:pPr>
            <a:r>
              <a:rPr lang="it-IT" spc="60">
                <a:solidFill>
                  <a:srgbClr val="F2F2F2"/>
                </a:solidFill>
              </a:rPr>
              <a:t>Artur Kryzhanovskyy               Chiusura di shell, nuclei magici ed esotici</a:t>
            </a:r>
            <a:endParaRPr lang="it-IT" spc="35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7A0000"/>
                </a:solidFill>
                <a:latin typeface="Calibri"/>
                <a:cs typeface="Calibri"/>
              </a:defRPr>
            </a:lvl1pPr>
          </a:lstStyle>
          <a:p>
            <a:pPr marL="69847">
              <a:lnSpc>
                <a:spcPts val="660"/>
              </a:lnSpc>
            </a:pPr>
            <a:fld id="{81D60167-4931-47E6-BA6A-407CBD079E47}" type="slidenum">
              <a:rPr lang="it-IT" spc="45" smtClean="0"/>
              <a:pPr marL="69847">
                <a:lnSpc>
                  <a:spcPts val="660"/>
                </a:lnSpc>
              </a:pPr>
              <a:t>‹#›</a:t>
            </a:fld>
            <a:r>
              <a:rPr lang="it-IT" spc="45"/>
              <a:t> </a:t>
            </a:r>
            <a:r>
              <a:rPr lang="it-IT" spc="114"/>
              <a:t>/</a:t>
            </a:r>
            <a:r>
              <a:rPr lang="it-IT" spc="55"/>
              <a:t> </a:t>
            </a:r>
            <a:r>
              <a:rPr lang="it-IT" spc="45"/>
              <a:t>24</a:t>
            </a:r>
            <a:endParaRPr lang="it-IT" spc="4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7198" y="219088"/>
            <a:ext cx="5898751" cy="215444"/>
          </a:xfrm>
        </p:spPr>
        <p:txBody>
          <a:bodyPr lIns="0" tIns="0" rIns="0" bIns="0"/>
          <a:lstStyle>
            <a:lvl1pPr>
              <a:defRPr sz="1400" b="0" i="0">
                <a:solidFill>
                  <a:srgbClr val="CC0000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7A000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660"/>
              </a:lnSpc>
            </a:pPr>
            <a:r>
              <a:rPr lang="it-IT" spc="45"/>
              <a:t>5 dicembre 2016</a:t>
            </a:r>
            <a:endParaRPr lang="it-IT" spc="4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8E000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660"/>
              </a:lnSpc>
            </a:pPr>
            <a:r>
              <a:rPr lang="it-IT" spc="60">
                <a:solidFill>
                  <a:srgbClr val="F2F2F2"/>
                </a:solidFill>
              </a:rPr>
              <a:t>Artur Kryzhanovskyy               Chiusura di shell, nuclei magici ed esotici</a:t>
            </a:r>
            <a:endParaRPr lang="it-IT" spc="35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7A0000"/>
                </a:solidFill>
                <a:latin typeface="Calibri"/>
                <a:cs typeface="Calibri"/>
              </a:defRPr>
            </a:lvl1pPr>
          </a:lstStyle>
          <a:p>
            <a:pPr marL="69847">
              <a:lnSpc>
                <a:spcPts val="660"/>
              </a:lnSpc>
            </a:pPr>
            <a:fld id="{81D60167-4931-47E6-BA6A-407CBD079E47}" type="slidenum">
              <a:rPr lang="it-IT" spc="45" smtClean="0"/>
              <a:pPr marL="69847">
                <a:lnSpc>
                  <a:spcPts val="660"/>
                </a:lnSpc>
              </a:pPr>
              <a:t>‹#›</a:t>
            </a:fld>
            <a:r>
              <a:rPr lang="it-IT" spc="45"/>
              <a:t> </a:t>
            </a:r>
            <a:r>
              <a:rPr lang="it-IT" spc="114"/>
              <a:t>/</a:t>
            </a:r>
            <a:r>
              <a:rPr lang="it-IT" spc="55"/>
              <a:t> </a:t>
            </a:r>
            <a:r>
              <a:rPr lang="it-IT" spc="45"/>
              <a:t>24</a:t>
            </a:r>
            <a:endParaRPr lang="it-IT" spc="4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7198" y="219088"/>
            <a:ext cx="5898751" cy="215444"/>
          </a:xfrm>
        </p:spPr>
        <p:txBody>
          <a:bodyPr lIns="0" tIns="0" rIns="0" bIns="0"/>
          <a:lstStyle>
            <a:lvl1pPr>
              <a:defRPr sz="1400" b="0" i="0">
                <a:solidFill>
                  <a:srgbClr val="CC0000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07663" y="795975"/>
            <a:ext cx="26766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168876" y="795975"/>
            <a:ext cx="26766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7A000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660"/>
              </a:lnSpc>
            </a:pPr>
            <a:r>
              <a:rPr lang="it-IT" spc="45"/>
              <a:t>5 dicembre 2016</a:t>
            </a:r>
            <a:endParaRPr lang="it-IT" spc="45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8E000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660"/>
              </a:lnSpc>
            </a:pPr>
            <a:r>
              <a:rPr lang="it-IT" spc="60">
                <a:solidFill>
                  <a:srgbClr val="F2F2F2"/>
                </a:solidFill>
              </a:rPr>
              <a:t>Artur Kryzhanovskyy               Chiusura di shell, nuclei magici ed esotici</a:t>
            </a:r>
            <a:endParaRPr lang="it-IT" spc="35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7A0000"/>
                </a:solidFill>
                <a:latin typeface="Calibri"/>
                <a:cs typeface="Calibri"/>
              </a:defRPr>
            </a:lvl1pPr>
          </a:lstStyle>
          <a:p>
            <a:pPr marL="69847">
              <a:lnSpc>
                <a:spcPts val="660"/>
              </a:lnSpc>
            </a:pPr>
            <a:fld id="{81D60167-4931-47E6-BA6A-407CBD079E47}" type="slidenum">
              <a:rPr lang="it-IT" spc="45" smtClean="0"/>
              <a:pPr marL="69847">
                <a:lnSpc>
                  <a:spcPts val="660"/>
                </a:lnSpc>
              </a:pPr>
              <a:t>‹#›</a:t>
            </a:fld>
            <a:r>
              <a:rPr lang="it-IT" spc="45"/>
              <a:t> </a:t>
            </a:r>
            <a:r>
              <a:rPr lang="it-IT" spc="114"/>
              <a:t>/</a:t>
            </a:r>
            <a:r>
              <a:rPr lang="it-IT" spc="55"/>
              <a:t> </a:t>
            </a:r>
            <a:r>
              <a:rPr lang="it-IT" spc="45"/>
              <a:t>24</a:t>
            </a:r>
            <a:endParaRPr lang="it-IT" spc="4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7198" y="219088"/>
            <a:ext cx="5898751" cy="215444"/>
          </a:xfrm>
        </p:spPr>
        <p:txBody>
          <a:bodyPr lIns="0" tIns="0" rIns="0" bIns="0"/>
          <a:lstStyle>
            <a:lvl1pPr>
              <a:defRPr sz="1400" b="0" i="0">
                <a:solidFill>
                  <a:srgbClr val="CC0000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7A000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660"/>
              </a:lnSpc>
            </a:pPr>
            <a:r>
              <a:rPr lang="it-IT" spc="45"/>
              <a:t>5 dicembre 2016</a:t>
            </a:r>
            <a:endParaRPr lang="it-IT" spc="45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8E000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660"/>
              </a:lnSpc>
            </a:pPr>
            <a:r>
              <a:rPr lang="it-IT" spc="60">
                <a:solidFill>
                  <a:srgbClr val="F2F2F2"/>
                </a:solidFill>
              </a:rPr>
              <a:t>Artur Kryzhanovskyy               Chiusura di shell, nuclei magici ed esotici</a:t>
            </a:r>
            <a:endParaRPr lang="it-IT" spc="35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7A0000"/>
                </a:solidFill>
                <a:latin typeface="Calibri"/>
                <a:cs typeface="Calibri"/>
              </a:defRPr>
            </a:lvl1pPr>
          </a:lstStyle>
          <a:p>
            <a:pPr marL="69847">
              <a:lnSpc>
                <a:spcPts val="660"/>
              </a:lnSpc>
            </a:pPr>
            <a:fld id="{81D60167-4931-47E6-BA6A-407CBD079E47}" type="slidenum">
              <a:rPr lang="it-IT" spc="45" smtClean="0"/>
              <a:pPr marL="69847">
                <a:lnSpc>
                  <a:spcPts val="660"/>
                </a:lnSpc>
              </a:pPr>
              <a:t>‹#›</a:t>
            </a:fld>
            <a:r>
              <a:rPr lang="it-IT" spc="45"/>
              <a:t> </a:t>
            </a:r>
            <a:r>
              <a:rPr lang="it-IT" spc="114"/>
              <a:t>/</a:t>
            </a:r>
            <a:r>
              <a:rPr lang="it-IT" spc="55"/>
              <a:t> </a:t>
            </a:r>
            <a:r>
              <a:rPr lang="it-IT" spc="45"/>
              <a:t>24</a:t>
            </a:r>
            <a:endParaRPr lang="it-IT" spc="4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7A000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660"/>
              </a:lnSpc>
            </a:pPr>
            <a:r>
              <a:rPr lang="it-IT" spc="45"/>
              <a:t>5 dicembre 2016</a:t>
            </a:r>
            <a:endParaRPr lang="it-IT" spc="45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8E000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660"/>
              </a:lnSpc>
            </a:pPr>
            <a:r>
              <a:rPr lang="it-IT" spc="60">
                <a:solidFill>
                  <a:srgbClr val="F2F2F2"/>
                </a:solidFill>
              </a:rPr>
              <a:t>Artur Kryzhanovskyy               Chiusura di shell, nuclei magici ed esotici</a:t>
            </a:r>
            <a:endParaRPr lang="it-IT" spc="35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7A0000"/>
                </a:solidFill>
                <a:latin typeface="Calibri"/>
                <a:cs typeface="Calibri"/>
              </a:defRPr>
            </a:lvl1pPr>
          </a:lstStyle>
          <a:p>
            <a:pPr marL="69847">
              <a:lnSpc>
                <a:spcPts val="660"/>
              </a:lnSpc>
            </a:pPr>
            <a:fld id="{81D60167-4931-47E6-BA6A-407CBD079E47}" type="slidenum">
              <a:rPr lang="it-IT" spc="45" smtClean="0"/>
              <a:pPr marL="69847">
                <a:lnSpc>
                  <a:spcPts val="660"/>
                </a:lnSpc>
              </a:pPr>
              <a:t>‹#›</a:t>
            </a:fld>
            <a:r>
              <a:rPr lang="it-IT" spc="45"/>
              <a:t> </a:t>
            </a:r>
            <a:r>
              <a:rPr lang="it-IT" spc="114"/>
              <a:t>/</a:t>
            </a:r>
            <a:r>
              <a:rPr lang="it-IT" spc="55"/>
              <a:t> </a:t>
            </a:r>
            <a:r>
              <a:rPr lang="it-IT" spc="45"/>
              <a:t>24</a:t>
            </a:r>
            <a:endParaRPr lang="it-IT" spc="4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381554" y="2664159"/>
            <a:ext cx="720721" cy="5366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k object 17"/>
          <p:cNvSpPr/>
          <p:nvPr/>
        </p:nvSpPr>
        <p:spPr>
          <a:xfrm>
            <a:off x="4035710" y="3261498"/>
            <a:ext cx="57633" cy="30480"/>
          </a:xfrm>
          <a:custGeom>
            <a:avLst/>
            <a:gdLst/>
            <a:ahLst/>
            <a:cxnLst/>
            <a:rect l="l" t="t" r="r" b="b"/>
            <a:pathLst>
              <a:path w="43180" h="30479">
                <a:moveTo>
                  <a:pt x="0" y="30366"/>
                </a:moveTo>
                <a:lnTo>
                  <a:pt x="43019" y="30366"/>
                </a:lnTo>
                <a:lnTo>
                  <a:pt x="43019" y="0"/>
                </a:lnTo>
                <a:lnTo>
                  <a:pt x="0" y="0"/>
                </a:lnTo>
                <a:lnTo>
                  <a:pt x="0" y="30366"/>
                </a:lnTo>
                <a:close/>
              </a:path>
            </a:pathLst>
          </a:custGeom>
          <a:ln w="5060">
            <a:solidFill>
              <a:srgbClr val="ADADE0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8" name="bk object 18"/>
          <p:cNvSpPr/>
          <p:nvPr/>
        </p:nvSpPr>
        <p:spPr>
          <a:xfrm>
            <a:off x="3929439" y="3257536"/>
            <a:ext cx="33902" cy="38100"/>
          </a:xfrm>
          <a:custGeom>
            <a:avLst/>
            <a:gdLst/>
            <a:ahLst/>
            <a:cxnLst/>
            <a:rect l="l" t="t" r="r" b="b"/>
            <a:pathLst>
              <a:path w="25400" h="38100">
                <a:moveTo>
                  <a:pt x="25400" y="0"/>
                </a:moveTo>
                <a:lnTo>
                  <a:pt x="0" y="19050"/>
                </a:lnTo>
                <a:lnTo>
                  <a:pt x="25400" y="38100"/>
                </a:lnTo>
                <a:lnTo>
                  <a:pt x="25400" y="0"/>
                </a:lnTo>
                <a:close/>
              </a:path>
            </a:pathLst>
          </a:custGeom>
          <a:solidFill>
            <a:srgbClr val="D6D6E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9" name="bk object 19"/>
          <p:cNvSpPr/>
          <p:nvPr/>
        </p:nvSpPr>
        <p:spPr>
          <a:xfrm>
            <a:off x="4166753" y="3257536"/>
            <a:ext cx="33902" cy="38100"/>
          </a:xfrm>
          <a:custGeom>
            <a:avLst/>
            <a:gdLst/>
            <a:ahLst/>
            <a:cxnLst/>
            <a:rect l="l" t="t" r="r" b="b"/>
            <a:pathLst>
              <a:path w="25400" h="38100">
                <a:moveTo>
                  <a:pt x="0" y="0"/>
                </a:moveTo>
                <a:lnTo>
                  <a:pt x="0" y="38100"/>
                </a:lnTo>
                <a:lnTo>
                  <a:pt x="25399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D6D6E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0" name="bk object 20"/>
          <p:cNvSpPr/>
          <p:nvPr/>
        </p:nvSpPr>
        <p:spPr>
          <a:xfrm>
            <a:off x="4387568" y="3271621"/>
            <a:ext cx="57633" cy="30480"/>
          </a:xfrm>
          <a:custGeom>
            <a:avLst/>
            <a:gdLst/>
            <a:ahLst/>
            <a:cxnLst/>
            <a:rect l="l" t="t" r="r" b="b"/>
            <a:pathLst>
              <a:path w="43179" h="30479">
                <a:moveTo>
                  <a:pt x="0" y="30366"/>
                </a:moveTo>
                <a:lnTo>
                  <a:pt x="43019" y="30366"/>
                </a:lnTo>
                <a:lnTo>
                  <a:pt x="43019" y="0"/>
                </a:lnTo>
                <a:lnTo>
                  <a:pt x="0" y="0"/>
                </a:lnTo>
                <a:lnTo>
                  <a:pt x="0" y="30366"/>
                </a:lnTo>
                <a:close/>
              </a:path>
            </a:pathLst>
          </a:custGeom>
          <a:ln w="5060">
            <a:solidFill>
              <a:srgbClr val="ADADE0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1" name="bk object 21"/>
          <p:cNvSpPr/>
          <p:nvPr/>
        </p:nvSpPr>
        <p:spPr>
          <a:xfrm>
            <a:off x="4401574" y="3261347"/>
            <a:ext cx="57633" cy="30480"/>
          </a:xfrm>
          <a:custGeom>
            <a:avLst/>
            <a:gdLst/>
            <a:ahLst/>
            <a:cxnLst/>
            <a:rect l="l" t="t" r="r" b="b"/>
            <a:pathLst>
              <a:path w="43179" h="30479">
                <a:moveTo>
                  <a:pt x="0" y="10160"/>
                </a:moveTo>
                <a:lnTo>
                  <a:pt x="0" y="0"/>
                </a:lnTo>
                <a:lnTo>
                  <a:pt x="43180" y="0"/>
                </a:lnTo>
                <a:lnTo>
                  <a:pt x="43180" y="30480"/>
                </a:lnTo>
                <a:lnTo>
                  <a:pt x="33020" y="30480"/>
                </a:lnTo>
              </a:path>
            </a:pathLst>
          </a:custGeom>
          <a:ln w="5060">
            <a:solidFill>
              <a:srgbClr val="ADADE0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2" name="bk object 22"/>
          <p:cNvSpPr/>
          <p:nvPr/>
        </p:nvSpPr>
        <p:spPr>
          <a:xfrm>
            <a:off x="4415132" y="3251186"/>
            <a:ext cx="57633" cy="30480"/>
          </a:xfrm>
          <a:custGeom>
            <a:avLst/>
            <a:gdLst/>
            <a:ahLst/>
            <a:cxnLst/>
            <a:rect l="l" t="t" r="r" b="b"/>
            <a:pathLst>
              <a:path w="43179" h="30479">
                <a:moveTo>
                  <a:pt x="0" y="10160"/>
                </a:moveTo>
                <a:lnTo>
                  <a:pt x="0" y="0"/>
                </a:lnTo>
                <a:lnTo>
                  <a:pt x="43181" y="0"/>
                </a:lnTo>
                <a:lnTo>
                  <a:pt x="43181" y="30480"/>
                </a:lnTo>
                <a:lnTo>
                  <a:pt x="33020" y="30480"/>
                </a:lnTo>
              </a:path>
            </a:pathLst>
          </a:custGeom>
          <a:ln w="5060">
            <a:solidFill>
              <a:srgbClr val="ADADE0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3" name="bk object 23"/>
          <p:cNvSpPr/>
          <p:nvPr/>
        </p:nvSpPr>
        <p:spPr>
          <a:xfrm>
            <a:off x="4303257" y="3257536"/>
            <a:ext cx="271213" cy="38100"/>
          </a:xfrm>
          <a:custGeom>
            <a:avLst/>
            <a:gdLst/>
            <a:ahLst/>
            <a:cxnLst/>
            <a:rect l="l" t="t" r="r" b="b"/>
            <a:pathLst>
              <a:path w="203200" h="38100">
                <a:moveTo>
                  <a:pt x="25400" y="0"/>
                </a:moveTo>
                <a:lnTo>
                  <a:pt x="0" y="19050"/>
                </a:lnTo>
                <a:lnTo>
                  <a:pt x="25400" y="38100"/>
                </a:lnTo>
                <a:lnTo>
                  <a:pt x="25400" y="0"/>
                </a:lnTo>
                <a:close/>
              </a:path>
              <a:path w="203200" h="38100">
                <a:moveTo>
                  <a:pt x="177802" y="0"/>
                </a:moveTo>
                <a:lnTo>
                  <a:pt x="177802" y="38100"/>
                </a:lnTo>
                <a:lnTo>
                  <a:pt x="203202" y="19050"/>
                </a:lnTo>
                <a:lnTo>
                  <a:pt x="177802" y="0"/>
                </a:lnTo>
                <a:close/>
              </a:path>
            </a:pathLst>
          </a:custGeom>
          <a:solidFill>
            <a:srgbClr val="D6D6E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4" name="bk object 24"/>
          <p:cNvSpPr/>
          <p:nvPr/>
        </p:nvSpPr>
        <p:spPr>
          <a:xfrm>
            <a:off x="4795712" y="3263886"/>
            <a:ext cx="50852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1" y="0"/>
                </a:lnTo>
              </a:path>
            </a:pathLst>
          </a:custGeom>
          <a:ln w="7591">
            <a:solidFill>
              <a:srgbClr val="ADADE0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5" name="bk object 25"/>
          <p:cNvSpPr/>
          <p:nvPr/>
        </p:nvSpPr>
        <p:spPr>
          <a:xfrm>
            <a:off x="4677056" y="3257536"/>
            <a:ext cx="271213" cy="38100"/>
          </a:xfrm>
          <a:custGeom>
            <a:avLst/>
            <a:gdLst/>
            <a:ahLst/>
            <a:cxnLst/>
            <a:rect l="l" t="t" r="r" b="b"/>
            <a:pathLst>
              <a:path w="203200" h="38100">
                <a:moveTo>
                  <a:pt x="25400" y="0"/>
                </a:moveTo>
                <a:lnTo>
                  <a:pt x="0" y="19050"/>
                </a:lnTo>
                <a:lnTo>
                  <a:pt x="25400" y="38100"/>
                </a:lnTo>
                <a:lnTo>
                  <a:pt x="25400" y="0"/>
                </a:lnTo>
                <a:close/>
              </a:path>
              <a:path w="203200" h="38100">
                <a:moveTo>
                  <a:pt x="177802" y="0"/>
                </a:moveTo>
                <a:lnTo>
                  <a:pt x="177802" y="38100"/>
                </a:lnTo>
                <a:lnTo>
                  <a:pt x="203202" y="19050"/>
                </a:lnTo>
                <a:lnTo>
                  <a:pt x="177802" y="0"/>
                </a:lnTo>
                <a:close/>
              </a:path>
            </a:pathLst>
          </a:custGeom>
          <a:solidFill>
            <a:srgbClr val="D6D6E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6" name="bk object 26"/>
          <p:cNvSpPr/>
          <p:nvPr/>
        </p:nvSpPr>
        <p:spPr>
          <a:xfrm>
            <a:off x="4778761" y="3251186"/>
            <a:ext cx="50852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D6D6EF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7" name="bk object 27"/>
          <p:cNvSpPr/>
          <p:nvPr/>
        </p:nvSpPr>
        <p:spPr>
          <a:xfrm>
            <a:off x="4795712" y="3276587"/>
            <a:ext cx="50852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1" y="0"/>
                </a:lnTo>
              </a:path>
            </a:pathLst>
          </a:custGeom>
          <a:ln w="7591">
            <a:solidFill>
              <a:srgbClr val="D6D6EF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8" name="bk object 28"/>
          <p:cNvSpPr/>
          <p:nvPr/>
        </p:nvSpPr>
        <p:spPr>
          <a:xfrm>
            <a:off x="4778761" y="3289287"/>
            <a:ext cx="50852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D6D6EF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9" name="bk object 29"/>
          <p:cNvSpPr/>
          <p:nvPr/>
        </p:nvSpPr>
        <p:spPr>
          <a:xfrm>
            <a:off x="4795712" y="3301987"/>
            <a:ext cx="50852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1" y="0"/>
                </a:lnTo>
              </a:path>
            </a:pathLst>
          </a:custGeom>
          <a:ln w="7591">
            <a:solidFill>
              <a:srgbClr val="D6D6EF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30" name="bk object 30"/>
          <p:cNvSpPr/>
          <p:nvPr/>
        </p:nvSpPr>
        <p:spPr>
          <a:xfrm>
            <a:off x="5152564" y="3251186"/>
            <a:ext cx="50852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ADADE0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31" name="bk object 31"/>
          <p:cNvSpPr/>
          <p:nvPr/>
        </p:nvSpPr>
        <p:spPr>
          <a:xfrm>
            <a:off x="5169515" y="3263886"/>
            <a:ext cx="50852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1" y="0"/>
                </a:lnTo>
              </a:path>
            </a:pathLst>
          </a:custGeom>
          <a:ln w="7591">
            <a:solidFill>
              <a:srgbClr val="ADADE0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32" name="bk object 32"/>
          <p:cNvSpPr/>
          <p:nvPr/>
        </p:nvSpPr>
        <p:spPr>
          <a:xfrm>
            <a:off x="5169515" y="3276587"/>
            <a:ext cx="50852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1" y="0"/>
                </a:lnTo>
              </a:path>
            </a:pathLst>
          </a:custGeom>
          <a:ln w="7591">
            <a:solidFill>
              <a:srgbClr val="ADADE0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33" name="bk object 33"/>
          <p:cNvSpPr/>
          <p:nvPr/>
        </p:nvSpPr>
        <p:spPr>
          <a:xfrm>
            <a:off x="5050854" y="3257536"/>
            <a:ext cx="271213" cy="38100"/>
          </a:xfrm>
          <a:custGeom>
            <a:avLst/>
            <a:gdLst/>
            <a:ahLst/>
            <a:cxnLst/>
            <a:rect l="l" t="t" r="r" b="b"/>
            <a:pathLst>
              <a:path w="203200" h="38100">
                <a:moveTo>
                  <a:pt x="25400" y="0"/>
                </a:moveTo>
                <a:lnTo>
                  <a:pt x="0" y="19050"/>
                </a:lnTo>
                <a:lnTo>
                  <a:pt x="25400" y="38100"/>
                </a:lnTo>
                <a:lnTo>
                  <a:pt x="25400" y="0"/>
                </a:lnTo>
                <a:close/>
              </a:path>
              <a:path w="203200" h="38100">
                <a:moveTo>
                  <a:pt x="177802" y="0"/>
                </a:moveTo>
                <a:lnTo>
                  <a:pt x="177802" y="38100"/>
                </a:lnTo>
                <a:lnTo>
                  <a:pt x="203202" y="19050"/>
                </a:lnTo>
                <a:lnTo>
                  <a:pt x="177802" y="0"/>
                </a:lnTo>
                <a:close/>
              </a:path>
            </a:pathLst>
          </a:custGeom>
          <a:solidFill>
            <a:srgbClr val="D6D6E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34" name="bk object 34"/>
          <p:cNvSpPr/>
          <p:nvPr/>
        </p:nvSpPr>
        <p:spPr>
          <a:xfrm>
            <a:off x="5152564" y="3289287"/>
            <a:ext cx="50852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D6D6EF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35" name="bk object 35"/>
          <p:cNvSpPr/>
          <p:nvPr/>
        </p:nvSpPr>
        <p:spPr>
          <a:xfrm>
            <a:off x="5169515" y="3301987"/>
            <a:ext cx="50852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1" y="0"/>
                </a:lnTo>
              </a:path>
            </a:pathLst>
          </a:custGeom>
          <a:ln w="7591">
            <a:solidFill>
              <a:srgbClr val="D6D6EF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36" name="bk object 36"/>
          <p:cNvSpPr/>
          <p:nvPr/>
        </p:nvSpPr>
        <p:spPr>
          <a:xfrm>
            <a:off x="5526361" y="3251186"/>
            <a:ext cx="50852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ADADE0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37" name="bk object 37"/>
          <p:cNvSpPr/>
          <p:nvPr/>
        </p:nvSpPr>
        <p:spPr>
          <a:xfrm>
            <a:off x="5543312" y="3263886"/>
            <a:ext cx="50852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1" y="0"/>
                </a:lnTo>
              </a:path>
            </a:pathLst>
          </a:custGeom>
          <a:ln w="7591">
            <a:solidFill>
              <a:srgbClr val="ADADE0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38" name="bk object 38"/>
          <p:cNvSpPr/>
          <p:nvPr/>
        </p:nvSpPr>
        <p:spPr>
          <a:xfrm>
            <a:off x="5543312" y="3276587"/>
            <a:ext cx="50852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1" y="0"/>
                </a:lnTo>
              </a:path>
            </a:pathLst>
          </a:custGeom>
          <a:ln w="7591">
            <a:solidFill>
              <a:srgbClr val="ADADE0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39" name="bk object 39"/>
          <p:cNvSpPr/>
          <p:nvPr/>
        </p:nvSpPr>
        <p:spPr>
          <a:xfrm>
            <a:off x="5526361" y="3289287"/>
            <a:ext cx="50852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ADADE0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40" name="bk object 40"/>
          <p:cNvSpPr/>
          <p:nvPr/>
        </p:nvSpPr>
        <p:spPr>
          <a:xfrm>
            <a:off x="5543312" y="3301987"/>
            <a:ext cx="50852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1" y="0"/>
                </a:lnTo>
              </a:path>
            </a:pathLst>
          </a:custGeom>
          <a:ln w="7591">
            <a:solidFill>
              <a:srgbClr val="ADADE0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41" name="bk object 41"/>
          <p:cNvSpPr/>
          <p:nvPr/>
        </p:nvSpPr>
        <p:spPr>
          <a:xfrm>
            <a:off x="5940847" y="3281667"/>
            <a:ext cx="27121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0"/>
                </a:moveTo>
                <a:lnTo>
                  <a:pt x="20321" y="20320"/>
                </a:lnTo>
              </a:path>
            </a:pathLst>
          </a:custGeom>
          <a:ln w="7591">
            <a:solidFill>
              <a:srgbClr val="ADADE0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42" name="bk object 42"/>
          <p:cNvSpPr/>
          <p:nvPr/>
        </p:nvSpPr>
        <p:spPr>
          <a:xfrm>
            <a:off x="5904723" y="3255172"/>
            <a:ext cx="40682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30367" y="15183"/>
                </a:moveTo>
                <a:lnTo>
                  <a:pt x="30367" y="6797"/>
                </a:lnTo>
                <a:lnTo>
                  <a:pt x="23568" y="0"/>
                </a:lnTo>
                <a:lnTo>
                  <a:pt x="15183" y="0"/>
                </a:lnTo>
                <a:lnTo>
                  <a:pt x="6797" y="0"/>
                </a:lnTo>
                <a:lnTo>
                  <a:pt x="0" y="6797"/>
                </a:lnTo>
                <a:lnTo>
                  <a:pt x="0" y="15183"/>
                </a:lnTo>
                <a:lnTo>
                  <a:pt x="0" y="23568"/>
                </a:lnTo>
                <a:lnTo>
                  <a:pt x="6797" y="30366"/>
                </a:lnTo>
                <a:lnTo>
                  <a:pt x="15183" y="30366"/>
                </a:lnTo>
                <a:lnTo>
                  <a:pt x="23568" y="30366"/>
                </a:lnTo>
                <a:lnTo>
                  <a:pt x="30367" y="23568"/>
                </a:lnTo>
                <a:lnTo>
                  <a:pt x="30367" y="15183"/>
                </a:lnTo>
                <a:close/>
              </a:path>
            </a:pathLst>
          </a:custGeom>
          <a:ln w="5060">
            <a:solidFill>
              <a:srgbClr val="ADADE0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43" name="bk object 43"/>
          <p:cNvSpPr/>
          <p:nvPr/>
        </p:nvSpPr>
        <p:spPr>
          <a:xfrm>
            <a:off x="5798453" y="3251186"/>
            <a:ext cx="67803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50800"/>
                </a:moveTo>
                <a:lnTo>
                  <a:pt x="35160" y="48796"/>
                </a:lnTo>
                <a:lnTo>
                  <a:pt x="43248" y="43339"/>
                </a:lnTo>
                <a:lnTo>
                  <a:pt x="48762" y="35262"/>
                </a:lnTo>
                <a:lnTo>
                  <a:pt x="50800" y="25400"/>
                </a:lnTo>
                <a:lnTo>
                  <a:pt x="48796" y="15537"/>
                </a:lnTo>
                <a:lnTo>
                  <a:pt x="43339" y="7461"/>
                </a:lnTo>
                <a:lnTo>
                  <a:pt x="35262" y="2004"/>
                </a:lnTo>
                <a:lnTo>
                  <a:pt x="25400" y="0"/>
                </a:lnTo>
                <a:lnTo>
                  <a:pt x="15537" y="2004"/>
                </a:lnTo>
                <a:lnTo>
                  <a:pt x="7461" y="7461"/>
                </a:lnTo>
                <a:lnTo>
                  <a:pt x="2004" y="15537"/>
                </a:lnTo>
                <a:lnTo>
                  <a:pt x="0" y="25400"/>
                </a:lnTo>
              </a:path>
            </a:pathLst>
          </a:custGeom>
          <a:ln w="5060">
            <a:solidFill>
              <a:srgbClr val="ADADE0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44" name="bk object 44"/>
          <p:cNvSpPr/>
          <p:nvPr/>
        </p:nvSpPr>
        <p:spPr>
          <a:xfrm>
            <a:off x="5778116" y="3268967"/>
            <a:ext cx="40682" cy="12700"/>
          </a:xfrm>
          <a:custGeom>
            <a:avLst/>
            <a:gdLst/>
            <a:ahLst/>
            <a:cxnLst/>
            <a:rect l="l" t="t" r="r" b="b"/>
            <a:pathLst>
              <a:path w="30479" h="12700">
                <a:moveTo>
                  <a:pt x="30480" y="0"/>
                </a:moveTo>
                <a:lnTo>
                  <a:pt x="15240" y="12699"/>
                </a:lnTo>
                <a:lnTo>
                  <a:pt x="0" y="0"/>
                </a:lnTo>
              </a:path>
            </a:pathLst>
          </a:custGeom>
          <a:ln w="5060">
            <a:solidFill>
              <a:srgbClr val="ADADE0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45" name="bk object 45"/>
          <p:cNvSpPr/>
          <p:nvPr/>
        </p:nvSpPr>
        <p:spPr>
          <a:xfrm>
            <a:off x="6001866" y="3251186"/>
            <a:ext cx="67803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399" y="50800"/>
                </a:moveTo>
                <a:lnTo>
                  <a:pt x="15537" y="48796"/>
                </a:lnTo>
                <a:lnTo>
                  <a:pt x="7461" y="43339"/>
                </a:lnTo>
                <a:lnTo>
                  <a:pt x="2004" y="35262"/>
                </a:lnTo>
                <a:lnTo>
                  <a:pt x="0" y="25400"/>
                </a:lnTo>
                <a:lnTo>
                  <a:pt x="2004" y="15537"/>
                </a:lnTo>
                <a:lnTo>
                  <a:pt x="7461" y="7461"/>
                </a:lnTo>
                <a:lnTo>
                  <a:pt x="15537" y="2004"/>
                </a:lnTo>
                <a:lnTo>
                  <a:pt x="25399" y="0"/>
                </a:lnTo>
                <a:lnTo>
                  <a:pt x="35262" y="2004"/>
                </a:lnTo>
                <a:lnTo>
                  <a:pt x="43338" y="7461"/>
                </a:lnTo>
                <a:lnTo>
                  <a:pt x="48795" y="15537"/>
                </a:lnTo>
                <a:lnTo>
                  <a:pt x="50799" y="25400"/>
                </a:lnTo>
              </a:path>
            </a:pathLst>
          </a:custGeom>
          <a:ln w="5060">
            <a:solidFill>
              <a:srgbClr val="ADADE0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46" name="bk object 46"/>
          <p:cNvSpPr/>
          <p:nvPr/>
        </p:nvSpPr>
        <p:spPr>
          <a:xfrm>
            <a:off x="6049334" y="3268967"/>
            <a:ext cx="40682" cy="12700"/>
          </a:xfrm>
          <a:custGeom>
            <a:avLst/>
            <a:gdLst/>
            <a:ahLst/>
            <a:cxnLst/>
            <a:rect l="l" t="t" r="r" b="b"/>
            <a:pathLst>
              <a:path w="30479" h="12700">
                <a:moveTo>
                  <a:pt x="30479" y="0"/>
                </a:moveTo>
                <a:lnTo>
                  <a:pt x="15239" y="12699"/>
                </a:lnTo>
                <a:lnTo>
                  <a:pt x="0" y="0"/>
                </a:lnTo>
              </a:path>
            </a:pathLst>
          </a:custGeom>
          <a:ln w="5060">
            <a:solidFill>
              <a:srgbClr val="ADADE0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47" name="bk object 47"/>
          <p:cNvSpPr/>
          <p:nvPr/>
        </p:nvSpPr>
        <p:spPr>
          <a:xfrm>
            <a:off x="2" y="9"/>
            <a:ext cx="3075727" cy="14033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106"/>
                </a:moveTo>
                <a:lnTo>
                  <a:pt x="2303995" y="140106"/>
                </a:lnTo>
                <a:lnTo>
                  <a:pt x="2303995" y="0"/>
                </a:lnTo>
                <a:lnTo>
                  <a:pt x="0" y="0"/>
                </a:lnTo>
                <a:lnTo>
                  <a:pt x="0" y="14010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48" name="bk object 48"/>
          <p:cNvSpPr/>
          <p:nvPr/>
        </p:nvSpPr>
        <p:spPr>
          <a:xfrm>
            <a:off x="3075173" y="9"/>
            <a:ext cx="3075727" cy="140335"/>
          </a:xfrm>
          <a:custGeom>
            <a:avLst/>
            <a:gdLst/>
            <a:ahLst/>
            <a:cxnLst/>
            <a:rect l="l" t="t" r="r" b="b"/>
            <a:pathLst>
              <a:path w="2304415" h="140335">
                <a:moveTo>
                  <a:pt x="0" y="140106"/>
                </a:moveTo>
                <a:lnTo>
                  <a:pt x="2303995" y="140106"/>
                </a:lnTo>
                <a:lnTo>
                  <a:pt x="2303995" y="0"/>
                </a:lnTo>
                <a:lnTo>
                  <a:pt x="0" y="0"/>
                </a:lnTo>
                <a:lnTo>
                  <a:pt x="0" y="140106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7198" y="219087"/>
            <a:ext cx="5898751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CC0000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6785" y="1319345"/>
            <a:ext cx="581959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587457" y="3353753"/>
            <a:ext cx="895004" cy="897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" b="0" i="0">
                <a:solidFill>
                  <a:srgbClr val="7A000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660"/>
              </a:lnSpc>
            </a:pPr>
            <a:r>
              <a:rPr lang="it-IT" spc="45"/>
              <a:t>5 dicembre 2016</a:t>
            </a:r>
            <a:endParaRPr lang="it-IT" spc="4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27492" y="3353753"/>
            <a:ext cx="3984292" cy="897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" b="0" i="0">
                <a:solidFill>
                  <a:srgbClr val="8E0000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660"/>
              </a:lnSpc>
            </a:pPr>
            <a:r>
              <a:rPr lang="it-IT" spc="60">
                <a:solidFill>
                  <a:srgbClr val="F2F2F2"/>
                </a:solidFill>
              </a:rPr>
              <a:t>Artur Kryzhanovskyy               Chiusura di shell, nuclei magici ed esotici</a:t>
            </a:r>
            <a:endParaRPr lang="it-IT" spc="35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649567" y="3353753"/>
            <a:ext cx="428008" cy="897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" b="0" i="0">
                <a:solidFill>
                  <a:srgbClr val="7A0000"/>
                </a:solidFill>
                <a:latin typeface="Calibri"/>
                <a:cs typeface="Calibri"/>
              </a:defRPr>
            </a:lvl1pPr>
          </a:lstStyle>
          <a:p>
            <a:pPr marL="69847">
              <a:lnSpc>
                <a:spcPts val="660"/>
              </a:lnSpc>
            </a:pPr>
            <a:fld id="{81D60167-4931-47E6-BA6A-407CBD079E47}" type="slidenum">
              <a:rPr lang="it-IT" spc="45" smtClean="0"/>
              <a:pPr marL="69847">
                <a:lnSpc>
                  <a:spcPts val="660"/>
                </a:lnSpc>
              </a:pPr>
              <a:t>‹#›</a:t>
            </a:fld>
            <a:r>
              <a:rPr lang="it-IT" spc="45"/>
              <a:t> </a:t>
            </a:r>
            <a:r>
              <a:rPr lang="it-IT" spc="114"/>
              <a:t>/</a:t>
            </a:r>
            <a:r>
              <a:rPr lang="it-IT" spc="55"/>
              <a:t> </a:t>
            </a:r>
            <a:r>
              <a:rPr lang="it-IT" spc="45"/>
              <a:t>24</a:t>
            </a:r>
            <a:endParaRPr lang="it-IT" spc="4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181">
        <a:defRPr>
          <a:latin typeface="+mn-lt"/>
          <a:ea typeface="+mn-ea"/>
          <a:cs typeface="+mn-cs"/>
        </a:defRPr>
      </a:lvl2pPr>
      <a:lvl3pPr marL="914361">
        <a:defRPr>
          <a:latin typeface="+mn-lt"/>
          <a:ea typeface="+mn-ea"/>
          <a:cs typeface="+mn-cs"/>
        </a:defRPr>
      </a:lvl3pPr>
      <a:lvl4pPr marL="1371542">
        <a:defRPr>
          <a:latin typeface="+mn-lt"/>
          <a:ea typeface="+mn-ea"/>
          <a:cs typeface="+mn-cs"/>
        </a:defRPr>
      </a:lvl4pPr>
      <a:lvl5pPr marL="1828722">
        <a:defRPr>
          <a:latin typeface="+mn-lt"/>
          <a:ea typeface="+mn-ea"/>
          <a:cs typeface="+mn-cs"/>
        </a:defRPr>
      </a:lvl5pPr>
      <a:lvl6pPr marL="2285902">
        <a:defRPr>
          <a:latin typeface="+mn-lt"/>
          <a:ea typeface="+mn-ea"/>
          <a:cs typeface="+mn-cs"/>
        </a:defRPr>
      </a:lvl6pPr>
      <a:lvl7pPr marL="2743083">
        <a:defRPr>
          <a:latin typeface="+mn-lt"/>
          <a:ea typeface="+mn-ea"/>
          <a:cs typeface="+mn-cs"/>
        </a:defRPr>
      </a:lvl7pPr>
      <a:lvl8pPr marL="3200263">
        <a:defRPr>
          <a:latin typeface="+mn-lt"/>
          <a:ea typeface="+mn-ea"/>
          <a:cs typeface="+mn-cs"/>
        </a:defRPr>
      </a:lvl8pPr>
      <a:lvl9pPr marL="3657444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181">
        <a:defRPr>
          <a:latin typeface="+mn-lt"/>
          <a:ea typeface="+mn-ea"/>
          <a:cs typeface="+mn-cs"/>
        </a:defRPr>
      </a:lvl2pPr>
      <a:lvl3pPr marL="914361">
        <a:defRPr>
          <a:latin typeface="+mn-lt"/>
          <a:ea typeface="+mn-ea"/>
          <a:cs typeface="+mn-cs"/>
        </a:defRPr>
      </a:lvl3pPr>
      <a:lvl4pPr marL="1371542">
        <a:defRPr>
          <a:latin typeface="+mn-lt"/>
          <a:ea typeface="+mn-ea"/>
          <a:cs typeface="+mn-cs"/>
        </a:defRPr>
      </a:lvl4pPr>
      <a:lvl5pPr marL="1828722">
        <a:defRPr>
          <a:latin typeface="+mn-lt"/>
          <a:ea typeface="+mn-ea"/>
          <a:cs typeface="+mn-cs"/>
        </a:defRPr>
      </a:lvl5pPr>
      <a:lvl6pPr marL="2285902">
        <a:defRPr>
          <a:latin typeface="+mn-lt"/>
          <a:ea typeface="+mn-ea"/>
          <a:cs typeface="+mn-cs"/>
        </a:defRPr>
      </a:lvl6pPr>
      <a:lvl7pPr marL="2743083">
        <a:defRPr>
          <a:latin typeface="+mn-lt"/>
          <a:ea typeface="+mn-ea"/>
          <a:cs typeface="+mn-cs"/>
        </a:defRPr>
      </a:lvl7pPr>
      <a:lvl8pPr marL="3200263">
        <a:defRPr>
          <a:latin typeface="+mn-lt"/>
          <a:ea typeface="+mn-ea"/>
          <a:cs typeface="+mn-cs"/>
        </a:defRPr>
      </a:lvl8pPr>
      <a:lvl9pPr marL="3657444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5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16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15.jpeg"/><Relationship Id="rId7" Type="http://schemas.openxmlformats.org/officeDocument/2006/relationships/image" Target="../media/image310.png"/><Relationship Id="rId12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8.jpeg"/><Relationship Id="rId10" Type="http://schemas.openxmlformats.org/officeDocument/2006/relationships/image" Target="../media/image17.jpeg"/><Relationship Id="rId9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300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330.png"/><Relationship Id="rId5" Type="http://schemas.openxmlformats.org/officeDocument/2006/relationships/image" Target="../media/image23.jpg"/><Relationship Id="rId10" Type="http://schemas.openxmlformats.org/officeDocument/2006/relationships/image" Target="../media/image351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13" Type="http://schemas.openxmlformats.org/officeDocument/2006/relationships/image" Target="../media/image230.png"/><Relationship Id="rId3" Type="http://schemas.openxmlformats.org/officeDocument/2006/relationships/image" Target="../media/image34.gif"/><Relationship Id="rId7" Type="http://schemas.openxmlformats.org/officeDocument/2006/relationships/image" Target="../media/image350.png"/><Relationship Id="rId12" Type="http://schemas.openxmlformats.org/officeDocument/2006/relationships/image" Target="../media/image35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00.png"/><Relationship Id="rId10" Type="http://schemas.openxmlformats.org/officeDocument/2006/relationships/image" Target="../media/image330.png"/><Relationship Id="rId1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jpeg"/><Relationship Id="rId7" Type="http://schemas.openxmlformats.org/officeDocument/2006/relationships/image" Target="../media/image4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0.png"/><Relationship Id="rId5" Type="http://schemas.openxmlformats.org/officeDocument/2006/relationships/image" Target="../media/image41.pn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7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1.pn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0.png"/><Relationship Id="rId18" Type="http://schemas.openxmlformats.org/officeDocument/2006/relationships/image" Target="../media/image65.png"/><Relationship Id="rId26" Type="http://schemas.openxmlformats.org/officeDocument/2006/relationships/image" Target="../media/image74.png"/><Relationship Id="rId3" Type="http://schemas.openxmlformats.org/officeDocument/2006/relationships/image" Target="../media/image47.gif"/><Relationship Id="rId21" Type="http://schemas.openxmlformats.org/officeDocument/2006/relationships/image" Target="../media/image68.png"/><Relationship Id="rId7" Type="http://schemas.openxmlformats.org/officeDocument/2006/relationships/image" Target="../media/image530.png"/><Relationship Id="rId12" Type="http://schemas.openxmlformats.org/officeDocument/2006/relationships/image" Target="../media/image580.png"/><Relationship Id="rId17" Type="http://schemas.openxmlformats.org/officeDocument/2006/relationships/image" Target="../media/image64.png"/><Relationship Id="rId25" Type="http://schemas.openxmlformats.org/officeDocument/2006/relationships/image" Target="../media/image73.png"/><Relationship Id="rId2" Type="http://schemas.openxmlformats.org/officeDocument/2006/relationships/image" Target="../media/image46.jpeg"/><Relationship Id="rId16" Type="http://schemas.openxmlformats.org/officeDocument/2006/relationships/image" Target="../media/image63.png"/><Relationship Id="rId20" Type="http://schemas.openxmlformats.org/officeDocument/2006/relationships/image" Target="../media/image67.png"/><Relationship Id="rId29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0.png"/><Relationship Id="rId11" Type="http://schemas.openxmlformats.org/officeDocument/2006/relationships/image" Target="../media/image570.png"/><Relationship Id="rId24" Type="http://schemas.openxmlformats.org/officeDocument/2006/relationships/image" Target="../media/image72.png"/><Relationship Id="rId32" Type="http://schemas.openxmlformats.org/officeDocument/2006/relationships/image" Target="../media/image81.png"/><Relationship Id="rId5" Type="http://schemas.openxmlformats.org/officeDocument/2006/relationships/image" Target="../media/image510.png"/><Relationship Id="rId15" Type="http://schemas.openxmlformats.org/officeDocument/2006/relationships/image" Target="../media/image62.png"/><Relationship Id="rId23" Type="http://schemas.openxmlformats.org/officeDocument/2006/relationships/image" Target="../media/image71.png"/><Relationship Id="rId28" Type="http://schemas.openxmlformats.org/officeDocument/2006/relationships/image" Target="../media/image76.png"/><Relationship Id="rId10" Type="http://schemas.openxmlformats.org/officeDocument/2006/relationships/image" Target="../media/image560.png"/><Relationship Id="rId19" Type="http://schemas.openxmlformats.org/officeDocument/2006/relationships/image" Target="../media/image66.png"/><Relationship Id="rId31" Type="http://schemas.openxmlformats.org/officeDocument/2006/relationships/image" Target="../media/image79.png"/><Relationship Id="rId4" Type="http://schemas.openxmlformats.org/officeDocument/2006/relationships/image" Target="../media/image48.jpg"/><Relationship Id="rId9" Type="http://schemas.openxmlformats.org/officeDocument/2006/relationships/image" Target="../media/image55.png"/><Relationship Id="rId14" Type="http://schemas.openxmlformats.org/officeDocument/2006/relationships/image" Target="../media/image600.png"/><Relationship Id="rId22" Type="http://schemas.openxmlformats.org/officeDocument/2006/relationships/image" Target="../media/image69.png"/><Relationship Id="rId27" Type="http://schemas.openxmlformats.org/officeDocument/2006/relationships/image" Target="../media/image75.png"/><Relationship Id="rId30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13" Type="http://schemas.openxmlformats.org/officeDocument/2006/relationships/image" Target="../media/image580.png"/><Relationship Id="rId18" Type="http://schemas.openxmlformats.org/officeDocument/2006/relationships/image" Target="../media/image64.png"/><Relationship Id="rId26" Type="http://schemas.openxmlformats.org/officeDocument/2006/relationships/image" Target="../media/image73.png"/><Relationship Id="rId39" Type="http://schemas.openxmlformats.org/officeDocument/2006/relationships/image" Target="../media/image93.png"/><Relationship Id="rId3" Type="http://schemas.openxmlformats.org/officeDocument/2006/relationships/image" Target="../media/image82.png"/><Relationship Id="rId21" Type="http://schemas.openxmlformats.org/officeDocument/2006/relationships/image" Target="../media/image67.png"/><Relationship Id="rId34" Type="http://schemas.openxmlformats.org/officeDocument/2006/relationships/image" Target="../media/image51.jpeg"/><Relationship Id="rId7" Type="http://schemas.openxmlformats.org/officeDocument/2006/relationships/image" Target="../media/image520.png"/><Relationship Id="rId12" Type="http://schemas.openxmlformats.org/officeDocument/2006/relationships/image" Target="../media/image570.png"/><Relationship Id="rId17" Type="http://schemas.openxmlformats.org/officeDocument/2006/relationships/image" Target="../media/image63.png"/><Relationship Id="rId25" Type="http://schemas.openxmlformats.org/officeDocument/2006/relationships/image" Target="../media/image72.png"/><Relationship Id="rId33" Type="http://schemas.openxmlformats.org/officeDocument/2006/relationships/image" Target="../media/image87.png"/><Relationship Id="rId38" Type="http://schemas.openxmlformats.org/officeDocument/2006/relationships/image" Target="../media/image92.png"/><Relationship Id="rId2" Type="http://schemas.openxmlformats.org/officeDocument/2006/relationships/image" Target="../media/image46.jpeg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29" Type="http://schemas.openxmlformats.org/officeDocument/2006/relationships/image" Target="../media/image76.png"/><Relationship Id="rId41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560.png"/><Relationship Id="rId24" Type="http://schemas.openxmlformats.org/officeDocument/2006/relationships/image" Target="../media/image71.png"/><Relationship Id="rId32" Type="http://schemas.openxmlformats.org/officeDocument/2006/relationships/image" Target="../media/image79.png"/><Relationship Id="rId37" Type="http://schemas.openxmlformats.org/officeDocument/2006/relationships/image" Target="../media/image53.jpg"/><Relationship Id="rId40" Type="http://schemas.openxmlformats.org/officeDocument/2006/relationships/image" Target="../media/image94.png"/><Relationship Id="rId5" Type="http://schemas.openxmlformats.org/officeDocument/2006/relationships/image" Target="../media/image50.gif"/><Relationship Id="rId15" Type="http://schemas.openxmlformats.org/officeDocument/2006/relationships/image" Target="../media/image600.png"/><Relationship Id="rId23" Type="http://schemas.openxmlformats.org/officeDocument/2006/relationships/image" Target="../media/image86.png"/><Relationship Id="rId28" Type="http://schemas.openxmlformats.org/officeDocument/2006/relationships/image" Target="../media/image75.png"/><Relationship Id="rId36" Type="http://schemas.openxmlformats.org/officeDocument/2006/relationships/image" Target="../media/image52.gif"/><Relationship Id="rId10" Type="http://schemas.openxmlformats.org/officeDocument/2006/relationships/image" Target="../media/image55.png"/><Relationship Id="rId19" Type="http://schemas.openxmlformats.org/officeDocument/2006/relationships/image" Target="../media/image65.png"/><Relationship Id="rId31" Type="http://schemas.openxmlformats.org/officeDocument/2006/relationships/image" Target="../media/image78.png"/><Relationship Id="rId4" Type="http://schemas.openxmlformats.org/officeDocument/2006/relationships/image" Target="../media/image49.gif"/><Relationship Id="rId9" Type="http://schemas.openxmlformats.org/officeDocument/2006/relationships/image" Target="../media/image54.png"/><Relationship Id="rId14" Type="http://schemas.openxmlformats.org/officeDocument/2006/relationships/image" Target="../media/image590.png"/><Relationship Id="rId22" Type="http://schemas.openxmlformats.org/officeDocument/2006/relationships/image" Target="../media/image68.png"/><Relationship Id="rId27" Type="http://schemas.openxmlformats.org/officeDocument/2006/relationships/image" Target="../media/image74.png"/><Relationship Id="rId30" Type="http://schemas.openxmlformats.org/officeDocument/2006/relationships/image" Target="../media/image77.png"/><Relationship Id="rId35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84.png"/><Relationship Id="rId7" Type="http://schemas.openxmlformats.org/officeDocument/2006/relationships/image" Target="../media/image62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9" Type="http://schemas.openxmlformats.org/officeDocument/2006/relationships/image" Target="../media/image98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g"/><Relationship Id="rId3" Type="http://schemas.openxmlformats.org/officeDocument/2006/relationships/image" Target="../media/image91.jpeg"/><Relationship Id="rId7" Type="http://schemas.openxmlformats.org/officeDocument/2006/relationships/image" Target="../media/image96.jp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image" Target="../media/image9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120.png"/><Relationship Id="rId7" Type="http://schemas.openxmlformats.org/officeDocument/2006/relationships/image" Target="../media/image11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41.png"/><Relationship Id="rId10" Type="http://schemas.openxmlformats.org/officeDocument/2006/relationships/image" Target="../media/image114.png"/><Relationship Id="rId4" Type="http://schemas.openxmlformats.org/officeDocument/2006/relationships/image" Target="../media/image100.jpg"/><Relationship Id="rId9" Type="http://schemas.openxmlformats.org/officeDocument/2006/relationships/image" Target="../media/image11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5.png"/><Relationship Id="rId3" Type="http://schemas.openxmlformats.org/officeDocument/2006/relationships/image" Target="../media/image130.png"/><Relationship Id="rId7" Type="http://schemas.openxmlformats.org/officeDocument/2006/relationships/image" Target="../media/image19.png"/><Relationship Id="rId12" Type="http://schemas.openxmlformats.org/officeDocument/2006/relationships/image" Target="../media/image17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02.jpg"/><Relationship Id="rId6" Type="http://schemas.openxmlformats.org/officeDocument/2006/relationships/image" Target="../media/image18.png"/><Relationship Id="rId5" Type="http://schemas.openxmlformats.org/officeDocument/2006/relationships/image" Target="../media/image171.png"/><Relationship Id="rId10" Type="http://schemas.openxmlformats.org/officeDocument/2006/relationships/image" Target="../media/image101.jpg"/><Relationship Id="rId9" Type="http://schemas.openxmlformats.org/officeDocument/2006/relationships/image" Target="../media/image21.png"/><Relationship Id="rId1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03.jpg"/><Relationship Id="rId7" Type="http://schemas.openxmlformats.org/officeDocument/2006/relationships/image" Target="../media/image106.jpg"/><Relationship Id="rId12" Type="http://schemas.openxmlformats.org/officeDocument/2006/relationships/image" Target="../media/image370.png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g"/><Relationship Id="rId11" Type="http://schemas.openxmlformats.org/officeDocument/2006/relationships/image" Target="../media/image101.jpg"/><Relationship Id="rId5" Type="http://schemas.openxmlformats.org/officeDocument/2006/relationships/image" Target="../media/image34.png"/><Relationship Id="rId10" Type="http://schemas.openxmlformats.org/officeDocument/2006/relationships/image" Target="../media/image102.jpg"/><Relationship Id="rId4" Type="http://schemas.openxmlformats.org/officeDocument/2006/relationships/image" Target="../media/image104.jpg"/><Relationship Id="rId9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0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2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0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0.png"/><Relationship Id="rId4" Type="http://schemas.openxmlformats.org/officeDocument/2006/relationships/image" Target="../media/image1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0" y="843579"/>
            <a:ext cx="6153150" cy="738265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60325" rIns="0" bIns="61200" rtlCol="0">
            <a:spAutoFit/>
          </a:bodyPr>
          <a:lstStyle/>
          <a:p>
            <a:pPr algn="ctr">
              <a:spcBef>
                <a:spcPts val="475"/>
              </a:spcBef>
            </a:pPr>
            <a:r>
              <a:rPr lang="en-US" sz="2000" spc="-10" dirty="0">
                <a:solidFill>
                  <a:srgbClr val="FFFFFF"/>
                </a:solidFill>
                <a:latin typeface="+mj-lt"/>
                <a:cs typeface="Arial"/>
              </a:rPr>
              <a:t>Global </a:t>
            </a:r>
            <a:r>
              <a:rPr lang="en-US" sz="2000" spc="-10" dirty="0" err="1">
                <a:solidFill>
                  <a:srgbClr val="FFFFFF"/>
                </a:solidFill>
                <a:latin typeface="+mj-lt"/>
                <a:cs typeface="Arial"/>
              </a:rPr>
              <a:t>Alfvénic</a:t>
            </a:r>
            <a:r>
              <a:rPr lang="en-US" sz="2000" spc="-10" dirty="0">
                <a:solidFill>
                  <a:srgbClr val="FFFFFF"/>
                </a:solidFill>
                <a:latin typeface="+mj-lt"/>
                <a:cs typeface="Arial"/>
              </a:rPr>
              <a:t> modes excitation in Ohmic Tokamak plasmas following magnetic reconnection events</a:t>
            </a:r>
            <a:endParaRPr lang="it-IT" sz="1600" spc="-10" dirty="0">
              <a:solidFill>
                <a:srgbClr val="FFFFFF"/>
              </a:solidFill>
              <a:latin typeface="+mj-lt"/>
              <a:cs typeface="Arial"/>
            </a:endParaRPr>
          </a:p>
        </p:txBody>
      </p:sp>
      <p:sp>
        <p:nvSpPr>
          <p:cNvPr id="18" name="object 14"/>
          <p:cNvSpPr/>
          <p:nvPr/>
        </p:nvSpPr>
        <p:spPr>
          <a:xfrm>
            <a:off x="0" y="3346272"/>
            <a:ext cx="6153150" cy="114478"/>
          </a:xfrm>
          <a:custGeom>
            <a:avLst/>
            <a:gdLst/>
            <a:ahLst/>
            <a:cxnLst/>
            <a:rect l="l" t="t" r="r" b="b"/>
            <a:pathLst>
              <a:path w="1536065" h="109854">
                <a:moveTo>
                  <a:pt x="0" y="109727"/>
                </a:moveTo>
                <a:lnTo>
                  <a:pt x="1535976" y="109727"/>
                </a:lnTo>
                <a:lnTo>
                  <a:pt x="153597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10800" rIns="0" bIns="0" rtlCol="0">
            <a:noAutofit/>
          </a:bodyPr>
          <a:lstStyle/>
          <a:p>
            <a:pPr algn="ctr"/>
            <a:r>
              <a:rPr lang="it-IT" sz="700" spc="60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3rd </a:t>
            </a:r>
            <a:r>
              <a:rPr lang="it-IT" sz="700" spc="60" dirty="0" err="1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Trilateral</a:t>
            </a:r>
            <a:r>
              <a:rPr lang="it-IT" sz="700" spc="60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International Workshop on </a:t>
            </a:r>
            <a:r>
              <a:rPr lang="it-IT" sz="700" spc="60" dirty="0" err="1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Energetic</a:t>
            </a:r>
            <a:r>
              <a:rPr lang="it-IT" sz="700" spc="60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700" spc="60" dirty="0" err="1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Particle</a:t>
            </a:r>
            <a:r>
              <a:rPr lang="it-IT" sz="700" spc="60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700" spc="60" dirty="0" err="1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r>
              <a:rPr lang="it-IT" sz="700" spc="60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7-10 </a:t>
            </a:r>
            <a:r>
              <a:rPr lang="it-IT" sz="700" spc="60" dirty="0" err="1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November</a:t>
            </a:r>
            <a:r>
              <a:rPr lang="it-IT" sz="700" spc="60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endParaRPr sz="700" spc="60" dirty="0">
              <a:solidFill>
                <a:srgbClr val="EBEB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835" y="134503"/>
            <a:ext cx="1312315" cy="6932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85704" y="2994065"/>
            <a:ext cx="11817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12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November 2022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bject 13"/>
              <p:cNvSpPr txBox="1"/>
              <p:nvPr/>
            </p:nvSpPr>
            <p:spPr>
              <a:xfrm>
                <a:off x="2424108" y="1686643"/>
                <a:ext cx="1304926" cy="169277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it-IT" sz="1100" i="1" u="sng" spc="-5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sz="1100" u="sng" spc="-5" dirty="0">
                            <a:latin typeface="+mj-lt"/>
                            <a:cs typeface="Times New Roman" panose="02020603050405020304" pitchFamily="18" charset="0"/>
                          </a:rPr>
                          <m:t>Artur</m:t>
                        </m:r>
                        <m:r>
                          <m:rPr>
                            <m:nor/>
                          </m:rPr>
                          <a:rPr lang="it-IT" sz="1100" u="sng" spc="-5" dirty="0">
                            <a:latin typeface="+mj-lt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it-IT" sz="1100" u="sng" spc="-5" dirty="0">
                            <a:latin typeface="+mj-lt"/>
                            <a:cs typeface="Times New Roman" panose="02020603050405020304" pitchFamily="18" charset="0"/>
                          </a:rPr>
                          <m:t>Kryzhanovskyy</m:t>
                        </m:r>
                      </m:e>
                      <m:sup>
                        <m:r>
                          <a:rPr lang="it-IT" sz="1100" b="0" i="1" u="sng" spc="-5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it-IT" sz="1100" spc="-5" dirty="0">
                    <a:latin typeface="+mj-lt"/>
                    <a:cs typeface="Times New Roman" panose="02020603050405020304" pitchFamily="18" charset="0"/>
                  </a:rPr>
                  <a:t>,</a:t>
                </a:r>
              </a:p>
            </p:txBody>
          </p:sp>
        </mc:Choice>
        <mc:Fallback xmlns="">
          <p:sp>
            <p:nvSpPr>
              <p:cNvPr id="15" name="object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4108" y="1686643"/>
                <a:ext cx="1304926" cy="169277"/>
              </a:xfrm>
              <a:prstGeom prst="rect">
                <a:avLst/>
              </a:prstGeom>
              <a:blipFill>
                <a:blip r:embed="rId3"/>
                <a:stretch>
                  <a:fillRect l="-3738" t="-29630" r="-6542" b="-5555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bject 3"/>
          <p:cNvSpPr/>
          <p:nvPr/>
        </p:nvSpPr>
        <p:spPr>
          <a:xfrm>
            <a:off x="0" y="0"/>
            <a:ext cx="6153181" cy="118683"/>
          </a:xfrm>
          <a:custGeom>
            <a:avLst/>
            <a:gdLst/>
            <a:ahLst/>
            <a:cxnLst/>
            <a:rect l="l" t="t" r="r" b="b"/>
            <a:pathLst>
              <a:path w="4608195" h="122554">
                <a:moveTo>
                  <a:pt x="0" y="122389"/>
                </a:moveTo>
                <a:lnTo>
                  <a:pt x="4608004" y="122389"/>
                </a:lnTo>
                <a:lnTo>
                  <a:pt x="4608004" y="0"/>
                </a:lnTo>
                <a:lnTo>
                  <a:pt x="0" y="0"/>
                </a:lnTo>
                <a:lnTo>
                  <a:pt x="0" y="12238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bject 13"/>
              <p:cNvSpPr txBox="1"/>
              <p:nvPr/>
            </p:nvSpPr>
            <p:spPr>
              <a:xfrm>
                <a:off x="1857371" y="1970586"/>
                <a:ext cx="2438400" cy="338554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it-IT" sz="1100" i="1" spc="-5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sz="1100" b="0" i="0" spc="-5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D</m:t>
                        </m:r>
                        <m:r>
                          <a:rPr lang="it-IT" sz="1100" b="0" i="0" spc="-5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it-IT" sz="1100" b="0" i="0" spc="-5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Bonfiglio</m:t>
                        </m:r>
                      </m:e>
                      <m:sup>
                        <m:r>
                          <a:rPr lang="it-IT" sz="1100" b="0" i="0" spc="-5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1,2</m:t>
                        </m:r>
                      </m:sup>
                    </m:sSup>
                  </m:oMath>
                </a14:m>
                <a:r>
                  <a:rPr lang="it-IT" sz="1100" spc="-5" dirty="0">
                    <a:latin typeface="+mj-lt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100" i="1" spc="-5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sz="1100" spc="-5" dirty="0">
                            <a:latin typeface="+mj-lt"/>
                            <a:cs typeface="Times New Roman" panose="02020603050405020304" pitchFamily="18" charset="0"/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it-IT" sz="1100" spc="-5" dirty="0">
                            <a:latin typeface="+mj-lt"/>
                            <a:cs typeface="Times New Roman" panose="02020603050405020304" pitchFamily="18" charset="0"/>
                          </a:rPr>
                          <m:t>. </m:t>
                        </m:r>
                        <m:r>
                          <m:rPr>
                            <m:nor/>
                          </m:rPr>
                          <a:rPr lang="it-IT" sz="1100" spc="-5" dirty="0">
                            <a:latin typeface="+mj-lt"/>
                            <a:cs typeface="Times New Roman" panose="02020603050405020304" pitchFamily="18" charset="0"/>
                          </a:rPr>
                          <m:t>Cappello</m:t>
                        </m:r>
                      </m:e>
                      <m:sup>
                        <m:r>
                          <a:rPr lang="it-IT" sz="1100" spc="-5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it-IT" sz="1100" b="0" i="0" spc="-5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,2</m:t>
                        </m:r>
                      </m:sup>
                    </m:sSup>
                  </m:oMath>
                </a14:m>
                <a:r>
                  <a:rPr lang="it-IT" sz="1100" spc="-5" dirty="0">
                    <a:latin typeface="+mj-lt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100" i="1" spc="-5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sz="1100" spc="-5" dirty="0">
                            <a:latin typeface="+mj-lt"/>
                            <a:cs typeface="Times New Roman" panose="02020603050405020304" pitchFamily="18" charset="0"/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it-IT" sz="1100" spc="-5" dirty="0">
                            <a:latin typeface="+mj-lt"/>
                            <a:cs typeface="Times New Roman" panose="02020603050405020304" pitchFamily="18" charset="0"/>
                          </a:rPr>
                          <m:t>. </m:t>
                        </m:r>
                        <m:r>
                          <m:rPr>
                            <m:nor/>
                          </m:rPr>
                          <a:rPr lang="it-IT" sz="1100" spc="-5" dirty="0">
                            <a:latin typeface="+mj-lt"/>
                            <a:cs typeface="Times New Roman" panose="02020603050405020304" pitchFamily="18" charset="0"/>
                          </a:rPr>
                          <m:t>Veranda</m:t>
                        </m:r>
                      </m:e>
                      <m:sup>
                        <m:r>
                          <a:rPr lang="it-IT" sz="1100" b="0" i="0" spc="-5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sz="1100" spc="-5" dirty="0">
                    <a:latin typeface="+mj-lt"/>
                    <a:cs typeface="Times New Roman" panose="02020603050405020304" pitchFamily="18" charset="0"/>
                  </a:rPr>
                  <a:t> and the RFX-</a:t>
                </a:r>
                <a:r>
                  <a:rPr lang="it-IT" sz="1100" spc="-5" dirty="0" err="1">
                    <a:latin typeface="+mj-lt"/>
                    <a:cs typeface="Times New Roman" panose="02020603050405020304" pitchFamily="18" charset="0"/>
                  </a:rPr>
                  <a:t>mod</a:t>
                </a:r>
                <a:r>
                  <a:rPr lang="it-IT" sz="1100" spc="-5" dirty="0">
                    <a:latin typeface="+mj-lt"/>
                    <a:cs typeface="Times New Roman" panose="02020603050405020304" pitchFamily="18" charset="0"/>
                  </a:rPr>
                  <a:t> team</a:t>
                </a:r>
              </a:p>
            </p:txBody>
          </p:sp>
        </mc:Choice>
        <mc:Fallback xmlns="">
          <p:sp>
            <p:nvSpPr>
              <p:cNvPr id="17" name="object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7371" y="1970586"/>
                <a:ext cx="2438400" cy="338554"/>
              </a:xfrm>
              <a:prstGeom prst="rect">
                <a:avLst/>
              </a:prstGeom>
              <a:blipFill>
                <a:blip r:embed="rId4"/>
                <a:stretch>
                  <a:fillRect t="-12500" b="-2678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628776" y="2507883"/>
            <a:ext cx="3276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it-IT" sz="1000" baseline="30000" dirty="0">
                <a:latin typeface="+mj-lt"/>
              </a:rPr>
              <a:t>1</a:t>
            </a:r>
            <a:r>
              <a:rPr lang="en-US" altLang="it-IT" sz="1000" dirty="0">
                <a:latin typeface="+mj-lt"/>
              </a:rPr>
              <a:t> </a:t>
            </a:r>
            <a:r>
              <a:rPr lang="en-US" altLang="it-IT" sz="1000" dirty="0" err="1">
                <a:latin typeface="+mj-lt"/>
              </a:rPr>
              <a:t>Consorzio</a:t>
            </a:r>
            <a:r>
              <a:rPr lang="en-US" altLang="it-IT" sz="1000" dirty="0">
                <a:latin typeface="+mj-lt"/>
              </a:rPr>
              <a:t> RFX, Padova, Italy</a:t>
            </a:r>
          </a:p>
          <a:p>
            <a:r>
              <a:rPr lang="en-US" altLang="it-IT" sz="1000" baseline="30000" dirty="0">
                <a:latin typeface="+mj-lt"/>
              </a:rPr>
              <a:t>2 </a:t>
            </a:r>
            <a:r>
              <a:rPr lang="it-IT" sz="1000" dirty="0">
                <a:latin typeface="+mj-lt"/>
              </a:rPr>
              <a:t>Consiglio Nazionale delle Ricerche – CNR – ISTP, Italy </a:t>
            </a:r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77509147"/>
      </p:ext>
    </p:extLst>
  </p:cSld>
  <p:clrMapOvr>
    <a:masterClrMapping/>
  </p:clrMapOvr>
  <p:transition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o 31"/>
          <p:cNvGrpSpPr/>
          <p:nvPr/>
        </p:nvGrpSpPr>
        <p:grpSpPr>
          <a:xfrm>
            <a:off x="0" y="3346272"/>
            <a:ext cx="6153150" cy="114478"/>
            <a:chOff x="0" y="3346272"/>
            <a:chExt cx="4610101" cy="114478"/>
          </a:xfrm>
        </p:grpSpPr>
        <p:sp>
          <p:nvSpPr>
            <p:cNvPr id="46" name="object 14"/>
            <p:cNvSpPr/>
            <p:nvPr/>
          </p:nvSpPr>
          <p:spPr>
            <a:xfrm>
              <a:off x="0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5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10800" rIns="0" bIns="0" rtlCol="0">
              <a:noAutofit/>
            </a:bodyPr>
            <a:lstStyle/>
            <a:p>
              <a:pPr algn="ctr"/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Artur</a:t>
              </a:r>
              <a:r>
                <a:rPr lang="it-IT" sz="700" dirty="0">
                  <a:solidFill>
                    <a:srgbClr val="EBEBEB"/>
                  </a:solidFill>
                  <a:latin typeface="+mj-lt"/>
                </a:rPr>
                <a:t> 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Kryzhanovskyy </a:t>
              </a:r>
              <a:r>
                <a:rPr lang="it-IT" sz="700" i="1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et al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it-IT"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bject 15"/>
            <p:cNvSpPr/>
            <p:nvPr/>
          </p:nvSpPr>
          <p:spPr>
            <a:xfrm>
              <a:off x="2305051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10800" rIns="0" bIns="0" rtlCol="0"/>
            <a:lstStyle/>
            <a:p>
              <a:pPr algn="ctr"/>
              <a:r>
                <a:rPr lang="it-IT" sz="700" spc="6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</a:t>
              </a:r>
              <a:r>
                <a:rPr lang="it-IT" sz="700" spc="6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SpeCyl</a:t>
              </a:r>
              <a:r>
                <a:rPr lang="it-IT" sz="700" spc="6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code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uppo 48"/>
          <p:cNvGrpSpPr/>
          <p:nvPr/>
        </p:nvGrpSpPr>
        <p:grpSpPr>
          <a:xfrm>
            <a:off x="147510" y="408302"/>
            <a:ext cx="5900865" cy="430887"/>
            <a:chOff x="285750" y="643517"/>
            <a:chExt cx="5900865" cy="430887"/>
          </a:xfrm>
        </p:grpSpPr>
        <p:sp>
          <p:nvSpPr>
            <p:cNvPr id="15" name="Ovale 14"/>
            <p:cNvSpPr/>
            <p:nvPr/>
          </p:nvSpPr>
          <p:spPr>
            <a:xfrm>
              <a:off x="285750" y="75375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361951" y="643517"/>
              <a:ext cx="582466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latin typeface="+mj-lt"/>
                </a:rPr>
                <a:t>The numerical simulations were carried out with </a:t>
              </a:r>
              <a:r>
                <a:rPr lang="en-GB" sz="1100" i="1" dirty="0" err="1">
                  <a:latin typeface="+mj-lt"/>
                </a:rPr>
                <a:t>SpeCyl</a:t>
              </a:r>
              <a:r>
                <a:rPr lang="en-GB" sz="1100" i="1" dirty="0">
                  <a:latin typeface="+mj-lt"/>
                </a:rPr>
                <a:t> </a:t>
              </a:r>
              <a:r>
                <a:rPr lang="en-GB" sz="800" dirty="0">
                  <a:solidFill>
                    <a:srgbClr val="00B0F0"/>
                  </a:solidFill>
                  <a:latin typeface="+mj-lt"/>
                </a:rPr>
                <a:t>[Cappello and </a:t>
              </a:r>
              <a:r>
                <a:rPr lang="en-GB" sz="800" dirty="0" err="1">
                  <a:solidFill>
                    <a:srgbClr val="00B0F0"/>
                  </a:solidFill>
                  <a:latin typeface="+mj-lt"/>
                </a:rPr>
                <a:t>Biskamp</a:t>
              </a:r>
              <a:r>
                <a:rPr lang="en-GB" sz="800" dirty="0">
                  <a:solidFill>
                    <a:srgbClr val="00B0F0"/>
                  </a:solidFill>
                  <a:latin typeface="+mj-lt"/>
                </a:rPr>
                <a:t>, 1996]</a:t>
              </a:r>
              <a:r>
                <a:rPr lang="en-GB" sz="1100" dirty="0">
                  <a:latin typeface="+mj-lt"/>
                </a:rPr>
                <a:t>,</a:t>
              </a:r>
            </a:p>
            <a:p>
              <a:r>
                <a:rPr lang="en-GB" sz="1100" dirty="0">
                  <a:latin typeface="+mj-lt"/>
                </a:rPr>
                <a:t> a </a:t>
              </a:r>
              <a:r>
                <a:rPr lang="en-GB" sz="1100" i="1" dirty="0">
                  <a:latin typeface="+mj-lt"/>
                </a:rPr>
                <a:t>non-linear </a:t>
              </a:r>
              <a:r>
                <a:rPr lang="en-GB" sz="1100" i="1" dirty="0" err="1">
                  <a:latin typeface="+mj-lt"/>
                </a:rPr>
                <a:t>visco</a:t>
              </a:r>
              <a:r>
                <a:rPr lang="en-GB" sz="1100" i="1" dirty="0">
                  <a:latin typeface="+mj-lt"/>
                </a:rPr>
                <a:t>-resistive 3D MHD</a:t>
              </a:r>
              <a:r>
                <a:rPr lang="en-GB" sz="1100" dirty="0">
                  <a:latin typeface="+mj-lt"/>
                </a:rPr>
                <a:t> code.</a:t>
              </a:r>
            </a:p>
          </p:txBody>
        </p:sp>
      </p:grpSp>
      <p:grpSp>
        <p:nvGrpSpPr>
          <p:cNvPr id="68" name="Gruppo 125"/>
          <p:cNvGrpSpPr/>
          <p:nvPr/>
        </p:nvGrpSpPr>
        <p:grpSpPr>
          <a:xfrm>
            <a:off x="342762" y="799178"/>
            <a:ext cx="5492275" cy="430887"/>
            <a:chOff x="389757" y="1387809"/>
            <a:chExt cx="5492275" cy="430887"/>
          </a:xfrm>
        </p:grpSpPr>
        <p:sp>
          <p:nvSpPr>
            <p:cNvPr id="70" name="Ovale 126"/>
            <p:cNvSpPr/>
            <p:nvPr/>
          </p:nvSpPr>
          <p:spPr>
            <a:xfrm>
              <a:off x="389757" y="1484397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2" name="CasellaDiTesto 127"/>
            <p:cNvSpPr txBox="1"/>
            <p:nvPr/>
          </p:nvSpPr>
          <p:spPr>
            <a:xfrm>
              <a:off x="476248" y="1387809"/>
              <a:ext cx="540578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dirty="0">
                  <a:latin typeface="+mj-lt"/>
                </a:rPr>
                <a:t>SpeCyl solves the visco-resistive MHD model </a:t>
              </a:r>
              <a:r>
                <a:rPr lang="en-GB" sz="1050" dirty="0">
                  <a:latin typeface="+mj-lt"/>
                </a:rPr>
                <a:t>in a </a:t>
              </a:r>
              <a:r>
                <a:rPr lang="en-GB" sz="1050" i="1" dirty="0">
                  <a:latin typeface="+mj-lt"/>
                </a:rPr>
                <a:t>straight periodical cylinder</a:t>
              </a:r>
              <a:r>
                <a:rPr lang="it-IT" sz="1050" dirty="0">
                  <a:latin typeface="+mj-lt"/>
                </a:rPr>
                <a:t>, in </a:t>
              </a:r>
              <a:r>
                <a:rPr lang="it-IT" sz="1050" i="1" dirty="0" err="1">
                  <a:latin typeface="+mj-lt"/>
                </a:rPr>
                <a:t>dimensionless</a:t>
              </a:r>
              <a:r>
                <a:rPr lang="it-IT" sz="1050" i="1" dirty="0">
                  <a:latin typeface="+mj-lt"/>
                </a:rPr>
                <a:t> </a:t>
              </a:r>
              <a:r>
                <a:rPr lang="it-IT" sz="1050" i="1" dirty="0" err="1">
                  <a:latin typeface="+mj-lt"/>
                </a:rPr>
                <a:t>units</a:t>
              </a:r>
              <a:r>
                <a:rPr lang="it-IT" sz="1050" dirty="0">
                  <a:latin typeface="+mj-lt"/>
                </a:rPr>
                <a:t>, in the </a:t>
              </a:r>
              <a:r>
                <a:rPr lang="it-IT" sz="1050" i="1" dirty="0" err="1">
                  <a:latin typeface="+mj-lt"/>
                </a:rPr>
                <a:t>negligible</a:t>
              </a:r>
              <a:r>
                <a:rPr lang="it-IT" sz="1050" i="1" dirty="0">
                  <a:latin typeface="+mj-lt"/>
                </a:rPr>
                <a:t> pressure </a:t>
              </a:r>
              <a:r>
                <a:rPr lang="it-IT" sz="1050" dirty="0">
                  <a:latin typeface="+mj-lt"/>
                </a:rPr>
                <a:t>and</a:t>
              </a:r>
              <a:r>
                <a:rPr lang="it-IT" sz="1050" i="1" dirty="0">
                  <a:latin typeface="+mj-lt"/>
                </a:rPr>
                <a:t> </a:t>
              </a:r>
              <a:r>
                <a:rPr lang="it-IT" sz="1050" i="1" dirty="0" err="1">
                  <a:latin typeface="+mj-lt"/>
                </a:rPr>
                <a:t>fixed</a:t>
              </a:r>
              <a:r>
                <a:rPr lang="it-IT" sz="1050" i="1" dirty="0">
                  <a:latin typeface="+mj-lt"/>
                </a:rPr>
                <a:t> </a:t>
              </a:r>
              <a:r>
                <a:rPr lang="it-IT" sz="1050" i="1" dirty="0" err="1">
                  <a:latin typeface="+mj-lt"/>
                </a:rPr>
                <a:t>density</a:t>
              </a:r>
              <a:r>
                <a:rPr lang="it-IT" sz="1050" i="1" dirty="0">
                  <a:latin typeface="+mj-lt"/>
                </a:rPr>
                <a:t> (time </a:t>
              </a:r>
              <a:r>
                <a:rPr lang="it-IT" sz="1050" i="1" dirty="0" err="1">
                  <a:latin typeface="+mj-lt"/>
                </a:rPr>
                <a:t>independent</a:t>
              </a:r>
              <a:r>
                <a:rPr lang="it-IT" sz="1050" i="1" dirty="0">
                  <a:latin typeface="+mj-lt"/>
                </a:rPr>
                <a:t>)</a:t>
              </a:r>
              <a:r>
                <a:rPr lang="it-IT" sz="1050" dirty="0">
                  <a:latin typeface="+mj-lt"/>
                </a:rPr>
                <a:t>.</a:t>
              </a:r>
              <a:endParaRPr lang="en-US" sz="1050" dirty="0">
                <a:latin typeface="+mj-lt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42762" y="2026803"/>
            <a:ext cx="5800336" cy="726492"/>
            <a:chOff x="352912" y="2085867"/>
            <a:chExt cx="5800336" cy="726492"/>
          </a:xfrm>
        </p:grpSpPr>
        <p:grpSp>
          <p:nvGrpSpPr>
            <p:cNvPr id="76" name="Gruppo 39"/>
            <p:cNvGrpSpPr/>
            <p:nvPr/>
          </p:nvGrpSpPr>
          <p:grpSpPr>
            <a:xfrm>
              <a:off x="352912" y="2085867"/>
              <a:ext cx="5800336" cy="261610"/>
              <a:chOff x="389757" y="1387809"/>
              <a:chExt cx="5800336" cy="261610"/>
            </a:xfrm>
          </p:grpSpPr>
          <p:sp>
            <p:nvSpPr>
              <p:cNvPr id="77" name="Ovale 40"/>
              <p:cNvSpPr/>
              <p:nvPr/>
            </p:nvSpPr>
            <p:spPr>
              <a:xfrm>
                <a:off x="389757" y="1484397"/>
                <a:ext cx="76200" cy="76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8" name="CasellaDiTesto 41"/>
                  <p:cNvSpPr txBox="1"/>
                  <p:nvPr/>
                </p:nvSpPr>
                <p:spPr>
                  <a:xfrm>
                    <a:off x="476248" y="1387809"/>
                    <a:ext cx="5713845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50" dirty="0">
                        <a:latin typeface="+mj-lt"/>
                      </a:rPr>
                      <a:t>SpeCyl is a fully spectral code, in which a generic quantity </a:t>
                    </a:r>
                    <a14:m>
                      <m:oMath xmlns:m="http://schemas.openxmlformats.org/officeDocument/2006/math">
                        <m:r>
                          <a:rPr lang="it-IT" sz="1050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it-IT" sz="105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1050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it-IT" sz="105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it-IT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it-IT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  <m:r>
                          <a:rPr lang="it-IT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it-IT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it-IT" sz="1050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r>
                      <a:rPr lang="en-US" sz="1050" dirty="0">
                        <a:latin typeface="+mj-lt"/>
                      </a:rPr>
                      <a:t> can be written as:</a:t>
                    </a:r>
                  </a:p>
                </p:txBody>
              </p:sp>
            </mc:Choice>
            <mc:Fallback xmlns="">
              <p:sp>
                <p:nvSpPr>
                  <p:cNvPr id="78" name="CasellaDiTesto 4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6248" y="1387809"/>
                    <a:ext cx="5713845" cy="261610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b="-9302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CasellaDiTesto 1"/>
                <p:cNvSpPr txBox="1"/>
                <p:nvPr/>
              </p:nvSpPr>
              <p:spPr>
                <a:xfrm>
                  <a:off x="1337583" y="2336844"/>
                  <a:ext cx="3477981" cy="4755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000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it-IT" sz="1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0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it-IT" sz="1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it-IT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it-IT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it-IT" sz="1000" i="1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it-IT" sz="1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it-IT" sz="10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  <m:sup/>
                          <m:e>
                            <m:r>
                              <a:rPr lang="it-IT" sz="10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nary>
                              <m:naryPr>
                                <m:chr m:val="∑"/>
                                <m:supHide m:val="on"/>
                                <m:ctrlPr>
                                  <a:rPr lang="it-IT" sz="10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it-IT" sz="10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it-IT" sz="1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0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it-IT" sz="10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it-IT" sz="10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it-IT" sz="10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it-IT" sz="1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sz="10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  <m:r>
                                      <a:rPr lang="it-IT" sz="10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it-IT" sz="10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it-IT" sz="10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it-IT" sz="1000" i="1">
                                    <a:latin typeface="Cambria Math" panose="02040503050406030204" pitchFamily="18" charset="0"/>
                                  </a:rPr>
                                  <m:t>𝑒𝑥𝑝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it-IT" sz="1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sz="10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d>
                                      <m:dPr>
                                        <m:ctrlPr>
                                          <a:rPr lang="it-IT" sz="1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it-IT" sz="1000" i="1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  <m:r>
                                          <a:rPr lang="it-IT" sz="1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  <m:r>
                                          <a:rPr lang="it-IT" sz="1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f>
                                          <m:fPr>
                                            <m:ctrlPr>
                                              <a:rPr lang="it-IT" sz="10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it-IT" sz="10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lang="it-IT" sz="10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it-IT" sz="10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𝑅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it-IT" sz="10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</m:den>
                                        </m:f>
                                        <m:r>
                                          <a:rPr lang="it-IT" sz="1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</m:nary>
                          </m:e>
                        </m:nary>
                      </m:oMath>
                    </m:oMathPara>
                  </a14:m>
                  <a:endParaRPr lang="it-IT" sz="1000" dirty="0"/>
                </a:p>
              </p:txBody>
            </p:sp>
          </mc:Choice>
          <mc:Fallback xmlns="">
            <p:sp>
              <p:nvSpPr>
                <p:cNvPr id="79" name="CasellaDiTesto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7583" y="2336844"/>
                  <a:ext cx="3477981" cy="475515"/>
                </a:xfrm>
                <a:prstGeom prst="rect">
                  <a:avLst/>
                </a:prstGeom>
                <a:blipFill>
                  <a:blip r:embed="rId3"/>
                  <a:stretch>
                    <a:fillRect t="-106410" b="-153846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8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5819775" y="3360076"/>
            <a:ext cx="320675" cy="100674"/>
          </a:xfrm>
          <a:prstGeom prst="rect">
            <a:avLst/>
          </a:prstGeom>
        </p:spPr>
        <p:txBody>
          <a:bodyPr vert="horz" wrap="square" lIns="0" tIns="10800" rIns="0" bIns="0" rtlCol="0">
            <a:spAutoFit/>
          </a:bodyPr>
          <a:lstStyle/>
          <a:p>
            <a:pPr marL="69847">
              <a:lnSpc>
                <a:spcPts val="660"/>
              </a:lnSpc>
            </a:pP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700" spc="114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sz="700" spc="5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700" spc="5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it-IT" sz="700" spc="45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29253" y="1298495"/>
            <a:ext cx="3499064" cy="636406"/>
            <a:chOff x="439303" y="1300549"/>
            <a:chExt cx="3499064" cy="6364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CasellaDiTesto 33"/>
                <p:cNvSpPr txBox="1"/>
                <p:nvPr/>
              </p:nvSpPr>
              <p:spPr>
                <a:xfrm>
                  <a:off x="3002087" y="1338380"/>
                  <a:ext cx="93628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000" dirty="0"/>
                    <a:t>⦁ </a:t>
                  </a:r>
                  <a14:m>
                    <m:oMath xmlns:m="http://schemas.openxmlformats.org/officeDocument/2006/math">
                      <m:r>
                        <a:rPr lang="it-IT" sz="1000" b="1" i="1">
                          <a:latin typeface="Cambria Math" panose="02040503050406030204" pitchFamily="18" charset="0"/>
                        </a:rPr>
                        <m:t>𝑱</m:t>
                      </m:r>
                      <m:r>
                        <a:rPr lang="it-IT" sz="10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r>
                        <a:rPr lang="it-IT" sz="1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it-IT" sz="1000" b="1" i="1">
                          <a:latin typeface="Cambria Math" panose="02040503050406030204" pitchFamily="18" charset="0"/>
                        </a:rPr>
                        <m:t>𝑩</m:t>
                      </m:r>
                    </m:oMath>
                  </a14:m>
                  <a:endParaRPr lang="it-IT" sz="1000" b="1" dirty="0"/>
                </a:p>
              </p:txBody>
            </p:sp>
          </mc:Choice>
          <mc:Fallback xmlns="">
            <p:sp>
              <p:nvSpPr>
                <p:cNvPr id="83" name="CasellaDiTesto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2087" y="1338380"/>
                  <a:ext cx="936280" cy="246221"/>
                </a:xfrm>
                <a:prstGeom prst="rect">
                  <a:avLst/>
                </a:prstGeom>
                <a:blipFill>
                  <a:blip r:embed="rId4"/>
                  <a:stretch>
                    <a:fillRect b="-1219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CasellaDiTesto 34"/>
                <p:cNvSpPr txBox="1"/>
                <p:nvPr/>
              </p:nvSpPr>
              <p:spPr>
                <a:xfrm>
                  <a:off x="3002087" y="1654538"/>
                  <a:ext cx="81872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000" dirty="0"/>
                    <a:t>⦁ </a:t>
                  </a:r>
                  <a14:m>
                    <m:oMath xmlns:m="http://schemas.openxmlformats.org/officeDocument/2006/math">
                      <m:r>
                        <a:rPr lang="it-IT" sz="1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r>
                        <a:rPr lang="it-IT" sz="1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it-IT" sz="10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it-IT" sz="1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a14:m>
                  <a:endParaRPr lang="it-IT" sz="1000" b="1" dirty="0"/>
                </a:p>
              </p:txBody>
            </p:sp>
          </mc:Choice>
          <mc:Fallback xmlns="">
            <p:sp>
              <p:nvSpPr>
                <p:cNvPr id="84" name="CasellaDiTesto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2087" y="1654538"/>
                  <a:ext cx="818720" cy="246221"/>
                </a:xfrm>
                <a:prstGeom prst="rect">
                  <a:avLst/>
                </a:prstGeom>
                <a:blipFill>
                  <a:blip r:embed="rId5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CasellaDiTesto 37"/>
                <p:cNvSpPr txBox="1"/>
                <p:nvPr/>
              </p:nvSpPr>
              <p:spPr>
                <a:xfrm>
                  <a:off x="439303" y="1618342"/>
                  <a:ext cx="1540639" cy="3186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000" dirty="0"/>
                    <a:t>⦁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it-IT" sz="1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it-IT" sz="1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</m:num>
                        <m:den>
                          <m:r>
                            <a:rPr lang="it-IT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it-IT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it-IT" sz="1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r>
                        <a:rPr lang="it-IT" sz="1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it-IT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𝒗</m:t>
                          </m:r>
                          <m:r>
                            <a:rPr lang="it-IT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lang="it-IT" sz="1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  <m:r>
                            <a:rPr lang="it-IT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r>
                            <a:rPr lang="it-IT" sz="1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𝑱</m:t>
                          </m:r>
                        </m:e>
                      </m:d>
                    </m:oMath>
                  </a14:m>
                  <a:endParaRPr lang="it-IT" sz="1000" b="1" dirty="0"/>
                </a:p>
              </p:txBody>
            </p:sp>
          </mc:Choice>
          <mc:Fallback xmlns="">
            <p:sp>
              <p:nvSpPr>
                <p:cNvPr id="85" name="CasellaDiTesto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9303" y="1618342"/>
                  <a:ext cx="1540639" cy="31861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CasellaDiTesto 38"/>
                <p:cNvSpPr txBox="1"/>
                <p:nvPr/>
              </p:nvSpPr>
              <p:spPr>
                <a:xfrm>
                  <a:off x="439303" y="1300549"/>
                  <a:ext cx="2176234" cy="3218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000" dirty="0"/>
                    <a:t>⦁ </a:t>
                  </a:r>
                  <a14:m>
                    <m:oMath xmlns:m="http://schemas.openxmlformats.org/officeDocument/2006/math">
                      <m:r>
                        <a:rPr lang="it-IT" sz="1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d>
                        <m:dPr>
                          <m:begChr m:val="["/>
                          <m:endChr m:val="]"/>
                          <m:ctrlPr>
                            <a:rPr lang="it-IT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1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it-IT" sz="1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𝒗</m:t>
                              </m:r>
                            </m:num>
                            <m:den>
                              <m:r>
                                <a:rPr lang="it-IT" sz="1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it-IT" sz="1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it-IT" sz="1000" i="1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it-IT" sz="1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000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  <m:r>
                                <a:rPr lang="it-IT" sz="1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it-IT" sz="1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</m:e>
                          </m:d>
                          <m:r>
                            <a:rPr lang="it-IT" sz="1000" b="1" i="1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</m:d>
                      <m:r>
                        <a:rPr lang="it-IT" sz="1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000" b="1" i="1">
                          <a:latin typeface="Cambria Math" panose="02040503050406030204" pitchFamily="18" charset="0"/>
                        </a:rPr>
                        <m:t>𝑱</m:t>
                      </m:r>
                      <m:r>
                        <a:rPr lang="it-IT" sz="1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it-IT" sz="1000" b="1" i="1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it-IT" sz="1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1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𝜌𝜈</m:t>
                      </m:r>
                      <m:sSup>
                        <m:sSupPr>
                          <m:ctrlPr>
                            <a:rPr lang="it-IT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p>
                          <m:r>
                            <a:rPr lang="it-IT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10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𝒗</m:t>
                      </m:r>
                    </m:oMath>
                  </a14:m>
                  <a:endParaRPr lang="it-IT" sz="1000" b="1" dirty="0"/>
                </a:p>
              </p:txBody>
            </p:sp>
          </mc:Choice>
          <mc:Fallback xmlns="">
            <p:sp>
              <p:nvSpPr>
                <p:cNvPr id="86" name="CasellaDiTesto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9303" y="1300549"/>
                  <a:ext cx="2176234" cy="32188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2" name="Gruppo 48"/>
          <p:cNvGrpSpPr/>
          <p:nvPr/>
        </p:nvGrpSpPr>
        <p:grpSpPr>
          <a:xfrm>
            <a:off x="147510" y="2788091"/>
            <a:ext cx="5697577" cy="600164"/>
            <a:chOff x="285750" y="643517"/>
            <a:chExt cx="5661026" cy="600164"/>
          </a:xfrm>
        </p:grpSpPr>
        <p:sp>
          <p:nvSpPr>
            <p:cNvPr id="93" name="Ovale 14"/>
            <p:cNvSpPr/>
            <p:nvPr/>
          </p:nvSpPr>
          <p:spPr>
            <a:xfrm>
              <a:off x="285750" y="75375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CasellaDiTesto 16"/>
                <p:cNvSpPr txBox="1"/>
                <p:nvPr/>
              </p:nvSpPr>
              <p:spPr>
                <a:xfrm>
                  <a:off x="361951" y="643517"/>
                  <a:ext cx="5584825" cy="6001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100" dirty="0">
                      <a:latin typeface="+mj-lt"/>
                    </a:rPr>
                    <a:t>In </a:t>
                  </a:r>
                  <a:r>
                    <a:rPr lang="it-IT" sz="1100" dirty="0" err="1">
                      <a:latin typeface="+mj-lt"/>
                    </a:rPr>
                    <a:t>this</a:t>
                  </a:r>
                  <a:r>
                    <a:rPr lang="it-IT" sz="1100" dirty="0">
                      <a:latin typeface="+mj-lt"/>
                    </a:rPr>
                    <a:t> </a:t>
                  </a:r>
                  <a:r>
                    <a:rPr lang="it-IT" sz="1100" dirty="0" err="1">
                      <a:latin typeface="+mj-lt"/>
                    </a:rPr>
                    <a:t>presentation</a:t>
                  </a:r>
                  <a:r>
                    <a:rPr lang="it-IT" sz="1100" dirty="0">
                      <a:latin typeface="+mj-lt"/>
                    </a:rPr>
                    <a:t>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1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10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110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10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sz="1100">
                          <a:latin typeface="Cambria Math" panose="02040503050406030204" pitchFamily="18" charset="0"/>
                        </a:rPr>
                        <m:t>𝑎</m:t>
                      </m:r>
                    </m:oMath>
                  </a14:m>
                  <a:r>
                    <a:rPr lang="it-IT" sz="1100" dirty="0">
                      <a:latin typeface="+mj-lt"/>
                    </a:rPr>
                    <a:t>=4, </a:t>
                  </a:r>
                  <a:r>
                    <a:rPr lang="en-GB" sz="1100" dirty="0">
                      <a:latin typeface="+mj-lt"/>
                    </a:rPr>
                    <a:t>a time step of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1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10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1100">
                              <a:latin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  <m:sSub>
                        <m:sSubPr>
                          <m:ctrlPr>
                            <a:rPr lang="en-US" sz="1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0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it-IT" sz="110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a14:m>
                  <a:r>
                    <a:rPr lang="en-GB" sz="1100" dirty="0">
                      <a:latin typeface="+mj-lt"/>
                    </a:rPr>
                    <a:t>, a radial step of 256 points and semi-implicit term. The plasma boundary conditions at </a:t>
                  </a:r>
                  <a14:m>
                    <m:oMath xmlns:m="http://schemas.openxmlformats.org/officeDocument/2006/math">
                      <m:r>
                        <a:rPr lang="en-GB" sz="1100" dirty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it-IT" sz="1100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100" dirty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GB" sz="1100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1100" b="0" i="0" dirty="0" smtClean="0">
                          <a:latin typeface="Cambria Math" panose="02040503050406030204" pitchFamily="18" charset="0"/>
                        </a:rPr>
                        <m:t>were</m:t>
                      </m:r>
                    </m:oMath>
                  </a14:m>
                  <a:r>
                    <a:rPr lang="en-GB" sz="1100" dirty="0">
                      <a:latin typeface="+mj-lt"/>
                    </a:rPr>
                    <a:t> chosen to represent an ideal, i.e. perfectly conducting, shell.</a:t>
                  </a:r>
                </a:p>
              </p:txBody>
            </p:sp>
          </mc:Choice>
          <mc:Fallback xmlns="">
            <p:sp>
              <p:nvSpPr>
                <p:cNvPr id="94" name="CasellaDiTesto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951" y="643517"/>
                  <a:ext cx="5584825" cy="600164"/>
                </a:xfrm>
                <a:prstGeom prst="rect">
                  <a:avLst/>
                </a:prstGeom>
                <a:blipFill>
                  <a:blip r:embed="rId8"/>
                  <a:stretch>
                    <a:fillRect b="-6061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4" name="object 8"/>
          <p:cNvSpPr txBox="1"/>
          <p:nvPr/>
        </p:nvSpPr>
        <p:spPr>
          <a:xfrm>
            <a:off x="-200" y="118683"/>
            <a:ext cx="6153349" cy="290699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0" rIns="0" bIns="0" rtlCol="0">
            <a:noAutofit/>
          </a:bodyPr>
          <a:lstStyle/>
          <a:p>
            <a:pPr marL="107945">
              <a:spcBef>
                <a:spcPts val="375"/>
              </a:spcBef>
            </a:pPr>
            <a:r>
              <a:rPr lang="it-IT" sz="2000" spc="-10" dirty="0">
                <a:solidFill>
                  <a:srgbClr val="FFFFFF"/>
                </a:solidFill>
                <a:latin typeface="+mj-lt"/>
                <a:cs typeface="Arial"/>
              </a:rPr>
              <a:t>The </a:t>
            </a:r>
            <a:r>
              <a:rPr lang="it-IT" sz="2000" spc="-10" dirty="0" err="1">
                <a:solidFill>
                  <a:srgbClr val="FFFFFF"/>
                </a:solidFill>
                <a:latin typeface="+mj-lt"/>
                <a:cs typeface="Arial"/>
              </a:rPr>
              <a:t>SpeCyl</a:t>
            </a:r>
            <a:r>
              <a:rPr lang="it-IT" sz="2000" spc="-10" dirty="0">
                <a:solidFill>
                  <a:srgbClr val="FFFFFF"/>
                </a:solidFill>
                <a:latin typeface="+mj-lt"/>
                <a:cs typeface="Arial"/>
              </a:rPr>
              <a:t> code</a:t>
            </a:r>
          </a:p>
        </p:txBody>
      </p:sp>
      <p:sp>
        <p:nvSpPr>
          <p:cNvPr id="62" name="object 3"/>
          <p:cNvSpPr/>
          <p:nvPr/>
        </p:nvSpPr>
        <p:spPr>
          <a:xfrm>
            <a:off x="0" y="0"/>
            <a:ext cx="6153181" cy="118683"/>
          </a:xfrm>
          <a:custGeom>
            <a:avLst/>
            <a:gdLst/>
            <a:ahLst/>
            <a:cxnLst/>
            <a:rect l="l" t="t" r="r" b="b"/>
            <a:pathLst>
              <a:path w="4608195" h="122554">
                <a:moveTo>
                  <a:pt x="0" y="122389"/>
                </a:moveTo>
                <a:lnTo>
                  <a:pt x="4608004" y="122389"/>
                </a:lnTo>
                <a:lnTo>
                  <a:pt x="4608004" y="0"/>
                </a:lnTo>
                <a:lnTo>
                  <a:pt x="0" y="0"/>
                </a:lnTo>
                <a:lnTo>
                  <a:pt x="0" y="12238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" name="TextBox 8"/>
          <p:cNvSpPr txBox="1"/>
          <p:nvPr/>
        </p:nvSpPr>
        <p:spPr>
          <a:xfrm>
            <a:off x="5236881" y="1284370"/>
            <a:ext cx="7040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+mj-lt"/>
              </a:rPr>
              <a:t>Lundquist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429253" y="1298495"/>
            <a:ext cx="3499064" cy="636406"/>
            <a:chOff x="439303" y="1300549"/>
            <a:chExt cx="3499064" cy="6364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CasellaDiTesto 33"/>
                <p:cNvSpPr txBox="1"/>
                <p:nvPr/>
              </p:nvSpPr>
              <p:spPr>
                <a:xfrm>
                  <a:off x="3002087" y="1338380"/>
                  <a:ext cx="93628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000" dirty="0"/>
                    <a:t>⦁ </a:t>
                  </a:r>
                  <a14:m>
                    <m:oMath xmlns:m="http://schemas.openxmlformats.org/officeDocument/2006/math">
                      <m:r>
                        <a:rPr lang="it-IT" sz="1000" b="1" i="1">
                          <a:latin typeface="Cambria Math" panose="02040503050406030204" pitchFamily="18" charset="0"/>
                        </a:rPr>
                        <m:t>𝑱</m:t>
                      </m:r>
                      <m:r>
                        <a:rPr lang="it-IT" sz="10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r>
                        <a:rPr lang="it-IT" sz="1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it-IT" sz="1000" b="1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</m:oMath>
                  </a14:m>
                  <a:endParaRPr lang="it-IT" sz="1000" b="1" dirty="0">
                    <a:solidFill>
                      <a:srgbClr val="00B0F0"/>
                    </a:solidFill>
                  </a:endParaRPr>
                </a:p>
              </p:txBody>
            </p:sp>
          </mc:Choice>
          <mc:Fallback xmlns="">
            <p:sp>
              <p:nvSpPr>
                <p:cNvPr id="95" name="CasellaDiTesto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2087" y="1338380"/>
                  <a:ext cx="936280" cy="246221"/>
                </a:xfrm>
                <a:prstGeom prst="rect">
                  <a:avLst/>
                </a:prstGeom>
                <a:blipFill>
                  <a:blip r:embed="rId9"/>
                  <a:stretch>
                    <a:fillRect b="-1219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CasellaDiTesto 34"/>
                <p:cNvSpPr txBox="1"/>
                <p:nvPr/>
              </p:nvSpPr>
              <p:spPr>
                <a:xfrm>
                  <a:off x="3002087" y="1654538"/>
                  <a:ext cx="81872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000" dirty="0"/>
                    <a:t>⦁ </a:t>
                  </a:r>
                  <a14:m>
                    <m:oMath xmlns:m="http://schemas.openxmlformats.org/officeDocument/2006/math">
                      <m:r>
                        <a:rPr lang="it-IT" sz="1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r>
                        <a:rPr lang="it-IT" sz="1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it-IT" sz="1000" b="1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it-IT" sz="1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a14:m>
                  <a:endParaRPr lang="it-IT" sz="1000" b="1" dirty="0"/>
                </a:p>
              </p:txBody>
            </p:sp>
          </mc:Choice>
          <mc:Fallback xmlns="">
            <p:sp>
              <p:nvSpPr>
                <p:cNvPr id="96" name="CasellaDiTesto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2087" y="1654538"/>
                  <a:ext cx="818720" cy="246221"/>
                </a:xfrm>
                <a:prstGeom prst="rect">
                  <a:avLst/>
                </a:prstGeom>
                <a:blipFill>
                  <a:blip r:embed="rId10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CasellaDiTesto 37"/>
                <p:cNvSpPr txBox="1"/>
                <p:nvPr/>
              </p:nvSpPr>
              <p:spPr>
                <a:xfrm>
                  <a:off x="439303" y="1618342"/>
                  <a:ext cx="1540639" cy="3186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000" dirty="0"/>
                    <a:t>⦁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it-IT" sz="1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it-IT" sz="10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</m:num>
                        <m:den>
                          <m:r>
                            <a:rPr lang="it-IT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it-IT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it-IT" sz="1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r>
                        <a:rPr lang="it-IT" sz="1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it-IT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0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𝒗</m:t>
                          </m:r>
                          <m:r>
                            <a:rPr lang="it-IT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lang="it-IT" sz="10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  <m:r>
                            <a:rPr lang="it-IT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r>
                            <a:rPr lang="it-IT" sz="1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𝑱</m:t>
                          </m:r>
                        </m:e>
                      </m:d>
                    </m:oMath>
                  </a14:m>
                  <a:endParaRPr lang="it-IT" sz="1000" b="1" dirty="0"/>
                </a:p>
              </p:txBody>
            </p:sp>
          </mc:Choice>
          <mc:Fallback xmlns="">
            <p:sp>
              <p:nvSpPr>
                <p:cNvPr id="97" name="CasellaDiTesto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9303" y="1618342"/>
                  <a:ext cx="1540639" cy="318613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CasellaDiTesto 38"/>
                <p:cNvSpPr txBox="1"/>
                <p:nvPr/>
              </p:nvSpPr>
              <p:spPr>
                <a:xfrm>
                  <a:off x="439303" y="1300549"/>
                  <a:ext cx="2176234" cy="3218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000" dirty="0"/>
                    <a:t>⦁ </a:t>
                  </a:r>
                  <a14:m>
                    <m:oMath xmlns:m="http://schemas.openxmlformats.org/officeDocument/2006/math">
                      <m:r>
                        <a:rPr lang="it-IT" sz="1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d>
                        <m:dPr>
                          <m:begChr m:val="["/>
                          <m:endChr m:val="]"/>
                          <m:ctrlPr>
                            <a:rPr lang="it-IT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1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it-IT" sz="1000" b="1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𝒗</m:t>
                              </m:r>
                            </m:num>
                            <m:den>
                              <m:r>
                                <a:rPr lang="it-IT" sz="1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it-IT" sz="1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it-IT" sz="1000" i="1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it-IT" sz="1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000" b="1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  <m:r>
                                <a:rPr lang="it-IT" sz="1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it-IT" sz="1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</m:e>
                          </m:d>
                          <m:r>
                            <a:rPr lang="it-IT" sz="10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</m:d>
                      <m:r>
                        <a:rPr lang="it-IT" sz="1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000" b="1" i="1">
                          <a:latin typeface="Cambria Math" panose="02040503050406030204" pitchFamily="18" charset="0"/>
                        </a:rPr>
                        <m:t>𝑱</m:t>
                      </m:r>
                      <m:r>
                        <a:rPr lang="it-IT" sz="1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it-IT" sz="1000" b="1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it-IT" sz="1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1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𝜌𝜈</m:t>
                      </m:r>
                      <m:sSup>
                        <m:sSupPr>
                          <m:ctrlPr>
                            <a:rPr lang="it-IT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p>
                          <m:r>
                            <a:rPr lang="it-IT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1000" b="1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𝒗</m:t>
                      </m:r>
                    </m:oMath>
                  </a14:m>
                  <a:endParaRPr lang="it-IT" sz="1000" b="1" dirty="0">
                    <a:solidFill>
                      <a:srgbClr val="00B0F0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CasellaDiTesto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9303" y="1300549"/>
                  <a:ext cx="2176234" cy="321883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9" name="TextBox 98"/>
          <p:cNvSpPr txBox="1"/>
          <p:nvPr/>
        </p:nvSpPr>
        <p:spPr>
          <a:xfrm>
            <a:off x="5228893" y="1712084"/>
            <a:ext cx="5549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latin typeface="+mj-lt"/>
              </a:rPr>
              <a:t>Prandtl</a:t>
            </a:r>
            <a:endParaRPr lang="en-US" sz="1000" dirty="0">
              <a:latin typeface="+mj-lt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228893" y="1480729"/>
            <a:ext cx="974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latin typeface="+mj-lt"/>
              </a:rPr>
              <a:t>visc</a:t>
            </a:r>
            <a:r>
              <a:rPr lang="en-US" sz="1000" dirty="0">
                <a:latin typeface="+mj-lt"/>
              </a:rPr>
              <a:t>. Lundquist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CasellaDiTesto 35"/>
              <p:cNvSpPr txBox="1"/>
              <p:nvPr/>
            </p:nvSpPr>
            <p:spPr>
              <a:xfrm>
                <a:off x="4636464" y="1298581"/>
                <a:ext cx="68937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it-IT" sz="1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p>
                          <m:r>
                            <a:rPr lang="it-IT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it-IT" sz="1000" i="1" dirty="0"/>
              </a:p>
            </p:txBody>
          </p:sp>
        </mc:Choice>
        <mc:Fallback xmlns="">
          <p:sp>
            <p:nvSpPr>
              <p:cNvPr id="101" name="CasellaDiTesto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6464" y="1298581"/>
                <a:ext cx="689371" cy="24622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CasellaDiTesto 36"/>
              <p:cNvSpPr txBox="1"/>
              <p:nvPr/>
            </p:nvSpPr>
            <p:spPr>
              <a:xfrm>
                <a:off x="4653940" y="1490086"/>
                <a:ext cx="68937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it-IT" sz="10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p>
                          <m:r>
                            <a:rPr lang="it-IT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it-IT" sz="1000" dirty="0"/>
              </a:p>
            </p:txBody>
          </p:sp>
        </mc:Choice>
        <mc:Fallback xmlns="">
          <p:sp>
            <p:nvSpPr>
              <p:cNvPr id="102" name="CasellaDiTesto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3940" y="1490086"/>
                <a:ext cx="689371" cy="24622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CasellaDiTesto 39"/>
              <p:cNvSpPr txBox="1"/>
              <p:nvPr/>
            </p:nvSpPr>
            <p:spPr>
              <a:xfrm>
                <a:off x="4580446" y="1640586"/>
                <a:ext cx="689371" cy="380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it-IT" sz="10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>
                            <a:rPr lang="it-IT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</m:oMath>
                  </m:oMathPara>
                </a14:m>
                <a:endParaRPr lang="it-IT" sz="1000" dirty="0"/>
              </a:p>
            </p:txBody>
          </p:sp>
        </mc:Choice>
        <mc:Fallback xmlns="">
          <p:sp>
            <p:nvSpPr>
              <p:cNvPr id="103" name="CasellaDiTesto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0446" y="1640586"/>
                <a:ext cx="689371" cy="38048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4073DEAF-60DA-BC53-B321-DC11B8FE57BB}"/>
              </a:ext>
            </a:extLst>
          </p:cNvPr>
          <p:cNvGrpSpPr/>
          <p:nvPr/>
        </p:nvGrpSpPr>
        <p:grpSpPr>
          <a:xfrm>
            <a:off x="4422616" y="-16273"/>
            <a:ext cx="720240" cy="119905"/>
            <a:chOff x="4457417" y="-16273"/>
            <a:chExt cx="720240" cy="119905"/>
          </a:xfrm>
        </p:grpSpPr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58FFA6F8-B8FD-5FE6-7622-5793AF90FBDE}"/>
                </a:ext>
              </a:extLst>
            </p:cNvPr>
            <p:cNvSpPr txBox="1"/>
            <p:nvPr/>
          </p:nvSpPr>
          <p:spPr>
            <a:xfrm>
              <a:off x="4457417" y="-16273"/>
              <a:ext cx="448780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25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Tokamak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D53AFA9-5EC6-6C06-81E5-D78E32125400}"/>
                </a:ext>
              </a:extLst>
            </p:cNvPr>
            <p:cNvGrpSpPr/>
            <p:nvPr/>
          </p:nvGrpSpPr>
          <p:grpSpPr>
            <a:xfrm>
              <a:off x="4906197" y="34156"/>
              <a:ext cx="271460" cy="45719"/>
              <a:chOff x="2924175" y="188068"/>
              <a:chExt cx="271460" cy="45719"/>
            </a:xfrm>
          </p:grpSpPr>
          <p:sp>
            <p:nvSpPr>
              <p:cNvPr id="12" name="object 9">
                <a:extLst>
                  <a:ext uri="{FF2B5EF4-FFF2-40B4-BE49-F238E27FC236}">
                    <a16:creationId xmlns:a16="http://schemas.microsoft.com/office/drawing/2014/main" id="{98E9ACE8-6089-F65C-1F44-4412EBF8DEFF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9">
                <a:extLst>
                  <a:ext uri="{FF2B5EF4-FFF2-40B4-BE49-F238E27FC236}">
                    <a16:creationId xmlns:a16="http://schemas.microsoft.com/office/drawing/2014/main" id="{949EDE25-5589-4D1B-DCD0-CA716F5C1791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9">
                <a:extLst>
                  <a:ext uri="{FF2B5EF4-FFF2-40B4-BE49-F238E27FC236}">
                    <a16:creationId xmlns:a16="http://schemas.microsoft.com/office/drawing/2014/main" id="{FEC70652-3745-E1D9-9F3F-8D65713A85E3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9">
                <a:extLst>
                  <a:ext uri="{FF2B5EF4-FFF2-40B4-BE49-F238E27FC236}">
                    <a16:creationId xmlns:a16="http://schemas.microsoft.com/office/drawing/2014/main" id="{FAE710F5-C9CC-BEF8-A9FF-E05249A688A2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B00BDBE-118F-244C-E763-6D95B6AE30AE}"/>
              </a:ext>
            </a:extLst>
          </p:cNvPr>
          <p:cNvGrpSpPr/>
          <p:nvPr/>
        </p:nvGrpSpPr>
        <p:grpSpPr>
          <a:xfrm>
            <a:off x="3651345" y="-16273"/>
            <a:ext cx="489077" cy="119905"/>
            <a:chOff x="3720821" y="-16273"/>
            <a:chExt cx="489077" cy="119905"/>
          </a:xfrm>
        </p:grpSpPr>
        <p:sp>
          <p:nvSpPr>
            <p:cNvPr id="21" name="object 10">
              <a:extLst>
                <a:ext uri="{FF2B5EF4-FFF2-40B4-BE49-F238E27FC236}">
                  <a16:creationId xmlns:a16="http://schemas.microsoft.com/office/drawing/2014/main" id="{4968DBE0-C58B-BE7D-3789-8A2F0478B839}"/>
                </a:ext>
              </a:extLst>
            </p:cNvPr>
            <p:cNvSpPr txBox="1"/>
            <p:nvPr/>
          </p:nvSpPr>
          <p:spPr>
            <a:xfrm>
              <a:off x="3720821" y="-16273"/>
              <a:ext cx="23516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RFP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51308A3-9475-FFE5-29E5-BD50EDDF45C6}"/>
                </a:ext>
              </a:extLst>
            </p:cNvPr>
            <p:cNvGrpSpPr/>
            <p:nvPr/>
          </p:nvGrpSpPr>
          <p:grpSpPr>
            <a:xfrm>
              <a:off x="3938438" y="34156"/>
              <a:ext cx="271460" cy="45719"/>
              <a:chOff x="2924175" y="188068"/>
              <a:chExt cx="271460" cy="45719"/>
            </a:xfrm>
          </p:grpSpPr>
          <p:sp>
            <p:nvSpPr>
              <p:cNvPr id="23" name="object 9">
                <a:extLst>
                  <a:ext uri="{FF2B5EF4-FFF2-40B4-BE49-F238E27FC236}">
                    <a16:creationId xmlns:a16="http://schemas.microsoft.com/office/drawing/2014/main" id="{3F16B8E0-B5CC-D4C4-7F54-CB489EE3BE1C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" name="object 9">
                <a:extLst>
                  <a:ext uri="{FF2B5EF4-FFF2-40B4-BE49-F238E27FC236}">
                    <a16:creationId xmlns:a16="http://schemas.microsoft.com/office/drawing/2014/main" id="{91D48AC3-6EC8-6FF9-C978-5A8D32590316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" name="object 9">
                <a:extLst>
                  <a:ext uri="{FF2B5EF4-FFF2-40B4-BE49-F238E27FC236}">
                    <a16:creationId xmlns:a16="http://schemas.microsoft.com/office/drawing/2014/main" id="{EE8AC00B-4240-E317-4AF7-1748359DC176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" name="object 9">
                <a:extLst>
                  <a:ext uri="{FF2B5EF4-FFF2-40B4-BE49-F238E27FC236}">
                    <a16:creationId xmlns:a16="http://schemas.microsoft.com/office/drawing/2014/main" id="{375216C9-13E4-FDCF-7FCF-4407C0232C6B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5F6B3B7-CBCD-029B-5D0A-3554257261F2}"/>
              </a:ext>
            </a:extLst>
          </p:cNvPr>
          <p:cNvGrpSpPr/>
          <p:nvPr/>
        </p:nvGrpSpPr>
        <p:grpSpPr>
          <a:xfrm>
            <a:off x="37578" y="-16273"/>
            <a:ext cx="661509" cy="119905"/>
            <a:chOff x="37578" y="-16273"/>
            <a:chExt cx="661509" cy="119905"/>
          </a:xfrm>
        </p:grpSpPr>
        <p:sp>
          <p:nvSpPr>
            <p:cNvPr id="28" name="object 10">
              <a:extLst>
                <a:ext uri="{FF2B5EF4-FFF2-40B4-BE49-F238E27FC236}">
                  <a16:creationId xmlns:a16="http://schemas.microsoft.com/office/drawing/2014/main" id="{581A8FAE-B221-8E34-046E-BEA2F3372568}"/>
                </a:ext>
              </a:extLst>
            </p:cNvPr>
            <p:cNvSpPr txBox="1"/>
            <p:nvPr/>
          </p:nvSpPr>
          <p:spPr>
            <a:xfrm>
              <a:off x="37578" y="-16273"/>
              <a:ext cx="532514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Introdu</a:t>
              </a:r>
              <a:r>
                <a:rPr lang="it-IT"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ction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7A0238-22DB-5785-C943-BA56A0A541D8}"/>
                </a:ext>
              </a:extLst>
            </p:cNvPr>
            <p:cNvGrpSpPr/>
            <p:nvPr/>
          </p:nvGrpSpPr>
          <p:grpSpPr>
            <a:xfrm>
              <a:off x="578121" y="34156"/>
              <a:ext cx="120966" cy="45719"/>
              <a:chOff x="2924175" y="188068"/>
              <a:chExt cx="120966" cy="45719"/>
            </a:xfrm>
          </p:grpSpPr>
          <p:sp>
            <p:nvSpPr>
              <p:cNvPr id="30" name="object 9">
                <a:extLst>
                  <a:ext uri="{FF2B5EF4-FFF2-40B4-BE49-F238E27FC236}">
                    <a16:creationId xmlns:a16="http://schemas.microsoft.com/office/drawing/2014/main" id="{12D8B2D0-E55D-DCF9-5819-D03DC8CCDF36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9">
                <a:extLst>
                  <a:ext uri="{FF2B5EF4-FFF2-40B4-BE49-F238E27FC236}">
                    <a16:creationId xmlns:a16="http://schemas.microsoft.com/office/drawing/2014/main" id="{8EA56583-8B0D-EF89-5EE2-B415E884EA13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C875D97-7842-EBFE-6EB3-25342856FE50}"/>
              </a:ext>
            </a:extLst>
          </p:cNvPr>
          <p:cNvGrpSpPr/>
          <p:nvPr/>
        </p:nvGrpSpPr>
        <p:grpSpPr>
          <a:xfrm>
            <a:off x="2056632" y="-16273"/>
            <a:ext cx="308217" cy="119905"/>
            <a:chOff x="1796655" y="-13431"/>
            <a:chExt cx="308217" cy="119905"/>
          </a:xfrm>
        </p:grpSpPr>
        <p:sp>
          <p:nvSpPr>
            <p:cNvPr id="34" name="object 10">
              <a:extLst>
                <a:ext uri="{FF2B5EF4-FFF2-40B4-BE49-F238E27FC236}">
                  <a16:creationId xmlns:a16="http://schemas.microsoft.com/office/drawing/2014/main" id="{37BDD2D9-03A6-2FCF-1631-AEF78F7BA236}"/>
                </a:ext>
              </a:extLst>
            </p:cNvPr>
            <p:cNvSpPr txBox="1"/>
            <p:nvPr/>
          </p:nvSpPr>
          <p:spPr>
            <a:xfrm>
              <a:off x="1796655" y="-13431"/>
              <a:ext cx="236372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bg1"/>
                  </a:solidFill>
                  <a:cs typeface="Arial"/>
                </a:rPr>
                <a:t>Tools</a:t>
              </a:r>
              <a:endParaRPr sz="7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35" name="object 9">
              <a:extLst>
                <a:ext uri="{FF2B5EF4-FFF2-40B4-BE49-F238E27FC236}">
                  <a16:creationId xmlns:a16="http://schemas.microsoft.com/office/drawing/2014/main" id="{C9C5C5B2-2128-DEFA-98DC-CD499E915808}"/>
                </a:ext>
              </a:extLst>
            </p:cNvPr>
            <p:cNvSpPr/>
            <p:nvPr/>
          </p:nvSpPr>
          <p:spPr>
            <a:xfrm>
              <a:off x="2059153" y="36009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36195" h="36194">
                  <a:moveTo>
                    <a:pt x="36002" y="18001"/>
                  </a:moveTo>
                  <a:lnTo>
                    <a:pt x="34587" y="10994"/>
                  </a:lnTo>
                  <a:lnTo>
                    <a:pt x="30729" y="5272"/>
                  </a:lnTo>
                  <a:lnTo>
                    <a:pt x="25007" y="1414"/>
                  </a:lnTo>
                  <a:lnTo>
                    <a:pt x="18000" y="0"/>
                  </a:lnTo>
                  <a:lnTo>
                    <a:pt x="10994" y="1414"/>
                  </a:lnTo>
                  <a:lnTo>
                    <a:pt x="5272" y="5272"/>
                  </a:lnTo>
                  <a:lnTo>
                    <a:pt x="1414" y="10994"/>
                  </a:lnTo>
                  <a:lnTo>
                    <a:pt x="0" y="18001"/>
                  </a:lnTo>
                  <a:lnTo>
                    <a:pt x="1414" y="25008"/>
                  </a:lnTo>
                  <a:lnTo>
                    <a:pt x="5272" y="30729"/>
                  </a:lnTo>
                  <a:lnTo>
                    <a:pt x="10994" y="34587"/>
                  </a:lnTo>
                  <a:lnTo>
                    <a:pt x="18000" y="36002"/>
                  </a:lnTo>
                  <a:lnTo>
                    <a:pt x="25007" y="34587"/>
                  </a:lnTo>
                  <a:lnTo>
                    <a:pt x="30729" y="30729"/>
                  </a:lnTo>
                  <a:lnTo>
                    <a:pt x="34587" y="25008"/>
                  </a:lnTo>
                  <a:lnTo>
                    <a:pt x="36002" y="18001"/>
                  </a:lnTo>
                  <a:close/>
                </a:path>
              </a:pathLst>
            </a:custGeom>
            <a:solidFill>
              <a:schemeClr val="bg1"/>
            </a:solidFill>
            <a:ln w="506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26AAB51-DDB6-67C8-83FC-D05C7575E9E1}"/>
              </a:ext>
            </a:extLst>
          </p:cNvPr>
          <p:cNvGrpSpPr/>
          <p:nvPr/>
        </p:nvGrpSpPr>
        <p:grpSpPr>
          <a:xfrm>
            <a:off x="981281" y="-16273"/>
            <a:ext cx="793157" cy="119905"/>
            <a:chOff x="853883" y="-13431"/>
            <a:chExt cx="793157" cy="119905"/>
          </a:xfrm>
        </p:grpSpPr>
        <p:sp>
          <p:nvSpPr>
            <p:cNvPr id="37" name="object 10">
              <a:extLst>
                <a:ext uri="{FF2B5EF4-FFF2-40B4-BE49-F238E27FC236}">
                  <a16:creationId xmlns:a16="http://schemas.microsoft.com/office/drawing/2014/main" id="{8698C713-165F-B836-0A64-366341B4ECB5}"/>
                </a:ext>
              </a:extLst>
            </p:cNvPr>
            <p:cNvSpPr txBox="1"/>
            <p:nvPr/>
          </p:nvSpPr>
          <p:spPr>
            <a:xfrm>
              <a:off x="853883" y="-13431"/>
              <a:ext cx="793157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Motivations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AD2A0C5-BA9E-6C77-E7C7-7CA516BC31BD}"/>
                </a:ext>
              </a:extLst>
            </p:cNvPr>
            <p:cNvGrpSpPr/>
            <p:nvPr/>
          </p:nvGrpSpPr>
          <p:grpSpPr>
            <a:xfrm>
              <a:off x="1372449" y="36009"/>
              <a:ext cx="271460" cy="45719"/>
              <a:chOff x="2924175" y="188068"/>
              <a:chExt cx="271460" cy="45719"/>
            </a:xfrm>
          </p:grpSpPr>
          <p:sp>
            <p:nvSpPr>
              <p:cNvPr id="39" name="object 9">
                <a:extLst>
                  <a:ext uri="{FF2B5EF4-FFF2-40B4-BE49-F238E27FC236}">
                    <a16:creationId xmlns:a16="http://schemas.microsoft.com/office/drawing/2014/main" id="{7BD53F82-345D-EADB-765F-4D48C3ACA661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" name="object 9">
                <a:extLst>
                  <a:ext uri="{FF2B5EF4-FFF2-40B4-BE49-F238E27FC236}">
                    <a16:creationId xmlns:a16="http://schemas.microsoft.com/office/drawing/2014/main" id="{269E60F7-02DE-6DC6-3D0E-E85A7A5B02B5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" name="object 9">
                <a:extLst>
                  <a:ext uri="{FF2B5EF4-FFF2-40B4-BE49-F238E27FC236}">
                    <a16:creationId xmlns:a16="http://schemas.microsoft.com/office/drawing/2014/main" id="{ADC2CD2D-5100-0B65-F5CD-0C8E0A84DD11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" name="object 9">
                <a:extLst>
                  <a:ext uri="{FF2B5EF4-FFF2-40B4-BE49-F238E27FC236}">
                    <a16:creationId xmlns:a16="http://schemas.microsoft.com/office/drawing/2014/main" id="{8289EB14-B481-2191-F900-8CB7CE643BEC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E500C16-CF59-E5A5-27F2-123E0AC5859B}"/>
              </a:ext>
            </a:extLst>
          </p:cNvPr>
          <p:cNvGrpSpPr/>
          <p:nvPr/>
        </p:nvGrpSpPr>
        <p:grpSpPr>
          <a:xfrm>
            <a:off x="5425049" y="-16273"/>
            <a:ext cx="676029" cy="119905"/>
            <a:chOff x="5425049" y="-16273"/>
            <a:chExt cx="676029" cy="119905"/>
          </a:xfrm>
        </p:grpSpPr>
        <p:sp>
          <p:nvSpPr>
            <p:cNvPr id="44" name="object 10">
              <a:extLst>
                <a:ext uri="{FF2B5EF4-FFF2-40B4-BE49-F238E27FC236}">
                  <a16:creationId xmlns:a16="http://schemas.microsoft.com/office/drawing/2014/main" id="{E51FB107-93AB-F754-5A4B-352D17AFCB00}"/>
                </a:ext>
              </a:extLst>
            </p:cNvPr>
            <p:cNvSpPr txBox="1"/>
            <p:nvPr/>
          </p:nvSpPr>
          <p:spPr>
            <a:xfrm>
              <a:off x="5425049" y="-16273"/>
              <a:ext cx="561975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Conclusions</a:t>
              </a:r>
              <a:r>
                <a:rPr lang="it-IT" sz="700" spc="30" dirty="0">
                  <a:solidFill>
                    <a:srgbClr val="A67F84"/>
                  </a:solidFill>
                  <a:cs typeface="Arial"/>
                </a:rPr>
                <a:t> </a:t>
              </a:r>
              <a:r>
                <a:rPr lang="it-IT" sz="600" spc="30" dirty="0">
                  <a:solidFill>
                    <a:srgbClr val="A67F84"/>
                  </a:solidFill>
                  <a:cs typeface="Arial"/>
                </a:rPr>
                <a:t>   </a:t>
              </a:r>
              <a:endParaRPr lang="it-IT" sz="600" spc="25" dirty="0">
                <a:solidFill>
                  <a:srgbClr val="FFFFFF"/>
                </a:solidFill>
                <a:cs typeface="Arial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08C0887-98BA-A80D-FB6C-B624FDFDBCDC}"/>
                </a:ext>
              </a:extLst>
            </p:cNvPr>
            <p:cNvGrpSpPr/>
            <p:nvPr/>
          </p:nvGrpSpPr>
          <p:grpSpPr>
            <a:xfrm>
              <a:off x="5980112" y="34448"/>
              <a:ext cx="120966" cy="45719"/>
              <a:chOff x="2924175" y="188068"/>
              <a:chExt cx="120966" cy="45719"/>
            </a:xfrm>
          </p:grpSpPr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id="{876977B2-880E-24BE-59C9-C17FF6FF2C09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9">
                <a:extLst>
                  <a:ext uri="{FF2B5EF4-FFF2-40B4-BE49-F238E27FC236}">
                    <a16:creationId xmlns:a16="http://schemas.microsoft.com/office/drawing/2014/main" id="{5175AB6A-DE5B-8E70-075A-63C7E83B9818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1BA3D90-BC7D-495A-5A7F-B27CBFA3C512}"/>
              </a:ext>
            </a:extLst>
          </p:cNvPr>
          <p:cNvGrpSpPr/>
          <p:nvPr/>
        </p:nvGrpSpPr>
        <p:grpSpPr>
          <a:xfrm>
            <a:off x="2647043" y="-16273"/>
            <a:ext cx="722108" cy="119905"/>
            <a:chOff x="2468563" y="-16273"/>
            <a:chExt cx="722108" cy="119905"/>
          </a:xfrm>
        </p:grpSpPr>
        <p:sp>
          <p:nvSpPr>
            <p:cNvPr id="52" name="object 10">
              <a:extLst>
                <a:ext uri="{FF2B5EF4-FFF2-40B4-BE49-F238E27FC236}">
                  <a16:creationId xmlns:a16="http://schemas.microsoft.com/office/drawing/2014/main" id="{A337C72B-EF65-D079-3276-55F503A9AA83}"/>
                </a:ext>
              </a:extLst>
            </p:cNvPr>
            <p:cNvSpPr txBox="1"/>
            <p:nvPr/>
          </p:nvSpPr>
          <p:spPr>
            <a:xfrm>
              <a:off x="2468563" y="-16273"/>
              <a:ext cx="671422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Uniform</a:t>
              </a: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 case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7B3098A1-BBFA-0958-A82D-D2BE4FA4A17B}"/>
                </a:ext>
              </a:extLst>
            </p:cNvPr>
            <p:cNvGrpSpPr/>
            <p:nvPr/>
          </p:nvGrpSpPr>
          <p:grpSpPr>
            <a:xfrm>
              <a:off x="3069705" y="34156"/>
              <a:ext cx="120966" cy="45719"/>
              <a:chOff x="2924175" y="188068"/>
              <a:chExt cx="120966" cy="45719"/>
            </a:xfrm>
          </p:grpSpPr>
          <p:sp>
            <p:nvSpPr>
              <p:cNvPr id="54" name="object 9">
                <a:extLst>
                  <a:ext uri="{FF2B5EF4-FFF2-40B4-BE49-F238E27FC236}">
                    <a16:creationId xmlns:a16="http://schemas.microsoft.com/office/drawing/2014/main" id="{7867B18C-3737-32EE-F91B-9682F51E54A5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" name="object 9">
                <a:extLst>
                  <a:ext uri="{FF2B5EF4-FFF2-40B4-BE49-F238E27FC236}">
                    <a16:creationId xmlns:a16="http://schemas.microsoft.com/office/drawing/2014/main" id="{36E5A1A3-B2E9-DFF4-F04A-DBD7DBD99B9B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7714951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o 31"/>
          <p:cNvGrpSpPr/>
          <p:nvPr/>
        </p:nvGrpSpPr>
        <p:grpSpPr>
          <a:xfrm>
            <a:off x="0" y="3346272"/>
            <a:ext cx="6153150" cy="114478"/>
            <a:chOff x="0" y="3346272"/>
            <a:chExt cx="4610101" cy="114478"/>
          </a:xfrm>
        </p:grpSpPr>
        <p:sp>
          <p:nvSpPr>
            <p:cNvPr id="46" name="object 14"/>
            <p:cNvSpPr/>
            <p:nvPr/>
          </p:nvSpPr>
          <p:spPr>
            <a:xfrm>
              <a:off x="0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5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10800" rIns="0" bIns="0" rtlCol="0">
              <a:noAutofit/>
            </a:bodyPr>
            <a:lstStyle/>
            <a:p>
              <a:pPr algn="ctr"/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Artur</a:t>
              </a:r>
              <a:r>
                <a:rPr lang="it-IT" sz="700" dirty="0">
                  <a:solidFill>
                    <a:srgbClr val="EBEBEB"/>
                  </a:solidFill>
                  <a:latin typeface="+mj-lt"/>
                </a:rPr>
                <a:t> 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Kryzhanovskyy </a:t>
              </a:r>
              <a:r>
                <a:rPr lang="it-IT" sz="700" i="1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et al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bject 15"/>
            <p:cNvSpPr/>
            <p:nvPr/>
          </p:nvSpPr>
          <p:spPr>
            <a:xfrm>
              <a:off x="2305051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10800" rIns="0" bIns="0" rtlCol="0"/>
            <a:lstStyle/>
            <a:p>
              <a:pPr algn="ctr"/>
              <a:r>
                <a:rPr lang="it-IT" sz="700" spc="6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Outline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7" name="CasellaDiTesto 16"/>
          <p:cNvSpPr txBox="1"/>
          <p:nvPr/>
        </p:nvSpPr>
        <p:spPr>
          <a:xfrm>
            <a:off x="48136" y="237366"/>
            <a:ext cx="6183698" cy="3107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40000"/>
              </a:lnSpc>
              <a:buClr>
                <a:schemeClr val="bg1">
                  <a:lumMod val="75000"/>
                </a:schemeClr>
              </a:buClr>
              <a:buFont typeface="+mj-lt"/>
              <a:buAutoNum type="arabicPeriod"/>
            </a:pPr>
            <a:r>
              <a:rPr lang="en-GB" sz="1400" dirty="0">
                <a:solidFill>
                  <a:srgbClr val="75DBFF"/>
                </a:solidFill>
                <a:latin typeface="+mj-lt"/>
              </a:rPr>
              <a:t>Experimental motivations</a:t>
            </a:r>
            <a:r>
              <a:rPr lang="en-GB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: AWs in RFX-mod and Tokamak Ohmic discharges</a:t>
            </a:r>
          </a:p>
          <a:p>
            <a:pPr marL="342900" indent="-342900">
              <a:lnSpc>
                <a:spcPct val="240000"/>
              </a:lnSpc>
              <a:buClr>
                <a:schemeClr val="bg1">
                  <a:lumMod val="75000"/>
                </a:schemeClr>
              </a:buClr>
              <a:buFont typeface="+mj-lt"/>
              <a:buAutoNum type="arabicPeriod"/>
            </a:pPr>
            <a:r>
              <a:rPr lang="en-GB" sz="1400" dirty="0">
                <a:solidFill>
                  <a:srgbClr val="75DBFF"/>
                </a:solidFill>
                <a:latin typeface="+mj-lt"/>
              </a:rPr>
              <a:t>Tools</a:t>
            </a:r>
            <a:r>
              <a:rPr lang="en-GB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: </a:t>
            </a:r>
            <a:r>
              <a:rPr lang="en-GB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SpeCyl</a:t>
            </a:r>
            <a:r>
              <a:rPr lang="en-GB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code</a:t>
            </a:r>
          </a:p>
          <a:p>
            <a:pPr marL="342900" indent="-342900">
              <a:lnSpc>
                <a:spcPct val="24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GB" sz="1400" dirty="0">
                <a:solidFill>
                  <a:srgbClr val="00B0F0"/>
                </a:solidFill>
                <a:latin typeface="+mj-lt"/>
              </a:rPr>
              <a:t>Nonlinear 3D MHD modelling of </a:t>
            </a:r>
            <a:r>
              <a:rPr lang="en-GB" sz="1400" dirty="0" err="1">
                <a:solidFill>
                  <a:srgbClr val="00B0F0"/>
                </a:solidFill>
                <a:latin typeface="+mj-lt"/>
              </a:rPr>
              <a:t>Alfvén</a:t>
            </a:r>
            <a:r>
              <a:rPr lang="en-GB" sz="1400" dirty="0">
                <a:solidFill>
                  <a:srgbClr val="00B0F0"/>
                </a:solidFill>
                <a:latin typeface="+mj-lt"/>
              </a:rPr>
              <a:t> waves</a:t>
            </a:r>
            <a:r>
              <a:rPr lang="en-GB" sz="1400" dirty="0">
                <a:latin typeface="+mj-lt"/>
              </a:rPr>
              <a:t>: </a:t>
            </a:r>
          </a:p>
          <a:p>
            <a:pPr marL="342900" indent="-342900">
              <a:lnSpc>
                <a:spcPct val="240000"/>
              </a:lnSpc>
              <a:buClr>
                <a:schemeClr val="bg1">
                  <a:lumMod val="75000"/>
                </a:schemeClr>
              </a:buClr>
              <a:buFont typeface="+mj-lt"/>
              <a:buAutoNum type="arabicPeriod"/>
            </a:pPr>
            <a:endParaRPr lang="en-GB" sz="1400" dirty="0">
              <a:latin typeface="+mj-lt"/>
            </a:endParaRPr>
          </a:p>
          <a:p>
            <a:pPr marL="342900" indent="-342900">
              <a:lnSpc>
                <a:spcPct val="240000"/>
              </a:lnSpc>
              <a:buClr>
                <a:schemeClr val="bg1">
                  <a:lumMod val="75000"/>
                </a:schemeClr>
              </a:buClr>
              <a:buFont typeface="+mj-lt"/>
              <a:buAutoNum type="arabicPeriod"/>
            </a:pPr>
            <a:endParaRPr lang="en-GB" sz="1400" dirty="0">
              <a:latin typeface="+mj-lt"/>
            </a:endParaRPr>
          </a:p>
          <a:p>
            <a:pPr marL="342900" indent="-342900">
              <a:lnSpc>
                <a:spcPct val="240000"/>
              </a:lnSpc>
              <a:buClr>
                <a:schemeClr val="bg1">
                  <a:lumMod val="75000"/>
                </a:schemeClr>
              </a:buClr>
              <a:buFont typeface="+mj-lt"/>
              <a:buAutoNum type="arabicPeriod"/>
            </a:pPr>
            <a:r>
              <a:rPr lang="en-GB" sz="1400" dirty="0">
                <a:solidFill>
                  <a:srgbClr val="9BE5FF"/>
                </a:solidFill>
                <a:latin typeface="+mj-lt"/>
              </a:rPr>
              <a:t>Conclusions and future perspectives</a:t>
            </a:r>
          </a:p>
        </p:txBody>
      </p:sp>
      <p:sp>
        <p:nvSpPr>
          <p:cNvPr id="69" name="object 8"/>
          <p:cNvSpPr txBox="1"/>
          <p:nvPr/>
        </p:nvSpPr>
        <p:spPr>
          <a:xfrm>
            <a:off x="-200" y="118683"/>
            <a:ext cx="6153349" cy="290699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0" rIns="0" bIns="0" rtlCol="0">
            <a:noAutofit/>
          </a:bodyPr>
          <a:lstStyle/>
          <a:p>
            <a:pPr marL="107945">
              <a:spcBef>
                <a:spcPts val="375"/>
              </a:spcBef>
            </a:pPr>
            <a:r>
              <a:rPr lang="it-IT" sz="2000" spc="-10" dirty="0" err="1">
                <a:solidFill>
                  <a:srgbClr val="FFFFFF"/>
                </a:solidFill>
                <a:latin typeface="+mj-lt"/>
                <a:cs typeface="Arial"/>
              </a:rPr>
              <a:t>Outline</a:t>
            </a:r>
            <a:r>
              <a:rPr lang="it-IT" sz="2000" spc="-10" dirty="0">
                <a:solidFill>
                  <a:srgbClr val="FFFFFF"/>
                </a:solidFill>
                <a:latin typeface="+mj-lt"/>
                <a:cs typeface="Arial"/>
              </a:rPr>
              <a:t> of the talk</a:t>
            </a:r>
            <a:endParaRPr sz="2000" dirty="0">
              <a:latin typeface="+mj-lt"/>
              <a:cs typeface="Arial"/>
            </a:endParaRPr>
          </a:p>
        </p:txBody>
      </p:sp>
      <p:sp>
        <p:nvSpPr>
          <p:cNvPr id="39" name="object 3"/>
          <p:cNvSpPr/>
          <p:nvPr/>
        </p:nvSpPr>
        <p:spPr>
          <a:xfrm>
            <a:off x="0" y="0"/>
            <a:ext cx="6153181" cy="118683"/>
          </a:xfrm>
          <a:custGeom>
            <a:avLst/>
            <a:gdLst/>
            <a:ahLst/>
            <a:cxnLst/>
            <a:rect l="l" t="t" r="r" b="b"/>
            <a:pathLst>
              <a:path w="4608195" h="122554">
                <a:moveTo>
                  <a:pt x="0" y="122389"/>
                </a:moveTo>
                <a:lnTo>
                  <a:pt x="4608004" y="122389"/>
                </a:lnTo>
                <a:lnTo>
                  <a:pt x="4608004" y="0"/>
                </a:lnTo>
                <a:lnTo>
                  <a:pt x="0" y="0"/>
                </a:lnTo>
                <a:lnTo>
                  <a:pt x="0" y="12238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CasellaDiTesto 16"/>
          <p:cNvSpPr txBox="1"/>
          <p:nvPr/>
        </p:nvSpPr>
        <p:spPr>
          <a:xfrm>
            <a:off x="338407" y="1654175"/>
            <a:ext cx="4343400" cy="1231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300" dirty="0">
                <a:latin typeface="+mj-lt"/>
                <a:cs typeface="Calibri" panose="020F0502020204030204" pitchFamily="34" charset="0"/>
              </a:rPr>
              <a:t>V</a:t>
            </a:r>
            <a:r>
              <a:rPr lang="en-GB" sz="13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erification with analytical solutions for uniform case </a:t>
            </a:r>
          </a:p>
          <a:p>
            <a:pPr marL="285750" indent="-285750">
              <a:lnSpc>
                <a:spcPct val="200000"/>
              </a:lnSpc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it-IT" sz="13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RFP configuration (Recall)</a:t>
            </a:r>
          </a:p>
          <a:p>
            <a:pPr marL="285750" indent="-285750">
              <a:lnSpc>
                <a:spcPct val="200000"/>
              </a:lnSpc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Tokamak configuration (New)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4A8311D-0DB2-4B09-1810-C98AF124AAB6}"/>
              </a:ext>
            </a:extLst>
          </p:cNvPr>
          <p:cNvGrpSpPr/>
          <p:nvPr/>
        </p:nvGrpSpPr>
        <p:grpSpPr>
          <a:xfrm>
            <a:off x="2794742" y="2270017"/>
            <a:ext cx="2894061" cy="533399"/>
            <a:chOff x="1841972" y="1715361"/>
            <a:chExt cx="2894061" cy="533399"/>
          </a:xfrm>
        </p:grpSpPr>
        <p:sp>
          <p:nvSpPr>
            <p:cNvPr id="9" name="Parentesi graffa chiusa 23">
              <a:extLst>
                <a:ext uri="{FF2B5EF4-FFF2-40B4-BE49-F238E27FC236}">
                  <a16:creationId xmlns:a16="http://schemas.microsoft.com/office/drawing/2014/main" id="{25883D3A-04FE-8D33-DBE1-BD02C0246D0A}"/>
                </a:ext>
              </a:extLst>
            </p:cNvPr>
            <p:cNvSpPr/>
            <p:nvPr/>
          </p:nvSpPr>
          <p:spPr>
            <a:xfrm>
              <a:off x="1841972" y="1715361"/>
              <a:ext cx="124862" cy="533399"/>
            </a:xfrm>
            <a:prstGeom prst="rightBrace">
              <a:avLst>
                <a:gd name="adj1" fmla="val 28803"/>
                <a:gd name="adj2" fmla="val 50000"/>
              </a:avLst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sz="12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DDFA46A-C84F-05BB-D3F5-2A01397BB6C1}"/>
                </a:ext>
              </a:extLst>
            </p:cNvPr>
            <p:cNvSpPr txBox="1"/>
            <p:nvPr/>
          </p:nvSpPr>
          <p:spPr>
            <a:xfrm>
              <a:off x="1926547" y="1752884"/>
              <a:ext cx="2809486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>
                  <a:schemeClr val="tx1"/>
                </a:buClr>
              </a:pPr>
              <a:r>
                <a:rPr lang="en-GB" sz="1300" dirty="0">
                  <a:solidFill>
                    <a:srgbClr val="FFC69F"/>
                  </a:solidFill>
                  <a:latin typeface="+mj-lt"/>
                </a:rPr>
                <a:t>Self-consistent</a:t>
              </a:r>
              <a:r>
                <a:rPr lang="en-GB" sz="1300" dirty="0">
                  <a:latin typeface="+mj-lt"/>
                </a:rPr>
                <a:t> </a:t>
              </a:r>
              <a:r>
                <a:rPr lang="en-GB" sz="1300" dirty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AWs excitation in </a:t>
              </a:r>
              <a:r>
                <a:rPr lang="en-GB" sz="1300" dirty="0">
                  <a:solidFill>
                    <a:srgbClr val="FFC69F"/>
                  </a:solidFill>
                  <a:latin typeface="+mj-lt"/>
                </a:rPr>
                <a:t>fully</a:t>
              </a:r>
              <a:r>
                <a:rPr lang="en-GB" sz="1300" dirty="0">
                  <a:solidFill>
                    <a:srgbClr val="FF6600"/>
                  </a:solidFill>
                  <a:latin typeface="+mj-lt"/>
                </a:rPr>
                <a:t> </a:t>
              </a:r>
              <a:r>
                <a:rPr lang="en-GB" sz="1300" dirty="0">
                  <a:solidFill>
                    <a:srgbClr val="FFC69F"/>
                  </a:solidFill>
                  <a:latin typeface="+mj-lt"/>
                </a:rPr>
                <a:t>3D dynamic </a:t>
              </a:r>
              <a:r>
                <a:rPr lang="en-GB" sz="1300" dirty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configuration</a:t>
              </a:r>
              <a:r>
                <a:rPr lang="en-GB" sz="1300" dirty="0">
                  <a:latin typeface="+mj-lt"/>
                </a:rPr>
                <a:t>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0D08E8F-84FB-8BC0-9A4A-421A352A244B}"/>
              </a:ext>
            </a:extLst>
          </p:cNvPr>
          <p:cNvGrpSpPr/>
          <p:nvPr/>
        </p:nvGrpSpPr>
        <p:grpSpPr>
          <a:xfrm>
            <a:off x="4422616" y="-16273"/>
            <a:ext cx="720240" cy="119905"/>
            <a:chOff x="4457417" y="-16273"/>
            <a:chExt cx="720240" cy="119905"/>
          </a:xfrm>
        </p:grpSpPr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F0869136-88FA-B821-2C9B-8AC4D40BD1F8}"/>
                </a:ext>
              </a:extLst>
            </p:cNvPr>
            <p:cNvSpPr txBox="1"/>
            <p:nvPr/>
          </p:nvSpPr>
          <p:spPr>
            <a:xfrm>
              <a:off x="4457417" y="-16273"/>
              <a:ext cx="448780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25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Tokamak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8C674C0-C1E4-A69F-D871-0312D6FE2257}"/>
                </a:ext>
              </a:extLst>
            </p:cNvPr>
            <p:cNvGrpSpPr/>
            <p:nvPr/>
          </p:nvGrpSpPr>
          <p:grpSpPr>
            <a:xfrm>
              <a:off x="4906197" y="34156"/>
              <a:ext cx="271460" cy="45719"/>
              <a:chOff x="2924175" y="188068"/>
              <a:chExt cx="271460" cy="45719"/>
            </a:xfrm>
          </p:grpSpPr>
          <p:sp>
            <p:nvSpPr>
              <p:cNvPr id="14" name="object 9">
                <a:extLst>
                  <a:ext uri="{FF2B5EF4-FFF2-40B4-BE49-F238E27FC236}">
                    <a16:creationId xmlns:a16="http://schemas.microsoft.com/office/drawing/2014/main" id="{3B72AF53-C844-5054-BA15-51FFA7A7CDB4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9">
                <a:extLst>
                  <a:ext uri="{FF2B5EF4-FFF2-40B4-BE49-F238E27FC236}">
                    <a16:creationId xmlns:a16="http://schemas.microsoft.com/office/drawing/2014/main" id="{DA42F01C-D568-F6BB-1259-6CDBAEDB1435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9">
                <a:extLst>
                  <a:ext uri="{FF2B5EF4-FFF2-40B4-BE49-F238E27FC236}">
                    <a16:creationId xmlns:a16="http://schemas.microsoft.com/office/drawing/2014/main" id="{146C185D-294D-9166-5466-0BEF34E07F8A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9">
                <a:extLst>
                  <a:ext uri="{FF2B5EF4-FFF2-40B4-BE49-F238E27FC236}">
                    <a16:creationId xmlns:a16="http://schemas.microsoft.com/office/drawing/2014/main" id="{C599ECB1-F874-3CBE-510C-4D1A26B582FD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E51BF2B-94EE-B966-D698-8D5E3CAC3314}"/>
              </a:ext>
            </a:extLst>
          </p:cNvPr>
          <p:cNvGrpSpPr/>
          <p:nvPr/>
        </p:nvGrpSpPr>
        <p:grpSpPr>
          <a:xfrm>
            <a:off x="3651345" y="-16273"/>
            <a:ext cx="489077" cy="119905"/>
            <a:chOff x="3720821" y="-16273"/>
            <a:chExt cx="489077" cy="119905"/>
          </a:xfrm>
        </p:grpSpPr>
        <p:sp>
          <p:nvSpPr>
            <p:cNvPr id="19" name="object 10">
              <a:extLst>
                <a:ext uri="{FF2B5EF4-FFF2-40B4-BE49-F238E27FC236}">
                  <a16:creationId xmlns:a16="http://schemas.microsoft.com/office/drawing/2014/main" id="{D769B500-E315-BB18-8321-7A01A13492AB}"/>
                </a:ext>
              </a:extLst>
            </p:cNvPr>
            <p:cNvSpPr txBox="1"/>
            <p:nvPr/>
          </p:nvSpPr>
          <p:spPr>
            <a:xfrm>
              <a:off x="3720821" y="-16273"/>
              <a:ext cx="23516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RFP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29997FC-0A43-4CAC-9C28-727125DD5155}"/>
                </a:ext>
              </a:extLst>
            </p:cNvPr>
            <p:cNvGrpSpPr/>
            <p:nvPr/>
          </p:nvGrpSpPr>
          <p:grpSpPr>
            <a:xfrm>
              <a:off x="3938438" y="34156"/>
              <a:ext cx="271460" cy="45719"/>
              <a:chOff x="2924175" y="188068"/>
              <a:chExt cx="271460" cy="45719"/>
            </a:xfrm>
          </p:grpSpPr>
          <p:sp>
            <p:nvSpPr>
              <p:cNvPr id="21" name="object 9">
                <a:extLst>
                  <a:ext uri="{FF2B5EF4-FFF2-40B4-BE49-F238E27FC236}">
                    <a16:creationId xmlns:a16="http://schemas.microsoft.com/office/drawing/2014/main" id="{41A49B2A-4982-0811-2E2E-91A88A1C0D25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9">
                <a:extLst>
                  <a:ext uri="{FF2B5EF4-FFF2-40B4-BE49-F238E27FC236}">
                    <a16:creationId xmlns:a16="http://schemas.microsoft.com/office/drawing/2014/main" id="{3AD794B4-DA8E-40DB-F603-9887E5507B2C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9">
                <a:extLst>
                  <a:ext uri="{FF2B5EF4-FFF2-40B4-BE49-F238E27FC236}">
                    <a16:creationId xmlns:a16="http://schemas.microsoft.com/office/drawing/2014/main" id="{3A7193CE-FB89-C1A6-AC89-496F17F15A01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" name="object 9">
                <a:extLst>
                  <a:ext uri="{FF2B5EF4-FFF2-40B4-BE49-F238E27FC236}">
                    <a16:creationId xmlns:a16="http://schemas.microsoft.com/office/drawing/2014/main" id="{3CA1ADFE-F4AF-DF89-D629-830553E1CDFB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7D6E76D-8CDD-4D13-D1EC-589F8785FCFF}"/>
              </a:ext>
            </a:extLst>
          </p:cNvPr>
          <p:cNvGrpSpPr/>
          <p:nvPr/>
        </p:nvGrpSpPr>
        <p:grpSpPr>
          <a:xfrm>
            <a:off x="37578" y="-16273"/>
            <a:ext cx="661509" cy="119905"/>
            <a:chOff x="37578" y="-16273"/>
            <a:chExt cx="661509" cy="119905"/>
          </a:xfrm>
        </p:grpSpPr>
        <p:sp>
          <p:nvSpPr>
            <p:cNvPr id="26" name="object 10">
              <a:extLst>
                <a:ext uri="{FF2B5EF4-FFF2-40B4-BE49-F238E27FC236}">
                  <a16:creationId xmlns:a16="http://schemas.microsoft.com/office/drawing/2014/main" id="{F4DE81C9-2E70-5281-CCAA-C1620EFC3F8A}"/>
                </a:ext>
              </a:extLst>
            </p:cNvPr>
            <p:cNvSpPr txBox="1"/>
            <p:nvPr/>
          </p:nvSpPr>
          <p:spPr>
            <a:xfrm>
              <a:off x="37578" y="-16273"/>
              <a:ext cx="532514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Introdu</a:t>
              </a:r>
              <a:r>
                <a:rPr lang="it-IT"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ction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D0DE609-DBCF-2683-9C71-B3B11203EF75}"/>
                </a:ext>
              </a:extLst>
            </p:cNvPr>
            <p:cNvGrpSpPr/>
            <p:nvPr/>
          </p:nvGrpSpPr>
          <p:grpSpPr>
            <a:xfrm>
              <a:off x="578121" y="34156"/>
              <a:ext cx="120966" cy="45719"/>
              <a:chOff x="2924175" y="188068"/>
              <a:chExt cx="120966" cy="45719"/>
            </a:xfrm>
          </p:grpSpPr>
          <p:sp>
            <p:nvSpPr>
              <p:cNvPr id="28" name="object 9">
                <a:extLst>
                  <a:ext uri="{FF2B5EF4-FFF2-40B4-BE49-F238E27FC236}">
                    <a16:creationId xmlns:a16="http://schemas.microsoft.com/office/drawing/2014/main" id="{22BF64E2-8D72-271C-8B84-5D56A7855DC6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" name="object 9">
                <a:extLst>
                  <a:ext uri="{FF2B5EF4-FFF2-40B4-BE49-F238E27FC236}">
                    <a16:creationId xmlns:a16="http://schemas.microsoft.com/office/drawing/2014/main" id="{37606F5C-5749-6F1A-6ECF-48AAC1AFBBC8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224C6DB-FB83-BBAC-5E54-1F4FF8568DDC}"/>
              </a:ext>
            </a:extLst>
          </p:cNvPr>
          <p:cNvGrpSpPr/>
          <p:nvPr/>
        </p:nvGrpSpPr>
        <p:grpSpPr>
          <a:xfrm>
            <a:off x="2056632" y="-16273"/>
            <a:ext cx="308217" cy="119905"/>
            <a:chOff x="1796655" y="-13431"/>
            <a:chExt cx="308217" cy="119905"/>
          </a:xfrm>
        </p:grpSpPr>
        <p:sp>
          <p:nvSpPr>
            <p:cNvPr id="31" name="object 10">
              <a:extLst>
                <a:ext uri="{FF2B5EF4-FFF2-40B4-BE49-F238E27FC236}">
                  <a16:creationId xmlns:a16="http://schemas.microsoft.com/office/drawing/2014/main" id="{6D08D531-DEF5-DCA6-706C-5280D0D6BA00}"/>
                </a:ext>
              </a:extLst>
            </p:cNvPr>
            <p:cNvSpPr txBox="1"/>
            <p:nvPr/>
          </p:nvSpPr>
          <p:spPr>
            <a:xfrm>
              <a:off x="1796655" y="-13431"/>
              <a:ext cx="28371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Tools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33" name="object 9">
              <a:extLst>
                <a:ext uri="{FF2B5EF4-FFF2-40B4-BE49-F238E27FC236}">
                  <a16:creationId xmlns:a16="http://schemas.microsoft.com/office/drawing/2014/main" id="{8CC1BB79-63D0-2902-26C6-B7B70579DC15}"/>
                </a:ext>
              </a:extLst>
            </p:cNvPr>
            <p:cNvSpPr/>
            <p:nvPr/>
          </p:nvSpPr>
          <p:spPr>
            <a:xfrm>
              <a:off x="2059153" y="36009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36195" h="36194">
                  <a:moveTo>
                    <a:pt x="36002" y="18001"/>
                  </a:moveTo>
                  <a:lnTo>
                    <a:pt x="34587" y="10994"/>
                  </a:lnTo>
                  <a:lnTo>
                    <a:pt x="30729" y="5272"/>
                  </a:lnTo>
                  <a:lnTo>
                    <a:pt x="25007" y="1414"/>
                  </a:lnTo>
                  <a:lnTo>
                    <a:pt x="18000" y="0"/>
                  </a:lnTo>
                  <a:lnTo>
                    <a:pt x="10994" y="1414"/>
                  </a:lnTo>
                  <a:lnTo>
                    <a:pt x="5272" y="5272"/>
                  </a:lnTo>
                  <a:lnTo>
                    <a:pt x="1414" y="10994"/>
                  </a:lnTo>
                  <a:lnTo>
                    <a:pt x="0" y="18001"/>
                  </a:lnTo>
                  <a:lnTo>
                    <a:pt x="1414" y="25008"/>
                  </a:lnTo>
                  <a:lnTo>
                    <a:pt x="5272" y="30729"/>
                  </a:lnTo>
                  <a:lnTo>
                    <a:pt x="10994" y="34587"/>
                  </a:lnTo>
                  <a:lnTo>
                    <a:pt x="18000" y="36002"/>
                  </a:lnTo>
                  <a:lnTo>
                    <a:pt x="25007" y="34587"/>
                  </a:lnTo>
                  <a:lnTo>
                    <a:pt x="30729" y="30729"/>
                  </a:lnTo>
                  <a:lnTo>
                    <a:pt x="34587" y="25008"/>
                  </a:lnTo>
                  <a:lnTo>
                    <a:pt x="36002" y="18001"/>
                  </a:lnTo>
                  <a:close/>
                </a:path>
              </a:pathLst>
            </a:custGeom>
            <a:ln w="5060">
              <a:solidFill>
                <a:schemeClr val="accent1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8362752-84F8-24EF-449F-89C79C4F2FD9}"/>
              </a:ext>
            </a:extLst>
          </p:cNvPr>
          <p:cNvGrpSpPr/>
          <p:nvPr/>
        </p:nvGrpSpPr>
        <p:grpSpPr>
          <a:xfrm>
            <a:off x="981281" y="-16273"/>
            <a:ext cx="793157" cy="119905"/>
            <a:chOff x="853883" y="-13431"/>
            <a:chExt cx="793157" cy="119905"/>
          </a:xfrm>
        </p:grpSpPr>
        <p:sp>
          <p:nvSpPr>
            <p:cNvPr id="35" name="object 10">
              <a:extLst>
                <a:ext uri="{FF2B5EF4-FFF2-40B4-BE49-F238E27FC236}">
                  <a16:creationId xmlns:a16="http://schemas.microsoft.com/office/drawing/2014/main" id="{B1FAC4F7-BDA0-5865-5ADB-8E2B5087A3C3}"/>
                </a:ext>
              </a:extLst>
            </p:cNvPr>
            <p:cNvSpPr txBox="1"/>
            <p:nvPr/>
          </p:nvSpPr>
          <p:spPr>
            <a:xfrm>
              <a:off x="853883" y="-13431"/>
              <a:ext cx="793157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Motivations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038FDB1-1F0E-6932-FAE6-D039CE37EFF0}"/>
                </a:ext>
              </a:extLst>
            </p:cNvPr>
            <p:cNvGrpSpPr/>
            <p:nvPr/>
          </p:nvGrpSpPr>
          <p:grpSpPr>
            <a:xfrm>
              <a:off x="1372449" y="36009"/>
              <a:ext cx="271460" cy="45719"/>
              <a:chOff x="2924175" y="188068"/>
              <a:chExt cx="271460" cy="45719"/>
            </a:xfrm>
          </p:grpSpPr>
          <p:sp>
            <p:nvSpPr>
              <p:cNvPr id="37" name="object 9">
                <a:extLst>
                  <a:ext uri="{FF2B5EF4-FFF2-40B4-BE49-F238E27FC236}">
                    <a16:creationId xmlns:a16="http://schemas.microsoft.com/office/drawing/2014/main" id="{DD7CA292-9632-69AB-BDF7-BDB62B0655DB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" name="object 9">
                <a:extLst>
                  <a:ext uri="{FF2B5EF4-FFF2-40B4-BE49-F238E27FC236}">
                    <a16:creationId xmlns:a16="http://schemas.microsoft.com/office/drawing/2014/main" id="{5CEB1565-B276-9BA2-67E1-79D62FEE84DC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" name="object 9">
                <a:extLst>
                  <a:ext uri="{FF2B5EF4-FFF2-40B4-BE49-F238E27FC236}">
                    <a16:creationId xmlns:a16="http://schemas.microsoft.com/office/drawing/2014/main" id="{96A46C69-9E6A-3F13-8423-4918CC490F39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" name="object 9">
                <a:extLst>
                  <a:ext uri="{FF2B5EF4-FFF2-40B4-BE49-F238E27FC236}">
                    <a16:creationId xmlns:a16="http://schemas.microsoft.com/office/drawing/2014/main" id="{41DAEB80-5538-F859-32CD-F9A036ACD1F9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E84CB11-0324-179D-D6CE-136B55083B32}"/>
              </a:ext>
            </a:extLst>
          </p:cNvPr>
          <p:cNvGrpSpPr/>
          <p:nvPr/>
        </p:nvGrpSpPr>
        <p:grpSpPr>
          <a:xfrm>
            <a:off x="5425049" y="-16273"/>
            <a:ext cx="676029" cy="119905"/>
            <a:chOff x="5425049" y="-16273"/>
            <a:chExt cx="676029" cy="119905"/>
          </a:xfrm>
        </p:grpSpPr>
        <p:sp>
          <p:nvSpPr>
            <p:cNvPr id="78" name="object 10">
              <a:extLst>
                <a:ext uri="{FF2B5EF4-FFF2-40B4-BE49-F238E27FC236}">
                  <a16:creationId xmlns:a16="http://schemas.microsoft.com/office/drawing/2014/main" id="{2755A1A7-D4BD-A703-9EA8-915E27667F17}"/>
                </a:ext>
              </a:extLst>
            </p:cNvPr>
            <p:cNvSpPr txBox="1"/>
            <p:nvPr/>
          </p:nvSpPr>
          <p:spPr>
            <a:xfrm>
              <a:off x="5425049" y="-16273"/>
              <a:ext cx="561975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Conclusions</a:t>
              </a:r>
              <a:r>
                <a:rPr lang="it-IT" sz="700" spc="30" dirty="0">
                  <a:solidFill>
                    <a:srgbClr val="A67F84"/>
                  </a:solidFill>
                  <a:cs typeface="Arial"/>
                </a:rPr>
                <a:t> </a:t>
              </a:r>
              <a:r>
                <a:rPr lang="it-IT" sz="600" spc="30" dirty="0">
                  <a:solidFill>
                    <a:srgbClr val="A67F84"/>
                  </a:solidFill>
                  <a:cs typeface="Arial"/>
                </a:rPr>
                <a:t>   </a:t>
              </a:r>
              <a:endParaRPr lang="it-IT" sz="600" spc="25" dirty="0">
                <a:solidFill>
                  <a:srgbClr val="FFFFFF"/>
                </a:solidFill>
                <a:cs typeface="Arial"/>
              </a:endParaRP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0B8A7303-26E3-FABC-1EEC-2DAF30B53609}"/>
                </a:ext>
              </a:extLst>
            </p:cNvPr>
            <p:cNvGrpSpPr/>
            <p:nvPr/>
          </p:nvGrpSpPr>
          <p:grpSpPr>
            <a:xfrm>
              <a:off x="5980112" y="34448"/>
              <a:ext cx="120966" cy="45719"/>
              <a:chOff x="2924175" y="188068"/>
              <a:chExt cx="120966" cy="45719"/>
            </a:xfrm>
          </p:grpSpPr>
          <p:sp>
            <p:nvSpPr>
              <p:cNvPr id="80" name="object 9">
                <a:extLst>
                  <a:ext uri="{FF2B5EF4-FFF2-40B4-BE49-F238E27FC236}">
                    <a16:creationId xmlns:a16="http://schemas.microsoft.com/office/drawing/2014/main" id="{9EF8076C-65D8-1970-8B3C-117DF9710591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" name="object 9">
                <a:extLst>
                  <a:ext uri="{FF2B5EF4-FFF2-40B4-BE49-F238E27FC236}">
                    <a16:creationId xmlns:a16="http://schemas.microsoft.com/office/drawing/2014/main" id="{52556BAD-72B0-BC91-AE02-0E8D3A4AB4F8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B8950CB-55BE-9B38-C0D3-FEF6DD8C6F8C}"/>
              </a:ext>
            </a:extLst>
          </p:cNvPr>
          <p:cNvGrpSpPr/>
          <p:nvPr/>
        </p:nvGrpSpPr>
        <p:grpSpPr>
          <a:xfrm>
            <a:off x="2647043" y="-16273"/>
            <a:ext cx="722108" cy="119905"/>
            <a:chOff x="2468563" y="-16273"/>
            <a:chExt cx="722108" cy="119905"/>
          </a:xfrm>
        </p:grpSpPr>
        <p:sp>
          <p:nvSpPr>
            <p:cNvPr id="83" name="object 10">
              <a:extLst>
                <a:ext uri="{FF2B5EF4-FFF2-40B4-BE49-F238E27FC236}">
                  <a16:creationId xmlns:a16="http://schemas.microsoft.com/office/drawing/2014/main" id="{AB30C316-B2E9-BF0C-BC0A-3A4A429252DD}"/>
                </a:ext>
              </a:extLst>
            </p:cNvPr>
            <p:cNvSpPr txBox="1"/>
            <p:nvPr/>
          </p:nvSpPr>
          <p:spPr>
            <a:xfrm>
              <a:off x="2468563" y="-16273"/>
              <a:ext cx="671422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bg1"/>
                  </a:solidFill>
                  <a:cs typeface="Arial"/>
                </a:rPr>
                <a:t>Uniform</a:t>
              </a:r>
              <a:r>
                <a:rPr lang="it-IT" sz="700" spc="30" dirty="0">
                  <a:solidFill>
                    <a:schemeClr val="bg1"/>
                  </a:solidFill>
                  <a:cs typeface="Arial"/>
                </a:rPr>
                <a:t> case</a:t>
              </a:r>
              <a:endParaRPr lang="it-IT" sz="700" spc="25" dirty="0">
                <a:solidFill>
                  <a:schemeClr val="bg1"/>
                </a:solidFill>
                <a:cs typeface="Arial"/>
              </a:endParaRP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B1D6A779-8435-A47F-4081-E7ADFA67778F}"/>
                </a:ext>
              </a:extLst>
            </p:cNvPr>
            <p:cNvGrpSpPr/>
            <p:nvPr/>
          </p:nvGrpSpPr>
          <p:grpSpPr>
            <a:xfrm>
              <a:off x="3069705" y="34156"/>
              <a:ext cx="120966" cy="45719"/>
              <a:chOff x="2924175" y="188068"/>
              <a:chExt cx="120966" cy="45719"/>
            </a:xfrm>
          </p:grpSpPr>
          <p:sp>
            <p:nvSpPr>
              <p:cNvPr id="85" name="object 9">
                <a:extLst>
                  <a:ext uri="{FF2B5EF4-FFF2-40B4-BE49-F238E27FC236}">
                    <a16:creationId xmlns:a16="http://schemas.microsoft.com/office/drawing/2014/main" id="{01152379-2E9C-7F9D-19ED-7EAB73511417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" name="object 9">
                <a:extLst>
                  <a:ext uri="{FF2B5EF4-FFF2-40B4-BE49-F238E27FC236}">
                    <a16:creationId xmlns:a16="http://schemas.microsoft.com/office/drawing/2014/main" id="{F3F97725-1B00-A547-B5C1-91C0E98935B2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2176596"/>
      </p:ext>
    </p:extLst>
  </p:cSld>
  <p:clrMapOvr>
    <a:masterClrMapping/>
  </p:clrMapOvr>
  <p:transition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767"/>
          <a:stretch/>
        </p:blipFill>
        <p:spPr>
          <a:xfrm>
            <a:off x="707680" y="1869563"/>
            <a:ext cx="1969686" cy="14715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9"/>
          <a:stretch/>
        </p:blipFill>
        <p:spPr>
          <a:xfrm>
            <a:off x="707680" y="1869563"/>
            <a:ext cx="1967997" cy="1471117"/>
          </a:xfrm>
          <a:prstGeom prst="rect">
            <a:avLst/>
          </a:prstGeom>
        </p:spPr>
      </p:pic>
      <p:grpSp>
        <p:nvGrpSpPr>
          <p:cNvPr id="32" name="Gruppo 31"/>
          <p:cNvGrpSpPr/>
          <p:nvPr/>
        </p:nvGrpSpPr>
        <p:grpSpPr>
          <a:xfrm>
            <a:off x="0" y="3346272"/>
            <a:ext cx="6153150" cy="114478"/>
            <a:chOff x="0" y="3346272"/>
            <a:chExt cx="4610101" cy="114478"/>
          </a:xfrm>
        </p:grpSpPr>
        <p:sp>
          <p:nvSpPr>
            <p:cNvPr id="46" name="object 14"/>
            <p:cNvSpPr/>
            <p:nvPr/>
          </p:nvSpPr>
          <p:spPr>
            <a:xfrm>
              <a:off x="0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5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10800" rIns="0" bIns="0" rtlCol="0">
              <a:noAutofit/>
            </a:bodyPr>
            <a:lstStyle/>
            <a:p>
              <a:pPr algn="ctr"/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Artur</a:t>
              </a:r>
              <a:r>
                <a:rPr lang="it-IT" sz="700" dirty="0">
                  <a:solidFill>
                    <a:srgbClr val="EBEBEB"/>
                  </a:solidFill>
                  <a:latin typeface="+mj-lt"/>
                </a:rPr>
                <a:t> 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Kryzhanovskyy </a:t>
              </a:r>
              <a:r>
                <a:rPr lang="it-IT" sz="700" i="1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et al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it-IT"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bject 15"/>
            <p:cNvSpPr/>
            <p:nvPr/>
          </p:nvSpPr>
          <p:spPr>
            <a:xfrm>
              <a:off x="2305051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10800" rIns="0" bIns="0" rtlCol="0"/>
            <a:lstStyle/>
            <a:p>
              <a:pPr algn="ctr"/>
              <a:r>
                <a:rPr lang="it-IT" sz="700" spc="6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Uniform</a:t>
              </a:r>
              <a:r>
                <a:rPr lang="it-IT" sz="700" spc="6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case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5819775" y="3360076"/>
            <a:ext cx="320675" cy="100674"/>
          </a:xfrm>
          <a:prstGeom prst="rect">
            <a:avLst/>
          </a:prstGeom>
        </p:spPr>
        <p:txBody>
          <a:bodyPr vert="horz" wrap="square" lIns="0" tIns="10800" rIns="0" bIns="0" rtlCol="0">
            <a:spAutoFit/>
          </a:bodyPr>
          <a:lstStyle/>
          <a:p>
            <a:pPr marL="69847">
              <a:lnSpc>
                <a:spcPts val="660"/>
              </a:lnSpc>
            </a:pP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700" spc="114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sz="700" spc="5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asellaDiTesto 1"/>
              <p:cNvSpPr txBox="1"/>
              <p:nvPr/>
            </p:nvSpPr>
            <p:spPr>
              <a:xfrm>
                <a:off x="-134139" y="926880"/>
                <a:ext cx="9510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9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Perturbed</a:t>
                </a:r>
                <a:endParaRPr lang="it-IT" sz="9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it-IT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9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9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it-IT" sz="9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sub>
                    </m:sSub>
                  </m:oMath>
                </a14:m>
                <a:endParaRPr lang="it-IT" sz="9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CasellaDiTes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4139" y="926880"/>
                <a:ext cx="951093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asellaDiTesto 63"/>
              <p:cNvSpPr txBox="1"/>
              <p:nvPr/>
            </p:nvSpPr>
            <p:spPr>
              <a:xfrm>
                <a:off x="-134139" y="2399383"/>
                <a:ext cx="914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9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Perturbed</a:t>
                </a:r>
                <a:r>
                  <a:rPr lang="it-IT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9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sz="9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sz="9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it-IT" sz="9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CasellaDiTesto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4139" y="2399383"/>
                <a:ext cx="91440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uppo 48"/>
          <p:cNvGrpSpPr/>
          <p:nvPr/>
        </p:nvGrpSpPr>
        <p:grpSpPr>
          <a:xfrm>
            <a:off x="3063399" y="466487"/>
            <a:ext cx="3152775" cy="600164"/>
            <a:chOff x="285750" y="643517"/>
            <a:chExt cx="3152775" cy="600164"/>
          </a:xfrm>
        </p:grpSpPr>
        <p:sp>
          <p:nvSpPr>
            <p:cNvPr id="41" name="Ovale 14"/>
            <p:cNvSpPr/>
            <p:nvPr/>
          </p:nvSpPr>
          <p:spPr>
            <a:xfrm>
              <a:off x="285750" y="75375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2" name="CasellaDiTesto 16"/>
            <p:cNvSpPr txBox="1"/>
            <p:nvPr/>
          </p:nvSpPr>
          <p:spPr>
            <a:xfrm>
              <a:off x="361951" y="643517"/>
              <a:ext cx="307657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On the left: comparison between numerical and analytical spectra and </a:t>
              </a:r>
              <a:r>
                <a:rPr lang="en-GB" sz="11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eigenfunctions</a:t>
              </a:r>
              <a:r>
                <a:rPr lang="en-GB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for 𝑚=0, 𝑛=1 </a:t>
              </a:r>
            </a:p>
            <a:p>
              <a:endParaRPr lang="it-IT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uppo 48"/>
          <p:cNvGrpSpPr/>
          <p:nvPr/>
        </p:nvGrpSpPr>
        <p:grpSpPr>
          <a:xfrm>
            <a:off x="3063399" y="1027231"/>
            <a:ext cx="3089751" cy="600164"/>
            <a:chOff x="285750" y="643517"/>
            <a:chExt cx="3089751" cy="600164"/>
          </a:xfrm>
        </p:grpSpPr>
        <p:sp>
          <p:nvSpPr>
            <p:cNvPr id="44" name="Ovale 14"/>
            <p:cNvSpPr/>
            <p:nvPr/>
          </p:nvSpPr>
          <p:spPr>
            <a:xfrm>
              <a:off x="285750" y="75375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5" name="CasellaDiTesto 16"/>
            <p:cNvSpPr txBox="1"/>
            <p:nvPr/>
          </p:nvSpPr>
          <p:spPr>
            <a:xfrm>
              <a:off x="361951" y="643517"/>
              <a:ext cx="301355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Bottom: comparison between numerical (dots) and analytical (solid curves) spectra for 𝑚=0 and toroidal periodicity from 𝑛=0 to 𝑛=6 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32" y="409382"/>
            <a:ext cx="1967997" cy="15120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32" y="409382"/>
            <a:ext cx="1967997" cy="15120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970" y="1871990"/>
            <a:ext cx="1918745" cy="14742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970" y="1871990"/>
            <a:ext cx="1918745" cy="1474236"/>
          </a:xfrm>
          <a:prstGeom prst="rect">
            <a:avLst/>
          </a:prstGeom>
        </p:spPr>
      </p:pic>
      <p:sp>
        <p:nvSpPr>
          <p:cNvPr id="73" name="object 8"/>
          <p:cNvSpPr txBox="1"/>
          <p:nvPr/>
        </p:nvSpPr>
        <p:spPr>
          <a:xfrm>
            <a:off x="-200" y="118683"/>
            <a:ext cx="6153349" cy="290699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0" rIns="0" bIns="0" rtlCol="0">
            <a:noAutofit/>
          </a:bodyPr>
          <a:lstStyle/>
          <a:p>
            <a:pPr marL="107945">
              <a:spcBef>
                <a:spcPts val="375"/>
              </a:spcBef>
            </a:pPr>
            <a:r>
              <a:rPr lang="en-GB" sz="2000" spc="-10" dirty="0">
                <a:solidFill>
                  <a:srgbClr val="FFFFFF"/>
                </a:solidFill>
                <a:latin typeface="+mj-lt"/>
                <a:cs typeface="Arial"/>
              </a:rPr>
              <a:t>Uniform </a:t>
            </a:r>
            <a:r>
              <a:rPr lang="en-GB" sz="2000" b="1" spc="-10" dirty="0">
                <a:solidFill>
                  <a:srgbClr val="FFFFFF"/>
                </a:solidFill>
                <a:latin typeface="+mj-lt"/>
                <a:cs typeface="Arial"/>
              </a:rPr>
              <a:t>B</a:t>
            </a:r>
            <a:r>
              <a:rPr lang="en-GB" sz="2000" spc="-10" dirty="0">
                <a:solidFill>
                  <a:srgbClr val="FFFFFF"/>
                </a:solidFill>
                <a:latin typeface="+mj-lt"/>
                <a:cs typeface="Arial"/>
              </a:rPr>
              <a:t> and 𝜌: code verification</a:t>
            </a:r>
          </a:p>
        </p:txBody>
      </p:sp>
      <p:sp>
        <p:nvSpPr>
          <p:cNvPr id="52" name="object 3"/>
          <p:cNvSpPr/>
          <p:nvPr/>
        </p:nvSpPr>
        <p:spPr>
          <a:xfrm>
            <a:off x="0" y="0"/>
            <a:ext cx="6153181" cy="118683"/>
          </a:xfrm>
          <a:custGeom>
            <a:avLst/>
            <a:gdLst/>
            <a:ahLst/>
            <a:cxnLst/>
            <a:rect l="l" t="t" r="r" b="b"/>
            <a:pathLst>
              <a:path w="4608195" h="122554">
                <a:moveTo>
                  <a:pt x="0" y="122389"/>
                </a:moveTo>
                <a:lnTo>
                  <a:pt x="4608004" y="122389"/>
                </a:lnTo>
                <a:lnTo>
                  <a:pt x="4608004" y="0"/>
                </a:lnTo>
                <a:lnTo>
                  <a:pt x="0" y="0"/>
                </a:lnTo>
                <a:lnTo>
                  <a:pt x="0" y="12238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TextBox 2"/>
          <p:cNvSpPr txBox="1"/>
          <p:nvPr/>
        </p:nvSpPr>
        <p:spPr>
          <a:xfrm>
            <a:off x="578121" y="1806575"/>
            <a:ext cx="27146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sz="1000" dirty="0"/>
          </a:p>
        </p:txBody>
      </p:sp>
      <p:sp>
        <p:nvSpPr>
          <p:cNvPr id="111" name="TextBox 110"/>
          <p:cNvSpPr txBox="1"/>
          <p:nvPr/>
        </p:nvSpPr>
        <p:spPr>
          <a:xfrm>
            <a:off x="616427" y="1796769"/>
            <a:ext cx="3032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>
                <a:latin typeface="+mj-lt"/>
              </a:rPr>
              <a:t>(b)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BE1C00B-C1CA-802A-4A0E-7F8303F80F96}"/>
              </a:ext>
            </a:extLst>
          </p:cNvPr>
          <p:cNvGrpSpPr/>
          <p:nvPr/>
        </p:nvGrpSpPr>
        <p:grpSpPr>
          <a:xfrm>
            <a:off x="4422616" y="-16273"/>
            <a:ext cx="720240" cy="119905"/>
            <a:chOff x="4457417" y="-16273"/>
            <a:chExt cx="720240" cy="119905"/>
          </a:xfrm>
        </p:grpSpPr>
        <p:sp>
          <p:nvSpPr>
            <p:cNvPr id="17" name="object 10">
              <a:extLst>
                <a:ext uri="{FF2B5EF4-FFF2-40B4-BE49-F238E27FC236}">
                  <a16:creationId xmlns:a16="http://schemas.microsoft.com/office/drawing/2014/main" id="{5A636408-A10F-B1DF-19F6-3C5B87311A69}"/>
                </a:ext>
              </a:extLst>
            </p:cNvPr>
            <p:cNvSpPr txBox="1"/>
            <p:nvPr/>
          </p:nvSpPr>
          <p:spPr>
            <a:xfrm>
              <a:off x="4457417" y="-16273"/>
              <a:ext cx="448780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25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Tokamak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D4F37FA-6AD0-7AA8-FFE2-AB5B9D5605E4}"/>
                </a:ext>
              </a:extLst>
            </p:cNvPr>
            <p:cNvGrpSpPr/>
            <p:nvPr/>
          </p:nvGrpSpPr>
          <p:grpSpPr>
            <a:xfrm>
              <a:off x="4906197" y="34156"/>
              <a:ext cx="271460" cy="45719"/>
              <a:chOff x="2924175" y="188068"/>
              <a:chExt cx="271460" cy="45719"/>
            </a:xfrm>
          </p:grpSpPr>
          <p:sp>
            <p:nvSpPr>
              <p:cNvPr id="19" name="object 9">
                <a:extLst>
                  <a:ext uri="{FF2B5EF4-FFF2-40B4-BE49-F238E27FC236}">
                    <a16:creationId xmlns:a16="http://schemas.microsoft.com/office/drawing/2014/main" id="{75655ABF-689C-CBF3-5C23-E5412B0D2DC0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" name="object 9">
                <a:extLst>
                  <a:ext uri="{FF2B5EF4-FFF2-40B4-BE49-F238E27FC236}">
                    <a16:creationId xmlns:a16="http://schemas.microsoft.com/office/drawing/2014/main" id="{9A872AD8-0B96-8198-FD52-4CC2BBC919F8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" name="object 9">
                <a:extLst>
                  <a:ext uri="{FF2B5EF4-FFF2-40B4-BE49-F238E27FC236}">
                    <a16:creationId xmlns:a16="http://schemas.microsoft.com/office/drawing/2014/main" id="{6C4AF7CD-F8A0-8718-43B5-3530CF0568AD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9">
                <a:extLst>
                  <a:ext uri="{FF2B5EF4-FFF2-40B4-BE49-F238E27FC236}">
                    <a16:creationId xmlns:a16="http://schemas.microsoft.com/office/drawing/2014/main" id="{D202218F-2A1E-8ACA-48D3-65CA8A53EFA8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D492138-1487-F337-F19D-8D05BB61DA0A}"/>
              </a:ext>
            </a:extLst>
          </p:cNvPr>
          <p:cNvGrpSpPr/>
          <p:nvPr/>
        </p:nvGrpSpPr>
        <p:grpSpPr>
          <a:xfrm>
            <a:off x="3651345" y="-16273"/>
            <a:ext cx="489077" cy="119905"/>
            <a:chOff x="3720821" y="-16273"/>
            <a:chExt cx="489077" cy="119905"/>
          </a:xfrm>
        </p:grpSpPr>
        <p:sp>
          <p:nvSpPr>
            <p:cNvPr id="24" name="object 10">
              <a:extLst>
                <a:ext uri="{FF2B5EF4-FFF2-40B4-BE49-F238E27FC236}">
                  <a16:creationId xmlns:a16="http://schemas.microsoft.com/office/drawing/2014/main" id="{87A9DA3E-63FF-5E2D-A9E7-99FC5A48A6E1}"/>
                </a:ext>
              </a:extLst>
            </p:cNvPr>
            <p:cNvSpPr txBox="1"/>
            <p:nvPr/>
          </p:nvSpPr>
          <p:spPr>
            <a:xfrm>
              <a:off x="3720821" y="-16273"/>
              <a:ext cx="23516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RFP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E1B5684-4B40-B093-626C-2B95917B8C59}"/>
                </a:ext>
              </a:extLst>
            </p:cNvPr>
            <p:cNvGrpSpPr/>
            <p:nvPr/>
          </p:nvGrpSpPr>
          <p:grpSpPr>
            <a:xfrm>
              <a:off x="3938438" y="34156"/>
              <a:ext cx="271460" cy="45719"/>
              <a:chOff x="2924175" y="188068"/>
              <a:chExt cx="271460" cy="45719"/>
            </a:xfrm>
          </p:grpSpPr>
          <p:sp>
            <p:nvSpPr>
              <p:cNvPr id="26" name="object 9">
                <a:extLst>
                  <a:ext uri="{FF2B5EF4-FFF2-40B4-BE49-F238E27FC236}">
                    <a16:creationId xmlns:a16="http://schemas.microsoft.com/office/drawing/2014/main" id="{69A84A1A-8EDA-FB74-30CB-292360091930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" name="object 9">
                <a:extLst>
                  <a:ext uri="{FF2B5EF4-FFF2-40B4-BE49-F238E27FC236}">
                    <a16:creationId xmlns:a16="http://schemas.microsoft.com/office/drawing/2014/main" id="{4BDA0FC7-C7BC-19C4-C0BD-0F645FBEAC5F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" name="object 9">
                <a:extLst>
                  <a:ext uri="{FF2B5EF4-FFF2-40B4-BE49-F238E27FC236}">
                    <a16:creationId xmlns:a16="http://schemas.microsoft.com/office/drawing/2014/main" id="{66911540-3960-1BB3-2D93-F545E60FD366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" name="object 9">
                <a:extLst>
                  <a:ext uri="{FF2B5EF4-FFF2-40B4-BE49-F238E27FC236}">
                    <a16:creationId xmlns:a16="http://schemas.microsoft.com/office/drawing/2014/main" id="{8859790F-F537-2B6E-911C-38BADAD895B8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F4CBD2C-F407-93CF-163F-BBA1E8E5D57B}"/>
              </a:ext>
            </a:extLst>
          </p:cNvPr>
          <p:cNvGrpSpPr/>
          <p:nvPr/>
        </p:nvGrpSpPr>
        <p:grpSpPr>
          <a:xfrm>
            <a:off x="37578" y="-16273"/>
            <a:ext cx="661509" cy="119905"/>
            <a:chOff x="37578" y="-16273"/>
            <a:chExt cx="661509" cy="119905"/>
          </a:xfrm>
        </p:grpSpPr>
        <p:sp>
          <p:nvSpPr>
            <p:cNvPr id="31" name="object 10">
              <a:extLst>
                <a:ext uri="{FF2B5EF4-FFF2-40B4-BE49-F238E27FC236}">
                  <a16:creationId xmlns:a16="http://schemas.microsoft.com/office/drawing/2014/main" id="{360C7E97-0465-E96C-ED8B-A17615E8FE72}"/>
                </a:ext>
              </a:extLst>
            </p:cNvPr>
            <p:cNvSpPr txBox="1"/>
            <p:nvPr/>
          </p:nvSpPr>
          <p:spPr>
            <a:xfrm>
              <a:off x="37578" y="-16273"/>
              <a:ext cx="532514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Introdu</a:t>
              </a:r>
              <a:r>
                <a:rPr lang="it-IT"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ction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F5088B8-2F20-B94C-0D89-09A037503B37}"/>
                </a:ext>
              </a:extLst>
            </p:cNvPr>
            <p:cNvGrpSpPr/>
            <p:nvPr/>
          </p:nvGrpSpPr>
          <p:grpSpPr>
            <a:xfrm>
              <a:off x="578121" y="34156"/>
              <a:ext cx="120966" cy="45719"/>
              <a:chOff x="2924175" y="188068"/>
              <a:chExt cx="120966" cy="45719"/>
            </a:xfrm>
          </p:grpSpPr>
          <p:sp>
            <p:nvSpPr>
              <p:cNvPr id="34" name="object 9">
                <a:extLst>
                  <a:ext uri="{FF2B5EF4-FFF2-40B4-BE49-F238E27FC236}">
                    <a16:creationId xmlns:a16="http://schemas.microsoft.com/office/drawing/2014/main" id="{3460D2F8-A48B-904E-3CE8-613DF4AEE87E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" name="object 9">
                <a:extLst>
                  <a:ext uri="{FF2B5EF4-FFF2-40B4-BE49-F238E27FC236}">
                    <a16:creationId xmlns:a16="http://schemas.microsoft.com/office/drawing/2014/main" id="{5B822DC8-06D6-C8D7-3DA4-58862F511140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85082F2-7986-E990-8150-A6C534A51B77}"/>
              </a:ext>
            </a:extLst>
          </p:cNvPr>
          <p:cNvGrpSpPr/>
          <p:nvPr/>
        </p:nvGrpSpPr>
        <p:grpSpPr>
          <a:xfrm>
            <a:off x="2056632" y="-16273"/>
            <a:ext cx="308217" cy="119905"/>
            <a:chOff x="1796655" y="-13431"/>
            <a:chExt cx="308217" cy="119905"/>
          </a:xfrm>
        </p:grpSpPr>
        <p:sp>
          <p:nvSpPr>
            <p:cNvPr id="39" name="object 10">
              <a:extLst>
                <a:ext uri="{FF2B5EF4-FFF2-40B4-BE49-F238E27FC236}">
                  <a16:creationId xmlns:a16="http://schemas.microsoft.com/office/drawing/2014/main" id="{BFB51FF0-23BD-D177-42FA-6BB1EC9EF90D}"/>
                </a:ext>
              </a:extLst>
            </p:cNvPr>
            <p:cNvSpPr txBox="1"/>
            <p:nvPr/>
          </p:nvSpPr>
          <p:spPr>
            <a:xfrm>
              <a:off x="1796655" y="-13431"/>
              <a:ext cx="28371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Tools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48" name="object 9">
              <a:extLst>
                <a:ext uri="{FF2B5EF4-FFF2-40B4-BE49-F238E27FC236}">
                  <a16:creationId xmlns:a16="http://schemas.microsoft.com/office/drawing/2014/main" id="{BAA6D37F-3C14-AC57-4A29-51B16A73EE71}"/>
                </a:ext>
              </a:extLst>
            </p:cNvPr>
            <p:cNvSpPr/>
            <p:nvPr/>
          </p:nvSpPr>
          <p:spPr>
            <a:xfrm>
              <a:off x="2059153" y="36009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36195" h="36194">
                  <a:moveTo>
                    <a:pt x="36002" y="18001"/>
                  </a:moveTo>
                  <a:lnTo>
                    <a:pt x="34587" y="10994"/>
                  </a:lnTo>
                  <a:lnTo>
                    <a:pt x="30729" y="5272"/>
                  </a:lnTo>
                  <a:lnTo>
                    <a:pt x="25007" y="1414"/>
                  </a:lnTo>
                  <a:lnTo>
                    <a:pt x="18000" y="0"/>
                  </a:lnTo>
                  <a:lnTo>
                    <a:pt x="10994" y="1414"/>
                  </a:lnTo>
                  <a:lnTo>
                    <a:pt x="5272" y="5272"/>
                  </a:lnTo>
                  <a:lnTo>
                    <a:pt x="1414" y="10994"/>
                  </a:lnTo>
                  <a:lnTo>
                    <a:pt x="0" y="18001"/>
                  </a:lnTo>
                  <a:lnTo>
                    <a:pt x="1414" y="25008"/>
                  </a:lnTo>
                  <a:lnTo>
                    <a:pt x="5272" y="30729"/>
                  </a:lnTo>
                  <a:lnTo>
                    <a:pt x="10994" y="34587"/>
                  </a:lnTo>
                  <a:lnTo>
                    <a:pt x="18000" y="36002"/>
                  </a:lnTo>
                  <a:lnTo>
                    <a:pt x="25007" y="34587"/>
                  </a:lnTo>
                  <a:lnTo>
                    <a:pt x="30729" y="30729"/>
                  </a:lnTo>
                  <a:lnTo>
                    <a:pt x="34587" y="25008"/>
                  </a:lnTo>
                  <a:lnTo>
                    <a:pt x="36002" y="18001"/>
                  </a:lnTo>
                  <a:close/>
                </a:path>
              </a:pathLst>
            </a:custGeom>
            <a:ln w="5060">
              <a:solidFill>
                <a:schemeClr val="accent1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2DDA7CC-D65A-8F85-2D46-FC58F29BBDAA}"/>
              </a:ext>
            </a:extLst>
          </p:cNvPr>
          <p:cNvGrpSpPr/>
          <p:nvPr/>
        </p:nvGrpSpPr>
        <p:grpSpPr>
          <a:xfrm>
            <a:off x="981281" y="-16273"/>
            <a:ext cx="793157" cy="119905"/>
            <a:chOff x="853883" y="-13431"/>
            <a:chExt cx="793157" cy="119905"/>
          </a:xfrm>
        </p:grpSpPr>
        <p:sp>
          <p:nvSpPr>
            <p:cNvPr id="50" name="object 10">
              <a:extLst>
                <a:ext uri="{FF2B5EF4-FFF2-40B4-BE49-F238E27FC236}">
                  <a16:creationId xmlns:a16="http://schemas.microsoft.com/office/drawing/2014/main" id="{23EBFDC2-4E98-A86E-1A33-84E27AC201E8}"/>
                </a:ext>
              </a:extLst>
            </p:cNvPr>
            <p:cNvSpPr txBox="1"/>
            <p:nvPr/>
          </p:nvSpPr>
          <p:spPr>
            <a:xfrm>
              <a:off x="853883" y="-13431"/>
              <a:ext cx="793157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Motivations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FAFBD7E-82E1-2770-731D-31DB5DD6B335}"/>
                </a:ext>
              </a:extLst>
            </p:cNvPr>
            <p:cNvGrpSpPr/>
            <p:nvPr/>
          </p:nvGrpSpPr>
          <p:grpSpPr>
            <a:xfrm>
              <a:off x="1372449" y="36009"/>
              <a:ext cx="271460" cy="45719"/>
              <a:chOff x="2924175" y="188068"/>
              <a:chExt cx="271460" cy="45719"/>
            </a:xfrm>
          </p:grpSpPr>
          <p:sp>
            <p:nvSpPr>
              <p:cNvPr id="64" name="object 9">
                <a:extLst>
                  <a:ext uri="{FF2B5EF4-FFF2-40B4-BE49-F238E27FC236}">
                    <a16:creationId xmlns:a16="http://schemas.microsoft.com/office/drawing/2014/main" id="{F2228034-70C7-1AEE-EFE3-F9F3A2A186A1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" name="object 9">
                <a:extLst>
                  <a:ext uri="{FF2B5EF4-FFF2-40B4-BE49-F238E27FC236}">
                    <a16:creationId xmlns:a16="http://schemas.microsoft.com/office/drawing/2014/main" id="{8B412C39-6BB2-C149-1226-C6A4D35733C6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" name="object 9">
                <a:extLst>
                  <a:ext uri="{FF2B5EF4-FFF2-40B4-BE49-F238E27FC236}">
                    <a16:creationId xmlns:a16="http://schemas.microsoft.com/office/drawing/2014/main" id="{E083EA44-350B-3C33-9C70-19936BBAA904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" name="object 9">
                <a:extLst>
                  <a:ext uri="{FF2B5EF4-FFF2-40B4-BE49-F238E27FC236}">
                    <a16:creationId xmlns:a16="http://schemas.microsoft.com/office/drawing/2014/main" id="{BE93E61B-7434-A772-F388-986C8F34AF4D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4096F6CC-5DB0-D52A-29E3-FDEF4F1623D9}"/>
              </a:ext>
            </a:extLst>
          </p:cNvPr>
          <p:cNvGrpSpPr/>
          <p:nvPr/>
        </p:nvGrpSpPr>
        <p:grpSpPr>
          <a:xfrm>
            <a:off x="5425049" y="-16273"/>
            <a:ext cx="676029" cy="119905"/>
            <a:chOff x="5425049" y="-16273"/>
            <a:chExt cx="676029" cy="119905"/>
          </a:xfrm>
        </p:grpSpPr>
        <p:sp>
          <p:nvSpPr>
            <p:cNvPr id="86" name="object 10">
              <a:extLst>
                <a:ext uri="{FF2B5EF4-FFF2-40B4-BE49-F238E27FC236}">
                  <a16:creationId xmlns:a16="http://schemas.microsoft.com/office/drawing/2014/main" id="{791E38BF-AB89-39B7-810D-470C06AE1687}"/>
                </a:ext>
              </a:extLst>
            </p:cNvPr>
            <p:cNvSpPr txBox="1"/>
            <p:nvPr/>
          </p:nvSpPr>
          <p:spPr>
            <a:xfrm>
              <a:off x="5425049" y="-16273"/>
              <a:ext cx="561975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Conclusions</a:t>
              </a:r>
              <a:r>
                <a:rPr lang="it-IT" sz="700" spc="30" dirty="0">
                  <a:solidFill>
                    <a:srgbClr val="A67F84"/>
                  </a:solidFill>
                  <a:cs typeface="Arial"/>
                </a:rPr>
                <a:t> </a:t>
              </a:r>
              <a:r>
                <a:rPr lang="it-IT" sz="600" spc="30" dirty="0">
                  <a:solidFill>
                    <a:srgbClr val="A67F84"/>
                  </a:solidFill>
                  <a:cs typeface="Arial"/>
                </a:rPr>
                <a:t>   </a:t>
              </a:r>
              <a:endParaRPr lang="it-IT" sz="600" spc="25" dirty="0">
                <a:solidFill>
                  <a:srgbClr val="FFFFFF"/>
                </a:solidFill>
                <a:cs typeface="Arial"/>
              </a:endParaRP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99871C8A-5F16-2D32-917D-1A333AEF7F48}"/>
                </a:ext>
              </a:extLst>
            </p:cNvPr>
            <p:cNvGrpSpPr/>
            <p:nvPr/>
          </p:nvGrpSpPr>
          <p:grpSpPr>
            <a:xfrm>
              <a:off x="5980112" y="34448"/>
              <a:ext cx="120966" cy="45719"/>
              <a:chOff x="2924175" y="188068"/>
              <a:chExt cx="120966" cy="45719"/>
            </a:xfrm>
          </p:grpSpPr>
          <p:sp>
            <p:nvSpPr>
              <p:cNvPr id="88" name="object 9">
                <a:extLst>
                  <a:ext uri="{FF2B5EF4-FFF2-40B4-BE49-F238E27FC236}">
                    <a16:creationId xmlns:a16="http://schemas.microsoft.com/office/drawing/2014/main" id="{BBDA2884-3997-CB15-08BC-B315F2D127CC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" name="object 9">
                <a:extLst>
                  <a:ext uri="{FF2B5EF4-FFF2-40B4-BE49-F238E27FC236}">
                    <a16:creationId xmlns:a16="http://schemas.microsoft.com/office/drawing/2014/main" id="{7C88C0E8-6875-EF05-84B3-36D6732BAA44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63134B43-B836-FD1C-5622-F3FE12F2C85B}"/>
              </a:ext>
            </a:extLst>
          </p:cNvPr>
          <p:cNvGrpSpPr/>
          <p:nvPr/>
        </p:nvGrpSpPr>
        <p:grpSpPr>
          <a:xfrm>
            <a:off x="2647043" y="-16273"/>
            <a:ext cx="722108" cy="119905"/>
            <a:chOff x="2468563" y="-16273"/>
            <a:chExt cx="722108" cy="119905"/>
          </a:xfrm>
        </p:grpSpPr>
        <p:sp>
          <p:nvSpPr>
            <p:cNvPr id="91" name="object 10">
              <a:extLst>
                <a:ext uri="{FF2B5EF4-FFF2-40B4-BE49-F238E27FC236}">
                  <a16:creationId xmlns:a16="http://schemas.microsoft.com/office/drawing/2014/main" id="{F764DE6D-7006-8EE3-2A90-CAFAD477C56D}"/>
                </a:ext>
              </a:extLst>
            </p:cNvPr>
            <p:cNvSpPr txBox="1"/>
            <p:nvPr/>
          </p:nvSpPr>
          <p:spPr>
            <a:xfrm>
              <a:off x="2468563" y="-16273"/>
              <a:ext cx="671422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bg1"/>
                  </a:solidFill>
                  <a:cs typeface="Arial"/>
                </a:rPr>
                <a:t>Uniform</a:t>
              </a:r>
              <a:r>
                <a:rPr lang="it-IT" sz="700" spc="30" dirty="0">
                  <a:solidFill>
                    <a:schemeClr val="bg1"/>
                  </a:solidFill>
                  <a:cs typeface="Arial"/>
                </a:rPr>
                <a:t> case</a:t>
              </a:r>
              <a:endParaRPr lang="it-IT" sz="700" spc="25" dirty="0">
                <a:solidFill>
                  <a:schemeClr val="bg1"/>
                </a:solidFill>
                <a:cs typeface="Arial"/>
              </a:endParaRPr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9734B5F8-CFA7-83EF-560A-DD0F69029D3D}"/>
                </a:ext>
              </a:extLst>
            </p:cNvPr>
            <p:cNvGrpSpPr/>
            <p:nvPr/>
          </p:nvGrpSpPr>
          <p:grpSpPr>
            <a:xfrm>
              <a:off x="3069705" y="34156"/>
              <a:ext cx="120966" cy="45719"/>
              <a:chOff x="2924175" y="188068"/>
              <a:chExt cx="120966" cy="45719"/>
            </a:xfrm>
          </p:grpSpPr>
          <p:sp>
            <p:nvSpPr>
              <p:cNvPr id="93" name="object 9">
                <a:extLst>
                  <a:ext uri="{FF2B5EF4-FFF2-40B4-BE49-F238E27FC236}">
                    <a16:creationId xmlns:a16="http://schemas.microsoft.com/office/drawing/2014/main" id="{4853C114-5F1F-A5FC-AA80-1A51AD9690F8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solidFill>
                <a:schemeClr val="bg1"/>
              </a:solidFill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94" name="object 9">
                <a:extLst>
                  <a:ext uri="{FF2B5EF4-FFF2-40B4-BE49-F238E27FC236}">
                    <a16:creationId xmlns:a16="http://schemas.microsoft.com/office/drawing/2014/main" id="{45A51FBB-22FD-D096-428F-6C9F7D3AF105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32890158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o 31"/>
          <p:cNvGrpSpPr/>
          <p:nvPr/>
        </p:nvGrpSpPr>
        <p:grpSpPr>
          <a:xfrm>
            <a:off x="0" y="3346272"/>
            <a:ext cx="6153150" cy="114478"/>
            <a:chOff x="0" y="3346272"/>
            <a:chExt cx="4610101" cy="114478"/>
          </a:xfrm>
        </p:grpSpPr>
        <p:sp>
          <p:nvSpPr>
            <p:cNvPr id="46" name="object 14"/>
            <p:cNvSpPr/>
            <p:nvPr/>
          </p:nvSpPr>
          <p:spPr>
            <a:xfrm>
              <a:off x="0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5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10800" rIns="0" bIns="0" rtlCol="0">
              <a:noAutofit/>
            </a:bodyPr>
            <a:lstStyle/>
            <a:p>
              <a:pPr algn="ctr"/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Artur</a:t>
              </a:r>
              <a:r>
                <a:rPr lang="it-IT" sz="700" dirty="0">
                  <a:solidFill>
                    <a:srgbClr val="EBEBEB"/>
                  </a:solidFill>
                  <a:latin typeface="+mj-lt"/>
                </a:rPr>
                <a:t> 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Kryzhanovskyy </a:t>
              </a:r>
              <a:r>
                <a:rPr lang="it-IT" sz="700" i="1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et al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it-IT"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bject 15"/>
            <p:cNvSpPr/>
            <p:nvPr/>
          </p:nvSpPr>
          <p:spPr>
            <a:xfrm>
              <a:off x="2305051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10800" rIns="0" bIns="0" rtlCol="0"/>
            <a:lstStyle/>
            <a:p>
              <a:pPr algn="ctr"/>
              <a:r>
                <a:rPr lang="it-IT" sz="700" spc="6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Phase</a:t>
              </a:r>
              <a:r>
                <a:rPr lang="it-IT" sz="700" spc="6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mixing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873" y="409382"/>
            <a:ext cx="1020797" cy="1037032"/>
          </a:xfrm>
          <a:prstGeom prst="rect">
            <a:avLst/>
          </a:prstGeom>
        </p:spPr>
      </p:pic>
      <p:pic>
        <p:nvPicPr>
          <p:cNvPr id="64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8163"/>
            <a:ext cx="2982163" cy="1988108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83" y="1409901"/>
            <a:ext cx="2900363" cy="1933575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28" y="1409901"/>
            <a:ext cx="787880" cy="889076"/>
          </a:xfrm>
          <a:prstGeom prst="rect">
            <a:avLst/>
          </a:prstGeom>
        </p:spPr>
      </p:pic>
      <p:pic>
        <p:nvPicPr>
          <p:cNvPr id="115" name="Immagin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8163"/>
            <a:ext cx="2982162" cy="19881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CasellaDiTesto 16"/>
              <p:cNvSpPr txBox="1"/>
              <p:nvPr/>
            </p:nvSpPr>
            <p:spPr>
              <a:xfrm>
                <a:off x="235898" y="468591"/>
                <a:ext cx="483291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000" dirty="0">
                    <a:solidFill>
                      <a:schemeClr val="bg1"/>
                    </a:solidFill>
                    <a:latin typeface="+mj-lt"/>
                  </a:rPr>
                  <a:t>FFT of (</a:t>
                </a:r>
                <a:r>
                  <a:rPr lang="it-IT" sz="1000" dirty="0" err="1">
                    <a:solidFill>
                      <a:schemeClr val="bg1"/>
                    </a:solidFill>
                    <a:latin typeface="+mj-lt"/>
                  </a:rPr>
                  <a:t>m,n</a:t>
                </a:r>
                <a:r>
                  <a:rPr lang="it-IT" sz="1000" dirty="0">
                    <a:solidFill>
                      <a:schemeClr val="bg1"/>
                    </a:solidFill>
                    <a:latin typeface="+mj-lt"/>
                  </a:rPr>
                  <a:t>)=(0,1) mode with </a:t>
                </a:r>
                <a:r>
                  <a:rPr lang="it-IT" sz="1000" dirty="0" err="1">
                    <a:solidFill>
                      <a:schemeClr val="bg1"/>
                    </a:solidFill>
                    <a:latin typeface="+mj-lt"/>
                  </a:rPr>
                  <a:t>perturbed</a:t>
                </a:r>
                <a:r>
                  <a:rPr lang="it-IT" sz="1000" dirty="0">
                    <a:solidFill>
                      <a:schemeClr val="bg1"/>
                    </a:solidFill>
                    <a:latin typeface="+mj-lt"/>
                  </a:rPr>
                  <a:t> component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it-IT" sz="1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it-IT" sz="1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it-IT" sz="1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Verification</a:t>
                </a:r>
                <a:r>
                  <a:rPr lang="it-IT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the </a:t>
                </a:r>
                <a:r>
                  <a:rPr lang="it-IT" sz="1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theoretical</a:t>
                </a:r>
                <a:r>
                  <a:rPr lang="it-IT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model (MHD). </a:t>
                </a:r>
              </a:p>
            </p:txBody>
          </p:sp>
        </mc:Choice>
        <mc:Fallback xmlns="">
          <p:sp>
            <p:nvSpPr>
              <p:cNvPr id="114" name="CasellaDiTes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898" y="468591"/>
                <a:ext cx="4832911" cy="400110"/>
              </a:xfrm>
              <a:prstGeom prst="rect">
                <a:avLst/>
              </a:prstGeom>
              <a:blipFill>
                <a:blip r:embed="rId7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2" name="Gruppo 48"/>
          <p:cNvGrpSpPr/>
          <p:nvPr/>
        </p:nvGrpSpPr>
        <p:grpSpPr>
          <a:xfrm>
            <a:off x="159580" y="467513"/>
            <a:ext cx="3232712" cy="246221"/>
            <a:chOff x="285750" y="660677"/>
            <a:chExt cx="3232712" cy="246221"/>
          </a:xfrm>
        </p:grpSpPr>
        <p:sp>
          <p:nvSpPr>
            <p:cNvPr id="109" name="Ovale 14"/>
            <p:cNvSpPr/>
            <p:nvPr/>
          </p:nvSpPr>
          <p:spPr>
            <a:xfrm>
              <a:off x="285750" y="75375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CasellaDiTesto 16"/>
                <p:cNvSpPr txBox="1"/>
                <p:nvPr/>
              </p:nvSpPr>
              <p:spPr>
                <a:xfrm>
                  <a:off x="361951" y="660677"/>
                  <a:ext cx="3156511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000" dirty="0">
                      <a:latin typeface="+mj-lt"/>
                    </a:rPr>
                    <a:t>FFT of (</a:t>
                  </a:r>
                  <a:r>
                    <a:rPr lang="it-IT" sz="1000" dirty="0" err="1">
                      <a:solidFill>
                        <a:srgbClr val="0070C0"/>
                      </a:solidFill>
                      <a:latin typeface="+mj-lt"/>
                    </a:rPr>
                    <a:t>m,n</a:t>
                  </a:r>
                  <a:r>
                    <a:rPr lang="it-IT" sz="1000" dirty="0">
                      <a:latin typeface="+mj-lt"/>
                    </a:rPr>
                    <a:t>)=(</a:t>
                  </a:r>
                  <a:r>
                    <a:rPr lang="it-IT" sz="1000" dirty="0">
                      <a:solidFill>
                        <a:srgbClr val="0070C0"/>
                      </a:solidFill>
                      <a:latin typeface="+mj-lt"/>
                    </a:rPr>
                    <a:t>0,1</a:t>
                  </a:r>
                  <a:r>
                    <a:rPr lang="it-IT" sz="1000" dirty="0">
                      <a:latin typeface="+mj-lt"/>
                    </a:rPr>
                    <a:t>) mode with </a:t>
                  </a:r>
                  <a:r>
                    <a:rPr lang="it-IT" sz="1000" dirty="0" err="1">
                      <a:latin typeface="+mj-lt"/>
                    </a:rPr>
                    <a:t>perturbed</a:t>
                  </a:r>
                  <a:r>
                    <a:rPr lang="it-IT" sz="1000" dirty="0">
                      <a:latin typeface="+mj-lt"/>
                    </a:rPr>
                    <a:t> component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00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sz="1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</m:oMath>
                  </a14:m>
                  <a:r>
                    <a:rPr lang="it-IT" sz="1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 </a:t>
                  </a:r>
                </a:p>
              </p:txBody>
            </p:sp>
          </mc:Choice>
          <mc:Fallback xmlns="">
            <p:sp>
              <p:nvSpPr>
                <p:cNvPr id="110" name="CasellaDiTesto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951" y="660677"/>
                  <a:ext cx="3156511" cy="246221"/>
                </a:xfrm>
                <a:prstGeom prst="rect">
                  <a:avLst/>
                </a:prstGeom>
                <a:blipFill>
                  <a:blip r:embed="rId10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object 8"/>
              <p:cNvSpPr txBox="1"/>
              <p:nvPr/>
            </p:nvSpPr>
            <p:spPr>
              <a:xfrm>
                <a:off x="-200" y="118683"/>
                <a:ext cx="6153349" cy="290699"/>
              </a:xfrm>
              <a:prstGeom prst="rect">
                <a:avLst/>
              </a:prstGeom>
              <a:solidFill>
                <a:srgbClr val="0070C0"/>
              </a:solidFill>
            </p:spPr>
            <p:txBody>
              <a:bodyPr vert="horz" wrap="square" lIns="0" tIns="0" rIns="0" bIns="0" rtlCol="0">
                <a:noAutofit/>
              </a:bodyPr>
              <a:lstStyle/>
              <a:p>
                <a:pPr marL="107945">
                  <a:spcBef>
                    <a:spcPts val="375"/>
                  </a:spcBef>
                </a:pPr>
                <a:r>
                  <a:rPr lang="en-GB" sz="2000" spc="-10" dirty="0">
                    <a:solidFill>
                      <a:srgbClr val="FFFFFF"/>
                    </a:solidFill>
                    <a:latin typeface="+mj-lt"/>
                    <a:cs typeface="Arial"/>
                  </a:rPr>
                  <a:t>Uniform </a:t>
                </a:r>
                <a:r>
                  <a:rPr lang="en-GB" sz="2000" b="1" spc="-10" dirty="0">
                    <a:solidFill>
                      <a:srgbClr val="FFFFFF"/>
                    </a:solidFill>
                    <a:latin typeface="+mj-lt"/>
                    <a:cs typeface="Arial"/>
                  </a:rPr>
                  <a:t>B</a:t>
                </a:r>
                <a:r>
                  <a:rPr lang="en-GB" sz="2000" spc="-10" dirty="0">
                    <a:solidFill>
                      <a:srgbClr val="FFFFFF"/>
                    </a:solidFill>
                    <a:latin typeface="+mj-lt"/>
                    <a:cs typeface="Arial"/>
                  </a:rPr>
                  <a:t> and </a:t>
                </a:r>
                <a:r>
                  <a:rPr lang="it-IT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hollow </a:t>
                </a:r>
                <a:r>
                  <a:rPr lang="it-IT" sz="2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density</a:t>
                </a:r>
                <a:r>
                  <a:rPr lang="it-IT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𝜌</m:t>
                    </m:r>
                  </m:oMath>
                </a14:m>
                <a:r>
                  <a:rPr lang="en-GB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Phase mixing</a:t>
                </a:r>
                <a:r>
                  <a:rPr lang="en-GB" sz="2000" spc="-10" dirty="0">
                    <a:solidFill>
                      <a:srgbClr val="FFFFFF"/>
                    </a:solidFill>
                    <a:latin typeface="+mj-lt"/>
                    <a:cs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73" name="object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0" y="118683"/>
                <a:ext cx="6153349" cy="290699"/>
              </a:xfrm>
              <a:prstGeom prst="rect">
                <a:avLst/>
              </a:prstGeom>
              <a:blipFill>
                <a:blip r:embed="rId11"/>
                <a:stretch>
                  <a:fillRect l="-793" t="-27083" b="-58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object 3"/>
          <p:cNvSpPr/>
          <p:nvPr/>
        </p:nvSpPr>
        <p:spPr>
          <a:xfrm>
            <a:off x="0" y="0"/>
            <a:ext cx="6153181" cy="118683"/>
          </a:xfrm>
          <a:custGeom>
            <a:avLst/>
            <a:gdLst/>
            <a:ahLst/>
            <a:cxnLst/>
            <a:rect l="l" t="t" r="r" b="b"/>
            <a:pathLst>
              <a:path w="4608195" h="122554">
                <a:moveTo>
                  <a:pt x="0" y="122389"/>
                </a:moveTo>
                <a:lnTo>
                  <a:pt x="4608004" y="122389"/>
                </a:lnTo>
                <a:lnTo>
                  <a:pt x="4608004" y="0"/>
                </a:lnTo>
                <a:lnTo>
                  <a:pt x="0" y="0"/>
                </a:lnTo>
                <a:lnTo>
                  <a:pt x="0" y="12238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" name="object 11"/>
          <p:cNvSpPr txBox="1">
            <a:spLocks/>
          </p:cNvSpPr>
          <p:nvPr/>
        </p:nvSpPr>
        <p:spPr>
          <a:xfrm>
            <a:off x="5776911" y="3360076"/>
            <a:ext cx="396875" cy="100674"/>
          </a:xfrm>
          <a:prstGeom prst="rect">
            <a:avLst/>
          </a:prstGeom>
        </p:spPr>
        <p:txBody>
          <a:bodyPr vert="horz" wrap="square" lIns="0" tIns="10800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600" b="0" i="0" kern="1200">
                <a:solidFill>
                  <a:srgbClr val="7A0000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847">
              <a:lnSpc>
                <a:spcPts val="660"/>
              </a:lnSpc>
            </a:pP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it-IT" sz="700" spc="114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t-IT" sz="700" spc="5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FF54F59-69B9-08B8-D209-FC28AD6E4493}"/>
              </a:ext>
            </a:extLst>
          </p:cNvPr>
          <p:cNvGrpSpPr/>
          <p:nvPr/>
        </p:nvGrpSpPr>
        <p:grpSpPr>
          <a:xfrm>
            <a:off x="4422616" y="-16273"/>
            <a:ext cx="720240" cy="119905"/>
            <a:chOff x="4457417" y="-16273"/>
            <a:chExt cx="720240" cy="119905"/>
          </a:xfrm>
        </p:grpSpPr>
        <p:sp>
          <p:nvSpPr>
            <p:cNvPr id="9" name="object 10">
              <a:extLst>
                <a:ext uri="{FF2B5EF4-FFF2-40B4-BE49-F238E27FC236}">
                  <a16:creationId xmlns:a16="http://schemas.microsoft.com/office/drawing/2014/main" id="{8C1FB3CE-ADC5-7DF9-0387-B1F03D0564A3}"/>
                </a:ext>
              </a:extLst>
            </p:cNvPr>
            <p:cNvSpPr txBox="1"/>
            <p:nvPr/>
          </p:nvSpPr>
          <p:spPr>
            <a:xfrm>
              <a:off x="4457417" y="-16273"/>
              <a:ext cx="448780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25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Tokamak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591A18D-0FA4-BE08-BA65-6E15829959EC}"/>
                </a:ext>
              </a:extLst>
            </p:cNvPr>
            <p:cNvGrpSpPr/>
            <p:nvPr/>
          </p:nvGrpSpPr>
          <p:grpSpPr>
            <a:xfrm>
              <a:off x="4906197" y="34156"/>
              <a:ext cx="271460" cy="45719"/>
              <a:chOff x="2924175" y="188068"/>
              <a:chExt cx="271460" cy="45719"/>
            </a:xfrm>
          </p:grpSpPr>
          <p:sp>
            <p:nvSpPr>
              <p:cNvPr id="11" name="object 9">
                <a:extLst>
                  <a:ext uri="{FF2B5EF4-FFF2-40B4-BE49-F238E27FC236}">
                    <a16:creationId xmlns:a16="http://schemas.microsoft.com/office/drawing/2014/main" id="{2DF83D4E-73A5-6C77-378C-B6D45EA22D64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object 9">
                <a:extLst>
                  <a:ext uri="{FF2B5EF4-FFF2-40B4-BE49-F238E27FC236}">
                    <a16:creationId xmlns:a16="http://schemas.microsoft.com/office/drawing/2014/main" id="{3D592620-48D6-0149-6D3A-5979C9C569F8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9">
                <a:extLst>
                  <a:ext uri="{FF2B5EF4-FFF2-40B4-BE49-F238E27FC236}">
                    <a16:creationId xmlns:a16="http://schemas.microsoft.com/office/drawing/2014/main" id="{46B78F16-51C7-7F8A-7BC6-C5B169D43944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9">
                <a:extLst>
                  <a:ext uri="{FF2B5EF4-FFF2-40B4-BE49-F238E27FC236}">
                    <a16:creationId xmlns:a16="http://schemas.microsoft.com/office/drawing/2014/main" id="{18E1D704-76D3-4102-122C-6DC17447EAF3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43E26F7-2D17-040D-AC23-F8E77E32E8FD}"/>
              </a:ext>
            </a:extLst>
          </p:cNvPr>
          <p:cNvGrpSpPr/>
          <p:nvPr/>
        </p:nvGrpSpPr>
        <p:grpSpPr>
          <a:xfrm>
            <a:off x="3651345" y="-16273"/>
            <a:ext cx="489077" cy="119905"/>
            <a:chOff x="3720821" y="-16273"/>
            <a:chExt cx="489077" cy="119905"/>
          </a:xfrm>
        </p:grpSpPr>
        <p:sp>
          <p:nvSpPr>
            <p:cNvPr id="16" name="object 10">
              <a:extLst>
                <a:ext uri="{FF2B5EF4-FFF2-40B4-BE49-F238E27FC236}">
                  <a16:creationId xmlns:a16="http://schemas.microsoft.com/office/drawing/2014/main" id="{849F99B1-0A8E-0A90-084E-23AC24C1FF26}"/>
                </a:ext>
              </a:extLst>
            </p:cNvPr>
            <p:cNvSpPr txBox="1"/>
            <p:nvPr/>
          </p:nvSpPr>
          <p:spPr>
            <a:xfrm>
              <a:off x="3720821" y="-16273"/>
              <a:ext cx="23516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RFP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49D892B-7B6F-6DD8-D594-D3D31EA7E2D3}"/>
                </a:ext>
              </a:extLst>
            </p:cNvPr>
            <p:cNvGrpSpPr/>
            <p:nvPr/>
          </p:nvGrpSpPr>
          <p:grpSpPr>
            <a:xfrm>
              <a:off x="3938438" y="34156"/>
              <a:ext cx="271460" cy="45719"/>
              <a:chOff x="2924175" y="188068"/>
              <a:chExt cx="271460" cy="45719"/>
            </a:xfrm>
          </p:grpSpPr>
          <p:sp>
            <p:nvSpPr>
              <p:cNvPr id="18" name="object 9">
                <a:extLst>
                  <a:ext uri="{FF2B5EF4-FFF2-40B4-BE49-F238E27FC236}">
                    <a16:creationId xmlns:a16="http://schemas.microsoft.com/office/drawing/2014/main" id="{6E675078-BA6E-1B94-2A90-AB6166EE93A8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9">
                <a:extLst>
                  <a:ext uri="{FF2B5EF4-FFF2-40B4-BE49-F238E27FC236}">
                    <a16:creationId xmlns:a16="http://schemas.microsoft.com/office/drawing/2014/main" id="{A7220A3C-E670-E2E4-AAC6-FB06C00DFE13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" name="object 9">
                <a:extLst>
                  <a:ext uri="{FF2B5EF4-FFF2-40B4-BE49-F238E27FC236}">
                    <a16:creationId xmlns:a16="http://schemas.microsoft.com/office/drawing/2014/main" id="{6F78C384-FE83-7BE3-AC8F-827A527578C6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" name="object 9">
                <a:extLst>
                  <a:ext uri="{FF2B5EF4-FFF2-40B4-BE49-F238E27FC236}">
                    <a16:creationId xmlns:a16="http://schemas.microsoft.com/office/drawing/2014/main" id="{FD14EEAD-E5DE-B478-3CCE-C2426991FC84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79834A1-26F5-853B-A324-D60CD47F103D}"/>
              </a:ext>
            </a:extLst>
          </p:cNvPr>
          <p:cNvGrpSpPr/>
          <p:nvPr/>
        </p:nvGrpSpPr>
        <p:grpSpPr>
          <a:xfrm>
            <a:off x="37578" y="-16273"/>
            <a:ext cx="661509" cy="119905"/>
            <a:chOff x="37578" y="-16273"/>
            <a:chExt cx="661509" cy="119905"/>
          </a:xfrm>
        </p:grpSpPr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19C8A348-FB2E-301D-0114-BFAAF42D2591}"/>
                </a:ext>
              </a:extLst>
            </p:cNvPr>
            <p:cNvSpPr txBox="1"/>
            <p:nvPr/>
          </p:nvSpPr>
          <p:spPr>
            <a:xfrm>
              <a:off x="37578" y="-16273"/>
              <a:ext cx="532514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Introdu</a:t>
              </a:r>
              <a:r>
                <a:rPr lang="it-IT"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ction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70C14FF-36CB-06A3-1D21-A250F970EB6C}"/>
                </a:ext>
              </a:extLst>
            </p:cNvPr>
            <p:cNvGrpSpPr/>
            <p:nvPr/>
          </p:nvGrpSpPr>
          <p:grpSpPr>
            <a:xfrm>
              <a:off x="578121" y="34156"/>
              <a:ext cx="120966" cy="45719"/>
              <a:chOff x="2924175" y="188068"/>
              <a:chExt cx="120966" cy="45719"/>
            </a:xfrm>
          </p:grpSpPr>
          <p:sp>
            <p:nvSpPr>
              <p:cNvPr id="25" name="object 9">
                <a:extLst>
                  <a:ext uri="{FF2B5EF4-FFF2-40B4-BE49-F238E27FC236}">
                    <a16:creationId xmlns:a16="http://schemas.microsoft.com/office/drawing/2014/main" id="{27C34337-488E-3ADA-E846-8D035165A597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" name="object 9">
                <a:extLst>
                  <a:ext uri="{FF2B5EF4-FFF2-40B4-BE49-F238E27FC236}">
                    <a16:creationId xmlns:a16="http://schemas.microsoft.com/office/drawing/2014/main" id="{A6058D64-9491-12B1-CA83-C0F74F3D9A25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CA93A2-C8AD-7D42-A3AF-4BD149B87D0B}"/>
              </a:ext>
            </a:extLst>
          </p:cNvPr>
          <p:cNvGrpSpPr/>
          <p:nvPr/>
        </p:nvGrpSpPr>
        <p:grpSpPr>
          <a:xfrm>
            <a:off x="2056632" y="-16273"/>
            <a:ext cx="308217" cy="119905"/>
            <a:chOff x="1796655" y="-13431"/>
            <a:chExt cx="308217" cy="119905"/>
          </a:xfrm>
        </p:grpSpPr>
        <p:sp>
          <p:nvSpPr>
            <p:cNvPr id="28" name="object 10">
              <a:extLst>
                <a:ext uri="{FF2B5EF4-FFF2-40B4-BE49-F238E27FC236}">
                  <a16:creationId xmlns:a16="http://schemas.microsoft.com/office/drawing/2014/main" id="{07F2BA5B-9AD1-5B84-CD05-6078468812BB}"/>
                </a:ext>
              </a:extLst>
            </p:cNvPr>
            <p:cNvSpPr txBox="1"/>
            <p:nvPr/>
          </p:nvSpPr>
          <p:spPr>
            <a:xfrm>
              <a:off x="1796655" y="-13431"/>
              <a:ext cx="28371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Tools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29" name="object 9">
              <a:extLst>
                <a:ext uri="{FF2B5EF4-FFF2-40B4-BE49-F238E27FC236}">
                  <a16:creationId xmlns:a16="http://schemas.microsoft.com/office/drawing/2014/main" id="{AA9F8BC1-27FB-A66B-3279-6F184AA252B0}"/>
                </a:ext>
              </a:extLst>
            </p:cNvPr>
            <p:cNvSpPr/>
            <p:nvPr/>
          </p:nvSpPr>
          <p:spPr>
            <a:xfrm>
              <a:off x="2059153" y="36009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36195" h="36194">
                  <a:moveTo>
                    <a:pt x="36002" y="18001"/>
                  </a:moveTo>
                  <a:lnTo>
                    <a:pt x="34587" y="10994"/>
                  </a:lnTo>
                  <a:lnTo>
                    <a:pt x="30729" y="5272"/>
                  </a:lnTo>
                  <a:lnTo>
                    <a:pt x="25007" y="1414"/>
                  </a:lnTo>
                  <a:lnTo>
                    <a:pt x="18000" y="0"/>
                  </a:lnTo>
                  <a:lnTo>
                    <a:pt x="10994" y="1414"/>
                  </a:lnTo>
                  <a:lnTo>
                    <a:pt x="5272" y="5272"/>
                  </a:lnTo>
                  <a:lnTo>
                    <a:pt x="1414" y="10994"/>
                  </a:lnTo>
                  <a:lnTo>
                    <a:pt x="0" y="18001"/>
                  </a:lnTo>
                  <a:lnTo>
                    <a:pt x="1414" y="25008"/>
                  </a:lnTo>
                  <a:lnTo>
                    <a:pt x="5272" y="30729"/>
                  </a:lnTo>
                  <a:lnTo>
                    <a:pt x="10994" y="34587"/>
                  </a:lnTo>
                  <a:lnTo>
                    <a:pt x="18000" y="36002"/>
                  </a:lnTo>
                  <a:lnTo>
                    <a:pt x="25007" y="34587"/>
                  </a:lnTo>
                  <a:lnTo>
                    <a:pt x="30729" y="30729"/>
                  </a:lnTo>
                  <a:lnTo>
                    <a:pt x="34587" y="25008"/>
                  </a:lnTo>
                  <a:lnTo>
                    <a:pt x="36002" y="18001"/>
                  </a:lnTo>
                  <a:close/>
                </a:path>
              </a:pathLst>
            </a:custGeom>
            <a:ln w="5060">
              <a:solidFill>
                <a:schemeClr val="accent1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6C4755C-0CBE-21CF-92F2-EB76628735E3}"/>
              </a:ext>
            </a:extLst>
          </p:cNvPr>
          <p:cNvGrpSpPr/>
          <p:nvPr/>
        </p:nvGrpSpPr>
        <p:grpSpPr>
          <a:xfrm>
            <a:off x="981281" y="-16273"/>
            <a:ext cx="793157" cy="119905"/>
            <a:chOff x="853883" y="-13431"/>
            <a:chExt cx="793157" cy="119905"/>
          </a:xfrm>
        </p:grpSpPr>
        <p:sp>
          <p:nvSpPr>
            <p:cNvPr id="31" name="object 10">
              <a:extLst>
                <a:ext uri="{FF2B5EF4-FFF2-40B4-BE49-F238E27FC236}">
                  <a16:creationId xmlns:a16="http://schemas.microsoft.com/office/drawing/2014/main" id="{9D3323DF-C3BC-B631-7D49-C84580EE8B3E}"/>
                </a:ext>
              </a:extLst>
            </p:cNvPr>
            <p:cNvSpPr txBox="1"/>
            <p:nvPr/>
          </p:nvSpPr>
          <p:spPr>
            <a:xfrm>
              <a:off x="853883" y="-13431"/>
              <a:ext cx="793157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Motivations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CEC5BC0-07CC-FD69-EFAD-B11398C4E0A3}"/>
                </a:ext>
              </a:extLst>
            </p:cNvPr>
            <p:cNvGrpSpPr/>
            <p:nvPr/>
          </p:nvGrpSpPr>
          <p:grpSpPr>
            <a:xfrm>
              <a:off x="1372449" y="36009"/>
              <a:ext cx="271460" cy="45719"/>
              <a:chOff x="2924175" y="188068"/>
              <a:chExt cx="271460" cy="45719"/>
            </a:xfrm>
          </p:grpSpPr>
          <p:sp>
            <p:nvSpPr>
              <p:cNvPr id="34" name="object 9">
                <a:extLst>
                  <a:ext uri="{FF2B5EF4-FFF2-40B4-BE49-F238E27FC236}">
                    <a16:creationId xmlns:a16="http://schemas.microsoft.com/office/drawing/2014/main" id="{0C991E7C-AA1F-7B0D-AB74-A2D86A90611F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" name="object 9">
                <a:extLst>
                  <a:ext uri="{FF2B5EF4-FFF2-40B4-BE49-F238E27FC236}">
                    <a16:creationId xmlns:a16="http://schemas.microsoft.com/office/drawing/2014/main" id="{B3FB28FF-1340-4A8A-27B7-6CD0F8FDC6EF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" name="object 9">
                <a:extLst>
                  <a:ext uri="{FF2B5EF4-FFF2-40B4-BE49-F238E27FC236}">
                    <a16:creationId xmlns:a16="http://schemas.microsoft.com/office/drawing/2014/main" id="{CD8B60EE-4BC3-2B9E-E78E-57DE32A0481F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" name="object 9">
                <a:extLst>
                  <a:ext uri="{FF2B5EF4-FFF2-40B4-BE49-F238E27FC236}">
                    <a16:creationId xmlns:a16="http://schemas.microsoft.com/office/drawing/2014/main" id="{57623D40-67AA-92AA-4E31-8D51D4A57FE4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D0B29D8-83FF-61B3-A86D-BCF03F4ADFF4}"/>
              </a:ext>
            </a:extLst>
          </p:cNvPr>
          <p:cNvGrpSpPr/>
          <p:nvPr/>
        </p:nvGrpSpPr>
        <p:grpSpPr>
          <a:xfrm>
            <a:off x="5425049" y="-16273"/>
            <a:ext cx="676029" cy="119905"/>
            <a:chOff x="5425049" y="-16273"/>
            <a:chExt cx="676029" cy="119905"/>
          </a:xfrm>
        </p:grpSpPr>
        <p:sp>
          <p:nvSpPr>
            <p:cNvPr id="39" name="object 10">
              <a:extLst>
                <a:ext uri="{FF2B5EF4-FFF2-40B4-BE49-F238E27FC236}">
                  <a16:creationId xmlns:a16="http://schemas.microsoft.com/office/drawing/2014/main" id="{5CB41FBA-9998-66A3-639B-1B39234405DB}"/>
                </a:ext>
              </a:extLst>
            </p:cNvPr>
            <p:cNvSpPr txBox="1"/>
            <p:nvPr/>
          </p:nvSpPr>
          <p:spPr>
            <a:xfrm>
              <a:off x="5425049" y="-16273"/>
              <a:ext cx="561975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Conclusions</a:t>
              </a:r>
              <a:r>
                <a:rPr lang="it-IT" sz="700" spc="30" dirty="0">
                  <a:solidFill>
                    <a:srgbClr val="A67F84"/>
                  </a:solidFill>
                  <a:cs typeface="Arial"/>
                </a:rPr>
                <a:t> </a:t>
              </a:r>
              <a:r>
                <a:rPr lang="it-IT" sz="600" spc="30" dirty="0">
                  <a:solidFill>
                    <a:srgbClr val="A67F84"/>
                  </a:solidFill>
                  <a:cs typeface="Arial"/>
                </a:rPr>
                <a:t>   </a:t>
              </a:r>
              <a:endParaRPr lang="it-IT" sz="600" spc="25" dirty="0">
                <a:solidFill>
                  <a:srgbClr val="FFFFFF"/>
                </a:solidFill>
                <a:cs typeface="Arial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317B6A0-585F-D723-8836-CCC76897CEAA}"/>
                </a:ext>
              </a:extLst>
            </p:cNvPr>
            <p:cNvGrpSpPr/>
            <p:nvPr/>
          </p:nvGrpSpPr>
          <p:grpSpPr>
            <a:xfrm>
              <a:off x="5980112" y="34448"/>
              <a:ext cx="120966" cy="45719"/>
              <a:chOff x="2924175" y="188068"/>
              <a:chExt cx="120966" cy="45719"/>
            </a:xfrm>
          </p:grpSpPr>
          <p:sp>
            <p:nvSpPr>
              <p:cNvPr id="41" name="object 9">
                <a:extLst>
                  <a:ext uri="{FF2B5EF4-FFF2-40B4-BE49-F238E27FC236}">
                    <a16:creationId xmlns:a16="http://schemas.microsoft.com/office/drawing/2014/main" id="{DFBB9C1A-F702-EF5E-6C18-B4F730F93ACE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" name="object 9">
                <a:extLst>
                  <a:ext uri="{FF2B5EF4-FFF2-40B4-BE49-F238E27FC236}">
                    <a16:creationId xmlns:a16="http://schemas.microsoft.com/office/drawing/2014/main" id="{5009A11B-2639-52EA-39B0-7B009D0644FD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8869D18-68E6-4519-8188-E5EB47F1C8AC}"/>
              </a:ext>
            </a:extLst>
          </p:cNvPr>
          <p:cNvGrpSpPr/>
          <p:nvPr/>
        </p:nvGrpSpPr>
        <p:grpSpPr>
          <a:xfrm>
            <a:off x="2647043" y="-16273"/>
            <a:ext cx="722108" cy="119905"/>
            <a:chOff x="2468563" y="-16273"/>
            <a:chExt cx="722108" cy="119905"/>
          </a:xfrm>
        </p:grpSpPr>
        <p:sp>
          <p:nvSpPr>
            <p:cNvPr id="44" name="object 10">
              <a:extLst>
                <a:ext uri="{FF2B5EF4-FFF2-40B4-BE49-F238E27FC236}">
                  <a16:creationId xmlns:a16="http://schemas.microsoft.com/office/drawing/2014/main" id="{7F22211B-D41E-152C-F8E2-7279F02F1CDE}"/>
                </a:ext>
              </a:extLst>
            </p:cNvPr>
            <p:cNvSpPr txBox="1"/>
            <p:nvPr/>
          </p:nvSpPr>
          <p:spPr>
            <a:xfrm>
              <a:off x="2468563" y="-16273"/>
              <a:ext cx="671422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bg1"/>
                  </a:solidFill>
                  <a:cs typeface="Arial"/>
                </a:rPr>
                <a:t>Uniform</a:t>
              </a:r>
              <a:r>
                <a:rPr lang="it-IT" sz="700" spc="30" dirty="0">
                  <a:solidFill>
                    <a:schemeClr val="bg1"/>
                  </a:solidFill>
                  <a:cs typeface="Arial"/>
                </a:rPr>
                <a:t> case</a:t>
              </a:r>
              <a:endParaRPr lang="it-IT" sz="700" spc="25" dirty="0">
                <a:solidFill>
                  <a:schemeClr val="bg1"/>
                </a:solidFill>
                <a:cs typeface="Arial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C0538602-163F-CF6E-94DC-CCB5BD91DC9F}"/>
                </a:ext>
              </a:extLst>
            </p:cNvPr>
            <p:cNvGrpSpPr/>
            <p:nvPr/>
          </p:nvGrpSpPr>
          <p:grpSpPr>
            <a:xfrm>
              <a:off x="3069705" y="34156"/>
              <a:ext cx="120966" cy="45719"/>
              <a:chOff x="2924175" y="188068"/>
              <a:chExt cx="120966" cy="45719"/>
            </a:xfrm>
          </p:grpSpPr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id="{AC386E5E-5A97-305B-1C36-1AA373D59EE5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9">
                <a:extLst>
                  <a:ext uri="{FF2B5EF4-FFF2-40B4-BE49-F238E27FC236}">
                    <a16:creationId xmlns:a16="http://schemas.microsoft.com/office/drawing/2014/main" id="{310AE2EA-2DC6-31B3-AC77-4519D9ED1130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solidFill>
                <a:schemeClr val="bg1"/>
              </a:solidFill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7717982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9174E-6 1.83486E-7 L 0.01238 0.11972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" y="596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500" fill="hold"/>
                                        <p:tgtEl>
                                          <p:spTgt spid="112"/>
                                        </p:tgtEl>
                                      </p:cBhvr>
                                      <p:by x="205000" y="2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500" fill="hold"/>
                                        <p:tgtEl>
                                          <p:spTgt spid="112"/>
                                        </p:tgtEl>
                                      </p:cBhvr>
                                      <p:by x="168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975528" y="1356006"/>
            <a:ext cx="3177621" cy="1992777"/>
            <a:chOff x="2975528" y="1356006"/>
            <a:chExt cx="3177621" cy="1992777"/>
          </a:xfrm>
        </p:grpSpPr>
        <p:pic>
          <p:nvPicPr>
            <p:cNvPr id="49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875" y="1356006"/>
              <a:ext cx="2977274" cy="1992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Right Arrow 49"/>
            <p:cNvSpPr/>
            <p:nvPr/>
          </p:nvSpPr>
          <p:spPr>
            <a:xfrm>
              <a:off x="2975528" y="2252739"/>
              <a:ext cx="283415" cy="152400"/>
            </a:xfrm>
            <a:prstGeom prst="rightArrow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it-IT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3480" y="1361917"/>
            <a:ext cx="2948683" cy="1986866"/>
            <a:chOff x="33480" y="1361917"/>
            <a:chExt cx="2948683" cy="1986866"/>
          </a:xfrm>
        </p:grpSpPr>
        <p:pic>
          <p:nvPicPr>
            <p:cNvPr id="65" name="Immagine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3" r="-1"/>
            <a:stretch/>
          </p:blipFill>
          <p:spPr>
            <a:xfrm>
              <a:off x="33480" y="1361917"/>
              <a:ext cx="2948683" cy="198686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/>
                <p:cNvSpPr txBox="1"/>
                <p:nvPr/>
              </p:nvSpPr>
              <p:spPr>
                <a:xfrm>
                  <a:off x="336889" y="1466688"/>
                  <a:ext cx="382247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5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it-IT" sz="1500" b="0" i="0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it-IT" sz="15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θ</m:t>
                            </m:r>
                          </m:sub>
                        </m:sSub>
                      </m:oMath>
                    </m:oMathPara>
                  </a14:m>
                  <a:endParaRPr lang="it-IT" sz="1500" dirty="0"/>
                </a:p>
              </p:txBody>
            </p:sp>
          </mc:Choice>
          <mc:Fallback xmlns="">
            <p:sp>
              <p:nvSpPr>
                <p:cNvPr id="66" name="TextBox 6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889" y="1466688"/>
                  <a:ext cx="382247" cy="3231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asellaDiTesto 16"/>
              <p:cNvSpPr txBox="1"/>
              <p:nvPr/>
            </p:nvSpPr>
            <p:spPr>
              <a:xfrm>
                <a:off x="209303" y="468708"/>
                <a:ext cx="483291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000" dirty="0">
                    <a:solidFill>
                      <a:schemeClr val="bg1"/>
                    </a:solidFill>
                    <a:latin typeface="+mj-lt"/>
                  </a:rPr>
                  <a:t>FFT of (</a:t>
                </a:r>
                <a:r>
                  <a:rPr lang="it-IT" sz="1000" dirty="0" err="1">
                    <a:solidFill>
                      <a:schemeClr val="bg1"/>
                    </a:solidFill>
                    <a:latin typeface="+mj-lt"/>
                  </a:rPr>
                  <a:t>m,n</a:t>
                </a:r>
                <a:r>
                  <a:rPr lang="it-IT" sz="1000" dirty="0">
                    <a:solidFill>
                      <a:schemeClr val="bg1"/>
                    </a:solidFill>
                    <a:latin typeface="+mj-lt"/>
                  </a:rPr>
                  <a:t>)=(0,1) mode with </a:t>
                </a:r>
                <a:r>
                  <a:rPr lang="it-IT" sz="1000" dirty="0" err="1">
                    <a:solidFill>
                      <a:schemeClr val="bg1"/>
                    </a:solidFill>
                    <a:latin typeface="+mj-lt"/>
                  </a:rPr>
                  <a:t>perturbed</a:t>
                </a:r>
                <a:r>
                  <a:rPr lang="it-IT" sz="1000" dirty="0">
                    <a:solidFill>
                      <a:schemeClr val="bg1"/>
                    </a:solidFill>
                    <a:latin typeface="+mj-lt"/>
                  </a:rPr>
                  <a:t> component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it-IT" sz="1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it-IT" sz="1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it-IT" sz="1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Verification</a:t>
                </a:r>
                <a:r>
                  <a:rPr lang="it-IT" sz="1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the </a:t>
                </a:r>
                <a:r>
                  <a:rPr lang="it-IT" sz="1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theoretical</a:t>
                </a:r>
                <a:r>
                  <a:rPr lang="it-IT" sz="1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model (MHD). </a:t>
                </a:r>
                <a:r>
                  <a:rPr lang="it-IT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 </a:t>
                </a:r>
                <a:r>
                  <a:rPr lang="it-IT" sz="1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evolution</a:t>
                </a:r>
                <a:r>
                  <a:rPr lang="it-IT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</a:t>
                </a:r>
                <a:r>
                  <a:rPr lang="it-IT" sz="1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Alfvén</a:t>
                </a:r>
                <a:r>
                  <a:rPr lang="it-IT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continuum and </a:t>
                </a:r>
                <a:r>
                  <a:rPr lang="it-IT" sz="1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Phase</a:t>
                </a:r>
                <a:r>
                  <a:rPr lang="it-IT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mixing.</a:t>
                </a:r>
              </a:p>
            </p:txBody>
          </p:sp>
        </mc:Choice>
        <mc:Fallback xmlns="">
          <p:sp>
            <p:nvSpPr>
              <p:cNvPr id="63" name="CasellaDiTes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303" y="468708"/>
                <a:ext cx="4832911" cy="400110"/>
              </a:xfrm>
              <a:prstGeom prst="rect">
                <a:avLst/>
              </a:prstGeom>
              <a:blipFill>
                <a:blip r:embed="rId8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object 8"/>
              <p:cNvSpPr txBox="1"/>
              <p:nvPr/>
            </p:nvSpPr>
            <p:spPr>
              <a:xfrm>
                <a:off x="-200" y="118683"/>
                <a:ext cx="6153349" cy="290699"/>
              </a:xfrm>
              <a:prstGeom prst="rect">
                <a:avLst/>
              </a:prstGeom>
              <a:solidFill>
                <a:srgbClr val="0070C0"/>
              </a:solidFill>
            </p:spPr>
            <p:txBody>
              <a:bodyPr vert="horz" wrap="square" lIns="0" tIns="0" rIns="0" bIns="0" rtlCol="0">
                <a:noAutofit/>
              </a:bodyPr>
              <a:lstStyle/>
              <a:p>
                <a:pPr marL="107945">
                  <a:spcBef>
                    <a:spcPts val="375"/>
                  </a:spcBef>
                </a:pPr>
                <a:r>
                  <a:rPr lang="en-GB" sz="2000" spc="-10" dirty="0">
                    <a:solidFill>
                      <a:srgbClr val="FFFFFF"/>
                    </a:solidFill>
                    <a:latin typeface="+mj-lt"/>
                    <a:cs typeface="Arial"/>
                  </a:rPr>
                  <a:t>Uniform </a:t>
                </a:r>
                <a:r>
                  <a:rPr lang="en-GB" sz="2000" b="1" spc="-10" dirty="0">
                    <a:solidFill>
                      <a:srgbClr val="FFFFFF"/>
                    </a:solidFill>
                    <a:latin typeface="+mj-lt"/>
                    <a:cs typeface="Arial"/>
                  </a:rPr>
                  <a:t>B</a:t>
                </a:r>
                <a:r>
                  <a:rPr lang="en-GB" sz="2000" spc="-10" dirty="0">
                    <a:solidFill>
                      <a:srgbClr val="FFFFFF"/>
                    </a:solidFill>
                    <a:latin typeface="+mj-lt"/>
                    <a:cs typeface="Arial"/>
                  </a:rPr>
                  <a:t> and </a:t>
                </a:r>
                <a:r>
                  <a:rPr lang="it-IT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hollow </a:t>
                </a:r>
                <a:r>
                  <a:rPr lang="it-IT" sz="2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density</a:t>
                </a:r>
                <a:r>
                  <a:rPr lang="it-IT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𝜌</m:t>
                    </m:r>
                  </m:oMath>
                </a14:m>
                <a:r>
                  <a:rPr lang="en-GB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Phase mixing</a:t>
                </a:r>
                <a:r>
                  <a:rPr lang="en-GB" sz="2000" spc="-10" dirty="0">
                    <a:solidFill>
                      <a:srgbClr val="FFFFFF"/>
                    </a:solidFill>
                    <a:latin typeface="+mj-lt"/>
                    <a:cs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73" name="object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0" y="118683"/>
                <a:ext cx="6153349" cy="290699"/>
              </a:xfrm>
              <a:prstGeom prst="rect">
                <a:avLst/>
              </a:prstGeom>
              <a:blipFill>
                <a:blip r:embed="rId10"/>
                <a:stretch>
                  <a:fillRect l="-793" t="-27083" b="-58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object 3"/>
          <p:cNvSpPr/>
          <p:nvPr/>
        </p:nvSpPr>
        <p:spPr>
          <a:xfrm>
            <a:off x="0" y="0"/>
            <a:ext cx="6153181" cy="118683"/>
          </a:xfrm>
          <a:custGeom>
            <a:avLst/>
            <a:gdLst/>
            <a:ahLst/>
            <a:cxnLst/>
            <a:rect l="l" t="t" r="r" b="b"/>
            <a:pathLst>
              <a:path w="4608195" h="122554">
                <a:moveTo>
                  <a:pt x="0" y="122389"/>
                </a:moveTo>
                <a:lnTo>
                  <a:pt x="4608004" y="122389"/>
                </a:lnTo>
                <a:lnTo>
                  <a:pt x="4608004" y="0"/>
                </a:lnTo>
                <a:lnTo>
                  <a:pt x="0" y="0"/>
                </a:lnTo>
                <a:lnTo>
                  <a:pt x="0" y="12238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pSp>
        <p:nvGrpSpPr>
          <p:cNvPr id="32" name="Gruppo 31"/>
          <p:cNvGrpSpPr/>
          <p:nvPr/>
        </p:nvGrpSpPr>
        <p:grpSpPr>
          <a:xfrm>
            <a:off x="0" y="3346272"/>
            <a:ext cx="6153150" cy="114478"/>
            <a:chOff x="0" y="3346272"/>
            <a:chExt cx="4610101" cy="114478"/>
          </a:xfrm>
        </p:grpSpPr>
        <p:sp>
          <p:nvSpPr>
            <p:cNvPr id="46" name="object 14"/>
            <p:cNvSpPr/>
            <p:nvPr/>
          </p:nvSpPr>
          <p:spPr>
            <a:xfrm>
              <a:off x="0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5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10800" rIns="0" bIns="0" rtlCol="0">
              <a:noAutofit/>
            </a:bodyPr>
            <a:lstStyle/>
            <a:p>
              <a:pPr algn="ctr"/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Artur</a:t>
              </a:r>
              <a:r>
                <a:rPr lang="it-IT" sz="700" dirty="0">
                  <a:solidFill>
                    <a:srgbClr val="EBEBEB"/>
                  </a:solidFill>
                  <a:latin typeface="+mj-lt"/>
                </a:rPr>
                <a:t> 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Kryzhanovskyy </a:t>
              </a:r>
              <a:r>
                <a:rPr lang="it-IT" sz="700" i="1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et al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it-IT"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bject 15"/>
            <p:cNvSpPr/>
            <p:nvPr/>
          </p:nvSpPr>
          <p:spPr>
            <a:xfrm>
              <a:off x="2305051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10800" rIns="0" bIns="0" rtlCol="0"/>
            <a:lstStyle/>
            <a:p>
              <a:pPr algn="ctr"/>
              <a:r>
                <a:rPr lang="it-IT" sz="700" spc="6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Phase</a:t>
              </a:r>
              <a:r>
                <a:rPr lang="it-IT" sz="700" spc="6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mixing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4" name="object 11"/>
          <p:cNvSpPr txBox="1">
            <a:spLocks/>
          </p:cNvSpPr>
          <p:nvPr/>
        </p:nvSpPr>
        <p:spPr>
          <a:xfrm>
            <a:off x="5776911" y="3360076"/>
            <a:ext cx="396875" cy="100674"/>
          </a:xfrm>
          <a:prstGeom prst="rect">
            <a:avLst/>
          </a:prstGeom>
        </p:spPr>
        <p:txBody>
          <a:bodyPr vert="horz" wrap="square" lIns="0" tIns="10800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600" b="0" i="0" kern="1200">
                <a:solidFill>
                  <a:srgbClr val="7A0000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847">
              <a:lnSpc>
                <a:spcPts val="660"/>
              </a:lnSpc>
            </a:pP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it-IT" sz="700" spc="114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t-IT" sz="700" spc="5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16">
                <a:extLst>
                  <a:ext uri="{FF2B5EF4-FFF2-40B4-BE49-F238E27FC236}">
                    <a16:creationId xmlns:a16="http://schemas.microsoft.com/office/drawing/2014/main" id="{118DBE86-A0A0-AC90-2EC0-2C93D0679BE4}"/>
                  </a:ext>
                </a:extLst>
              </p:cNvPr>
              <p:cNvSpPr txBox="1"/>
              <p:nvPr/>
            </p:nvSpPr>
            <p:spPr>
              <a:xfrm>
                <a:off x="235898" y="468591"/>
                <a:ext cx="483291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000" dirty="0">
                    <a:solidFill>
                      <a:schemeClr val="bg1"/>
                    </a:solidFill>
                    <a:latin typeface="+mj-lt"/>
                  </a:rPr>
                  <a:t>FFT of (</a:t>
                </a:r>
                <a:r>
                  <a:rPr lang="it-IT" sz="1000" dirty="0" err="1">
                    <a:solidFill>
                      <a:schemeClr val="bg1"/>
                    </a:solidFill>
                    <a:latin typeface="+mj-lt"/>
                  </a:rPr>
                  <a:t>m,n</a:t>
                </a:r>
                <a:r>
                  <a:rPr lang="it-IT" sz="1000" dirty="0">
                    <a:solidFill>
                      <a:schemeClr val="bg1"/>
                    </a:solidFill>
                    <a:latin typeface="+mj-lt"/>
                  </a:rPr>
                  <a:t>)=(0,1) mode with </a:t>
                </a:r>
                <a:r>
                  <a:rPr lang="it-IT" sz="1000" dirty="0" err="1">
                    <a:solidFill>
                      <a:schemeClr val="bg1"/>
                    </a:solidFill>
                    <a:latin typeface="+mj-lt"/>
                  </a:rPr>
                  <a:t>perturbed</a:t>
                </a:r>
                <a:r>
                  <a:rPr lang="it-IT" sz="1000" dirty="0">
                    <a:solidFill>
                      <a:schemeClr val="bg1"/>
                    </a:solidFill>
                    <a:latin typeface="+mj-lt"/>
                  </a:rPr>
                  <a:t> component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it-IT" sz="1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it-IT" sz="1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it-IT" sz="1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Verification</a:t>
                </a:r>
                <a:r>
                  <a:rPr lang="it-IT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the </a:t>
                </a:r>
                <a:r>
                  <a:rPr lang="it-IT" sz="1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theoretical</a:t>
                </a:r>
                <a:r>
                  <a:rPr lang="it-IT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model (MHD). </a:t>
                </a:r>
              </a:p>
            </p:txBody>
          </p:sp>
        </mc:Choice>
        <mc:Fallback xmlns="">
          <p:sp>
            <p:nvSpPr>
              <p:cNvPr id="23" name="CasellaDiTesto 16">
                <a:extLst>
                  <a:ext uri="{FF2B5EF4-FFF2-40B4-BE49-F238E27FC236}">
                    <a16:creationId xmlns:a16="http://schemas.microsoft.com/office/drawing/2014/main" id="{118DBE86-A0A0-AC90-2EC0-2C93D0679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898" y="468591"/>
                <a:ext cx="4832911" cy="400110"/>
              </a:xfrm>
              <a:prstGeom prst="rect">
                <a:avLst/>
              </a:prstGeom>
              <a:blipFill>
                <a:blip r:embed="rId11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uppo 48">
            <a:extLst>
              <a:ext uri="{FF2B5EF4-FFF2-40B4-BE49-F238E27FC236}">
                <a16:creationId xmlns:a16="http://schemas.microsoft.com/office/drawing/2014/main" id="{EF7E4826-E478-8F4B-6A5C-3738FEE392F0}"/>
              </a:ext>
            </a:extLst>
          </p:cNvPr>
          <p:cNvGrpSpPr/>
          <p:nvPr/>
        </p:nvGrpSpPr>
        <p:grpSpPr>
          <a:xfrm>
            <a:off x="159580" y="467513"/>
            <a:ext cx="3232712" cy="246221"/>
            <a:chOff x="285750" y="660677"/>
            <a:chExt cx="3232712" cy="246221"/>
          </a:xfrm>
        </p:grpSpPr>
        <p:sp>
          <p:nvSpPr>
            <p:cNvPr id="25" name="Ovale 14">
              <a:extLst>
                <a:ext uri="{FF2B5EF4-FFF2-40B4-BE49-F238E27FC236}">
                  <a16:creationId xmlns:a16="http://schemas.microsoft.com/office/drawing/2014/main" id="{679812BF-1746-3F50-5370-D01AAB687441}"/>
                </a:ext>
              </a:extLst>
            </p:cNvPr>
            <p:cNvSpPr/>
            <p:nvPr/>
          </p:nvSpPr>
          <p:spPr>
            <a:xfrm>
              <a:off x="285750" y="75375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CasellaDiTesto 16">
                  <a:extLst>
                    <a:ext uri="{FF2B5EF4-FFF2-40B4-BE49-F238E27FC236}">
                      <a16:creationId xmlns:a16="http://schemas.microsoft.com/office/drawing/2014/main" id="{AF18A24E-5AD9-C993-6EEE-4E3385603D09}"/>
                    </a:ext>
                  </a:extLst>
                </p:cNvPr>
                <p:cNvSpPr txBox="1"/>
                <p:nvPr/>
              </p:nvSpPr>
              <p:spPr>
                <a:xfrm>
                  <a:off x="361951" y="660677"/>
                  <a:ext cx="3156511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000" dirty="0">
                      <a:latin typeface="+mj-lt"/>
                    </a:rPr>
                    <a:t>FFT of (</a:t>
                  </a:r>
                  <a:r>
                    <a:rPr lang="it-IT" sz="1000" dirty="0" err="1">
                      <a:solidFill>
                        <a:srgbClr val="0070C0"/>
                      </a:solidFill>
                      <a:latin typeface="+mj-lt"/>
                    </a:rPr>
                    <a:t>m,n</a:t>
                  </a:r>
                  <a:r>
                    <a:rPr lang="it-IT" sz="1000" dirty="0">
                      <a:latin typeface="+mj-lt"/>
                    </a:rPr>
                    <a:t>)=(</a:t>
                  </a:r>
                  <a:r>
                    <a:rPr lang="it-IT" sz="1000" dirty="0">
                      <a:solidFill>
                        <a:srgbClr val="0070C0"/>
                      </a:solidFill>
                      <a:latin typeface="+mj-lt"/>
                    </a:rPr>
                    <a:t>0,1</a:t>
                  </a:r>
                  <a:r>
                    <a:rPr lang="it-IT" sz="1000" dirty="0">
                      <a:latin typeface="+mj-lt"/>
                    </a:rPr>
                    <a:t>) mode with </a:t>
                  </a:r>
                  <a:r>
                    <a:rPr lang="it-IT" sz="1000" dirty="0" err="1">
                      <a:latin typeface="+mj-lt"/>
                    </a:rPr>
                    <a:t>perturbed</a:t>
                  </a:r>
                  <a:r>
                    <a:rPr lang="it-IT" sz="1000" dirty="0">
                      <a:latin typeface="+mj-lt"/>
                    </a:rPr>
                    <a:t> component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00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sz="1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</m:oMath>
                  </a14:m>
                  <a:r>
                    <a:rPr lang="it-IT" sz="1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 </a:t>
                  </a:r>
                </a:p>
              </p:txBody>
            </p:sp>
          </mc:Choice>
          <mc:Fallback xmlns="">
            <p:sp>
              <p:nvSpPr>
                <p:cNvPr id="110" name="CasellaDiTesto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951" y="660677"/>
                  <a:ext cx="3156511" cy="246221"/>
                </a:xfrm>
                <a:prstGeom prst="rect">
                  <a:avLst/>
                </a:prstGeom>
                <a:blipFill>
                  <a:blip r:embed="rId12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uppo 48">
            <a:extLst>
              <a:ext uri="{FF2B5EF4-FFF2-40B4-BE49-F238E27FC236}">
                <a16:creationId xmlns:a16="http://schemas.microsoft.com/office/drawing/2014/main" id="{B561EF9E-7375-89A4-89CF-4FE6243FD03F}"/>
              </a:ext>
            </a:extLst>
          </p:cNvPr>
          <p:cNvGrpSpPr/>
          <p:nvPr/>
        </p:nvGrpSpPr>
        <p:grpSpPr>
          <a:xfrm>
            <a:off x="159580" y="769670"/>
            <a:ext cx="4909112" cy="490775"/>
            <a:chOff x="285750" y="643517"/>
            <a:chExt cx="4909112" cy="490775"/>
          </a:xfrm>
        </p:grpSpPr>
        <p:sp>
          <p:nvSpPr>
            <p:cNvPr id="28" name="Ovale 14">
              <a:extLst>
                <a:ext uri="{FF2B5EF4-FFF2-40B4-BE49-F238E27FC236}">
                  <a16:creationId xmlns:a16="http://schemas.microsoft.com/office/drawing/2014/main" id="{5A15C9BB-86E5-9959-3A5B-77AF6C919FC8}"/>
                </a:ext>
              </a:extLst>
            </p:cNvPr>
            <p:cNvSpPr/>
            <p:nvPr/>
          </p:nvSpPr>
          <p:spPr>
            <a:xfrm>
              <a:off x="285750" y="75375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CasellaDiTesto 16">
                  <a:extLst>
                    <a:ext uri="{FF2B5EF4-FFF2-40B4-BE49-F238E27FC236}">
                      <a16:creationId xmlns:a16="http://schemas.microsoft.com/office/drawing/2014/main" id="{4DF2E4DB-1A02-0039-E3BD-5A30A7E153D9}"/>
                    </a:ext>
                  </a:extLst>
                </p:cNvPr>
                <p:cNvSpPr txBox="1"/>
                <p:nvPr/>
              </p:nvSpPr>
              <p:spPr>
                <a:xfrm>
                  <a:off x="361951" y="643517"/>
                  <a:ext cx="4832911" cy="490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100" dirty="0" err="1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latin typeface="+mj-lt"/>
                    </a:rPr>
                    <a:t>Phase</a:t>
                  </a:r>
                  <a:r>
                    <a:rPr lang="it-IT" sz="110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latin typeface="+mj-lt"/>
                    </a:rPr>
                    <a:t> mixing: </a:t>
                  </a:r>
                  <a:r>
                    <a:rPr lang="it-IT" sz="1000" dirty="0" err="1">
                      <a:latin typeface="+mj-lt"/>
                    </a:rPr>
                    <a:t>Alfvén</a:t>
                  </a:r>
                  <a:r>
                    <a:rPr lang="it-IT" sz="1000" dirty="0">
                      <a:latin typeface="+mj-lt"/>
                    </a:rPr>
                    <a:t> continuum</a:t>
                  </a:r>
                  <a:r>
                    <a:rPr lang="en-GB" sz="1000" dirty="0">
                      <a:latin typeface="+mj-lt"/>
                    </a:rPr>
                    <a:t> amplitude is damped very quickly where </a:t>
                  </a:r>
                  <a14:m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it-IT" sz="1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1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it-IT" sz="1000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it-IT" sz="1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it-IT" sz="10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sz="1000" i="1">
                                  <a:latin typeface="Cambria Math"/>
                                  <a:ea typeface="Cambria Math"/>
                                </a:rPr>
                                <m:t>𝑑𝑟</m:t>
                              </m:r>
                            </m:den>
                          </m:f>
                        </m:e>
                      </m:d>
                    </m:oMath>
                  </a14:m>
                  <a:r>
                    <a:rPr lang="en-GB" sz="1000" dirty="0"/>
                    <a:t> </a:t>
                  </a:r>
                  <a:r>
                    <a:rPr lang="en-GB" sz="1000" dirty="0">
                      <a:latin typeface="+mj-lt"/>
                    </a:rPr>
                    <a:t>is large.</a:t>
                  </a:r>
                </a:p>
                <a:p>
                  <a:r>
                    <a:rPr lang="it-IT" sz="110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  <a:latin typeface="+mj-lt"/>
                    </a:rPr>
                    <a:t> </a:t>
                  </a:r>
                  <a:endParaRPr lang="it-IT" sz="11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5" name="CasellaDiTesto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951" y="643517"/>
                  <a:ext cx="4832911" cy="490775"/>
                </a:xfrm>
                <a:prstGeom prst="rect">
                  <a:avLst/>
                </a:prstGeom>
                <a:blipFill>
                  <a:blip r:embed="rId13"/>
                  <a:stretch>
                    <a:fillRect l="-252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uppo 48">
            <a:extLst>
              <a:ext uri="{FF2B5EF4-FFF2-40B4-BE49-F238E27FC236}">
                <a16:creationId xmlns:a16="http://schemas.microsoft.com/office/drawing/2014/main" id="{BB0D98A0-9917-4FEA-28E5-6C25F5AFFEF3}"/>
              </a:ext>
            </a:extLst>
          </p:cNvPr>
          <p:cNvGrpSpPr/>
          <p:nvPr/>
        </p:nvGrpSpPr>
        <p:grpSpPr>
          <a:xfrm>
            <a:off x="303835" y="1020009"/>
            <a:ext cx="1896886" cy="246221"/>
            <a:chOff x="285750" y="660677"/>
            <a:chExt cx="1896886" cy="246221"/>
          </a:xfrm>
        </p:grpSpPr>
        <p:sp>
          <p:nvSpPr>
            <p:cNvPr id="31" name="Ovale 14">
              <a:extLst>
                <a:ext uri="{FF2B5EF4-FFF2-40B4-BE49-F238E27FC236}">
                  <a16:creationId xmlns:a16="http://schemas.microsoft.com/office/drawing/2014/main" id="{08496A36-70E8-01E6-F637-AB0C6A9F1835}"/>
                </a:ext>
              </a:extLst>
            </p:cNvPr>
            <p:cNvSpPr/>
            <p:nvPr/>
          </p:nvSpPr>
          <p:spPr>
            <a:xfrm>
              <a:off x="285750" y="753757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CasellaDiTesto 16">
              <a:extLst>
                <a:ext uri="{FF2B5EF4-FFF2-40B4-BE49-F238E27FC236}">
                  <a16:creationId xmlns:a16="http://schemas.microsoft.com/office/drawing/2014/main" id="{D0F50E03-A7EF-C9B7-2D25-8197179AB696}"/>
                </a:ext>
              </a:extLst>
            </p:cNvPr>
            <p:cNvSpPr txBox="1"/>
            <p:nvPr/>
          </p:nvSpPr>
          <p:spPr>
            <a:xfrm>
              <a:off x="361951" y="660677"/>
              <a:ext cx="182068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u="sng" dirty="0" err="1">
                  <a:latin typeface="+mj-lt"/>
                </a:rPr>
                <a:t>Condition</a:t>
              </a:r>
              <a:r>
                <a:rPr lang="it-IT" sz="1000" dirty="0">
                  <a:latin typeface="+mj-lt"/>
                </a:rPr>
                <a:t>: non </a:t>
              </a:r>
              <a:r>
                <a:rPr lang="it-IT" sz="1000" dirty="0" err="1">
                  <a:latin typeface="+mj-lt"/>
                </a:rPr>
                <a:t>uniform</a:t>
              </a:r>
              <a:r>
                <a:rPr lang="it-IT" sz="1000" dirty="0">
                  <a:latin typeface="+mj-lt"/>
                </a:rPr>
                <a:t> </a:t>
              </a:r>
              <a:r>
                <a:rPr lang="it-IT" sz="1000" b="1" dirty="0">
                  <a:latin typeface="+mj-lt"/>
                </a:rPr>
                <a:t>B</a:t>
              </a:r>
              <a:r>
                <a:rPr lang="it-IT" sz="1000" dirty="0">
                  <a:latin typeface="+mj-lt"/>
                </a:rPr>
                <a:t> or 𝜌.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A2D0431-D0C9-5CA1-99B0-AB41ABA93D8D}"/>
              </a:ext>
            </a:extLst>
          </p:cNvPr>
          <p:cNvSpPr txBox="1"/>
          <p:nvPr/>
        </p:nvSpPr>
        <p:spPr>
          <a:xfrm>
            <a:off x="4219159" y="943702"/>
            <a:ext cx="909219" cy="301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>
                <a:schemeClr val="tx1"/>
              </a:buClr>
            </a:pPr>
            <a:r>
              <a:rPr lang="en-GB" sz="800" dirty="0">
                <a:solidFill>
                  <a:srgbClr val="00B0F0"/>
                </a:solidFill>
                <a:latin typeface="+mj-lt"/>
              </a:rPr>
              <a:t>[Cramer, 2001]</a:t>
            </a:r>
            <a:endParaRPr lang="en-GB" sz="28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873" y="409382"/>
            <a:ext cx="1020797" cy="103703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F26CC29-8128-E698-1A06-CE3AC7BBBFFD}"/>
              </a:ext>
            </a:extLst>
          </p:cNvPr>
          <p:cNvGrpSpPr/>
          <p:nvPr/>
        </p:nvGrpSpPr>
        <p:grpSpPr>
          <a:xfrm>
            <a:off x="4422616" y="-16273"/>
            <a:ext cx="720240" cy="119905"/>
            <a:chOff x="4457417" y="-16273"/>
            <a:chExt cx="720240" cy="119905"/>
          </a:xfrm>
        </p:grpSpPr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F40191A0-0D45-3380-BAEB-39AC419BCD19}"/>
                </a:ext>
              </a:extLst>
            </p:cNvPr>
            <p:cNvSpPr txBox="1"/>
            <p:nvPr/>
          </p:nvSpPr>
          <p:spPr>
            <a:xfrm>
              <a:off x="4457417" y="-16273"/>
              <a:ext cx="448780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25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Tokamak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DDA781B-5206-1C47-74A1-B4A9A3F3641F}"/>
                </a:ext>
              </a:extLst>
            </p:cNvPr>
            <p:cNvGrpSpPr/>
            <p:nvPr/>
          </p:nvGrpSpPr>
          <p:grpSpPr>
            <a:xfrm>
              <a:off x="4906197" y="34156"/>
              <a:ext cx="271460" cy="45719"/>
              <a:chOff x="2924175" y="188068"/>
              <a:chExt cx="271460" cy="45719"/>
            </a:xfrm>
          </p:grpSpPr>
          <p:sp>
            <p:nvSpPr>
              <p:cNvPr id="14" name="object 9">
                <a:extLst>
                  <a:ext uri="{FF2B5EF4-FFF2-40B4-BE49-F238E27FC236}">
                    <a16:creationId xmlns:a16="http://schemas.microsoft.com/office/drawing/2014/main" id="{24517FB8-E785-E8CC-38A4-BEFC7E05EFFF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9">
                <a:extLst>
                  <a:ext uri="{FF2B5EF4-FFF2-40B4-BE49-F238E27FC236}">
                    <a16:creationId xmlns:a16="http://schemas.microsoft.com/office/drawing/2014/main" id="{861C1B8E-3525-890E-1506-76E5FE6A949C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9">
                <a:extLst>
                  <a:ext uri="{FF2B5EF4-FFF2-40B4-BE49-F238E27FC236}">
                    <a16:creationId xmlns:a16="http://schemas.microsoft.com/office/drawing/2014/main" id="{4AE4F211-0674-D398-E213-54AED2A656A0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9">
                <a:extLst>
                  <a:ext uri="{FF2B5EF4-FFF2-40B4-BE49-F238E27FC236}">
                    <a16:creationId xmlns:a16="http://schemas.microsoft.com/office/drawing/2014/main" id="{25A54727-A8CC-47AD-65D0-0738997B3D21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05D3960-FB12-DD09-D9CA-4AF8AAB78465}"/>
              </a:ext>
            </a:extLst>
          </p:cNvPr>
          <p:cNvGrpSpPr/>
          <p:nvPr/>
        </p:nvGrpSpPr>
        <p:grpSpPr>
          <a:xfrm>
            <a:off x="3651345" y="-16273"/>
            <a:ext cx="489077" cy="119905"/>
            <a:chOff x="3720821" y="-16273"/>
            <a:chExt cx="489077" cy="119905"/>
          </a:xfrm>
        </p:grpSpPr>
        <p:sp>
          <p:nvSpPr>
            <p:cNvPr id="19" name="object 10">
              <a:extLst>
                <a:ext uri="{FF2B5EF4-FFF2-40B4-BE49-F238E27FC236}">
                  <a16:creationId xmlns:a16="http://schemas.microsoft.com/office/drawing/2014/main" id="{AF2C3737-61A7-5661-ECA4-FC990058852F}"/>
                </a:ext>
              </a:extLst>
            </p:cNvPr>
            <p:cNvSpPr txBox="1"/>
            <p:nvPr/>
          </p:nvSpPr>
          <p:spPr>
            <a:xfrm>
              <a:off x="3720821" y="-16273"/>
              <a:ext cx="23516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RFP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7BF63E3-6F74-A76E-71F9-2E174F3D198D}"/>
                </a:ext>
              </a:extLst>
            </p:cNvPr>
            <p:cNvGrpSpPr/>
            <p:nvPr/>
          </p:nvGrpSpPr>
          <p:grpSpPr>
            <a:xfrm>
              <a:off x="3938438" y="34156"/>
              <a:ext cx="271460" cy="45719"/>
              <a:chOff x="2924175" y="188068"/>
              <a:chExt cx="271460" cy="45719"/>
            </a:xfrm>
          </p:grpSpPr>
          <p:sp>
            <p:nvSpPr>
              <p:cNvPr id="21" name="object 9">
                <a:extLst>
                  <a:ext uri="{FF2B5EF4-FFF2-40B4-BE49-F238E27FC236}">
                    <a16:creationId xmlns:a16="http://schemas.microsoft.com/office/drawing/2014/main" id="{B406CCF1-4738-5036-AEF0-4F124BC671BF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9">
                <a:extLst>
                  <a:ext uri="{FF2B5EF4-FFF2-40B4-BE49-F238E27FC236}">
                    <a16:creationId xmlns:a16="http://schemas.microsoft.com/office/drawing/2014/main" id="{D309D247-7BA0-2E04-9782-BBC1B891A8DA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" name="object 9">
                <a:extLst>
                  <a:ext uri="{FF2B5EF4-FFF2-40B4-BE49-F238E27FC236}">
                    <a16:creationId xmlns:a16="http://schemas.microsoft.com/office/drawing/2014/main" id="{347125E0-C89A-38C6-49FF-9EE3BF4B40B2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" name="object 9">
                <a:extLst>
                  <a:ext uri="{FF2B5EF4-FFF2-40B4-BE49-F238E27FC236}">
                    <a16:creationId xmlns:a16="http://schemas.microsoft.com/office/drawing/2014/main" id="{A44EB4DC-527A-2B6E-F8C8-17228D33003C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D0FC16A-BD14-ECC7-3351-A02035A3BDA0}"/>
              </a:ext>
            </a:extLst>
          </p:cNvPr>
          <p:cNvGrpSpPr/>
          <p:nvPr/>
        </p:nvGrpSpPr>
        <p:grpSpPr>
          <a:xfrm>
            <a:off x="37578" y="-16273"/>
            <a:ext cx="661509" cy="119905"/>
            <a:chOff x="37578" y="-16273"/>
            <a:chExt cx="661509" cy="119905"/>
          </a:xfrm>
        </p:grpSpPr>
        <p:sp>
          <p:nvSpPr>
            <p:cNvPr id="38" name="object 10">
              <a:extLst>
                <a:ext uri="{FF2B5EF4-FFF2-40B4-BE49-F238E27FC236}">
                  <a16:creationId xmlns:a16="http://schemas.microsoft.com/office/drawing/2014/main" id="{0C649335-74E6-5377-320E-BDF8EBF9CC82}"/>
                </a:ext>
              </a:extLst>
            </p:cNvPr>
            <p:cNvSpPr txBox="1"/>
            <p:nvPr/>
          </p:nvSpPr>
          <p:spPr>
            <a:xfrm>
              <a:off x="37578" y="-16273"/>
              <a:ext cx="532514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Introdu</a:t>
              </a:r>
              <a:r>
                <a:rPr lang="it-IT"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ction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C929AED-A922-B0BE-5295-DF2C8A2AC7E7}"/>
                </a:ext>
              </a:extLst>
            </p:cNvPr>
            <p:cNvGrpSpPr/>
            <p:nvPr/>
          </p:nvGrpSpPr>
          <p:grpSpPr>
            <a:xfrm>
              <a:off x="578121" y="34156"/>
              <a:ext cx="120966" cy="45719"/>
              <a:chOff x="2924175" y="188068"/>
              <a:chExt cx="120966" cy="45719"/>
            </a:xfrm>
          </p:grpSpPr>
          <p:sp>
            <p:nvSpPr>
              <p:cNvPr id="40" name="object 9">
                <a:extLst>
                  <a:ext uri="{FF2B5EF4-FFF2-40B4-BE49-F238E27FC236}">
                    <a16:creationId xmlns:a16="http://schemas.microsoft.com/office/drawing/2014/main" id="{02CD9BDD-D729-759F-6686-74B6A0BEC857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" name="object 9">
                <a:extLst>
                  <a:ext uri="{FF2B5EF4-FFF2-40B4-BE49-F238E27FC236}">
                    <a16:creationId xmlns:a16="http://schemas.microsoft.com/office/drawing/2014/main" id="{169ED568-D2FE-C8B4-2B61-F81BF31796B7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3B94336-7F27-8446-798B-BD304E8A6CD5}"/>
              </a:ext>
            </a:extLst>
          </p:cNvPr>
          <p:cNvGrpSpPr/>
          <p:nvPr/>
        </p:nvGrpSpPr>
        <p:grpSpPr>
          <a:xfrm>
            <a:off x="2056632" y="-16273"/>
            <a:ext cx="308217" cy="119905"/>
            <a:chOff x="1796655" y="-13431"/>
            <a:chExt cx="308217" cy="119905"/>
          </a:xfrm>
        </p:grpSpPr>
        <p:sp>
          <p:nvSpPr>
            <p:cNvPr id="43" name="object 10">
              <a:extLst>
                <a:ext uri="{FF2B5EF4-FFF2-40B4-BE49-F238E27FC236}">
                  <a16:creationId xmlns:a16="http://schemas.microsoft.com/office/drawing/2014/main" id="{89CEC2B1-767B-7464-2853-D306E02ADC71}"/>
                </a:ext>
              </a:extLst>
            </p:cNvPr>
            <p:cNvSpPr txBox="1"/>
            <p:nvPr/>
          </p:nvSpPr>
          <p:spPr>
            <a:xfrm>
              <a:off x="1796655" y="-13431"/>
              <a:ext cx="28371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Tools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44" name="object 9">
              <a:extLst>
                <a:ext uri="{FF2B5EF4-FFF2-40B4-BE49-F238E27FC236}">
                  <a16:creationId xmlns:a16="http://schemas.microsoft.com/office/drawing/2014/main" id="{BA94939E-7267-39F4-711F-2F25D05A5760}"/>
                </a:ext>
              </a:extLst>
            </p:cNvPr>
            <p:cNvSpPr/>
            <p:nvPr/>
          </p:nvSpPr>
          <p:spPr>
            <a:xfrm>
              <a:off x="2059153" y="36009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36195" h="36194">
                  <a:moveTo>
                    <a:pt x="36002" y="18001"/>
                  </a:moveTo>
                  <a:lnTo>
                    <a:pt x="34587" y="10994"/>
                  </a:lnTo>
                  <a:lnTo>
                    <a:pt x="30729" y="5272"/>
                  </a:lnTo>
                  <a:lnTo>
                    <a:pt x="25007" y="1414"/>
                  </a:lnTo>
                  <a:lnTo>
                    <a:pt x="18000" y="0"/>
                  </a:lnTo>
                  <a:lnTo>
                    <a:pt x="10994" y="1414"/>
                  </a:lnTo>
                  <a:lnTo>
                    <a:pt x="5272" y="5272"/>
                  </a:lnTo>
                  <a:lnTo>
                    <a:pt x="1414" y="10994"/>
                  </a:lnTo>
                  <a:lnTo>
                    <a:pt x="0" y="18001"/>
                  </a:lnTo>
                  <a:lnTo>
                    <a:pt x="1414" y="25008"/>
                  </a:lnTo>
                  <a:lnTo>
                    <a:pt x="5272" y="30729"/>
                  </a:lnTo>
                  <a:lnTo>
                    <a:pt x="10994" y="34587"/>
                  </a:lnTo>
                  <a:lnTo>
                    <a:pt x="18000" y="36002"/>
                  </a:lnTo>
                  <a:lnTo>
                    <a:pt x="25007" y="34587"/>
                  </a:lnTo>
                  <a:lnTo>
                    <a:pt x="30729" y="30729"/>
                  </a:lnTo>
                  <a:lnTo>
                    <a:pt x="34587" y="25008"/>
                  </a:lnTo>
                  <a:lnTo>
                    <a:pt x="36002" y="18001"/>
                  </a:lnTo>
                  <a:close/>
                </a:path>
              </a:pathLst>
            </a:custGeom>
            <a:ln w="5060">
              <a:solidFill>
                <a:schemeClr val="accent1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B773922-20A3-F7F3-76D4-29963867DB19}"/>
              </a:ext>
            </a:extLst>
          </p:cNvPr>
          <p:cNvGrpSpPr/>
          <p:nvPr/>
        </p:nvGrpSpPr>
        <p:grpSpPr>
          <a:xfrm>
            <a:off x="981281" y="-16273"/>
            <a:ext cx="793157" cy="119905"/>
            <a:chOff x="853883" y="-13431"/>
            <a:chExt cx="793157" cy="119905"/>
          </a:xfrm>
        </p:grpSpPr>
        <p:sp>
          <p:nvSpPr>
            <p:cNvPr id="48" name="object 10">
              <a:extLst>
                <a:ext uri="{FF2B5EF4-FFF2-40B4-BE49-F238E27FC236}">
                  <a16:creationId xmlns:a16="http://schemas.microsoft.com/office/drawing/2014/main" id="{6548BD62-1A8B-494B-C2E7-2FF61C36C91D}"/>
                </a:ext>
              </a:extLst>
            </p:cNvPr>
            <p:cNvSpPr txBox="1"/>
            <p:nvPr/>
          </p:nvSpPr>
          <p:spPr>
            <a:xfrm>
              <a:off x="853883" y="-13431"/>
              <a:ext cx="793157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Motivations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464F1F3-CC6A-C35C-3C49-3261B1BB11D0}"/>
                </a:ext>
              </a:extLst>
            </p:cNvPr>
            <p:cNvGrpSpPr/>
            <p:nvPr/>
          </p:nvGrpSpPr>
          <p:grpSpPr>
            <a:xfrm>
              <a:off x="1372449" y="36009"/>
              <a:ext cx="271460" cy="45719"/>
              <a:chOff x="2924175" y="188068"/>
              <a:chExt cx="271460" cy="45719"/>
            </a:xfrm>
          </p:grpSpPr>
          <p:sp>
            <p:nvSpPr>
              <p:cNvPr id="52" name="object 9">
                <a:extLst>
                  <a:ext uri="{FF2B5EF4-FFF2-40B4-BE49-F238E27FC236}">
                    <a16:creationId xmlns:a16="http://schemas.microsoft.com/office/drawing/2014/main" id="{8D9D1165-E53F-5DDD-545B-967D32C4348F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9">
                <a:extLst>
                  <a:ext uri="{FF2B5EF4-FFF2-40B4-BE49-F238E27FC236}">
                    <a16:creationId xmlns:a16="http://schemas.microsoft.com/office/drawing/2014/main" id="{93B1D83D-7A23-1C36-12A7-3019EE0B1E9C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9">
                <a:extLst>
                  <a:ext uri="{FF2B5EF4-FFF2-40B4-BE49-F238E27FC236}">
                    <a16:creationId xmlns:a16="http://schemas.microsoft.com/office/drawing/2014/main" id="{E09AFA26-26A1-D1B7-C592-F81245494C11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" name="object 9">
                <a:extLst>
                  <a:ext uri="{FF2B5EF4-FFF2-40B4-BE49-F238E27FC236}">
                    <a16:creationId xmlns:a16="http://schemas.microsoft.com/office/drawing/2014/main" id="{7DA67882-03F3-B0A7-9FA2-C6F17137BDBE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FC19420-8364-6A1C-1EA4-943392DED761}"/>
              </a:ext>
            </a:extLst>
          </p:cNvPr>
          <p:cNvGrpSpPr/>
          <p:nvPr/>
        </p:nvGrpSpPr>
        <p:grpSpPr>
          <a:xfrm>
            <a:off x="5425049" y="-16273"/>
            <a:ext cx="676029" cy="119905"/>
            <a:chOff x="5425049" y="-16273"/>
            <a:chExt cx="676029" cy="119905"/>
          </a:xfrm>
        </p:grpSpPr>
        <p:sp>
          <p:nvSpPr>
            <p:cNvPr id="57" name="object 10">
              <a:extLst>
                <a:ext uri="{FF2B5EF4-FFF2-40B4-BE49-F238E27FC236}">
                  <a16:creationId xmlns:a16="http://schemas.microsoft.com/office/drawing/2014/main" id="{78FD1FA1-B432-A1CF-8692-FB8FCBBF4BF9}"/>
                </a:ext>
              </a:extLst>
            </p:cNvPr>
            <p:cNvSpPr txBox="1"/>
            <p:nvPr/>
          </p:nvSpPr>
          <p:spPr>
            <a:xfrm>
              <a:off x="5425049" y="-16273"/>
              <a:ext cx="561975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Conclusions</a:t>
              </a:r>
              <a:r>
                <a:rPr lang="it-IT" sz="700" spc="30" dirty="0">
                  <a:solidFill>
                    <a:srgbClr val="A67F84"/>
                  </a:solidFill>
                  <a:cs typeface="Arial"/>
                </a:rPr>
                <a:t> </a:t>
              </a:r>
              <a:r>
                <a:rPr lang="it-IT" sz="600" spc="30" dirty="0">
                  <a:solidFill>
                    <a:srgbClr val="A67F84"/>
                  </a:solidFill>
                  <a:cs typeface="Arial"/>
                </a:rPr>
                <a:t>   </a:t>
              </a:r>
              <a:endParaRPr lang="it-IT" sz="600" spc="25" dirty="0">
                <a:solidFill>
                  <a:srgbClr val="FFFFFF"/>
                </a:solidFill>
                <a:cs typeface="Arial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D1E92990-396F-1D3C-667B-4441CFCCE4CC}"/>
                </a:ext>
              </a:extLst>
            </p:cNvPr>
            <p:cNvGrpSpPr/>
            <p:nvPr/>
          </p:nvGrpSpPr>
          <p:grpSpPr>
            <a:xfrm>
              <a:off x="5980112" y="34448"/>
              <a:ext cx="120966" cy="45719"/>
              <a:chOff x="2924175" y="188068"/>
              <a:chExt cx="120966" cy="45719"/>
            </a:xfrm>
          </p:grpSpPr>
          <p:sp>
            <p:nvSpPr>
              <p:cNvPr id="59" name="object 9">
                <a:extLst>
                  <a:ext uri="{FF2B5EF4-FFF2-40B4-BE49-F238E27FC236}">
                    <a16:creationId xmlns:a16="http://schemas.microsoft.com/office/drawing/2014/main" id="{C342687D-72EB-89D7-A44C-F76652CDDB61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9">
                <a:extLst>
                  <a:ext uri="{FF2B5EF4-FFF2-40B4-BE49-F238E27FC236}">
                    <a16:creationId xmlns:a16="http://schemas.microsoft.com/office/drawing/2014/main" id="{4A6AE2FC-60B6-56C9-4B91-323A2A0B6715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24FA06A-0ED8-7A57-EDB1-93924DDDC9BE}"/>
              </a:ext>
            </a:extLst>
          </p:cNvPr>
          <p:cNvGrpSpPr/>
          <p:nvPr/>
        </p:nvGrpSpPr>
        <p:grpSpPr>
          <a:xfrm>
            <a:off x="2647043" y="-16273"/>
            <a:ext cx="722108" cy="119905"/>
            <a:chOff x="2468563" y="-16273"/>
            <a:chExt cx="722108" cy="119905"/>
          </a:xfrm>
        </p:grpSpPr>
        <p:sp>
          <p:nvSpPr>
            <p:cNvPr id="72" name="object 10">
              <a:extLst>
                <a:ext uri="{FF2B5EF4-FFF2-40B4-BE49-F238E27FC236}">
                  <a16:creationId xmlns:a16="http://schemas.microsoft.com/office/drawing/2014/main" id="{E7410CAE-BED8-20B3-8D03-002230B4C152}"/>
                </a:ext>
              </a:extLst>
            </p:cNvPr>
            <p:cNvSpPr txBox="1"/>
            <p:nvPr/>
          </p:nvSpPr>
          <p:spPr>
            <a:xfrm>
              <a:off x="2468563" y="-16273"/>
              <a:ext cx="671422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bg1"/>
                  </a:solidFill>
                  <a:cs typeface="Arial"/>
                </a:rPr>
                <a:t>Uniform</a:t>
              </a:r>
              <a:r>
                <a:rPr lang="it-IT" sz="700" spc="30" dirty="0">
                  <a:solidFill>
                    <a:schemeClr val="bg1"/>
                  </a:solidFill>
                  <a:cs typeface="Arial"/>
                </a:rPr>
                <a:t> case</a:t>
              </a:r>
              <a:endParaRPr lang="it-IT" sz="700" spc="25" dirty="0">
                <a:solidFill>
                  <a:schemeClr val="bg1"/>
                </a:solidFill>
                <a:cs typeface="Arial"/>
              </a:endParaRP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271B1C15-1F60-3421-2E5C-2C79FEFC8851}"/>
                </a:ext>
              </a:extLst>
            </p:cNvPr>
            <p:cNvGrpSpPr/>
            <p:nvPr/>
          </p:nvGrpSpPr>
          <p:grpSpPr>
            <a:xfrm>
              <a:off x="3069705" y="34156"/>
              <a:ext cx="120966" cy="45719"/>
              <a:chOff x="2924175" y="188068"/>
              <a:chExt cx="120966" cy="45719"/>
            </a:xfrm>
          </p:grpSpPr>
          <p:sp>
            <p:nvSpPr>
              <p:cNvPr id="80" name="object 9">
                <a:extLst>
                  <a:ext uri="{FF2B5EF4-FFF2-40B4-BE49-F238E27FC236}">
                    <a16:creationId xmlns:a16="http://schemas.microsoft.com/office/drawing/2014/main" id="{6828AB05-FD7A-568E-CD3E-38C1E660F777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" name="object 9">
                <a:extLst>
                  <a:ext uri="{FF2B5EF4-FFF2-40B4-BE49-F238E27FC236}">
                    <a16:creationId xmlns:a16="http://schemas.microsoft.com/office/drawing/2014/main" id="{8D11E841-4348-FAE3-8A80-58C140012E56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solidFill>
                <a:schemeClr val="bg1"/>
              </a:solidFill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9883733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o 31"/>
          <p:cNvGrpSpPr/>
          <p:nvPr/>
        </p:nvGrpSpPr>
        <p:grpSpPr>
          <a:xfrm>
            <a:off x="0" y="3346272"/>
            <a:ext cx="6153150" cy="114478"/>
            <a:chOff x="0" y="3346272"/>
            <a:chExt cx="4610101" cy="114478"/>
          </a:xfrm>
        </p:grpSpPr>
        <p:sp>
          <p:nvSpPr>
            <p:cNvPr id="46" name="object 14"/>
            <p:cNvSpPr/>
            <p:nvPr/>
          </p:nvSpPr>
          <p:spPr>
            <a:xfrm>
              <a:off x="0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5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10800" rIns="0" bIns="0" rtlCol="0">
              <a:noAutofit/>
            </a:bodyPr>
            <a:lstStyle/>
            <a:p>
              <a:pPr algn="ctr"/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Artur</a:t>
              </a:r>
              <a:r>
                <a:rPr lang="it-IT" sz="700" dirty="0">
                  <a:solidFill>
                    <a:srgbClr val="EBEBEB"/>
                  </a:solidFill>
                  <a:latin typeface="+mj-lt"/>
                </a:rPr>
                <a:t> 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Kryzhanovskyy </a:t>
              </a:r>
              <a:r>
                <a:rPr lang="it-IT" sz="700" i="1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et al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bject 15"/>
            <p:cNvSpPr/>
            <p:nvPr/>
          </p:nvSpPr>
          <p:spPr>
            <a:xfrm>
              <a:off x="2305051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10800" rIns="0" bIns="0" rtlCol="0"/>
            <a:lstStyle/>
            <a:p>
              <a:pPr algn="ctr"/>
              <a:r>
                <a:rPr lang="it-IT" sz="700" spc="6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Outline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7" name="CasellaDiTesto 16"/>
          <p:cNvSpPr txBox="1"/>
          <p:nvPr/>
        </p:nvSpPr>
        <p:spPr>
          <a:xfrm>
            <a:off x="48136" y="237366"/>
            <a:ext cx="6183698" cy="319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40000"/>
              </a:lnSpc>
              <a:buClr>
                <a:schemeClr val="bg1">
                  <a:lumMod val="75000"/>
                </a:schemeClr>
              </a:buClr>
              <a:buFont typeface="+mj-lt"/>
              <a:buAutoNum type="arabicPeriod"/>
            </a:pPr>
            <a:r>
              <a:rPr lang="en-GB" sz="1400" dirty="0">
                <a:solidFill>
                  <a:srgbClr val="75DBFF"/>
                </a:solidFill>
                <a:latin typeface="+mj-lt"/>
              </a:rPr>
              <a:t>Experimental motivations</a:t>
            </a:r>
            <a:r>
              <a:rPr lang="en-GB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: AWs in RFX-mod and Tokamak Ohmic discharges</a:t>
            </a:r>
          </a:p>
          <a:p>
            <a:pPr marL="342900" indent="-342900">
              <a:lnSpc>
                <a:spcPct val="240000"/>
              </a:lnSpc>
              <a:buClr>
                <a:schemeClr val="bg1">
                  <a:lumMod val="75000"/>
                </a:schemeClr>
              </a:buClr>
              <a:buFont typeface="+mj-lt"/>
              <a:buAutoNum type="arabicPeriod"/>
            </a:pPr>
            <a:r>
              <a:rPr lang="en-GB" sz="1400" dirty="0">
                <a:solidFill>
                  <a:srgbClr val="75DBFF"/>
                </a:solidFill>
                <a:latin typeface="+mj-lt"/>
              </a:rPr>
              <a:t>Tools</a:t>
            </a:r>
            <a:r>
              <a:rPr lang="en-GB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: </a:t>
            </a:r>
            <a:r>
              <a:rPr lang="en-GB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SpeCyl</a:t>
            </a:r>
            <a:r>
              <a:rPr lang="en-GB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code</a:t>
            </a:r>
          </a:p>
          <a:p>
            <a:pPr marL="342900" indent="-342900">
              <a:lnSpc>
                <a:spcPct val="24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GB" sz="1400" dirty="0">
                <a:solidFill>
                  <a:srgbClr val="00B0F0"/>
                </a:solidFill>
                <a:latin typeface="+mj-lt"/>
              </a:rPr>
              <a:t>Nonlinear 3D MHD modelling of </a:t>
            </a:r>
            <a:r>
              <a:rPr lang="en-GB" sz="1400" dirty="0" err="1">
                <a:solidFill>
                  <a:srgbClr val="00B0F0"/>
                </a:solidFill>
                <a:latin typeface="+mj-lt"/>
              </a:rPr>
              <a:t>Alfvén</a:t>
            </a:r>
            <a:r>
              <a:rPr lang="en-GB" sz="1400" dirty="0">
                <a:solidFill>
                  <a:srgbClr val="00B0F0"/>
                </a:solidFill>
                <a:latin typeface="+mj-lt"/>
              </a:rPr>
              <a:t> waves</a:t>
            </a:r>
            <a:r>
              <a:rPr lang="en-GB" sz="1400" dirty="0">
                <a:latin typeface="+mj-lt"/>
              </a:rPr>
              <a:t>: </a:t>
            </a:r>
          </a:p>
          <a:p>
            <a:pPr marL="342900" indent="-342900">
              <a:lnSpc>
                <a:spcPct val="240000"/>
              </a:lnSpc>
              <a:buClr>
                <a:schemeClr val="bg1">
                  <a:lumMod val="75000"/>
                </a:schemeClr>
              </a:buClr>
              <a:buFont typeface="+mj-lt"/>
              <a:buAutoNum type="arabicPeriod"/>
            </a:pPr>
            <a:endParaRPr lang="en-GB" sz="1400" dirty="0">
              <a:latin typeface="+mj-lt"/>
            </a:endParaRPr>
          </a:p>
          <a:p>
            <a:pPr marL="342900" indent="-342900">
              <a:lnSpc>
                <a:spcPct val="240000"/>
              </a:lnSpc>
              <a:buClr>
                <a:schemeClr val="bg1">
                  <a:lumMod val="75000"/>
                </a:schemeClr>
              </a:buClr>
              <a:buFont typeface="+mj-lt"/>
              <a:buAutoNum type="arabicPeriod"/>
            </a:pPr>
            <a:endParaRPr lang="en-GB" sz="1400" dirty="0">
              <a:latin typeface="+mj-lt"/>
            </a:endParaRPr>
          </a:p>
          <a:p>
            <a:pPr marL="342900" indent="-342900">
              <a:lnSpc>
                <a:spcPct val="240000"/>
              </a:lnSpc>
              <a:buClr>
                <a:schemeClr val="bg1">
                  <a:lumMod val="75000"/>
                </a:schemeClr>
              </a:buClr>
              <a:buFont typeface="+mj-lt"/>
              <a:buAutoNum type="arabicPeriod"/>
            </a:pPr>
            <a:r>
              <a:rPr lang="en-GB" sz="1400" dirty="0">
                <a:solidFill>
                  <a:srgbClr val="9BE5FF"/>
                </a:solidFill>
                <a:latin typeface="+mj-lt"/>
              </a:rPr>
              <a:t>Conclusions and future perspectives</a:t>
            </a:r>
          </a:p>
        </p:txBody>
      </p:sp>
      <p:sp>
        <p:nvSpPr>
          <p:cNvPr id="69" name="object 8"/>
          <p:cNvSpPr txBox="1"/>
          <p:nvPr/>
        </p:nvSpPr>
        <p:spPr>
          <a:xfrm>
            <a:off x="-200" y="118683"/>
            <a:ext cx="6153349" cy="290699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0" rIns="0" bIns="0" rtlCol="0">
            <a:noAutofit/>
          </a:bodyPr>
          <a:lstStyle/>
          <a:p>
            <a:pPr marL="107945">
              <a:spcBef>
                <a:spcPts val="375"/>
              </a:spcBef>
            </a:pPr>
            <a:r>
              <a:rPr lang="it-IT" sz="2000" spc="-10" dirty="0" err="1">
                <a:solidFill>
                  <a:srgbClr val="FFFFFF"/>
                </a:solidFill>
                <a:latin typeface="+mj-lt"/>
                <a:cs typeface="Arial"/>
              </a:rPr>
              <a:t>Outline</a:t>
            </a:r>
            <a:r>
              <a:rPr lang="it-IT" sz="2000" spc="-10" dirty="0">
                <a:solidFill>
                  <a:srgbClr val="FFFFFF"/>
                </a:solidFill>
                <a:latin typeface="+mj-lt"/>
                <a:cs typeface="Arial"/>
              </a:rPr>
              <a:t> of the talk</a:t>
            </a:r>
            <a:endParaRPr sz="2000" dirty="0">
              <a:latin typeface="+mj-lt"/>
              <a:cs typeface="Arial"/>
            </a:endParaRPr>
          </a:p>
        </p:txBody>
      </p:sp>
      <p:sp>
        <p:nvSpPr>
          <p:cNvPr id="39" name="object 3"/>
          <p:cNvSpPr/>
          <p:nvPr/>
        </p:nvSpPr>
        <p:spPr>
          <a:xfrm>
            <a:off x="0" y="0"/>
            <a:ext cx="6153181" cy="118683"/>
          </a:xfrm>
          <a:custGeom>
            <a:avLst/>
            <a:gdLst/>
            <a:ahLst/>
            <a:cxnLst/>
            <a:rect l="l" t="t" r="r" b="b"/>
            <a:pathLst>
              <a:path w="4608195" h="122554">
                <a:moveTo>
                  <a:pt x="0" y="122389"/>
                </a:moveTo>
                <a:lnTo>
                  <a:pt x="4608004" y="122389"/>
                </a:lnTo>
                <a:lnTo>
                  <a:pt x="4608004" y="0"/>
                </a:lnTo>
                <a:lnTo>
                  <a:pt x="0" y="0"/>
                </a:lnTo>
                <a:lnTo>
                  <a:pt x="0" y="12238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CasellaDiTesto 16"/>
          <p:cNvSpPr txBox="1"/>
          <p:nvPr/>
        </p:nvSpPr>
        <p:spPr>
          <a:xfrm>
            <a:off x="338407" y="1654175"/>
            <a:ext cx="4343400" cy="1231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chemeClr val="bg1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Verification with analytical solutions for uniform case </a:t>
            </a:r>
          </a:p>
          <a:p>
            <a:pPr marL="285750" indent="-285750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it-IT" sz="1300" dirty="0">
                <a:latin typeface="+mj-lt"/>
              </a:rPr>
              <a:t>RFP configuration (Recall)</a:t>
            </a:r>
          </a:p>
          <a:p>
            <a:pPr marL="285750" indent="-285750">
              <a:lnSpc>
                <a:spcPct val="200000"/>
              </a:lnSpc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Tokamak configuration (New)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FEC579F-A74A-41F2-4B96-B6351EC14C6D}"/>
              </a:ext>
            </a:extLst>
          </p:cNvPr>
          <p:cNvGrpSpPr/>
          <p:nvPr/>
        </p:nvGrpSpPr>
        <p:grpSpPr>
          <a:xfrm>
            <a:off x="2791672" y="2258628"/>
            <a:ext cx="2884527" cy="558800"/>
            <a:chOff x="2791672" y="2258628"/>
            <a:chExt cx="2884527" cy="558800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C5AF4B1-D91E-70EB-4B29-C5AF9B186488}"/>
                </a:ext>
              </a:extLst>
            </p:cNvPr>
            <p:cNvSpPr txBox="1"/>
            <p:nvPr/>
          </p:nvSpPr>
          <p:spPr>
            <a:xfrm>
              <a:off x="2866713" y="2324985"/>
              <a:ext cx="2809486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>
                  <a:schemeClr val="tx1"/>
                </a:buClr>
              </a:pPr>
              <a:r>
                <a:rPr lang="en-GB" sz="1300" dirty="0">
                  <a:solidFill>
                    <a:srgbClr val="FF6600"/>
                  </a:solidFill>
                  <a:latin typeface="+mj-lt"/>
                </a:rPr>
                <a:t>Self-consistent</a:t>
              </a:r>
              <a:r>
                <a:rPr lang="en-GB" sz="1300" dirty="0">
                  <a:latin typeface="+mj-lt"/>
                </a:rPr>
                <a:t> AWs excitation in </a:t>
              </a:r>
              <a:r>
                <a:rPr lang="en-GB" sz="1300" dirty="0">
                  <a:solidFill>
                    <a:srgbClr val="FF6600"/>
                  </a:solidFill>
                  <a:latin typeface="+mj-lt"/>
                </a:rPr>
                <a:t>fully 3D dynamic </a:t>
              </a:r>
              <a:r>
                <a:rPr lang="en-GB" sz="1300" dirty="0">
                  <a:latin typeface="+mj-lt"/>
                </a:rPr>
                <a:t>configuration 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791672" y="2258628"/>
              <a:ext cx="150082" cy="558800"/>
              <a:chOff x="2079443" y="1722756"/>
              <a:chExt cx="164751" cy="709717"/>
            </a:xfrm>
          </p:grpSpPr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3F7F0163-F2F3-094F-423E-991E89B77A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rcRect t="49754"/>
              <a:stretch/>
            </p:blipFill>
            <p:spPr>
              <a:xfrm>
                <a:off x="2079588" y="2074069"/>
                <a:ext cx="164606" cy="35840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09A109A4-227F-5225-3288-0BC794BFFA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49754"/>
              <a:stretch/>
            </p:blipFill>
            <p:spPr>
              <a:xfrm flipV="1">
                <a:off x="2079443" y="1722756"/>
                <a:ext cx="164606" cy="358404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03B14DE-9D8B-D84E-55CC-8E03E94F5120}"/>
              </a:ext>
            </a:extLst>
          </p:cNvPr>
          <p:cNvGrpSpPr/>
          <p:nvPr/>
        </p:nvGrpSpPr>
        <p:grpSpPr>
          <a:xfrm>
            <a:off x="4422616" y="-16273"/>
            <a:ext cx="720240" cy="119905"/>
            <a:chOff x="4457417" y="-16273"/>
            <a:chExt cx="720240" cy="119905"/>
          </a:xfrm>
        </p:grpSpPr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4B930482-2E0E-297A-9D46-78D6B20B2388}"/>
                </a:ext>
              </a:extLst>
            </p:cNvPr>
            <p:cNvSpPr txBox="1"/>
            <p:nvPr/>
          </p:nvSpPr>
          <p:spPr>
            <a:xfrm>
              <a:off x="4457417" y="-16273"/>
              <a:ext cx="448780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25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Tokamak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A099D09-A5EB-F919-710D-88B77C7548E6}"/>
                </a:ext>
              </a:extLst>
            </p:cNvPr>
            <p:cNvGrpSpPr/>
            <p:nvPr/>
          </p:nvGrpSpPr>
          <p:grpSpPr>
            <a:xfrm>
              <a:off x="4906197" y="34156"/>
              <a:ext cx="271460" cy="45719"/>
              <a:chOff x="2924175" y="188068"/>
              <a:chExt cx="271460" cy="45719"/>
            </a:xfrm>
          </p:grpSpPr>
          <p:sp>
            <p:nvSpPr>
              <p:cNvPr id="16" name="object 9">
                <a:extLst>
                  <a:ext uri="{FF2B5EF4-FFF2-40B4-BE49-F238E27FC236}">
                    <a16:creationId xmlns:a16="http://schemas.microsoft.com/office/drawing/2014/main" id="{C4DD2A6D-AAF5-0551-97A6-F791AF12E145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9">
                <a:extLst>
                  <a:ext uri="{FF2B5EF4-FFF2-40B4-BE49-F238E27FC236}">
                    <a16:creationId xmlns:a16="http://schemas.microsoft.com/office/drawing/2014/main" id="{8075BA01-77AD-D3B3-EDEB-A7D1EED7AEC5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9">
                <a:extLst>
                  <a:ext uri="{FF2B5EF4-FFF2-40B4-BE49-F238E27FC236}">
                    <a16:creationId xmlns:a16="http://schemas.microsoft.com/office/drawing/2014/main" id="{88FC0ECC-ECC0-DAD0-470E-8A2EE141506E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9">
                <a:extLst>
                  <a:ext uri="{FF2B5EF4-FFF2-40B4-BE49-F238E27FC236}">
                    <a16:creationId xmlns:a16="http://schemas.microsoft.com/office/drawing/2014/main" id="{85D8B08D-8AC1-16DA-2ED8-FF6858E7A485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3DC5D36-94A0-BC87-7DCD-6E06E772384B}"/>
              </a:ext>
            </a:extLst>
          </p:cNvPr>
          <p:cNvGrpSpPr/>
          <p:nvPr/>
        </p:nvGrpSpPr>
        <p:grpSpPr>
          <a:xfrm>
            <a:off x="3651345" y="-16273"/>
            <a:ext cx="489077" cy="119905"/>
            <a:chOff x="3720821" y="-16273"/>
            <a:chExt cx="489077" cy="119905"/>
          </a:xfrm>
        </p:grpSpPr>
        <p:sp>
          <p:nvSpPr>
            <p:cNvPr id="21" name="object 10">
              <a:extLst>
                <a:ext uri="{FF2B5EF4-FFF2-40B4-BE49-F238E27FC236}">
                  <a16:creationId xmlns:a16="http://schemas.microsoft.com/office/drawing/2014/main" id="{E73855CD-F6D4-A041-A468-8C3CBFEEA60D}"/>
                </a:ext>
              </a:extLst>
            </p:cNvPr>
            <p:cNvSpPr txBox="1"/>
            <p:nvPr/>
          </p:nvSpPr>
          <p:spPr>
            <a:xfrm>
              <a:off x="3720821" y="-16273"/>
              <a:ext cx="23516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>
                  <a:solidFill>
                    <a:schemeClr val="bg1"/>
                  </a:solidFill>
                  <a:cs typeface="Arial"/>
                </a:rPr>
                <a:t>RFP</a:t>
              </a:r>
              <a:endParaRPr lang="it-IT" sz="700" spc="25" dirty="0">
                <a:solidFill>
                  <a:schemeClr val="bg1"/>
                </a:solidFill>
                <a:cs typeface="Arial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082FFFD-C86D-E1E1-BD33-CA2530578CE4}"/>
                </a:ext>
              </a:extLst>
            </p:cNvPr>
            <p:cNvGrpSpPr/>
            <p:nvPr/>
          </p:nvGrpSpPr>
          <p:grpSpPr>
            <a:xfrm>
              <a:off x="3938438" y="34156"/>
              <a:ext cx="271460" cy="45719"/>
              <a:chOff x="2924175" y="188068"/>
              <a:chExt cx="271460" cy="45719"/>
            </a:xfrm>
          </p:grpSpPr>
          <p:sp>
            <p:nvSpPr>
              <p:cNvPr id="23" name="object 9">
                <a:extLst>
                  <a:ext uri="{FF2B5EF4-FFF2-40B4-BE49-F238E27FC236}">
                    <a16:creationId xmlns:a16="http://schemas.microsoft.com/office/drawing/2014/main" id="{2CFA7D36-5987-769E-00B1-7840599818B7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" name="object 9">
                <a:extLst>
                  <a:ext uri="{FF2B5EF4-FFF2-40B4-BE49-F238E27FC236}">
                    <a16:creationId xmlns:a16="http://schemas.microsoft.com/office/drawing/2014/main" id="{5CE7FF15-3F7D-540D-D565-8CCDD4B02AE7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" name="object 9">
                <a:extLst>
                  <a:ext uri="{FF2B5EF4-FFF2-40B4-BE49-F238E27FC236}">
                    <a16:creationId xmlns:a16="http://schemas.microsoft.com/office/drawing/2014/main" id="{6A0278D7-542E-3B59-1B29-B8425E51CCFA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" name="object 9">
                <a:extLst>
                  <a:ext uri="{FF2B5EF4-FFF2-40B4-BE49-F238E27FC236}">
                    <a16:creationId xmlns:a16="http://schemas.microsoft.com/office/drawing/2014/main" id="{2A2486BC-F1CA-24A2-9170-ECF069A5E935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EFBAE26-498A-9BBC-7992-52DE3E1A48C4}"/>
              </a:ext>
            </a:extLst>
          </p:cNvPr>
          <p:cNvGrpSpPr/>
          <p:nvPr/>
        </p:nvGrpSpPr>
        <p:grpSpPr>
          <a:xfrm>
            <a:off x="37578" y="-16273"/>
            <a:ext cx="661509" cy="119905"/>
            <a:chOff x="37578" y="-16273"/>
            <a:chExt cx="661509" cy="119905"/>
          </a:xfrm>
        </p:grpSpPr>
        <p:sp>
          <p:nvSpPr>
            <p:cNvPr id="28" name="object 10">
              <a:extLst>
                <a:ext uri="{FF2B5EF4-FFF2-40B4-BE49-F238E27FC236}">
                  <a16:creationId xmlns:a16="http://schemas.microsoft.com/office/drawing/2014/main" id="{6B44FD5E-5F15-8DF7-13DE-04B4EFB0BF10}"/>
                </a:ext>
              </a:extLst>
            </p:cNvPr>
            <p:cNvSpPr txBox="1"/>
            <p:nvPr/>
          </p:nvSpPr>
          <p:spPr>
            <a:xfrm>
              <a:off x="37578" y="-16273"/>
              <a:ext cx="532514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Introdu</a:t>
              </a:r>
              <a:r>
                <a:rPr lang="it-IT"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ction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0FBF874-A04C-E297-8DD5-78BABC66ECF3}"/>
                </a:ext>
              </a:extLst>
            </p:cNvPr>
            <p:cNvGrpSpPr/>
            <p:nvPr/>
          </p:nvGrpSpPr>
          <p:grpSpPr>
            <a:xfrm>
              <a:off x="578121" y="34156"/>
              <a:ext cx="120966" cy="45719"/>
              <a:chOff x="2924175" y="188068"/>
              <a:chExt cx="120966" cy="45719"/>
            </a:xfrm>
          </p:grpSpPr>
          <p:sp>
            <p:nvSpPr>
              <p:cNvPr id="30" name="object 9">
                <a:extLst>
                  <a:ext uri="{FF2B5EF4-FFF2-40B4-BE49-F238E27FC236}">
                    <a16:creationId xmlns:a16="http://schemas.microsoft.com/office/drawing/2014/main" id="{8A3DCCEA-949F-5536-624F-1F9D22044C05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9">
                <a:extLst>
                  <a:ext uri="{FF2B5EF4-FFF2-40B4-BE49-F238E27FC236}">
                    <a16:creationId xmlns:a16="http://schemas.microsoft.com/office/drawing/2014/main" id="{81151228-7381-EBBF-DB31-C76FCA19641E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3CD597E-457A-06E5-3E20-C55421BA3852}"/>
              </a:ext>
            </a:extLst>
          </p:cNvPr>
          <p:cNvGrpSpPr/>
          <p:nvPr/>
        </p:nvGrpSpPr>
        <p:grpSpPr>
          <a:xfrm>
            <a:off x="2056632" y="-16273"/>
            <a:ext cx="308217" cy="119905"/>
            <a:chOff x="1796655" y="-13431"/>
            <a:chExt cx="308217" cy="119905"/>
          </a:xfrm>
        </p:grpSpPr>
        <p:sp>
          <p:nvSpPr>
            <p:cNvPr id="34" name="object 10">
              <a:extLst>
                <a:ext uri="{FF2B5EF4-FFF2-40B4-BE49-F238E27FC236}">
                  <a16:creationId xmlns:a16="http://schemas.microsoft.com/office/drawing/2014/main" id="{671C866A-3F05-1E63-7AE8-A06A0BFF4000}"/>
                </a:ext>
              </a:extLst>
            </p:cNvPr>
            <p:cNvSpPr txBox="1"/>
            <p:nvPr/>
          </p:nvSpPr>
          <p:spPr>
            <a:xfrm>
              <a:off x="1796655" y="-13431"/>
              <a:ext cx="28371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Tools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35" name="object 9">
              <a:extLst>
                <a:ext uri="{FF2B5EF4-FFF2-40B4-BE49-F238E27FC236}">
                  <a16:creationId xmlns:a16="http://schemas.microsoft.com/office/drawing/2014/main" id="{FBBB4AA8-7A6D-32CB-5DB0-A65F9D8D7003}"/>
                </a:ext>
              </a:extLst>
            </p:cNvPr>
            <p:cNvSpPr/>
            <p:nvPr/>
          </p:nvSpPr>
          <p:spPr>
            <a:xfrm>
              <a:off x="2059153" y="36009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36195" h="36194">
                  <a:moveTo>
                    <a:pt x="36002" y="18001"/>
                  </a:moveTo>
                  <a:lnTo>
                    <a:pt x="34587" y="10994"/>
                  </a:lnTo>
                  <a:lnTo>
                    <a:pt x="30729" y="5272"/>
                  </a:lnTo>
                  <a:lnTo>
                    <a:pt x="25007" y="1414"/>
                  </a:lnTo>
                  <a:lnTo>
                    <a:pt x="18000" y="0"/>
                  </a:lnTo>
                  <a:lnTo>
                    <a:pt x="10994" y="1414"/>
                  </a:lnTo>
                  <a:lnTo>
                    <a:pt x="5272" y="5272"/>
                  </a:lnTo>
                  <a:lnTo>
                    <a:pt x="1414" y="10994"/>
                  </a:lnTo>
                  <a:lnTo>
                    <a:pt x="0" y="18001"/>
                  </a:lnTo>
                  <a:lnTo>
                    <a:pt x="1414" y="25008"/>
                  </a:lnTo>
                  <a:lnTo>
                    <a:pt x="5272" y="30729"/>
                  </a:lnTo>
                  <a:lnTo>
                    <a:pt x="10994" y="34587"/>
                  </a:lnTo>
                  <a:lnTo>
                    <a:pt x="18000" y="36002"/>
                  </a:lnTo>
                  <a:lnTo>
                    <a:pt x="25007" y="34587"/>
                  </a:lnTo>
                  <a:lnTo>
                    <a:pt x="30729" y="30729"/>
                  </a:lnTo>
                  <a:lnTo>
                    <a:pt x="34587" y="25008"/>
                  </a:lnTo>
                  <a:lnTo>
                    <a:pt x="36002" y="18001"/>
                  </a:lnTo>
                  <a:close/>
                </a:path>
              </a:pathLst>
            </a:custGeom>
            <a:ln w="5060">
              <a:solidFill>
                <a:schemeClr val="accent1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C64B8D8-8532-F6EF-79EC-241535AC8049}"/>
              </a:ext>
            </a:extLst>
          </p:cNvPr>
          <p:cNvGrpSpPr/>
          <p:nvPr/>
        </p:nvGrpSpPr>
        <p:grpSpPr>
          <a:xfrm>
            <a:off x="981281" y="-16273"/>
            <a:ext cx="793157" cy="119905"/>
            <a:chOff x="853883" y="-13431"/>
            <a:chExt cx="793157" cy="119905"/>
          </a:xfrm>
        </p:grpSpPr>
        <p:sp>
          <p:nvSpPr>
            <p:cNvPr id="37" name="object 10">
              <a:extLst>
                <a:ext uri="{FF2B5EF4-FFF2-40B4-BE49-F238E27FC236}">
                  <a16:creationId xmlns:a16="http://schemas.microsoft.com/office/drawing/2014/main" id="{861E5798-02BC-C20F-0760-29D4B6C2C12C}"/>
                </a:ext>
              </a:extLst>
            </p:cNvPr>
            <p:cNvSpPr txBox="1"/>
            <p:nvPr/>
          </p:nvSpPr>
          <p:spPr>
            <a:xfrm>
              <a:off x="853883" y="-13431"/>
              <a:ext cx="793157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Motivations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B501E4A-66AA-B719-30D4-1ACE1B3806BE}"/>
                </a:ext>
              </a:extLst>
            </p:cNvPr>
            <p:cNvGrpSpPr/>
            <p:nvPr/>
          </p:nvGrpSpPr>
          <p:grpSpPr>
            <a:xfrm>
              <a:off x="1372449" y="36009"/>
              <a:ext cx="271460" cy="45719"/>
              <a:chOff x="2924175" y="188068"/>
              <a:chExt cx="271460" cy="45719"/>
            </a:xfrm>
          </p:grpSpPr>
          <p:sp>
            <p:nvSpPr>
              <p:cNvPr id="59" name="object 9">
                <a:extLst>
                  <a:ext uri="{FF2B5EF4-FFF2-40B4-BE49-F238E27FC236}">
                    <a16:creationId xmlns:a16="http://schemas.microsoft.com/office/drawing/2014/main" id="{9EA1DA06-D893-C75D-05CA-214B50BD0573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" name="object 9">
                <a:extLst>
                  <a:ext uri="{FF2B5EF4-FFF2-40B4-BE49-F238E27FC236}">
                    <a16:creationId xmlns:a16="http://schemas.microsoft.com/office/drawing/2014/main" id="{679FBE83-CF4A-AE53-E4C4-5A830E27179B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" name="object 9">
                <a:extLst>
                  <a:ext uri="{FF2B5EF4-FFF2-40B4-BE49-F238E27FC236}">
                    <a16:creationId xmlns:a16="http://schemas.microsoft.com/office/drawing/2014/main" id="{DE759420-1E54-2B2F-7443-3A63315F1A0A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" name="object 9">
                <a:extLst>
                  <a:ext uri="{FF2B5EF4-FFF2-40B4-BE49-F238E27FC236}">
                    <a16:creationId xmlns:a16="http://schemas.microsoft.com/office/drawing/2014/main" id="{B45C49C4-3A59-72F3-2CA5-65798BA41F67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37A8549A-F6F0-CE7A-ADF8-D17BFC120DC1}"/>
              </a:ext>
            </a:extLst>
          </p:cNvPr>
          <p:cNvGrpSpPr/>
          <p:nvPr/>
        </p:nvGrpSpPr>
        <p:grpSpPr>
          <a:xfrm>
            <a:off x="5425049" y="-16273"/>
            <a:ext cx="676029" cy="119905"/>
            <a:chOff x="5425049" y="-16273"/>
            <a:chExt cx="676029" cy="119905"/>
          </a:xfrm>
        </p:grpSpPr>
        <p:sp>
          <p:nvSpPr>
            <p:cNvPr id="80" name="object 10">
              <a:extLst>
                <a:ext uri="{FF2B5EF4-FFF2-40B4-BE49-F238E27FC236}">
                  <a16:creationId xmlns:a16="http://schemas.microsoft.com/office/drawing/2014/main" id="{425D0650-3870-2A44-FA76-08F97CAF2AF4}"/>
                </a:ext>
              </a:extLst>
            </p:cNvPr>
            <p:cNvSpPr txBox="1"/>
            <p:nvPr/>
          </p:nvSpPr>
          <p:spPr>
            <a:xfrm>
              <a:off x="5425049" y="-16273"/>
              <a:ext cx="561975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Conclusions</a:t>
              </a:r>
              <a:r>
                <a:rPr lang="it-IT" sz="700" spc="30" dirty="0">
                  <a:solidFill>
                    <a:srgbClr val="A67F84"/>
                  </a:solidFill>
                  <a:cs typeface="Arial"/>
                </a:rPr>
                <a:t> </a:t>
              </a:r>
              <a:r>
                <a:rPr lang="it-IT" sz="600" spc="30" dirty="0">
                  <a:solidFill>
                    <a:srgbClr val="A67F84"/>
                  </a:solidFill>
                  <a:cs typeface="Arial"/>
                </a:rPr>
                <a:t>   </a:t>
              </a:r>
              <a:endParaRPr lang="it-IT" sz="600" spc="25" dirty="0">
                <a:solidFill>
                  <a:srgbClr val="FFFFFF"/>
                </a:solidFill>
                <a:cs typeface="Arial"/>
              </a:endParaRPr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1FD1655B-6C11-1BC0-1F7D-088242FB17B3}"/>
                </a:ext>
              </a:extLst>
            </p:cNvPr>
            <p:cNvGrpSpPr/>
            <p:nvPr/>
          </p:nvGrpSpPr>
          <p:grpSpPr>
            <a:xfrm>
              <a:off x="5980112" y="34448"/>
              <a:ext cx="120966" cy="45719"/>
              <a:chOff x="2924175" y="188068"/>
              <a:chExt cx="120966" cy="45719"/>
            </a:xfrm>
          </p:grpSpPr>
          <p:sp>
            <p:nvSpPr>
              <p:cNvPr id="82" name="object 9">
                <a:extLst>
                  <a:ext uri="{FF2B5EF4-FFF2-40B4-BE49-F238E27FC236}">
                    <a16:creationId xmlns:a16="http://schemas.microsoft.com/office/drawing/2014/main" id="{9E1D87E8-D3E6-3CE9-5DAE-C7E88B279DF9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" name="object 9">
                <a:extLst>
                  <a:ext uri="{FF2B5EF4-FFF2-40B4-BE49-F238E27FC236}">
                    <a16:creationId xmlns:a16="http://schemas.microsoft.com/office/drawing/2014/main" id="{90226350-D8E8-2773-37C7-BF66D91D3E1A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FE0367BD-8B5D-BEE6-DF7F-8D5468841D68}"/>
              </a:ext>
            </a:extLst>
          </p:cNvPr>
          <p:cNvGrpSpPr/>
          <p:nvPr/>
        </p:nvGrpSpPr>
        <p:grpSpPr>
          <a:xfrm>
            <a:off x="2647043" y="-16273"/>
            <a:ext cx="722108" cy="119905"/>
            <a:chOff x="2468563" y="-16273"/>
            <a:chExt cx="722108" cy="119905"/>
          </a:xfrm>
        </p:grpSpPr>
        <p:sp>
          <p:nvSpPr>
            <p:cNvPr id="85" name="object 10">
              <a:extLst>
                <a:ext uri="{FF2B5EF4-FFF2-40B4-BE49-F238E27FC236}">
                  <a16:creationId xmlns:a16="http://schemas.microsoft.com/office/drawing/2014/main" id="{A8E2746C-BCFB-B5AE-4E85-E4BD23E3163C}"/>
                </a:ext>
              </a:extLst>
            </p:cNvPr>
            <p:cNvSpPr txBox="1"/>
            <p:nvPr/>
          </p:nvSpPr>
          <p:spPr>
            <a:xfrm>
              <a:off x="2468563" y="-16273"/>
              <a:ext cx="671422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Uniform</a:t>
              </a: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 case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76A9C0F8-64AC-E37C-DD89-0E447F3079CA}"/>
                </a:ext>
              </a:extLst>
            </p:cNvPr>
            <p:cNvGrpSpPr/>
            <p:nvPr/>
          </p:nvGrpSpPr>
          <p:grpSpPr>
            <a:xfrm>
              <a:off x="3069705" y="34156"/>
              <a:ext cx="120966" cy="45719"/>
              <a:chOff x="2924175" y="188068"/>
              <a:chExt cx="120966" cy="45719"/>
            </a:xfrm>
          </p:grpSpPr>
          <p:sp>
            <p:nvSpPr>
              <p:cNvPr id="88" name="object 9">
                <a:extLst>
                  <a:ext uri="{FF2B5EF4-FFF2-40B4-BE49-F238E27FC236}">
                    <a16:creationId xmlns:a16="http://schemas.microsoft.com/office/drawing/2014/main" id="{2F142566-C59B-FC1C-A4E3-65CD2AB7B12B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" name="object 9">
                <a:extLst>
                  <a:ext uri="{FF2B5EF4-FFF2-40B4-BE49-F238E27FC236}">
                    <a16:creationId xmlns:a16="http://schemas.microsoft.com/office/drawing/2014/main" id="{EF7A377B-557A-B805-AA70-D9E0E811328A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8889333"/>
      </p:ext>
    </p:extLst>
  </p:cSld>
  <p:clrMapOvr>
    <a:masterClrMapping/>
  </p:clrMapOvr>
  <p:transition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o 31"/>
          <p:cNvGrpSpPr/>
          <p:nvPr/>
        </p:nvGrpSpPr>
        <p:grpSpPr>
          <a:xfrm>
            <a:off x="0" y="3346272"/>
            <a:ext cx="6153150" cy="114478"/>
            <a:chOff x="0" y="3346272"/>
            <a:chExt cx="4610101" cy="114478"/>
          </a:xfrm>
        </p:grpSpPr>
        <p:sp>
          <p:nvSpPr>
            <p:cNvPr id="46" name="object 14"/>
            <p:cNvSpPr/>
            <p:nvPr/>
          </p:nvSpPr>
          <p:spPr>
            <a:xfrm>
              <a:off x="0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5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10800" rIns="0" bIns="0" rtlCol="0">
              <a:noAutofit/>
            </a:bodyPr>
            <a:lstStyle/>
            <a:p>
              <a:pPr algn="ctr"/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Artur</a:t>
              </a:r>
              <a:r>
                <a:rPr lang="it-IT" sz="700" dirty="0">
                  <a:solidFill>
                    <a:srgbClr val="EBEBEB"/>
                  </a:solidFill>
                  <a:latin typeface="+mj-lt"/>
                </a:rPr>
                <a:t> 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Kryzhanovskyy </a:t>
              </a:r>
              <a:r>
                <a:rPr lang="it-IT" sz="700" i="1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et al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it-IT"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bject 15"/>
            <p:cNvSpPr/>
            <p:nvPr/>
          </p:nvSpPr>
          <p:spPr>
            <a:xfrm>
              <a:off x="2305051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10800" rIns="0" bIns="0" rtlCol="0"/>
            <a:lstStyle/>
            <a:p>
              <a:pPr algn="ctr"/>
              <a:r>
                <a:rPr lang="it-IT" sz="700" spc="6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Resonance</a:t>
              </a:r>
              <a:r>
                <a:rPr lang="it-IT" sz="700" spc="6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700" spc="6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absorption</a:t>
              </a:r>
              <a:r>
                <a:rPr lang="it-IT" sz="700" spc="6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&amp; GAE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0" name="Immagine 3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"/>
          <a:stretch/>
        </p:blipFill>
        <p:spPr>
          <a:xfrm>
            <a:off x="385544" y="1404347"/>
            <a:ext cx="2672268" cy="1838239"/>
          </a:xfrm>
          <a:prstGeom prst="rect">
            <a:avLst/>
          </a:prstGeom>
        </p:spPr>
      </p:pic>
      <p:sp>
        <p:nvSpPr>
          <p:cNvPr id="80" name="CasellaDiTesto 16"/>
          <p:cNvSpPr txBox="1"/>
          <p:nvPr/>
        </p:nvSpPr>
        <p:spPr>
          <a:xfrm>
            <a:off x="241481" y="443986"/>
            <a:ext cx="41471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chemeClr val="bg1"/>
                </a:solidFill>
                <a:latin typeface="+mj-lt"/>
              </a:rPr>
              <a:t>FFT of (</a:t>
            </a:r>
            <a:r>
              <a:rPr lang="it-IT" sz="1000" dirty="0" err="1">
                <a:solidFill>
                  <a:schemeClr val="bg1"/>
                </a:solidFill>
                <a:latin typeface="+mj-lt"/>
              </a:rPr>
              <a:t>m,n</a:t>
            </a:r>
            <a:r>
              <a:rPr lang="it-IT" sz="1000" dirty="0">
                <a:solidFill>
                  <a:schemeClr val="bg1"/>
                </a:solidFill>
                <a:latin typeface="+mj-lt"/>
              </a:rPr>
              <a:t>)=(0,1) mode  </a:t>
            </a:r>
            <a:r>
              <a:rPr lang="it-IT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Verification</a:t>
            </a:r>
            <a:r>
              <a:rPr lang="it-I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the </a:t>
            </a:r>
            <a:r>
              <a:rPr lang="it-IT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theoretical</a:t>
            </a:r>
            <a:r>
              <a:rPr lang="it-I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model (MHD).</a:t>
            </a:r>
          </a:p>
        </p:txBody>
      </p:sp>
      <p:grpSp>
        <p:nvGrpSpPr>
          <p:cNvPr id="81" name="Gruppo 48"/>
          <p:cNvGrpSpPr/>
          <p:nvPr/>
        </p:nvGrpSpPr>
        <p:grpSpPr>
          <a:xfrm>
            <a:off x="165280" y="442778"/>
            <a:ext cx="1632512" cy="246221"/>
            <a:chOff x="285750" y="660677"/>
            <a:chExt cx="1632512" cy="246221"/>
          </a:xfrm>
        </p:grpSpPr>
        <p:sp>
          <p:nvSpPr>
            <p:cNvPr id="82" name="Ovale 14"/>
            <p:cNvSpPr/>
            <p:nvPr/>
          </p:nvSpPr>
          <p:spPr>
            <a:xfrm>
              <a:off x="285750" y="75375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9" name="CasellaDiTesto 16"/>
            <p:cNvSpPr txBox="1"/>
            <p:nvPr/>
          </p:nvSpPr>
          <p:spPr>
            <a:xfrm>
              <a:off x="361951" y="660677"/>
              <a:ext cx="155631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>
                  <a:latin typeface="+mj-lt"/>
                </a:rPr>
                <a:t>FFT of (</a:t>
              </a:r>
              <a:r>
                <a:rPr lang="it-IT" sz="1000" dirty="0" err="1">
                  <a:solidFill>
                    <a:srgbClr val="0070C0"/>
                  </a:solidFill>
                  <a:latin typeface="+mj-lt"/>
                </a:rPr>
                <a:t>m,n</a:t>
              </a:r>
              <a:r>
                <a:rPr lang="it-IT" sz="1000" dirty="0">
                  <a:latin typeface="+mj-lt"/>
                </a:rPr>
                <a:t>)=(</a:t>
              </a:r>
              <a:r>
                <a:rPr lang="it-IT" sz="1000" dirty="0">
                  <a:solidFill>
                    <a:srgbClr val="0070C0"/>
                  </a:solidFill>
                  <a:latin typeface="+mj-lt"/>
                </a:rPr>
                <a:t>1,0</a:t>
              </a:r>
              <a:r>
                <a:rPr lang="it-IT" sz="1000" dirty="0">
                  <a:latin typeface="+mj-lt"/>
                </a:rPr>
                <a:t>) mode</a:t>
              </a:r>
              <a:r>
                <a:rPr lang="it-IT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59" name="Picture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13" y="1463973"/>
            <a:ext cx="2667921" cy="177861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597" y="1463973"/>
            <a:ext cx="741118" cy="830409"/>
          </a:xfrm>
          <a:prstGeom prst="rect">
            <a:avLst/>
          </a:prstGeom>
        </p:spPr>
      </p:pic>
      <p:pic>
        <p:nvPicPr>
          <p:cNvPr id="128" name="Immagine 4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"/>
          <a:stretch/>
        </p:blipFill>
        <p:spPr>
          <a:xfrm>
            <a:off x="385544" y="1404432"/>
            <a:ext cx="2671522" cy="18370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3" name="object 8"/>
              <p:cNvSpPr txBox="1"/>
              <p:nvPr/>
            </p:nvSpPr>
            <p:spPr>
              <a:xfrm>
                <a:off x="-200" y="118683"/>
                <a:ext cx="6153349" cy="290699"/>
              </a:xfrm>
              <a:prstGeom prst="rect">
                <a:avLst/>
              </a:prstGeom>
              <a:solidFill>
                <a:srgbClr val="0070C0"/>
              </a:solidFill>
            </p:spPr>
            <p:txBody>
              <a:bodyPr vert="horz" wrap="square" lIns="0" tIns="0" rIns="0" bIns="0" rtlCol="0">
                <a:noAutofit/>
              </a:bodyPr>
              <a:lstStyle/>
              <a:p>
                <a:pPr marL="107945">
                  <a:spcBef>
                    <a:spcPts val="375"/>
                  </a:spcBef>
                </a:pPr>
                <a:r>
                  <a:rPr lang="it-IT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RFP </a:t>
                </a:r>
                <a:r>
                  <a:rPr lang="it-IT" sz="2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it-IT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hollow density </a:t>
                </a:r>
                <a14:m>
                  <m:oMath xmlns:m="http://schemas.openxmlformats.org/officeDocument/2006/math">
                    <m:r>
                      <a:rPr lang="it-IT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𝜌</m:t>
                    </m:r>
                  </m:oMath>
                </a14:m>
                <a:r>
                  <a:rPr lang="en-GB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GB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Resonance absorption &amp; GAE</a:t>
                </a:r>
                <a:endParaRPr lang="en-GB" sz="1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07945">
                  <a:spcBef>
                    <a:spcPts val="375"/>
                  </a:spcBef>
                </a:pPr>
                <a:endParaRPr lang="en-GB" sz="2000" spc="-10" dirty="0">
                  <a:solidFill>
                    <a:srgbClr val="FFFFFF"/>
                  </a:solidFill>
                  <a:latin typeface="+mj-lt"/>
                  <a:cs typeface="Arial"/>
                </a:endParaRPr>
              </a:p>
            </p:txBody>
          </p:sp>
        </mc:Choice>
        <mc:Fallback xmlns="">
          <p:sp>
            <p:nvSpPr>
              <p:cNvPr id="73" name="object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0" y="118683"/>
                <a:ext cx="6153349" cy="290699"/>
              </a:xfrm>
              <a:prstGeom prst="rect">
                <a:avLst/>
              </a:prstGeom>
              <a:blipFill>
                <a:blip r:embed="rId6"/>
                <a:stretch>
                  <a:fillRect l="-793" t="-27083" b="-58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bject 3"/>
          <p:cNvSpPr/>
          <p:nvPr/>
        </p:nvSpPr>
        <p:spPr>
          <a:xfrm>
            <a:off x="0" y="0"/>
            <a:ext cx="6153181" cy="118683"/>
          </a:xfrm>
          <a:custGeom>
            <a:avLst/>
            <a:gdLst/>
            <a:ahLst/>
            <a:cxnLst/>
            <a:rect l="l" t="t" r="r" b="b"/>
            <a:pathLst>
              <a:path w="4608195" h="122554">
                <a:moveTo>
                  <a:pt x="0" y="122389"/>
                </a:moveTo>
                <a:lnTo>
                  <a:pt x="4608004" y="122389"/>
                </a:lnTo>
                <a:lnTo>
                  <a:pt x="4608004" y="0"/>
                </a:lnTo>
                <a:lnTo>
                  <a:pt x="0" y="0"/>
                </a:lnTo>
                <a:lnTo>
                  <a:pt x="0" y="12238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32" name="object 11"/>
          <p:cNvSpPr txBox="1">
            <a:spLocks/>
          </p:cNvSpPr>
          <p:nvPr/>
        </p:nvSpPr>
        <p:spPr>
          <a:xfrm>
            <a:off x="5776911" y="3360076"/>
            <a:ext cx="396875" cy="100674"/>
          </a:xfrm>
          <a:prstGeom prst="rect">
            <a:avLst/>
          </a:prstGeom>
        </p:spPr>
        <p:txBody>
          <a:bodyPr vert="horz" wrap="square" lIns="0" tIns="10800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600" b="0" i="0" kern="1200">
                <a:solidFill>
                  <a:srgbClr val="7A0000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847">
              <a:lnSpc>
                <a:spcPts val="660"/>
              </a:lnSpc>
            </a:pP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it-IT" sz="700" spc="114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t-IT" sz="700" spc="5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D8CFB35-420C-FEFD-20AE-CDB9530B0048}"/>
              </a:ext>
            </a:extLst>
          </p:cNvPr>
          <p:cNvGrpSpPr/>
          <p:nvPr/>
        </p:nvGrpSpPr>
        <p:grpSpPr>
          <a:xfrm>
            <a:off x="3141353" y="1409727"/>
            <a:ext cx="2743200" cy="1849271"/>
            <a:chOff x="3141353" y="1409727"/>
            <a:chExt cx="2743200" cy="1849271"/>
          </a:xfrm>
        </p:grpSpPr>
        <p:pic>
          <p:nvPicPr>
            <p:cNvPr id="127" name="Immagine 8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107"/>
            <a:stretch/>
          </p:blipFill>
          <p:spPr>
            <a:xfrm>
              <a:off x="3141353" y="1409727"/>
              <a:ext cx="2743200" cy="1849271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42C223E-6716-A875-C7DA-9D87B44C4979}"/>
                </a:ext>
              </a:extLst>
            </p:cNvPr>
            <p:cNvGrpSpPr/>
            <p:nvPr/>
          </p:nvGrpSpPr>
          <p:grpSpPr>
            <a:xfrm>
              <a:off x="3443288" y="2485231"/>
              <a:ext cx="2378868" cy="184666"/>
              <a:chOff x="3443288" y="2485231"/>
              <a:chExt cx="2378868" cy="184666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8B006363-8DC0-FAB1-05AB-3A8A402E6E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43288" y="2485231"/>
                <a:ext cx="2378868" cy="0"/>
              </a:xfrm>
              <a:prstGeom prst="line">
                <a:avLst/>
              </a:prstGeom>
              <a:ln w="31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4DC481D-7814-B1B5-8757-53E371328AA4}"/>
                  </a:ext>
                </a:extLst>
              </p:cNvPr>
              <p:cNvSpPr txBox="1"/>
              <p:nvPr/>
            </p:nvSpPr>
            <p:spPr>
              <a:xfrm>
                <a:off x="3596729" y="2485231"/>
                <a:ext cx="343364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600" dirty="0">
                    <a:latin typeface="+mj-lt"/>
                  </a:rPr>
                  <a:t>GAE</a:t>
                </a:r>
              </a:p>
            </p:txBody>
          </p:sp>
        </p:grpSp>
      </p:grpSp>
      <p:grpSp>
        <p:nvGrpSpPr>
          <p:cNvPr id="129" name="Gruppo 74"/>
          <p:cNvGrpSpPr/>
          <p:nvPr/>
        </p:nvGrpSpPr>
        <p:grpSpPr>
          <a:xfrm>
            <a:off x="505870" y="2581033"/>
            <a:ext cx="2905749" cy="737981"/>
            <a:chOff x="133240" y="2439236"/>
            <a:chExt cx="2637590" cy="723535"/>
          </a:xfrm>
        </p:grpSpPr>
        <p:sp>
          <p:nvSpPr>
            <p:cNvPr id="130" name="Freccia circolare in su 75"/>
            <p:cNvSpPr/>
            <p:nvPr/>
          </p:nvSpPr>
          <p:spPr>
            <a:xfrm>
              <a:off x="1290853" y="3025775"/>
              <a:ext cx="1479977" cy="136996"/>
            </a:xfrm>
            <a:prstGeom prst="curvedUpArrow">
              <a:avLst>
                <a:gd name="adj1" fmla="val 25000"/>
                <a:gd name="adj2" fmla="val 95554"/>
                <a:gd name="adj3" fmla="val 25000"/>
              </a:avLst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buBlip>
                  <a:blip r:embed="rId8"/>
                </a:buBlip>
              </a:pPr>
              <a:endParaRPr lang="it-IT" dirty="0">
                <a:solidFill>
                  <a:schemeClr val="tx1"/>
                </a:solidFill>
              </a:endParaRPr>
            </a:p>
          </p:txBody>
        </p:sp>
        <p:sp>
          <p:nvSpPr>
            <p:cNvPr id="131" name="Rettangolo 76"/>
            <p:cNvSpPr/>
            <p:nvPr/>
          </p:nvSpPr>
          <p:spPr>
            <a:xfrm>
              <a:off x="133240" y="2439236"/>
              <a:ext cx="2290864" cy="583241"/>
            </a:xfrm>
            <a:prstGeom prst="rect">
              <a:avLst/>
            </a:prstGeom>
            <a:noFill/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it-IT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F0592A-F876-5551-B870-2F27E00B90FC}"/>
              </a:ext>
            </a:extLst>
          </p:cNvPr>
          <p:cNvGrpSpPr/>
          <p:nvPr/>
        </p:nvGrpSpPr>
        <p:grpSpPr>
          <a:xfrm>
            <a:off x="4422616" y="-16273"/>
            <a:ext cx="720240" cy="119905"/>
            <a:chOff x="4457417" y="-16273"/>
            <a:chExt cx="720240" cy="119905"/>
          </a:xfrm>
        </p:grpSpPr>
        <p:sp>
          <p:nvSpPr>
            <p:cNvPr id="11" name="object 10">
              <a:extLst>
                <a:ext uri="{FF2B5EF4-FFF2-40B4-BE49-F238E27FC236}">
                  <a16:creationId xmlns:a16="http://schemas.microsoft.com/office/drawing/2014/main" id="{3CCE2E6C-B47F-9282-931E-CD4E0D3F68EE}"/>
                </a:ext>
              </a:extLst>
            </p:cNvPr>
            <p:cNvSpPr txBox="1"/>
            <p:nvPr/>
          </p:nvSpPr>
          <p:spPr>
            <a:xfrm>
              <a:off x="4457417" y="-16273"/>
              <a:ext cx="448780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25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Tokamak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BFD1D23-D87B-467A-8F9D-2D575188687A}"/>
                </a:ext>
              </a:extLst>
            </p:cNvPr>
            <p:cNvGrpSpPr/>
            <p:nvPr/>
          </p:nvGrpSpPr>
          <p:grpSpPr>
            <a:xfrm>
              <a:off x="4906197" y="34156"/>
              <a:ext cx="271460" cy="45719"/>
              <a:chOff x="2924175" y="188068"/>
              <a:chExt cx="271460" cy="45719"/>
            </a:xfrm>
          </p:grpSpPr>
          <p:sp>
            <p:nvSpPr>
              <p:cNvPr id="15" name="object 9">
                <a:extLst>
                  <a:ext uri="{FF2B5EF4-FFF2-40B4-BE49-F238E27FC236}">
                    <a16:creationId xmlns:a16="http://schemas.microsoft.com/office/drawing/2014/main" id="{10F0F979-01CB-2256-920F-20B22F60828B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9">
                <a:extLst>
                  <a:ext uri="{FF2B5EF4-FFF2-40B4-BE49-F238E27FC236}">
                    <a16:creationId xmlns:a16="http://schemas.microsoft.com/office/drawing/2014/main" id="{E359214F-E1C9-BD16-FCA3-F3FD990A74B0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9">
                <a:extLst>
                  <a:ext uri="{FF2B5EF4-FFF2-40B4-BE49-F238E27FC236}">
                    <a16:creationId xmlns:a16="http://schemas.microsoft.com/office/drawing/2014/main" id="{D3181B34-B2FD-A2C7-1A35-A0BF260DEE28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9">
                <a:extLst>
                  <a:ext uri="{FF2B5EF4-FFF2-40B4-BE49-F238E27FC236}">
                    <a16:creationId xmlns:a16="http://schemas.microsoft.com/office/drawing/2014/main" id="{A386FE1B-AE2B-BC8E-312C-3DB97922C709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EB8CCF6-DA7A-48F3-9356-12A640F4BD2E}"/>
              </a:ext>
            </a:extLst>
          </p:cNvPr>
          <p:cNvGrpSpPr/>
          <p:nvPr/>
        </p:nvGrpSpPr>
        <p:grpSpPr>
          <a:xfrm>
            <a:off x="3651345" y="-16273"/>
            <a:ext cx="489077" cy="119905"/>
            <a:chOff x="3720821" y="-16273"/>
            <a:chExt cx="489077" cy="119905"/>
          </a:xfrm>
        </p:grpSpPr>
        <p:sp>
          <p:nvSpPr>
            <p:cNvPr id="20" name="object 10">
              <a:extLst>
                <a:ext uri="{FF2B5EF4-FFF2-40B4-BE49-F238E27FC236}">
                  <a16:creationId xmlns:a16="http://schemas.microsoft.com/office/drawing/2014/main" id="{01847226-58EA-DB6D-D90D-E070BDB04926}"/>
                </a:ext>
              </a:extLst>
            </p:cNvPr>
            <p:cNvSpPr txBox="1"/>
            <p:nvPr/>
          </p:nvSpPr>
          <p:spPr>
            <a:xfrm>
              <a:off x="3720821" y="-16273"/>
              <a:ext cx="23516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>
                  <a:solidFill>
                    <a:schemeClr val="bg1"/>
                  </a:solidFill>
                  <a:cs typeface="Arial"/>
                </a:rPr>
                <a:t>RFP</a:t>
              </a:r>
              <a:endParaRPr lang="it-IT" sz="700" spc="25" dirty="0">
                <a:solidFill>
                  <a:schemeClr val="bg1"/>
                </a:solidFill>
                <a:cs typeface="Arial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01D8011-9E40-25F9-4A96-6B3E742C252C}"/>
                </a:ext>
              </a:extLst>
            </p:cNvPr>
            <p:cNvGrpSpPr/>
            <p:nvPr/>
          </p:nvGrpSpPr>
          <p:grpSpPr>
            <a:xfrm>
              <a:off x="3938438" y="34156"/>
              <a:ext cx="271460" cy="45719"/>
              <a:chOff x="2924175" y="188068"/>
              <a:chExt cx="271460" cy="45719"/>
            </a:xfrm>
          </p:grpSpPr>
          <p:sp>
            <p:nvSpPr>
              <p:cNvPr id="22" name="object 9">
                <a:extLst>
                  <a:ext uri="{FF2B5EF4-FFF2-40B4-BE49-F238E27FC236}">
                    <a16:creationId xmlns:a16="http://schemas.microsoft.com/office/drawing/2014/main" id="{06BB6F53-C9B0-8828-7568-5EAB59B8BCFC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solidFill>
                <a:schemeClr val="bg1"/>
              </a:solidFill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9">
                <a:extLst>
                  <a:ext uri="{FF2B5EF4-FFF2-40B4-BE49-F238E27FC236}">
                    <a16:creationId xmlns:a16="http://schemas.microsoft.com/office/drawing/2014/main" id="{F5104A70-5FE5-F2F9-8E1E-9D872BFBF739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24" name="object 9">
                <a:extLst>
                  <a:ext uri="{FF2B5EF4-FFF2-40B4-BE49-F238E27FC236}">
                    <a16:creationId xmlns:a16="http://schemas.microsoft.com/office/drawing/2014/main" id="{0EF4F45F-49A9-9326-1622-36C19C319F2F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" name="object 9">
                <a:extLst>
                  <a:ext uri="{FF2B5EF4-FFF2-40B4-BE49-F238E27FC236}">
                    <a16:creationId xmlns:a16="http://schemas.microsoft.com/office/drawing/2014/main" id="{09560BD2-F016-7F88-DD85-90803EE7CB25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46B6B73-A588-9B07-89EC-1614F0081F4C}"/>
              </a:ext>
            </a:extLst>
          </p:cNvPr>
          <p:cNvGrpSpPr/>
          <p:nvPr/>
        </p:nvGrpSpPr>
        <p:grpSpPr>
          <a:xfrm>
            <a:off x="37578" y="-16273"/>
            <a:ext cx="661509" cy="119905"/>
            <a:chOff x="37578" y="-16273"/>
            <a:chExt cx="661509" cy="119905"/>
          </a:xfrm>
        </p:grpSpPr>
        <p:sp>
          <p:nvSpPr>
            <p:cNvPr id="27" name="object 10">
              <a:extLst>
                <a:ext uri="{FF2B5EF4-FFF2-40B4-BE49-F238E27FC236}">
                  <a16:creationId xmlns:a16="http://schemas.microsoft.com/office/drawing/2014/main" id="{92258FAC-2B12-3651-96DA-BE836B8BC7FC}"/>
                </a:ext>
              </a:extLst>
            </p:cNvPr>
            <p:cNvSpPr txBox="1"/>
            <p:nvPr/>
          </p:nvSpPr>
          <p:spPr>
            <a:xfrm>
              <a:off x="37578" y="-16273"/>
              <a:ext cx="532514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Introdu</a:t>
              </a:r>
              <a:r>
                <a:rPr lang="it-IT"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ction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637C33B-C3F5-B5C2-D3FC-8685415DB6BC}"/>
                </a:ext>
              </a:extLst>
            </p:cNvPr>
            <p:cNvGrpSpPr/>
            <p:nvPr/>
          </p:nvGrpSpPr>
          <p:grpSpPr>
            <a:xfrm>
              <a:off x="578121" y="34156"/>
              <a:ext cx="120966" cy="45719"/>
              <a:chOff x="2924175" y="188068"/>
              <a:chExt cx="120966" cy="45719"/>
            </a:xfrm>
          </p:grpSpPr>
          <p:sp>
            <p:nvSpPr>
              <p:cNvPr id="29" name="object 9">
                <a:extLst>
                  <a:ext uri="{FF2B5EF4-FFF2-40B4-BE49-F238E27FC236}">
                    <a16:creationId xmlns:a16="http://schemas.microsoft.com/office/drawing/2014/main" id="{D31AB1D7-517C-102D-E5FE-47555A0E0AA0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9">
                <a:extLst>
                  <a:ext uri="{FF2B5EF4-FFF2-40B4-BE49-F238E27FC236}">
                    <a16:creationId xmlns:a16="http://schemas.microsoft.com/office/drawing/2014/main" id="{F04FEDDA-8E09-662F-73DC-10E138A3C7BF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4958381-FE3F-A4B9-9FC3-6AFE5AA83529}"/>
              </a:ext>
            </a:extLst>
          </p:cNvPr>
          <p:cNvGrpSpPr/>
          <p:nvPr/>
        </p:nvGrpSpPr>
        <p:grpSpPr>
          <a:xfrm>
            <a:off x="2056632" y="-16273"/>
            <a:ext cx="308217" cy="119905"/>
            <a:chOff x="1796655" y="-13431"/>
            <a:chExt cx="308217" cy="119905"/>
          </a:xfrm>
        </p:grpSpPr>
        <p:sp>
          <p:nvSpPr>
            <p:cNvPr id="33" name="object 10">
              <a:extLst>
                <a:ext uri="{FF2B5EF4-FFF2-40B4-BE49-F238E27FC236}">
                  <a16:creationId xmlns:a16="http://schemas.microsoft.com/office/drawing/2014/main" id="{27E46B94-EC73-00D6-1714-A349FFF8FE53}"/>
                </a:ext>
              </a:extLst>
            </p:cNvPr>
            <p:cNvSpPr txBox="1"/>
            <p:nvPr/>
          </p:nvSpPr>
          <p:spPr>
            <a:xfrm>
              <a:off x="1796655" y="-13431"/>
              <a:ext cx="28371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Tools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34" name="object 9">
              <a:extLst>
                <a:ext uri="{FF2B5EF4-FFF2-40B4-BE49-F238E27FC236}">
                  <a16:creationId xmlns:a16="http://schemas.microsoft.com/office/drawing/2014/main" id="{DE568DC9-F78D-572E-DC5C-213F6317DA2D}"/>
                </a:ext>
              </a:extLst>
            </p:cNvPr>
            <p:cNvSpPr/>
            <p:nvPr/>
          </p:nvSpPr>
          <p:spPr>
            <a:xfrm>
              <a:off x="2059153" y="36009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36195" h="36194">
                  <a:moveTo>
                    <a:pt x="36002" y="18001"/>
                  </a:moveTo>
                  <a:lnTo>
                    <a:pt x="34587" y="10994"/>
                  </a:lnTo>
                  <a:lnTo>
                    <a:pt x="30729" y="5272"/>
                  </a:lnTo>
                  <a:lnTo>
                    <a:pt x="25007" y="1414"/>
                  </a:lnTo>
                  <a:lnTo>
                    <a:pt x="18000" y="0"/>
                  </a:lnTo>
                  <a:lnTo>
                    <a:pt x="10994" y="1414"/>
                  </a:lnTo>
                  <a:lnTo>
                    <a:pt x="5272" y="5272"/>
                  </a:lnTo>
                  <a:lnTo>
                    <a:pt x="1414" y="10994"/>
                  </a:lnTo>
                  <a:lnTo>
                    <a:pt x="0" y="18001"/>
                  </a:lnTo>
                  <a:lnTo>
                    <a:pt x="1414" y="25008"/>
                  </a:lnTo>
                  <a:lnTo>
                    <a:pt x="5272" y="30729"/>
                  </a:lnTo>
                  <a:lnTo>
                    <a:pt x="10994" y="34587"/>
                  </a:lnTo>
                  <a:lnTo>
                    <a:pt x="18000" y="36002"/>
                  </a:lnTo>
                  <a:lnTo>
                    <a:pt x="25007" y="34587"/>
                  </a:lnTo>
                  <a:lnTo>
                    <a:pt x="30729" y="30729"/>
                  </a:lnTo>
                  <a:lnTo>
                    <a:pt x="34587" y="25008"/>
                  </a:lnTo>
                  <a:lnTo>
                    <a:pt x="36002" y="18001"/>
                  </a:lnTo>
                  <a:close/>
                </a:path>
              </a:pathLst>
            </a:custGeom>
            <a:ln w="5060">
              <a:solidFill>
                <a:schemeClr val="accent1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9E7D79E-E796-5275-4A31-083E26E6C85E}"/>
              </a:ext>
            </a:extLst>
          </p:cNvPr>
          <p:cNvGrpSpPr/>
          <p:nvPr/>
        </p:nvGrpSpPr>
        <p:grpSpPr>
          <a:xfrm>
            <a:off x="981281" y="-16273"/>
            <a:ext cx="793157" cy="119905"/>
            <a:chOff x="853883" y="-13431"/>
            <a:chExt cx="793157" cy="119905"/>
          </a:xfrm>
        </p:grpSpPr>
        <p:sp>
          <p:nvSpPr>
            <p:cNvPr id="36" name="object 10">
              <a:extLst>
                <a:ext uri="{FF2B5EF4-FFF2-40B4-BE49-F238E27FC236}">
                  <a16:creationId xmlns:a16="http://schemas.microsoft.com/office/drawing/2014/main" id="{21CAC5EC-1992-A8BC-4632-F2914ABD2A8F}"/>
                </a:ext>
              </a:extLst>
            </p:cNvPr>
            <p:cNvSpPr txBox="1"/>
            <p:nvPr/>
          </p:nvSpPr>
          <p:spPr>
            <a:xfrm>
              <a:off x="853883" y="-13431"/>
              <a:ext cx="793157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Motivations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B450086-7E9C-E747-F6EC-E23985B26B35}"/>
                </a:ext>
              </a:extLst>
            </p:cNvPr>
            <p:cNvGrpSpPr/>
            <p:nvPr/>
          </p:nvGrpSpPr>
          <p:grpSpPr>
            <a:xfrm>
              <a:off x="1372449" y="36009"/>
              <a:ext cx="271460" cy="45719"/>
              <a:chOff x="2924175" y="188068"/>
              <a:chExt cx="271460" cy="45719"/>
            </a:xfrm>
          </p:grpSpPr>
          <p:sp>
            <p:nvSpPr>
              <p:cNvPr id="38" name="object 9">
                <a:extLst>
                  <a:ext uri="{FF2B5EF4-FFF2-40B4-BE49-F238E27FC236}">
                    <a16:creationId xmlns:a16="http://schemas.microsoft.com/office/drawing/2014/main" id="{8A3E1DF8-580D-3A5A-CD82-90447E8019F6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" name="object 9">
                <a:extLst>
                  <a:ext uri="{FF2B5EF4-FFF2-40B4-BE49-F238E27FC236}">
                    <a16:creationId xmlns:a16="http://schemas.microsoft.com/office/drawing/2014/main" id="{5C687BCB-CA3A-FD12-9057-5A28F9D7EB07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" name="object 9">
                <a:extLst>
                  <a:ext uri="{FF2B5EF4-FFF2-40B4-BE49-F238E27FC236}">
                    <a16:creationId xmlns:a16="http://schemas.microsoft.com/office/drawing/2014/main" id="{C4A5A741-F9CF-7D37-FB2C-3CA3167D87BF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" name="object 9">
                <a:extLst>
                  <a:ext uri="{FF2B5EF4-FFF2-40B4-BE49-F238E27FC236}">
                    <a16:creationId xmlns:a16="http://schemas.microsoft.com/office/drawing/2014/main" id="{8D27E5F6-1A06-E043-4C75-761ED05A8E97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021DCAE-56D5-A18B-C2BF-2985F6276422}"/>
              </a:ext>
            </a:extLst>
          </p:cNvPr>
          <p:cNvGrpSpPr/>
          <p:nvPr/>
        </p:nvGrpSpPr>
        <p:grpSpPr>
          <a:xfrm>
            <a:off x="5425049" y="-16273"/>
            <a:ext cx="676029" cy="119905"/>
            <a:chOff x="5425049" y="-16273"/>
            <a:chExt cx="676029" cy="119905"/>
          </a:xfrm>
        </p:grpSpPr>
        <p:sp>
          <p:nvSpPr>
            <p:cNvPr id="43" name="object 10">
              <a:extLst>
                <a:ext uri="{FF2B5EF4-FFF2-40B4-BE49-F238E27FC236}">
                  <a16:creationId xmlns:a16="http://schemas.microsoft.com/office/drawing/2014/main" id="{B79DF778-D4B7-6537-CD12-A82CBE390773}"/>
                </a:ext>
              </a:extLst>
            </p:cNvPr>
            <p:cNvSpPr txBox="1"/>
            <p:nvPr/>
          </p:nvSpPr>
          <p:spPr>
            <a:xfrm>
              <a:off x="5425049" y="-16273"/>
              <a:ext cx="561975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Conclusions</a:t>
              </a:r>
              <a:r>
                <a:rPr lang="it-IT" sz="700" spc="30" dirty="0">
                  <a:solidFill>
                    <a:srgbClr val="A67F84"/>
                  </a:solidFill>
                  <a:cs typeface="Arial"/>
                </a:rPr>
                <a:t> </a:t>
              </a:r>
              <a:r>
                <a:rPr lang="it-IT" sz="600" spc="30" dirty="0">
                  <a:solidFill>
                    <a:srgbClr val="A67F84"/>
                  </a:solidFill>
                  <a:cs typeface="Arial"/>
                </a:rPr>
                <a:t>   </a:t>
              </a:r>
              <a:endParaRPr lang="it-IT" sz="600" spc="25" dirty="0">
                <a:solidFill>
                  <a:srgbClr val="FFFFFF"/>
                </a:solidFill>
                <a:cs typeface="Arial"/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E40898A0-4CB0-4602-FEF7-0F387AA2CC5E}"/>
                </a:ext>
              </a:extLst>
            </p:cNvPr>
            <p:cNvGrpSpPr/>
            <p:nvPr/>
          </p:nvGrpSpPr>
          <p:grpSpPr>
            <a:xfrm>
              <a:off x="5980112" y="34448"/>
              <a:ext cx="120966" cy="45719"/>
              <a:chOff x="2924175" y="188068"/>
              <a:chExt cx="120966" cy="45719"/>
            </a:xfrm>
          </p:grpSpPr>
          <p:sp>
            <p:nvSpPr>
              <p:cNvPr id="45" name="object 9">
                <a:extLst>
                  <a:ext uri="{FF2B5EF4-FFF2-40B4-BE49-F238E27FC236}">
                    <a16:creationId xmlns:a16="http://schemas.microsoft.com/office/drawing/2014/main" id="{285A1051-2496-22D7-795E-AF3F4330650B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id="{ED8E179C-0F41-D7F5-92D3-D2F876C5532A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EE058BC-F44B-7D16-57A9-BEF557497255}"/>
              </a:ext>
            </a:extLst>
          </p:cNvPr>
          <p:cNvGrpSpPr/>
          <p:nvPr/>
        </p:nvGrpSpPr>
        <p:grpSpPr>
          <a:xfrm>
            <a:off x="2647043" y="-16273"/>
            <a:ext cx="722108" cy="119905"/>
            <a:chOff x="2468563" y="-16273"/>
            <a:chExt cx="722108" cy="119905"/>
          </a:xfrm>
        </p:grpSpPr>
        <p:sp>
          <p:nvSpPr>
            <p:cNvPr id="50" name="object 10">
              <a:extLst>
                <a:ext uri="{FF2B5EF4-FFF2-40B4-BE49-F238E27FC236}">
                  <a16:creationId xmlns:a16="http://schemas.microsoft.com/office/drawing/2014/main" id="{0564E836-204E-3013-B370-5D3ECB509C68}"/>
                </a:ext>
              </a:extLst>
            </p:cNvPr>
            <p:cNvSpPr txBox="1"/>
            <p:nvPr/>
          </p:nvSpPr>
          <p:spPr>
            <a:xfrm>
              <a:off x="2468563" y="-16273"/>
              <a:ext cx="671422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Uniform</a:t>
              </a: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 case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8568EDA-6DE1-F913-CE3F-4940356619FD}"/>
                </a:ext>
              </a:extLst>
            </p:cNvPr>
            <p:cNvGrpSpPr/>
            <p:nvPr/>
          </p:nvGrpSpPr>
          <p:grpSpPr>
            <a:xfrm>
              <a:off x="3069705" y="34156"/>
              <a:ext cx="120966" cy="45719"/>
              <a:chOff x="2924175" y="188068"/>
              <a:chExt cx="120966" cy="45719"/>
            </a:xfrm>
          </p:grpSpPr>
          <p:sp>
            <p:nvSpPr>
              <p:cNvPr id="52" name="object 9">
                <a:extLst>
                  <a:ext uri="{FF2B5EF4-FFF2-40B4-BE49-F238E27FC236}">
                    <a16:creationId xmlns:a16="http://schemas.microsoft.com/office/drawing/2014/main" id="{4EBFF4AF-200A-01CF-AD80-7384A6AED876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9">
                <a:extLst>
                  <a:ext uri="{FF2B5EF4-FFF2-40B4-BE49-F238E27FC236}">
                    <a16:creationId xmlns:a16="http://schemas.microsoft.com/office/drawing/2014/main" id="{E43B41B6-2FC9-829B-1A8F-DF0F6A54E195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86315086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7853E-6 -5.50459E-7 L -0.10759 0.10642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2" y="532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500" fill="hold"/>
                                        <p:tgtEl>
                                          <p:spTgt spid="60"/>
                                        </p:tgtEl>
                                      </p:cBhvr>
                                      <p:by x="205000" y="2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500" fill="hold"/>
                                        <p:tgtEl>
                                          <p:spTgt spid="60"/>
                                        </p:tgtEl>
                                      </p:cBhvr>
                                      <p:by x="165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sellaDiTesto 16">
            <a:extLst>
              <a:ext uri="{FF2B5EF4-FFF2-40B4-BE49-F238E27FC236}">
                <a16:creationId xmlns:a16="http://schemas.microsoft.com/office/drawing/2014/main" id="{813274D2-F3F0-5584-2DEB-E4EB1D9A2F1F}"/>
              </a:ext>
            </a:extLst>
          </p:cNvPr>
          <p:cNvSpPr txBox="1"/>
          <p:nvPr/>
        </p:nvSpPr>
        <p:spPr>
          <a:xfrm>
            <a:off x="241480" y="441943"/>
            <a:ext cx="580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chemeClr val="bg1"/>
                </a:solidFill>
                <a:latin typeface="+mj-lt"/>
              </a:rPr>
              <a:t>FFT of (m,n)=(1,0) mode. </a:t>
            </a:r>
            <a:r>
              <a:rPr lang="it-IT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Verification with the theoretical model (MHD).</a:t>
            </a:r>
            <a:r>
              <a:rPr lang="it-I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00" dirty="0">
                <a:latin typeface="+mj-lt"/>
              </a:rPr>
              <a:t>Time evolution of the spectrum and Resonance absorption.</a:t>
            </a:r>
          </a:p>
        </p:txBody>
      </p:sp>
      <p:pic>
        <p:nvPicPr>
          <p:cNvPr id="58" name="Immagine 8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107"/>
          <a:stretch/>
        </p:blipFill>
        <p:spPr>
          <a:xfrm>
            <a:off x="3141863" y="1409727"/>
            <a:ext cx="2742690" cy="1847769"/>
          </a:xfrm>
          <a:prstGeom prst="rect">
            <a:avLst/>
          </a:prstGeom>
        </p:spPr>
      </p:pic>
      <p:grpSp>
        <p:nvGrpSpPr>
          <p:cNvPr id="32" name="Gruppo 31"/>
          <p:cNvGrpSpPr/>
          <p:nvPr/>
        </p:nvGrpSpPr>
        <p:grpSpPr>
          <a:xfrm>
            <a:off x="0" y="3346272"/>
            <a:ext cx="6153150" cy="114478"/>
            <a:chOff x="0" y="3346272"/>
            <a:chExt cx="4610101" cy="114478"/>
          </a:xfrm>
        </p:grpSpPr>
        <p:sp>
          <p:nvSpPr>
            <p:cNvPr id="46" name="object 14"/>
            <p:cNvSpPr/>
            <p:nvPr/>
          </p:nvSpPr>
          <p:spPr>
            <a:xfrm>
              <a:off x="0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5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10800" rIns="0" bIns="0" rtlCol="0">
              <a:noAutofit/>
            </a:bodyPr>
            <a:lstStyle/>
            <a:p>
              <a:pPr algn="ctr"/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Artur</a:t>
              </a:r>
              <a:r>
                <a:rPr lang="it-IT" sz="700" dirty="0">
                  <a:solidFill>
                    <a:srgbClr val="EBEBEB"/>
                  </a:solidFill>
                  <a:latin typeface="+mj-lt"/>
                </a:rPr>
                <a:t> 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Kryzhanovskyy </a:t>
              </a:r>
              <a:r>
                <a:rPr lang="it-IT" sz="700" i="1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et al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it-IT"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bject 15"/>
            <p:cNvSpPr/>
            <p:nvPr/>
          </p:nvSpPr>
          <p:spPr>
            <a:xfrm>
              <a:off x="2305051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10800" rIns="0" bIns="0" rtlCol="0"/>
            <a:lstStyle/>
            <a:p>
              <a:pPr algn="ctr"/>
              <a:r>
                <a:rPr lang="it-IT" sz="700" spc="6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Resonance</a:t>
              </a:r>
              <a:r>
                <a:rPr lang="it-IT" sz="700" spc="6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700" spc="6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absorption</a:t>
              </a:r>
              <a:r>
                <a:rPr lang="it-IT" sz="700" spc="6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&amp; GAE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Gruppo 48"/>
          <p:cNvGrpSpPr/>
          <p:nvPr/>
        </p:nvGrpSpPr>
        <p:grpSpPr>
          <a:xfrm>
            <a:off x="165280" y="758785"/>
            <a:ext cx="5716176" cy="261610"/>
            <a:chOff x="285750" y="643517"/>
            <a:chExt cx="5716176" cy="261610"/>
          </a:xfrm>
        </p:grpSpPr>
        <p:sp>
          <p:nvSpPr>
            <p:cNvPr id="54" name="Ovale 14"/>
            <p:cNvSpPr/>
            <p:nvPr/>
          </p:nvSpPr>
          <p:spPr>
            <a:xfrm>
              <a:off x="285750" y="75375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5" name="CasellaDiTesto 16"/>
            <p:cNvSpPr txBox="1"/>
            <p:nvPr/>
          </p:nvSpPr>
          <p:spPr>
            <a:xfrm>
              <a:off x="361951" y="643517"/>
              <a:ext cx="563997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Resonance </a:t>
              </a:r>
              <a:r>
                <a:rPr lang="it-IT" sz="11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absorption</a:t>
              </a:r>
              <a:r>
                <a:rPr lang="it-IT" sz="11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:</a:t>
              </a:r>
              <a:r>
                <a:rPr lang="it-IT" sz="1000" dirty="0">
                  <a:latin typeface="+mj-lt"/>
                </a:rPr>
                <a:t> </a:t>
              </a:r>
              <a:r>
                <a:rPr lang="en-GB" sz="1000" dirty="0">
                  <a:latin typeface="+mj-lt"/>
                </a:rPr>
                <a:t>waves with frequency falling inside the </a:t>
              </a:r>
              <a:r>
                <a:rPr lang="en-GB" sz="1000" dirty="0" err="1">
                  <a:latin typeface="+mj-lt"/>
                </a:rPr>
                <a:t>Alfvén</a:t>
              </a:r>
              <a:r>
                <a:rPr lang="en-GB" sz="1000" dirty="0">
                  <a:latin typeface="+mj-lt"/>
                </a:rPr>
                <a:t> continuum get damped.</a:t>
              </a:r>
            </a:p>
          </p:txBody>
        </p:sp>
      </p:grpSp>
      <p:grpSp>
        <p:nvGrpSpPr>
          <p:cNvPr id="66" name="Gruppo 48"/>
          <p:cNvGrpSpPr/>
          <p:nvPr/>
        </p:nvGrpSpPr>
        <p:grpSpPr>
          <a:xfrm>
            <a:off x="276966" y="966323"/>
            <a:ext cx="1632512" cy="246221"/>
            <a:chOff x="285750" y="660677"/>
            <a:chExt cx="1632512" cy="246221"/>
          </a:xfrm>
        </p:grpSpPr>
        <p:sp>
          <p:nvSpPr>
            <p:cNvPr id="67" name="Ovale 14"/>
            <p:cNvSpPr/>
            <p:nvPr/>
          </p:nvSpPr>
          <p:spPr>
            <a:xfrm>
              <a:off x="285750" y="753757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8" name="CasellaDiTesto 16"/>
            <p:cNvSpPr txBox="1"/>
            <p:nvPr/>
          </p:nvSpPr>
          <p:spPr>
            <a:xfrm>
              <a:off x="361951" y="660677"/>
              <a:ext cx="155631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u="sng" dirty="0" err="1">
                  <a:latin typeface="+mj-lt"/>
                </a:rPr>
                <a:t>Condition</a:t>
              </a:r>
              <a:r>
                <a:rPr lang="it-IT" sz="1000" dirty="0">
                  <a:latin typeface="+mj-lt"/>
                </a:rPr>
                <a:t>: non </a:t>
              </a:r>
              <a:r>
                <a:rPr lang="it-IT" sz="1000" dirty="0" err="1">
                  <a:latin typeface="+mj-lt"/>
                </a:rPr>
                <a:t>uniform</a:t>
              </a:r>
              <a:r>
                <a:rPr lang="it-IT" sz="1000" dirty="0">
                  <a:latin typeface="+mj-lt"/>
                </a:rPr>
                <a:t> </a:t>
              </a:r>
              <a:r>
                <a:rPr lang="it-IT" sz="1000" b="1" dirty="0">
                  <a:latin typeface="+mj-lt"/>
                </a:rPr>
                <a:t>B</a:t>
              </a:r>
              <a:r>
                <a:rPr lang="it-IT" sz="1000" dirty="0">
                  <a:latin typeface="+mj-lt"/>
                </a:rPr>
                <a:t>.</a:t>
              </a:r>
            </a:p>
          </p:txBody>
        </p:sp>
      </p:grpSp>
      <p:pic>
        <p:nvPicPr>
          <p:cNvPr id="70" name="Immagine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"/>
          <a:stretch/>
        </p:blipFill>
        <p:spPr>
          <a:xfrm>
            <a:off x="385544" y="1404347"/>
            <a:ext cx="2672268" cy="1838239"/>
          </a:xfrm>
          <a:prstGeom prst="rect">
            <a:avLst/>
          </a:prstGeom>
        </p:spPr>
      </p:pic>
      <p:pic>
        <p:nvPicPr>
          <p:cNvPr id="71" name="Immagine 4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"/>
          <a:stretch/>
        </p:blipFill>
        <p:spPr>
          <a:xfrm>
            <a:off x="385544" y="1404432"/>
            <a:ext cx="2671522" cy="1837006"/>
          </a:xfrm>
          <a:prstGeom prst="rect">
            <a:avLst/>
          </a:prstGeom>
        </p:spPr>
      </p:pic>
      <p:grpSp>
        <p:nvGrpSpPr>
          <p:cNvPr id="77" name="Gruppo 74"/>
          <p:cNvGrpSpPr/>
          <p:nvPr/>
        </p:nvGrpSpPr>
        <p:grpSpPr>
          <a:xfrm>
            <a:off x="505870" y="2581033"/>
            <a:ext cx="2905749" cy="737981"/>
            <a:chOff x="133240" y="2439236"/>
            <a:chExt cx="2637590" cy="723535"/>
          </a:xfrm>
        </p:grpSpPr>
        <p:sp>
          <p:nvSpPr>
            <p:cNvPr id="78" name="Freccia circolare in su 75"/>
            <p:cNvSpPr/>
            <p:nvPr/>
          </p:nvSpPr>
          <p:spPr>
            <a:xfrm>
              <a:off x="1290853" y="3025775"/>
              <a:ext cx="1479977" cy="136996"/>
            </a:xfrm>
            <a:prstGeom prst="curvedUpArrow">
              <a:avLst>
                <a:gd name="adj1" fmla="val 25000"/>
                <a:gd name="adj2" fmla="val 95554"/>
                <a:gd name="adj3" fmla="val 25000"/>
              </a:avLst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buBlip>
                  <a:blip r:embed="rId5"/>
                </a:buBlip>
              </a:pPr>
              <a:endParaRPr lang="it-IT" dirty="0">
                <a:solidFill>
                  <a:schemeClr val="tx1"/>
                </a:solidFill>
              </a:endParaRPr>
            </a:p>
          </p:txBody>
        </p:sp>
        <p:sp>
          <p:nvSpPr>
            <p:cNvPr id="79" name="Rettangolo 76"/>
            <p:cNvSpPr/>
            <p:nvPr/>
          </p:nvSpPr>
          <p:spPr>
            <a:xfrm>
              <a:off x="133240" y="2439236"/>
              <a:ext cx="2290864" cy="583241"/>
            </a:xfrm>
            <a:prstGeom prst="rect">
              <a:avLst/>
            </a:prstGeom>
            <a:noFill/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it-IT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object 8"/>
              <p:cNvSpPr txBox="1"/>
              <p:nvPr/>
            </p:nvSpPr>
            <p:spPr>
              <a:xfrm>
                <a:off x="-200" y="118683"/>
                <a:ext cx="6153349" cy="290699"/>
              </a:xfrm>
              <a:prstGeom prst="rect">
                <a:avLst/>
              </a:prstGeom>
              <a:solidFill>
                <a:srgbClr val="0070C0"/>
              </a:solidFill>
            </p:spPr>
            <p:txBody>
              <a:bodyPr vert="horz" wrap="square" lIns="0" tIns="0" rIns="0" bIns="0" rtlCol="0">
                <a:noAutofit/>
              </a:bodyPr>
              <a:lstStyle/>
              <a:p>
                <a:pPr marL="107945">
                  <a:spcBef>
                    <a:spcPts val="375"/>
                  </a:spcBef>
                </a:pPr>
                <a:r>
                  <a:rPr lang="it-IT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RFP </a:t>
                </a:r>
                <a:r>
                  <a:rPr lang="it-IT" sz="2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it-IT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hollow density </a:t>
                </a:r>
                <a14:m>
                  <m:oMath xmlns:m="http://schemas.openxmlformats.org/officeDocument/2006/math">
                    <m:r>
                      <a:rPr lang="it-IT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𝜌</m:t>
                    </m:r>
                  </m:oMath>
                </a14:m>
                <a:r>
                  <a:rPr lang="en-GB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GB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Resonance absorption &amp; GAE</a:t>
                </a:r>
              </a:p>
              <a:p>
                <a:pPr marL="107945">
                  <a:spcBef>
                    <a:spcPts val="375"/>
                  </a:spcBef>
                </a:pPr>
                <a:endParaRPr lang="en-GB" sz="2000" spc="-10" dirty="0">
                  <a:solidFill>
                    <a:srgbClr val="FFFFFF"/>
                  </a:solidFill>
                  <a:latin typeface="+mj-lt"/>
                  <a:cs typeface="Arial"/>
                </a:endParaRPr>
              </a:p>
            </p:txBody>
          </p:sp>
        </mc:Choice>
        <mc:Fallback xmlns="">
          <p:sp>
            <p:nvSpPr>
              <p:cNvPr id="73" name="object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0" y="118683"/>
                <a:ext cx="6153349" cy="290699"/>
              </a:xfrm>
              <a:prstGeom prst="rect">
                <a:avLst/>
              </a:prstGeom>
              <a:blipFill>
                <a:blip r:embed="rId6"/>
                <a:stretch>
                  <a:fillRect l="-793" t="-27083" b="-58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object 3"/>
          <p:cNvSpPr/>
          <p:nvPr/>
        </p:nvSpPr>
        <p:spPr>
          <a:xfrm>
            <a:off x="0" y="0"/>
            <a:ext cx="6153181" cy="118683"/>
          </a:xfrm>
          <a:custGeom>
            <a:avLst/>
            <a:gdLst/>
            <a:ahLst/>
            <a:cxnLst/>
            <a:rect l="l" t="t" r="r" b="b"/>
            <a:pathLst>
              <a:path w="4608195" h="122554">
                <a:moveTo>
                  <a:pt x="0" y="122389"/>
                </a:moveTo>
                <a:lnTo>
                  <a:pt x="4608004" y="122389"/>
                </a:lnTo>
                <a:lnTo>
                  <a:pt x="4608004" y="0"/>
                </a:lnTo>
                <a:lnTo>
                  <a:pt x="0" y="0"/>
                </a:lnTo>
                <a:lnTo>
                  <a:pt x="0" y="12238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29" name="object 11"/>
          <p:cNvSpPr txBox="1">
            <a:spLocks/>
          </p:cNvSpPr>
          <p:nvPr/>
        </p:nvSpPr>
        <p:spPr>
          <a:xfrm>
            <a:off x="5776911" y="3360076"/>
            <a:ext cx="396875" cy="100674"/>
          </a:xfrm>
          <a:prstGeom prst="rect">
            <a:avLst/>
          </a:prstGeom>
        </p:spPr>
        <p:txBody>
          <a:bodyPr vert="horz" wrap="square" lIns="0" tIns="10800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600" b="0" i="0" kern="1200">
                <a:solidFill>
                  <a:srgbClr val="7A0000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847">
              <a:lnSpc>
                <a:spcPts val="660"/>
              </a:lnSpc>
            </a:pP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it-IT" sz="700" spc="114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t-IT" sz="700" spc="5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E9F2281-3A89-68E5-E69D-474EAD06DD6A}"/>
              </a:ext>
            </a:extLst>
          </p:cNvPr>
          <p:cNvGrpSpPr/>
          <p:nvPr/>
        </p:nvGrpSpPr>
        <p:grpSpPr>
          <a:xfrm>
            <a:off x="3443288" y="2485231"/>
            <a:ext cx="2378868" cy="184666"/>
            <a:chOff x="3443288" y="2485231"/>
            <a:chExt cx="2378868" cy="18466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4596347-E467-B6E2-5CA7-ADA70892AED2}"/>
                </a:ext>
              </a:extLst>
            </p:cNvPr>
            <p:cNvCxnSpPr>
              <a:cxnSpLocks/>
            </p:cNvCxnSpPr>
            <p:nvPr/>
          </p:nvCxnSpPr>
          <p:spPr>
            <a:xfrm>
              <a:off x="3443288" y="2485231"/>
              <a:ext cx="2378868" cy="0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85E3A0-E4EE-1E76-9CFE-9380C8C0E402}"/>
                </a:ext>
              </a:extLst>
            </p:cNvPr>
            <p:cNvSpPr txBox="1"/>
            <p:nvPr/>
          </p:nvSpPr>
          <p:spPr>
            <a:xfrm>
              <a:off x="3596729" y="2485231"/>
              <a:ext cx="34336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600" dirty="0">
                  <a:latin typeface="+mj-lt"/>
                </a:rPr>
                <a:t>GAE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680414E-3D3D-FF03-B121-3343F427C891}"/>
              </a:ext>
            </a:extLst>
          </p:cNvPr>
          <p:cNvSpPr txBox="1"/>
          <p:nvPr/>
        </p:nvSpPr>
        <p:spPr>
          <a:xfrm>
            <a:off x="3977786" y="881049"/>
            <a:ext cx="1660561" cy="301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>
                <a:schemeClr val="tx1"/>
              </a:buClr>
            </a:pPr>
            <a:r>
              <a:rPr lang="en-GB" sz="800" dirty="0">
                <a:solidFill>
                  <a:srgbClr val="00B0F0"/>
                </a:solidFill>
                <a:latin typeface="+mj-lt"/>
              </a:rPr>
              <a:t>[Hasegawa and Chen, 1976]</a:t>
            </a:r>
            <a:endParaRPr lang="en-GB" sz="11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2" name="CasellaDiTesto 16">
            <a:extLst>
              <a:ext uri="{FF2B5EF4-FFF2-40B4-BE49-F238E27FC236}">
                <a16:creationId xmlns:a16="http://schemas.microsoft.com/office/drawing/2014/main" id="{AC16E90B-4785-E09A-D1D9-D2D4A058B1F7}"/>
              </a:ext>
            </a:extLst>
          </p:cNvPr>
          <p:cNvSpPr txBox="1"/>
          <p:nvPr/>
        </p:nvSpPr>
        <p:spPr>
          <a:xfrm>
            <a:off x="241481" y="443986"/>
            <a:ext cx="41471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chemeClr val="bg1"/>
                </a:solidFill>
                <a:latin typeface="+mj-lt"/>
              </a:rPr>
              <a:t>FFT of (</a:t>
            </a:r>
            <a:r>
              <a:rPr lang="it-IT" sz="1000" dirty="0" err="1">
                <a:solidFill>
                  <a:schemeClr val="bg1"/>
                </a:solidFill>
                <a:latin typeface="+mj-lt"/>
              </a:rPr>
              <a:t>m,n</a:t>
            </a:r>
            <a:r>
              <a:rPr lang="it-IT" sz="1000" dirty="0">
                <a:solidFill>
                  <a:schemeClr val="bg1"/>
                </a:solidFill>
                <a:latin typeface="+mj-lt"/>
              </a:rPr>
              <a:t>)=(0,1) mode  </a:t>
            </a:r>
            <a:r>
              <a:rPr lang="it-IT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Verification</a:t>
            </a:r>
            <a:r>
              <a:rPr lang="it-I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the </a:t>
            </a:r>
            <a:r>
              <a:rPr lang="it-IT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theoretical</a:t>
            </a:r>
            <a:r>
              <a:rPr lang="it-I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model (MHD).</a:t>
            </a:r>
          </a:p>
        </p:txBody>
      </p:sp>
      <p:grpSp>
        <p:nvGrpSpPr>
          <p:cNvPr id="14" name="Gruppo 48">
            <a:extLst>
              <a:ext uri="{FF2B5EF4-FFF2-40B4-BE49-F238E27FC236}">
                <a16:creationId xmlns:a16="http://schemas.microsoft.com/office/drawing/2014/main" id="{7147A62C-849A-5524-0949-C092FC56A4AC}"/>
              </a:ext>
            </a:extLst>
          </p:cNvPr>
          <p:cNvGrpSpPr/>
          <p:nvPr/>
        </p:nvGrpSpPr>
        <p:grpSpPr>
          <a:xfrm>
            <a:off x="165280" y="442778"/>
            <a:ext cx="1632512" cy="246221"/>
            <a:chOff x="285750" y="660677"/>
            <a:chExt cx="1632512" cy="246221"/>
          </a:xfrm>
        </p:grpSpPr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1C112FCD-05B6-F2EC-828D-F34D54E888F4}"/>
                </a:ext>
              </a:extLst>
            </p:cNvPr>
            <p:cNvSpPr/>
            <p:nvPr/>
          </p:nvSpPr>
          <p:spPr>
            <a:xfrm>
              <a:off x="285750" y="75375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CasellaDiTesto 16">
              <a:extLst>
                <a:ext uri="{FF2B5EF4-FFF2-40B4-BE49-F238E27FC236}">
                  <a16:creationId xmlns:a16="http://schemas.microsoft.com/office/drawing/2014/main" id="{1C75949B-A79C-20E4-9D37-C4E080661397}"/>
                </a:ext>
              </a:extLst>
            </p:cNvPr>
            <p:cNvSpPr txBox="1"/>
            <p:nvPr/>
          </p:nvSpPr>
          <p:spPr>
            <a:xfrm>
              <a:off x="361951" y="660677"/>
              <a:ext cx="155631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>
                  <a:latin typeface="+mj-lt"/>
                </a:rPr>
                <a:t>FFT of (</a:t>
              </a:r>
              <a:r>
                <a:rPr lang="it-IT" sz="1000" dirty="0" err="1">
                  <a:solidFill>
                    <a:srgbClr val="0070C0"/>
                  </a:solidFill>
                  <a:latin typeface="+mj-lt"/>
                </a:rPr>
                <a:t>m,n</a:t>
              </a:r>
              <a:r>
                <a:rPr lang="it-IT" sz="1000" dirty="0">
                  <a:latin typeface="+mj-lt"/>
                </a:rPr>
                <a:t>)=(</a:t>
              </a:r>
              <a:r>
                <a:rPr lang="it-IT" sz="1000" dirty="0">
                  <a:solidFill>
                    <a:srgbClr val="0070C0"/>
                  </a:solidFill>
                  <a:latin typeface="+mj-lt"/>
                </a:rPr>
                <a:t>1,0</a:t>
              </a:r>
              <a:r>
                <a:rPr lang="it-IT" sz="1000" dirty="0">
                  <a:latin typeface="+mj-lt"/>
                </a:rPr>
                <a:t>) mode</a:t>
              </a:r>
              <a:r>
                <a:rPr lang="it-IT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9" name="Gruppo 48">
            <a:extLst>
              <a:ext uri="{FF2B5EF4-FFF2-40B4-BE49-F238E27FC236}">
                <a16:creationId xmlns:a16="http://schemas.microsoft.com/office/drawing/2014/main" id="{39BAD4D1-0EC6-E73B-774D-52F480325ACE}"/>
              </a:ext>
            </a:extLst>
          </p:cNvPr>
          <p:cNvGrpSpPr/>
          <p:nvPr/>
        </p:nvGrpSpPr>
        <p:grpSpPr>
          <a:xfrm>
            <a:off x="165280" y="1191016"/>
            <a:ext cx="2599973" cy="246221"/>
            <a:chOff x="285750" y="660677"/>
            <a:chExt cx="2599973" cy="246221"/>
          </a:xfrm>
        </p:grpSpPr>
        <p:sp>
          <p:nvSpPr>
            <p:cNvPr id="20" name="Ovale 14">
              <a:extLst>
                <a:ext uri="{FF2B5EF4-FFF2-40B4-BE49-F238E27FC236}">
                  <a16:creationId xmlns:a16="http://schemas.microsoft.com/office/drawing/2014/main" id="{C3114D4C-7BE7-48EA-D154-AF1279E56A88}"/>
                </a:ext>
              </a:extLst>
            </p:cNvPr>
            <p:cNvSpPr/>
            <p:nvPr/>
          </p:nvSpPr>
          <p:spPr>
            <a:xfrm>
              <a:off x="285750" y="75375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CasellaDiTesto 16">
              <a:extLst>
                <a:ext uri="{FF2B5EF4-FFF2-40B4-BE49-F238E27FC236}">
                  <a16:creationId xmlns:a16="http://schemas.microsoft.com/office/drawing/2014/main" id="{9038C926-0E17-A462-DBFC-E9B2BE5765FD}"/>
                </a:ext>
              </a:extLst>
            </p:cNvPr>
            <p:cNvSpPr txBox="1"/>
            <p:nvPr/>
          </p:nvSpPr>
          <p:spPr>
            <a:xfrm>
              <a:off x="361951" y="660677"/>
              <a:ext cx="25237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>
                  <a:latin typeface="+mj-lt"/>
                </a:rPr>
                <a:t>GAE excitation below SAW local minimum.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2EFF07B-0D63-8C9C-AD6C-0B39E35335C3}"/>
              </a:ext>
            </a:extLst>
          </p:cNvPr>
          <p:cNvGrpSpPr/>
          <p:nvPr/>
        </p:nvGrpSpPr>
        <p:grpSpPr>
          <a:xfrm>
            <a:off x="4422616" y="-16273"/>
            <a:ext cx="720240" cy="119905"/>
            <a:chOff x="4457417" y="-16273"/>
            <a:chExt cx="720240" cy="119905"/>
          </a:xfrm>
        </p:grpSpPr>
        <p:sp>
          <p:nvSpPr>
            <p:cNvPr id="17" name="object 10">
              <a:extLst>
                <a:ext uri="{FF2B5EF4-FFF2-40B4-BE49-F238E27FC236}">
                  <a16:creationId xmlns:a16="http://schemas.microsoft.com/office/drawing/2014/main" id="{90C49B25-A0D2-31F2-5E12-048178C301AA}"/>
                </a:ext>
              </a:extLst>
            </p:cNvPr>
            <p:cNvSpPr txBox="1"/>
            <p:nvPr/>
          </p:nvSpPr>
          <p:spPr>
            <a:xfrm>
              <a:off x="4457417" y="-16273"/>
              <a:ext cx="448780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25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Tokamak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067AA31-00A3-FDCD-12C3-5A5F336A5948}"/>
                </a:ext>
              </a:extLst>
            </p:cNvPr>
            <p:cNvGrpSpPr/>
            <p:nvPr/>
          </p:nvGrpSpPr>
          <p:grpSpPr>
            <a:xfrm>
              <a:off x="4906197" y="34156"/>
              <a:ext cx="271460" cy="45719"/>
              <a:chOff x="2924175" y="188068"/>
              <a:chExt cx="271460" cy="45719"/>
            </a:xfrm>
          </p:grpSpPr>
          <p:sp>
            <p:nvSpPr>
              <p:cNvPr id="23" name="object 9">
                <a:extLst>
                  <a:ext uri="{FF2B5EF4-FFF2-40B4-BE49-F238E27FC236}">
                    <a16:creationId xmlns:a16="http://schemas.microsoft.com/office/drawing/2014/main" id="{CCFEC1BA-9A27-73ED-B081-BC10EF4834F2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" name="object 9">
                <a:extLst>
                  <a:ext uri="{FF2B5EF4-FFF2-40B4-BE49-F238E27FC236}">
                    <a16:creationId xmlns:a16="http://schemas.microsoft.com/office/drawing/2014/main" id="{64AD8C91-6E20-BFA4-D4AE-F7CF5217966C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" name="object 9">
                <a:extLst>
                  <a:ext uri="{FF2B5EF4-FFF2-40B4-BE49-F238E27FC236}">
                    <a16:creationId xmlns:a16="http://schemas.microsoft.com/office/drawing/2014/main" id="{BF6915BF-3884-5291-DB1A-AE22CE89A979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" name="object 9">
                <a:extLst>
                  <a:ext uri="{FF2B5EF4-FFF2-40B4-BE49-F238E27FC236}">
                    <a16:creationId xmlns:a16="http://schemas.microsoft.com/office/drawing/2014/main" id="{60348C3F-ECE0-C7A7-1691-2E1A30664602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6EA1BD5-DC9C-A51D-2656-49FD0134FFD4}"/>
              </a:ext>
            </a:extLst>
          </p:cNvPr>
          <p:cNvGrpSpPr/>
          <p:nvPr/>
        </p:nvGrpSpPr>
        <p:grpSpPr>
          <a:xfrm>
            <a:off x="3651345" y="-16273"/>
            <a:ext cx="489077" cy="119905"/>
            <a:chOff x="3720821" y="-16273"/>
            <a:chExt cx="489077" cy="119905"/>
          </a:xfrm>
        </p:grpSpPr>
        <p:sp>
          <p:nvSpPr>
            <p:cNvPr id="28" name="object 10">
              <a:extLst>
                <a:ext uri="{FF2B5EF4-FFF2-40B4-BE49-F238E27FC236}">
                  <a16:creationId xmlns:a16="http://schemas.microsoft.com/office/drawing/2014/main" id="{2A8700E9-0A70-10D4-C797-664FDAC6FA1B}"/>
                </a:ext>
              </a:extLst>
            </p:cNvPr>
            <p:cNvSpPr txBox="1"/>
            <p:nvPr/>
          </p:nvSpPr>
          <p:spPr>
            <a:xfrm>
              <a:off x="3720821" y="-16273"/>
              <a:ext cx="23516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>
                  <a:solidFill>
                    <a:schemeClr val="bg1"/>
                  </a:solidFill>
                  <a:cs typeface="Arial"/>
                </a:rPr>
                <a:t>RFP</a:t>
              </a:r>
              <a:endParaRPr lang="it-IT" sz="700" spc="25" dirty="0">
                <a:solidFill>
                  <a:schemeClr val="bg1"/>
                </a:solidFill>
                <a:cs typeface="Arial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6E933BC-6DAA-FD9E-A131-6812DF7E2C10}"/>
                </a:ext>
              </a:extLst>
            </p:cNvPr>
            <p:cNvGrpSpPr/>
            <p:nvPr/>
          </p:nvGrpSpPr>
          <p:grpSpPr>
            <a:xfrm>
              <a:off x="3938438" y="34156"/>
              <a:ext cx="271460" cy="45719"/>
              <a:chOff x="2924175" y="188068"/>
              <a:chExt cx="271460" cy="45719"/>
            </a:xfrm>
          </p:grpSpPr>
          <p:sp>
            <p:nvSpPr>
              <p:cNvPr id="30" name="object 9">
                <a:extLst>
                  <a:ext uri="{FF2B5EF4-FFF2-40B4-BE49-F238E27FC236}">
                    <a16:creationId xmlns:a16="http://schemas.microsoft.com/office/drawing/2014/main" id="{73CC3585-F937-F33B-A6D7-716F02EE9CD8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solidFill>
                <a:schemeClr val="bg1"/>
              </a:solidFill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31" name="object 9">
                <a:extLst>
                  <a:ext uri="{FF2B5EF4-FFF2-40B4-BE49-F238E27FC236}">
                    <a16:creationId xmlns:a16="http://schemas.microsoft.com/office/drawing/2014/main" id="{2FB49F79-4911-276B-30C0-46BCC736E877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" name="object 9">
                <a:extLst>
                  <a:ext uri="{FF2B5EF4-FFF2-40B4-BE49-F238E27FC236}">
                    <a16:creationId xmlns:a16="http://schemas.microsoft.com/office/drawing/2014/main" id="{795E8DF1-A19F-0781-91A5-D210E3A00CCA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" name="object 9">
                <a:extLst>
                  <a:ext uri="{FF2B5EF4-FFF2-40B4-BE49-F238E27FC236}">
                    <a16:creationId xmlns:a16="http://schemas.microsoft.com/office/drawing/2014/main" id="{F09E5E59-82E4-2645-2018-72C817FFDCEA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3076C00-04DA-E0A4-E366-73862FAF930E}"/>
              </a:ext>
            </a:extLst>
          </p:cNvPr>
          <p:cNvGrpSpPr/>
          <p:nvPr/>
        </p:nvGrpSpPr>
        <p:grpSpPr>
          <a:xfrm>
            <a:off x="37578" y="-16273"/>
            <a:ext cx="661509" cy="119905"/>
            <a:chOff x="37578" y="-16273"/>
            <a:chExt cx="661509" cy="119905"/>
          </a:xfrm>
        </p:grpSpPr>
        <p:sp>
          <p:nvSpPr>
            <p:cNvPr id="36" name="object 10">
              <a:extLst>
                <a:ext uri="{FF2B5EF4-FFF2-40B4-BE49-F238E27FC236}">
                  <a16:creationId xmlns:a16="http://schemas.microsoft.com/office/drawing/2014/main" id="{F9913864-F778-80A8-FFFB-AABE33B6D27B}"/>
                </a:ext>
              </a:extLst>
            </p:cNvPr>
            <p:cNvSpPr txBox="1"/>
            <p:nvPr/>
          </p:nvSpPr>
          <p:spPr>
            <a:xfrm>
              <a:off x="37578" y="-16273"/>
              <a:ext cx="532514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Introdu</a:t>
              </a:r>
              <a:r>
                <a:rPr lang="it-IT"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ction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4748461-3958-CCB9-B024-A9F6334A82AA}"/>
                </a:ext>
              </a:extLst>
            </p:cNvPr>
            <p:cNvGrpSpPr/>
            <p:nvPr/>
          </p:nvGrpSpPr>
          <p:grpSpPr>
            <a:xfrm>
              <a:off x="578121" y="34156"/>
              <a:ext cx="120966" cy="45719"/>
              <a:chOff x="2924175" y="188068"/>
              <a:chExt cx="120966" cy="45719"/>
            </a:xfrm>
          </p:grpSpPr>
          <p:sp>
            <p:nvSpPr>
              <p:cNvPr id="38" name="object 9">
                <a:extLst>
                  <a:ext uri="{FF2B5EF4-FFF2-40B4-BE49-F238E27FC236}">
                    <a16:creationId xmlns:a16="http://schemas.microsoft.com/office/drawing/2014/main" id="{9648CE42-8451-6C8A-77FC-0E074C6C076C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" name="object 9">
                <a:extLst>
                  <a:ext uri="{FF2B5EF4-FFF2-40B4-BE49-F238E27FC236}">
                    <a16:creationId xmlns:a16="http://schemas.microsoft.com/office/drawing/2014/main" id="{BFAD0625-5962-6773-A0B5-1E19B664A509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E147CED-BD3B-2719-FFCC-745CDB1AADF2}"/>
              </a:ext>
            </a:extLst>
          </p:cNvPr>
          <p:cNvGrpSpPr/>
          <p:nvPr/>
        </p:nvGrpSpPr>
        <p:grpSpPr>
          <a:xfrm>
            <a:off x="2056632" y="-16273"/>
            <a:ext cx="308217" cy="119905"/>
            <a:chOff x="1796655" y="-13431"/>
            <a:chExt cx="308217" cy="119905"/>
          </a:xfrm>
        </p:grpSpPr>
        <p:sp>
          <p:nvSpPr>
            <p:cNvPr id="41" name="object 10">
              <a:extLst>
                <a:ext uri="{FF2B5EF4-FFF2-40B4-BE49-F238E27FC236}">
                  <a16:creationId xmlns:a16="http://schemas.microsoft.com/office/drawing/2014/main" id="{A77AB584-E8DE-F819-34E3-5ED62599EC6D}"/>
                </a:ext>
              </a:extLst>
            </p:cNvPr>
            <p:cNvSpPr txBox="1"/>
            <p:nvPr/>
          </p:nvSpPr>
          <p:spPr>
            <a:xfrm>
              <a:off x="1796655" y="-13431"/>
              <a:ext cx="28371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Tools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42" name="object 9">
              <a:extLst>
                <a:ext uri="{FF2B5EF4-FFF2-40B4-BE49-F238E27FC236}">
                  <a16:creationId xmlns:a16="http://schemas.microsoft.com/office/drawing/2014/main" id="{2E48C854-F886-DC65-758B-11C83C47153A}"/>
                </a:ext>
              </a:extLst>
            </p:cNvPr>
            <p:cNvSpPr/>
            <p:nvPr/>
          </p:nvSpPr>
          <p:spPr>
            <a:xfrm>
              <a:off x="2059153" y="36009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36195" h="36194">
                  <a:moveTo>
                    <a:pt x="36002" y="18001"/>
                  </a:moveTo>
                  <a:lnTo>
                    <a:pt x="34587" y="10994"/>
                  </a:lnTo>
                  <a:lnTo>
                    <a:pt x="30729" y="5272"/>
                  </a:lnTo>
                  <a:lnTo>
                    <a:pt x="25007" y="1414"/>
                  </a:lnTo>
                  <a:lnTo>
                    <a:pt x="18000" y="0"/>
                  </a:lnTo>
                  <a:lnTo>
                    <a:pt x="10994" y="1414"/>
                  </a:lnTo>
                  <a:lnTo>
                    <a:pt x="5272" y="5272"/>
                  </a:lnTo>
                  <a:lnTo>
                    <a:pt x="1414" y="10994"/>
                  </a:lnTo>
                  <a:lnTo>
                    <a:pt x="0" y="18001"/>
                  </a:lnTo>
                  <a:lnTo>
                    <a:pt x="1414" y="25008"/>
                  </a:lnTo>
                  <a:lnTo>
                    <a:pt x="5272" y="30729"/>
                  </a:lnTo>
                  <a:lnTo>
                    <a:pt x="10994" y="34587"/>
                  </a:lnTo>
                  <a:lnTo>
                    <a:pt x="18000" y="36002"/>
                  </a:lnTo>
                  <a:lnTo>
                    <a:pt x="25007" y="34587"/>
                  </a:lnTo>
                  <a:lnTo>
                    <a:pt x="30729" y="30729"/>
                  </a:lnTo>
                  <a:lnTo>
                    <a:pt x="34587" y="25008"/>
                  </a:lnTo>
                  <a:lnTo>
                    <a:pt x="36002" y="18001"/>
                  </a:lnTo>
                  <a:close/>
                </a:path>
              </a:pathLst>
            </a:custGeom>
            <a:ln w="5060">
              <a:solidFill>
                <a:schemeClr val="accent1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0E26ED3-913C-453D-6AC2-114BD406598F}"/>
              </a:ext>
            </a:extLst>
          </p:cNvPr>
          <p:cNvGrpSpPr/>
          <p:nvPr/>
        </p:nvGrpSpPr>
        <p:grpSpPr>
          <a:xfrm>
            <a:off x="981281" y="-16273"/>
            <a:ext cx="793157" cy="119905"/>
            <a:chOff x="853883" y="-13431"/>
            <a:chExt cx="793157" cy="119905"/>
          </a:xfrm>
        </p:grpSpPr>
        <p:sp>
          <p:nvSpPr>
            <p:cNvPr id="44" name="object 10">
              <a:extLst>
                <a:ext uri="{FF2B5EF4-FFF2-40B4-BE49-F238E27FC236}">
                  <a16:creationId xmlns:a16="http://schemas.microsoft.com/office/drawing/2014/main" id="{653FB52B-4C0F-7CBF-B35F-07EDBF349C9B}"/>
                </a:ext>
              </a:extLst>
            </p:cNvPr>
            <p:cNvSpPr txBox="1"/>
            <p:nvPr/>
          </p:nvSpPr>
          <p:spPr>
            <a:xfrm>
              <a:off x="853883" y="-13431"/>
              <a:ext cx="793157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Motivations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6D7E9AD7-15B5-BDD4-7A94-5E14C7607FED}"/>
                </a:ext>
              </a:extLst>
            </p:cNvPr>
            <p:cNvGrpSpPr/>
            <p:nvPr/>
          </p:nvGrpSpPr>
          <p:grpSpPr>
            <a:xfrm>
              <a:off x="1372449" y="36009"/>
              <a:ext cx="271460" cy="45719"/>
              <a:chOff x="2924175" y="188068"/>
              <a:chExt cx="271460" cy="45719"/>
            </a:xfrm>
          </p:grpSpPr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id="{E8924A73-8FC1-8D87-F642-4F72FCB38CF1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9">
                <a:extLst>
                  <a:ext uri="{FF2B5EF4-FFF2-40B4-BE49-F238E27FC236}">
                    <a16:creationId xmlns:a16="http://schemas.microsoft.com/office/drawing/2014/main" id="{5992EE0E-5F3A-E8B8-5645-E3E438AABC57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9">
                <a:extLst>
                  <a:ext uri="{FF2B5EF4-FFF2-40B4-BE49-F238E27FC236}">
                    <a16:creationId xmlns:a16="http://schemas.microsoft.com/office/drawing/2014/main" id="{ECAB2CA7-6D4E-821E-2D1B-B0FCF359150E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" name="object 9">
                <a:extLst>
                  <a:ext uri="{FF2B5EF4-FFF2-40B4-BE49-F238E27FC236}">
                    <a16:creationId xmlns:a16="http://schemas.microsoft.com/office/drawing/2014/main" id="{ADE425AF-1942-4729-EBC8-9489174309D8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DE0910C-5EB5-622A-F389-DEDB051F291E}"/>
              </a:ext>
            </a:extLst>
          </p:cNvPr>
          <p:cNvGrpSpPr/>
          <p:nvPr/>
        </p:nvGrpSpPr>
        <p:grpSpPr>
          <a:xfrm>
            <a:off x="5425049" y="-16273"/>
            <a:ext cx="676029" cy="119905"/>
            <a:chOff x="5425049" y="-16273"/>
            <a:chExt cx="676029" cy="119905"/>
          </a:xfrm>
        </p:grpSpPr>
        <p:sp>
          <p:nvSpPr>
            <p:cNvPr id="59" name="object 10">
              <a:extLst>
                <a:ext uri="{FF2B5EF4-FFF2-40B4-BE49-F238E27FC236}">
                  <a16:creationId xmlns:a16="http://schemas.microsoft.com/office/drawing/2014/main" id="{931516E8-20E0-8632-7B0E-4BC87873B97A}"/>
                </a:ext>
              </a:extLst>
            </p:cNvPr>
            <p:cNvSpPr txBox="1"/>
            <p:nvPr/>
          </p:nvSpPr>
          <p:spPr>
            <a:xfrm>
              <a:off x="5425049" y="-16273"/>
              <a:ext cx="561975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Conclusions</a:t>
              </a:r>
              <a:r>
                <a:rPr lang="it-IT" sz="700" spc="30" dirty="0">
                  <a:solidFill>
                    <a:srgbClr val="A67F84"/>
                  </a:solidFill>
                  <a:cs typeface="Arial"/>
                </a:rPr>
                <a:t> </a:t>
              </a:r>
              <a:r>
                <a:rPr lang="it-IT" sz="600" spc="30" dirty="0">
                  <a:solidFill>
                    <a:srgbClr val="A67F84"/>
                  </a:solidFill>
                  <a:cs typeface="Arial"/>
                </a:rPr>
                <a:t>   </a:t>
              </a:r>
              <a:endParaRPr lang="it-IT" sz="600" spc="25" dirty="0">
                <a:solidFill>
                  <a:srgbClr val="FFFFFF"/>
                </a:solidFill>
                <a:cs typeface="Arial"/>
              </a:endParaRP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CB9A4E58-557F-5493-55FC-9DF60C246C64}"/>
                </a:ext>
              </a:extLst>
            </p:cNvPr>
            <p:cNvGrpSpPr/>
            <p:nvPr/>
          </p:nvGrpSpPr>
          <p:grpSpPr>
            <a:xfrm>
              <a:off x="5980112" y="34448"/>
              <a:ext cx="120966" cy="45719"/>
              <a:chOff x="2924175" y="188068"/>
              <a:chExt cx="120966" cy="45719"/>
            </a:xfrm>
          </p:grpSpPr>
          <p:sp>
            <p:nvSpPr>
              <p:cNvPr id="72" name="object 9">
                <a:extLst>
                  <a:ext uri="{FF2B5EF4-FFF2-40B4-BE49-F238E27FC236}">
                    <a16:creationId xmlns:a16="http://schemas.microsoft.com/office/drawing/2014/main" id="{618D2500-3FE2-B145-3FBD-5E0A610AEF12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" name="object 9">
                <a:extLst>
                  <a:ext uri="{FF2B5EF4-FFF2-40B4-BE49-F238E27FC236}">
                    <a16:creationId xmlns:a16="http://schemas.microsoft.com/office/drawing/2014/main" id="{5C277E20-D89F-E0B4-946F-6E12A656C58A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6F5ED23-F65E-EFE1-0960-5930CB323BD9}"/>
              </a:ext>
            </a:extLst>
          </p:cNvPr>
          <p:cNvGrpSpPr/>
          <p:nvPr/>
        </p:nvGrpSpPr>
        <p:grpSpPr>
          <a:xfrm>
            <a:off x="2647043" y="-16273"/>
            <a:ext cx="722108" cy="119905"/>
            <a:chOff x="2468563" y="-16273"/>
            <a:chExt cx="722108" cy="119905"/>
          </a:xfrm>
        </p:grpSpPr>
        <p:sp>
          <p:nvSpPr>
            <p:cNvPr id="82" name="object 10">
              <a:extLst>
                <a:ext uri="{FF2B5EF4-FFF2-40B4-BE49-F238E27FC236}">
                  <a16:creationId xmlns:a16="http://schemas.microsoft.com/office/drawing/2014/main" id="{028E347F-0BD1-D3C6-440A-1AFF0A350D9F}"/>
                </a:ext>
              </a:extLst>
            </p:cNvPr>
            <p:cNvSpPr txBox="1"/>
            <p:nvPr/>
          </p:nvSpPr>
          <p:spPr>
            <a:xfrm>
              <a:off x="2468563" y="-16273"/>
              <a:ext cx="671422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Uniform</a:t>
              </a: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 case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6EF8D02A-80CD-3350-92F0-01D9CA1C5722}"/>
                </a:ext>
              </a:extLst>
            </p:cNvPr>
            <p:cNvGrpSpPr/>
            <p:nvPr/>
          </p:nvGrpSpPr>
          <p:grpSpPr>
            <a:xfrm>
              <a:off x="3069705" y="34156"/>
              <a:ext cx="120966" cy="45719"/>
              <a:chOff x="2924175" y="188068"/>
              <a:chExt cx="120966" cy="45719"/>
            </a:xfrm>
          </p:grpSpPr>
          <p:sp>
            <p:nvSpPr>
              <p:cNvPr id="85" name="object 9">
                <a:extLst>
                  <a:ext uri="{FF2B5EF4-FFF2-40B4-BE49-F238E27FC236}">
                    <a16:creationId xmlns:a16="http://schemas.microsoft.com/office/drawing/2014/main" id="{F59EE535-0DFA-6D1B-5940-136542F84290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" name="object 9">
                <a:extLst>
                  <a:ext uri="{FF2B5EF4-FFF2-40B4-BE49-F238E27FC236}">
                    <a16:creationId xmlns:a16="http://schemas.microsoft.com/office/drawing/2014/main" id="{5F9A2143-C201-71A5-6A55-D4426D3BBF74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7127311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B19F22B7-2106-376A-9280-B1C58C0E750E}"/>
              </a:ext>
            </a:extLst>
          </p:cNvPr>
          <p:cNvGrpSpPr/>
          <p:nvPr/>
        </p:nvGrpSpPr>
        <p:grpSpPr>
          <a:xfrm>
            <a:off x="883360" y="421128"/>
            <a:ext cx="1821164" cy="1388268"/>
            <a:chOff x="1070731" y="415748"/>
            <a:chExt cx="1821164" cy="138826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B2BB06E-2A71-861D-9686-939951DFE824}"/>
                </a:ext>
              </a:extLst>
            </p:cNvPr>
            <p:cNvGrpSpPr/>
            <p:nvPr/>
          </p:nvGrpSpPr>
          <p:grpSpPr>
            <a:xfrm>
              <a:off x="1094776" y="415748"/>
              <a:ext cx="1797119" cy="1388268"/>
              <a:chOff x="1094776" y="415748"/>
              <a:chExt cx="1797119" cy="1388268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587C4379-904D-7C02-A831-6930D1B689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/>
              <a:stretch/>
            </p:blipFill>
            <p:spPr>
              <a:xfrm>
                <a:off x="1094776" y="415748"/>
                <a:ext cx="1797119" cy="1388267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20D84C4-C8E9-83F1-E755-E725658B8E48}"/>
                  </a:ext>
                </a:extLst>
              </p:cNvPr>
              <p:cNvSpPr/>
              <p:nvPr/>
            </p:nvSpPr>
            <p:spPr>
              <a:xfrm>
                <a:off x="1424066" y="1536492"/>
                <a:ext cx="1195309" cy="26752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FC172AF-1A8C-D592-28F8-73F60C148963}"/>
                </a:ext>
              </a:extLst>
            </p:cNvPr>
            <p:cNvGrpSpPr/>
            <p:nvPr/>
          </p:nvGrpSpPr>
          <p:grpSpPr>
            <a:xfrm>
              <a:off x="1398782" y="1438786"/>
              <a:ext cx="1279726" cy="207749"/>
              <a:chOff x="1398782" y="1438786"/>
              <a:chExt cx="1279726" cy="207749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42BC158-E006-B842-1D55-14BBDC6F296E}"/>
                  </a:ext>
                </a:extLst>
              </p:cNvPr>
              <p:cNvSpPr txBox="1"/>
              <p:nvPr/>
            </p:nvSpPr>
            <p:spPr>
              <a:xfrm>
                <a:off x="1398782" y="1438786"/>
                <a:ext cx="352982" cy="2077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750" dirty="0">
                    <a:latin typeface="+mj-lt"/>
                  </a:rPr>
                  <a:t>0.05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F12ACD6-6B9E-88D3-AEE2-47A5225306B9}"/>
                  </a:ext>
                </a:extLst>
              </p:cNvPr>
              <p:cNvSpPr txBox="1"/>
              <p:nvPr/>
            </p:nvSpPr>
            <p:spPr>
              <a:xfrm>
                <a:off x="1862154" y="1438786"/>
                <a:ext cx="352982" cy="2077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750" dirty="0">
                    <a:latin typeface="+mj-lt"/>
                  </a:rPr>
                  <a:t>0.10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90FABDC-1F47-8C04-F30C-A51D95D5994F}"/>
                  </a:ext>
                </a:extLst>
              </p:cNvPr>
              <p:cNvSpPr txBox="1"/>
              <p:nvPr/>
            </p:nvSpPr>
            <p:spPr>
              <a:xfrm>
                <a:off x="2325526" y="1438786"/>
                <a:ext cx="352982" cy="2077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750" dirty="0">
                    <a:latin typeface="+mj-lt"/>
                  </a:rPr>
                  <a:t>0.15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9C2042A-379E-984C-D43D-579A442FC3CD}"/>
                </a:ext>
              </a:extLst>
            </p:cNvPr>
            <p:cNvSpPr/>
            <p:nvPr/>
          </p:nvSpPr>
          <p:spPr>
            <a:xfrm>
              <a:off x="1070731" y="504593"/>
              <a:ext cx="441722" cy="10079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it-IT"/>
            </a:p>
          </p:txBody>
        </p:sp>
      </p:grpSp>
      <p:grpSp>
        <p:nvGrpSpPr>
          <p:cNvPr id="32" name="Gruppo 31"/>
          <p:cNvGrpSpPr/>
          <p:nvPr/>
        </p:nvGrpSpPr>
        <p:grpSpPr>
          <a:xfrm>
            <a:off x="0" y="3346272"/>
            <a:ext cx="6153150" cy="114478"/>
            <a:chOff x="0" y="3346272"/>
            <a:chExt cx="4610101" cy="114478"/>
          </a:xfrm>
        </p:grpSpPr>
        <p:sp>
          <p:nvSpPr>
            <p:cNvPr id="46" name="object 14"/>
            <p:cNvSpPr/>
            <p:nvPr/>
          </p:nvSpPr>
          <p:spPr>
            <a:xfrm>
              <a:off x="0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5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10800" rIns="0" bIns="0" rtlCol="0">
              <a:noAutofit/>
            </a:bodyPr>
            <a:lstStyle/>
            <a:p>
              <a:pPr algn="ctr"/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Artur</a:t>
              </a:r>
              <a:r>
                <a:rPr lang="it-IT" sz="700" dirty="0">
                  <a:solidFill>
                    <a:srgbClr val="EBEBEB"/>
                  </a:solidFill>
                  <a:latin typeface="+mj-lt"/>
                </a:rPr>
                <a:t> 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Kryzhanovskyy </a:t>
              </a:r>
              <a:r>
                <a:rPr lang="it-IT" sz="700" i="1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et al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it-IT"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bject 15"/>
            <p:cNvSpPr/>
            <p:nvPr/>
          </p:nvSpPr>
          <p:spPr>
            <a:xfrm>
              <a:off x="2305051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10800" rIns="0" bIns="0" rtlCol="0"/>
            <a:lstStyle/>
            <a:p>
              <a:pPr algn="ctr"/>
              <a:r>
                <a:rPr lang="it-IT" sz="700" spc="6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3D RFP setup 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0" name="Gruppo 125"/>
          <p:cNvGrpSpPr/>
          <p:nvPr/>
        </p:nvGrpSpPr>
        <p:grpSpPr>
          <a:xfrm>
            <a:off x="3714240" y="2483074"/>
            <a:ext cx="2426129" cy="861774"/>
            <a:chOff x="389757" y="1387809"/>
            <a:chExt cx="2426129" cy="861774"/>
          </a:xfrm>
        </p:grpSpPr>
        <p:sp>
          <p:nvSpPr>
            <p:cNvPr id="61" name="Ovale 126"/>
            <p:cNvSpPr/>
            <p:nvPr/>
          </p:nvSpPr>
          <p:spPr>
            <a:xfrm>
              <a:off x="389757" y="148439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62" name="CasellaDiTesto 127"/>
            <p:cNvSpPr txBox="1"/>
            <p:nvPr/>
          </p:nvSpPr>
          <p:spPr>
            <a:xfrm>
              <a:off x="476247" y="1387809"/>
              <a:ext cx="233963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latin typeface="+mj-lt"/>
                </a:rPr>
                <a:t>As shown in </a:t>
              </a:r>
              <a:r>
                <a:rPr lang="en-GB" sz="800" dirty="0">
                  <a:solidFill>
                    <a:srgbClr val="00B0F0"/>
                  </a:solidFill>
                  <a:latin typeface="+mj-lt"/>
                </a:rPr>
                <a:t>[D. </a:t>
              </a:r>
              <a:r>
                <a:rPr lang="en-GB" sz="800" dirty="0" err="1">
                  <a:solidFill>
                    <a:srgbClr val="00B0F0"/>
                  </a:solidFill>
                  <a:latin typeface="+mj-lt"/>
                </a:rPr>
                <a:t>Bonfiglio</a:t>
              </a:r>
              <a:r>
                <a:rPr lang="en-GB" sz="800" dirty="0">
                  <a:solidFill>
                    <a:srgbClr val="00B0F0"/>
                  </a:solidFill>
                  <a:latin typeface="+mj-lt"/>
                </a:rPr>
                <a:t> et al., PRL 2013]</a:t>
              </a:r>
              <a:r>
                <a:rPr lang="en-GB" sz="1000" dirty="0">
                  <a:latin typeface="+mj-lt"/>
                </a:rPr>
                <a:t>, this gives the </a:t>
              </a:r>
              <a:r>
                <a:rPr lang="en-GB" sz="1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rPr>
                <a:t>systematic repetition of QSH states </a:t>
              </a:r>
              <a:r>
                <a:rPr lang="en-GB" sz="1000" dirty="0">
                  <a:latin typeface="+mj-lt"/>
                </a:rPr>
                <a:t>with chosen helicity in between magnetic reconnection events, as routinely observed in RFX-mod</a:t>
              </a:r>
            </a:p>
          </p:txBody>
        </p:sp>
      </p:grpSp>
      <p:grpSp>
        <p:nvGrpSpPr>
          <p:cNvPr id="99" name="Gruppo 125"/>
          <p:cNvGrpSpPr/>
          <p:nvPr/>
        </p:nvGrpSpPr>
        <p:grpSpPr>
          <a:xfrm>
            <a:off x="3714240" y="455415"/>
            <a:ext cx="2417121" cy="553998"/>
            <a:chOff x="389757" y="1387809"/>
            <a:chExt cx="2417121" cy="553998"/>
          </a:xfrm>
        </p:grpSpPr>
        <p:sp>
          <p:nvSpPr>
            <p:cNvPr id="100" name="Ovale 126"/>
            <p:cNvSpPr/>
            <p:nvPr/>
          </p:nvSpPr>
          <p:spPr>
            <a:xfrm>
              <a:off x="389757" y="148439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1" name="CasellaDiTesto 127"/>
            <p:cNvSpPr txBox="1"/>
            <p:nvPr/>
          </p:nvSpPr>
          <p:spPr>
            <a:xfrm>
              <a:off x="476248" y="1387809"/>
              <a:ext cx="233063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latin typeface="+mj-lt"/>
                </a:rPr>
                <a:t>Typical RFX-mod discharge characterized by the </a:t>
              </a:r>
              <a:r>
                <a:rPr lang="en-GB" sz="1000" dirty="0">
                  <a:solidFill>
                    <a:srgbClr val="0070C0"/>
                  </a:solidFill>
                  <a:latin typeface="+mj-lt"/>
                </a:rPr>
                <a:t>systematic repetition of Quasi-Single-Helicity</a:t>
              </a:r>
              <a:r>
                <a:rPr lang="en-GB" sz="1000" dirty="0">
                  <a:latin typeface="+mj-lt"/>
                </a:rPr>
                <a:t> (QSH) states</a:t>
              </a:r>
              <a:endParaRPr lang="en-US" sz="1000" dirty="0">
                <a:latin typeface="+mj-lt"/>
              </a:endParaRPr>
            </a:p>
          </p:txBody>
        </p:sp>
      </p:grpSp>
      <p:grpSp>
        <p:nvGrpSpPr>
          <p:cNvPr id="102" name="Gruppo 125"/>
          <p:cNvGrpSpPr/>
          <p:nvPr/>
        </p:nvGrpSpPr>
        <p:grpSpPr>
          <a:xfrm>
            <a:off x="3714240" y="1682515"/>
            <a:ext cx="2426129" cy="735779"/>
            <a:chOff x="389757" y="1387809"/>
            <a:chExt cx="2426129" cy="735779"/>
          </a:xfrm>
        </p:grpSpPr>
        <p:sp>
          <p:nvSpPr>
            <p:cNvPr id="103" name="Ovale 126"/>
            <p:cNvSpPr/>
            <p:nvPr/>
          </p:nvSpPr>
          <p:spPr>
            <a:xfrm>
              <a:off x="389757" y="148439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CasellaDiTesto 127"/>
                <p:cNvSpPr txBox="1"/>
                <p:nvPr/>
              </p:nvSpPr>
              <p:spPr>
                <a:xfrm>
                  <a:off x="476247" y="1387809"/>
                  <a:ext cx="2339639" cy="7357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00" dirty="0">
                      <a:latin typeface="+mj-lt"/>
                    </a:rPr>
                    <a:t>We set S=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it-IT" sz="1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1000" b="0" i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a14:m>
                  <a:r>
                    <a:rPr lang="en-GB" sz="1000" dirty="0">
                      <a:latin typeface="+mj-lt"/>
                    </a:rPr>
                    <a:t>, M=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it-IT" sz="1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10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a14:m>
                  <a:r>
                    <a:rPr lang="it-IT" sz="1000" dirty="0">
                      <a:latin typeface="+mj-lt"/>
                    </a:rPr>
                    <a:t> and a </a:t>
                  </a:r>
                  <a:r>
                    <a:rPr lang="it-IT" sz="1000" dirty="0" err="1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atin typeface="+mj-lt"/>
                    </a:rPr>
                    <a:t>fully</a:t>
                  </a:r>
                  <a:r>
                    <a:rPr lang="it-IT" sz="1000" dirty="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atin typeface="+mj-lt"/>
                    </a:rPr>
                    <a:t> 3D </a:t>
                  </a:r>
                  <a:r>
                    <a:rPr lang="it-IT" sz="1000" dirty="0" err="1">
                      <a:latin typeface="+mj-lt"/>
                    </a:rPr>
                    <a:t>spectrum</a:t>
                  </a:r>
                  <a:r>
                    <a:rPr lang="it-IT" sz="1000" dirty="0">
                      <a:latin typeface="+mj-lt"/>
                    </a:rPr>
                    <a:t> of MHD </a:t>
                  </a:r>
                  <a:r>
                    <a:rPr lang="it-IT" sz="1000" dirty="0" err="1">
                      <a:latin typeface="+mj-lt"/>
                    </a:rPr>
                    <a:t>modes</a:t>
                  </a:r>
                  <a:r>
                    <a:rPr lang="it-IT" sz="1000" dirty="0">
                      <a:latin typeface="+mj-lt"/>
                    </a:rPr>
                    <a:t> (225 </a:t>
                  </a:r>
                  <a:r>
                    <a:rPr lang="it-IT" sz="1000" dirty="0" err="1">
                      <a:latin typeface="+mj-lt"/>
                    </a:rPr>
                    <a:t>harmonics</a:t>
                  </a:r>
                  <a:r>
                    <a:rPr lang="it-IT" sz="1000" dirty="0">
                      <a:latin typeface="+mj-lt"/>
                    </a:rPr>
                    <a:t> with</a:t>
                  </a:r>
                  <a:r>
                    <a:rPr lang="it-IT" sz="1000" dirty="0"/>
                    <a:t> </a:t>
                  </a:r>
                  <a14:m>
                    <m:oMath xmlns:m="http://schemas.openxmlformats.org/officeDocument/2006/math">
                      <m:r>
                        <a:rPr lang="it-IT" sz="1000" i="1">
                          <a:latin typeface="Cambria Math"/>
                        </a:rPr>
                        <m:t>0</m:t>
                      </m:r>
                      <m:r>
                        <a:rPr lang="it-IT" sz="1000" i="1">
                          <a:latin typeface="Cambria Math"/>
                          <a:ea typeface="Cambria Math"/>
                        </a:rPr>
                        <m:t>≤</m:t>
                      </m:r>
                      <m:r>
                        <a:rPr lang="it-IT" sz="1000" i="1">
                          <a:latin typeface="Cambria Math"/>
                          <a:ea typeface="Cambria Math"/>
                        </a:rPr>
                        <m:t>𝑚</m:t>
                      </m:r>
                      <m:r>
                        <a:rPr lang="it-IT" sz="1000" i="1">
                          <a:latin typeface="Cambria Math"/>
                          <a:ea typeface="Cambria Math"/>
                        </a:rPr>
                        <m:t>≤4</m:t>
                      </m:r>
                    </m:oMath>
                  </a14:m>
                  <a:r>
                    <a:rPr lang="it-IT" sz="1000" dirty="0">
                      <a:latin typeface="+mj-lt"/>
                    </a:rPr>
                    <a:t>) with </a:t>
                  </a:r>
                  <a:r>
                    <a:rPr lang="it-IT" sz="1000" dirty="0" err="1">
                      <a:latin typeface="+mj-lt"/>
                    </a:rPr>
                    <a:t>magnetic</a:t>
                  </a:r>
                  <a:r>
                    <a:rPr lang="it-IT" sz="1000" dirty="0">
                      <a:latin typeface="+mj-lt"/>
                    </a:rPr>
                    <a:t> </a:t>
                  </a:r>
                  <a:r>
                    <a:rPr lang="it-IT" sz="1000" dirty="0" err="1">
                      <a:latin typeface="+mj-lt"/>
                    </a:rPr>
                    <a:t>perturbation</a:t>
                  </a:r>
                  <a:r>
                    <a:rPr lang="it-IT" sz="1000" dirty="0">
                      <a:latin typeface="+mj-lt"/>
                    </a:rPr>
                    <a:t> on</a:t>
                  </a:r>
                  <a:r>
                    <a:rPr lang="it-IT" sz="1000" dirty="0"/>
                    <a:t>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it-IT" sz="1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000" i="1">
                              <a:latin typeface="Cambria Math"/>
                            </a:rPr>
                            <m:t>𝑏</m:t>
                          </m:r>
                        </m:e>
                        <m:sub>
                          <m:r>
                            <a:rPr lang="it-IT" sz="1000" i="1">
                              <a:latin typeface="Cambria Math"/>
                            </a:rPr>
                            <m:t>𝑟</m:t>
                          </m:r>
                        </m:sub>
                        <m:sup>
                          <m:r>
                            <a:rPr lang="it-IT" sz="1000" i="1">
                              <a:latin typeface="Cambria Math"/>
                            </a:rPr>
                            <m:t>1,7</m:t>
                          </m:r>
                        </m:sup>
                      </m:sSubSup>
                      <m:d>
                        <m:dPr>
                          <m:ctrlPr>
                            <a:rPr lang="it-IT" sz="1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000" i="1">
                              <a:latin typeface="Cambria Math"/>
                            </a:rPr>
                            <m:t>𝑎</m:t>
                          </m:r>
                        </m:e>
                      </m:d>
                    </m:oMath>
                  </a14:m>
                  <a:endParaRPr lang="en-US" sz="10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04" name="CasellaDiTesto 1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6247" y="1387809"/>
                  <a:ext cx="2339639" cy="735779"/>
                </a:xfrm>
                <a:prstGeom prst="rect">
                  <a:avLst/>
                </a:prstGeom>
                <a:blipFill>
                  <a:blip r:embed="rId3"/>
                  <a:stretch>
                    <a:fillRect b="-165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8" name="object 8"/>
          <p:cNvSpPr txBox="1"/>
          <p:nvPr/>
        </p:nvSpPr>
        <p:spPr>
          <a:xfrm>
            <a:off x="-200" y="118683"/>
            <a:ext cx="6153349" cy="290699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0" rIns="0" bIns="0" rtlCol="0">
            <a:noAutofit/>
          </a:bodyPr>
          <a:lstStyle/>
          <a:p>
            <a:pPr marL="107945">
              <a:spcBef>
                <a:spcPts val="375"/>
              </a:spcBef>
            </a:pPr>
            <a:r>
              <a:rPr lang="en-GB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RFP setup in fully 3D configuration</a:t>
            </a:r>
          </a:p>
        </p:txBody>
      </p:sp>
      <p:sp>
        <p:nvSpPr>
          <p:cNvPr id="51" name="object 3"/>
          <p:cNvSpPr/>
          <p:nvPr/>
        </p:nvSpPr>
        <p:spPr>
          <a:xfrm>
            <a:off x="0" y="0"/>
            <a:ext cx="6153181" cy="118683"/>
          </a:xfrm>
          <a:custGeom>
            <a:avLst/>
            <a:gdLst/>
            <a:ahLst/>
            <a:cxnLst/>
            <a:rect l="l" t="t" r="r" b="b"/>
            <a:pathLst>
              <a:path w="4608195" h="122554">
                <a:moveTo>
                  <a:pt x="0" y="122389"/>
                </a:moveTo>
                <a:lnTo>
                  <a:pt x="4608004" y="122389"/>
                </a:lnTo>
                <a:lnTo>
                  <a:pt x="4608004" y="0"/>
                </a:lnTo>
                <a:lnTo>
                  <a:pt x="0" y="0"/>
                </a:lnTo>
                <a:lnTo>
                  <a:pt x="0" y="12238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17" name="object 11"/>
          <p:cNvSpPr txBox="1">
            <a:spLocks/>
          </p:cNvSpPr>
          <p:nvPr/>
        </p:nvSpPr>
        <p:spPr>
          <a:xfrm>
            <a:off x="5776911" y="3360076"/>
            <a:ext cx="396875" cy="100674"/>
          </a:xfrm>
          <a:prstGeom prst="rect">
            <a:avLst/>
          </a:prstGeom>
        </p:spPr>
        <p:txBody>
          <a:bodyPr vert="horz" wrap="square" lIns="0" tIns="10800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600" b="0" i="0" kern="1200">
                <a:solidFill>
                  <a:srgbClr val="7A0000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847">
              <a:lnSpc>
                <a:spcPts val="660"/>
              </a:lnSpc>
            </a:pP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it-IT" sz="700" spc="114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t-IT" sz="700" spc="5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D17E76-22EB-0EA0-3F6B-F8315A933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153" y="1702715"/>
            <a:ext cx="1804488" cy="1642393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9E2B2C9C-2FF3-65C8-1CEA-555312BD6278}"/>
              </a:ext>
            </a:extLst>
          </p:cNvPr>
          <p:cNvGrpSpPr/>
          <p:nvPr/>
        </p:nvGrpSpPr>
        <p:grpSpPr>
          <a:xfrm>
            <a:off x="696361" y="1714461"/>
            <a:ext cx="2968086" cy="1631551"/>
            <a:chOff x="706183" y="1673623"/>
            <a:chExt cx="2968086" cy="1631551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FE92EBD1-32B0-BCD6-5C4E-FFE52A730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81176" y="1673623"/>
              <a:ext cx="1893093" cy="1631551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ECB8C09-E732-A9F4-4F48-E58A5D60A7FB}"/>
                </a:ext>
              </a:extLst>
            </p:cNvPr>
            <p:cNvGrpSpPr/>
            <p:nvPr/>
          </p:nvGrpSpPr>
          <p:grpSpPr>
            <a:xfrm>
              <a:off x="706183" y="1833563"/>
              <a:ext cx="1074992" cy="1217126"/>
              <a:chOff x="706183" y="1833563"/>
              <a:chExt cx="1074992" cy="1217126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D5F2A2D2-28B8-C00C-1388-70ECED0A6B10}"/>
                  </a:ext>
                </a:extLst>
              </p:cNvPr>
              <p:cNvGrpSpPr/>
              <p:nvPr/>
            </p:nvGrpSpPr>
            <p:grpSpPr>
              <a:xfrm>
                <a:off x="706183" y="1833563"/>
                <a:ext cx="174879" cy="1217126"/>
                <a:chOff x="706183" y="1833563"/>
                <a:chExt cx="174879" cy="1217126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AA47862-3637-276F-41F0-64D1D4213F2C}"/>
                    </a:ext>
                  </a:extLst>
                </p:cNvPr>
                <p:cNvSpPr/>
                <p:nvPr/>
              </p:nvSpPr>
              <p:spPr>
                <a:xfrm>
                  <a:off x="706183" y="1833563"/>
                  <a:ext cx="174879" cy="1217126"/>
                </a:xfrm>
                <a:prstGeom prst="rect">
                  <a:avLst/>
                </a:prstGeom>
                <a:solidFill>
                  <a:schemeClr val="accent6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algn="ctr"/>
                  <a:endParaRPr lang="it-IT"/>
                </a:p>
              </p:txBody>
            </p: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67717F4B-4C2D-F2E5-B9F0-1686E51CC77A}"/>
                    </a:ext>
                  </a:extLst>
                </p:cNvPr>
                <p:cNvGrpSpPr/>
                <p:nvPr/>
              </p:nvGrpSpPr>
              <p:grpSpPr>
                <a:xfrm>
                  <a:off x="706183" y="1833563"/>
                  <a:ext cx="174879" cy="1212056"/>
                  <a:chOff x="706183" y="1833563"/>
                  <a:chExt cx="174879" cy="1212056"/>
                </a:xfrm>
              </p:grpSpPr>
              <p:cxnSp>
                <p:nvCxnSpPr>
                  <p:cNvPr id="17" name="Straight Connector 16">
                    <a:extLst>
                      <a:ext uri="{FF2B5EF4-FFF2-40B4-BE49-F238E27FC236}">
                        <a16:creationId xmlns:a16="http://schemas.microsoft.com/office/drawing/2014/main" id="{A141FB1D-7552-38C8-4DFA-A77EB891FBF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06183" y="1835944"/>
                    <a:ext cx="0" cy="1209675"/>
                  </a:xfrm>
                  <a:prstGeom prst="line">
                    <a:avLst/>
                  </a:prstGeom>
                  <a:ln w="31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Connector 19">
                    <a:extLst>
                      <a:ext uri="{FF2B5EF4-FFF2-40B4-BE49-F238E27FC236}">
                        <a16:creationId xmlns:a16="http://schemas.microsoft.com/office/drawing/2014/main" id="{5FB125C9-E9BF-7FD6-DE90-8C14BBC5FD7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81062" y="1833563"/>
                    <a:ext cx="0" cy="1209675"/>
                  </a:xfrm>
                  <a:prstGeom prst="line">
                    <a:avLst/>
                  </a:prstGeom>
                  <a:ln w="31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71D9528E-0052-F91C-B175-F2D10E04525F}"/>
                  </a:ext>
                </a:extLst>
              </p:cNvPr>
              <p:cNvCxnSpPr/>
              <p:nvPr/>
            </p:nvCxnSpPr>
            <p:spPr>
              <a:xfrm>
                <a:off x="881062" y="2451075"/>
                <a:ext cx="900113" cy="0"/>
              </a:xfrm>
              <a:prstGeom prst="straightConnector1">
                <a:avLst/>
              </a:prstGeom>
              <a:ln w="6350">
                <a:solidFill>
                  <a:schemeClr val="dk1">
                    <a:shade val="95000"/>
                    <a:satMod val="105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C7B6D9-F753-42E9-14E8-157ABFAE4C06}"/>
                  </a:ext>
                </a:extLst>
              </p:cNvPr>
              <p:cNvSpPr txBox="1"/>
              <p:nvPr/>
            </p:nvSpPr>
            <p:spPr>
              <a:xfrm>
                <a:off x="1705968" y="1548040"/>
                <a:ext cx="336631" cy="2077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750" i="1" dirty="0">
                    <a:latin typeface="+mj-lt"/>
                  </a:rPr>
                  <a:t>t</a:t>
                </a:r>
                <a:r>
                  <a:rPr lang="it-IT" sz="750" dirty="0">
                    <a:latin typeface="+mj-lt"/>
                  </a:rPr>
                  <a:t>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75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75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it-IT" sz="75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endParaRPr lang="it-IT" sz="750" i="1" dirty="0">
                  <a:latin typeface="+mj-lt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C7B6D9-F753-42E9-14E8-157ABFAE4C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5968" y="1548040"/>
                <a:ext cx="336631" cy="207749"/>
              </a:xfrm>
              <a:prstGeom prst="rect">
                <a:avLst/>
              </a:prstGeom>
              <a:blipFill>
                <a:blip r:embed="rId6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0B394CEF-6677-E197-5DCC-9CC34FAECF0C}"/>
              </a:ext>
            </a:extLst>
          </p:cNvPr>
          <p:cNvGrpSpPr/>
          <p:nvPr/>
        </p:nvGrpSpPr>
        <p:grpSpPr>
          <a:xfrm>
            <a:off x="1154043" y="957554"/>
            <a:ext cx="280846" cy="614526"/>
            <a:chOff x="1341414" y="952174"/>
            <a:chExt cx="280846" cy="61452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F927B75-5A78-D996-2C89-31027DCF18C3}"/>
                </a:ext>
              </a:extLst>
            </p:cNvPr>
            <p:cNvSpPr txBox="1"/>
            <p:nvPr/>
          </p:nvSpPr>
          <p:spPr>
            <a:xfrm>
              <a:off x="1341414" y="1358951"/>
              <a:ext cx="280846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750" dirty="0">
                  <a:solidFill>
                    <a:schemeClr val="bg1"/>
                  </a:solidFill>
                  <a:latin typeface="+mj-lt"/>
                </a:rPr>
                <a:t>0</a:t>
              </a:r>
              <a:r>
                <a:rPr lang="it-IT" sz="750" dirty="0">
                  <a:latin typeface="+mj-lt"/>
                </a:rPr>
                <a:t>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6CD313B-4ED7-FBA8-14DE-344FBB9015C9}"/>
                </a:ext>
              </a:extLst>
            </p:cNvPr>
            <p:cNvSpPr txBox="1"/>
            <p:nvPr/>
          </p:nvSpPr>
          <p:spPr>
            <a:xfrm>
              <a:off x="1341414" y="1155563"/>
              <a:ext cx="280846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750" dirty="0">
                  <a:solidFill>
                    <a:schemeClr val="bg1"/>
                  </a:solidFill>
                  <a:latin typeface="+mj-lt"/>
                </a:rPr>
                <a:t>0</a:t>
              </a:r>
              <a:r>
                <a:rPr lang="it-IT" sz="750" dirty="0">
                  <a:latin typeface="+mj-lt"/>
                </a:rPr>
                <a:t>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0802830-5488-B7F0-97C3-7214194C2435}"/>
                </a:ext>
              </a:extLst>
            </p:cNvPr>
            <p:cNvSpPr txBox="1"/>
            <p:nvPr/>
          </p:nvSpPr>
          <p:spPr>
            <a:xfrm>
              <a:off x="1341414" y="952174"/>
              <a:ext cx="280846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750" dirty="0">
                  <a:latin typeface="+mj-lt"/>
                </a:rPr>
                <a:t>10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8227518-9E52-0E41-1B82-129146F5280B}"/>
                  </a:ext>
                </a:extLst>
              </p:cNvPr>
              <p:cNvSpPr txBox="1"/>
              <p:nvPr/>
            </p:nvSpPr>
            <p:spPr>
              <a:xfrm rot="16200000">
                <a:off x="719011" y="1172356"/>
                <a:ext cx="806631" cy="2301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75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750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it-IT" sz="75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b>
                        <m:sup>
                          <m:r>
                            <a:rPr lang="it-IT" sz="75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it-IT" sz="75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75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it-IT" sz="750" b="0" i="1" dirty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sz="750" b="0" i="1" dirty="0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it-IT" sz="75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750" b="0" i="1" dirty="0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it-IT" sz="750" b="0" i="1" dirty="0" smtClean="0">
                          <a:latin typeface="Cambria Math" panose="02040503050406030204" pitchFamily="18" charset="0"/>
                        </a:rPr>
                        <m:t>)(%)</m:t>
                      </m:r>
                    </m:oMath>
                  </m:oMathPara>
                </a14:m>
                <a:endParaRPr lang="it-IT" sz="750" i="1" dirty="0">
                  <a:latin typeface="+mj-lt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8227518-9E52-0E41-1B82-129146F528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19011" y="1172356"/>
                <a:ext cx="806631" cy="23012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076FC707-6AFB-CD59-25EB-886DFCB8B036}"/>
              </a:ext>
            </a:extLst>
          </p:cNvPr>
          <p:cNvGrpSpPr/>
          <p:nvPr/>
        </p:nvGrpSpPr>
        <p:grpSpPr>
          <a:xfrm>
            <a:off x="935642" y="427617"/>
            <a:ext cx="488917" cy="620379"/>
            <a:chOff x="1123013" y="422237"/>
            <a:chExt cx="488917" cy="620379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1A38488-E56E-E9D5-1914-F6E21EA7D612}"/>
                </a:ext>
              </a:extLst>
            </p:cNvPr>
            <p:cNvSpPr txBox="1"/>
            <p:nvPr/>
          </p:nvSpPr>
          <p:spPr>
            <a:xfrm>
              <a:off x="1226888" y="834867"/>
              <a:ext cx="385042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750" dirty="0">
                  <a:latin typeface="+mj-lt"/>
                </a:rPr>
                <a:t>-0.08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46ABE0E-15CF-A6D4-3C67-1518AC436E7F}"/>
                </a:ext>
              </a:extLst>
            </p:cNvPr>
            <p:cNvSpPr txBox="1"/>
            <p:nvPr/>
          </p:nvSpPr>
          <p:spPr>
            <a:xfrm>
              <a:off x="1226888" y="684433"/>
              <a:ext cx="385042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750" dirty="0">
                  <a:latin typeface="+mj-lt"/>
                </a:rPr>
                <a:t>-0.04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9F2864A-8C93-C3A9-A60B-F89A8C8AA8FC}"/>
                </a:ext>
              </a:extLst>
            </p:cNvPr>
            <p:cNvSpPr txBox="1"/>
            <p:nvPr/>
          </p:nvSpPr>
          <p:spPr>
            <a:xfrm>
              <a:off x="1226888" y="550186"/>
              <a:ext cx="385042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750" dirty="0">
                  <a:solidFill>
                    <a:schemeClr val="bg1"/>
                  </a:solidFill>
                  <a:latin typeface="+mj-lt"/>
                </a:rPr>
                <a:t>-</a:t>
              </a:r>
              <a:r>
                <a:rPr lang="it-IT" sz="750" dirty="0">
                  <a:latin typeface="+mj-lt"/>
                </a:rPr>
                <a:t>0.00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EBAF960-75B4-19B9-7870-978856EA2920}"/>
                </a:ext>
              </a:extLst>
            </p:cNvPr>
            <p:cNvSpPr txBox="1"/>
            <p:nvPr/>
          </p:nvSpPr>
          <p:spPr>
            <a:xfrm>
              <a:off x="1226888" y="422237"/>
              <a:ext cx="385042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750" dirty="0">
                  <a:solidFill>
                    <a:schemeClr val="bg1"/>
                  </a:solidFill>
                  <a:latin typeface="+mj-lt"/>
                </a:rPr>
                <a:t>-</a:t>
              </a:r>
              <a:r>
                <a:rPr lang="it-IT" sz="750" dirty="0">
                  <a:latin typeface="+mj-lt"/>
                </a:rPr>
                <a:t>0.04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0D08C78-5910-65F3-9FA7-C8CB038950BE}"/>
                </a:ext>
              </a:extLst>
            </p:cNvPr>
            <p:cNvSpPr txBox="1"/>
            <p:nvPr/>
          </p:nvSpPr>
          <p:spPr>
            <a:xfrm rot="16200000">
              <a:off x="1054405" y="613859"/>
              <a:ext cx="344966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750" i="1" dirty="0">
                  <a:latin typeface="+mj-lt"/>
                </a:rPr>
                <a:t>q(a)</a:t>
              </a:r>
            </a:p>
          </p:txBody>
        </p:sp>
      </p:grpSp>
      <p:sp>
        <p:nvSpPr>
          <p:cNvPr id="42" name="CasellaDiTesto 16">
            <a:extLst>
              <a:ext uri="{FF2B5EF4-FFF2-40B4-BE49-F238E27FC236}">
                <a16:creationId xmlns:a16="http://schemas.microsoft.com/office/drawing/2014/main" id="{5ACFD1BB-8E17-2837-65A5-E6D5F217DECD}"/>
              </a:ext>
            </a:extLst>
          </p:cNvPr>
          <p:cNvSpPr txBox="1"/>
          <p:nvPr/>
        </p:nvSpPr>
        <p:spPr>
          <a:xfrm>
            <a:off x="-32628" y="390404"/>
            <a:ext cx="11760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it-IT" sz="1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Experimental data</a:t>
            </a:r>
            <a:endParaRPr lang="en-GB" sz="1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43" name="CasellaDiTesto 16">
            <a:extLst>
              <a:ext uri="{FF2B5EF4-FFF2-40B4-BE49-F238E27FC236}">
                <a16:creationId xmlns:a16="http://schemas.microsoft.com/office/drawing/2014/main" id="{504DF949-26AE-1E4A-E913-DC0299B8221D}"/>
              </a:ext>
            </a:extLst>
          </p:cNvPr>
          <p:cNvSpPr txBox="1"/>
          <p:nvPr/>
        </p:nvSpPr>
        <p:spPr>
          <a:xfrm>
            <a:off x="-50518" y="1513526"/>
            <a:ext cx="12723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it-IT" sz="1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Numerical modelling</a:t>
            </a:r>
            <a:endParaRPr lang="en-GB" sz="1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44" name="Arrow: Bent 43">
            <a:extLst>
              <a:ext uri="{FF2B5EF4-FFF2-40B4-BE49-F238E27FC236}">
                <a16:creationId xmlns:a16="http://schemas.microsoft.com/office/drawing/2014/main" id="{06FF858D-80D8-5516-DDCB-93C6BE0AD107}"/>
              </a:ext>
            </a:extLst>
          </p:cNvPr>
          <p:cNvSpPr/>
          <p:nvPr/>
        </p:nvSpPr>
        <p:spPr>
          <a:xfrm rot="16200000" flipH="1">
            <a:off x="481804" y="1057436"/>
            <a:ext cx="512093" cy="408902"/>
          </a:xfrm>
          <a:prstGeom prst="bentArrow">
            <a:avLst>
              <a:gd name="adj1" fmla="val 5805"/>
              <a:gd name="adj2" fmla="val 13315"/>
              <a:gd name="adj3" fmla="val 19158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it-IT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B04E0DB-B1A1-98D6-BD96-780265BE5897}"/>
              </a:ext>
            </a:extLst>
          </p:cNvPr>
          <p:cNvGrpSpPr/>
          <p:nvPr/>
        </p:nvGrpSpPr>
        <p:grpSpPr>
          <a:xfrm>
            <a:off x="4422616" y="-16273"/>
            <a:ext cx="720240" cy="119905"/>
            <a:chOff x="4457417" y="-16273"/>
            <a:chExt cx="720240" cy="119905"/>
          </a:xfrm>
        </p:grpSpPr>
        <p:sp>
          <p:nvSpPr>
            <p:cNvPr id="3" name="object 10">
              <a:extLst>
                <a:ext uri="{FF2B5EF4-FFF2-40B4-BE49-F238E27FC236}">
                  <a16:creationId xmlns:a16="http://schemas.microsoft.com/office/drawing/2014/main" id="{4241A204-0B14-C6F0-F1D8-0AD54ABF8FD8}"/>
                </a:ext>
              </a:extLst>
            </p:cNvPr>
            <p:cNvSpPr txBox="1"/>
            <p:nvPr/>
          </p:nvSpPr>
          <p:spPr>
            <a:xfrm>
              <a:off x="4457417" y="-16273"/>
              <a:ext cx="448780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25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Tokamak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C25742F9-74B3-3001-65AD-260E9977F183}"/>
                </a:ext>
              </a:extLst>
            </p:cNvPr>
            <p:cNvGrpSpPr/>
            <p:nvPr/>
          </p:nvGrpSpPr>
          <p:grpSpPr>
            <a:xfrm>
              <a:off x="4906197" y="34156"/>
              <a:ext cx="271460" cy="45719"/>
              <a:chOff x="2924175" y="188068"/>
              <a:chExt cx="271460" cy="45719"/>
            </a:xfrm>
          </p:grpSpPr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id="{7FE0C28C-F9B2-A035-341E-D5E6AEBF368C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9">
                <a:extLst>
                  <a:ext uri="{FF2B5EF4-FFF2-40B4-BE49-F238E27FC236}">
                    <a16:creationId xmlns:a16="http://schemas.microsoft.com/office/drawing/2014/main" id="{65F00AA5-1CB0-B2DA-F132-F83D25E5C6C3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9">
                <a:extLst>
                  <a:ext uri="{FF2B5EF4-FFF2-40B4-BE49-F238E27FC236}">
                    <a16:creationId xmlns:a16="http://schemas.microsoft.com/office/drawing/2014/main" id="{05FB728D-987B-1173-64D5-D431D5A648A2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" name="object 9">
                <a:extLst>
                  <a:ext uri="{FF2B5EF4-FFF2-40B4-BE49-F238E27FC236}">
                    <a16:creationId xmlns:a16="http://schemas.microsoft.com/office/drawing/2014/main" id="{735E5F1C-28F5-42F8-5C0E-4BB8C83E4159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59EE1D9-DBDE-AB88-C63B-63413880BAAF}"/>
              </a:ext>
            </a:extLst>
          </p:cNvPr>
          <p:cNvGrpSpPr/>
          <p:nvPr/>
        </p:nvGrpSpPr>
        <p:grpSpPr>
          <a:xfrm>
            <a:off x="3651345" y="-16273"/>
            <a:ext cx="489077" cy="119905"/>
            <a:chOff x="3720821" y="-16273"/>
            <a:chExt cx="489077" cy="119905"/>
          </a:xfrm>
        </p:grpSpPr>
        <p:sp>
          <p:nvSpPr>
            <p:cNvPr id="69" name="object 10">
              <a:extLst>
                <a:ext uri="{FF2B5EF4-FFF2-40B4-BE49-F238E27FC236}">
                  <a16:creationId xmlns:a16="http://schemas.microsoft.com/office/drawing/2014/main" id="{86BD3374-4B64-B2E3-F86B-35557823A86F}"/>
                </a:ext>
              </a:extLst>
            </p:cNvPr>
            <p:cNvSpPr txBox="1"/>
            <p:nvPr/>
          </p:nvSpPr>
          <p:spPr>
            <a:xfrm>
              <a:off x="3720821" y="-16273"/>
              <a:ext cx="23516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>
                  <a:solidFill>
                    <a:schemeClr val="bg1"/>
                  </a:solidFill>
                  <a:cs typeface="Arial"/>
                </a:rPr>
                <a:t>RFP</a:t>
              </a:r>
              <a:endParaRPr lang="it-IT" sz="700" spc="25" dirty="0">
                <a:solidFill>
                  <a:schemeClr val="bg1"/>
                </a:solidFill>
                <a:cs typeface="Arial"/>
              </a:endParaRP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C5782DA-8B19-6790-8AB8-3DBA5DFCF27A}"/>
                </a:ext>
              </a:extLst>
            </p:cNvPr>
            <p:cNvGrpSpPr/>
            <p:nvPr/>
          </p:nvGrpSpPr>
          <p:grpSpPr>
            <a:xfrm>
              <a:off x="3938438" y="34156"/>
              <a:ext cx="271460" cy="45719"/>
              <a:chOff x="2924175" y="188068"/>
              <a:chExt cx="271460" cy="45719"/>
            </a:xfrm>
          </p:grpSpPr>
          <p:sp>
            <p:nvSpPr>
              <p:cNvPr id="71" name="object 9">
                <a:extLst>
                  <a:ext uri="{FF2B5EF4-FFF2-40B4-BE49-F238E27FC236}">
                    <a16:creationId xmlns:a16="http://schemas.microsoft.com/office/drawing/2014/main" id="{CC598DBC-3A08-FA76-FBBB-BDBEC0785AF7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" name="object 9">
                <a:extLst>
                  <a:ext uri="{FF2B5EF4-FFF2-40B4-BE49-F238E27FC236}">
                    <a16:creationId xmlns:a16="http://schemas.microsoft.com/office/drawing/2014/main" id="{DE108E91-08D2-35C6-FB91-684F36BFC7E5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solidFill>
                <a:schemeClr val="bg1"/>
              </a:solidFill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" name="object 9">
                <a:extLst>
                  <a:ext uri="{FF2B5EF4-FFF2-40B4-BE49-F238E27FC236}">
                    <a16:creationId xmlns:a16="http://schemas.microsoft.com/office/drawing/2014/main" id="{B0AB317D-E324-320D-16F5-1620D9CD2F45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" name="object 9">
                <a:extLst>
                  <a:ext uri="{FF2B5EF4-FFF2-40B4-BE49-F238E27FC236}">
                    <a16:creationId xmlns:a16="http://schemas.microsoft.com/office/drawing/2014/main" id="{7C9D2F4C-7AEC-D03D-F0FD-0A9B5A562FB9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74BF060-3FF3-7BC9-D1CD-2A277DD886E5}"/>
              </a:ext>
            </a:extLst>
          </p:cNvPr>
          <p:cNvGrpSpPr/>
          <p:nvPr/>
        </p:nvGrpSpPr>
        <p:grpSpPr>
          <a:xfrm>
            <a:off x="37578" y="-16273"/>
            <a:ext cx="661509" cy="119905"/>
            <a:chOff x="37578" y="-16273"/>
            <a:chExt cx="661509" cy="119905"/>
          </a:xfrm>
        </p:grpSpPr>
        <p:sp>
          <p:nvSpPr>
            <p:cNvPr id="76" name="object 10">
              <a:extLst>
                <a:ext uri="{FF2B5EF4-FFF2-40B4-BE49-F238E27FC236}">
                  <a16:creationId xmlns:a16="http://schemas.microsoft.com/office/drawing/2014/main" id="{0F45B052-75AD-2464-C958-4655449D3AAD}"/>
                </a:ext>
              </a:extLst>
            </p:cNvPr>
            <p:cNvSpPr txBox="1"/>
            <p:nvPr/>
          </p:nvSpPr>
          <p:spPr>
            <a:xfrm>
              <a:off x="37578" y="-16273"/>
              <a:ext cx="532514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Introdu</a:t>
              </a:r>
              <a:r>
                <a:rPr lang="it-IT"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ction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2DFBEB82-F43C-67CD-FA3E-817516359F42}"/>
                </a:ext>
              </a:extLst>
            </p:cNvPr>
            <p:cNvGrpSpPr/>
            <p:nvPr/>
          </p:nvGrpSpPr>
          <p:grpSpPr>
            <a:xfrm>
              <a:off x="578121" y="34156"/>
              <a:ext cx="120966" cy="45719"/>
              <a:chOff x="2924175" y="188068"/>
              <a:chExt cx="120966" cy="45719"/>
            </a:xfrm>
          </p:grpSpPr>
          <p:sp>
            <p:nvSpPr>
              <p:cNvPr id="78" name="object 9">
                <a:extLst>
                  <a:ext uri="{FF2B5EF4-FFF2-40B4-BE49-F238E27FC236}">
                    <a16:creationId xmlns:a16="http://schemas.microsoft.com/office/drawing/2014/main" id="{E5774ECE-0E89-104E-EE7F-7E8241FE0DA2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" name="object 9">
                <a:extLst>
                  <a:ext uri="{FF2B5EF4-FFF2-40B4-BE49-F238E27FC236}">
                    <a16:creationId xmlns:a16="http://schemas.microsoft.com/office/drawing/2014/main" id="{8746EDEE-C618-FD9F-8C31-1A7381B37977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DB3C13F-6FD6-4CC1-4E77-4C850700C9BB}"/>
              </a:ext>
            </a:extLst>
          </p:cNvPr>
          <p:cNvGrpSpPr/>
          <p:nvPr/>
        </p:nvGrpSpPr>
        <p:grpSpPr>
          <a:xfrm>
            <a:off x="2056632" y="-16273"/>
            <a:ext cx="308217" cy="119905"/>
            <a:chOff x="1796655" y="-13431"/>
            <a:chExt cx="308217" cy="119905"/>
          </a:xfrm>
        </p:grpSpPr>
        <p:sp>
          <p:nvSpPr>
            <p:cNvPr id="81" name="object 10">
              <a:extLst>
                <a:ext uri="{FF2B5EF4-FFF2-40B4-BE49-F238E27FC236}">
                  <a16:creationId xmlns:a16="http://schemas.microsoft.com/office/drawing/2014/main" id="{BAA96A6A-1D7F-1C6E-D9E8-244DA07F8506}"/>
                </a:ext>
              </a:extLst>
            </p:cNvPr>
            <p:cNvSpPr txBox="1"/>
            <p:nvPr/>
          </p:nvSpPr>
          <p:spPr>
            <a:xfrm>
              <a:off x="1796655" y="-13431"/>
              <a:ext cx="28371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Tools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82" name="object 9">
              <a:extLst>
                <a:ext uri="{FF2B5EF4-FFF2-40B4-BE49-F238E27FC236}">
                  <a16:creationId xmlns:a16="http://schemas.microsoft.com/office/drawing/2014/main" id="{97F3F36C-52CA-0EA1-A59F-210E89DAAAA5}"/>
                </a:ext>
              </a:extLst>
            </p:cNvPr>
            <p:cNvSpPr/>
            <p:nvPr/>
          </p:nvSpPr>
          <p:spPr>
            <a:xfrm>
              <a:off x="2059153" y="36009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36195" h="36194">
                  <a:moveTo>
                    <a:pt x="36002" y="18001"/>
                  </a:moveTo>
                  <a:lnTo>
                    <a:pt x="34587" y="10994"/>
                  </a:lnTo>
                  <a:lnTo>
                    <a:pt x="30729" y="5272"/>
                  </a:lnTo>
                  <a:lnTo>
                    <a:pt x="25007" y="1414"/>
                  </a:lnTo>
                  <a:lnTo>
                    <a:pt x="18000" y="0"/>
                  </a:lnTo>
                  <a:lnTo>
                    <a:pt x="10994" y="1414"/>
                  </a:lnTo>
                  <a:lnTo>
                    <a:pt x="5272" y="5272"/>
                  </a:lnTo>
                  <a:lnTo>
                    <a:pt x="1414" y="10994"/>
                  </a:lnTo>
                  <a:lnTo>
                    <a:pt x="0" y="18001"/>
                  </a:lnTo>
                  <a:lnTo>
                    <a:pt x="1414" y="25008"/>
                  </a:lnTo>
                  <a:lnTo>
                    <a:pt x="5272" y="30729"/>
                  </a:lnTo>
                  <a:lnTo>
                    <a:pt x="10994" y="34587"/>
                  </a:lnTo>
                  <a:lnTo>
                    <a:pt x="18000" y="36002"/>
                  </a:lnTo>
                  <a:lnTo>
                    <a:pt x="25007" y="34587"/>
                  </a:lnTo>
                  <a:lnTo>
                    <a:pt x="30729" y="30729"/>
                  </a:lnTo>
                  <a:lnTo>
                    <a:pt x="34587" y="25008"/>
                  </a:lnTo>
                  <a:lnTo>
                    <a:pt x="36002" y="18001"/>
                  </a:lnTo>
                  <a:close/>
                </a:path>
              </a:pathLst>
            </a:custGeom>
            <a:ln w="5060">
              <a:solidFill>
                <a:schemeClr val="accent1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6981627-47DD-EC5D-05A5-695B424EAC18}"/>
              </a:ext>
            </a:extLst>
          </p:cNvPr>
          <p:cNvGrpSpPr/>
          <p:nvPr/>
        </p:nvGrpSpPr>
        <p:grpSpPr>
          <a:xfrm>
            <a:off x="981281" y="-16273"/>
            <a:ext cx="793157" cy="119905"/>
            <a:chOff x="853883" y="-13431"/>
            <a:chExt cx="793157" cy="119905"/>
          </a:xfrm>
        </p:grpSpPr>
        <p:sp>
          <p:nvSpPr>
            <p:cNvPr id="84" name="object 10">
              <a:extLst>
                <a:ext uri="{FF2B5EF4-FFF2-40B4-BE49-F238E27FC236}">
                  <a16:creationId xmlns:a16="http://schemas.microsoft.com/office/drawing/2014/main" id="{39E33FCF-4378-1037-B46F-FA0F56AA5629}"/>
                </a:ext>
              </a:extLst>
            </p:cNvPr>
            <p:cNvSpPr txBox="1"/>
            <p:nvPr/>
          </p:nvSpPr>
          <p:spPr>
            <a:xfrm>
              <a:off x="853883" y="-13431"/>
              <a:ext cx="793157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Motivations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499C50D2-65A9-7E17-7079-C86E03BF4663}"/>
                </a:ext>
              </a:extLst>
            </p:cNvPr>
            <p:cNvGrpSpPr/>
            <p:nvPr/>
          </p:nvGrpSpPr>
          <p:grpSpPr>
            <a:xfrm>
              <a:off x="1372449" y="36009"/>
              <a:ext cx="271460" cy="45719"/>
              <a:chOff x="2924175" y="188068"/>
              <a:chExt cx="271460" cy="45719"/>
            </a:xfrm>
          </p:grpSpPr>
          <p:sp>
            <p:nvSpPr>
              <p:cNvPr id="86" name="object 9">
                <a:extLst>
                  <a:ext uri="{FF2B5EF4-FFF2-40B4-BE49-F238E27FC236}">
                    <a16:creationId xmlns:a16="http://schemas.microsoft.com/office/drawing/2014/main" id="{D5E9820E-8653-F0FE-CEAF-5584A1E34F1C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" name="object 9">
                <a:extLst>
                  <a:ext uri="{FF2B5EF4-FFF2-40B4-BE49-F238E27FC236}">
                    <a16:creationId xmlns:a16="http://schemas.microsoft.com/office/drawing/2014/main" id="{23CB1156-BCF9-1C22-1B3D-12AB9D66C4D0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" name="object 9">
                <a:extLst>
                  <a:ext uri="{FF2B5EF4-FFF2-40B4-BE49-F238E27FC236}">
                    <a16:creationId xmlns:a16="http://schemas.microsoft.com/office/drawing/2014/main" id="{892FD53F-D3A4-F7DA-FB07-777018945315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" name="object 9">
                <a:extLst>
                  <a:ext uri="{FF2B5EF4-FFF2-40B4-BE49-F238E27FC236}">
                    <a16:creationId xmlns:a16="http://schemas.microsoft.com/office/drawing/2014/main" id="{332BF288-CAA5-5B30-E57D-631788254781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60066BDD-662B-3EE1-5F94-E8AFD274D20B}"/>
              </a:ext>
            </a:extLst>
          </p:cNvPr>
          <p:cNvGrpSpPr/>
          <p:nvPr/>
        </p:nvGrpSpPr>
        <p:grpSpPr>
          <a:xfrm>
            <a:off x="5425049" y="-16273"/>
            <a:ext cx="676029" cy="119905"/>
            <a:chOff x="5425049" y="-16273"/>
            <a:chExt cx="676029" cy="119905"/>
          </a:xfrm>
        </p:grpSpPr>
        <p:sp>
          <p:nvSpPr>
            <p:cNvPr id="91" name="object 10">
              <a:extLst>
                <a:ext uri="{FF2B5EF4-FFF2-40B4-BE49-F238E27FC236}">
                  <a16:creationId xmlns:a16="http://schemas.microsoft.com/office/drawing/2014/main" id="{1511148A-55EF-34CC-597A-D23468F405EC}"/>
                </a:ext>
              </a:extLst>
            </p:cNvPr>
            <p:cNvSpPr txBox="1"/>
            <p:nvPr/>
          </p:nvSpPr>
          <p:spPr>
            <a:xfrm>
              <a:off x="5425049" y="-16273"/>
              <a:ext cx="561975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Conclusions</a:t>
              </a:r>
              <a:r>
                <a:rPr lang="it-IT" sz="700" spc="30" dirty="0">
                  <a:solidFill>
                    <a:srgbClr val="A67F84"/>
                  </a:solidFill>
                  <a:cs typeface="Arial"/>
                </a:rPr>
                <a:t> </a:t>
              </a:r>
              <a:r>
                <a:rPr lang="it-IT" sz="600" spc="30" dirty="0">
                  <a:solidFill>
                    <a:srgbClr val="A67F84"/>
                  </a:solidFill>
                  <a:cs typeface="Arial"/>
                </a:rPr>
                <a:t>   </a:t>
              </a:r>
              <a:endParaRPr lang="it-IT" sz="600" spc="25" dirty="0">
                <a:solidFill>
                  <a:srgbClr val="FFFFFF"/>
                </a:solidFill>
                <a:cs typeface="Arial"/>
              </a:endParaRPr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BC892005-38A8-19CC-DA56-946DE6FBB3BD}"/>
                </a:ext>
              </a:extLst>
            </p:cNvPr>
            <p:cNvGrpSpPr/>
            <p:nvPr/>
          </p:nvGrpSpPr>
          <p:grpSpPr>
            <a:xfrm>
              <a:off x="5980112" y="34448"/>
              <a:ext cx="120966" cy="45719"/>
              <a:chOff x="2924175" y="188068"/>
              <a:chExt cx="120966" cy="45719"/>
            </a:xfrm>
          </p:grpSpPr>
          <p:sp>
            <p:nvSpPr>
              <p:cNvPr id="118" name="object 9">
                <a:extLst>
                  <a:ext uri="{FF2B5EF4-FFF2-40B4-BE49-F238E27FC236}">
                    <a16:creationId xmlns:a16="http://schemas.microsoft.com/office/drawing/2014/main" id="{54C1DF39-5C20-B792-286C-52A7BF46985A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9" name="object 9">
                <a:extLst>
                  <a:ext uri="{FF2B5EF4-FFF2-40B4-BE49-F238E27FC236}">
                    <a16:creationId xmlns:a16="http://schemas.microsoft.com/office/drawing/2014/main" id="{3C7F692C-449E-8BE7-D4D2-888B33AB39C2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76D1F48E-0DA2-274A-80FB-780CF69C4877}"/>
              </a:ext>
            </a:extLst>
          </p:cNvPr>
          <p:cNvGrpSpPr/>
          <p:nvPr/>
        </p:nvGrpSpPr>
        <p:grpSpPr>
          <a:xfrm>
            <a:off x="2647043" y="-16273"/>
            <a:ext cx="722108" cy="119905"/>
            <a:chOff x="2468563" y="-16273"/>
            <a:chExt cx="722108" cy="119905"/>
          </a:xfrm>
        </p:grpSpPr>
        <p:sp>
          <p:nvSpPr>
            <p:cNvPr id="121" name="object 10">
              <a:extLst>
                <a:ext uri="{FF2B5EF4-FFF2-40B4-BE49-F238E27FC236}">
                  <a16:creationId xmlns:a16="http://schemas.microsoft.com/office/drawing/2014/main" id="{DF2A4603-AE62-1D8E-31CE-C58D02A52037}"/>
                </a:ext>
              </a:extLst>
            </p:cNvPr>
            <p:cNvSpPr txBox="1"/>
            <p:nvPr/>
          </p:nvSpPr>
          <p:spPr>
            <a:xfrm>
              <a:off x="2468563" y="-16273"/>
              <a:ext cx="671422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Uniform</a:t>
              </a: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 case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2428F77B-B8CE-1857-149D-150CE1A44F30}"/>
                </a:ext>
              </a:extLst>
            </p:cNvPr>
            <p:cNvGrpSpPr/>
            <p:nvPr/>
          </p:nvGrpSpPr>
          <p:grpSpPr>
            <a:xfrm>
              <a:off x="3069705" y="34156"/>
              <a:ext cx="120966" cy="45719"/>
              <a:chOff x="2924175" y="188068"/>
              <a:chExt cx="120966" cy="45719"/>
            </a:xfrm>
          </p:grpSpPr>
          <p:sp>
            <p:nvSpPr>
              <p:cNvPr id="123" name="object 9">
                <a:extLst>
                  <a:ext uri="{FF2B5EF4-FFF2-40B4-BE49-F238E27FC236}">
                    <a16:creationId xmlns:a16="http://schemas.microsoft.com/office/drawing/2014/main" id="{ABD97E65-16A5-F48A-3277-37248D02A095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4" name="object 9">
                <a:extLst>
                  <a:ext uri="{FF2B5EF4-FFF2-40B4-BE49-F238E27FC236}">
                    <a16:creationId xmlns:a16="http://schemas.microsoft.com/office/drawing/2014/main" id="{54C2B918-153C-9848-C021-12D009587C25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51805707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0165E-6 -1.19266E-6 L -0.1517 -0.00046 " pathEditMode="relative" rAng="0" ptsTypes="AA">
                                      <p:cBhvr>
                                        <p:cTn id="24" dur="1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8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1059014"/>
            <a:ext cx="1933574" cy="2287258"/>
            <a:chOff x="0" y="1059014"/>
            <a:chExt cx="1933574" cy="228725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59014"/>
              <a:ext cx="1933574" cy="2287258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36752" y="2461489"/>
              <a:ext cx="40427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600" dirty="0">
                  <a:solidFill>
                    <a:schemeClr val="bg1"/>
                  </a:solidFill>
                  <a:latin typeface="+mj-lt"/>
                </a:rPr>
                <a:t>r/a=0.6</a:t>
              </a:r>
            </a:p>
          </p:txBody>
        </p:sp>
      </p:grpSp>
      <p:grpSp>
        <p:nvGrpSpPr>
          <p:cNvPr id="32" name="Gruppo 31"/>
          <p:cNvGrpSpPr/>
          <p:nvPr/>
        </p:nvGrpSpPr>
        <p:grpSpPr>
          <a:xfrm>
            <a:off x="0" y="3346272"/>
            <a:ext cx="6153150" cy="114478"/>
            <a:chOff x="0" y="3346272"/>
            <a:chExt cx="4610101" cy="114478"/>
          </a:xfrm>
        </p:grpSpPr>
        <p:sp>
          <p:nvSpPr>
            <p:cNvPr id="46" name="object 14"/>
            <p:cNvSpPr/>
            <p:nvPr/>
          </p:nvSpPr>
          <p:spPr>
            <a:xfrm>
              <a:off x="0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5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10800" rIns="0" bIns="0" rtlCol="0">
              <a:noAutofit/>
            </a:bodyPr>
            <a:lstStyle/>
            <a:p>
              <a:pPr algn="ctr"/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Artur</a:t>
              </a:r>
              <a:r>
                <a:rPr lang="it-IT" sz="700" dirty="0">
                  <a:solidFill>
                    <a:srgbClr val="EBEBEB"/>
                  </a:solidFill>
                  <a:latin typeface="+mj-lt"/>
                </a:rPr>
                <a:t> 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Kryzhanovskyy </a:t>
              </a:r>
              <a:r>
                <a:rPr lang="it-IT" sz="700" i="1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et al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it-IT"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bject 15"/>
            <p:cNvSpPr/>
            <p:nvPr/>
          </p:nvSpPr>
          <p:spPr>
            <a:xfrm>
              <a:off x="2305051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10800" rIns="0" bIns="0" rtlCol="0"/>
            <a:lstStyle/>
            <a:p>
              <a:pPr algn="ctr"/>
              <a:r>
                <a:rPr lang="it-IT" sz="700" spc="6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3D RFP </a:t>
              </a:r>
              <a:r>
                <a:rPr lang="it-IT" sz="700" spc="6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simulation</a:t>
              </a:r>
              <a:endParaRPr lang="it-IT"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831058" y="1104901"/>
            <a:ext cx="457054" cy="1326356"/>
          </a:xfrm>
          <a:prstGeom prst="rect">
            <a:avLst/>
          </a:prstGeom>
          <a:noFill/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it-IT"/>
          </a:p>
        </p:txBody>
      </p:sp>
      <p:grpSp>
        <p:nvGrpSpPr>
          <p:cNvPr id="74" name="Gruppo 125"/>
          <p:cNvGrpSpPr/>
          <p:nvPr/>
        </p:nvGrpSpPr>
        <p:grpSpPr>
          <a:xfrm>
            <a:off x="92769" y="423186"/>
            <a:ext cx="6083503" cy="246221"/>
            <a:chOff x="389757" y="1407299"/>
            <a:chExt cx="6083503" cy="246221"/>
          </a:xfrm>
        </p:grpSpPr>
        <p:sp>
          <p:nvSpPr>
            <p:cNvPr id="75" name="Ovale 126"/>
            <p:cNvSpPr/>
            <p:nvPr/>
          </p:nvSpPr>
          <p:spPr>
            <a:xfrm>
              <a:off x="389757" y="148439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6" name="CasellaDiTesto 127"/>
            <p:cNvSpPr txBox="1"/>
            <p:nvPr/>
          </p:nvSpPr>
          <p:spPr>
            <a:xfrm>
              <a:off x="490535" y="1407299"/>
              <a:ext cx="598272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latin typeface="+mj-lt"/>
                </a:rPr>
                <a:t>We look at </a:t>
              </a:r>
              <a:r>
                <a:rPr lang="it-IT" sz="1000" dirty="0">
                  <a:latin typeface="+mj-lt"/>
                </a:rPr>
                <a:t>(</a:t>
              </a:r>
              <a:r>
                <a:rPr lang="it-IT" sz="1000" dirty="0">
                  <a:solidFill>
                    <a:srgbClr val="0070C0"/>
                  </a:solidFill>
                  <a:latin typeface="+mj-lt"/>
                </a:rPr>
                <a:t>m,n</a:t>
              </a:r>
              <a:r>
                <a:rPr lang="it-IT" sz="1000" dirty="0">
                  <a:latin typeface="+mj-lt"/>
                </a:rPr>
                <a:t>)=(</a:t>
              </a:r>
              <a:r>
                <a:rPr lang="it-IT" sz="1000" dirty="0">
                  <a:solidFill>
                    <a:srgbClr val="0070C0"/>
                  </a:solidFill>
                  <a:latin typeface="+mj-lt"/>
                </a:rPr>
                <a:t>1,0</a:t>
              </a:r>
              <a:r>
                <a:rPr lang="it-IT" sz="1000" dirty="0">
                  <a:latin typeface="+mj-lt"/>
                </a:rPr>
                <a:t>) </a:t>
              </a:r>
              <a:r>
                <a:rPr lang="en-GB" sz="1000" dirty="0">
                  <a:latin typeface="+mj-lt"/>
                </a:rPr>
                <a:t>mode spectrum during the fully 3D RFP simulation. </a:t>
              </a:r>
            </a:p>
          </p:txBody>
        </p:sp>
      </p:grpSp>
      <p:grpSp>
        <p:nvGrpSpPr>
          <p:cNvPr id="77" name="Gruppo 125"/>
          <p:cNvGrpSpPr/>
          <p:nvPr/>
        </p:nvGrpSpPr>
        <p:grpSpPr>
          <a:xfrm>
            <a:off x="92769" y="647145"/>
            <a:ext cx="6083503" cy="246221"/>
            <a:chOff x="389757" y="1407299"/>
            <a:chExt cx="6083503" cy="246221"/>
          </a:xfrm>
        </p:grpSpPr>
        <p:sp>
          <p:nvSpPr>
            <p:cNvPr id="78" name="Ovale 126"/>
            <p:cNvSpPr/>
            <p:nvPr/>
          </p:nvSpPr>
          <p:spPr>
            <a:xfrm>
              <a:off x="389757" y="148439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9" name="CasellaDiTesto 127"/>
            <p:cNvSpPr txBox="1"/>
            <p:nvPr/>
          </p:nvSpPr>
          <p:spPr>
            <a:xfrm>
              <a:off x="490535" y="1407299"/>
              <a:ext cx="598272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latin typeface="+mj-lt"/>
                </a:rPr>
                <a:t>Clear excitation of </a:t>
              </a:r>
              <a:r>
                <a:rPr lang="en-GB" sz="1000" dirty="0" err="1">
                  <a:latin typeface="+mj-lt"/>
                </a:rPr>
                <a:t>Alfvénic</a:t>
              </a:r>
              <a:r>
                <a:rPr lang="en-GB" sz="1000" dirty="0">
                  <a:latin typeface="+mj-lt"/>
                </a:rPr>
                <a:t> activity by magnetic reconnection.</a:t>
              </a:r>
            </a:p>
          </p:txBody>
        </p:sp>
      </p:grpSp>
      <p:sp>
        <p:nvSpPr>
          <p:cNvPr id="105" name="Rectangle 104"/>
          <p:cNvSpPr/>
          <p:nvPr/>
        </p:nvSpPr>
        <p:spPr>
          <a:xfrm>
            <a:off x="-75540" y="2372576"/>
            <a:ext cx="41229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CWT</a:t>
            </a:r>
          </a:p>
        </p:txBody>
      </p:sp>
      <p:sp>
        <p:nvSpPr>
          <p:cNvPr id="63" name="object 8"/>
          <p:cNvSpPr txBox="1"/>
          <p:nvPr/>
        </p:nvSpPr>
        <p:spPr>
          <a:xfrm>
            <a:off x="-200" y="118683"/>
            <a:ext cx="6153349" cy="290699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0" rIns="0" bIns="0" rtlCol="0">
            <a:noAutofit/>
          </a:bodyPr>
          <a:lstStyle/>
          <a:p>
            <a:pPr marL="107945">
              <a:spcBef>
                <a:spcPts val="375"/>
              </a:spcBef>
            </a:pPr>
            <a:r>
              <a:rPr lang="en-GB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Excitation of AWs by magnetic reconnection in RFP</a:t>
            </a:r>
          </a:p>
        </p:txBody>
      </p:sp>
      <p:sp>
        <p:nvSpPr>
          <p:cNvPr id="51" name="object 3"/>
          <p:cNvSpPr/>
          <p:nvPr/>
        </p:nvSpPr>
        <p:spPr>
          <a:xfrm>
            <a:off x="0" y="0"/>
            <a:ext cx="6153181" cy="118683"/>
          </a:xfrm>
          <a:custGeom>
            <a:avLst/>
            <a:gdLst/>
            <a:ahLst/>
            <a:cxnLst/>
            <a:rect l="l" t="t" r="r" b="b"/>
            <a:pathLst>
              <a:path w="4608195" h="122554">
                <a:moveTo>
                  <a:pt x="0" y="122389"/>
                </a:moveTo>
                <a:lnTo>
                  <a:pt x="4608004" y="122389"/>
                </a:lnTo>
                <a:lnTo>
                  <a:pt x="4608004" y="0"/>
                </a:lnTo>
                <a:lnTo>
                  <a:pt x="0" y="0"/>
                </a:lnTo>
                <a:lnTo>
                  <a:pt x="0" y="12238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" name="object 11"/>
          <p:cNvSpPr txBox="1">
            <a:spLocks/>
          </p:cNvSpPr>
          <p:nvPr/>
        </p:nvSpPr>
        <p:spPr>
          <a:xfrm>
            <a:off x="5776911" y="3360076"/>
            <a:ext cx="396875" cy="100674"/>
          </a:xfrm>
          <a:prstGeom prst="rect">
            <a:avLst/>
          </a:prstGeom>
        </p:spPr>
        <p:txBody>
          <a:bodyPr vert="horz" wrap="square" lIns="0" tIns="10800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600" b="0" i="0" kern="1200">
                <a:solidFill>
                  <a:srgbClr val="7A0000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847">
              <a:lnSpc>
                <a:spcPts val="660"/>
              </a:lnSpc>
            </a:pP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it-IT" sz="700" spc="114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t-IT" sz="700" spc="5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2101607" y="1038683"/>
            <a:ext cx="1891366" cy="2238526"/>
            <a:chOff x="2101607" y="1038683"/>
            <a:chExt cx="1891366" cy="223852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7834" y="2202442"/>
              <a:ext cx="1483519" cy="988395"/>
            </a:xfrm>
            <a:prstGeom prst="rect">
              <a:avLst/>
            </a:prstGeom>
          </p:spPr>
        </p:pic>
        <p:grpSp>
          <p:nvGrpSpPr>
            <p:cNvPr id="28" name="Group 27"/>
            <p:cNvGrpSpPr/>
            <p:nvPr/>
          </p:nvGrpSpPr>
          <p:grpSpPr>
            <a:xfrm>
              <a:off x="2218261" y="1081508"/>
              <a:ext cx="1635507" cy="1106240"/>
              <a:chOff x="2218261" y="1081508"/>
              <a:chExt cx="1635507" cy="1106240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2300098" y="1081508"/>
                <a:ext cx="1553670" cy="1106240"/>
                <a:chOff x="2300098" y="1081508"/>
                <a:chExt cx="1553670" cy="1106240"/>
              </a:xfrm>
            </p:grpSpPr>
            <p:grpSp>
              <p:nvGrpSpPr>
                <p:cNvPr id="22" name="Group 21"/>
                <p:cNvGrpSpPr/>
                <p:nvPr/>
              </p:nvGrpSpPr>
              <p:grpSpPr>
                <a:xfrm>
                  <a:off x="2316884" y="1081508"/>
                  <a:ext cx="1536884" cy="1106240"/>
                  <a:chOff x="2316884" y="1081508"/>
                  <a:chExt cx="1536884" cy="1106240"/>
                </a:xfrm>
              </p:grpSpPr>
              <p:grpSp>
                <p:nvGrpSpPr>
                  <p:cNvPr id="19" name="Group 18"/>
                  <p:cNvGrpSpPr/>
                  <p:nvPr/>
                </p:nvGrpSpPr>
                <p:grpSpPr>
                  <a:xfrm>
                    <a:off x="2316884" y="1081508"/>
                    <a:ext cx="1536884" cy="1023949"/>
                    <a:chOff x="2316884" y="1081508"/>
                    <a:chExt cx="1536884" cy="1023949"/>
                  </a:xfrm>
                </p:grpSpPr>
                <p:pic>
                  <p:nvPicPr>
                    <p:cNvPr id="11" name="Picture 10"/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316884" y="1081508"/>
                      <a:ext cx="1536884" cy="1023949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7" name="Rectangle 16"/>
                    <p:cNvSpPr/>
                    <p:nvPr/>
                  </p:nvSpPr>
                  <p:spPr>
                    <a:xfrm>
                      <a:off x="2438465" y="2004069"/>
                      <a:ext cx="1323910" cy="9143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lIns="0" tIns="0" rIns="0" bIns="0" rtlCol="0" anchor="ctr">
                      <a:noAutofit/>
                    </a:bodyPr>
                    <a:lstStyle/>
                    <a:p>
                      <a:pPr algn="ctr"/>
                      <a:endParaRPr lang="it-IT"/>
                    </a:p>
                  </p:txBody>
                </p:sp>
              </p:grpSp>
              <p:grpSp>
                <p:nvGrpSpPr>
                  <p:cNvPr id="16" name="Group 15"/>
                  <p:cNvGrpSpPr/>
                  <p:nvPr/>
                </p:nvGrpSpPr>
                <p:grpSpPr>
                  <a:xfrm>
                    <a:off x="2325082" y="1951087"/>
                    <a:ext cx="1519194" cy="153888"/>
                    <a:chOff x="2328417" y="1947139"/>
                    <a:chExt cx="1519194" cy="153888"/>
                  </a:xfrm>
                </p:grpSpPr>
                <p:sp>
                  <p:nvSpPr>
                    <p:cNvPr id="15" name="TextBox 14"/>
                    <p:cNvSpPr txBox="1"/>
                    <p:nvPr/>
                  </p:nvSpPr>
                  <p:spPr>
                    <a:xfrm>
                      <a:off x="2328417" y="1947139"/>
                      <a:ext cx="248786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it-IT" sz="400" dirty="0">
                          <a:latin typeface="+mj-lt"/>
                        </a:rPr>
                        <a:t>3.6</a:t>
                      </a:r>
                    </a:p>
                  </p:txBody>
                </p:sp>
                <p:sp>
                  <p:nvSpPr>
                    <p:cNvPr id="113" name="TextBox 112"/>
                    <p:cNvSpPr txBox="1"/>
                    <p:nvPr/>
                  </p:nvSpPr>
                  <p:spPr>
                    <a:xfrm>
                      <a:off x="3598825" y="1947139"/>
                      <a:ext cx="248786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it-IT" sz="400" dirty="0">
                          <a:latin typeface="+mj-lt"/>
                        </a:rPr>
                        <a:t>4.2</a:t>
                      </a:r>
                    </a:p>
                  </p:txBody>
                </p:sp>
                <p:sp>
                  <p:nvSpPr>
                    <p:cNvPr id="114" name="TextBox 113"/>
                    <p:cNvSpPr txBox="1"/>
                    <p:nvPr/>
                  </p:nvSpPr>
                  <p:spPr>
                    <a:xfrm>
                      <a:off x="2540152" y="1947139"/>
                      <a:ext cx="248786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it-IT" sz="400" dirty="0">
                          <a:latin typeface="+mj-lt"/>
                        </a:rPr>
                        <a:t>3.7</a:t>
                      </a:r>
                    </a:p>
                  </p:txBody>
                </p:sp>
                <p:sp>
                  <p:nvSpPr>
                    <p:cNvPr id="128" name="TextBox 127"/>
                    <p:cNvSpPr txBox="1"/>
                    <p:nvPr/>
                  </p:nvSpPr>
                  <p:spPr>
                    <a:xfrm>
                      <a:off x="2751887" y="1947139"/>
                      <a:ext cx="248786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it-IT" sz="400" dirty="0">
                          <a:latin typeface="+mj-lt"/>
                        </a:rPr>
                        <a:t>3.8</a:t>
                      </a:r>
                    </a:p>
                  </p:txBody>
                </p:sp>
                <p:sp>
                  <p:nvSpPr>
                    <p:cNvPr id="129" name="TextBox 128"/>
                    <p:cNvSpPr txBox="1"/>
                    <p:nvPr/>
                  </p:nvSpPr>
                  <p:spPr>
                    <a:xfrm>
                      <a:off x="2963622" y="1947139"/>
                      <a:ext cx="248786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it-IT" sz="400" dirty="0">
                          <a:latin typeface="+mj-lt"/>
                        </a:rPr>
                        <a:t>3.9</a:t>
                      </a:r>
                    </a:p>
                  </p:txBody>
                </p:sp>
                <p:sp>
                  <p:nvSpPr>
                    <p:cNvPr id="130" name="TextBox 129"/>
                    <p:cNvSpPr txBox="1"/>
                    <p:nvPr/>
                  </p:nvSpPr>
                  <p:spPr>
                    <a:xfrm>
                      <a:off x="3175357" y="1947139"/>
                      <a:ext cx="248786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it-IT" sz="400" dirty="0">
                          <a:latin typeface="+mj-lt"/>
                        </a:rPr>
                        <a:t>4.0</a:t>
                      </a:r>
                    </a:p>
                  </p:txBody>
                </p:sp>
                <p:sp>
                  <p:nvSpPr>
                    <p:cNvPr id="131" name="TextBox 130"/>
                    <p:cNvSpPr txBox="1"/>
                    <p:nvPr/>
                  </p:nvSpPr>
                  <p:spPr>
                    <a:xfrm>
                      <a:off x="3387092" y="1947139"/>
                      <a:ext cx="248786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it-IT" sz="400" dirty="0">
                          <a:latin typeface="+mj-lt"/>
                        </a:rPr>
                        <a:t>4.1</a:t>
                      </a:r>
                    </a:p>
                  </p:txBody>
                </p:sp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0" name="TextBox 19"/>
                      <p:cNvSpPr txBox="1"/>
                      <p:nvPr/>
                    </p:nvSpPr>
                    <p:spPr>
                      <a:xfrm>
                        <a:off x="2910674" y="2032641"/>
                        <a:ext cx="404085" cy="15510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it-IT" sz="400" dirty="0">
                            <a:latin typeface="+mj-lt"/>
                          </a:rPr>
                          <a:t>t/</a:t>
                        </a:r>
                        <a14:m>
                          <m:oMath xmlns:m="http://schemas.openxmlformats.org/officeDocument/2006/math">
                            <m:sSub>
                              <m:sSubPr>
                                <m:ctrlPr>
                                  <a:rPr lang="it-IT" sz="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it-IT" sz="40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τ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it-IT" sz="400" b="0" i="0" smtClean="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sub>
                            </m:sSub>
                            <m:r>
                              <a:rPr lang="it-IT" sz="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sSup>
                              <m:sSupPr>
                                <m:ctrlPr>
                                  <a:rPr lang="it-IT" sz="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it-IT" sz="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p>
                          </m:oMath>
                        </a14:m>
                        <a:endParaRPr lang="it-IT" sz="400" dirty="0">
                          <a:latin typeface="+mj-lt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0" name="TextBox 19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910674" y="2032641"/>
                        <a:ext cx="404085" cy="155107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it-IT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25" name="Rectangle 24"/>
                <p:cNvSpPr/>
                <p:nvPr/>
              </p:nvSpPr>
              <p:spPr>
                <a:xfrm>
                  <a:off x="2300098" y="1556053"/>
                  <a:ext cx="146108" cy="44753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algn="ctr"/>
                  <a:endParaRPr lang="it-IT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2" name="TextBox 131"/>
                  <p:cNvSpPr txBox="1"/>
                  <p:nvPr/>
                </p:nvSpPr>
                <p:spPr>
                  <a:xfrm rot="16200000">
                    <a:off x="1956747" y="1694834"/>
                    <a:ext cx="682174" cy="15914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it-IT" sz="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it-IT" sz="400" b="0" i="0" smtClean="0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it-IT" sz="400" b="0" i="0" smtClean="0"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sub>
                            <m:sup>
                              <m:r>
                                <a:rPr lang="it-IT" sz="400" b="0" i="0" smtClean="0">
                                  <a:latin typeface="Cambria Math" panose="02040503050406030204" pitchFamily="18" charset="0"/>
                                </a:rPr>
                                <m:t>0,0</m:t>
                              </m:r>
                            </m:sup>
                          </m:sSubSup>
                          <m:r>
                            <a:rPr lang="it-IT" sz="400" b="0" i="0" smtClean="0">
                              <a:latin typeface="Cambria Math" panose="02040503050406030204" pitchFamily="18" charset="0"/>
                            </a:rPr>
                            <m:t>(1.0,</m:t>
                          </m:r>
                          <m:r>
                            <m:rPr>
                              <m:sty m:val="p"/>
                            </m:rPr>
                            <a:rPr lang="it-IT" sz="400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it-IT" sz="400" b="0" i="0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it-IT" sz="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it-IT" sz="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it-IT" sz="400" b="0" i="0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sub>
                          </m:sSub>
                          <m:r>
                            <a:rPr lang="it-IT" sz="400" b="0" i="0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it-IT" sz="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it-IT" sz="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it-IT" sz="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</m:oMath>
                      </m:oMathPara>
                    </a14:m>
                    <a:endParaRPr lang="it-IT" sz="400" dirty="0"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132" name="TextBox 13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1956747" y="1694834"/>
                    <a:ext cx="682174" cy="159146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4" name="Group 23"/>
            <p:cNvGrpSpPr/>
            <p:nvPr/>
          </p:nvGrpSpPr>
          <p:grpSpPr>
            <a:xfrm>
              <a:off x="2270203" y="1493374"/>
              <a:ext cx="264816" cy="546229"/>
              <a:chOff x="2109652" y="1490291"/>
              <a:chExt cx="264816" cy="54622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3" name="TextBox 132"/>
                  <p:cNvSpPr txBox="1"/>
                  <p:nvPr/>
                </p:nvSpPr>
                <p:spPr>
                  <a:xfrm>
                    <a:off x="2109652" y="1882632"/>
                    <a:ext cx="264816" cy="1538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sz="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400" b="0" i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oMath>
                      </m:oMathPara>
                    </a14:m>
                    <a:endParaRPr lang="it-IT" sz="400" dirty="0"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133" name="TextBox 13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09652" y="1882632"/>
                    <a:ext cx="264816" cy="153888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4" name="TextBox 133"/>
                  <p:cNvSpPr txBox="1"/>
                  <p:nvPr/>
                </p:nvSpPr>
                <p:spPr>
                  <a:xfrm>
                    <a:off x="2109652" y="1817241"/>
                    <a:ext cx="264816" cy="1538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sz="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oMath>
                      </m:oMathPara>
                    </a14:m>
                    <a:endParaRPr lang="it-IT" sz="400" dirty="0"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134" name="TextBox 13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09652" y="1817241"/>
                    <a:ext cx="264816" cy="153888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5" name="TextBox 134"/>
                  <p:cNvSpPr txBox="1"/>
                  <p:nvPr/>
                </p:nvSpPr>
                <p:spPr>
                  <a:xfrm>
                    <a:off x="2109652" y="1751851"/>
                    <a:ext cx="264816" cy="1538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sz="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4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oMath>
                      </m:oMathPara>
                    </a14:m>
                    <a:endParaRPr lang="it-IT" sz="400" dirty="0"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135" name="TextBox 13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09652" y="1751851"/>
                    <a:ext cx="264816" cy="153888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7" name="TextBox 136"/>
                  <p:cNvSpPr txBox="1"/>
                  <p:nvPr/>
                </p:nvSpPr>
                <p:spPr>
                  <a:xfrm>
                    <a:off x="2109652" y="1686461"/>
                    <a:ext cx="264816" cy="1538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sz="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oMath>
                      </m:oMathPara>
                    </a14:m>
                    <a:endParaRPr lang="it-IT" sz="400" dirty="0"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137" name="TextBox 13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09652" y="1686461"/>
                    <a:ext cx="264816" cy="153888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8" name="TextBox 137"/>
                  <p:cNvSpPr txBox="1"/>
                  <p:nvPr/>
                </p:nvSpPr>
                <p:spPr>
                  <a:xfrm>
                    <a:off x="2109652" y="1621071"/>
                    <a:ext cx="264816" cy="1538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sz="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4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it-IT" sz="400" dirty="0"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138" name="TextBox 13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09652" y="1621071"/>
                    <a:ext cx="264816" cy="153888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9" name="TextBox 138"/>
                  <p:cNvSpPr txBox="1"/>
                  <p:nvPr/>
                </p:nvSpPr>
                <p:spPr>
                  <a:xfrm>
                    <a:off x="2109652" y="1555681"/>
                    <a:ext cx="264816" cy="1538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sz="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oMath>
                      </m:oMathPara>
                    </a14:m>
                    <a:endParaRPr lang="it-IT" sz="400" dirty="0"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139" name="TextBox 13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09652" y="1555681"/>
                    <a:ext cx="264816" cy="153888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0" name="TextBox 139"/>
                  <p:cNvSpPr txBox="1"/>
                  <p:nvPr/>
                </p:nvSpPr>
                <p:spPr>
                  <a:xfrm>
                    <a:off x="2109652" y="1490291"/>
                    <a:ext cx="264816" cy="1538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sz="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oMath>
                      </m:oMathPara>
                    </a14:m>
                    <a:endParaRPr lang="it-IT" sz="400" dirty="0"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140" name="TextBox 13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09652" y="1490291"/>
                    <a:ext cx="264816" cy="153888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9" name="Rectangle 28"/>
            <p:cNvSpPr/>
            <p:nvPr/>
          </p:nvSpPr>
          <p:spPr>
            <a:xfrm>
              <a:off x="2316884" y="1081508"/>
              <a:ext cx="128405" cy="47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it-IT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2268022" y="1038683"/>
              <a:ext cx="266420" cy="560608"/>
              <a:chOff x="2264155" y="1040225"/>
              <a:chExt cx="266420" cy="5606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2" name="TextBox 141"/>
                  <p:cNvSpPr txBox="1"/>
                  <p:nvPr/>
                </p:nvSpPr>
                <p:spPr>
                  <a:xfrm>
                    <a:off x="2264155" y="1446945"/>
                    <a:ext cx="266420" cy="1538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sz="400" b="0" i="0" smtClean="0">
                              <a:latin typeface="Cambria Math" panose="02040503050406030204" pitchFamily="18" charset="0"/>
                            </a:rPr>
                            <m:t>0.0</m:t>
                          </m:r>
                        </m:oMath>
                      </m:oMathPara>
                    </a14:m>
                    <a:endParaRPr lang="it-IT" sz="400" dirty="0"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142" name="TextBox 14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64155" y="1446945"/>
                    <a:ext cx="266420" cy="153888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3" name="TextBox 142"/>
                  <p:cNvSpPr txBox="1"/>
                  <p:nvPr/>
                </p:nvSpPr>
                <p:spPr>
                  <a:xfrm>
                    <a:off x="2264155" y="1379160"/>
                    <a:ext cx="266420" cy="1538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sz="400" b="0" i="1" smtClean="0">
                              <a:latin typeface="Cambria Math" panose="02040503050406030204" pitchFamily="18" charset="0"/>
                            </a:rPr>
                            <m:t>0.2</m:t>
                          </m:r>
                        </m:oMath>
                      </m:oMathPara>
                    </a14:m>
                    <a:endParaRPr lang="it-IT" sz="400" dirty="0"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143" name="TextBox 14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64155" y="1379160"/>
                    <a:ext cx="266420" cy="153888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4" name="TextBox 143"/>
                  <p:cNvSpPr txBox="1"/>
                  <p:nvPr/>
                </p:nvSpPr>
                <p:spPr>
                  <a:xfrm>
                    <a:off x="2264155" y="1311373"/>
                    <a:ext cx="266420" cy="1538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sz="400" b="0" i="0" smtClean="0">
                              <a:latin typeface="Cambria Math" panose="02040503050406030204" pitchFamily="18" charset="0"/>
                            </a:rPr>
                            <m:t>0.4</m:t>
                          </m:r>
                        </m:oMath>
                      </m:oMathPara>
                    </a14:m>
                    <a:endParaRPr lang="it-IT" sz="400" dirty="0"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144" name="TextBox 14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64155" y="1311373"/>
                    <a:ext cx="266420" cy="153888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5" name="TextBox 144"/>
                  <p:cNvSpPr txBox="1"/>
                  <p:nvPr/>
                </p:nvSpPr>
                <p:spPr>
                  <a:xfrm>
                    <a:off x="2264155" y="1243586"/>
                    <a:ext cx="266420" cy="1538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sz="400" b="0" i="0" smtClean="0">
                              <a:latin typeface="Cambria Math" panose="02040503050406030204" pitchFamily="18" charset="0"/>
                            </a:rPr>
                            <m:t>0.6</m:t>
                          </m:r>
                        </m:oMath>
                      </m:oMathPara>
                    </a14:m>
                    <a:endParaRPr lang="it-IT" sz="400" dirty="0"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145" name="TextBox 14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64155" y="1243586"/>
                    <a:ext cx="266420" cy="153888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6" name="TextBox 145"/>
                  <p:cNvSpPr txBox="1"/>
                  <p:nvPr/>
                </p:nvSpPr>
                <p:spPr>
                  <a:xfrm>
                    <a:off x="2264155" y="1175799"/>
                    <a:ext cx="266420" cy="1538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sz="400" b="0" i="0" smtClean="0">
                              <a:latin typeface="Cambria Math" panose="02040503050406030204" pitchFamily="18" charset="0"/>
                            </a:rPr>
                            <m:t>0.8</m:t>
                          </m:r>
                        </m:oMath>
                      </m:oMathPara>
                    </a14:m>
                    <a:endParaRPr lang="it-IT" sz="400" dirty="0"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146" name="TextBox 14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64155" y="1175799"/>
                    <a:ext cx="266420" cy="153888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7" name="TextBox 146"/>
                  <p:cNvSpPr txBox="1"/>
                  <p:nvPr/>
                </p:nvSpPr>
                <p:spPr>
                  <a:xfrm>
                    <a:off x="2264155" y="1108012"/>
                    <a:ext cx="266420" cy="1538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sz="400" b="0" i="1" smtClean="0">
                              <a:latin typeface="Cambria Math" panose="02040503050406030204" pitchFamily="18" charset="0"/>
                            </a:rPr>
                            <m:t>1.0</m:t>
                          </m:r>
                        </m:oMath>
                      </m:oMathPara>
                    </a14:m>
                    <a:endParaRPr lang="it-IT" sz="400" dirty="0"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147" name="TextBox 14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64155" y="1108012"/>
                    <a:ext cx="266420" cy="153888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8" name="TextBox 147"/>
                  <p:cNvSpPr txBox="1"/>
                  <p:nvPr/>
                </p:nvSpPr>
                <p:spPr>
                  <a:xfrm>
                    <a:off x="2264155" y="1040225"/>
                    <a:ext cx="266420" cy="1538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sz="400" b="0" i="1" smtClean="0">
                              <a:latin typeface="Cambria Math" panose="02040503050406030204" pitchFamily="18" charset="0"/>
                            </a:rPr>
                            <m:t>1.2</m:t>
                          </m:r>
                        </m:oMath>
                      </m:oMathPara>
                    </a14:m>
                    <a:endParaRPr lang="it-IT" sz="400" dirty="0"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148" name="TextBox 1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64155" y="1040225"/>
                    <a:ext cx="266420" cy="153888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TextBox 148"/>
                <p:cNvSpPr txBox="1"/>
                <p:nvPr/>
              </p:nvSpPr>
              <p:spPr>
                <a:xfrm rot="16200000">
                  <a:off x="2087007" y="1228288"/>
                  <a:ext cx="421654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it-IT" sz="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it-IT" sz="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k</m:t>
                            </m:r>
                          </m:sub>
                        </m:sSub>
                        <m:r>
                          <a:rPr lang="it-IT" sz="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it-IT" sz="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it-IT" sz="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−2</m:t>
                            </m:r>
                          </m:sup>
                        </m:sSup>
                      </m:oMath>
                    </m:oMathPara>
                  </a14:m>
                  <a:endParaRPr lang="it-IT" sz="4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49" name="TextBox 1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2087007" y="1228288"/>
                  <a:ext cx="421654" cy="153888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0" name="TextBox 149"/>
                <p:cNvSpPr txBox="1"/>
                <p:nvPr/>
              </p:nvSpPr>
              <p:spPr>
                <a:xfrm rot="5400000">
                  <a:off x="3784967" y="1247400"/>
                  <a:ext cx="262123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it-IT" sz="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it-IT" sz="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</m:t>
                            </m:r>
                          </m:sub>
                        </m:sSub>
                      </m:oMath>
                    </m:oMathPara>
                  </a14:m>
                  <a:endParaRPr lang="it-IT" sz="4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50" name="TextBox 1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3784967" y="1247400"/>
                  <a:ext cx="262123" cy="153888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/>
            <p:cNvSpPr/>
            <p:nvPr/>
          </p:nvSpPr>
          <p:spPr>
            <a:xfrm>
              <a:off x="3722728" y="1097526"/>
              <a:ext cx="137899" cy="45793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it-IT"/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3632543" y="1045744"/>
              <a:ext cx="324128" cy="560608"/>
              <a:chOff x="2264155" y="1040225"/>
              <a:chExt cx="324128" cy="5606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2" name="TextBox 151"/>
                  <p:cNvSpPr txBox="1"/>
                  <p:nvPr/>
                </p:nvSpPr>
                <p:spPr>
                  <a:xfrm>
                    <a:off x="2264155" y="1446945"/>
                    <a:ext cx="324128" cy="1538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sz="400" b="0" i="0" smtClean="0">
                              <a:latin typeface="Cambria Math" panose="02040503050406030204" pitchFamily="18" charset="0"/>
                            </a:rPr>
                            <m:t>10.30</m:t>
                          </m:r>
                        </m:oMath>
                      </m:oMathPara>
                    </a14:m>
                    <a:endParaRPr lang="it-IT" sz="400" dirty="0"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152" name="TextBox 15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64155" y="1446945"/>
                    <a:ext cx="324128" cy="153888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3" name="TextBox 152"/>
                  <p:cNvSpPr txBox="1"/>
                  <p:nvPr/>
                </p:nvSpPr>
                <p:spPr>
                  <a:xfrm>
                    <a:off x="2264155" y="1379160"/>
                    <a:ext cx="324128" cy="1538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sz="400" b="0" i="1" smtClean="0">
                              <a:latin typeface="Cambria Math" panose="02040503050406030204" pitchFamily="18" charset="0"/>
                            </a:rPr>
                            <m:t>10.35</m:t>
                          </m:r>
                        </m:oMath>
                      </m:oMathPara>
                    </a14:m>
                    <a:endParaRPr lang="it-IT" sz="400" dirty="0"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153" name="TextBox 15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64155" y="1379160"/>
                    <a:ext cx="324128" cy="153888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4" name="TextBox 153"/>
                  <p:cNvSpPr txBox="1"/>
                  <p:nvPr/>
                </p:nvSpPr>
                <p:spPr>
                  <a:xfrm>
                    <a:off x="2264155" y="1311373"/>
                    <a:ext cx="324128" cy="1538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sz="400" b="0" i="0" smtClean="0">
                              <a:latin typeface="Cambria Math" panose="02040503050406030204" pitchFamily="18" charset="0"/>
                            </a:rPr>
                            <m:t>10.40</m:t>
                          </m:r>
                        </m:oMath>
                      </m:oMathPara>
                    </a14:m>
                    <a:endParaRPr lang="it-IT" sz="400" dirty="0"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154" name="TextBox 1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64155" y="1311373"/>
                    <a:ext cx="324128" cy="153888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5" name="TextBox 154"/>
                  <p:cNvSpPr txBox="1"/>
                  <p:nvPr/>
                </p:nvSpPr>
                <p:spPr>
                  <a:xfrm>
                    <a:off x="2264155" y="1243586"/>
                    <a:ext cx="324128" cy="1538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sz="400" b="0" i="0" smtClean="0">
                              <a:latin typeface="Cambria Math" panose="02040503050406030204" pitchFamily="18" charset="0"/>
                            </a:rPr>
                            <m:t>10.45</m:t>
                          </m:r>
                        </m:oMath>
                      </m:oMathPara>
                    </a14:m>
                    <a:endParaRPr lang="it-IT" sz="400" dirty="0"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155" name="TextBox 15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64155" y="1243586"/>
                    <a:ext cx="324128" cy="153888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6" name="TextBox 155"/>
                  <p:cNvSpPr txBox="1"/>
                  <p:nvPr/>
                </p:nvSpPr>
                <p:spPr>
                  <a:xfrm>
                    <a:off x="2264155" y="1175799"/>
                    <a:ext cx="324128" cy="1538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sz="400" b="0" i="0" smtClean="0">
                              <a:latin typeface="Cambria Math" panose="02040503050406030204" pitchFamily="18" charset="0"/>
                            </a:rPr>
                            <m:t>10.50</m:t>
                          </m:r>
                        </m:oMath>
                      </m:oMathPara>
                    </a14:m>
                    <a:endParaRPr lang="it-IT" sz="400" dirty="0"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156" name="TextBox 15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64155" y="1175799"/>
                    <a:ext cx="324128" cy="153888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7" name="TextBox 156"/>
                  <p:cNvSpPr txBox="1"/>
                  <p:nvPr/>
                </p:nvSpPr>
                <p:spPr>
                  <a:xfrm>
                    <a:off x="2264155" y="1108012"/>
                    <a:ext cx="324128" cy="1538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sz="400" b="0" i="1" smtClean="0">
                              <a:latin typeface="Cambria Math" panose="02040503050406030204" pitchFamily="18" charset="0"/>
                            </a:rPr>
                            <m:t>10.55</m:t>
                          </m:r>
                        </m:oMath>
                      </m:oMathPara>
                    </a14:m>
                    <a:endParaRPr lang="it-IT" sz="400" dirty="0"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157" name="TextBox 15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64155" y="1108012"/>
                    <a:ext cx="324128" cy="153888"/>
                  </a:xfrm>
                  <a:prstGeom prst="rect">
                    <a:avLst/>
                  </a:prstGeom>
                  <a:blipFill>
                    <a:blip r:embed="rId2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8" name="TextBox 157"/>
                  <p:cNvSpPr txBox="1"/>
                  <p:nvPr/>
                </p:nvSpPr>
                <p:spPr>
                  <a:xfrm>
                    <a:off x="2264155" y="1040225"/>
                    <a:ext cx="324128" cy="1538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sz="400" b="0" i="1" smtClean="0">
                              <a:latin typeface="Cambria Math" panose="02040503050406030204" pitchFamily="18" charset="0"/>
                            </a:rPr>
                            <m:t>10.60</m:t>
                          </m:r>
                        </m:oMath>
                      </m:oMathPara>
                    </a14:m>
                    <a:endParaRPr lang="it-IT" sz="400" dirty="0"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158" name="TextBox 1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64155" y="1040225"/>
                    <a:ext cx="324128" cy="153888"/>
                  </a:xfrm>
                  <a:prstGeom prst="rect">
                    <a:avLst/>
                  </a:prstGeom>
                  <a:blipFill>
                    <a:blip r:embed="rId2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1" name="Rectangle 20"/>
            <p:cNvSpPr/>
            <p:nvPr/>
          </p:nvSpPr>
          <p:spPr>
            <a:xfrm>
              <a:off x="2401232" y="3090498"/>
              <a:ext cx="1361143" cy="12851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it-IT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2339814" y="3041141"/>
              <a:ext cx="1519563" cy="153888"/>
              <a:chOff x="2341064" y="3043306"/>
              <a:chExt cx="1519563" cy="153888"/>
            </a:xfrm>
          </p:grpSpPr>
          <p:sp>
            <p:nvSpPr>
              <p:cNvPr id="104" name="TextBox 103"/>
              <p:cNvSpPr txBox="1"/>
              <p:nvPr/>
            </p:nvSpPr>
            <p:spPr>
              <a:xfrm>
                <a:off x="2341064" y="3043306"/>
                <a:ext cx="248786" cy="153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400" dirty="0">
                    <a:latin typeface="+mj-lt"/>
                  </a:rPr>
                  <a:t>0.0</a:t>
                </a: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3611841" y="3043306"/>
                <a:ext cx="248786" cy="153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400" dirty="0">
                    <a:latin typeface="+mj-lt"/>
                  </a:rPr>
                  <a:t>1.0</a:t>
                </a: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2595219" y="3043306"/>
                <a:ext cx="248786" cy="153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400" dirty="0">
                    <a:latin typeface="+mj-lt"/>
                  </a:rPr>
                  <a:t>0.2</a:t>
                </a: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2849374" y="3043306"/>
                <a:ext cx="248786" cy="153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400" dirty="0">
                    <a:latin typeface="+mj-lt"/>
                  </a:rPr>
                  <a:t>0.4</a:t>
                </a: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3103529" y="3043306"/>
                <a:ext cx="248786" cy="153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400" dirty="0">
                    <a:latin typeface="+mj-lt"/>
                  </a:rPr>
                  <a:t>0.6</a:t>
                </a: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3357684" y="3043306"/>
                <a:ext cx="248786" cy="153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400" dirty="0">
                    <a:latin typeface="+mj-lt"/>
                  </a:rPr>
                  <a:t>0.8</a:t>
                </a: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2994839" y="3123321"/>
              <a:ext cx="239168" cy="1538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400" dirty="0">
                  <a:latin typeface="+mj-lt"/>
                </a:rPr>
                <a:t>r/a</a:t>
              </a:r>
              <a:endParaRPr lang="it-IT" sz="1100" dirty="0"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 rot="16200000">
                  <a:off x="2159680" y="2596089"/>
                  <a:ext cx="288925" cy="15388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sSub>
                          <m:sSubPr>
                            <m:ctrlPr>
                              <a:rPr lang="it-IT" sz="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it-IT" sz="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τ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it-IT" sz="400">
                                <a:latin typeface="Cambria Math" panose="02040503050406030204" pitchFamily="18" charset="0"/>
                              </a:rPr>
                              <m:t>A</m:t>
                            </m:r>
                          </m:sub>
                        </m:sSub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2159680" y="2596089"/>
                  <a:ext cx="288925" cy="153888"/>
                </a:xfrm>
                <a:prstGeom prst="rect">
                  <a:avLst/>
                </a:prstGeom>
                <a:blipFill>
                  <a:blip r:embed="rId3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Rectangle 30"/>
            <p:cNvSpPr/>
            <p:nvPr/>
          </p:nvSpPr>
          <p:spPr>
            <a:xfrm>
              <a:off x="2359050" y="2245519"/>
              <a:ext cx="98400" cy="84497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it-IT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2101607" y="2167692"/>
              <a:ext cx="362600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8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FFT</a:t>
              </a: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2323263" y="2190846"/>
              <a:ext cx="210314" cy="969555"/>
              <a:chOff x="2186361" y="2183367"/>
              <a:chExt cx="210314" cy="969555"/>
            </a:xfrm>
          </p:grpSpPr>
          <p:sp>
            <p:nvSpPr>
              <p:cNvPr id="122" name="TextBox 121"/>
              <p:cNvSpPr txBox="1"/>
              <p:nvPr/>
            </p:nvSpPr>
            <p:spPr>
              <a:xfrm>
                <a:off x="2186361" y="2999034"/>
                <a:ext cx="210314" cy="153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400" dirty="0">
                    <a:latin typeface="+mj-lt"/>
                  </a:rPr>
                  <a:t>0</a:t>
                </a: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2186361" y="2863087"/>
                <a:ext cx="210314" cy="153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400" dirty="0">
                    <a:latin typeface="+mj-lt"/>
                  </a:rPr>
                  <a:t>1</a:t>
                </a: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2186361" y="2727143"/>
                <a:ext cx="210314" cy="153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400" dirty="0">
                    <a:latin typeface="+mj-lt"/>
                  </a:rPr>
                  <a:t>2</a:t>
                </a: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2186361" y="2591199"/>
                <a:ext cx="210314" cy="153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400" dirty="0">
                    <a:latin typeface="+mj-lt"/>
                  </a:rPr>
                  <a:t>3</a:t>
                </a:r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2186361" y="2455255"/>
                <a:ext cx="210314" cy="153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400" dirty="0">
                    <a:latin typeface="+mj-lt"/>
                  </a:rPr>
                  <a:t>4</a:t>
                </a:r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2186361" y="2319311"/>
                <a:ext cx="210314" cy="153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400" dirty="0">
                    <a:latin typeface="+mj-lt"/>
                  </a:rPr>
                  <a:t>5</a:t>
                </a: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2186361" y="2183367"/>
                <a:ext cx="210314" cy="153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400" dirty="0">
                    <a:latin typeface="+mj-lt"/>
                  </a:rPr>
                  <a:t>6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3436455" y="1113531"/>
              <a:ext cx="190230" cy="10397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it-IT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3433467" y="1081556"/>
              <a:ext cx="367185" cy="222951"/>
              <a:chOff x="3109886" y="1129087"/>
              <a:chExt cx="367185" cy="222951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3168697" y="1209224"/>
                <a:ext cx="80752" cy="0"/>
              </a:xfrm>
              <a:prstGeom prst="line">
                <a:avLst/>
              </a:prstGeom>
              <a:ln w="63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>
                <a:off x="3168697" y="1276944"/>
                <a:ext cx="80752" cy="0"/>
              </a:xfrm>
              <a:prstGeom prst="line">
                <a:avLst/>
              </a:prstGeom>
              <a:ln w="6350"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9" name="TextBox 158"/>
                  <p:cNvSpPr txBox="1"/>
                  <p:nvPr/>
                </p:nvSpPr>
                <p:spPr>
                  <a:xfrm>
                    <a:off x="3160574" y="1198150"/>
                    <a:ext cx="284964" cy="15388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it-IT" sz="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it-IT" sz="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E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it-IT" sz="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</m:t>
                              </m:r>
                            </m:sub>
                          </m:sSub>
                        </m:oMath>
                      </m:oMathPara>
                    </a14:m>
                    <a:endParaRPr lang="it-IT" sz="400" dirty="0"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159" name="TextBox 15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60574" y="1198150"/>
                    <a:ext cx="284964" cy="153888"/>
                  </a:xfrm>
                  <a:prstGeom prst="rect">
                    <a:avLst/>
                  </a:prstGeom>
                  <a:blipFill>
                    <a:blip r:embed="rId3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0" name="TextBox 159"/>
                  <p:cNvSpPr txBox="1"/>
                  <p:nvPr/>
                </p:nvSpPr>
                <p:spPr>
                  <a:xfrm flipH="1">
                    <a:off x="3109886" y="1129087"/>
                    <a:ext cx="367185" cy="15388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it-IT" sz="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it-IT" sz="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E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it-IT" sz="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k</m:t>
                              </m:r>
                            </m:sub>
                          </m:sSub>
                        </m:oMath>
                      </m:oMathPara>
                    </a14:m>
                    <a:endParaRPr lang="it-IT" sz="400" dirty="0"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160" name="TextBox 15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flipH="1">
                    <a:off x="3109886" y="1129087"/>
                    <a:ext cx="367185" cy="153888"/>
                  </a:xfrm>
                  <a:prstGeom prst="rect">
                    <a:avLst/>
                  </a:prstGeom>
                  <a:blipFill>
                    <a:blip r:embed="rId3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8" name="Curved Left Arrow 67"/>
          <p:cNvSpPr/>
          <p:nvPr/>
        </p:nvSpPr>
        <p:spPr>
          <a:xfrm rot="16200000">
            <a:off x="1770190" y="474369"/>
            <a:ext cx="129152" cy="1117161"/>
          </a:xfrm>
          <a:prstGeom prst="curvedLeftArrow">
            <a:avLst>
              <a:gd name="adj1" fmla="val 8065"/>
              <a:gd name="adj2" fmla="val 50000"/>
              <a:gd name="adj3" fmla="val 25000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it-IT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1118243-7746-33CF-DB8F-BBD60910D3AA}"/>
              </a:ext>
            </a:extLst>
          </p:cNvPr>
          <p:cNvGrpSpPr/>
          <p:nvPr/>
        </p:nvGrpSpPr>
        <p:grpSpPr>
          <a:xfrm>
            <a:off x="4422616" y="-16273"/>
            <a:ext cx="720240" cy="119905"/>
            <a:chOff x="4457417" y="-16273"/>
            <a:chExt cx="720240" cy="119905"/>
          </a:xfrm>
        </p:grpSpPr>
        <p:sp>
          <p:nvSpPr>
            <p:cNvPr id="35" name="object 10">
              <a:extLst>
                <a:ext uri="{FF2B5EF4-FFF2-40B4-BE49-F238E27FC236}">
                  <a16:creationId xmlns:a16="http://schemas.microsoft.com/office/drawing/2014/main" id="{1D6078C7-BCD4-FA91-7182-0026636BE2EF}"/>
                </a:ext>
              </a:extLst>
            </p:cNvPr>
            <p:cNvSpPr txBox="1"/>
            <p:nvPr/>
          </p:nvSpPr>
          <p:spPr>
            <a:xfrm>
              <a:off x="4457417" y="-16273"/>
              <a:ext cx="448780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25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Tokamak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877B083-3940-47A1-C570-9D77F4662123}"/>
                </a:ext>
              </a:extLst>
            </p:cNvPr>
            <p:cNvGrpSpPr/>
            <p:nvPr/>
          </p:nvGrpSpPr>
          <p:grpSpPr>
            <a:xfrm>
              <a:off x="4906197" y="34156"/>
              <a:ext cx="271460" cy="45719"/>
              <a:chOff x="2924175" y="188068"/>
              <a:chExt cx="271460" cy="45719"/>
            </a:xfrm>
          </p:grpSpPr>
          <p:sp>
            <p:nvSpPr>
              <p:cNvPr id="41" name="object 9">
                <a:extLst>
                  <a:ext uri="{FF2B5EF4-FFF2-40B4-BE49-F238E27FC236}">
                    <a16:creationId xmlns:a16="http://schemas.microsoft.com/office/drawing/2014/main" id="{3384B9F5-BBAD-B25B-7B90-3197AA76935B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" name="object 9">
                <a:extLst>
                  <a:ext uri="{FF2B5EF4-FFF2-40B4-BE49-F238E27FC236}">
                    <a16:creationId xmlns:a16="http://schemas.microsoft.com/office/drawing/2014/main" id="{C598A117-DB40-4B88-39F7-7032008F0DA2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" name="object 9">
                <a:extLst>
                  <a:ext uri="{FF2B5EF4-FFF2-40B4-BE49-F238E27FC236}">
                    <a16:creationId xmlns:a16="http://schemas.microsoft.com/office/drawing/2014/main" id="{4E451AE1-1267-4C94-6735-582BFEE3A11B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" name="object 9">
                <a:extLst>
                  <a:ext uri="{FF2B5EF4-FFF2-40B4-BE49-F238E27FC236}">
                    <a16:creationId xmlns:a16="http://schemas.microsoft.com/office/drawing/2014/main" id="{2964D576-1BE2-ECE7-7E87-A39019179EA6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7CD3995-C5F1-B882-0C42-7785D607C9A8}"/>
              </a:ext>
            </a:extLst>
          </p:cNvPr>
          <p:cNvGrpSpPr/>
          <p:nvPr/>
        </p:nvGrpSpPr>
        <p:grpSpPr>
          <a:xfrm>
            <a:off x="3651345" y="-16273"/>
            <a:ext cx="489077" cy="119905"/>
            <a:chOff x="3720821" y="-16273"/>
            <a:chExt cx="489077" cy="119905"/>
          </a:xfrm>
        </p:grpSpPr>
        <p:sp>
          <p:nvSpPr>
            <p:cNvPr id="48" name="object 10">
              <a:extLst>
                <a:ext uri="{FF2B5EF4-FFF2-40B4-BE49-F238E27FC236}">
                  <a16:creationId xmlns:a16="http://schemas.microsoft.com/office/drawing/2014/main" id="{1391A320-1FD9-B3F9-2A6D-765821597633}"/>
                </a:ext>
              </a:extLst>
            </p:cNvPr>
            <p:cNvSpPr txBox="1"/>
            <p:nvPr/>
          </p:nvSpPr>
          <p:spPr>
            <a:xfrm>
              <a:off x="3720821" y="-16273"/>
              <a:ext cx="23516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>
                  <a:solidFill>
                    <a:schemeClr val="bg1"/>
                  </a:solidFill>
                  <a:cs typeface="Arial"/>
                </a:rPr>
                <a:t>RFP</a:t>
              </a:r>
              <a:endParaRPr lang="it-IT" sz="700" spc="25" dirty="0">
                <a:solidFill>
                  <a:schemeClr val="bg1"/>
                </a:solidFill>
                <a:cs typeface="Arial"/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F685B4DB-FE5D-0880-CA2E-B39054DDAD3B}"/>
                </a:ext>
              </a:extLst>
            </p:cNvPr>
            <p:cNvGrpSpPr/>
            <p:nvPr/>
          </p:nvGrpSpPr>
          <p:grpSpPr>
            <a:xfrm>
              <a:off x="3938438" y="34156"/>
              <a:ext cx="271460" cy="45719"/>
              <a:chOff x="2924175" y="188068"/>
              <a:chExt cx="271460" cy="45719"/>
            </a:xfrm>
          </p:grpSpPr>
          <p:sp>
            <p:nvSpPr>
              <p:cNvPr id="50" name="object 9">
                <a:extLst>
                  <a:ext uri="{FF2B5EF4-FFF2-40B4-BE49-F238E27FC236}">
                    <a16:creationId xmlns:a16="http://schemas.microsoft.com/office/drawing/2014/main" id="{8D25CB91-FE41-39D6-9C2F-F4B8D87F0A2C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9">
                <a:extLst>
                  <a:ext uri="{FF2B5EF4-FFF2-40B4-BE49-F238E27FC236}">
                    <a16:creationId xmlns:a16="http://schemas.microsoft.com/office/drawing/2014/main" id="{F9D4A0E1-7CC0-2774-1D56-761D15940D75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9">
                <a:extLst>
                  <a:ext uri="{FF2B5EF4-FFF2-40B4-BE49-F238E27FC236}">
                    <a16:creationId xmlns:a16="http://schemas.microsoft.com/office/drawing/2014/main" id="{2B32BC22-F31A-E979-B9D6-837ECC0DC6BC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" name="object 9">
                <a:extLst>
                  <a:ext uri="{FF2B5EF4-FFF2-40B4-BE49-F238E27FC236}">
                    <a16:creationId xmlns:a16="http://schemas.microsoft.com/office/drawing/2014/main" id="{6510E575-2C49-662F-DB67-8957255032E2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solidFill>
                <a:schemeClr val="bg1"/>
              </a:solidFill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30C9999-9BFF-7A83-F2DA-02C53335F1E8}"/>
              </a:ext>
            </a:extLst>
          </p:cNvPr>
          <p:cNvGrpSpPr/>
          <p:nvPr/>
        </p:nvGrpSpPr>
        <p:grpSpPr>
          <a:xfrm>
            <a:off x="37578" y="-16273"/>
            <a:ext cx="661509" cy="119905"/>
            <a:chOff x="37578" y="-16273"/>
            <a:chExt cx="661509" cy="119905"/>
          </a:xfrm>
        </p:grpSpPr>
        <p:sp>
          <p:nvSpPr>
            <p:cNvPr id="85" name="object 10">
              <a:extLst>
                <a:ext uri="{FF2B5EF4-FFF2-40B4-BE49-F238E27FC236}">
                  <a16:creationId xmlns:a16="http://schemas.microsoft.com/office/drawing/2014/main" id="{B5501F1E-A98A-1872-209F-53E978EB7F73}"/>
                </a:ext>
              </a:extLst>
            </p:cNvPr>
            <p:cNvSpPr txBox="1"/>
            <p:nvPr/>
          </p:nvSpPr>
          <p:spPr>
            <a:xfrm>
              <a:off x="37578" y="-16273"/>
              <a:ext cx="532514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Introdu</a:t>
              </a:r>
              <a:r>
                <a:rPr lang="it-IT"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ction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E44F6334-0D60-79D6-D721-089AA0CCDA57}"/>
                </a:ext>
              </a:extLst>
            </p:cNvPr>
            <p:cNvGrpSpPr/>
            <p:nvPr/>
          </p:nvGrpSpPr>
          <p:grpSpPr>
            <a:xfrm>
              <a:off x="578121" y="34156"/>
              <a:ext cx="120966" cy="45719"/>
              <a:chOff x="2924175" y="188068"/>
              <a:chExt cx="120966" cy="45719"/>
            </a:xfrm>
          </p:grpSpPr>
          <p:sp>
            <p:nvSpPr>
              <p:cNvPr id="90" name="object 9">
                <a:extLst>
                  <a:ext uri="{FF2B5EF4-FFF2-40B4-BE49-F238E27FC236}">
                    <a16:creationId xmlns:a16="http://schemas.microsoft.com/office/drawing/2014/main" id="{A1F022AF-23AF-D6F6-33D9-93CFF6F5FB4F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" name="object 9">
                <a:extLst>
                  <a:ext uri="{FF2B5EF4-FFF2-40B4-BE49-F238E27FC236}">
                    <a16:creationId xmlns:a16="http://schemas.microsoft.com/office/drawing/2014/main" id="{39FBFD6B-F304-4D8C-64B6-7A31A2407919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9E124EF9-4A45-E1DE-1649-119B8E15FE6C}"/>
              </a:ext>
            </a:extLst>
          </p:cNvPr>
          <p:cNvGrpSpPr/>
          <p:nvPr/>
        </p:nvGrpSpPr>
        <p:grpSpPr>
          <a:xfrm>
            <a:off x="2056632" y="-16273"/>
            <a:ext cx="308217" cy="119905"/>
            <a:chOff x="1796655" y="-13431"/>
            <a:chExt cx="308217" cy="119905"/>
          </a:xfrm>
        </p:grpSpPr>
        <p:sp>
          <p:nvSpPr>
            <p:cNvPr id="93" name="object 10">
              <a:extLst>
                <a:ext uri="{FF2B5EF4-FFF2-40B4-BE49-F238E27FC236}">
                  <a16:creationId xmlns:a16="http://schemas.microsoft.com/office/drawing/2014/main" id="{5FF35DDC-FCFF-C5FE-5608-119E370393CB}"/>
                </a:ext>
              </a:extLst>
            </p:cNvPr>
            <p:cNvSpPr txBox="1"/>
            <p:nvPr/>
          </p:nvSpPr>
          <p:spPr>
            <a:xfrm>
              <a:off x="1796655" y="-13431"/>
              <a:ext cx="28371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Tools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94" name="object 9">
              <a:extLst>
                <a:ext uri="{FF2B5EF4-FFF2-40B4-BE49-F238E27FC236}">
                  <a16:creationId xmlns:a16="http://schemas.microsoft.com/office/drawing/2014/main" id="{7D75B90B-44D2-690A-F20B-BAE9616461A1}"/>
                </a:ext>
              </a:extLst>
            </p:cNvPr>
            <p:cNvSpPr/>
            <p:nvPr/>
          </p:nvSpPr>
          <p:spPr>
            <a:xfrm>
              <a:off x="2059153" y="36009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36195" h="36194">
                  <a:moveTo>
                    <a:pt x="36002" y="18001"/>
                  </a:moveTo>
                  <a:lnTo>
                    <a:pt x="34587" y="10994"/>
                  </a:lnTo>
                  <a:lnTo>
                    <a:pt x="30729" y="5272"/>
                  </a:lnTo>
                  <a:lnTo>
                    <a:pt x="25007" y="1414"/>
                  </a:lnTo>
                  <a:lnTo>
                    <a:pt x="18000" y="0"/>
                  </a:lnTo>
                  <a:lnTo>
                    <a:pt x="10994" y="1414"/>
                  </a:lnTo>
                  <a:lnTo>
                    <a:pt x="5272" y="5272"/>
                  </a:lnTo>
                  <a:lnTo>
                    <a:pt x="1414" y="10994"/>
                  </a:lnTo>
                  <a:lnTo>
                    <a:pt x="0" y="18001"/>
                  </a:lnTo>
                  <a:lnTo>
                    <a:pt x="1414" y="25008"/>
                  </a:lnTo>
                  <a:lnTo>
                    <a:pt x="5272" y="30729"/>
                  </a:lnTo>
                  <a:lnTo>
                    <a:pt x="10994" y="34587"/>
                  </a:lnTo>
                  <a:lnTo>
                    <a:pt x="18000" y="36002"/>
                  </a:lnTo>
                  <a:lnTo>
                    <a:pt x="25007" y="34587"/>
                  </a:lnTo>
                  <a:lnTo>
                    <a:pt x="30729" y="30729"/>
                  </a:lnTo>
                  <a:lnTo>
                    <a:pt x="34587" y="25008"/>
                  </a:lnTo>
                  <a:lnTo>
                    <a:pt x="36002" y="18001"/>
                  </a:lnTo>
                  <a:close/>
                </a:path>
              </a:pathLst>
            </a:custGeom>
            <a:ln w="5060">
              <a:solidFill>
                <a:schemeClr val="accent1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C801B12C-3AF9-197D-FE64-EFF1893CE1D8}"/>
              </a:ext>
            </a:extLst>
          </p:cNvPr>
          <p:cNvGrpSpPr/>
          <p:nvPr/>
        </p:nvGrpSpPr>
        <p:grpSpPr>
          <a:xfrm>
            <a:off x="981281" y="-16273"/>
            <a:ext cx="793157" cy="119905"/>
            <a:chOff x="853883" y="-13431"/>
            <a:chExt cx="793157" cy="119905"/>
          </a:xfrm>
        </p:grpSpPr>
        <p:sp>
          <p:nvSpPr>
            <p:cNvPr id="96" name="object 10">
              <a:extLst>
                <a:ext uri="{FF2B5EF4-FFF2-40B4-BE49-F238E27FC236}">
                  <a16:creationId xmlns:a16="http://schemas.microsoft.com/office/drawing/2014/main" id="{D6929ADA-DF62-AECD-850A-4BA60B599A64}"/>
                </a:ext>
              </a:extLst>
            </p:cNvPr>
            <p:cNvSpPr txBox="1"/>
            <p:nvPr/>
          </p:nvSpPr>
          <p:spPr>
            <a:xfrm>
              <a:off x="853883" y="-13431"/>
              <a:ext cx="793157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Motivations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D90195FC-3F87-6241-AC55-285746CE603E}"/>
                </a:ext>
              </a:extLst>
            </p:cNvPr>
            <p:cNvGrpSpPr/>
            <p:nvPr/>
          </p:nvGrpSpPr>
          <p:grpSpPr>
            <a:xfrm>
              <a:off x="1372449" y="36009"/>
              <a:ext cx="271460" cy="45719"/>
              <a:chOff x="2924175" y="188068"/>
              <a:chExt cx="271460" cy="45719"/>
            </a:xfrm>
          </p:grpSpPr>
          <p:sp>
            <p:nvSpPr>
              <p:cNvPr id="98" name="object 9">
                <a:extLst>
                  <a:ext uri="{FF2B5EF4-FFF2-40B4-BE49-F238E27FC236}">
                    <a16:creationId xmlns:a16="http://schemas.microsoft.com/office/drawing/2014/main" id="{988DF566-F154-C640-5417-A2F20608903E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" name="object 9">
                <a:extLst>
                  <a:ext uri="{FF2B5EF4-FFF2-40B4-BE49-F238E27FC236}">
                    <a16:creationId xmlns:a16="http://schemas.microsoft.com/office/drawing/2014/main" id="{B5494EA7-E5BE-F6A3-F8C1-1FCBE947B576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" name="object 9">
                <a:extLst>
                  <a:ext uri="{FF2B5EF4-FFF2-40B4-BE49-F238E27FC236}">
                    <a16:creationId xmlns:a16="http://schemas.microsoft.com/office/drawing/2014/main" id="{4E691D78-02CA-7E89-45AA-70BED63D7236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1" name="object 9">
                <a:extLst>
                  <a:ext uri="{FF2B5EF4-FFF2-40B4-BE49-F238E27FC236}">
                    <a16:creationId xmlns:a16="http://schemas.microsoft.com/office/drawing/2014/main" id="{F93E4E9E-8582-1CA0-0CA3-3C41E59CC26E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09C9CB4A-1428-A6E5-099C-EEA71B976BFF}"/>
              </a:ext>
            </a:extLst>
          </p:cNvPr>
          <p:cNvGrpSpPr/>
          <p:nvPr/>
        </p:nvGrpSpPr>
        <p:grpSpPr>
          <a:xfrm>
            <a:off x="5425049" y="-16273"/>
            <a:ext cx="676029" cy="119905"/>
            <a:chOff x="5425049" y="-16273"/>
            <a:chExt cx="676029" cy="119905"/>
          </a:xfrm>
        </p:grpSpPr>
        <p:sp>
          <p:nvSpPr>
            <p:cNvPr id="103" name="object 10">
              <a:extLst>
                <a:ext uri="{FF2B5EF4-FFF2-40B4-BE49-F238E27FC236}">
                  <a16:creationId xmlns:a16="http://schemas.microsoft.com/office/drawing/2014/main" id="{2C61EBAC-A6CD-2A1D-25F2-2ECB02478171}"/>
                </a:ext>
              </a:extLst>
            </p:cNvPr>
            <p:cNvSpPr txBox="1"/>
            <p:nvPr/>
          </p:nvSpPr>
          <p:spPr>
            <a:xfrm>
              <a:off x="5425049" y="-16273"/>
              <a:ext cx="561975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Conclusions</a:t>
              </a:r>
              <a:r>
                <a:rPr lang="it-IT" sz="700" spc="30" dirty="0">
                  <a:solidFill>
                    <a:srgbClr val="A67F84"/>
                  </a:solidFill>
                  <a:cs typeface="Arial"/>
                </a:rPr>
                <a:t> </a:t>
              </a:r>
              <a:r>
                <a:rPr lang="it-IT" sz="600" spc="30" dirty="0">
                  <a:solidFill>
                    <a:srgbClr val="A67F84"/>
                  </a:solidFill>
                  <a:cs typeface="Arial"/>
                </a:rPr>
                <a:t>   </a:t>
              </a:r>
              <a:endParaRPr lang="it-IT" sz="600" spc="25" dirty="0">
                <a:solidFill>
                  <a:srgbClr val="FFFFFF"/>
                </a:solidFill>
                <a:cs typeface="Arial"/>
              </a:endParaRPr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F2C754C-1273-55B0-6274-6A91AF1B986B}"/>
                </a:ext>
              </a:extLst>
            </p:cNvPr>
            <p:cNvGrpSpPr/>
            <p:nvPr/>
          </p:nvGrpSpPr>
          <p:grpSpPr>
            <a:xfrm>
              <a:off x="5980112" y="34448"/>
              <a:ext cx="120966" cy="45719"/>
              <a:chOff x="2924175" y="188068"/>
              <a:chExt cx="120966" cy="45719"/>
            </a:xfrm>
          </p:grpSpPr>
          <p:sp>
            <p:nvSpPr>
              <p:cNvPr id="121" name="object 9">
                <a:extLst>
                  <a:ext uri="{FF2B5EF4-FFF2-40B4-BE49-F238E27FC236}">
                    <a16:creationId xmlns:a16="http://schemas.microsoft.com/office/drawing/2014/main" id="{E0E9C3EC-26EE-625C-0CE1-8059EF7F253D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1" name="object 9">
                <a:extLst>
                  <a:ext uri="{FF2B5EF4-FFF2-40B4-BE49-F238E27FC236}">
                    <a16:creationId xmlns:a16="http://schemas.microsoft.com/office/drawing/2014/main" id="{55F9B0DA-3070-15EB-C4D7-736A6BAE55E7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4A579BD7-548C-0A60-D3E8-32EC10FBD30C}"/>
              </a:ext>
            </a:extLst>
          </p:cNvPr>
          <p:cNvGrpSpPr/>
          <p:nvPr/>
        </p:nvGrpSpPr>
        <p:grpSpPr>
          <a:xfrm>
            <a:off x="2647043" y="-16273"/>
            <a:ext cx="722108" cy="119905"/>
            <a:chOff x="2468563" y="-16273"/>
            <a:chExt cx="722108" cy="119905"/>
          </a:xfrm>
        </p:grpSpPr>
        <p:sp>
          <p:nvSpPr>
            <p:cNvPr id="163" name="object 10">
              <a:extLst>
                <a:ext uri="{FF2B5EF4-FFF2-40B4-BE49-F238E27FC236}">
                  <a16:creationId xmlns:a16="http://schemas.microsoft.com/office/drawing/2014/main" id="{EDBD8A39-AF79-D202-093D-4637A5B24F91}"/>
                </a:ext>
              </a:extLst>
            </p:cNvPr>
            <p:cNvSpPr txBox="1"/>
            <p:nvPr/>
          </p:nvSpPr>
          <p:spPr>
            <a:xfrm>
              <a:off x="2468563" y="-16273"/>
              <a:ext cx="671422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Uniform</a:t>
              </a: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 case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AEDE7CD4-53B2-20A6-25BC-F5CA4FE7B1A9}"/>
                </a:ext>
              </a:extLst>
            </p:cNvPr>
            <p:cNvGrpSpPr/>
            <p:nvPr/>
          </p:nvGrpSpPr>
          <p:grpSpPr>
            <a:xfrm>
              <a:off x="3069705" y="34156"/>
              <a:ext cx="120966" cy="45719"/>
              <a:chOff x="2924175" y="188068"/>
              <a:chExt cx="120966" cy="45719"/>
            </a:xfrm>
          </p:grpSpPr>
          <p:sp>
            <p:nvSpPr>
              <p:cNvPr id="165" name="object 9">
                <a:extLst>
                  <a:ext uri="{FF2B5EF4-FFF2-40B4-BE49-F238E27FC236}">
                    <a16:creationId xmlns:a16="http://schemas.microsoft.com/office/drawing/2014/main" id="{D3E2B71B-6FDA-201F-B36B-E6FBB18C1123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6" name="object 9">
                <a:extLst>
                  <a:ext uri="{FF2B5EF4-FFF2-40B4-BE49-F238E27FC236}">
                    <a16:creationId xmlns:a16="http://schemas.microsoft.com/office/drawing/2014/main" id="{5F3401AA-C6F6-C41F-DAB2-323DE99394DF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312539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o 31"/>
          <p:cNvGrpSpPr/>
          <p:nvPr/>
        </p:nvGrpSpPr>
        <p:grpSpPr>
          <a:xfrm>
            <a:off x="0" y="3346272"/>
            <a:ext cx="6153150" cy="114478"/>
            <a:chOff x="0" y="3346272"/>
            <a:chExt cx="4610101" cy="114478"/>
          </a:xfrm>
        </p:grpSpPr>
        <p:sp>
          <p:nvSpPr>
            <p:cNvPr id="46" name="object 14"/>
            <p:cNvSpPr/>
            <p:nvPr/>
          </p:nvSpPr>
          <p:spPr>
            <a:xfrm>
              <a:off x="0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5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10800" rIns="0" bIns="0" rtlCol="0">
              <a:noAutofit/>
            </a:bodyPr>
            <a:lstStyle/>
            <a:p>
              <a:pPr algn="ctr"/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Artur</a:t>
              </a:r>
              <a:r>
                <a:rPr lang="it-IT" sz="700" dirty="0">
                  <a:solidFill>
                    <a:srgbClr val="EBEBEB"/>
                  </a:solidFill>
                  <a:latin typeface="+mj-lt"/>
                </a:rPr>
                <a:t> 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Kryzhanovskyy </a:t>
              </a:r>
              <a:r>
                <a:rPr lang="it-IT" sz="700" i="1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et al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it-IT"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bject 15"/>
            <p:cNvSpPr/>
            <p:nvPr/>
          </p:nvSpPr>
          <p:spPr>
            <a:xfrm>
              <a:off x="2305051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10800" rIns="0" bIns="0" rtlCol="0"/>
            <a:lstStyle/>
            <a:p>
              <a:pPr algn="ctr"/>
              <a:r>
                <a:rPr lang="it-IT" sz="700" spc="6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5819775" y="3360076"/>
            <a:ext cx="320675" cy="100674"/>
          </a:xfrm>
          <a:prstGeom prst="rect">
            <a:avLst/>
          </a:prstGeom>
        </p:spPr>
        <p:txBody>
          <a:bodyPr vert="horz" wrap="square" lIns="0" tIns="10800" rIns="0" bIns="0" rtlCol="0">
            <a:spAutoFit/>
          </a:bodyPr>
          <a:lstStyle/>
          <a:p>
            <a:pPr marL="69847">
              <a:lnSpc>
                <a:spcPts val="660"/>
              </a:lnSpc>
            </a:pP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700" spc="114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sz="700" spc="5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grpSp>
        <p:nvGrpSpPr>
          <p:cNvPr id="65" name="Gruppo 48"/>
          <p:cNvGrpSpPr/>
          <p:nvPr/>
        </p:nvGrpSpPr>
        <p:grpSpPr>
          <a:xfrm>
            <a:off x="112508" y="441828"/>
            <a:ext cx="5954717" cy="1107996"/>
            <a:chOff x="285750" y="643517"/>
            <a:chExt cx="5954717" cy="1107996"/>
          </a:xfrm>
        </p:grpSpPr>
        <p:sp>
          <p:nvSpPr>
            <p:cNvPr id="66" name="Ovale 14"/>
            <p:cNvSpPr/>
            <p:nvPr/>
          </p:nvSpPr>
          <p:spPr>
            <a:xfrm>
              <a:off x="285750" y="75375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67" name="CasellaDiTesto 16"/>
            <p:cNvSpPr txBox="1"/>
            <p:nvPr/>
          </p:nvSpPr>
          <p:spPr>
            <a:xfrm>
              <a:off x="361950" y="643517"/>
              <a:ext cx="587851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rgbClr val="FF6600"/>
                  </a:solidFill>
                  <a:latin typeface="+mj-lt"/>
                </a:rPr>
                <a:t>Characterization of AWs </a:t>
              </a:r>
              <a:r>
                <a:rPr lang="en-GB" sz="1100" dirty="0">
                  <a:latin typeface="+mj-lt"/>
                </a:rPr>
                <a:t>in</a:t>
              </a:r>
              <a:r>
                <a:rPr lang="en-GB" sz="1100" dirty="0">
                  <a:solidFill>
                    <a:srgbClr val="FF6600"/>
                  </a:solidFill>
                  <a:latin typeface="+mj-lt"/>
                </a:rPr>
                <a:t> RFP </a:t>
              </a:r>
              <a:r>
                <a:rPr lang="en-GB" sz="1100" dirty="0">
                  <a:latin typeface="+mj-lt"/>
                </a:rPr>
                <a:t>and</a:t>
              </a:r>
              <a:r>
                <a:rPr lang="en-GB" sz="1100" dirty="0">
                  <a:solidFill>
                    <a:srgbClr val="FF6600"/>
                  </a:solidFill>
                  <a:latin typeface="+mj-lt"/>
                </a:rPr>
                <a:t> Tokamak </a:t>
              </a:r>
              <a:r>
                <a:rPr lang="en-GB" sz="1100" dirty="0">
                  <a:latin typeface="+mj-lt"/>
                </a:rPr>
                <a:t>configuration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100" dirty="0" err="1">
                  <a:latin typeface="+mj-lt"/>
                  <a:cs typeface="Calibri" panose="020F0502020204030204" pitchFamily="34" charset="0"/>
                </a:rPr>
                <a:t>Alfvén</a:t>
              </a:r>
              <a:r>
                <a:rPr lang="en-US" sz="1100" dirty="0">
                  <a:latin typeface="+mj-lt"/>
                  <a:cs typeface="Calibri" panose="020F0502020204030204" pitchFamily="34" charset="0"/>
                </a:rPr>
                <a:t> waves (AWs) in </a:t>
              </a:r>
              <a:r>
                <a:rPr lang="it-IT" sz="1100" dirty="0">
                  <a:solidFill>
                    <a:srgbClr val="0070C0"/>
                  </a:solidFill>
                  <a:latin typeface="+mj-lt"/>
                </a:rPr>
                <a:t>ideal</a:t>
              </a:r>
              <a:r>
                <a:rPr lang="it-IT" sz="1100" i="1" dirty="0">
                  <a:solidFill>
                    <a:srgbClr val="0070C0"/>
                  </a:solidFill>
                  <a:latin typeface="+mj-lt"/>
                </a:rPr>
                <a:t> </a:t>
              </a:r>
              <a:r>
                <a:rPr lang="it-IT" sz="1100" dirty="0">
                  <a:solidFill>
                    <a:srgbClr val="0070C0"/>
                  </a:solidFill>
                  <a:latin typeface="+mj-lt"/>
                </a:rPr>
                <a:t>MHD</a:t>
              </a:r>
              <a:r>
                <a:rPr lang="it-IT" sz="1100" i="1" dirty="0">
                  <a:solidFill>
                    <a:srgbClr val="0070C0"/>
                  </a:solidFill>
                  <a:latin typeface="+mj-lt"/>
                </a:rPr>
                <a:t> </a:t>
              </a:r>
              <a:r>
                <a:rPr lang="it-IT" sz="1100" dirty="0">
                  <a:latin typeface="+mj-lt"/>
                </a:rPr>
                <a:t>model in </a:t>
              </a:r>
              <a:r>
                <a:rPr lang="it-IT" sz="1100" dirty="0">
                  <a:solidFill>
                    <a:srgbClr val="0070C0"/>
                  </a:solidFill>
                  <a:latin typeface="+mj-lt"/>
                </a:rPr>
                <a:t>cylindrical geometry</a:t>
              </a:r>
            </a:p>
            <a:p>
              <a:pPr marL="285750" indent="-28575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it-IT" sz="1100" dirty="0">
                  <a:latin typeface="+mj-lt"/>
                </a:rPr>
                <a:t>Uniform cases: </a:t>
              </a:r>
              <a:r>
                <a:rPr lang="it-IT" sz="1100" dirty="0">
                  <a:solidFill>
                    <a:srgbClr val="0070C0"/>
                  </a:solidFill>
                  <a:latin typeface="+mj-lt"/>
                </a:rPr>
                <a:t>analytic solutions </a:t>
              </a:r>
              <a:r>
                <a:rPr lang="it-IT" sz="1100" dirty="0">
                  <a:latin typeface="+mj-lt"/>
                </a:rPr>
                <a:t>used for MHD numerical </a:t>
              </a:r>
              <a:r>
                <a:rPr lang="it-IT" sz="1100" dirty="0">
                  <a:solidFill>
                    <a:srgbClr val="0070C0"/>
                  </a:solidFill>
                  <a:latin typeface="+mj-lt"/>
                </a:rPr>
                <a:t>code verification</a:t>
              </a:r>
            </a:p>
            <a:p>
              <a:pPr marL="285750" indent="-285750">
                <a:lnSpc>
                  <a:spcPct val="150000"/>
                </a:lnSpc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rgbClr val="0070C0"/>
                  </a:solidFill>
                  <a:latin typeface="+mj-lt"/>
                  <a:cs typeface="Calibri" panose="020F0502020204030204" pitchFamily="34" charset="0"/>
                </a:rPr>
                <a:t>Modelling</a:t>
              </a:r>
              <a:r>
                <a:rPr lang="en-US" sz="1100" dirty="0">
                  <a:latin typeface="+mj-lt"/>
                  <a:cs typeface="Calibri" panose="020F0502020204030204" pitchFamily="34" charset="0"/>
                </a:rPr>
                <a:t> of AWs in RFP and Tokamak configurations in</a:t>
              </a:r>
              <a:r>
                <a:rPr lang="en-US" sz="1100" dirty="0">
                  <a:solidFill>
                    <a:srgbClr val="0070C0"/>
                  </a:solidFill>
                  <a:latin typeface="+mj-lt"/>
                  <a:cs typeface="Calibri" panose="020F0502020204030204" pitchFamily="34" charset="0"/>
                </a:rPr>
                <a:t> single wave </a:t>
              </a:r>
              <a:r>
                <a:rPr lang="en-US" sz="1100" dirty="0">
                  <a:latin typeface="+mj-lt"/>
                  <a:cs typeface="Calibri" panose="020F0502020204030204" pitchFamily="34" charset="0"/>
                </a:rPr>
                <a:t>cases</a:t>
              </a:r>
            </a:p>
          </p:txBody>
        </p:sp>
      </p:grpSp>
      <p:grpSp>
        <p:nvGrpSpPr>
          <p:cNvPr id="12" name="Gruppo 48">
            <a:extLst>
              <a:ext uri="{FF2B5EF4-FFF2-40B4-BE49-F238E27FC236}">
                <a16:creationId xmlns:a16="http://schemas.microsoft.com/office/drawing/2014/main" id="{E9174774-2C8D-C051-5D11-D04AD7EFA40E}"/>
              </a:ext>
            </a:extLst>
          </p:cNvPr>
          <p:cNvGrpSpPr/>
          <p:nvPr/>
        </p:nvGrpSpPr>
        <p:grpSpPr>
          <a:xfrm>
            <a:off x="112508" y="1639581"/>
            <a:ext cx="6088267" cy="1107996"/>
            <a:chOff x="285750" y="643517"/>
            <a:chExt cx="6088267" cy="1107996"/>
          </a:xfrm>
        </p:grpSpPr>
        <p:sp>
          <p:nvSpPr>
            <p:cNvPr id="13" name="Ovale 14">
              <a:extLst>
                <a:ext uri="{FF2B5EF4-FFF2-40B4-BE49-F238E27FC236}">
                  <a16:creationId xmlns:a16="http://schemas.microsoft.com/office/drawing/2014/main" id="{49AB5656-9A43-D161-AB87-5097E2147E0C}"/>
                </a:ext>
              </a:extLst>
            </p:cNvPr>
            <p:cNvSpPr/>
            <p:nvPr/>
          </p:nvSpPr>
          <p:spPr>
            <a:xfrm>
              <a:off x="285750" y="75375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CasellaDiTesto 16">
              <a:extLst>
                <a:ext uri="{FF2B5EF4-FFF2-40B4-BE49-F238E27FC236}">
                  <a16:creationId xmlns:a16="http://schemas.microsoft.com/office/drawing/2014/main" id="{96F11C25-9950-3A9F-CF98-3893A70C9272}"/>
                </a:ext>
              </a:extLst>
            </p:cNvPr>
            <p:cNvSpPr txBox="1"/>
            <p:nvPr/>
          </p:nvSpPr>
          <p:spPr>
            <a:xfrm>
              <a:off x="361951" y="643517"/>
              <a:ext cx="601206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rgbClr val="FF6600"/>
                  </a:solidFill>
                  <a:latin typeface="+mj-lt"/>
                </a:rPr>
                <a:t>Triggering mechanism </a:t>
              </a:r>
              <a:r>
                <a:rPr lang="en-GB" sz="1100" dirty="0">
                  <a:latin typeface="+mj-lt"/>
                </a:rPr>
                <a:t>in</a:t>
              </a:r>
              <a:r>
                <a:rPr lang="en-GB" sz="1100" dirty="0">
                  <a:solidFill>
                    <a:srgbClr val="FF6600"/>
                  </a:solidFill>
                  <a:latin typeface="+mj-lt"/>
                </a:rPr>
                <a:t> Ohmic </a:t>
              </a:r>
              <a:r>
                <a:rPr lang="en-GB" sz="1100" dirty="0">
                  <a:latin typeface="+mj-lt"/>
                </a:rPr>
                <a:t>(i.e. absence of fast particles)</a:t>
              </a:r>
              <a:r>
                <a:rPr lang="en-GB" sz="1100" dirty="0">
                  <a:solidFill>
                    <a:srgbClr val="FF6600"/>
                  </a:solidFill>
                  <a:latin typeface="+mj-lt"/>
                </a:rPr>
                <a:t> </a:t>
              </a:r>
              <a:r>
                <a:rPr lang="en-GB" sz="1100" dirty="0">
                  <a:latin typeface="+mj-lt"/>
                </a:rPr>
                <a:t>plasmas</a:t>
              </a:r>
            </a:p>
            <a:p>
              <a:pPr marL="285750" indent="-285750">
                <a:lnSpc>
                  <a:spcPct val="200000"/>
                </a:lnSpc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it-IT" sz="1100" dirty="0">
                  <a:latin typeface="+mj-lt"/>
                  <a:cs typeface="Calibri" panose="020F0502020204030204" pitchFamily="34" charset="0"/>
                </a:rPr>
                <a:t>RFP: </a:t>
              </a:r>
              <a:r>
                <a:rPr lang="it-IT" sz="1100" dirty="0">
                  <a:solidFill>
                    <a:srgbClr val="0070C0"/>
                  </a:solidFill>
                  <a:latin typeface="+mj-lt"/>
                  <a:cs typeface="Calibri" panose="020F0502020204030204" pitchFamily="34" charset="0"/>
                </a:rPr>
                <a:t>Systematic repetition of QSH states </a:t>
              </a:r>
              <a:r>
                <a:rPr lang="it-IT" sz="1100" dirty="0">
                  <a:latin typeface="+mj-lt"/>
                  <a:cs typeface="Calibri" panose="020F0502020204030204" pitchFamily="34" charset="0"/>
                </a:rPr>
                <a:t>in </a:t>
              </a:r>
              <a:r>
                <a:rPr lang="en-GB" sz="1100" dirty="0">
                  <a:latin typeface="+mj-lt"/>
                </a:rPr>
                <a:t>a </a:t>
              </a:r>
              <a:r>
                <a:rPr lang="en-GB" sz="1100" dirty="0">
                  <a:solidFill>
                    <a:srgbClr val="0070C0"/>
                  </a:solidFill>
                  <a:latin typeface="+mj-lt"/>
                </a:rPr>
                <a:t>3D</a:t>
              </a:r>
              <a:r>
                <a:rPr lang="en-GB" sz="1100" dirty="0">
                  <a:latin typeface="+mj-lt"/>
                </a:rPr>
                <a:t> “</a:t>
              </a:r>
              <a:r>
                <a:rPr lang="en-GB" sz="1100" dirty="0" err="1">
                  <a:latin typeface="+mj-lt"/>
                </a:rPr>
                <a:t>sawtoothing</a:t>
              </a:r>
              <a:r>
                <a:rPr lang="en-GB" sz="1100" dirty="0">
                  <a:latin typeface="+mj-lt"/>
                </a:rPr>
                <a:t>” dynamics </a:t>
              </a:r>
              <a:r>
                <a:rPr lang="en-GB" sz="800" dirty="0">
                  <a:solidFill>
                    <a:srgbClr val="00B0F0"/>
                  </a:solidFill>
                  <a:latin typeface="+mj-lt"/>
                </a:rPr>
                <a:t>[Kryzhanovskyy et al, 2022]</a:t>
              </a:r>
              <a:endParaRPr lang="en-GB" sz="1100" dirty="0">
                <a:solidFill>
                  <a:srgbClr val="0070C0"/>
                </a:solidFill>
                <a:latin typeface="+mj-lt"/>
              </a:endParaRPr>
            </a:p>
            <a:p>
              <a:pPr>
                <a:lnSpc>
                  <a:spcPct val="150000"/>
                </a:lnSpc>
                <a:buClr>
                  <a:schemeClr val="tx1"/>
                </a:buClr>
              </a:pPr>
              <a:r>
                <a:rPr lang="it-IT" sz="1100" dirty="0">
                  <a:solidFill>
                    <a:srgbClr val="0070C0"/>
                  </a:solidFill>
                  <a:latin typeface="+mj-lt"/>
                </a:rPr>
                <a:t>        </a:t>
              </a:r>
              <a:r>
                <a:rPr lang="it-IT" sz="1100" dirty="0">
                  <a:latin typeface="+mj-lt"/>
                </a:rPr>
                <a:t>-</a:t>
              </a:r>
              <a:r>
                <a:rPr lang="it-IT" sz="1100" dirty="0">
                  <a:solidFill>
                    <a:srgbClr val="0070C0"/>
                  </a:solidFill>
                  <a:latin typeface="+mj-lt"/>
                </a:rPr>
                <a:t>       Comparison</a:t>
              </a:r>
              <a:r>
                <a:rPr lang="it-IT" sz="1100" dirty="0">
                  <a:latin typeface="+mj-lt"/>
                </a:rPr>
                <a:t> with </a:t>
              </a:r>
              <a:r>
                <a:rPr lang="it-IT" sz="1100" dirty="0">
                  <a:solidFill>
                    <a:srgbClr val="0070C0"/>
                  </a:solidFill>
                  <a:latin typeface="+mj-lt"/>
                </a:rPr>
                <a:t>experimental</a:t>
              </a:r>
              <a:r>
                <a:rPr lang="it-IT" sz="1100" dirty="0">
                  <a:latin typeface="+mj-lt"/>
                </a:rPr>
                <a:t> observations in </a:t>
              </a:r>
              <a:r>
                <a:rPr lang="it-IT" sz="1100" dirty="0" err="1">
                  <a:latin typeface="+mj-lt"/>
                </a:rPr>
                <a:t>particular</a:t>
              </a:r>
              <a:r>
                <a:rPr lang="it-IT" sz="1100" dirty="0">
                  <a:latin typeface="+mj-lt"/>
                </a:rPr>
                <a:t> with </a:t>
              </a:r>
              <a:r>
                <a:rPr lang="it-IT" sz="1100" dirty="0">
                  <a:solidFill>
                    <a:srgbClr val="0070C0"/>
                  </a:solidFill>
                  <a:latin typeface="+mj-lt"/>
                </a:rPr>
                <a:t>RFX-</a:t>
              </a:r>
              <a:r>
                <a:rPr lang="it-IT" sz="1100" dirty="0" err="1">
                  <a:solidFill>
                    <a:srgbClr val="0070C0"/>
                  </a:solidFill>
                  <a:latin typeface="+mj-lt"/>
                </a:rPr>
                <a:t>mod</a:t>
              </a:r>
              <a:r>
                <a:rPr lang="it-IT" sz="1100" dirty="0">
                  <a:solidFill>
                    <a:srgbClr val="0070C0"/>
                  </a:solidFill>
                  <a:latin typeface="+mj-lt"/>
                </a:rPr>
                <a:t> </a:t>
              </a:r>
              <a:r>
                <a:rPr lang="it-IT" sz="1100" dirty="0">
                  <a:latin typeface="+mj-lt"/>
                </a:rPr>
                <a:t>device </a:t>
              </a:r>
              <a:endParaRPr lang="en-GB" sz="1100" dirty="0">
                <a:solidFill>
                  <a:srgbClr val="0070C0"/>
                </a:solidFill>
                <a:latin typeface="+mj-lt"/>
              </a:endParaRPr>
            </a:p>
            <a:p>
              <a:pPr marL="285750" indent="-285750">
                <a:lnSpc>
                  <a:spcPct val="150000"/>
                </a:lnSpc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GB" sz="1100" dirty="0">
                  <a:latin typeface="+mj-lt"/>
                </a:rPr>
                <a:t>Tokamak: </a:t>
              </a:r>
              <a:r>
                <a:rPr lang="en-GB" sz="1100" dirty="0">
                  <a:solidFill>
                    <a:srgbClr val="0070C0"/>
                  </a:solidFill>
                  <a:latin typeface="+mj-lt"/>
                </a:rPr>
                <a:t>Sawtooth</a:t>
              </a:r>
              <a:r>
                <a:rPr lang="en-GB" sz="1100" dirty="0">
                  <a:latin typeface="+mj-lt"/>
                </a:rPr>
                <a:t> dynamics in </a:t>
              </a:r>
              <a:r>
                <a:rPr lang="en-GB" sz="1100" dirty="0">
                  <a:solidFill>
                    <a:srgbClr val="0070C0"/>
                  </a:solidFill>
                  <a:latin typeface="+mj-lt"/>
                </a:rPr>
                <a:t>fully</a:t>
              </a:r>
              <a:r>
                <a:rPr lang="en-GB" sz="1100" dirty="0">
                  <a:latin typeface="+mj-lt"/>
                </a:rPr>
                <a:t> </a:t>
              </a:r>
              <a:r>
                <a:rPr lang="en-GB" sz="1100" dirty="0">
                  <a:solidFill>
                    <a:srgbClr val="0070C0"/>
                  </a:solidFill>
                  <a:latin typeface="+mj-lt"/>
                </a:rPr>
                <a:t>3D nonlinear </a:t>
              </a:r>
              <a:r>
                <a:rPr lang="en-GB" sz="1100" dirty="0">
                  <a:latin typeface="+mj-lt"/>
                </a:rPr>
                <a:t>configuration </a:t>
              </a:r>
            </a:p>
          </p:txBody>
        </p:sp>
      </p:grpSp>
      <p:grpSp>
        <p:nvGrpSpPr>
          <p:cNvPr id="15" name="Gruppo 48">
            <a:extLst>
              <a:ext uri="{FF2B5EF4-FFF2-40B4-BE49-F238E27FC236}">
                <a16:creationId xmlns:a16="http://schemas.microsoft.com/office/drawing/2014/main" id="{E47BBC1C-D712-BD2F-7CB6-72687CA6D16A}"/>
              </a:ext>
            </a:extLst>
          </p:cNvPr>
          <p:cNvGrpSpPr/>
          <p:nvPr/>
        </p:nvGrpSpPr>
        <p:grpSpPr>
          <a:xfrm>
            <a:off x="112508" y="2837333"/>
            <a:ext cx="5928135" cy="430887"/>
            <a:chOff x="285750" y="643517"/>
            <a:chExt cx="5928135" cy="430887"/>
          </a:xfrm>
        </p:grpSpPr>
        <p:sp>
          <p:nvSpPr>
            <p:cNvPr id="16" name="Ovale 14">
              <a:extLst>
                <a:ext uri="{FF2B5EF4-FFF2-40B4-BE49-F238E27FC236}">
                  <a16:creationId xmlns:a16="http://schemas.microsoft.com/office/drawing/2014/main" id="{367F894B-D00D-A426-F821-F19CED5BDD33}"/>
                </a:ext>
              </a:extLst>
            </p:cNvPr>
            <p:cNvSpPr/>
            <p:nvPr/>
          </p:nvSpPr>
          <p:spPr>
            <a:xfrm>
              <a:off x="285750" y="75375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15F7B0A4-4E14-305A-83E1-6F389A89D8FE}"/>
                </a:ext>
              </a:extLst>
            </p:cNvPr>
            <p:cNvSpPr txBox="1"/>
            <p:nvPr/>
          </p:nvSpPr>
          <p:spPr>
            <a:xfrm>
              <a:off x="361951" y="643517"/>
              <a:ext cx="585193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latin typeface="+mj-lt"/>
                </a:rPr>
                <a:t>Possible contribution to explain the </a:t>
              </a:r>
              <a:r>
                <a:rPr lang="en-GB" sz="1100" dirty="0">
                  <a:solidFill>
                    <a:srgbClr val="FF6600"/>
                  </a:solidFill>
                  <a:latin typeface="+mj-lt"/>
                </a:rPr>
                <a:t>experimental observation </a:t>
              </a:r>
              <a:r>
                <a:rPr lang="en-GB" sz="1100" dirty="0">
                  <a:latin typeface="+mj-lt"/>
                </a:rPr>
                <a:t>of AWs in </a:t>
              </a:r>
              <a:r>
                <a:rPr lang="en-GB" sz="1100" dirty="0">
                  <a:solidFill>
                    <a:srgbClr val="FF6600"/>
                  </a:solidFill>
                  <a:latin typeface="+mj-lt"/>
                </a:rPr>
                <a:t>Ohmic</a:t>
              </a:r>
              <a:r>
                <a:rPr lang="en-GB" sz="1100" dirty="0">
                  <a:latin typeface="+mj-lt"/>
                </a:rPr>
                <a:t> discharges in </a:t>
              </a:r>
              <a:r>
                <a:rPr lang="en-GB" sz="1100" dirty="0">
                  <a:solidFill>
                    <a:srgbClr val="FF6600"/>
                  </a:solidFill>
                  <a:latin typeface="+mj-lt"/>
                </a:rPr>
                <a:t>RFP </a:t>
              </a:r>
              <a:r>
                <a:rPr lang="en-GB" sz="1100" dirty="0">
                  <a:latin typeface="+mj-lt"/>
                </a:rPr>
                <a:t>devices, like RFX-mod and MST, and several present day </a:t>
              </a:r>
              <a:r>
                <a:rPr lang="en-GB" sz="1100" dirty="0">
                  <a:solidFill>
                    <a:srgbClr val="FF6600"/>
                  </a:solidFill>
                  <a:latin typeface="+mj-lt"/>
                </a:rPr>
                <a:t>Tokamak</a:t>
              </a:r>
              <a:r>
                <a:rPr lang="en-GB" sz="1100" dirty="0">
                  <a:latin typeface="+mj-lt"/>
                </a:rPr>
                <a:t> experiments</a:t>
              </a:r>
              <a:endParaRPr lang="it-IT" sz="1100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4221892" y="2475141"/>
            <a:ext cx="109837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800" dirty="0">
                <a:solidFill>
                  <a:srgbClr val="00B0F0"/>
                </a:solidFill>
                <a:latin typeface="+mj-lt"/>
              </a:rPr>
              <a:t>(</a:t>
            </a:r>
            <a:r>
              <a:rPr lang="it-IT" sz="800" dirty="0" err="1">
                <a:solidFill>
                  <a:srgbClr val="00B0F0"/>
                </a:solidFill>
                <a:latin typeface="+mj-lt"/>
              </a:rPr>
              <a:t>Paper</a:t>
            </a:r>
            <a:r>
              <a:rPr lang="it-IT" sz="800" dirty="0">
                <a:solidFill>
                  <a:srgbClr val="00B0F0"/>
                </a:solidFill>
                <a:latin typeface="+mj-lt"/>
              </a:rPr>
              <a:t> under </a:t>
            </a:r>
            <a:r>
              <a:rPr lang="it-IT" sz="800" dirty="0" err="1">
                <a:solidFill>
                  <a:srgbClr val="00B0F0"/>
                </a:solidFill>
                <a:latin typeface="+mj-lt"/>
              </a:rPr>
              <a:t>revision</a:t>
            </a:r>
            <a:r>
              <a:rPr lang="it-IT" sz="800" dirty="0">
                <a:solidFill>
                  <a:srgbClr val="00B0F0"/>
                </a:solidFill>
                <a:latin typeface="+mj-lt"/>
              </a:rPr>
              <a:t>)</a:t>
            </a:r>
          </a:p>
        </p:txBody>
      </p:sp>
      <p:sp>
        <p:nvSpPr>
          <p:cNvPr id="114" name="object 8"/>
          <p:cNvSpPr txBox="1"/>
          <p:nvPr/>
        </p:nvSpPr>
        <p:spPr>
          <a:xfrm>
            <a:off x="-200" y="118683"/>
            <a:ext cx="6153349" cy="290699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0" rIns="0" bIns="0" rtlCol="0">
            <a:noAutofit/>
          </a:bodyPr>
          <a:lstStyle/>
          <a:p>
            <a:pPr marL="107945">
              <a:spcBef>
                <a:spcPts val="375"/>
              </a:spcBef>
            </a:pPr>
            <a:r>
              <a:rPr lang="en-US" sz="2000" spc="-10" dirty="0">
                <a:solidFill>
                  <a:srgbClr val="FFFFFF"/>
                </a:solidFill>
                <a:latin typeface="+mj-lt"/>
                <a:cs typeface="Arial"/>
              </a:rPr>
              <a:t>Subject of this talk</a:t>
            </a:r>
            <a:endParaRPr lang="en-GB" sz="2000" spc="-10" dirty="0">
              <a:solidFill>
                <a:srgbClr val="FFFFFF"/>
              </a:solidFill>
              <a:latin typeface="+mj-lt"/>
              <a:cs typeface="Arial"/>
            </a:endParaRPr>
          </a:p>
        </p:txBody>
      </p:sp>
      <p:sp>
        <p:nvSpPr>
          <p:cNvPr id="48" name="object 3"/>
          <p:cNvSpPr/>
          <p:nvPr/>
        </p:nvSpPr>
        <p:spPr>
          <a:xfrm>
            <a:off x="0" y="0"/>
            <a:ext cx="6153181" cy="118683"/>
          </a:xfrm>
          <a:custGeom>
            <a:avLst/>
            <a:gdLst/>
            <a:ahLst/>
            <a:cxnLst/>
            <a:rect l="l" t="t" r="r" b="b"/>
            <a:pathLst>
              <a:path w="4608195" h="122554">
                <a:moveTo>
                  <a:pt x="0" y="122389"/>
                </a:moveTo>
                <a:lnTo>
                  <a:pt x="4608004" y="122389"/>
                </a:lnTo>
                <a:lnTo>
                  <a:pt x="4608004" y="0"/>
                </a:lnTo>
                <a:lnTo>
                  <a:pt x="0" y="0"/>
                </a:lnTo>
                <a:lnTo>
                  <a:pt x="0" y="12238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7AB13A9-CC3D-3755-8208-893901167468}"/>
              </a:ext>
            </a:extLst>
          </p:cNvPr>
          <p:cNvGrpSpPr/>
          <p:nvPr/>
        </p:nvGrpSpPr>
        <p:grpSpPr>
          <a:xfrm>
            <a:off x="4422616" y="-16273"/>
            <a:ext cx="720240" cy="119905"/>
            <a:chOff x="4457417" y="-16273"/>
            <a:chExt cx="720240" cy="119905"/>
          </a:xfrm>
        </p:grpSpPr>
        <p:sp>
          <p:nvSpPr>
            <p:cNvPr id="54" name="object 10"/>
            <p:cNvSpPr txBox="1"/>
            <p:nvPr/>
          </p:nvSpPr>
          <p:spPr>
            <a:xfrm>
              <a:off x="4457417" y="-16273"/>
              <a:ext cx="448780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25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Tokamak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4906197" y="34156"/>
              <a:ext cx="271460" cy="45719"/>
              <a:chOff x="2924175" y="188068"/>
              <a:chExt cx="271460" cy="45719"/>
            </a:xfrm>
          </p:grpSpPr>
          <p:sp>
            <p:nvSpPr>
              <p:cNvPr id="56" name="object 9"/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" name="object 9"/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" name="object 9"/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" name="object 9"/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3651345" y="-16273"/>
            <a:ext cx="489077" cy="119905"/>
            <a:chOff x="3720821" y="-16273"/>
            <a:chExt cx="489077" cy="119905"/>
          </a:xfrm>
        </p:grpSpPr>
        <p:sp>
          <p:nvSpPr>
            <p:cNvPr id="53" name="object 10"/>
            <p:cNvSpPr txBox="1"/>
            <p:nvPr/>
          </p:nvSpPr>
          <p:spPr>
            <a:xfrm>
              <a:off x="3720821" y="-16273"/>
              <a:ext cx="23516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RFP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3938438" y="34156"/>
              <a:ext cx="271460" cy="45719"/>
              <a:chOff x="2924175" y="188068"/>
              <a:chExt cx="271460" cy="45719"/>
            </a:xfrm>
          </p:grpSpPr>
          <p:sp>
            <p:nvSpPr>
              <p:cNvPr id="62" name="object 9"/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" name="object 9"/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" name="object 9"/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9"/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37578" y="-16273"/>
            <a:ext cx="661509" cy="119905"/>
            <a:chOff x="37578" y="-16273"/>
            <a:chExt cx="661509" cy="119905"/>
          </a:xfrm>
        </p:grpSpPr>
        <p:sp>
          <p:nvSpPr>
            <p:cNvPr id="51" name="object 10"/>
            <p:cNvSpPr txBox="1"/>
            <p:nvPr/>
          </p:nvSpPr>
          <p:spPr>
            <a:xfrm>
              <a:off x="37578" y="-16273"/>
              <a:ext cx="532514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sz="700" spc="25" dirty="0" err="1">
                  <a:solidFill>
                    <a:schemeClr val="bg1"/>
                  </a:solidFill>
                  <a:latin typeface="Arial"/>
                  <a:cs typeface="Arial"/>
                </a:rPr>
                <a:t>Introdu</a:t>
              </a:r>
              <a:r>
                <a:rPr lang="it-IT" sz="700" spc="25" dirty="0" err="1">
                  <a:solidFill>
                    <a:schemeClr val="bg1"/>
                  </a:solidFill>
                  <a:latin typeface="Arial"/>
                  <a:cs typeface="Arial"/>
                </a:rPr>
                <a:t>ction</a:t>
              </a:r>
              <a:endParaRPr sz="7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578121" y="34156"/>
              <a:ext cx="120966" cy="45719"/>
              <a:chOff x="2924175" y="188068"/>
              <a:chExt cx="120966" cy="45719"/>
            </a:xfrm>
          </p:grpSpPr>
          <p:sp>
            <p:nvSpPr>
              <p:cNvPr id="70" name="object 9"/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solidFill>
                <a:schemeClr val="bg1"/>
              </a:solidFill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" name="object 9"/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EE16267-A42E-2FF1-C312-6C3F65154631}"/>
              </a:ext>
            </a:extLst>
          </p:cNvPr>
          <p:cNvGrpSpPr/>
          <p:nvPr/>
        </p:nvGrpSpPr>
        <p:grpSpPr>
          <a:xfrm>
            <a:off x="2056632" y="-16273"/>
            <a:ext cx="308217" cy="119905"/>
            <a:chOff x="1796655" y="-13431"/>
            <a:chExt cx="308217" cy="119905"/>
          </a:xfrm>
        </p:grpSpPr>
        <p:sp>
          <p:nvSpPr>
            <p:cNvPr id="52" name="object 10"/>
            <p:cNvSpPr txBox="1"/>
            <p:nvPr/>
          </p:nvSpPr>
          <p:spPr>
            <a:xfrm>
              <a:off x="1796655" y="-13431"/>
              <a:ext cx="28371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Tools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75" name="object 9"/>
            <p:cNvSpPr/>
            <p:nvPr/>
          </p:nvSpPr>
          <p:spPr>
            <a:xfrm>
              <a:off x="2059153" y="36009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36195" h="36194">
                  <a:moveTo>
                    <a:pt x="36002" y="18001"/>
                  </a:moveTo>
                  <a:lnTo>
                    <a:pt x="34587" y="10994"/>
                  </a:lnTo>
                  <a:lnTo>
                    <a:pt x="30729" y="5272"/>
                  </a:lnTo>
                  <a:lnTo>
                    <a:pt x="25007" y="1414"/>
                  </a:lnTo>
                  <a:lnTo>
                    <a:pt x="18000" y="0"/>
                  </a:lnTo>
                  <a:lnTo>
                    <a:pt x="10994" y="1414"/>
                  </a:lnTo>
                  <a:lnTo>
                    <a:pt x="5272" y="5272"/>
                  </a:lnTo>
                  <a:lnTo>
                    <a:pt x="1414" y="10994"/>
                  </a:lnTo>
                  <a:lnTo>
                    <a:pt x="0" y="18001"/>
                  </a:lnTo>
                  <a:lnTo>
                    <a:pt x="1414" y="25008"/>
                  </a:lnTo>
                  <a:lnTo>
                    <a:pt x="5272" y="30729"/>
                  </a:lnTo>
                  <a:lnTo>
                    <a:pt x="10994" y="34587"/>
                  </a:lnTo>
                  <a:lnTo>
                    <a:pt x="18000" y="36002"/>
                  </a:lnTo>
                  <a:lnTo>
                    <a:pt x="25007" y="34587"/>
                  </a:lnTo>
                  <a:lnTo>
                    <a:pt x="30729" y="30729"/>
                  </a:lnTo>
                  <a:lnTo>
                    <a:pt x="34587" y="25008"/>
                  </a:lnTo>
                  <a:lnTo>
                    <a:pt x="36002" y="18001"/>
                  </a:lnTo>
                  <a:close/>
                </a:path>
              </a:pathLst>
            </a:custGeom>
            <a:ln w="5060">
              <a:solidFill>
                <a:schemeClr val="accent1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B8F322D-C7E6-E47E-82FF-BEB81B5EE96B}"/>
              </a:ext>
            </a:extLst>
          </p:cNvPr>
          <p:cNvGrpSpPr/>
          <p:nvPr/>
        </p:nvGrpSpPr>
        <p:grpSpPr>
          <a:xfrm>
            <a:off x="981281" y="-16273"/>
            <a:ext cx="793157" cy="119905"/>
            <a:chOff x="853883" y="-13431"/>
            <a:chExt cx="793157" cy="119905"/>
          </a:xfrm>
        </p:grpSpPr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43957683-5CD9-2A2F-A3F8-B151D7F09657}"/>
                </a:ext>
              </a:extLst>
            </p:cNvPr>
            <p:cNvSpPr txBox="1"/>
            <p:nvPr/>
          </p:nvSpPr>
          <p:spPr>
            <a:xfrm>
              <a:off x="853883" y="-13431"/>
              <a:ext cx="793157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Motivations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0CF19E9-A4F9-30D6-6D05-5B25D99398DF}"/>
                </a:ext>
              </a:extLst>
            </p:cNvPr>
            <p:cNvGrpSpPr/>
            <p:nvPr/>
          </p:nvGrpSpPr>
          <p:grpSpPr>
            <a:xfrm>
              <a:off x="1372449" y="36009"/>
              <a:ext cx="271460" cy="45719"/>
              <a:chOff x="2924175" y="188068"/>
              <a:chExt cx="271460" cy="45719"/>
            </a:xfrm>
          </p:grpSpPr>
          <p:sp>
            <p:nvSpPr>
              <p:cNvPr id="20" name="object 9">
                <a:extLst>
                  <a:ext uri="{FF2B5EF4-FFF2-40B4-BE49-F238E27FC236}">
                    <a16:creationId xmlns:a16="http://schemas.microsoft.com/office/drawing/2014/main" id="{7BDEA3CE-F731-056B-EF1F-32C8E8DBC5E6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" name="object 9">
                <a:extLst>
                  <a:ext uri="{FF2B5EF4-FFF2-40B4-BE49-F238E27FC236}">
                    <a16:creationId xmlns:a16="http://schemas.microsoft.com/office/drawing/2014/main" id="{6B31CCFD-2699-1817-CE01-85A3CD8D9639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9">
                <a:extLst>
                  <a:ext uri="{FF2B5EF4-FFF2-40B4-BE49-F238E27FC236}">
                    <a16:creationId xmlns:a16="http://schemas.microsoft.com/office/drawing/2014/main" id="{9C2120C8-4FBC-6232-871B-82D6AE444E67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9">
                <a:extLst>
                  <a:ext uri="{FF2B5EF4-FFF2-40B4-BE49-F238E27FC236}">
                    <a16:creationId xmlns:a16="http://schemas.microsoft.com/office/drawing/2014/main" id="{51A83048-5A18-095B-9C2E-C70427FE3BB0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A8A50A3-99E6-8F6C-AA95-2B8DDCD24EA7}"/>
              </a:ext>
            </a:extLst>
          </p:cNvPr>
          <p:cNvGrpSpPr/>
          <p:nvPr/>
        </p:nvGrpSpPr>
        <p:grpSpPr>
          <a:xfrm>
            <a:off x="5425049" y="-16273"/>
            <a:ext cx="676029" cy="119905"/>
            <a:chOff x="5425049" y="-16273"/>
            <a:chExt cx="676029" cy="119905"/>
          </a:xfrm>
        </p:grpSpPr>
        <p:sp>
          <p:nvSpPr>
            <p:cNvPr id="25" name="object 10">
              <a:extLst>
                <a:ext uri="{FF2B5EF4-FFF2-40B4-BE49-F238E27FC236}">
                  <a16:creationId xmlns:a16="http://schemas.microsoft.com/office/drawing/2014/main" id="{D0B16BC3-EEE1-882C-4646-122F3FBD481B}"/>
                </a:ext>
              </a:extLst>
            </p:cNvPr>
            <p:cNvSpPr txBox="1"/>
            <p:nvPr/>
          </p:nvSpPr>
          <p:spPr>
            <a:xfrm>
              <a:off x="5425049" y="-16273"/>
              <a:ext cx="561975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Conclusions</a:t>
              </a:r>
              <a:r>
                <a:rPr lang="it-IT" sz="700" spc="30" dirty="0">
                  <a:solidFill>
                    <a:srgbClr val="A67F84"/>
                  </a:solidFill>
                  <a:cs typeface="Arial"/>
                </a:rPr>
                <a:t> </a:t>
              </a:r>
              <a:r>
                <a:rPr lang="it-IT" sz="600" spc="30" dirty="0">
                  <a:solidFill>
                    <a:srgbClr val="A67F84"/>
                  </a:solidFill>
                  <a:cs typeface="Arial"/>
                </a:rPr>
                <a:t>   </a:t>
              </a:r>
              <a:endParaRPr lang="it-IT" sz="600" spc="25" dirty="0">
                <a:solidFill>
                  <a:srgbClr val="FFFFFF"/>
                </a:solidFill>
                <a:cs typeface="Arial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A73EB3E-AD93-786F-F51E-D74C348BEB71}"/>
                </a:ext>
              </a:extLst>
            </p:cNvPr>
            <p:cNvGrpSpPr/>
            <p:nvPr/>
          </p:nvGrpSpPr>
          <p:grpSpPr>
            <a:xfrm>
              <a:off x="5980112" y="34448"/>
              <a:ext cx="120966" cy="45719"/>
              <a:chOff x="2924175" y="188068"/>
              <a:chExt cx="120966" cy="45719"/>
            </a:xfrm>
          </p:grpSpPr>
          <p:sp>
            <p:nvSpPr>
              <p:cNvPr id="27" name="object 9">
                <a:extLst>
                  <a:ext uri="{FF2B5EF4-FFF2-40B4-BE49-F238E27FC236}">
                    <a16:creationId xmlns:a16="http://schemas.microsoft.com/office/drawing/2014/main" id="{51D3BD27-7233-FDEC-45FF-97D7D4D18756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" name="object 9">
                <a:extLst>
                  <a:ext uri="{FF2B5EF4-FFF2-40B4-BE49-F238E27FC236}">
                    <a16:creationId xmlns:a16="http://schemas.microsoft.com/office/drawing/2014/main" id="{55779738-CBD0-D22B-7FCA-5E3BCAB06FD7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13A0C91-06A1-979D-A176-B93EAB154F28}"/>
              </a:ext>
            </a:extLst>
          </p:cNvPr>
          <p:cNvGrpSpPr/>
          <p:nvPr/>
        </p:nvGrpSpPr>
        <p:grpSpPr>
          <a:xfrm>
            <a:off x="2647043" y="-16273"/>
            <a:ext cx="722108" cy="119905"/>
            <a:chOff x="2468563" y="-16273"/>
            <a:chExt cx="722108" cy="119905"/>
          </a:xfrm>
        </p:grpSpPr>
        <p:sp>
          <p:nvSpPr>
            <p:cNvPr id="30" name="object 10">
              <a:extLst>
                <a:ext uri="{FF2B5EF4-FFF2-40B4-BE49-F238E27FC236}">
                  <a16:creationId xmlns:a16="http://schemas.microsoft.com/office/drawing/2014/main" id="{D102E919-48C7-5FB2-A3BF-923B247F88E1}"/>
                </a:ext>
              </a:extLst>
            </p:cNvPr>
            <p:cNvSpPr txBox="1"/>
            <p:nvPr/>
          </p:nvSpPr>
          <p:spPr>
            <a:xfrm>
              <a:off x="2468563" y="-16273"/>
              <a:ext cx="671422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Uniform</a:t>
              </a: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 case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3534D89-C11F-2A2D-1156-181DF3BAE479}"/>
                </a:ext>
              </a:extLst>
            </p:cNvPr>
            <p:cNvGrpSpPr/>
            <p:nvPr/>
          </p:nvGrpSpPr>
          <p:grpSpPr>
            <a:xfrm>
              <a:off x="3069705" y="34156"/>
              <a:ext cx="120966" cy="45719"/>
              <a:chOff x="2924175" y="188068"/>
              <a:chExt cx="120966" cy="45719"/>
            </a:xfrm>
          </p:grpSpPr>
          <p:sp>
            <p:nvSpPr>
              <p:cNvPr id="33" name="object 9">
                <a:extLst>
                  <a:ext uri="{FF2B5EF4-FFF2-40B4-BE49-F238E27FC236}">
                    <a16:creationId xmlns:a16="http://schemas.microsoft.com/office/drawing/2014/main" id="{18B73BE4-ACCE-1450-9603-C4B5CF0C6C99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" name="object 9">
                <a:extLst>
                  <a:ext uri="{FF2B5EF4-FFF2-40B4-BE49-F238E27FC236}">
                    <a16:creationId xmlns:a16="http://schemas.microsoft.com/office/drawing/2014/main" id="{11F0327C-7C29-0312-209F-9E4DEBAAA8E4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60402775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059014"/>
            <a:ext cx="1933574" cy="2287258"/>
            <a:chOff x="0" y="1059014"/>
            <a:chExt cx="1933574" cy="228725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59014"/>
              <a:ext cx="1933574" cy="2287258"/>
            </a:xfrm>
            <a:prstGeom prst="rect">
              <a:avLst/>
            </a:prstGeom>
          </p:spPr>
        </p:pic>
        <p:sp>
          <p:nvSpPr>
            <p:cNvPr id="134" name="TextBox 133"/>
            <p:cNvSpPr txBox="1"/>
            <p:nvPr/>
          </p:nvSpPr>
          <p:spPr>
            <a:xfrm>
              <a:off x="336752" y="2461489"/>
              <a:ext cx="40427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600" dirty="0">
                  <a:solidFill>
                    <a:schemeClr val="bg1"/>
                  </a:solidFill>
                  <a:latin typeface="+mj-lt"/>
                </a:rPr>
                <a:t>r/a=0.6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CasellaDiTesto 16"/>
              <p:cNvSpPr txBox="1"/>
              <p:nvPr/>
            </p:nvSpPr>
            <p:spPr>
              <a:xfrm>
                <a:off x="4748990" y="1055423"/>
                <a:ext cx="1336652" cy="106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900" dirty="0">
                    <a:solidFill>
                      <a:schemeClr val="bg1"/>
                    </a:solidFill>
                    <a:latin typeface="+mj-lt"/>
                  </a:rPr>
                  <a:t>FFT on a time window just after the magnetic reconnection event</a:t>
                </a:r>
                <a:r>
                  <a:rPr lang="en-GB" sz="900" dirty="0">
                    <a:latin typeface="+mj-lt"/>
                  </a:rPr>
                  <a:t>:</a:t>
                </a:r>
              </a:p>
              <a:p>
                <a:r>
                  <a:rPr lang="en-GB" sz="900" dirty="0" err="1">
                    <a:latin typeface="+mj-lt"/>
                  </a:rPr>
                  <a:t>Alfvén</a:t>
                </a:r>
                <a:r>
                  <a:rPr lang="en-GB" sz="900" dirty="0">
                    <a:latin typeface="+mj-lt"/>
                  </a:rPr>
                  <a:t> </a:t>
                </a:r>
                <a:r>
                  <a:rPr lang="en-GB" sz="900" dirty="0" err="1">
                    <a:latin typeface="+mj-lt"/>
                  </a:rPr>
                  <a:t>Eigenmodes</a:t>
                </a:r>
                <a:r>
                  <a:rPr lang="en-GB" sz="900" dirty="0">
                    <a:latin typeface="+mj-lt"/>
                  </a:rPr>
                  <a:t> (in particular the </a:t>
                </a:r>
                <a:r>
                  <a:rPr lang="en-GB" sz="900" dirty="0">
                    <a:solidFill>
                      <a:srgbClr val="0070C0"/>
                    </a:solidFill>
                    <a:latin typeface="+mj-lt"/>
                  </a:rPr>
                  <a:t>GAE</a:t>
                </a:r>
                <a:r>
                  <a:rPr lang="en-GB" sz="900" dirty="0">
                    <a:latin typeface="+mj-lt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9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9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9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𝑠𝑡</m:t>
                        </m:r>
                      </m:sup>
                    </m:sSup>
                  </m:oMath>
                </a14:m>
                <a:r>
                  <a:rPr lang="en-GB" sz="900" dirty="0">
                    <a:solidFill>
                      <a:srgbClr val="0070C0"/>
                    </a:solidFill>
                    <a:latin typeface="+mj-lt"/>
                  </a:rPr>
                  <a:t> CAE</a:t>
                </a:r>
                <a:r>
                  <a:rPr lang="en-GB" sz="900" dirty="0">
                    <a:latin typeface="+mj-lt"/>
                  </a:rPr>
                  <a:t>) are excited by magnetic reconnection</a:t>
                </a:r>
              </a:p>
            </p:txBody>
          </p:sp>
        </mc:Choice>
        <mc:Fallback xmlns="">
          <p:sp>
            <p:nvSpPr>
              <p:cNvPr id="106" name="CasellaDiTes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8990" y="1055423"/>
                <a:ext cx="1336652" cy="1061829"/>
              </a:xfrm>
              <a:prstGeom prst="rect">
                <a:avLst/>
              </a:prstGeom>
              <a:blipFill>
                <a:blip r:embed="rId3"/>
                <a:stretch>
                  <a:fillRect b="-172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uppo 31"/>
          <p:cNvGrpSpPr/>
          <p:nvPr/>
        </p:nvGrpSpPr>
        <p:grpSpPr>
          <a:xfrm>
            <a:off x="0" y="3346272"/>
            <a:ext cx="6153150" cy="114478"/>
            <a:chOff x="0" y="3346272"/>
            <a:chExt cx="4610101" cy="114478"/>
          </a:xfrm>
        </p:grpSpPr>
        <p:sp>
          <p:nvSpPr>
            <p:cNvPr id="46" name="object 14"/>
            <p:cNvSpPr/>
            <p:nvPr/>
          </p:nvSpPr>
          <p:spPr>
            <a:xfrm>
              <a:off x="0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5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10800" rIns="0" bIns="0" rtlCol="0">
              <a:noAutofit/>
            </a:bodyPr>
            <a:lstStyle/>
            <a:p>
              <a:pPr algn="ctr"/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Artur</a:t>
              </a:r>
              <a:r>
                <a:rPr lang="it-IT" sz="700" dirty="0">
                  <a:solidFill>
                    <a:srgbClr val="EBEBEB"/>
                  </a:solidFill>
                  <a:latin typeface="+mj-lt"/>
                </a:rPr>
                <a:t> 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Kryzhanovskyy </a:t>
              </a:r>
              <a:r>
                <a:rPr lang="it-IT" sz="700" i="1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et al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it-IT"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bject 15"/>
            <p:cNvSpPr/>
            <p:nvPr/>
          </p:nvSpPr>
          <p:spPr>
            <a:xfrm>
              <a:off x="2305051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10800" rIns="0" bIns="0" rtlCol="0"/>
            <a:lstStyle/>
            <a:p>
              <a:pPr algn="ctr"/>
              <a:r>
                <a:rPr lang="it-IT" sz="700" spc="6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3D RFP </a:t>
              </a:r>
              <a:r>
                <a:rPr lang="it-IT" sz="700" spc="6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simulation</a:t>
              </a:r>
              <a:endParaRPr lang="it-IT"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831058" y="1104901"/>
            <a:ext cx="457054" cy="1326356"/>
          </a:xfrm>
          <a:prstGeom prst="rect">
            <a:avLst/>
          </a:prstGeom>
          <a:noFill/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70" name="Right Arrow 69"/>
          <p:cNvSpPr/>
          <p:nvPr/>
        </p:nvSpPr>
        <p:spPr>
          <a:xfrm>
            <a:off x="4004572" y="2654531"/>
            <a:ext cx="457200" cy="68838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it-IT"/>
          </a:p>
        </p:txBody>
      </p:sp>
      <p:grpSp>
        <p:nvGrpSpPr>
          <p:cNvPr id="74" name="Gruppo 125"/>
          <p:cNvGrpSpPr/>
          <p:nvPr/>
        </p:nvGrpSpPr>
        <p:grpSpPr>
          <a:xfrm>
            <a:off x="92769" y="423186"/>
            <a:ext cx="6083503" cy="246221"/>
            <a:chOff x="389757" y="1407299"/>
            <a:chExt cx="6083503" cy="246221"/>
          </a:xfrm>
        </p:grpSpPr>
        <p:sp>
          <p:nvSpPr>
            <p:cNvPr id="75" name="Ovale 126"/>
            <p:cNvSpPr/>
            <p:nvPr/>
          </p:nvSpPr>
          <p:spPr>
            <a:xfrm>
              <a:off x="389757" y="148439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6" name="CasellaDiTesto 127"/>
            <p:cNvSpPr txBox="1"/>
            <p:nvPr/>
          </p:nvSpPr>
          <p:spPr>
            <a:xfrm>
              <a:off x="490535" y="1407299"/>
              <a:ext cx="598272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latin typeface="+mj-lt"/>
                </a:rPr>
                <a:t>We look at </a:t>
              </a:r>
              <a:r>
                <a:rPr lang="it-IT" sz="1000" dirty="0">
                  <a:latin typeface="+mj-lt"/>
                </a:rPr>
                <a:t>(</a:t>
              </a:r>
              <a:r>
                <a:rPr lang="it-IT" sz="1000" dirty="0">
                  <a:solidFill>
                    <a:srgbClr val="0070C0"/>
                  </a:solidFill>
                  <a:latin typeface="+mj-lt"/>
                </a:rPr>
                <a:t>m,n</a:t>
              </a:r>
              <a:r>
                <a:rPr lang="it-IT" sz="1000" dirty="0">
                  <a:latin typeface="+mj-lt"/>
                </a:rPr>
                <a:t>)=(</a:t>
              </a:r>
              <a:r>
                <a:rPr lang="it-IT" sz="1000" dirty="0">
                  <a:solidFill>
                    <a:srgbClr val="0070C0"/>
                  </a:solidFill>
                  <a:latin typeface="+mj-lt"/>
                </a:rPr>
                <a:t>1,0</a:t>
              </a:r>
              <a:r>
                <a:rPr lang="it-IT" sz="1000" dirty="0">
                  <a:latin typeface="+mj-lt"/>
                </a:rPr>
                <a:t>) </a:t>
              </a:r>
              <a:r>
                <a:rPr lang="en-GB" sz="1000" dirty="0">
                  <a:latin typeface="+mj-lt"/>
                </a:rPr>
                <a:t>mode spectrum during the fully 3D RFP simulation. </a:t>
              </a:r>
            </a:p>
          </p:txBody>
        </p:sp>
      </p:grpSp>
      <p:grpSp>
        <p:nvGrpSpPr>
          <p:cNvPr id="77" name="Gruppo 125"/>
          <p:cNvGrpSpPr/>
          <p:nvPr/>
        </p:nvGrpSpPr>
        <p:grpSpPr>
          <a:xfrm>
            <a:off x="92769" y="647145"/>
            <a:ext cx="6083503" cy="246221"/>
            <a:chOff x="389757" y="1407299"/>
            <a:chExt cx="6083503" cy="246221"/>
          </a:xfrm>
        </p:grpSpPr>
        <p:sp>
          <p:nvSpPr>
            <p:cNvPr id="78" name="Ovale 126"/>
            <p:cNvSpPr/>
            <p:nvPr/>
          </p:nvSpPr>
          <p:spPr>
            <a:xfrm>
              <a:off x="389757" y="148439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9" name="CasellaDiTesto 127"/>
            <p:cNvSpPr txBox="1"/>
            <p:nvPr/>
          </p:nvSpPr>
          <p:spPr>
            <a:xfrm>
              <a:off x="490535" y="1407299"/>
              <a:ext cx="598272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latin typeface="+mj-lt"/>
                </a:rPr>
                <a:t>Clear excitation of </a:t>
              </a:r>
              <a:r>
                <a:rPr lang="en-GB" sz="1000" dirty="0" err="1">
                  <a:latin typeface="+mj-lt"/>
                </a:rPr>
                <a:t>Alfvénic</a:t>
              </a:r>
              <a:r>
                <a:rPr lang="en-GB" sz="1000" dirty="0">
                  <a:latin typeface="+mj-lt"/>
                </a:rPr>
                <a:t> activity by magnetic reconnection.</a:t>
              </a:r>
            </a:p>
          </p:txBody>
        </p:sp>
      </p:grpSp>
      <p:grpSp>
        <p:nvGrpSpPr>
          <p:cNvPr id="80" name="Gruppo 48"/>
          <p:cNvGrpSpPr/>
          <p:nvPr/>
        </p:nvGrpSpPr>
        <p:grpSpPr>
          <a:xfrm>
            <a:off x="4671630" y="1053798"/>
            <a:ext cx="1491942" cy="507831"/>
            <a:chOff x="285750" y="643517"/>
            <a:chExt cx="1491942" cy="507831"/>
          </a:xfrm>
        </p:grpSpPr>
        <p:sp>
          <p:nvSpPr>
            <p:cNvPr id="81" name="Ovale 14"/>
            <p:cNvSpPr/>
            <p:nvPr/>
          </p:nvSpPr>
          <p:spPr>
            <a:xfrm>
              <a:off x="285750" y="753757"/>
              <a:ext cx="58586" cy="58586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2" name="CasellaDiTesto 16"/>
            <p:cNvSpPr txBox="1"/>
            <p:nvPr/>
          </p:nvSpPr>
          <p:spPr>
            <a:xfrm>
              <a:off x="361950" y="643517"/>
              <a:ext cx="1415742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>
                  <a:latin typeface="+mj-lt"/>
                </a:rPr>
                <a:t>FFT on a time window just after the magnetic reconnection event</a:t>
              </a:r>
              <a:endParaRPr lang="en-GB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05" name="Rectangle 104"/>
          <p:cNvSpPr/>
          <p:nvPr/>
        </p:nvSpPr>
        <p:spPr>
          <a:xfrm>
            <a:off x="-75540" y="2372576"/>
            <a:ext cx="41229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CWT</a:t>
            </a:r>
          </a:p>
        </p:txBody>
      </p:sp>
      <p:sp>
        <p:nvSpPr>
          <p:cNvPr id="89" name="object 8"/>
          <p:cNvSpPr txBox="1"/>
          <p:nvPr/>
        </p:nvSpPr>
        <p:spPr>
          <a:xfrm>
            <a:off x="-200" y="118683"/>
            <a:ext cx="6153349" cy="290699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0" rIns="0" bIns="0" rtlCol="0">
            <a:noAutofit/>
          </a:bodyPr>
          <a:lstStyle/>
          <a:p>
            <a:pPr marL="107945">
              <a:spcBef>
                <a:spcPts val="375"/>
              </a:spcBef>
            </a:pPr>
            <a:r>
              <a:rPr lang="en-GB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Excitation of AWs by magnetic reconnection in RFP</a:t>
            </a:r>
          </a:p>
        </p:txBody>
      </p:sp>
      <p:sp>
        <p:nvSpPr>
          <p:cNvPr id="60" name="object 3"/>
          <p:cNvSpPr/>
          <p:nvPr/>
        </p:nvSpPr>
        <p:spPr>
          <a:xfrm>
            <a:off x="0" y="0"/>
            <a:ext cx="6153181" cy="118683"/>
          </a:xfrm>
          <a:custGeom>
            <a:avLst/>
            <a:gdLst/>
            <a:ahLst/>
            <a:cxnLst/>
            <a:rect l="l" t="t" r="r" b="b"/>
            <a:pathLst>
              <a:path w="4608195" h="122554">
                <a:moveTo>
                  <a:pt x="0" y="122389"/>
                </a:moveTo>
                <a:lnTo>
                  <a:pt x="4608004" y="122389"/>
                </a:lnTo>
                <a:lnTo>
                  <a:pt x="4608004" y="0"/>
                </a:lnTo>
                <a:lnTo>
                  <a:pt x="0" y="0"/>
                </a:lnTo>
                <a:lnTo>
                  <a:pt x="0" y="12238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28" name="object 11"/>
          <p:cNvSpPr txBox="1">
            <a:spLocks/>
          </p:cNvSpPr>
          <p:nvPr/>
        </p:nvSpPr>
        <p:spPr>
          <a:xfrm>
            <a:off x="5776911" y="3360076"/>
            <a:ext cx="396875" cy="100674"/>
          </a:xfrm>
          <a:prstGeom prst="rect">
            <a:avLst/>
          </a:prstGeom>
        </p:spPr>
        <p:txBody>
          <a:bodyPr vert="horz" wrap="square" lIns="0" tIns="10800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600" b="0" i="0" kern="1200">
                <a:solidFill>
                  <a:srgbClr val="7A0000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847">
              <a:lnSpc>
                <a:spcPts val="660"/>
              </a:lnSpc>
            </a:pP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it-IT" sz="700" spc="114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t-IT" sz="700" spc="5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218697" y="1039428"/>
            <a:ext cx="1774712" cy="2238526"/>
            <a:chOff x="2218697" y="1039428"/>
            <a:chExt cx="1774712" cy="2238526"/>
          </a:xfrm>
        </p:grpSpPr>
        <p:pic>
          <p:nvPicPr>
            <p:cNvPr id="57" name="Immagine 4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7989" y="2202656"/>
              <a:ext cx="1483255" cy="988219"/>
            </a:xfrm>
            <a:prstGeom prst="rect">
              <a:avLst/>
            </a:prstGeom>
          </p:spPr>
        </p:pic>
        <p:pic>
          <p:nvPicPr>
            <p:cNvPr id="65" name="Immagine 4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6884" y="1082111"/>
              <a:ext cx="1535978" cy="1023346"/>
            </a:xfrm>
            <a:prstGeom prst="rect">
              <a:avLst/>
            </a:prstGeom>
          </p:spPr>
        </p:pic>
        <p:grpSp>
          <p:nvGrpSpPr>
            <p:cNvPr id="85" name="Group 84"/>
            <p:cNvGrpSpPr/>
            <p:nvPr/>
          </p:nvGrpSpPr>
          <p:grpSpPr>
            <a:xfrm>
              <a:off x="2218697" y="1039428"/>
              <a:ext cx="1774712" cy="2238526"/>
              <a:chOff x="4184439" y="1021223"/>
              <a:chExt cx="1774712" cy="2238526"/>
            </a:xfrm>
          </p:grpSpPr>
          <p:grpSp>
            <p:nvGrpSpPr>
              <p:cNvPr id="90" name="Group 89"/>
              <p:cNvGrpSpPr/>
              <p:nvPr/>
            </p:nvGrpSpPr>
            <p:grpSpPr>
              <a:xfrm>
                <a:off x="4184439" y="1415860"/>
                <a:ext cx="1626015" cy="754428"/>
                <a:chOff x="2218261" y="1433320"/>
                <a:chExt cx="1626015" cy="754428"/>
              </a:xfrm>
            </p:grpSpPr>
            <p:grpSp>
              <p:nvGrpSpPr>
                <p:cNvPr id="170" name="Group 169"/>
                <p:cNvGrpSpPr/>
                <p:nvPr/>
              </p:nvGrpSpPr>
              <p:grpSpPr>
                <a:xfrm>
                  <a:off x="2300098" y="1556053"/>
                  <a:ext cx="1544178" cy="631695"/>
                  <a:chOff x="2300098" y="1556053"/>
                  <a:chExt cx="1544178" cy="631695"/>
                </a:xfrm>
              </p:grpSpPr>
              <p:grpSp>
                <p:nvGrpSpPr>
                  <p:cNvPr id="172" name="Group 171"/>
                  <p:cNvGrpSpPr/>
                  <p:nvPr/>
                </p:nvGrpSpPr>
                <p:grpSpPr>
                  <a:xfrm>
                    <a:off x="2325082" y="1951087"/>
                    <a:ext cx="1519194" cy="236661"/>
                    <a:chOff x="2325082" y="1951087"/>
                    <a:chExt cx="1519194" cy="236661"/>
                  </a:xfrm>
                </p:grpSpPr>
                <p:sp>
                  <p:nvSpPr>
                    <p:cNvPr id="174" name="Rectangle 173"/>
                    <p:cNvSpPr/>
                    <p:nvPr/>
                  </p:nvSpPr>
                  <p:spPr>
                    <a:xfrm>
                      <a:off x="2438465" y="2004069"/>
                      <a:ext cx="1323910" cy="9143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lIns="0" tIns="0" rIns="0" bIns="0" rtlCol="0" anchor="ctr">
                      <a:noAutofit/>
                    </a:bodyPr>
                    <a:lstStyle/>
                    <a:p>
                      <a:pPr algn="ctr"/>
                      <a:endParaRPr lang="it-IT"/>
                    </a:p>
                  </p:txBody>
                </p:sp>
                <p:grpSp>
                  <p:nvGrpSpPr>
                    <p:cNvPr id="175" name="Group 174"/>
                    <p:cNvGrpSpPr/>
                    <p:nvPr/>
                  </p:nvGrpSpPr>
                  <p:grpSpPr>
                    <a:xfrm>
                      <a:off x="2325082" y="1951087"/>
                      <a:ext cx="1519194" cy="153888"/>
                      <a:chOff x="2328417" y="1947139"/>
                      <a:chExt cx="1519194" cy="153888"/>
                    </a:xfrm>
                  </p:grpSpPr>
                  <p:sp>
                    <p:nvSpPr>
                      <p:cNvPr id="177" name="TextBox 176"/>
                      <p:cNvSpPr txBox="1"/>
                      <p:nvPr/>
                    </p:nvSpPr>
                    <p:spPr>
                      <a:xfrm>
                        <a:off x="2328417" y="1947139"/>
                        <a:ext cx="248786" cy="15388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it-IT" sz="400" dirty="0">
                            <a:latin typeface="+mj-lt"/>
                          </a:rPr>
                          <a:t>3.6</a:t>
                        </a:r>
                      </a:p>
                    </p:txBody>
                  </p:sp>
                  <p:sp>
                    <p:nvSpPr>
                      <p:cNvPr id="178" name="TextBox 177"/>
                      <p:cNvSpPr txBox="1"/>
                      <p:nvPr/>
                    </p:nvSpPr>
                    <p:spPr>
                      <a:xfrm>
                        <a:off x="3598825" y="1947139"/>
                        <a:ext cx="248786" cy="15388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it-IT" sz="400" dirty="0">
                            <a:latin typeface="+mj-lt"/>
                          </a:rPr>
                          <a:t>4.2</a:t>
                        </a:r>
                      </a:p>
                    </p:txBody>
                  </p:sp>
                  <p:sp>
                    <p:nvSpPr>
                      <p:cNvPr id="179" name="TextBox 178"/>
                      <p:cNvSpPr txBox="1"/>
                      <p:nvPr/>
                    </p:nvSpPr>
                    <p:spPr>
                      <a:xfrm>
                        <a:off x="2540152" y="1947139"/>
                        <a:ext cx="248786" cy="15388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it-IT" sz="400" dirty="0">
                            <a:latin typeface="+mj-lt"/>
                          </a:rPr>
                          <a:t>3.7</a:t>
                        </a:r>
                      </a:p>
                    </p:txBody>
                  </p:sp>
                  <p:sp>
                    <p:nvSpPr>
                      <p:cNvPr id="180" name="TextBox 179"/>
                      <p:cNvSpPr txBox="1"/>
                      <p:nvPr/>
                    </p:nvSpPr>
                    <p:spPr>
                      <a:xfrm>
                        <a:off x="2751887" y="1947139"/>
                        <a:ext cx="248786" cy="15388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it-IT" sz="400" dirty="0">
                            <a:latin typeface="+mj-lt"/>
                          </a:rPr>
                          <a:t>3.8</a:t>
                        </a:r>
                      </a:p>
                    </p:txBody>
                  </p:sp>
                  <p:sp>
                    <p:nvSpPr>
                      <p:cNvPr id="181" name="TextBox 180"/>
                      <p:cNvSpPr txBox="1"/>
                      <p:nvPr/>
                    </p:nvSpPr>
                    <p:spPr>
                      <a:xfrm>
                        <a:off x="2963622" y="1947139"/>
                        <a:ext cx="248786" cy="15388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it-IT" sz="400" dirty="0">
                            <a:latin typeface="+mj-lt"/>
                          </a:rPr>
                          <a:t>3.9</a:t>
                        </a:r>
                      </a:p>
                    </p:txBody>
                  </p:sp>
                  <p:sp>
                    <p:nvSpPr>
                      <p:cNvPr id="182" name="TextBox 181"/>
                      <p:cNvSpPr txBox="1"/>
                      <p:nvPr/>
                    </p:nvSpPr>
                    <p:spPr>
                      <a:xfrm>
                        <a:off x="3175357" y="1947139"/>
                        <a:ext cx="248786" cy="15388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it-IT" sz="400" dirty="0">
                            <a:latin typeface="+mj-lt"/>
                          </a:rPr>
                          <a:t>4.0</a:t>
                        </a:r>
                      </a:p>
                    </p:txBody>
                  </p:sp>
                  <p:sp>
                    <p:nvSpPr>
                      <p:cNvPr id="183" name="TextBox 182"/>
                      <p:cNvSpPr txBox="1"/>
                      <p:nvPr/>
                    </p:nvSpPr>
                    <p:spPr>
                      <a:xfrm>
                        <a:off x="3387092" y="1947139"/>
                        <a:ext cx="248786" cy="15388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it-IT" sz="400" dirty="0">
                            <a:latin typeface="+mj-lt"/>
                          </a:rPr>
                          <a:t>4.1</a:t>
                        </a:r>
                      </a:p>
                    </p:txBody>
                  </p:sp>
                </p:grp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76" name="TextBox 175"/>
                        <p:cNvSpPr txBox="1"/>
                        <p:nvPr/>
                      </p:nvSpPr>
                      <p:spPr>
                        <a:xfrm>
                          <a:off x="2910674" y="2032641"/>
                          <a:ext cx="404085" cy="15510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it-IT" sz="400" dirty="0">
                              <a:latin typeface="+mj-lt"/>
                            </a:rPr>
                            <a:t>t/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it-IT" sz="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40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τ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it-IT" sz="400" b="0" i="0" smtClean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sub>
                              </m:sSub>
                              <m:r>
                                <a:rPr lang="it-IT" sz="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it-IT" sz="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it-IT" sz="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oMath>
                          </a14:m>
                          <a:endParaRPr lang="it-IT" sz="400" dirty="0">
                            <a:latin typeface="+mj-lt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176" name="TextBox 175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910674" y="2032641"/>
                          <a:ext cx="404085" cy="155107"/>
                        </a:xfrm>
                        <a:prstGeom prst="rect">
                          <a:avLst/>
                        </a:prstGeom>
                        <a:blipFill>
                          <a:blip r:embed="rId6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it-IT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sp>
                <p:nvSpPr>
                  <p:cNvPr id="173" name="Rectangle 172"/>
                  <p:cNvSpPr/>
                  <p:nvPr/>
                </p:nvSpPr>
                <p:spPr>
                  <a:xfrm>
                    <a:off x="2300098" y="1556053"/>
                    <a:ext cx="146108" cy="447534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algn="ctr"/>
                    <a:endParaRPr lang="it-IT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1" name="TextBox 170"/>
                    <p:cNvSpPr txBox="1"/>
                    <p:nvPr/>
                  </p:nvSpPr>
                  <p:spPr>
                    <a:xfrm rot="16200000">
                      <a:off x="1956747" y="1694834"/>
                      <a:ext cx="682174" cy="15914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it-IT" sz="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it-IT" sz="400" b="0" i="0" smtClean="0">
                                    <a:latin typeface="Cambria Math" panose="02040503050406030204" pitchFamily="18" charset="0"/>
                                  </a:rPr>
                                  <m:t>B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it-IT" sz="400" b="0" i="0" smtClean="0">
                                    <a:latin typeface="Cambria Math" panose="02040503050406030204" pitchFamily="18" charset="0"/>
                                  </a:rPr>
                                  <m:t>z</m:t>
                                </m:r>
                              </m:sub>
                              <m:sup>
                                <m:r>
                                  <a:rPr lang="it-IT" sz="400" b="0" i="0" smtClean="0">
                                    <a:latin typeface="Cambria Math" panose="02040503050406030204" pitchFamily="18" charset="0"/>
                                  </a:rPr>
                                  <m:t>0,0</m:t>
                                </m:r>
                              </m:sup>
                            </m:sSubSup>
                            <m:r>
                              <a:rPr lang="it-IT" sz="400" b="0" i="0" smtClean="0">
                                <a:latin typeface="Cambria Math" panose="02040503050406030204" pitchFamily="18" charset="0"/>
                              </a:rPr>
                              <m:t>(1.0,</m:t>
                            </m:r>
                            <m:r>
                              <m:rPr>
                                <m:sty m:val="p"/>
                              </m:rPr>
                              <a:rPr lang="it-IT" sz="400" b="0" i="0" smtClean="0">
                                <a:latin typeface="Cambria Math" panose="02040503050406030204" pitchFamily="18" charset="0"/>
                              </a:rPr>
                              <m:t>t</m:t>
                            </m:r>
                            <m:r>
                              <a:rPr lang="it-IT" sz="400" b="0" i="0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sSub>
                              <m:sSubPr>
                                <m:ctrlPr>
                                  <a:rPr lang="it-IT" sz="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it-IT" sz="4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τ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it-IT" sz="400" b="0" i="0" smtClean="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sub>
                            </m:sSub>
                            <m:r>
                              <a:rPr lang="it-IT" sz="400" b="0" i="0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a:rPr lang="it-IT" sz="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sSup>
                              <m:sSupPr>
                                <m:ctrlPr>
                                  <a:rPr lang="it-IT" sz="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4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it-IT" sz="4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−2</m:t>
                                </m:r>
                              </m:sup>
                            </m:sSup>
                          </m:oMath>
                        </m:oMathPara>
                      </a14:m>
                      <a:endParaRPr lang="it-IT" sz="400" dirty="0">
                        <a:latin typeface="+mj-lt"/>
                      </a:endParaRPr>
                    </a:p>
                  </p:txBody>
                </p:sp>
              </mc:Choice>
              <mc:Fallback xmlns="">
                <p:sp>
                  <p:nvSpPr>
                    <p:cNvPr id="132" name="TextBox 13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6200000">
                      <a:off x="1956747" y="1694834"/>
                      <a:ext cx="682174" cy="159146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91" name="Group 90"/>
              <p:cNvGrpSpPr/>
              <p:nvPr/>
            </p:nvGrpSpPr>
            <p:grpSpPr>
              <a:xfrm>
                <a:off x="4236381" y="1475914"/>
                <a:ext cx="264816" cy="546229"/>
                <a:chOff x="2109652" y="1490291"/>
                <a:chExt cx="264816" cy="546229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3" name="TextBox 162"/>
                    <p:cNvSpPr txBox="1"/>
                    <p:nvPr/>
                  </p:nvSpPr>
                  <p:spPr>
                    <a:xfrm>
                      <a:off x="2109652" y="1882632"/>
                      <a:ext cx="264816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it-IT" sz="400" b="0" i="0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oMath>
                        </m:oMathPara>
                      </a14:m>
                      <a:endParaRPr lang="it-IT" sz="400" dirty="0">
                        <a:latin typeface="+mj-lt"/>
                      </a:endParaRPr>
                    </a:p>
                  </p:txBody>
                </p:sp>
              </mc:Choice>
              <mc:Fallback xmlns="">
                <p:sp>
                  <p:nvSpPr>
                    <p:cNvPr id="133" name="TextBox 13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09652" y="1882632"/>
                      <a:ext cx="264816" cy="153888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4" name="TextBox 163"/>
                    <p:cNvSpPr txBox="1"/>
                    <p:nvPr/>
                  </p:nvSpPr>
                  <p:spPr>
                    <a:xfrm>
                      <a:off x="2109652" y="1817241"/>
                      <a:ext cx="264816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it-IT" sz="400" b="0" i="0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oMath>
                        </m:oMathPara>
                      </a14:m>
                      <a:endParaRPr lang="it-IT" sz="400" dirty="0">
                        <a:latin typeface="+mj-lt"/>
                      </a:endParaRPr>
                    </a:p>
                  </p:txBody>
                </p:sp>
              </mc:Choice>
              <mc:Fallback xmlns="">
                <p:sp>
                  <p:nvSpPr>
                    <p:cNvPr id="134" name="TextBox 13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09652" y="1817241"/>
                      <a:ext cx="264816" cy="153888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5" name="TextBox 164"/>
                    <p:cNvSpPr txBox="1"/>
                    <p:nvPr/>
                  </p:nvSpPr>
                  <p:spPr>
                    <a:xfrm>
                      <a:off x="2109652" y="1751851"/>
                      <a:ext cx="264816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it-IT" sz="400" b="0" i="0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oMath>
                        </m:oMathPara>
                      </a14:m>
                      <a:endParaRPr lang="it-IT" sz="400" dirty="0">
                        <a:latin typeface="+mj-lt"/>
                      </a:endParaRPr>
                    </a:p>
                  </p:txBody>
                </p:sp>
              </mc:Choice>
              <mc:Fallback xmlns="">
                <p:sp>
                  <p:nvSpPr>
                    <p:cNvPr id="135" name="TextBox 13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09652" y="1751851"/>
                      <a:ext cx="264816" cy="153888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6" name="TextBox 165"/>
                    <p:cNvSpPr txBox="1"/>
                    <p:nvPr/>
                  </p:nvSpPr>
                  <p:spPr>
                    <a:xfrm>
                      <a:off x="2109652" y="1686461"/>
                      <a:ext cx="264816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it-IT" sz="400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oMath>
                        </m:oMathPara>
                      </a14:m>
                      <a:endParaRPr lang="it-IT" sz="400" dirty="0">
                        <a:latin typeface="+mj-lt"/>
                      </a:endParaRPr>
                    </a:p>
                  </p:txBody>
                </p:sp>
              </mc:Choice>
              <mc:Fallback xmlns="">
                <p:sp>
                  <p:nvSpPr>
                    <p:cNvPr id="137" name="TextBox 13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09652" y="1686461"/>
                      <a:ext cx="264816" cy="153888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7" name="TextBox 166"/>
                    <p:cNvSpPr txBox="1"/>
                    <p:nvPr/>
                  </p:nvSpPr>
                  <p:spPr>
                    <a:xfrm>
                      <a:off x="2109652" y="1621071"/>
                      <a:ext cx="264816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it-IT" sz="400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oMath>
                        </m:oMathPara>
                      </a14:m>
                      <a:endParaRPr lang="it-IT" sz="400" dirty="0">
                        <a:latin typeface="+mj-lt"/>
                      </a:endParaRPr>
                    </a:p>
                  </p:txBody>
                </p:sp>
              </mc:Choice>
              <mc:Fallback xmlns="">
                <p:sp>
                  <p:nvSpPr>
                    <p:cNvPr id="138" name="TextBox 13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09652" y="1621071"/>
                      <a:ext cx="264816" cy="153888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8" name="TextBox 167"/>
                    <p:cNvSpPr txBox="1"/>
                    <p:nvPr/>
                  </p:nvSpPr>
                  <p:spPr>
                    <a:xfrm>
                      <a:off x="2109652" y="1555681"/>
                      <a:ext cx="264816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4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oMath>
                        </m:oMathPara>
                      </a14:m>
                      <a:endParaRPr lang="it-IT" sz="400" dirty="0">
                        <a:latin typeface="+mj-lt"/>
                      </a:endParaRPr>
                    </a:p>
                  </p:txBody>
                </p:sp>
              </mc:Choice>
              <mc:Fallback xmlns="">
                <p:sp>
                  <p:nvSpPr>
                    <p:cNvPr id="139" name="TextBox 13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09652" y="1555681"/>
                      <a:ext cx="264816" cy="153888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9" name="TextBox 168"/>
                    <p:cNvSpPr txBox="1"/>
                    <p:nvPr/>
                  </p:nvSpPr>
                  <p:spPr>
                    <a:xfrm>
                      <a:off x="2109652" y="1490291"/>
                      <a:ext cx="264816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it-IT" sz="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oMath>
                        </m:oMathPara>
                      </a14:m>
                      <a:endParaRPr lang="it-IT" sz="400" dirty="0">
                        <a:latin typeface="+mj-lt"/>
                      </a:endParaRPr>
                    </a:p>
                  </p:txBody>
                </p:sp>
              </mc:Choice>
              <mc:Fallback xmlns="">
                <p:sp>
                  <p:nvSpPr>
                    <p:cNvPr id="140" name="TextBox 13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09652" y="1490291"/>
                      <a:ext cx="264816" cy="153888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92" name="Rectangle 91"/>
              <p:cNvSpPr/>
              <p:nvPr/>
            </p:nvSpPr>
            <p:spPr>
              <a:xfrm>
                <a:off x="4283062" y="1064048"/>
                <a:ext cx="128405" cy="470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endParaRPr lang="it-IT"/>
              </a:p>
            </p:txBody>
          </p:sp>
          <p:grpSp>
            <p:nvGrpSpPr>
              <p:cNvPr id="93" name="Group 92"/>
              <p:cNvGrpSpPr/>
              <p:nvPr/>
            </p:nvGrpSpPr>
            <p:grpSpPr>
              <a:xfrm>
                <a:off x="4234200" y="1021223"/>
                <a:ext cx="266420" cy="560608"/>
                <a:chOff x="2264155" y="1040225"/>
                <a:chExt cx="266420" cy="560608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6" name="TextBox 155"/>
                    <p:cNvSpPr txBox="1"/>
                    <p:nvPr/>
                  </p:nvSpPr>
                  <p:spPr>
                    <a:xfrm>
                      <a:off x="2264155" y="1446945"/>
                      <a:ext cx="266420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400" b="0" i="0" smtClean="0">
                                <a:latin typeface="Cambria Math" panose="02040503050406030204" pitchFamily="18" charset="0"/>
                              </a:rPr>
                              <m:t>0.0</m:t>
                            </m:r>
                          </m:oMath>
                        </m:oMathPara>
                      </a14:m>
                      <a:endParaRPr lang="it-IT" sz="400" dirty="0">
                        <a:latin typeface="+mj-lt"/>
                      </a:endParaRPr>
                    </a:p>
                  </p:txBody>
                </p:sp>
              </mc:Choice>
              <mc:Fallback xmlns="">
                <p:sp>
                  <p:nvSpPr>
                    <p:cNvPr id="142" name="TextBox 14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64155" y="1446945"/>
                      <a:ext cx="266420" cy="153888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7" name="TextBox 156"/>
                    <p:cNvSpPr txBox="1"/>
                    <p:nvPr/>
                  </p:nvSpPr>
                  <p:spPr>
                    <a:xfrm>
                      <a:off x="2264155" y="1379160"/>
                      <a:ext cx="266420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400" b="0" i="1" smtClean="0">
                                <a:latin typeface="Cambria Math" panose="02040503050406030204" pitchFamily="18" charset="0"/>
                              </a:rPr>
                              <m:t>0.2</m:t>
                            </m:r>
                          </m:oMath>
                        </m:oMathPara>
                      </a14:m>
                      <a:endParaRPr lang="it-IT" sz="400" dirty="0">
                        <a:latin typeface="+mj-lt"/>
                      </a:endParaRPr>
                    </a:p>
                  </p:txBody>
                </p:sp>
              </mc:Choice>
              <mc:Fallback xmlns="">
                <p:sp>
                  <p:nvSpPr>
                    <p:cNvPr id="143" name="TextBox 14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64155" y="1379160"/>
                      <a:ext cx="266420" cy="153888"/>
                    </a:xfrm>
                    <a:prstGeom prst="rect">
                      <a:avLst/>
                    </a:prstGeom>
                    <a:blipFill>
                      <a:blip r:embed="rId1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8" name="TextBox 157"/>
                    <p:cNvSpPr txBox="1"/>
                    <p:nvPr/>
                  </p:nvSpPr>
                  <p:spPr>
                    <a:xfrm>
                      <a:off x="2264155" y="1311373"/>
                      <a:ext cx="266420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400" b="0" i="0" smtClean="0">
                                <a:latin typeface="Cambria Math" panose="02040503050406030204" pitchFamily="18" charset="0"/>
                              </a:rPr>
                              <m:t>0.4</m:t>
                            </m:r>
                          </m:oMath>
                        </m:oMathPara>
                      </a14:m>
                      <a:endParaRPr lang="it-IT" sz="400" dirty="0">
                        <a:latin typeface="+mj-lt"/>
                      </a:endParaRPr>
                    </a:p>
                  </p:txBody>
                </p:sp>
              </mc:Choice>
              <mc:Fallback xmlns="">
                <p:sp>
                  <p:nvSpPr>
                    <p:cNvPr id="144" name="TextBox 14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64155" y="1311373"/>
                      <a:ext cx="266420" cy="153888"/>
                    </a:xfrm>
                    <a:prstGeom prst="rect">
                      <a:avLst/>
                    </a:prstGeom>
                    <a:blipFill>
                      <a:blip r:embed="rId1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9" name="TextBox 158"/>
                    <p:cNvSpPr txBox="1"/>
                    <p:nvPr/>
                  </p:nvSpPr>
                  <p:spPr>
                    <a:xfrm>
                      <a:off x="2264155" y="1243586"/>
                      <a:ext cx="266420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400" b="0" i="0" smtClean="0">
                                <a:latin typeface="Cambria Math" panose="02040503050406030204" pitchFamily="18" charset="0"/>
                              </a:rPr>
                              <m:t>0.6</m:t>
                            </m:r>
                          </m:oMath>
                        </m:oMathPara>
                      </a14:m>
                      <a:endParaRPr lang="it-IT" sz="400" dirty="0">
                        <a:latin typeface="+mj-lt"/>
                      </a:endParaRPr>
                    </a:p>
                  </p:txBody>
                </p:sp>
              </mc:Choice>
              <mc:Fallback xmlns="">
                <p:sp>
                  <p:nvSpPr>
                    <p:cNvPr id="145" name="TextBox 14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64155" y="1243586"/>
                      <a:ext cx="266420" cy="153888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0" name="TextBox 159"/>
                    <p:cNvSpPr txBox="1"/>
                    <p:nvPr/>
                  </p:nvSpPr>
                  <p:spPr>
                    <a:xfrm>
                      <a:off x="2264155" y="1175799"/>
                      <a:ext cx="266420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400" b="0" i="0" smtClean="0">
                                <a:latin typeface="Cambria Math" panose="02040503050406030204" pitchFamily="18" charset="0"/>
                              </a:rPr>
                              <m:t>0.8</m:t>
                            </m:r>
                          </m:oMath>
                        </m:oMathPara>
                      </a14:m>
                      <a:endParaRPr lang="it-IT" sz="400" dirty="0">
                        <a:latin typeface="+mj-lt"/>
                      </a:endParaRPr>
                    </a:p>
                  </p:txBody>
                </p:sp>
              </mc:Choice>
              <mc:Fallback xmlns="">
                <p:sp>
                  <p:nvSpPr>
                    <p:cNvPr id="146" name="TextBox 14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64155" y="1175799"/>
                      <a:ext cx="266420" cy="153888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1" name="TextBox 160"/>
                    <p:cNvSpPr txBox="1"/>
                    <p:nvPr/>
                  </p:nvSpPr>
                  <p:spPr>
                    <a:xfrm>
                      <a:off x="2264155" y="1108012"/>
                      <a:ext cx="266420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400" b="0" i="1" smtClean="0">
                                <a:latin typeface="Cambria Math" panose="02040503050406030204" pitchFamily="18" charset="0"/>
                              </a:rPr>
                              <m:t>1.0</m:t>
                            </m:r>
                          </m:oMath>
                        </m:oMathPara>
                      </a14:m>
                      <a:endParaRPr lang="it-IT" sz="400" dirty="0">
                        <a:latin typeface="+mj-lt"/>
                      </a:endParaRPr>
                    </a:p>
                  </p:txBody>
                </p:sp>
              </mc:Choice>
              <mc:Fallback xmlns="">
                <p:sp>
                  <p:nvSpPr>
                    <p:cNvPr id="147" name="TextBox 14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64155" y="1108012"/>
                      <a:ext cx="266420" cy="153888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2" name="TextBox 161"/>
                    <p:cNvSpPr txBox="1"/>
                    <p:nvPr/>
                  </p:nvSpPr>
                  <p:spPr>
                    <a:xfrm>
                      <a:off x="2264155" y="1040225"/>
                      <a:ext cx="266420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400" b="0" i="1" smtClean="0">
                                <a:latin typeface="Cambria Math" panose="02040503050406030204" pitchFamily="18" charset="0"/>
                              </a:rPr>
                              <m:t>1.2</m:t>
                            </m:r>
                          </m:oMath>
                        </m:oMathPara>
                      </a14:m>
                      <a:endParaRPr lang="it-IT" sz="400" dirty="0">
                        <a:latin typeface="+mj-lt"/>
                      </a:endParaRPr>
                    </a:p>
                  </p:txBody>
                </p:sp>
              </mc:Choice>
              <mc:Fallback xmlns="">
                <p:sp>
                  <p:nvSpPr>
                    <p:cNvPr id="148" name="TextBox 14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64155" y="1040225"/>
                      <a:ext cx="266420" cy="153888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4" name="TextBox 93"/>
                  <p:cNvSpPr txBox="1"/>
                  <p:nvPr/>
                </p:nvSpPr>
                <p:spPr>
                  <a:xfrm rot="16200000">
                    <a:off x="4053185" y="1210828"/>
                    <a:ext cx="421654" cy="1538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it-IT" sz="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it-IT" sz="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E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it-IT" sz="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k</m:t>
                              </m:r>
                            </m:sub>
                          </m:sSub>
                          <m:r>
                            <a:rPr lang="it-IT" sz="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it-IT" sz="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it-IT" sz="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</m:oMath>
                      </m:oMathPara>
                    </a14:m>
                    <a:endParaRPr lang="it-IT" sz="400" dirty="0"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94" name="TextBox 9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4053185" y="1210828"/>
                    <a:ext cx="421654" cy="153888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5" name="TextBox 94"/>
                  <p:cNvSpPr txBox="1"/>
                  <p:nvPr/>
                </p:nvSpPr>
                <p:spPr>
                  <a:xfrm rot="5400000">
                    <a:off x="5751145" y="1229940"/>
                    <a:ext cx="262123" cy="1538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it-IT" sz="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it-IT" sz="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E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it-IT" sz="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</m:t>
                              </m:r>
                            </m:sub>
                          </m:sSub>
                        </m:oMath>
                      </m:oMathPara>
                    </a14:m>
                    <a:endParaRPr lang="it-IT" sz="400" dirty="0"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95" name="TextBox 9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5751145" y="1229940"/>
                    <a:ext cx="262123" cy="153888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6" name="Rectangle 95"/>
              <p:cNvSpPr/>
              <p:nvPr/>
            </p:nvSpPr>
            <p:spPr>
              <a:xfrm>
                <a:off x="5688906" y="1080066"/>
                <a:ext cx="137899" cy="45793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endParaRPr lang="it-IT"/>
              </a:p>
            </p:txBody>
          </p:sp>
          <p:grpSp>
            <p:nvGrpSpPr>
              <p:cNvPr id="97" name="Group 96"/>
              <p:cNvGrpSpPr/>
              <p:nvPr/>
            </p:nvGrpSpPr>
            <p:grpSpPr>
              <a:xfrm>
                <a:off x="5598721" y="1028284"/>
                <a:ext cx="324128" cy="560608"/>
                <a:chOff x="2264155" y="1040225"/>
                <a:chExt cx="324128" cy="560608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6" name="TextBox 145"/>
                    <p:cNvSpPr txBox="1"/>
                    <p:nvPr/>
                  </p:nvSpPr>
                  <p:spPr>
                    <a:xfrm>
                      <a:off x="2264155" y="1446945"/>
                      <a:ext cx="324128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400" b="0" i="0" smtClean="0">
                                <a:latin typeface="Cambria Math" panose="02040503050406030204" pitchFamily="18" charset="0"/>
                              </a:rPr>
                              <m:t>10.30</m:t>
                            </m:r>
                          </m:oMath>
                        </m:oMathPara>
                      </a14:m>
                      <a:endParaRPr lang="it-IT" sz="400" dirty="0">
                        <a:latin typeface="+mj-lt"/>
                      </a:endParaRPr>
                    </a:p>
                  </p:txBody>
                </p:sp>
              </mc:Choice>
              <mc:Fallback xmlns="">
                <p:sp>
                  <p:nvSpPr>
                    <p:cNvPr id="152" name="TextBox 15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64155" y="1446945"/>
                      <a:ext cx="324128" cy="153888"/>
                    </a:xfrm>
                    <a:prstGeom prst="rect">
                      <a:avLst/>
                    </a:prstGeom>
                    <a:blipFill>
                      <a:blip r:embed="rId2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0" name="TextBox 149"/>
                    <p:cNvSpPr txBox="1"/>
                    <p:nvPr/>
                  </p:nvSpPr>
                  <p:spPr>
                    <a:xfrm>
                      <a:off x="2264155" y="1379160"/>
                      <a:ext cx="324128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400" b="0" i="1" smtClean="0">
                                <a:latin typeface="Cambria Math" panose="02040503050406030204" pitchFamily="18" charset="0"/>
                              </a:rPr>
                              <m:t>10.35</m:t>
                            </m:r>
                          </m:oMath>
                        </m:oMathPara>
                      </a14:m>
                      <a:endParaRPr lang="it-IT" sz="400" dirty="0">
                        <a:latin typeface="+mj-lt"/>
                      </a:endParaRPr>
                    </a:p>
                  </p:txBody>
                </p:sp>
              </mc:Choice>
              <mc:Fallback xmlns="">
                <p:sp>
                  <p:nvSpPr>
                    <p:cNvPr id="153" name="TextBox 15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64155" y="1379160"/>
                      <a:ext cx="324128" cy="153888"/>
                    </a:xfrm>
                    <a:prstGeom prst="rect">
                      <a:avLst/>
                    </a:prstGeom>
                    <a:blipFill>
                      <a:blip r:embed="rId2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1" name="TextBox 150"/>
                    <p:cNvSpPr txBox="1"/>
                    <p:nvPr/>
                  </p:nvSpPr>
                  <p:spPr>
                    <a:xfrm>
                      <a:off x="2264155" y="1311373"/>
                      <a:ext cx="324128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400" b="0" i="0" smtClean="0">
                                <a:latin typeface="Cambria Math" panose="02040503050406030204" pitchFamily="18" charset="0"/>
                              </a:rPr>
                              <m:t>10.40</m:t>
                            </m:r>
                          </m:oMath>
                        </m:oMathPara>
                      </a14:m>
                      <a:endParaRPr lang="it-IT" sz="400" dirty="0">
                        <a:latin typeface="+mj-lt"/>
                      </a:endParaRPr>
                    </a:p>
                  </p:txBody>
                </p:sp>
              </mc:Choice>
              <mc:Fallback xmlns="">
                <p:sp>
                  <p:nvSpPr>
                    <p:cNvPr id="154" name="TextBox 15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64155" y="1311373"/>
                      <a:ext cx="324128" cy="153888"/>
                    </a:xfrm>
                    <a:prstGeom prst="rect">
                      <a:avLst/>
                    </a:prstGeom>
                    <a:blipFill>
                      <a:blip r:embed="rId2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2" name="TextBox 151"/>
                    <p:cNvSpPr txBox="1"/>
                    <p:nvPr/>
                  </p:nvSpPr>
                  <p:spPr>
                    <a:xfrm>
                      <a:off x="2264155" y="1243586"/>
                      <a:ext cx="324128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400" b="0" i="0" smtClean="0">
                                <a:latin typeface="Cambria Math" panose="02040503050406030204" pitchFamily="18" charset="0"/>
                              </a:rPr>
                              <m:t>10.45</m:t>
                            </m:r>
                          </m:oMath>
                        </m:oMathPara>
                      </a14:m>
                      <a:endParaRPr lang="it-IT" sz="400" dirty="0">
                        <a:latin typeface="+mj-lt"/>
                      </a:endParaRPr>
                    </a:p>
                  </p:txBody>
                </p:sp>
              </mc:Choice>
              <mc:Fallback xmlns="">
                <p:sp>
                  <p:nvSpPr>
                    <p:cNvPr id="155" name="TextBox 15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64155" y="1243586"/>
                      <a:ext cx="324128" cy="153888"/>
                    </a:xfrm>
                    <a:prstGeom prst="rect">
                      <a:avLst/>
                    </a:prstGeom>
                    <a:blipFill>
                      <a:blip r:embed="rId2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3" name="TextBox 152"/>
                    <p:cNvSpPr txBox="1"/>
                    <p:nvPr/>
                  </p:nvSpPr>
                  <p:spPr>
                    <a:xfrm>
                      <a:off x="2264155" y="1175799"/>
                      <a:ext cx="324128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400" b="0" i="0" smtClean="0">
                                <a:latin typeface="Cambria Math" panose="02040503050406030204" pitchFamily="18" charset="0"/>
                              </a:rPr>
                              <m:t>10.50</m:t>
                            </m:r>
                          </m:oMath>
                        </m:oMathPara>
                      </a14:m>
                      <a:endParaRPr lang="it-IT" sz="400" dirty="0">
                        <a:latin typeface="+mj-lt"/>
                      </a:endParaRPr>
                    </a:p>
                  </p:txBody>
                </p:sp>
              </mc:Choice>
              <mc:Fallback xmlns="">
                <p:sp>
                  <p:nvSpPr>
                    <p:cNvPr id="156" name="TextBox 15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64155" y="1175799"/>
                      <a:ext cx="324128" cy="153888"/>
                    </a:xfrm>
                    <a:prstGeom prst="rect">
                      <a:avLst/>
                    </a:prstGeom>
                    <a:blipFill>
                      <a:blip r:embed="rId2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4" name="TextBox 153"/>
                    <p:cNvSpPr txBox="1"/>
                    <p:nvPr/>
                  </p:nvSpPr>
                  <p:spPr>
                    <a:xfrm>
                      <a:off x="2264155" y="1108012"/>
                      <a:ext cx="324128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400" b="0" i="1" smtClean="0">
                                <a:latin typeface="Cambria Math" panose="02040503050406030204" pitchFamily="18" charset="0"/>
                              </a:rPr>
                              <m:t>10.55</m:t>
                            </m:r>
                          </m:oMath>
                        </m:oMathPara>
                      </a14:m>
                      <a:endParaRPr lang="it-IT" sz="400" dirty="0">
                        <a:latin typeface="+mj-lt"/>
                      </a:endParaRPr>
                    </a:p>
                  </p:txBody>
                </p:sp>
              </mc:Choice>
              <mc:Fallback xmlns="">
                <p:sp>
                  <p:nvSpPr>
                    <p:cNvPr id="157" name="TextBox 15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64155" y="1108012"/>
                      <a:ext cx="324128" cy="153888"/>
                    </a:xfrm>
                    <a:prstGeom prst="rect">
                      <a:avLst/>
                    </a:prstGeom>
                    <a:blipFill>
                      <a:blip r:embed="rId2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5" name="TextBox 154"/>
                    <p:cNvSpPr txBox="1"/>
                    <p:nvPr/>
                  </p:nvSpPr>
                  <p:spPr>
                    <a:xfrm>
                      <a:off x="2264155" y="1040225"/>
                      <a:ext cx="324128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400" b="0" i="1" smtClean="0">
                                <a:latin typeface="Cambria Math" panose="02040503050406030204" pitchFamily="18" charset="0"/>
                              </a:rPr>
                              <m:t>10.60</m:t>
                            </m:r>
                          </m:oMath>
                        </m:oMathPara>
                      </a14:m>
                      <a:endParaRPr lang="it-IT" sz="400" dirty="0">
                        <a:latin typeface="+mj-lt"/>
                      </a:endParaRPr>
                    </a:p>
                  </p:txBody>
                </p:sp>
              </mc:Choice>
              <mc:Fallback xmlns="">
                <p:sp>
                  <p:nvSpPr>
                    <p:cNvPr id="158" name="TextBox 15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64155" y="1040225"/>
                      <a:ext cx="324128" cy="153888"/>
                    </a:xfrm>
                    <a:prstGeom prst="rect">
                      <a:avLst/>
                    </a:prstGeom>
                    <a:blipFill>
                      <a:blip r:embed="rId3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98" name="Rectangle 97"/>
              <p:cNvSpPr/>
              <p:nvPr/>
            </p:nvSpPr>
            <p:spPr>
              <a:xfrm>
                <a:off x="4367410" y="3073038"/>
                <a:ext cx="1361143" cy="12851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endParaRPr lang="it-IT"/>
              </a:p>
            </p:txBody>
          </p:sp>
          <p:grpSp>
            <p:nvGrpSpPr>
              <p:cNvPr id="99" name="Group 98"/>
              <p:cNvGrpSpPr/>
              <p:nvPr/>
            </p:nvGrpSpPr>
            <p:grpSpPr>
              <a:xfrm>
                <a:off x="4305992" y="3023681"/>
                <a:ext cx="1519563" cy="153888"/>
                <a:chOff x="2341064" y="3043306"/>
                <a:chExt cx="1519563" cy="153888"/>
              </a:xfrm>
            </p:grpSpPr>
            <p:sp>
              <p:nvSpPr>
                <p:cNvPr id="140" name="TextBox 139"/>
                <p:cNvSpPr txBox="1"/>
                <p:nvPr/>
              </p:nvSpPr>
              <p:spPr>
                <a:xfrm>
                  <a:off x="2341064" y="3043306"/>
                  <a:ext cx="248786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400" dirty="0">
                      <a:latin typeface="+mj-lt"/>
                    </a:rPr>
                    <a:t>0.0</a:t>
                  </a:r>
                </a:p>
              </p:txBody>
            </p:sp>
            <p:sp>
              <p:nvSpPr>
                <p:cNvPr id="141" name="TextBox 140"/>
                <p:cNvSpPr txBox="1"/>
                <p:nvPr/>
              </p:nvSpPr>
              <p:spPr>
                <a:xfrm>
                  <a:off x="3611841" y="3043306"/>
                  <a:ext cx="248786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400" dirty="0">
                      <a:latin typeface="+mj-lt"/>
                    </a:rPr>
                    <a:t>1.0</a:t>
                  </a:r>
                </a:p>
              </p:txBody>
            </p:sp>
            <p:sp>
              <p:nvSpPr>
                <p:cNvPr id="142" name="TextBox 141"/>
                <p:cNvSpPr txBox="1"/>
                <p:nvPr/>
              </p:nvSpPr>
              <p:spPr>
                <a:xfrm>
                  <a:off x="2595219" y="3043306"/>
                  <a:ext cx="248786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400" dirty="0">
                      <a:latin typeface="+mj-lt"/>
                    </a:rPr>
                    <a:t>0.2</a:t>
                  </a:r>
                </a:p>
              </p:txBody>
            </p:sp>
            <p:sp>
              <p:nvSpPr>
                <p:cNvPr id="143" name="TextBox 142"/>
                <p:cNvSpPr txBox="1"/>
                <p:nvPr/>
              </p:nvSpPr>
              <p:spPr>
                <a:xfrm>
                  <a:off x="2849374" y="3043306"/>
                  <a:ext cx="248786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400" dirty="0">
                      <a:latin typeface="+mj-lt"/>
                    </a:rPr>
                    <a:t>0.4</a:t>
                  </a:r>
                </a:p>
              </p:txBody>
            </p:sp>
            <p:sp>
              <p:nvSpPr>
                <p:cNvPr id="144" name="TextBox 143"/>
                <p:cNvSpPr txBox="1"/>
                <p:nvPr/>
              </p:nvSpPr>
              <p:spPr>
                <a:xfrm>
                  <a:off x="3103529" y="3043306"/>
                  <a:ext cx="248786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400" dirty="0">
                      <a:latin typeface="+mj-lt"/>
                    </a:rPr>
                    <a:t>0.6</a:t>
                  </a:r>
                </a:p>
              </p:txBody>
            </p:sp>
            <p:sp>
              <p:nvSpPr>
                <p:cNvPr id="145" name="TextBox 144"/>
                <p:cNvSpPr txBox="1"/>
                <p:nvPr/>
              </p:nvSpPr>
              <p:spPr>
                <a:xfrm>
                  <a:off x="3357684" y="3043306"/>
                  <a:ext cx="248786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400" dirty="0">
                      <a:latin typeface="+mj-lt"/>
                    </a:rPr>
                    <a:t>0.8</a:t>
                  </a:r>
                </a:p>
              </p:txBody>
            </p:sp>
          </p:grpSp>
          <p:sp>
            <p:nvSpPr>
              <p:cNvPr id="100" name="Rectangle 99"/>
              <p:cNvSpPr/>
              <p:nvPr/>
            </p:nvSpPr>
            <p:spPr>
              <a:xfrm>
                <a:off x="4961017" y="3105861"/>
                <a:ext cx="239168" cy="1538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400" dirty="0">
                    <a:latin typeface="+mj-lt"/>
                  </a:rPr>
                  <a:t>r/a</a:t>
                </a:r>
                <a:endParaRPr lang="it-IT" sz="1100" dirty="0">
                  <a:latin typeface="+mj-lt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1" name="Rectangle 100"/>
                  <p:cNvSpPr/>
                  <p:nvPr/>
                </p:nvSpPr>
                <p:spPr>
                  <a:xfrm rot="16200000">
                    <a:off x="4125858" y="2578629"/>
                    <a:ext cx="288925" cy="15388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sz="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sSub>
                            <m:sSubPr>
                              <m:ctrlPr>
                                <a:rPr lang="it-IT" sz="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it-IT" sz="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it-IT" sz="40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sub>
                          </m:sSub>
                        </m:oMath>
                      </m:oMathPara>
                    </a14:m>
                    <a:endParaRPr lang="it-IT" dirty="0"/>
                  </a:p>
                </p:txBody>
              </p:sp>
            </mc:Choice>
            <mc:Fallback xmlns="">
              <p:sp>
                <p:nvSpPr>
                  <p:cNvPr id="101" name="Rectangle 10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4125858" y="2578629"/>
                    <a:ext cx="288925" cy="153888"/>
                  </a:xfrm>
                  <a:prstGeom prst="rect">
                    <a:avLst/>
                  </a:prstGeom>
                  <a:blipFill>
                    <a:blip r:embed="rId3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2" name="Rectangle 101"/>
              <p:cNvSpPr/>
              <p:nvPr/>
            </p:nvSpPr>
            <p:spPr>
              <a:xfrm>
                <a:off x="4325228" y="2228059"/>
                <a:ext cx="98400" cy="8449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endParaRPr lang="it-IT"/>
              </a:p>
            </p:txBody>
          </p:sp>
          <p:grpSp>
            <p:nvGrpSpPr>
              <p:cNvPr id="103" name="Group 102"/>
              <p:cNvGrpSpPr/>
              <p:nvPr/>
            </p:nvGrpSpPr>
            <p:grpSpPr>
              <a:xfrm>
                <a:off x="4289441" y="2173386"/>
                <a:ext cx="210314" cy="969555"/>
                <a:chOff x="2186361" y="2183367"/>
                <a:chExt cx="210314" cy="969555"/>
              </a:xfrm>
            </p:grpSpPr>
            <p:sp>
              <p:nvSpPr>
                <p:cNvPr id="131" name="TextBox 130"/>
                <p:cNvSpPr txBox="1"/>
                <p:nvPr/>
              </p:nvSpPr>
              <p:spPr>
                <a:xfrm>
                  <a:off x="2186361" y="2999034"/>
                  <a:ext cx="210314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400" dirty="0">
                      <a:latin typeface="+mj-lt"/>
                    </a:rPr>
                    <a:t>0</a:t>
                  </a:r>
                </a:p>
              </p:txBody>
            </p:sp>
            <p:sp>
              <p:nvSpPr>
                <p:cNvPr id="132" name="TextBox 131"/>
                <p:cNvSpPr txBox="1"/>
                <p:nvPr/>
              </p:nvSpPr>
              <p:spPr>
                <a:xfrm>
                  <a:off x="2186361" y="2863087"/>
                  <a:ext cx="210314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400" dirty="0">
                      <a:latin typeface="+mj-lt"/>
                    </a:rPr>
                    <a:t>1</a:t>
                  </a:r>
                </a:p>
              </p:txBody>
            </p:sp>
            <p:sp>
              <p:nvSpPr>
                <p:cNvPr id="135" name="TextBox 134"/>
                <p:cNvSpPr txBox="1"/>
                <p:nvPr/>
              </p:nvSpPr>
              <p:spPr>
                <a:xfrm>
                  <a:off x="2186361" y="2727143"/>
                  <a:ext cx="210314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400" dirty="0">
                      <a:latin typeface="+mj-lt"/>
                    </a:rPr>
                    <a:t>2</a:t>
                  </a:r>
                </a:p>
              </p:txBody>
            </p:sp>
            <p:sp>
              <p:nvSpPr>
                <p:cNvPr id="136" name="TextBox 135"/>
                <p:cNvSpPr txBox="1"/>
                <p:nvPr/>
              </p:nvSpPr>
              <p:spPr>
                <a:xfrm>
                  <a:off x="2186361" y="2591199"/>
                  <a:ext cx="210314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400" dirty="0">
                      <a:latin typeface="+mj-lt"/>
                    </a:rPr>
                    <a:t>3</a:t>
                  </a:r>
                </a:p>
              </p:txBody>
            </p:sp>
            <p:sp>
              <p:nvSpPr>
                <p:cNvPr id="137" name="TextBox 136"/>
                <p:cNvSpPr txBox="1"/>
                <p:nvPr/>
              </p:nvSpPr>
              <p:spPr>
                <a:xfrm>
                  <a:off x="2186361" y="2455255"/>
                  <a:ext cx="210314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400" dirty="0">
                      <a:latin typeface="+mj-lt"/>
                    </a:rPr>
                    <a:t>4</a:t>
                  </a:r>
                </a:p>
              </p:txBody>
            </p:sp>
            <p:sp>
              <p:nvSpPr>
                <p:cNvPr id="138" name="TextBox 137"/>
                <p:cNvSpPr txBox="1"/>
                <p:nvPr/>
              </p:nvSpPr>
              <p:spPr>
                <a:xfrm>
                  <a:off x="2186361" y="2319311"/>
                  <a:ext cx="210314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400" dirty="0">
                      <a:latin typeface="+mj-lt"/>
                    </a:rPr>
                    <a:t>5</a:t>
                  </a:r>
                </a:p>
              </p:txBody>
            </p:sp>
            <p:sp>
              <p:nvSpPr>
                <p:cNvPr id="139" name="TextBox 138"/>
                <p:cNvSpPr txBox="1"/>
                <p:nvPr/>
              </p:nvSpPr>
              <p:spPr>
                <a:xfrm>
                  <a:off x="2186361" y="2183367"/>
                  <a:ext cx="210314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400" dirty="0">
                      <a:latin typeface="+mj-lt"/>
                    </a:rPr>
                    <a:t>6</a:t>
                  </a:r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5402633" y="1096071"/>
                <a:ext cx="190230" cy="10397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endParaRPr lang="it-IT"/>
              </a:p>
            </p:txBody>
          </p:sp>
          <p:grpSp>
            <p:nvGrpSpPr>
              <p:cNvPr id="116" name="Group 115"/>
              <p:cNvGrpSpPr/>
              <p:nvPr/>
            </p:nvGrpSpPr>
            <p:grpSpPr>
              <a:xfrm>
                <a:off x="5399645" y="1064096"/>
                <a:ext cx="367185" cy="222951"/>
                <a:chOff x="3109886" y="1129087"/>
                <a:chExt cx="367185" cy="222951"/>
              </a:xfrm>
            </p:grpSpPr>
            <p:cxnSp>
              <p:nvCxnSpPr>
                <p:cNvPr id="117" name="Straight Connector 116"/>
                <p:cNvCxnSpPr/>
                <p:nvPr/>
              </p:nvCxnSpPr>
              <p:spPr>
                <a:xfrm>
                  <a:off x="3168697" y="1209224"/>
                  <a:ext cx="80752" cy="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/>
                <p:cNvCxnSpPr/>
                <p:nvPr/>
              </p:nvCxnSpPr>
              <p:spPr>
                <a:xfrm>
                  <a:off x="3168697" y="1276944"/>
                  <a:ext cx="80752" cy="0"/>
                </a:xfrm>
                <a:prstGeom prst="line">
                  <a:avLst/>
                </a:prstGeom>
                <a:ln w="6350"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9" name="TextBox 128"/>
                    <p:cNvSpPr txBox="1"/>
                    <p:nvPr/>
                  </p:nvSpPr>
                  <p:spPr>
                    <a:xfrm>
                      <a:off x="3160574" y="1198150"/>
                      <a:ext cx="284964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it-IT" sz="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it-IT" sz="4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E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it-IT" sz="4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</m:t>
                                </m:r>
                              </m:sub>
                            </m:sSub>
                          </m:oMath>
                        </m:oMathPara>
                      </a14:m>
                      <a:endParaRPr lang="it-IT" sz="400" dirty="0">
                        <a:latin typeface="+mj-lt"/>
                      </a:endParaRPr>
                    </a:p>
                  </p:txBody>
                </p:sp>
              </mc:Choice>
              <mc:Fallback xmlns="">
                <p:sp>
                  <p:nvSpPr>
                    <p:cNvPr id="129" name="TextBox 12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160574" y="1198150"/>
                      <a:ext cx="284964" cy="153888"/>
                    </a:xfrm>
                    <a:prstGeom prst="rect">
                      <a:avLst/>
                    </a:prstGeom>
                    <a:blipFill>
                      <a:blip r:embed="rId3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0" name="TextBox 129"/>
                    <p:cNvSpPr txBox="1"/>
                    <p:nvPr/>
                  </p:nvSpPr>
                  <p:spPr>
                    <a:xfrm flipH="1">
                      <a:off x="3109886" y="1129087"/>
                      <a:ext cx="367185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it-IT" sz="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it-IT" sz="4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E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it-IT" sz="4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k</m:t>
                                </m:r>
                              </m:sub>
                            </m:sSub>
                          </m:oMath>
                        </m:oMathPara>
                      </a14:m>
                      <a:endParaRPr lang="it-IT" sz="400" dirty="0">
                        <a:latin typeface="+mj-lt"/>
                      </a:endParaRPr>
                    </a:p>
                  </p:txBody>
                </p:sp>
              </mc:Choice>
              <mc:Fallback xmlns="">
                <p:sp>
                  <p:nvSpPr>
                    <p:cNvPr id="130" name="TextBox 12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flipH="1">
                      <a:off x="3109886" y="1129087"/>
                      <a:ext cx="367185" cy="153888"/>
                    </a:xfrm>
                    <a:prstGeom prst="rect">
                      <a:avLst/>
                    </a:prstGeom>
                    <a:blipFill>
                      <a:blip r:embed="rId3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grpSp>
        <p:nvGrpSpPr>
          <p:cNvPr id="12" name="Group 11"/>
          <p:cNvGrpSpPr/>
          <p:nvPr/>
        </p:nvGrpSpPr>
        <p:grpSpPr>
          <a:xfrm>
            <a:off x="4508326" y="2183960"/>
            <a:ext cx="1632178" cy="1086363"/>
            <a:chOff x="4508326" y="2183960"/>
            <a:chExt cx="1632178" cy="1086363"/>
          </a:xfrm>
        </p:grpSpPr>
        <p:pic>
          <p:nvPicPr>
            <p:cNvPr id="72" name="Immagine 6"/>
            <p:cNvPicPr>
              <a:picLocks noChangeAspect="1"/>
            </p:cNvPicPr>
            <p:nvPr/>
          </p:nvPicPr>
          <p:blipFill rotWithShape="1"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6" r="1824"/>
            <a:stretch/>
          </p:blipFill>
          <p:spPr>
            <a:xfrm>
              <a:off x="4652716" y="2194527"/>
              <a:ext cx="1385231" cy="988846"/>
            </a:xfrm>
            <a:prstGeom prst="rect">
              <a:avLst/>
            </a:prstGeom>
          </p:spPr>
        </p:pic>
        <p:grpSp>
          <p:nvGrpSpPr>
            <p:cNvPr id="348" name="Group 347"/>
            <p:cNvGrpSpPr/>
            <p:nvPr/>
          </p:nvGrpSpPr>
          <p:grpSpPr>
            <a:xfrm>
              <a:off x="4508326" y="2183960"/>
              <a:ext cx="1632178" cy="1086363"/>
              <a:chOff x="4193377" y="2173386"/>
              <a:chExt cx="1632178" cy="1086363"/>
            </a:xfrm>
          </p:grpSpPr>
          <p:sp>
            <p:nvSpPr>
              <p:cNvPr id="349" name="Rectangle 348"/>
              <p:cNvSpPr/>
              <p:nvPr/>
            </p:nvSpPr>
            <p:spPr>
              <a:xfrm>
                <a:off x="4367410" y="3073038"/>
                <a:ext cx="1361143" cy="12851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endParaRPr lang="it-IT"/>
              </a:p>
            </p:txBody>
          </p:sp>
          <p:grpSp>
            <p:nvGrpSpPr>
              <p:cNvPr id="350" name="Group 349"/>
              <p:cNvGrpSpPr/>
              <p:nvPr/>
            </p:nvGrpSpPr>
            <p:grpSpPr>
              <a:xfrm>
                <a:off x="4305992" y="3023681"/>
                <a:ext cx="1519563" cy="153888"/>
                <a:chOff x="2341064" y="3043306"/>
                <a:chExt cx="1519563" cy="153888"/>
              </a:xfrm>
            </p:grpSpPr>
            <p:sp>
              <p:nvSpPr>
                <p:cNvPr id="362" name="TextBox 361"/>
                <p:cNvSpPr txBox="1"/>
                <p:nvPr/>
              </p:nvSpPr>
              <p:spPr>
                <a:xfrm>
                  <a:off x="2341064" y="3043306"/>
                  <a:ext cx="248786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400" dirty="0">
                      <a:latin typeface="+mj-lt"/>
                    </a:rPr>
                    <a:t>0.0</a:t>
                  </a:r>
                </a:p>
              </p:txBody>
            </p:sp>
            <p:sp>
              <p:nvSpPr>
                <p:cNvPr id="363" name="TextBox 362"/>
                <p:cNvSpPr txBox="1"/>
                <p:nvPr/>
              </p:nvSpPr>
              <p:spPr>
                <a:xfrm>
                  <a:off x="3611841" y="3043306"/>
                  <a:ext cx="248786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400" dirty="0">
                      <a:latin typeface="+mj-lt"/>
                    </a:rPr>
                    <a:t>1.0</a:t>
                  </a:r>
                </a:p>
              </p:txBody>
            </p:sp>
            <p:sp>
              <p:nvSpPr>
                <p:cNvPr id="364" name="TextBox 363"/>
                <p:cNvSpPr txBox="1"/>
                <p:nvPr/>
              </p:nvSpPr>
              <p:spPr>
                <a:xfrm>
                  <a:off x="2595219" y="3043306"/>
                  <a:ext cx="248786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400" dirty="0">
                      <a:latin typeface="+mj-lt"/>
                    </a:rPr>
                    <a:t>0.2</a:t>
                  </a:r>
                </a:p>
              </p:txBody>
            </p:sp>
            <p:sp>
              <p:nvSpPr>
                <p:cNvPr id="365" name="TextBox 364"/>
                <p:cNvSpPr txBox="1"/>
                <p:nvPr/>
              </p:nvSpPr>
              <p:spPr>
                <a:xfrm>
                  <a:off x="2849374" y="3043306"/>
                  <a:ext cx="248786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400" dirty="0">
                      <a:latin typeface="+mj-lt"/>
                    </a:rPr>
                    <a:t>0.4</a:t>
                  </a:r>
                </a:p>
              </p:txBody>
            </p:sp>
            <p:sp>
              <p:nvSpPr>
                <p:cNvPr id="366" name="TextBox 365"/>
                <p:cNvSpPr txBox="1"/>
                <p:nvPr/>
              </p:nvSpPr>
              <p:spPr>
                <a:xfrm>
                  <a:off x="3103529" y="3043306"/>
                  <a:ext cx="248786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400" dirty="0">
                      <a:latin typeface="+mj-lt"/>
                    </a:rPr>
                    <a:t>0.6</a:t>
                  </a:r>
                </a:p>
              </p:txBody>
            </p:sp>
            <p:sp>
              <p:nvSpPr>
                <p:cNvPr id="367" name="TextBox 366"/>
                <p:cNvSpPr txBox="1"/>
                <p:nvPr/>
              </p:nvSpPr>
              <p:spPr>
                <a:xfrm>
                  <a:off x="3357684" y="3043306"/>
                  <a:ext cx="248786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400" dirty="0">
                      <a:latin typeface="+mj-lt"/>
                    </a:rPr>
                    <a:t>0.8</a:t>
                  </a:r>
                </a:p>
              </p:txBody>
            </p:sp>
          </p:grpSp>
          <p:sp>
            <p:nvSpPr>
              <p:cNvPr id="351" name="Rectangle 350"/>
              <p:cNvSpPr/>
              <p:nvPr/>
            </p:nvSpPr>
            <p:spPr>
              <a:xfrm>
                <a:off x="4961017" y="3105861"/>
                <a:ext cx="239168" cy="1538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400" dirty="0">
                    <a:latin typeface="+mj-lt"/>
                  </a:rPr>
                  <a:t>r/a</a:t>
                </a:r>
                <a:endParaRPr lang="it-IT" sz="1100" dirty="0">
                  <a:latin typeface="+mj-lt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2" name="Rectangle 351"/>
                  <p:cNvSpPr/>
                  <p:nvPr/>
                </p:nvSpPr>
                <p:spPr>
                  <a:xfrm rot="16200000">
                    <a:off x="4125858" y="2578629"/>
                    <a:ext cx="288925" cy="15388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sz="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sSub>
                            <m:sSubPr>
                              <m:ctrlPr>
                                <a:rPr lang="it-IT" sz="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it-IT" sz="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it-IT" sz="40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sub>
                          </m:sSub>
                        </m:oMath>
                      </m:oMathPara>
                    </a14:m>
                    <a:endParaRPr lang="it-IT" dirty="0"/>
                  </a:p>
                </p:txBody>
              </p:sp>
            </mc:Choice>
            <mc:Fallback xmlns="">
              <p:sp>
                <p:nvSpPr>
                  <p:cNvPr id="352" name="Rectangle 35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4125858" y="2578629"/>
                    <a:ext cx="288925" cy="153888"/>
                  </a:xfrm>
                  <a:prstGeom prst="rect">
                    <a:avLst/>
                  </a:prstGeom>
                  <a:blipFill>
                    <a:blip r:embed="rId3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53" name="Rectangle 352"/>
              <p:cNvSpPr/>
              <p:nvPr/>
            </p:nvSpPr>
            <p:spPr>
              <a:xfrm>
                <a:off x="4325228" y="2228059"/>
                <a:ext cx="98400" cy="8449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endParaRPr lang="it-IT"/>
              </a:p>
            </p:txBody>
          </p:sp>
          <p:grpSp>
            <p:nvGrpSpPr>
              <p:cNvPr id="354" name="Group 353"/>
              <p:cNvGrpSpPr/>
              <p:nvPr/>
            </p:nvGrpSpPr>
            <p:grpSpPr>
              <a:xfrm>
                <a:off x="4289441" y="2173386"/>
                <a:ext cx="210314" cy="969555"/>
                <a:chOff x="2186361" y="2183367"/>
                <a:chExt cx="210314" cy="969555"/>
              </a:xfrm>
            </p:grpSpPr>
            <p:sp>
              <p:nvSpPr>
                <p:cNvPr id="355" name="TextBox 354"/>
                <p:cNvSpPr txBox="1"/>
                <p:nvPr/>
              </p:nvSpPr>
              <p:spPr>
                <a:xfrm>
                  <a:off x="2186361" y="2999034"/>
                  <a:ext cx="210314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400" dirty="0">
                      <a:latin typeface="+mj-lt"/>
                    </a:rPr>
                    <a:t>0</a:t>
                  </a:r>
                </a:p>
              </p:txBody>
            </p:sp>
            <p:sp>
              <p:nvSpPr>
                <p:cNvPr id="356" name="TextBox 355"/>
                <p:cNvSpPr txBox="1"/>
                <p:nvPr/>
              </p:nvSpPr>
              <p:spPr>
                <a:xfrm>
                  <a:off x="2186361" y="2863087"/>
                  <a:ext cx="210314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400" dirty="0">
                      <a:latin typeface="+mj-lt"/>
                    </a:rPr>
                    <a:t>1</a:t>
                  </a:r>
                </a:p>
              </p:txBody>
            </p:sp>
            <p:sp>
              <p:nvSpPr>
                <p:cNvPr id="357" name="TextBox 356"/>
                <p:cNvSpPr txBox="1"/>
                <p:nvPr/>
              </p:nvSpPr>
              <p:spPr>
                <a:xfrm>
                  <a:off x="2186361" y="2727143"/>
                  <a:ext cx="210314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400" dirty="0">
                      <a:latin typeface="+mj-lt"/>
                    </a:rPr>
                    <a:t>2</a:t>
                  </a:r>
                </a:p>
              </p:txBody>
            </p:sp>
            <p:sp>
              <p:nvSpPr>
                <p:cNvPr id="358" name="TextBox 357"/>
                <p:cNvSpPr txBox="1"/>
                <p:nvPr/>
              </p:nvSpPr>
              <p:spPr>
                <a:xfrm>
                  <a:off x="2186361" y="2591199"/>
                  <a:ext cx="210314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400" dirty="0">
                      <a:latin typeface="+mj-lt"/>
                    </a:rPr>
                    <a:t>3</a:t>
                  </a:r>
                </a:p>
              </p:txBody>
            </p:sp>
            <p:sp>
              <p:nvSpPr>
                <p:cNvPr id="359" name="TextBox 358"/>
                <p:cNvSpPr txBox="1"/>
                <p:nvPr/>
              </p:nvSpPr>
              <p:spPr>
                <a:xfrm>
                  <a:off x="2186361" y="2455255"/>
                  <a:ext cx="210314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400" dirty="0">
                      <a:latin typeface="+mj-lt"/>
                    </a:rPr>
                    <a:t>4</a:t>
                  </a:r>
                </a:p>
              </p:txBody>
            </p:sp>
            <p:sp>
              <p:nvSpPr>
                <p:cNvPr id="360" name="TextBox 359"/>
                <p:cNvSpPr txBox="1"/>
                <p:nvPr/>
              </p:nvSpPr>
              <p:spPr>
                <a:xfrm>
                  <a:off x="2186361" y="2319311"/>
                  <a:ext cx="210314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400" dirty="0">
                      <a:latin typeface="+mj-lt"/>
                    </a:rPr>
                    <a:t>5</a:t>
                  </a:r>
                </a:p>
              </p:txBody>
            </p:sp>
            <p:sp>
              <p:nvSpPr>
                <p:cNvPr id="361" name="TextBox 360"/>
                <p:cNvSpPr txBox="1"/>
                <p:nvPr/>
              </p:nvSpPr>
              <p:spPr>
                <a:xfrm>
                  <a:off x="2186361" y="2183367"/>
                  <a:ext cx="210314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400" dirty="0">
                      <a:latin typeface="+mj-lt"/>
                    </a:rPr>
                    <a:t>6</a:t>
                  </a:r>
                </a:p>
              </p:txBody>
            </p:sp>
          </p:grpSp>
        </p:grpSp>
      </p:grpSp>
      <p:grpSp>
        <p:nvGrpSpPr>
          <p:cNvPr id="434" name="Group 433"/>
          <p:cNvGrpSpPr/>
          <p:nvPr/>
        </p:nvGrpSpPr>
        <p:grpSpPr>
          <a:xfrm>
            <a:off x="2219080" y="1038442"/>
            <a:ext cx="1774712" cy="2238526"/>
            <a:chOff x="2219080" y="1040824"/>
            <a:chExt cx="1774712" cy="2238526"/>
          </a:xfrm>
        </p:grpSpPr>
        <p:grpSp>
          <p:nvGrpSpPr>
            <p:cNvPr id="435" name="Group 434"/>
            <p:cNvGrpSpPr/>
            <p:nvPr/>
          </p:nvGrpSpPr>
          <p:grpSpPr>
            <a:xfrm>
              <a:off x="2297834" y="1081508"/>
              <a:ext cx="1555934" cy="2109328"/>
              <a:chOff x="2297834" y="1081508"/>
              <a:chExt cx="1555934" cy="2109328"/>
            </a:xfrm>
          </p:grpSpPr>
          <p:pic>
            <p:nvPicPr>
              <p:cNvPr id="505" name="Picture 504"/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97834" y="2202442"/>
                <a:ext cx="1483519" cy="988394"/>
              </a:xfrm>
              <a:prstGeom prst="rect">
                <a:avLst/>
              </a:prstGeom>
            </p:spPr>
          </p:pic>
          <p:pic>
            <p:nvPicPr>
              <p:cNvPr id="506" name="Picture 505"/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6884" y="1081508"/>
                <a:ext cx="1536884" cy="1023948"/>
              </a:xfrm>
              <a:prstGeom prst="rect">
                <a:avLst/>
              </a:prstGeom>
            </p:spPr>
          </p:pic>
        </p:grpSp>
        <p:grpSp>
          <p:nvGrpSpPr>
            <p:cNvPr id="436" name="Group 435"/>
            <p:cNvGrpSpPr/>
            <p:nvPr/>
          </p:nvGrpSpPr>
          <p:grpSpPr>
            <a:xfrm>
              <a:off x="2219080" y="1040824"/>
              <a:ext cx="1774712" cy="2238526"/>
              <a:chOff x="4184439" y="1021223"/>
              <a:chExt cx="1774712" cy="2238526"/>
            </a:xfrm>
          </p:grpSpPr>
          <p:grpSp>
            <p:nvGrpSpPr>
              <p:cNvPr id="437" name="Group 436"/>
              <p:cNvGrpSpPr/>
              <p:nvPr/>
            </p:nvGrpSpPr>
            <p:grpSpPr>
              <a:xfrm>
                <a:off x="4184439" y="1415860"/>
                <a:ext cx="1626015" cy="754428"/>
                <a:chOff x="2218261" y="1433320"/>
                <a:chExt cx="1626015" cy="754428"/>
              </a:xfrm>
            </p:grpSpPr>
            <p:grpSp>
              <p:nvGrpSpPr>
                <p:cNvPr id="491" name="Group 490"/>
                <p:cNvGrpSpPr/>
                <p:nvPr/>
              </p:nvGrpSpPr>
              <p:grpSpPr>
                <a:xfrm>
                  <a:off x="2300098" y="1556053"/>
                  <a:ext cx="1544178" cy="631695"/>
                  <a:chOff x="2300098" y="1556053"/>
                  <a:chExt cx="1544178" cy="631695"/>
                </a:xfrm>
              </p:grpSpPr>
              <p:grpSp>
                <p:nvGrpSpPr>
                  <p:cNvPr id="493" name="Group 492"/>
                  <p:cNvGrpSpPr/>
                  <p:nvPr/>
                </p:nvGrpSpPr>
                <p:grpSpPr>
                  <a:xfrm>
                    <a:off x="2325082" y="1951087"/>
                    <a:ext cx="1519194" cy="236661"/>
                    <a:chOff x="2325082" y="1951087"/>
                    <a:chExt cx="1519194" cy="236661"/>
                  </a:xfrm>
                </p:grpSpPr>
                <p:sp>
                  <p:nvSpPr>
                    <p:cNvPr id="495" name="Rectangle 494"/>
                    <p:cNvSpPr/>
                    <p:nvPr/>
                  </p:nvSpPr>
                  <p:spPr>
                    <a:xfrm>
                      <a:off x="2438465" y="2004069"/>
                      <a:ext cx="1323910" cy="9143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lIns="0" tIns="0" rIns="0" bIns="0" rtlCol="0" anchor="ctr">
                      <a:noAutofit/>
                    </a:bodyPr>
                    <a:lstStyle/>
                    <a:p>
                      <a:pPr algn="ctr"/>
                      <a:endParaRPr lang="it-IT"/>
                    </a:p>
                  </p:txBody>
                </p:sp>
                <p:grpSp>
                  <p:nvGrpSpPr>
                    <p:cNvPr id="496" name="Group 495"/>
                    <p:cNvGrpSpPr/>
                    <p:nvPr/>
                  </p:nvGrpSpPr>
                  <p:grpSpPr>
                    <a:xfrm>
                      <a:off x="2325082" y="1951087"/>
                      <a:ext cx="1519194" cy="153888"/>
                      <a:chOff x="2328417" y="1947139"/>
                      <a:chExt cx="1519194" cy="153888"/>
                    </a:xfrm>
                  </p:grpSpPr>
                  <p:sp>
                    <p:nvSpPr>
                      <p:cNvPr id="498" name="TextBox 497"/>
                      <p:cNvSpPr txBox="1"/>
                      <p:nvPr/>
                    </p:nvSpPr>
                    <p:spPr>
                      <a:xfrm>
                        <a:off x="2328417" y="1947139"/>
                        <a:ext cx="248786" cy="15388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it-IT" sz="400" dirty="0">
                            <a:latin typeface="+mj-lt"/>
                          </a:rPr>
                          <a:t>3.6</a:t>
                        </a:r>
                      </a:p>
                    </p:txBody>
                  </p:sp>
                  <p:sp>
                    <p:nvSpPr>
                      <p:cNvPr id="499" name="TextBox 498"/>
                      <p:cNvSpPr txBox="1"/>
                      <p:nvPr/>
                    </p:nvSpPr>
                    <p:spPr>
                      <a:xfrm>
                        <a:off x="3598825" y="1947139"/>
                        <a:ext cx="248786" cy="15388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it-IT" sz="400" dirty="0">
                            <a:latin typeface="+mj-lt"/>
                          </a:rPr>
                          <a:t>4.2</a:t>
                        </a:r>
                      </a:p>
                    </p:txBody>
                  </p:sp>
                  <p:sp>
                    <p:nvSpPr>
                      <p:cNvPr id="500" name="TextBox 499"/>
                      <p:cNvSpPr txBox="1"/>
                      <p:nvPr/>
                    </p:nvSpPr>
                    <p:spPr>
                      <a:xfrm>
                        <a:off x="2540152" y="1947139"/>
                        <a:ext cx="248786" cy="15388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it-IT" sz="400" dirty="0">
                            <a:latin typeface="+mj-lt"/>
                          </a:rPr>
                          <a:t>3.7</a:t>
                        </a:r>
                      </a:p>
                    </p:txBody>
                  </p:sp>
                  <p:sp>
                    <p:nvSpPr>
                      <p:cNvPr id="501" name="TextBox 500"/>
                      <p:cNvSpPr txBox="1"/>
                      <p:nvPr/>
                    </p:nvSpPr>
                    <p:spPr>
                      <a:xfrm>
                        <a:off x="2751887" y="1947139"/>
                        <a:ext cx="248786" cy="15388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it-IT" sz="400" dirty="0">
                            <a:latin typeface="+mj-lt"/>
                          </a:rPr>
                          <a:t>3.8</a:t>
                        </a:r>
                      </a:p>
                    </p:txBody>
                  </p:sp>
                  <p:sp>
                    <p:nvSpPr>
                      <p:cNvPr id="502" name="TextBox 501"/>
                      <p:cNvSpPr txBox="1"/>
                      <p:nvPr/>
                    </p:nvSpPr>
                    <p:spPr>
                      <a:xfrm>
                        <a:off x="2963622" y="1947139"/>
                        <a:ext cx="248786" cy="15388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it-IT" sz="400" dirty="0">
                            <a:latin typeface="+mj-lt"/>
                          </a:rPr>
                          <a:t>3.9</a:t>
                        </a:r>
                      </a:p>
                    </p:txBody>
                  </p:sp>
                  <p:sp>
                    <p:nvSpPr>
                      <p:cNvPr id="503" name="TextBox 502"/>
                      <p:cNvSpPr txBox="1"/>
                      <p:nvPr/>
                    </p:nvSpPr>
                    <p:spPr>
                      <a:xfrm>
                        <a:off x="3175357" y="1947139"/>
                        <a:ext cx="248786" cy="15388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it-IT" sz="400" dirty="0">
                            <a:latin typeface="+mj-lt"/>
                          </a:rPr>
                          <a:t>4.0</a:t>
                        </a:r>
                      </a:p>
                    </p:txBody>
                  </p:sp>
                  <p:sp>
                    <p:nvSpPr>
                      <p:cNvPr id="504" name="TextBox 503"/>
                      <p:cNvSpPr txBox="1"/>
                      <p:nvPr/>
                    </p:nvSpPr>
                    <p:spPr>
                      <a:xfrm>
                        <a:off x="3387092" y="1947139"/>
                        <a:ext cx="248786" cy="15388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it-IT" sz="400" dirty="0">
                            <a:latin typeface="+mj-lt"/>
                          </a:rPr>
                          <a:t>4.1</a:t>
                        </a:r>
                      </a:p>
                    </p:txBody>
                  </p:sp>
                </p:grp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497" name="TextBox 496"/>
                        <p:cNvSpPr txBox="1"/>
                        <p:nvPr/>
                      </p:nvSpPr>
                      <p:spPr>
                        <a:xfrm>
                          <a:off x="2910674" y="2032641"/>
                          <a:ext cx="404085" cy="15510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it-IT" sz="400" dirty="0">
                              <a:latin typeface="+mj-lt"/>
                            </a:rPr>
                            <a:t>t/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it-IT" sz="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40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τ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it-IT" sz="400" b="0" i="0" smtClean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sub>
                              </m:sSub>
                              <m:r>
                                <a:rPr lang="it-IT" sz="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it-IT" sz="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it-IT" sz="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oMath>
                          </a14:m>
                          <a:endParaRPr lang="it-IT" sz="400" dirty="0">
                            <a:latin typeface="+mj-lt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497" name="TextBox 496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910674" y="2032641"/>
                          <a:ext cx="404085" cy="155107"/>
                        </a:xfrm>
                        <a:prstGeom prst="rect">
                          <a:avLst/>
                        </a:prstGeom>
                        <a:blipFill>
                          <a:blip r:embed="rId38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it-IT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sp>
                <p:nvSpPr>
                  <p:cNvPr id="494" name="Rectangle 493"/>
                  <p:cNvSpPr/>
                  <p:nvPr/>
                </p:nvSpPr>
                <p:spPr>
                  <a:xfrm>
                    <a:off x="2300098" y="1556053"/>
                    <a:ext cx="146108" cy="447534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algn="ctr"/>
                    <a:endParaRPr lang="it-IT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92" name="TextBox 491"/>
                    <p:cNvSpPr txBox="1"/>
                    <p:nvPr/>
                  </p:nvSpPr>
                  <p:spPr>
                    <a:xfrm rot="16200000">
                      <a:off x="1956747" y="1694834"/>
                      <a:ext cx="682174" cy="15914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it-IT" sz="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it-IT" sz="400" b="0" i="0" smtClean="0">
                                    <a:latin typeface="Cambria Math" panose="02040503050406030204" pitchFamily="18" charset="0"/>
                                  </a:rPr>
                                  <m:t>B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it-IT" sz="400" b="0" i="0" smtClean="0">
                                    <a:latin typeface="Cambria Math" panose="02040503050406030204" pitchFamily="18" charset="0"/>
                                  </a:rPr>
                                  <m:t>z</m:t>
                                </m:r>
                              </m:sub>
                              <m:sup>
                                <m:r>
                                  <a:rPr lang="it-IT" sz="400" b="0" i="0" smtClean="0">
                                    <a:latin typeface="Cambria Math" panose="02040503050406030204" pitchFamily="18" charset="0"/>
                                  </a:rPr>
                                  <m:t>0,0</m:t>
                                </m:r>
                              </m:sup>
                            </m:sSubSup>
                            <m:r>
                              <a:rPr lang="it-IT" sz="400" b="0" i="0" smtClean="0">
                                <a:latin typeface="Cambria Math" panose="02040503050406030204" pitchFamily="18" charset="0"/>
                              </a:rPr>
                              <m:t>(1.0,</m:t>
                            </m:r>
                            <m:r>
                              <m:rPr>
                                <m:sty m:val="p"/>
                              </m:rPr>
                              <a:rPr lang="it-IT" sz="400" b="0" i="0" smtClean="0">
                                <a:latin typeface="Cambria Math" panose="02040503050406030204" pitchFamily="18" charset="0"/>
                              </a:rPr>
                              <m:t>t</m:t>
                            </m:r>
                            <m:r>
                              <a:rPr lang="it-IT" sz="400" b="0" i="0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sSub>
                              <m:sSubPr>
                                <m:ctrlPr>
                                  <a:rPr lang="it-IT" sz="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it-IT" sz="4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τ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it-IT" sz="400" b="0" i="0" smtClean="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sub>
                            </m:sSub>
                            <m:r>
                              <a:rPr lang="it-IT" sz="400" b="0" i="0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a:rPr lang="it-IT" sz="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sSup>
                              <m:sSupPr>
                                <m:ctrlPr>
                                  <a:rPr lang="it-IT" sz="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4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it-IT" sz="4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−2</m:t>
                                </m:r>
                              </m:sup>
                            </m:sSup>
                          </m:oMath>
                        </m:oMathPara>
                      </a14:m>
                      <a:endParaRPr lang="it-IT" sz="400" dirty="0">
                        <a:latin typeface="+mj-lt"/>
                      </a:endParaRPr>
                    </a:p>
                  </p:txBody>
                </p:sp>
              </mc:Choice>
              <mc:Fallback xmlns="">
                <p:sp>
                  <p:nvSpPr>
                    <p:cNvPr id="132" name="TextBox 13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6200000">
                      <a:off x="1956747" y="1694834"/>
                      <a:ext cx="682174" cy="159146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438" name="Group 437"/>
              <p:cNvGrpSpPr/>
              <p:nvPr/>
            </p:nvGrpSpPr>
            <p:grpSpPr>
              <a:xfrm>
                <a:off x="4236381" y="1475914"/>
                <a:ext cx="264816" cy="546229"/>
                <a:chOff x="2109652" y="1490291"/>
                <a:chExt cx="264816" cy="546229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84" name="TextBox 483"/>
                    <p:cNvSpPr txBox="1"/>
                    <p:nvPr/>
                  </p:nvSpPr>
                  <p:spPr>
                    <a:xfrm>
                      <a:off x="2109652" y="1882632"/>
                      <a:ext cx="264816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it-IT" sz="400" b="0" i="0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oMath>
                        </m:oMathPara>
                      </a14:m>
                      <a:endParaRPr lang="it-IT" sz="400" dirty="0">
                        <a:latin typeface="+mj-lt"/>
                      </a:endParaRPr>
                    </a:p>
                  </p:txBody>
                </p:sp>
              </mc:Choice>
              <mc:Fallback xmlns="">
                <p:sp>
                  <p:nvSpPr>
                    <p:cNvPr id="133" name="TextBox 13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09652" y="1882632"/>
                      <a:ext cx="264816" cy="153888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85" name="TextBox 484"/>
                    <p:cNvSpPr txBox="1"/>
                    <p:nvPr/>
                  </p:nvSpPr>
                  <p:spPr>
                    <a:xfrm>
                      <a:off x="2109652" y="1817241"/>
                      <a:ext cx="264816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it-IT" sz="400" b="0" i="0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oMath>
                        </m:oMathPara>
                      </a14:m>
                      <a:endParaRPr lang="it-IT" sz="400" dirty="0">
                        <a:latin typeface="+mj-lt"/>
                      </a:endParaRPr>
                    </a:p>
                  </p:txBody>
                </p:sp>
              </mc:Choice>
              <mc:Fallback xmlns="">
                <p:sp>
                  <p:nvSpPr>
                    <p:cNvPr id="134" name="TextBox 13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09652" y="1817241"/>
                      <a:ext cx="264816" cy="153888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86" name="TextBox 485"/>
                    <p:cNvSpPr txBox="1"/>
                    <p:nvPr/>
                  </p:nvSpPr>
                  <p:spPr>
                    <a:xfrm>
                      <a:off x="2109652" y="1751851"/>
                      <a:ext cx="264816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it-IT" sz="400" b="0" i="0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oMath>
                        </m:oMathPara>
                      </a14:m>
                      <a:endParaRPr lang="it-IT" sz="400" dirty="0">
                        <a:latin typeface="+mj-lt"/>
                      </a:endParaRPr>
                    </a:p>
                  </p:txBody>
                </p:sp>
              </mc:Choice>
              <mc:Fallback xmlns="">
                <p:sp>
                  <p:nvSpPr>
                    <p:cNvPr id="135" name="TextBox 13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09652" y="1751851"/>
                      <a:ext cx="264816" cy="153888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87" name="TextBox 486"/>
                    <p:cNvSpPr txBox="1"/>
                    <p:nvPr/>
                  </p:nvSpPr>
                  <p:spPr>
                    <a:xfrm>
                      <a:off x="2109652" y="1686461"/>
                      <a:ext cx="264816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it-IT" sz="400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oMath>
                        </m:oMathPara>
                      </a14:m>
                      <a:endParaRPr lang="it-IT" sz="400" dirty="0">
                        <a:latin typeface="+mj-lt"/>
                      </a:endParaRPr>
                    </a:p>
                  </p:txBody>
                </p:sp>
              </mc:Choice>
              <mc:Fallback xmlns="">
                <p:sp>
                  <p:nvSpPr>
                    <p:cNvPr id="137" name="TextBox 13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09652" y="1686461"/>
                      <a:ext cx="264816" cy="153888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88" name="TextBox 487"/>
                    <p:cNvSpPr txBox="1"/>
                    <p:nvPr/>
                  </p:nvSpPr>
                  <p:spPr>
                    <a:xfrm>
                      <a:off x="2109652" y="1621071"/>
                      <a:ext cx="264816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it-IT" sz="400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oMath>
                        </m:oMathPara>
                      </a14:m>
                      <a:endParaRPr lang="it-IT" sz="400" dirty="0">
                        <a:latin typeface="+mj-lt"/>
                      </a:endParaRPr>
                    </a:p>
                  </p:txBody>
                </p:sp>
              </mc:Choice>
              <mc:Fallback xmlns="">
                <p:sp>
                  <p:nvSpPr>
                    <p:cNvPr id="138" name="TextBox 13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09652" y="1621071"/>
                      <a:ext cx="264816" cy="153888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89" name="TextBox 488"/>
                    <p:cNvSpPr txBox="1"/>
                    <p:nvPr/>
                  </p:nvSpPr>
                  <p:spPr>
                    <a:xfrm>
                      <a:off x="2109652" y="1555681"/>
                      <a:ext cx="264816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4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oMath>
                        </m:oMathPara>
                      </a14:m>
                      <a:endParaRPr lang="it-IT" sz="400" dirty="0">
                        <a:latin typeface="+mj-lt"/>
                      </a:endParaRPr>
                    </a:p>
                  </p:txBody>
                </p:sp>
              </mc:Choice>
              <mc:Fallback xmlns="">
                <p:sp>
                  <p:nvSpPr>
                    <p:cNvPr id="139" name="TextBox 13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09652" y="1555681"/>
                      <a:ext cx="264816" cy="153888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90" name="TextBox 489"/>
                    <p:cNvSpPr txBox="1"/>
                    <p:nvPr/>
                  </p:nvSpPr>
                  <p:spPr>
                    <a:xfrm>
                      <a:off x="2109652" y="1490291"/>
                      <a:ext cx="264816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it-IT" sz="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oMath>
                        </m:oMathPara>
                      </a14:m>
                      <a:endParaRPr lang="it-IT" sz="400" dirty="0">
                        <a:latin typeface="+mj-lt"/>
                      </a:endParaRPr>
                    </a:p>
                  </p:txBody>
                </p:sp>
              </mc:Choice>
              <mc:Fallback xmlns="">
                <p:sp>
                  <p:nvSpPr>
                    <p:cNvPr id="140" name="TextBox 13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09652" y="1490291"/>
                      <a:ext cx="264816" cy="153888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439" name="Rectangle 438"/>
              <p:cNvSpPr/>
              <p:nvPr/>
            </p:nvSpPr>
            <p:spPr>
              <a:xfrm>
                <a:off x="4283062" y="1064048"/>
                <a:ext cx="128405" cy="470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endParaRPr lang="it-IT"/>
              </a:p>
            </p:txBody>
          </p:sp>
          <p:grpSp>
            <p:nvGrpSpPr>
              <p:cNvPr id="440" name="Group 439"/>
              <p:cNvGrpSpPr/>
              <p:nvPr/>
            </p:nvGrpSpPr>
            <p:grpSpPr>
              <a:xfrm>
                <a:off x="4234200" y="1021223"/>
                <a:ext cx="266420" cy="560608"/>
                <a:chOff x="2264155" y="1040225"/>
                <a:chExt cx="266420" cy="560608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77" name="TextBox 476"/>
                    <p:cNvSpPr txBox="1"/>
                    <p:nvPr/>
                  </p:nvSpPr>
                  <p:spPr>
                    <a:xfrm>
                      <a:off x="2264155" y="1446945"/>
                      <a:ext cx="266420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400" b="0" i="0" smtClean="0">
                                <a:latin typeface="Cambria Math" panose="02040503050406030204" pitchFamily="18" charset="0"/>
                              </a:rPr>
                              <m:t>0.0</m:t>
                            </m:r>
                          </m:oMath>
                        </m:oMathPara>
                      </a14:m>
                      <a:endParaRPr lang="it-IT" sz="400" dirty="0">
                        <a:latin typeface="+mj-lt"/>
                      </a:endParaRPr>
                    </a:p>
                  </p:txBody>
                </p:sp>
              </mc:Choice>
              <mc:Fallback xmlns="">
                <p:sp>
                  <p:nvSpPr>
                    <p:cNvPr id="142" name="TextBox 14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64155" y="1446945"/>
                      <a:ext cx="266420" cy="153888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78" name="TextBox 477"/>
                    <p:cNvSpPr txBox="1"/>
                    <p:nvPr/>
                  </p:nvSpPr>
                  <p:spPr>
                    <a:xfrm>
                      <a:off x="2264155" y="1379160"/>
                      <a:ext cx="266420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400" b="0" i="1" smtClean="0">
                                <a:latin typeface="Cambria Math" panose="02040503050406030204" pitchFamily="18" charset="0"/>
                              </a:rPr>
                              <m:t>0.2</m:t>
                            </m:r>
                          </m:oMath>
                        </m:oMathPara>
                      </a14:m>
                      <a:endParaRPr lang="it-IT" sz="400" dirty="0">
                        <a:latin typeface="+mj-lt"/>
                      </a:endParaRPr>
                    </a:p>
                  </p:txBody>
                </p:sp>
              </mc:Choice>
              <mc:Fallback xmlns="">
                <p:sp>
                  <p:nvSpPr>
                    <p:cNvPr id="143" name="TextBox 14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64155" y="1379160"/>
                      <a:ext cx="266420" cy="153888"/>
                    </a:xfrm>
                    <a:prstGeom prst="rect">
                      <a:avLst/>
                    </a:prstGeom>
                    <a:blipFill>
                      <a:blip r:embed="rId1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79" name="TextBox 478"/>
                    <p:cNvSpPr txBox="1"/>
                    <p:nvPr/>
                  </p:nvSpPr>
                  <p:spPr>
                    <a:xfrm>
                      <a:off x="2264155" y="1311373"/>
                      <a:ext cx="266420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400" b="0" i="0" smtClean="0">
                                <a:latin typeface="Cambria Math" panose="02040503050406030204" pitchFamily="18" charset="0"/>
                              </a:rPr>
                              <m:t>0.4</m:t>
                            </m:r>
                          </m:oMath>
                        </m:oMathPara>
                      </a14:m>
                      <a:endParaRPr lang="it-IT" sz="400" dirty="0">
                        <a:latin typeface="+mj-lt"/>
                      </a:endParaRPr>
                    </a:p>
                  </p:txBody>
                </p:sp>
              </mc:Choice>
              <mc:Fallback xmlns="">
                <p:sp>
                  <p:nvSpPr>
                    <p:cNvPr id="144" name="TextBox 14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64155" y="1311373"/>
                      <a:ext cx="266420" cy="153888"/>
                    </a:xfrm>
                    <a:prstGeom prst="rect">
                      <a:avLst/>
                    </a:prstGeom>
                    <a:blipFill>
                      <a:blip r:embed="rId1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80" name="TextBox 479"/>
                    <p:cNvSpPr txBox="1"/>
                    <p:nvPr/>
                  </p:nvSpPr>
                  <p:spPr>
                    <a:xfrm>
                      <a:off x="2264155" y="1243586"/>
                      <a:ext cx="266420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400" b="0" i="0" smtClean="0">
                                <a:latin typeface="Cambria Math" panose="02040503050406030204" pitchFamily="18" charset="0"/>
                              </a:rPr>
                              <m:t>0.6</m:t>
                            </m:r>
                          </m:oMath>
                        </m:oMathPara>
                      </a14:m>
                      <a:endParaRPr lang="it-IT" sz="400" dirty="0">
                        <a:latin typeface="+mj-lt"/>
                      </a:endParaRPr>
                    </a:p>
                  </p:txBody>
                </p:sp>
              </mc:Choice>
              <mc:Fallback xmlns="">
                <p:sp>
                  <p:nvSpPr>
                    <p:cNvPr id="145" name="TextBox 14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64155" y="1243586"/>
                      <a:ext cx="266420" cy="153888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81" name="TextBox 480"/>
                    <p:cNvSpPr txBox="1"/>
                    <p:nvPr/>
                  </p:nvSpPr>
                  <p:spPr>
                    <a:xfrm>
                      <a:off x="2264155" y="1175799"/>
                      <a:ext cx="266420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400" b="0" i="0" smtClean="0">
                                <a:latin typeface="Cambria Math" panose="02040503050406030204" pitchFamily="18" charset="0"/>
                              </a:rPr>
                              <m:t>0.8</m:t>
                            </m:r>
                          </m:oMath>
                        </m:oMathPara>
                      </a14:m>
                      <a:endParaRPr lang="it-IT" sz="400" dirty="0">
                        <a:latin typeface="+mj-lt"/>
                      </a:endParaRPr>
                    </a:p>
                  </p:txBody>
                </p:sp>
              </mc:Choice>
              <mc:Fallback xmlns="">
                <p:sp>
                  <p:nvSpPr>
                    <p:cNvPr id="146" name="TextBox 14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64155" y="1175799"/>
                      <a:ext cx="266420" cy="153888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82" name="TextBox 481"/>
                    <p:cNvSpPr txBox="1"/>
                    <p:nvPr/>
                  </p:nvSpPr>
                  <p:spPr>
                    <a:xfrm>
                      <a:off x="2264155" y="1108012"/>
                      <a:ext cx="266420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400" b="0" i="1" smtClean="0">
                                <a:latin typeface="Cambria Math" panose="02040503050406030204" pitchFamily="18" charset="0"/>
                              </a:rPr>
                              <m:t>1.0</m:t>
                            </m:r>
                          </m:oMath>
                        </m:oMathPara>
                      </a14:m>
                      <a:endParaRPr lang="it-IT" sz="400" dirty="0">
                        <a:latin typeface="+mj-lt"/>
                      </a:endParaRPr>
                    </a:p>
                  </p:txBody>
                </p:sp>
              </mc:Choice>
              <mc:Fallback xmlns="">
                <p:sp>
                  <p:nvSpPr>
                    <p:cNvPr id="147" name="TextBox 14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64155" y="1108012"/>
                      <a:ext cx="266420" cy="153888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83" name="TextBox 482"/>
                    <p:cNvSpPr txBox="1"/>
                    <p:nvPr/>
                  </p:nvSpPr>
                  <p:spPr>
                    <a:xfrm>
                      <a:off x="2264155" y="1040225"/>
                      <a:ext cx="266420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400" b="0" i="1" smtClean="0">
                                <a:latin typeface="Cambria Math" panose="02040503050406030204" pitchFamily="18" charset="0"/>
                              </a:rPr>
                              <m:t>1.2</m:t>
                            </m:r>
                          </m:oMath>
                        </m:oMathPara>
                      </a14:m>
                      <a:endParaRPr lang="it-IT" sz="400" dirty="0">
                        <a:latin typeface="+mj-lt"/>
                      </a:endParaRPr>
                    </a:p>
                  </p:txBody>
                </p:sp>
              </mc:Choice>
              <mc:Fallback xmlns="">
                <p:sp>
                  <p:nvSpPr>
                    <p:cNvPr id="148" name="TextBox 14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64155" y="1040225"/>
                      <a:ext cx="266420" cy="153888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1" name="TextBox 440"/>
                  <p:cNvSpPr txBox="1"/>
                  <p:nvPr/>
                </p:nvSpPr>
                <p:spPr>
                  <a:xfrm rot="16200000">
                    <a:off x="4053185" y="1210828"/>
                    <a:ext cx="421654" cy="1538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it-IT" sz="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it-IT" sz="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E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it-IT" sz="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k</m:t>
                              </m:r>
                            </m:sub>
                          </m:sSub>
                          <m:r>
                            <a:rPr lang="it-IT" sz="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it-IT" sz="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it-IT" sz="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</m:oMath>
                      </m:oMathPara>
                    </a14:m>
                    <a:endParaRPr lang="it-IT" sz="400" dirty="0"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441" name="TextBox 44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4053185" y="1210828"/>
                    <a:ext cx="421654" cy="153888"/>
                  </a:xfrm>
                  <a:prstGeom prst="rect">
                    <a:avLst/>
                  </a:prstGeom>
                  <a:blipFill>
                    <a:blip r:embed="rId3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2" name="TextBox 441"/>
                  <p:cNvSpPr txBox="1"/>
                  <p:nvPr/>
                </p:nvSpPr>
                <p:spPr>
                  <a:xfrm rot="5400000">
                    <a:off x="5751145" y="1229940"/>
                    <a:ext cx="262123" cy="1538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it-IT" sz="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it-IT" sz="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E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it-IT" sz="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</m:t>
                              </m:r>
                            </m:sub>
                          </m:sSub>
                        </m:oMath>
                      </m:oMathPara>
                    </a14:m>
                    <a:endParaRPr lang="it-IT" sz="400" dirty="0"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442" name="TextBox 44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5751145" y="1229940"/>
                    <a:ext cx="262123" cy="153888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43" name="Rectangle 442"/>
              <p:cNvSpPr/>
              <p:nvPr/>
            </p:nvSpPr>
            <p:spPr>
              <a:xfrm>
                <a:off x="5688906" y="1080066"/>
                <a:ext cx="137899" cy="45793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endParaRPr lang="it-IT"/>
              </a:p>
            </p:txBody>
          </p:sp>
          <p:grpSp>
            <p:nvGrpSpPr>
              <p:cNvPr id="444" name="Group 443"/>
              <p:cNvGrpSpPr/>
              <p:nvPr/>
            </p:nvGrpSpPr>
            <p:grpSpPr>
              <a:xfrm>
                <a:off x="5598721" y="1028284"/>
                <a:ext cx="324128" cy="560608"/>
                <a:chOff x="2264155" y="1040225"/>
                <a:chExt cx="324128" cy="560608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70" name="TextBox 469"/>
                    <p:cNvSpPr txBox="1"/>
                    <p:nvPr/>
                  </p:nvSpPr>
                  <p:spPr>
                    <a:xfrm>
                      <a:off x="2264155" y="1446945"/>
                      <a:ext cx="324128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400" b="0" i="0" smtClean="0">
                                <a:latin typeface="Cambria Math" panose="02040503050406030204" pitchFamily="18" charset="0"/>
                              </a:rPr>
                              <m:t>10.30</m:t>
                            </m:r>
                          </m:oMath>
                        </m:oMathPara>
                      </a14:m>
                      <a:endParaRPr lang="it-IT" sz="400" dirty="0">
                        <a:latin typeface="+mj-lt"/>
                      </a:endParaRPr>
                    </a:p>
                  </p:txBody>
                </p:sp>
              </mc:Choice>
              <mc:Fallback xmlns="">
                <p:sp>
                  <p:nvSpPr>
                    <p:cNvPr id="152" name="TextBox 15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64155" y="1446945"/>
                      <a:ext cx="324128" cy="153888"/>
                    </a:xfrm>
                    <a:prstGeom prst="rect">
                      <a:avLst/>
                    </a:prstGeom>
                    <a:blipFill>
                      <a:blip r:embed="rId2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71" name="TextBox 470"/>
                    <p:cNvSpPr txBox="1"/>
                    <p:nvPr/>
                  </p:nvSpPr>
                  <p:spPr>
                    <a:xfrm>
                      <a:off x="2264155" y="1379160"/>
                      <a:ext cx="324128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400" b="0" i="1" smtClean="0">
                                <a:latin typeface="Cambria Math" panose="02040503050406030204" pitchFamily="18" charset="0"/>
                              </a:rPr>
                              <m:t>10.35</m:t>
                            </m:r>
                          </m:oMath>
                        </m:oMathPara>
                      </a14:m>
                      <a:endParaRPr lang="it-IT" sz="400" dirty="0">
                        <a:latin typeface="+mj-lt"/>
                      </a:endParaRPr>
                    </a:p>
                  </p:txBody>
                </p:sp>
              </mc:Choice>
              <mc:Fallback xmlns="">
                <p:sp>
                  <p:nvSpPr>
                    <p:cNvPr id="153" name="TextBox 15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64155" y="1379160"/>
                      <a:ext cx="324128" cy="153888"/>
                    </a:xfrm>
                    <a:prstGeom prst="rect">
                      <a:avLst/>
                    </a:prstGeom>
                    <a:blipFill>
                      <a:blip r:embed="rId2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72" name="TextBox 471"/>
                    <p:cNvSpPr txBox="1"/>
                    <p:nvPr/>
                  </p:nvSpPr>
                  <p:spPr>
                    <a:xfrm>
                      <a:off x="2264155" y="1311373"/>
                      <a:ext cx="324128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400" b="0" i="0" smtClean="0">
                                <a:latin typeface="Cambria Math" panose="02040503050406030204" pitchFamily="18" charset="0"/>
                              </a:rPr>
                              <m:t>10.40</m:t>
                            </m:r>
                          </m:oMath>
                        </m:oMathPara>
                      </a14:m>
                      <a:endParaRPr lang="it-IT" sz="400" dirty="0">
                        <a:latin typeface="+mj-lt"/>
                      </a:endParaRPr>
                    </a:p>
                  </p:txBody>
                </p:sp>
              </mc:Choice>
              <mc:Fallback xmlns="">
                <p:sp>
                  <p:nvSpPr>
                    <p:cNvPr id="154" name="TextBox 15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64155" y="1311373"/>
                      <a:ext cx="324128" cy="153888"/>
                    </a:xfrm>
                    <a:prstGeom prst="rect">
                      <a:avLst/>
                    </a:prstGeom>
                    <a:blipFill>
                      <a:blip r:embed="rId2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73" name="TextBox 472"/>
                    <p:cNvSpPr txBox="1"/>
                    <p:nvPr/>
                  </p:nvSpPr>
                  <p:spPr>
                    <a:xfrm>
                      <a:off x="2264155" y="1243586"/>
                      <a:ext cx="324128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400" b="0" i="0" smtClean="0">
                                <a:latin typeface="Cambria Math" panose="02040503050406030204" pitchFamily="18" charset="0"/>
                              </a:rPr>
                              <m:t>10.45</m:t>
                            </m:r>
                          </m:oMath>
                        </m:oMathPara>
                      </a14:m>
                      <a:endParaRPr lang="it-IT" sz="400" dirty="0">
                        <a:latin typeface="+mj-lt"/>
                      </a:endParaRPr>
                    </a:p>
                  </p:txBody>
                </p:sp>
              </mc:Choice>
              <mc:Fallback xmlns="">
                <p:sp>
                  <p:nvSpPr>
                    <p:cNvPr id="155" name="TextBox 15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64155" y="1243586"/>
                      <a:ext cx="324128" cy="153888"/>
                    </a:xfrm>
                    <a:prstGeom prst="rect">
                      <a:avLst/>
                    </a:prstGeom>
                    <a:blipFill>
                      <a:blip r:embed="rId2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74" name="TextBox 473"/>
                    <p:cNvSpPr txBox="1"/>
                    <p:nvPr/>
                  </p:nvSpPr>
                  <p:spPr>
                    <a:xfrm>
                      <a:off x="2264155" y="1175799"/>
                      <a:ext cx="324128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400" b="0" i="0" smtClean="0">
                                <a:latin typeface="Cambria Math" panose="02040503050406030204" pitchFamily="18" charset="0"/>
                              </a:rPr>
                              <m:t>10.50</m:t>
                            </m:r>
                          </m:oMath>
                        </m:oMathPara>
                      </a14:m>
                      <a:endParaRPr lang="it-IT" sz="400" dirty="0">
                        <a:latin typeface="+mj-lt"/>
                      </a:endParaRPr>
                    </a:p>
                  </p:txBody>
                </p:sp>
              </mc:Choice>
              <mc:Fallback xmlns="">
                <p:sp>
                  <p:nvSpPr>
                    <p:cNvPr id="156" name="TextBox 15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64155" y="1175799"/>
                      <a:ext cx="324128" cy="153888"/>
                    </a:xfrm>
                    <a:prstGeom prst="rect">
                      <a:avLst/>
                    </a:prstGeom>
                    <a:blipFill>
                      <a:blip r:embed="rId2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75" name="TextBox 474"/>
                    <p:cNvSpPr txBox="1"/>
                    <p:nvPr/>
                  </p:nvSpPr>
                  <p:spPr>
                    <a:xfrm>
                      <a:off x="2264155" y="1108012"/>
                      <a:ext cx="324128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400" b="0" i="1" smtClean="0">
                                <a:latin typeface="Cambria Math" panose="02040503050406030204" pitchFamily="18" charset="0"/>
                              </a:rPr>
                              <m:t>10.55</m:t>
                            </m:r>
                          </m:oMath>
                        </m:oMathPara>
                      </a14:m>
                      <a:endParaRPr lang="it-IT" sz="400" dirty="0">
                        <a:latin typeface="+mj-lt"/>
                      </a:endParaRPr>
                    </a:p>
                  </p:txBody>
                </p:sp>
              </mc:Choice>
              <mc:Fallback xmlns="">
                <p:sp>
                  <p:nvSpPr>
                    <p:cNvPr id="157" name="TextBox 15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64155" y="1108012"/>
                      <a:ext cx="324128" cy="153888"/>
                    </a:xfrm>
                    <a:prstGeom prst="rect">
                      <a:avLst/>
                    </a:prstGeom>
                    <a:blipFill>
                      <a:blip r:embed="rId2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76" name="TextBox 475"/>
                    <p:cNvSpPr txBox="1"/>
                    <p:nvPr/>
                  </p:nvSpPr>
                  <p:spPr>
                    <a:xfrm>
                      <a:off x="2264155" y="1040225"/>
                      <a:ext cx="324128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400" b="0" i="1" smtClean="0">
                                <a:latin typeface="Cambria Math" panose="02040503050406030204" pitchFamily="18" charset="0"/>
                              </a:rPr>
                              <m:t>10.60</m:t>
                            </m:r>
                          </m:oMath>
                        </m:oMathPara>
                      </a14:m>
                      <a:endParaRPr lang="it-IT" sz="400" dirty="0">
                        <a:latin typeface="+mj-lt"/>
                      </a:endParaRPr>
                    </a:p>
                  </p:txBody>
                </p:sp>
              </mc:Choice>
              <mc:Fallback xmlns="">
                <p:sp>
                  <p:nvSpPr>
                    <p:cNvPr id="158" name="TextBox 15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64155" y="1040225"/>
                      <a:ext cx="324128" cy="153888"/>
                    </a:xfrm>
                    <a:prstGeom prst="rect">
                      <a:avLst/>
                    </a:prstGeom>
                    <a:blipFill>
                      <a:blip r:embed="rId3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445" name="Rectangle 444"/>
              <p:cNvSpPr/>
              <p:nvPr/>
            </p:nvSpPr>
            <p:spPr>
              <a:xfrm>
                <a:off x="4367410" y="3073038"/>
                <a:ext cx="1361143" cy="12851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endParaRPr lang="it-IT"/>
              </a:p>
            </p:txBody>
          </p:sp>
          <p:grpSp>
            <p:nvGrpSpPr>
              <p:cNvPr id="446" name="Group 445"/>
              <p:cNvGrpSpPr/>
              <p:nvPr/>
            </p:nvGrpSpPr>
            <p:grpSpPr>
              <a:xfrm>
                <a:off x="4305992" y="3023681"/>
                <a:ext cx="1519563" cy="153888"/>
                <a:chOff x="2341064" y="3043306"/>
                <a:chExt cx="1519563" cy="153888"/>
              </a:xfrm>
            </p:grpSpPr>
            <p:sp>
              <p:nvSpPr>
                <p:cNvPr id="464" name="TextBox 463"/>
                <p:cNvSpPr txBox="1"/>
                <p:nvPr/>
              </p:nvSpPr>
              <p:spPr>
                <a:xfrm>
                  <a:off x="2341064" y="3043306"/>
                  <a:ext cx="248786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400" dirty="0">
                      <a:latin typeface="+mj-lt"/>
                    </a:rPr>
                    <a:t>0.0</a:t>
                  </a:r>
                </a:p>
              </p:txBody>
            </p:sp>
            <p:sp>
              <p:nvSpPr>
                <p:cNvPr id="465" name="TextBox 464"/>
                <p:cNvSpPr txBox="1"/>
                <p:nvPr/>
              </p:nvSpPr>
              <p:spPr>
                <a:xfrm>
                  <a:off x="3611841" y="3043306"/>
                  <a:ext cx="248786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400" dirty="0">
                      <a:latin typeface="+mj-lt"/>
                    </a:rPr>
                    <a:t>1.0</a:t>
                  </a:r>
                </a:p>
              </p:txBody>
            </p:sp>
            <p:sp>
              <p:nvSpPr>
                <p:cNvPr id="466" name="TextBox 465"/>
                <p:cNvSpPr txBox="1"/>
                <p:nvPr/>
              </p:nvSpPr>
              <p:spPr>
                <a:xfrm>
                  <a:off x="2595219" y="3043306"/>
                  <a:ext cx="248786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400" dirty="0">
                      <a:latin typeface="+mj-lt"/>
                    </a:rPr>
                    <a:t>0.2</a:t>
                  </a:r>
                </a:p>
              </p:txBody>
            </p:sp>
            <p:sp>
              <p:nvSpPr>
                <p:cNvPr id="467" name="TextBox 466"/>
                <p:cNvSpPr txBox="1"/>
                <p:nvPr/>
              </p:nvSpPr>
              <p:spPr>
                <a:xfrm>
                  <a:off x="2849374" y="3043306"/>
                  <a:ext cx="248786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400" dirty="0">
                      <a:latin typeface="+mj-lt"/>
                    </a:rPr>
                    <a:t>0.4</a:t>
                  </a:r>
                </a:p>
              </p:txBody>
            </p:sp>
            <p:sp>
              <p:nvSpPr>
                <p:cNvPr id="468" name="TextBox 467"/>
                <p:cNvSpPr txBox="1"/>
                <p:nvPr/>
              </p:nvSpPr>
              <p:spPr>
                <a:xfrm>
                  <a:off x="3103529" y="3043306"/>
                  <a:ext cx="248786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400" dirty="0">
                      <a:latin typeface="+mj-lt"/>
                    </a:rPr>
                    <a:t>0.6</a:t>
                  </a:r>
                </a:p>
              </p:txBody>
            </p:sp>
            <p:sp>
              <p:nvSpPr>
                <p:cNvPr id="469" name="TextBox 468"/>
                <p:cNvSpPr txBox="1"/>
                <p:nvPr/>
              </p:nvSpPr>
              <p:spPr>
                <a:xfrm>
                  <a:off x="3357684" y="3043306"/>
                  <a:ext cx="248786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400" dirty="0">
                      <a:latin typeface="+mj-lt"/>
                    </a:rPr>
                    <a:t>0.8</a:t>
                  </a:r>
                </a:p>
              </p:txBody>
            </p:sp>
          </p:grpSp>
          <p:sp>
            <p:nvSpPr>
              <p:cNvPr id="447" name="Rectangle 446"/>
              <p:cNvSpPr/>
              <p:nvPr/>
            </p:nvSpPr>
            <p:spPr>
              <a:xfrm>
                <a:off x="4961017" y="3105861"/>
                <a:ext cx="239168" cy="1538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400" dirty="0">
                    <a:latin typeface="+mj-lt"/>
                  </a:rPr>
                  <a:t>r/a</a:t>
                </a:r>
                <a:endParaRPr lang="it-IT" sz="1100" dirty="0">
                  <a:latin typeface="+mj-lt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8" name="Rectangle 447"/>
                  <p:cNvSpPr/>
                  <p:nvPr/>
                </p:nvSpPr>
                <p:spPr>
                  <a:xfrm rot="16200000">
                    <a:off x="4125858" y="2578629"/>
                    <a:ext cx="288925" cy="15388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sz="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sSub>
                            <m:sSubPr>
                              <m:ctrlPr>
                                <a:rPr lang="it-IT" sz="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it-IT" sz="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it-IT" sz="40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sub>
                          </m:sSub>
                        </m:oMath>
                      </m:oMathPara>
                    </a14:m>
                    <a:endParaRPr lang="it-IT" dirty="0"/>
                  </a:p>
                </p:txBody>
              </p:sp>
            </mc:Choice>
            <mc:Fallback xmlns="">
              <p:sp>
                <p:nvSpPr>
                  <p:cNvPr id="448" name="Rectangle 44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4125858" y="2578629"/>
                    <a:ext cx="288925" cy="153888"/>
                  </a:xfrm>
                  <a:prstGeom prst="rect">
                    <a:avLst/>
                  </a:prstGeom>
                  <a:blipFill>
                    <a:blip r:embed="rId3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49" name="Rectangle 448"/>
              <p:cNvSpPr/>
              <p:nvPr/>
            </p:nvSpPr>
            <p:spPr>
              <a:xfrm>
                <a:off x="4325228" y="2228059"/>
                <a:ext cx="98400" cy="8449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endParaRPr lang="it-IT"/>
              </a:p>
            </p:txBody>
          </p:sp>
          <p:grpSp>
            <p:nvGrpSpPr>
              <p:cNvPr id="450" name="Group 449"/>
              <p:cNvGrpSpPr/>
              <p:nvPr/>
            </p:nvGrpSpPr>
            <p:grpSpPr>
              <a:xfrm>
                <a:off x="4289441" y="2173386"/>
                <a:ext cx="210314" cy="969555"/>
                <a:chOff x="2186361" y="2183367"/>
                <a:chExt cx="210314" cy="969555"/>
              </a:xfrm>
            </p:grpSpPr>
            <p:sp>
              <p:nvSpPr>
                <p:cNvPr id="457" name="TextBox 456"/>
                <p:cNvSpPr txBox="1"/>
                <p:nvPr/>
              </p:nvSpPr>
              <p:spPr>
                <a:xfrm>
                  <a:off x="2186361" y="2999034"/>
                  <a:ext cx="210314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400" dirty="0">
                      <a:latin typeface="+mj-lt"/>
                    </a:rPr>
                    <a:t>0</a:t>
                  </a:r>
                </a:p>
              </p:txBody>
            </p:sp>
            <p:sp>
              <p:nvSpPr>
                <p:cNvPr id="458" name="TextBox 457"/>
                <p:cNvSpPr txBox="1"/>
                <p:nvPr/>
              </p:nvSpPr>
              <p:spPr>
                <a:xfrm>
                  <a:off x="2186361" y="2863087"/>
                  <a:ext cx="210314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400" dirty="0">
                      <a:latin typeface="+mj-lt"/>
                    </a:rPr>
                    <a:t>1</a:t>
                  </a:r>
                </a:p>
              </p:txBody>
            </p:sp>
            <p:sp>
              <p:nvSpPr>
                <p:cNvPr id="459" name="TextBox 458"/>
                <p:cNvSpPr txBox="1"/>
                <p:nvPr/>
              </p:nvSpPr>
              <p:spPr>
                <a:xfrm>
                  <a:off x="2186361" y="2727143"/>
                  <a:ext cx="210314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400" dirty="0">
                      <a:latin typeface="+mj-lt"/>
                    </a:rPr>
                    <a:t>2</a:t>
                  </a:r>
                </a:p>
              </p:txBody>
            </p:sp>
            <p:sp>
              <p:nvSpPr>
                <p:cNvPr id="460" name="TextBox 459"/>
                <p:cNvSpPr txBox="1"/>
                <p:nvPr/>
              </p:nvSpPr>
              <p:spPr>
                <a:xfrm>
                  <a:off x="2186361" y="2591199"/>
                  <a:ext cx="210314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400" dirty="0">
                      <a:latin typeface="+mj-lt"/>
                    </a:rPr>
                    <a:t>3</a:t>
                  </a:r>
                </a:p>
              </p:txBody>
            </p:sp>
            <p:sp>
              <p:nvSpPr>
                <p:cNvPr id="461" name="TextBox 460"/>
                <p:cNvSpPr txBox="1"/>
                <p:nvPr/>
              </p:nvSpPr>
              <p:spPr>
                <a:xfrm>
                  <a:off x="2186361" y="2455255"/>
                  <a:ext cx="210314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400" dirty="0">
                      <a:latin typeface="+mj-lt"/>
                    </a:rPr>
                    <a:t>4</a:t>
                  </a:r>
                </a:p>
              </p:txBody>
            </p:sp>
            <p:sp>
              <p:nvSpPr>
                <p:cNvPr id="462" name="TextBox 461"/>
                <p:cNvSpPr txBox="1"/>
                <p:nvPr/>
              </p:nvSpPr>
              <p:spPr>
                <a:xfrm>
                  <a:off x="2186361" y="2319311"/>
                  <a:ext cx="210314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400" dirty="0">
                      <a:latin typeface="+mj-lt"/>
                    </a:rPr>
                    <a:t>5</a:t>
                  </a:r>
                </a:p>
              </p:txBody>
            </p:sp>
            <p:sp>
              <p:nvSpPr>
                <p:cNvPr id="463" name="TextBox 462"/>
                <p:cNvSpPr txBox="1"/>
                <p:nvPr/>
              </p:nvSpPr>
              <p:spPr>
                <a:xfrm>
                  <a:off x="2186361" y="2183367"/>
                  <a:ext cx="210314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400" dirty="0">
                      <a:latin typeface="+mj-lt"/>
                    </a:rPr>
                    <a:t>6</a:t>
                  </a:r>
                </a:p>
              </p:txBody>
            </p:sp>
          </p:grpSp>
          <p:sp>
            <p:nvSpPr>
              <p:cNvPr id="451" name="Rectangle 450"/>
              <p:cNvSpPr/>
              <p:nvPr/>
            </p:nvSpPr>
            <p:spPr>
              <a:xfrm>
                <a:off x="5402633" y="1096071"/>
                <a:ext cx="190230" cy="10397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endParaRPr lang="it-IT"/>
              </a:p>
            </p:txBody>
          </p:sp>
          <p:grpSp>
            <p:nvGrpSpPr>
              <p:cNvPr id="452" name="Group 451"/>
              <p:cNvGrpSpPr/>
              <p:nvPr/>
            </p:nvGrpSpPr>
            <p:grpSpPr>
              <a:xfrm>
                <a:off x="5399645" y="1064096"/>
                <a:ext cx="367185" cy="222951"/>
                <a:chOff x="3109886" y="1129087"/>
                <a:chExt cx="367185" cy="222951"/>
              </a:xfrm>
            </p:grpSpPr>
            <p:cxnSp>
              <p:nvCxnSpPr>
                <p:cNvPr id="453" name="Straight Connector 452"/>
                <p:cNvCxnSpPr/>
                <p:nvPr/>
              </p:nvCxnSpPr>
              <p:spPr>
                <a:xfrm>
                  <a:off x="3168697" y="1209224"/>
                  <a:ext cx="80752" cy="0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4" name="Straight Connector 453"/>
                <p:cNvCxnSpPr/>
                <p:nvPr/>
              </p:nvCxnSpPr>
              <p:spPr>
                <a:xfrm>
                  <a:off x="3168697" y="1276944"/>
                  <a:ext cx="80752" cy="0"/>
                </a:xfrm>
                <a:prstGeom prst="line">
                  <a:avLst/>
                </a:prstGeom>
                <a:ln w="6350">
                  <a:prstDash val="sys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55" name="TextBox 454"/>
                    <p:cNvSpPr txBox="1"/>
                    <p:nvPr/>
                  </p:nvSpPr>
                  <p:spPr>
                    <a:xfrm>
                      <a:off x="3160574" y="1198150"/>
                      <a:ext cx="284964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it-IT" sz="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it-IT" sz="4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E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it-IT" sz="4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</m:t>
                                </m:r>
                              </m:sub>
                            </m:sSub>
                          </m:oMath>
                        </m:oMathPara>
                      </a14:m>
                      <a:endParaRPr lang="it-IT" sz="400" dirty="0">
                        <a:latin typeface="+mj-lt"/>
                      </a:endParaRPr>
                    </a:p>
                  </p:txBody>
                </p:sp>
              </mc:Choice>
              <mc:Fallback xmlns="">
                <p:sp>
                  <p:nvSpPr>
                    <p:cNvPr id="455" name="TextBox 45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160574" y="1198150"/>
                      <a:ext cx="284964" cy="153888"/>
                    </a:xfrm>
                    <a:prstGeom prst="rect">
                      <a:avLst/>
                    </a:prstGeom>
                    <a:blipFill>
                      <a:blip r:embed="rId3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56" name="TextBox 455"/>
                    <p:cNvSpPr txBox="1"/>
                    <p:nvPr/>
                  </p:nvSpPr>
                  <p:spPr>
                    <a:xfrm flipH="1">
                      <a:off x="3109886" y="1129087"/>
                      <a:ext cx="367185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it-IT" sz="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it-IT" sz="4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E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it-IT" sz="4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k</m:t>
                                </m:r>
                              </m:sub>
                            </m:sSub>
                          </m:oMath>
                        </m:oMathPara>
                      </a14:m>
                      <a:endParaRPr lang="it-IT" sz="400" dirty="0">
                        <a:latin typeface="+mj-lt"/>
                      </a:endParaRPr>
                    </a:p>
                  </p:txBody>
                </p:sp>
              </mc:Choice>
              <mc:Fallback xmlns="">
                <p:sp>
                  <p:nvSpPr>
                    <p:cNvPr id="456" name="TextBox 45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flipH="1">
                      <a:off x="3109886" y="1129087"/>
                      <a:ext cx="367185" cy="153888"/>
                    </a:xfrm>
                    <a:prstGeom prst="rect">
                      <a:avLst/>
                    </a:prstGeom>
                    <a:blipFill>
                      <a:blip r:embed="rId4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sp>
        <p:nvSpPr>
          <p:cNvPr id="347" name="Rectangle 346"/>
          <p:cNvSpPr/>
          <p:nvPr/>
        </p:nvSpPr>
        <p:spPr>
          <a:xfrm>
            <a:off x="2101607" y="2167692"/>
            <a:ext cx="3626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FFT</a:t>
            </a:r>
          </a:p>
        </p:txBody>
      </p:sp>
      <p:sp>
        <p:nvSpPr>
          <p:cNvPr id="68" name="Curved Left Arrow 67"/>
          <p:cNvSpPr/>
          <p:nvPr/>
        </p:nvSpPr>
        <p:spPr>
          <a:xfrm rot="16200000">
            <a:off x="1770190" y="474369"/>
            <a:ext cx="129152" cy="1117161"/>
          </a:xfrm>
          <a:prstGeom prst="curvedLeftArrow">
            <a:avLst>
              <a:gd name="adj1" fmla="val 8065"/>
              <a:gd name="adj2" fmla="val 50000"/>
              <a:gd name="adj3" fmla="val 25000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it-IT"/>
          </a:p>
        </p:txBody>
      </p:sp>
      <p:grpSp>
        <p:nvGrpSpPr>
          <p:cNvPr id="507" name="Group 506"/>
          <p:cNvGrpSpPr/>
          <p:nvPr/>
        </p:nvGrpSpPr>
        <p:grpSpPr>
          <a:xfrm>
            <a:off x="4508865" y="2185210"/>
            <a:ext cx="1632178" cy="1086363"/>
            <a:chOff x="4507887" y="2186829"/>
            <a:chExt cx="1632178" cy="1086363"/>
          </a:xfrm>
        </p:grpSpPr>
        <p:pic>
          <p:nvPicPr>
            <p:cNvPr id="508" name="Immagine 62"/>
            <p:cNvPicPr>
              <a:picLocks noChangeAspect="1"/>
            </p:cNvPicPr>
            <p:nvPr/>
          </p:nvPicPr>
          <p:blipFill rotWithShape="1"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6" r="1824"/>
            <a:stretch/>
          </p:blipFill>
          <p:spPr>
            <a:xfrm>
              <a:off x="4652716" y="2194527"/>
              <a:ext cx="1385231" cy="988846"/>
            </a:xfrm>
            <a:prstGeom prst="rect">
              <a:avLst/>
            </a:prstGeom>
          </p:spPr>
        </p:pic>
        <p:grpSp>
          <p:nvGrpSpPr>
            <p:cNvPr id="509" name="Group 508"/>
            <p:cNvGrpSpPr/>
            <p:nvPr/>
          </p:nvGrpSpPr>
          <p:grpSpPr>
            <a:xfrm>
              <a:off x="4507887" y="2186829"/>
              <a:ext cx="1632178" cy="1086363"/>
              <a:chOff x="4193377" y="2173386"/>
              <a:chExt cx="1632178" cy="1086363"/>
            </a:xfrm>
          </p:grpSpPr>
          <p:sp>
            <p:nvSpPr>
              <p:cNvPr id="510" name="Rectangle 509"/>
              <p:cNvSpPr/>
              <p:nvPr/>
            </p:nvSpPr>
            <p:spPr>
              <a:xfrm>
                <a:off x="4367410" y="3073038"/>
                <a:ext cx="1361143" cy="12851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endParaRPr lang="it-IT"/>
              </a:p>
            </p:txBody>
          </p:sp>
          <p:grpSp>
            <p:nvGrpSpPr>
              <p:cNvPr id="511" name="Group 510"/>
              <p:cNvGrpSpPr/>
              <p:nvPr/>
            </p:nvGrpSpPr>
            <p:grpSpPr>
              <a:xfrm>
                <a:off x="4305992" y="3023681"/>
                <a:ext cx="1519563" cy="153888"/>
                <a:chOff x="2341064" y="3043306"/>
                <a:chExt cx="1519563" cy="153888"/>
              </a:xfrm>
            </p:grpSpPr>
            <p:sp>
              <p:nvSpPr>
                <p:cNvPr id="523" name="TextBox 522"/>
                <p:cNvSpPr txBox="1"/>
                <p:nvPr/>
              </p:nvSpPr>
              <p:spPr>
                <a:xfrm>
                  <a:off x="2341064" y="3043306"/>
                  <a:ext cx="248786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400" dirty="0">
                      <a:latin typeface="+mj-lt"/>
                    </a:rPr>
                    <a:t>0.0</a:t>
                  </a:r>
                </a:p>
              </p:txBody>
            </p:sp>
            <p:sp>
              <p:nvSpPr>
                <p:cNvPr id="524" name="TextBox 523"/>
                <p:cNvSpPr txBox="1"/>
                <p:nvPr/>
              </p:nvSpPr>
              <p:spPr>
                <a:xfrm>
                  <a:off x="3611841" y="3043306"/>
                  <a:ext cx="248786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400" dirty="0">
                      <a:latin typeface="+mj-lt"/>
                    </a:rPr>
                    <a:t>1.0</a:t>
                  </a:r>
                </a:p>
              </p:txBody>
            </p:sp>
            <p:sp>
              <p:nvSpPr>
                <p:cNvPr id="525" name="TextBox 524"/>
                <p:cNvSpPr txBox="1"/>
                <p:nvPr/>
              </p:nvSpPr>
              <p:spPr>
                <a:xfrm>
                  <a:off x="2595219" y="3043306"/>
                  <a:ext cx="248786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400" dirty="0">
                      <a:latin typeface="+mj-lt"/>
                    </a:rPr>
                    <a:t>0.2</a:t>
                  </a:r>
                </a:p>
              </p:txBody>
            </p:sp>
            <p:sp>
              <p:nvSpPr>
                <p:cNvPr id="526" name="TextBox 525"/>
                <p:cNvSpPr txBox="1"/>
                <p:nvPr/>
              </p:nvSpPr>
              <p:spPr>
                <a:xfrm>
                  <a:off x="2849374" y="3043306"/>
                  <a:ext cx="248786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400" dirty="0">
                      <a:latin typeface="+mj-lt"/>
                    </a:rPr>
                    <a:t>0.4</a:t>
                  </a:r>
                </a:p>
              </p:txBody>
            </p:sp>
            <p:sp>
              <p:nvSpPr>
                <p:cNvPr id="527" name="TextBox 526"/>
                <p:cNvSpPr txBox="1"/>
                <p:nvPr/>
              </p:nvSpPr>
              <p:spPr>
                <a:xfrm>
                  <a:off x="3103529" y="3043306"/>
                  <a:ext cx="248786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400" dirty="0">
                      <a:latin typeface="+mj-lt"/>
                    </a:rPr>
                    <a:t>0.6</a:t>
                  </a:r>
                </a:p>
              </p:txBody>
            </p:sp>
            <p:sp>
              <p:nvSpPr>
                <p:cNvPr id="528" name="TextBox 527"/>
                <p:cNvSpPr txBox="1"/>
                <p:nvPr/>
              </p:nvSpPr>
              <p:spPr>
                <a:xfrm>
                  <a:off x="3357684" y="3043306"/>
                  <a:ext cx="248786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400" dirty="0">
                      <a:latin typeface="+mj-lt"/>
                    </a:rPr>
                    <a:t>0.8</a:t>
                  </a:r>
                </a:p>
              </p:txBody>
            </p:sp>
          </p:grpSp>
          <p:sp>
            <p:nvSpPr>
              <p:cNvPr id="512" name="Rectangle 511"/>
              <p:cNvSpPr/>
              <p:nvPr/>
            </p:nvSpPr>
            <p:spPr>
              <a:xfrm>
                <a:off x="4961017" y="3105861"/>
                <a:ext cx="239168" cy="1538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400" dirty="0">
                    <a:latin typeface="+mj-lt"/>
                  </a:rPr>
                  <a:t>r/a</a:t>
                </a:r>
                <a:endParaRPr lang="it-IT" sz="1100" dirty="0">
                  <a:latin typeface="+mj-lt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3" name="Rectangle 512"/>
                  <p:cNvSpPr/>
                  <p:nvPr/>
                </p:nvSpPr>
                <p:spPr>
                  <a:xfrm rot="16200000">
                    <a:off x="4125858" y="2578629"/>
                    <a:ext cx="288925" cy="15388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sz="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sSub>
                            <m:sSubPr>
                              <m:ctrlPr>
                                <a:rPr lang="it-IT" sz="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it-IT" sz="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it-IT" sz="40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sub>
                          </m:sSub>
                        </m:oMath>
                      </m:oMathPara>
                    </a14:m>
                    <a:endParaRPr lang="it-IT" dirty="0"/>
                  </a:p>
                </p:txBody>
              </p:sp>
            </mc:Choice>
            <mc:Fallback xmlns="">
              <p:sp>
                <p:nvSpPr>
                  <p:cNvPr id="513" name="Rectangle 51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4125858" y="2578629"/>
                    <a:ext cx="288925" cy="153888"/>
                  </a:xfrm>
                  <a:prstGeom prst="rect">
                    <a:avLst/>
                  </a:prstGeom>
                  <a:blipFill>
                    <a:blip r:embed="rId3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14" name="Rectangle 513"/>
              <p:cNvSpPr/>
              <p:nvPr/>
            </p:nvSpPr>
            <p:spPr>
              <a:xfrm>
                <a:off x="4325228" y="2228059"/>
                <a:ext cx="98400" cy="8449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endParaRPr lang="it-IT"/>
              </a:p>
            </p:txBody>
          </p:sp>
          <p:grpSp>
            <p:nvGrpSpPr>
              <p:cNvPr id="515" name="Group 514"/>
              <p:cNvGrpSpPr/>
              <p:nvPr/>
            </p:nvGrpSpPr>
            <p:grpSpPr>
              <a:xfrm>
                <a:off x="4289441" y="2173386"/>
                <a:ext cx="210314" cy="969555"/>
                <a:chOff x="2186361" y="2183367"/>
                <a:chExt cx="210314" cy="969555"/>
              </a:xfrm>
            </p:grpSpPr>
            <p:sp>
              <p:nvSpPr>
                <p:cNvPr id="516" name="TextBox 515"/>
                <p:cNvSpPr txBox="1"/>
                <p:nvPr/>
              </p:nvSpPr>
              <p:spPr>
                <a:xfrm>
                  <a:off x="2186361" y="2999034"/>
                  <a:ext cx="210314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400" dirty="0">
                      <a:latin typeface="+mj-lt"/>
                    </a:rPr>
                    <a:t>0</a:t>
                  </a:r>
                </a:p>
              </p:txBody>
            </p:sp>
            <p:sp>
              <p:nvSpPr>
                <p:cNvPr id="517" name="TextBox 516"/>
                <p:cNvSpPr txBox="1"/>
                <p:nvPr/>
              </p:nvSpPr>
              <p:spPr>
                <a:xfrm>
                  <a:off x="2186361" y="2863087"/>
                  <a:ext cx="210314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400" dirty="0">
                      <a:latin typeface="+mj-lt"/>
                    </a:rPr>
                    <a:t>1</a:t>
                  </a:r>
                </a:p>
              </p:txBody>
            </p:sp>
            <p:sp>
              <p:nvSpPr>
                <p:cNvPr id="518" name="TextBox 517"/>
                <p:cNvSpPr txBox="1"/>
                <p:nvPr/>
              </p:nvSpPr>
              <p:spPr>
                <a:xfrm>
                  <a:off x="2186361" y="2727143"/>
                  <a:ext cx="210314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400" dirty="0">
                      <a:latin typeface="+mj-lt"/>
                    </a:rPr>
                    <a:t>2</a:t>
                  </a:r>
                </a:p>
              </p:txBody>
            </p:sp>
            <p:sp>
              <p:nvSpPr>
                <p:cNvPr id="519" name="TextBox 518"/>
                <p:cNvSpPr txBox="1"/>
                <p:nvPr/>
              </p:nvSpPr>
              <p:spPr>
                <a:xfrm>
                  <a:off x="2186361" y="2591199"/>
                  <a:ext cx="210314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400" dirty="0">
                      <a:latin typeface="+mj-lt"/>
                    </a:rPr>
                    <a:t>3</a:t>
                  </a:r>
                </a:p>
              </p:txBody>
            </p:sp>
            <p:sp>
              <p:nvSpPr>
                <p:cNvPr id="520" name="TextBox 519"/>
                <p:cNvSpPr txBox="1"/>
                <p:nvPr/>
              </p:nvSpPr>
              <p:spPr>
                <a:xfrm>
                  <a:off x="2186361" y="2455255"/>
                  <a:ext cx="210314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400" dirty="0">
                      <a:latin typeface="+mj-lt"/>
                    </a:rPr>
                    <a:t>4</a:t>
                  </a:r>
                </a:p>
              </p:txBody>
            </p:sp>
            <p:sp>
              <p:nvSpPr>
                <p:cNvPr id="521" name="TextBox 520"/>
                <p:cNvSpPr txBox="1"/>
                <p:nvPr/>
              </p:nvSpPr>
              <p:spPr>
                <a:xfrm>
                  <a:off x="2186361" y="2319311"/>
                  <a:ext cx="210314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400" dirty="0">
                      <a:latin typeface="+mj-lt"/>
                    </a:rPr>
                    <a:t>5</a:t>
                  </a:r>
                </a:p>
              </p:txBody>
            </p:sp>
            <p:sp>
              <p:nvSpPr>
                <p:cNvPr id="522" name="TextBox 521"/>
                <p:cNvSpPr txBox="1"/>
                <p:nvPr/>
              </p:nvSpPr>
              <p:spPr>
                <a:xfrm>
                  <a:off x="2186361" y="2183367"/>
                  <a:ext cx="210314" cy="153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400" dirty="0">
                      <a:latin typeface="+mj-lt"/>
                    </a:rPr>
                    <a:t>6</a:t>
                  </a:r>
                </a:p>
              </p:txBody>
            </p:sp>
          </p:grp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CD80C08-3324-E35F-E76D-F79F7430DBD1}"/>
              </a:ext>
            </a:extLst>
          </p:cNvPr>
          <p:cNvGrpSpPr/>
          <p:nvPr/>
        </p:nvGrpSpPr>
        <p:grpSpPr>
          <a:xfrm>
            <a:off x="4422616" y="-16273"/>
            <a:ext cx="720240" cy="119905"/>
            <a:chOff x="4457417" y="-16273"/>
            <a:chExt cx="720240" cy="119905"/>
          </a:xfrm>
        </p:grpSpPr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F8EF8DC1-8518-81E9-B47C-BB7320114949}"/>
                </a:ext>
              </a:extLst>
            </p:cNvPr>
            <p:cNvSpPr txBox="1"/>
            <p:nvPr/>
          </p:nvSpPr>
          <p:spPr>
            <a:xfrm>
              <a:off x="4457417" y="-16273"/>
              <a:ext cx="448780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25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Tokamak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979979E-B032-53C5-5AF4-1389575322E5}"/>
                </a:ext>
              </a:extLst>
            </p:cNvPr>
            <p:cNvGrpSpPr/>
            <p:nvPr/>
          </p:nvGrpSpPr>
          <p:grpSpPr>
            <a:xfrm>
              <a:off x="4906197" y="34156"/>
              <a:ext cx="271460" cy="45719"/>
              <a:chOff x="2924175" y="188068"/>
              <a:chExt cx="271460" cy="45719"/>
            </a:xfrm>
          </p:grpSpPr>
          <p:sp>
            <p:nvSpPr>
              <p:cNvPr id="16" name="object 9">
                <a:extLst>
                  <a:ext uri="{FF2B5EF4-FFF2-40B4-BE49-F238E27FC236}">
                    <a16:creationId xmlns:a16="http://schemas.microsoft.com/office/drawing/2014/main" id="{DC89E3D4-CC9C-AD8A-F8FF-CDEC0145D761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9">
                <a:extLst>
                  <a:ext uri="{FF2B5EF4-FFF2-40B4-BE49-F238E27FC236}">
                    <a16:creationId xmlns:a16="http://schemas.microsoft.com/office/drawing/2014/main" id="{8CBCB01D-122D-9E03-2C4F-969AE5BF04C6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9">
                <a:extLst>
                  <a:ext uri="{FF2B5EF4-FFF2-40B4-BE49-F238E27FC236}">
                    <a16:creationId xmlns:a16="http://schemas.microsoft.com/office/drawing/2014/main" id="{E9C3E830-393E-897A-DD58-433B2E6B4C3D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9">
                <a:extLst>
                  <a:ext uri="{FF2B5EF4-FFF2-40B4-BE49-F238E27FC236}">
                    <a16:creationId xmlns:a16="http://schemas.microsoft.com/office/drawing/2014/main" id="{D7763386-497C-A058-FEFD-A23DE9830A5B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55C38C8-6376-7ADA-4564-7BDAAAFE9856}"/>
              </a:ext>
            </a:extLst>
          </p:cNvPr>
          <p:cNvGrpSpPr/>
          <p:nvPr/>
        </p:nvGrpSpPr>
        <p:grpSpPr>
          <a:xfrm>
            <a:off x="3651345" y="-16273"/>
            <a:ext cx="489077" cy="119905"/>
            <a:chOff x="3720821" y="-16273"/>
            <a:chExt cx="489077" cy="119905"/>
          </a:xfrm>
        </p:grpSpPr>
        <p:sp>
          <p:nvSpPr>
            <p:cNvPr id="21" name="object 10">
              <a:extLst>
                <a:ext uri="{FF2B5EF4-FFF2-40B4-BE49-F238E27FC236}">
                  <a16:creationId xmlns:a16="http://schemas.microsoft.com/office/drawing/2014/main" id="{22A24B5F-89CB-2A1A-B9F5-FE3696F294A4}"/>
                </a:ext>
              </a:extLst>
            </p:cNvPr>
            <p:cNvSpPr txBox="1"/>
            <p:nvPr/>
          </p:nvSpPr>
          <p:spPr>
            <a:xfrm>
              <a:off x="3720821" y="-16273"/>
              <a:ext cx="23516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>
                  <a:solidFill>
                    <a:schemeClr val="bg1"/>
                  </a:solidFill>
                  <a:cs typeface="Arial"/>
                </a:rPr>
                <a:t>RFP</a:t>
              </a:r>
              <a:endParaRPr lang="it-IT" sz="700" spc="25" dirty="0">
                <a:solidFill>
                  <a:schemeClr val="bg1"/>
                </a:solidFill>
                <a:cs typeface="Arial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F029F16-7DF3-D82B-7C15-C6D4E5B846E9}"/>
                </a:ext>
              </a:extLst>
            </p:cNvPr>
            <p:cNvGrpSpPr/>
            <p:nvPr/>
          </p:nvGrpSpPr>
          <p:grpSpPr>
            <a:xfrm>
              <a:off x="3938438" y="34156"/>
              <a:ext cx="271460" cy="45719"/>
              <a:chOff x="2924175" y="188068"/>
              <a:chExt cx="271460" cy="45719"/>
            </a:xfrm>
          </p:grpSpPr>
          <p:sp>
            <p:nvSpPr>
              <p:cNvPr id="23" name="object 9">
                <a:extLst>
                  <a:ext uri="{FF2B5EF4-FFF2-40B4-BE49-F238E27FC236}">
                    <a16:creationId xmlns:a16="http://schemas.microsoft.com/office/drawing/2014/main" id="{8BCCA049-B25E-0B31-A08D-D60F5237A90F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24" name="object 9">
                <a:extLst>
                  <a:ext uri="{FF2B5EF4-FFF2-40B4-BE49-F238E27FC236}">
                    <a16:creationId xmlns:a16="http://schemas.microsoft.com/office/drawing/2014/main" id="{3A3CB369-DAFE-7776-6997-AA396C660658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" name="object 9">
                <a:extLst>
                  <a:ext uri="{FF2B5EF4-FFF2-40B4-BE49-F238E27FC236}">
                    <a16:creationId xmlns:a16="http://schemas.microsoft.com/office/drawing/2014/main" id="{D072EE7D-312A-20AE-07A0-66BC54ED37E5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26" name="object 9">
                <a:extLst>
                  <a:ext uri="{FF2B5EF4-FFF2-40B4-BE49-F238E27FC236}">
                    <a16:creationId xmlns:a16="http://schemas.microsoft.com/office/drawing/2014/main" id="{1BE6CAF8-8D0F-D143-94E8-729CA329B5FA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solidFill>
                <a:schemeClr val="bg1"/>
              </a:solidFill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B101419-2D66-C96C-5010-D3C1D1BB70C1}"/>
              </a:ext>
            </a:extLst>
          </p:cNvPr>
          <p:cNvGrpSpPr/>
          <p:nvPr/>
        </p:nvGrpSpPr>
        <p:grpSpPr>
          <a:xfrm>
            <a:off x="37578" y="-16273"/>
            <a:ext cx="661509" cy="119905"/>
            <a:chOff x="37578" y="-16273"/>
            <a:chExt cx="661509" cy="119905"/>
          </a:xfrm>
        </p:grpSpPr>
        <p:sp>
          <p:nvSpPr>
            <p:cNvPr id="28" name="object 10">
              <a:extLst>
                <a:ext uri="{FF2B5EF4-FFF2-40B4-BE49-F238E27FC236}">
                  <a16:creationId xmlns:a16="http://schemas.microsoft.com/office/drawing/2014/main" id="{A662F63C-B545-956E-9382-BA1E057E24F3}"/>
                </a:ext>
              </a:extLst>
            </p:cNvPr>
            <p:cNvSpPr txBox="1"/>
            <p:nvPr/>
          </p:nvSpPr>
          <p:spPr>
            <a:xfrm>
              <a:off x="37578" y="-16273"/>
              <a:ext cx="532514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Introdu</a:t>
              </a:r>
              <a:r>
                <a:rPr lang="it-IT"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ction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0182CE0-DAC8-3FE0-DD3D-6752F48807E1}"/>
                </a:ext>
              </a:extLst>
            </p:cNvPr>
            <p:cNvGrpSpPr/>
            <p:nvPr/>
          </p:nvGrpSpPr>
          <p:grpSpPr>
            <a:xfrm>
              <a:off x="578121" y="34156"/>
              <a:ext cx="120966" cy="45719"/>
              <a:chOff x="2924175" y="188068"/>
              <a:chExt cx="120966" cy="45719"/>
            </a:xfrm>
          </p:grpSpPr>
          <p:sp>
            <p:nvSpPr>
              <p:cNvPr id="30" name="object 9">
                <a:extLst>
                  <a:ext uri="{FF2B5EF4-FFF2-40B4-BE49-F238E27FC236}">
                    <a16:creationId xmlns:a16="http://schemas.microsoft.com/office/drawing/2014/main" id="{D83E7410-6E72-4C60-AFC4-F8F3926D054F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9">
                <a:extLst>
                  <a:ext uri="{FF2B5EF4-FFF2-40B4-BE49-F238E27FC236}">
                    <a16:creationId xmlns:a16="http://schemas.microsoft.com/office/drawing/2014/main" id="{20068021-B73C-16DE-C4FF-1C7B32421220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98BCAC1-3B74-96C9-53E6-D2D9EA27860B}"/>
              </a:ext>
            </a:extLst>
          </p:cNvPr>
          <p:cNvGrpSpPr/>
          <p:nvPr/>
        </p:nvGrpSpPr>
        <p:grpSpPr>
          <a:xfrm>
            <a:off x="2056632" y="-16273"/>
            <a:ext cx="308217" cy="119905"/>
            <a:chOff x="1796655" y="-13431"/>
            <a:chExt cx="308217" cy="119905"/>
          </a:xfrm>
        </p:grpSpPr>
        <p:sp>
          <p:nvSpPr>
            <p:cNvPr id="34" name="object 10">
              <a:extLst>
                <a:ext uri="{FF2B5EF4-FFF2-40B4-BE49-F238E27FC236}">
                  <a16:creationId xmlns:a16="http://schemas.microsoft.com/office/drawing/2014/main" id="{E2221FC6-C63B-D843-58CB-154D736FF348}"/>
                </a:ext>
              </a:extLst>
            </p:cNvPr>
            <p:cNvSpPr txBox="1"/>
            <p:nvPr/>
          </p:nvSpPr>
          <p:spPr>
            <a:xfrm>
              <a:off x="1796655" y="-13431"/>
              <a:ext cx="28371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Tools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35" name="object 9">
              <a:extLst>
                <a:ext uri="{FF2B5EF4-FFF2-40B4-BE49-F238E27FC236}">
                  <a16:creationId xmlns:a16="http://schemas.microsoft.com/office/drawing/2014/main" id="{DE383ECA-E795-C3C2-28C5-C2B6E8B0BA96}"/>
                </a:ext>
              </a:extLst>
            </p:cNvPr>
            <p:cNvSpPr/>
            <p:nvPr/>
          </p:nvSpPr>
          <p:spPr>
            <a:xfrm>
              <a:off x="2059153" y="36009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36195" h="36194">
                  <a:moveTo>
                    <a:pt x="36002" y="18001"/>
                  </a:moveTo>
                  <a:lnTo>
                    <a:pt x="34587" y="10994"/>
                  </a:lnTo>
                  <a:lnTo>
                    <a:pt x="30729" y="5272"/>
                  </a:lnTo>
                  <a:lnTo>
                    <a:pt x="25007" y="1414"/>
                  </a:lnTo>
                  <a:lnTo>
                    <a:pt x="18000" y="0"/>
                  </a:lnTo>
                  <a:lnTo>
                    <a:pt x="10994" y="1414"/>
                  </a:lnTo>
                  <a:lnTo>
                    <a:pt x="5272" y="5272"/>
                  </a:lnTo>
                  <a:lnTo>
                    <a:pt x="1414" y="10994"/>
                  </a:lnTo>
                  <a:lnTo>
                    <a:pt x="0" y="18001"/>
                  </a:lnTo>
                  <a:lnTo>
                    <a:pt x="1414" y="25008"/>
                  </a:lnTo>
                  <a:lnTo>
                    <a:pt x="5272" y="30729"/>
                  </a:lnTo>
                  <a:lnTo>
                    <a:pt x="10994" y="34587"/>
                  </a:lnTo>
                  <a:lnTo>
                    <a:pt x="18000" y="36002"/>
                  </a:lnTo>
                  <a:lnTo>
                    <a:pt x="25007" y="34587"/>
                  </a:lnTo>
                  <a:lnTo>
                    <a:pt x="30729" y="30729"/>
                  </a:lnTo>
                  <a:lnTo>
                    <a:pt x="34587" y="25008"/>
                  </a:lnTo>
                  <a:lnTo>
                    <a:pt x="36002" y="18001"/>
                  </a:lnTo>
                  <a:close/>
                </a:path>
              </a:pathLst>
            </a:custGeom>
            <a:ln w="5060">
              <a:solidFill>
                <a:schemeClr val="accent1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1CE2FDA-1A4E-1AFC-05E6-97F69C4279F6}"/>
              </a:ext>
            </a:extLst>
          </p:cNvPr>
          <p:cNvGrpSpPr/>
          <p:nvPr/>
        </p:nvGrpSpPr>
        <p:grpSpPr>
          <a:xfrm>
            <a:off x="981281" y="-16273"/>
            <a:ext cx="793157" cy="119905"/>
            <a:chOff x="853883" y="-13431"/>
            <a:chExt cx="793157" cy="119905"/>
          </a:xfrm>
        </p:grpSpPr>
        <p:sp>
          <p:nvSpPr>
            <p:cNvPr id="37" name="object 10">
              <a:extLst>
                <a:ext uri="{FF2B5EF4-FFF2-40B4-BE49-F238E27FC236}">
                  <a16:creationId xmlns:a16="http://schemas.microsoft.com/office/drawing/2014/main" id="{9F0866B9-BDF5-35D9-E885-F02D77D6A044}"/>
                </a:ext>
              </a:extLst>
            </p:cNvPr>
            <p:cNvSpPr txBox="1"/>
            <p:nvPr/>
          </p:nvSpPr>
          <p:spPr>
            <a:xfrm>
              <a:off x="853883" y="-13431"/>
              <a:ext cx="793157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Motivations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17D723B-615C-737B-04B9-686B353B94AE}"/>
                </a:ext>
              </a:extLst>
            </p:cNvPr>
            <p:cNvGrpSpPr/>
            <p:nvPr/>
          </p:nvGrpSpPr>
          <p:grpSpPr>
            <a:xfrm>
              <a:off x="1372449" y="36009"/>
              <a:ext cx="271460" cy="45719"/>
              <a:chOff x="2924175" y="188068"/>
              <a:chExt cx="271460" cy="45719"/>
            </a:xfrm>
          </p:grpSpPr>
          <p:sp>
            <p:nvSpPr>
              <p:cNvPr id="39" name="object 9">
                <a:extLst>
                  <a:ext uri="{FF2B5EF4-FFF2-40B4-BE49-F238E27FC236}">
                    <a16:creationId xmlns:a16="http://schemas.microsoft.com/office/drawing/2014/main" id="{83AFDFFE-A56B-051B-D48E-CD14BFEDEF49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" name="object 9">
                <a:extLst>
                  <a:ext uri="{FF2B5EF4-FFF2-40B4-BE49-F238E27FC236}">
                    <a16:creationId xmlns:a16="http://schemas.microsoft.com/office/drawing/2014/main" id="{EA10B1AE-CDF2-3AA5-E105-F765A632D632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" name="object 9">
                <a:extLst>
                  <a:ext uri="{FF2B5EF4-FFF2-40B4-BE49-F238E27FC236}">
                    <a16:creationId xmlns:a16="http://schemas.microsoft.com/office/drawing/2014/main" id="{91EEDD1E-724A-D75F-F32A-24859CD96424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" name="object 9">
                <a:extLst>
                  <a:ext uri="{FF2B5EF4-FFF2-40B4-BE49-F238E27FC236}">
                    <a16:creationId xmlns:a16="http://schemas.microsoft.com/office/drawing/2014/main" id="{5C4F7A91-C3D2-CDC2-CC45-E488C9CEF71C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B5E93CC-9800-C179-AFCB-03BC952F3E24}"/>
              </a:ext>
            </a:extLst>
          </p:cNvPr>
          <p:cNvGrpSpPr/>
          <p:nvPr/>
        </p:nvGrpSpPr>
        <p:grpSpPr>
          <a:xfrm>
            <a:off x="5425049" y="-16273"/>
            <a:ext cx="676029" cy="119905"/>
            <a:chOff x="5425049" y="-16273"/>
            <a:chExt cx="676029" cy="119905"/>
          </a:xfrm>
        </p:grpSpPr>
        <p:sp>
          <p:nvSpPr>
            <p:cNvPr id="44" name="object 10">
              <a:extLst>
                <a:ext uri="{FF2B5EF4-FFF2-40B4-BE49-F238E27FC236}">
                  <a16:creationId xmlns:a16="http://schemas.microsoft.com/office/drawing/2014/main" id="{DE9B39F6-046A-ABCF-8FEC-820C854E9D19}"/>
                </a:ext>
              </a:extLst>
            </p:cNvPr>
            <p:cNvSpPr txBox="1"/>
            <p:nvPr/>
          </p:nvSpPr>
          <p:spPr>
            <a:xfrm>
              <a:off x="5425049" y="-16273"/>
              <a:ext cx="561975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Conclusions</a:t>
              </a:r>
              <a:r>
                <a:rPr lang="it-IT" sz="700" spc="30" dirty="0">
                  <a:solidFill>
                    <a:srgbClr val="A67F84"/>
                  </a:solidFill>
                  <a:cs typeface="Arial"/>
                </a:rPr>
                <a:t> </a:t>
              </a:r>
              <a:r>
                <a:rPr lang="it-IT" sz="600" spc="30" dirty="0">
                  <a:solidFill>
                    <a:srgbClr val="A67F84"/>
                  </a:solidFill>
                  <a:cs typeface="Arial"/>
                </a:rPr>
                <a:t>   </a:t>
              </a:r>
              <a:endParaRPr lang="it-IT" sz="600" spc="25" dirty="0">
                <a:solidFill>
                  <a:srgbClr val="FFFFFF"/>
                </a:solidFill>
                <a:cs typeface="Arial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6FB58244-794F-20A3-EB08-5C8839C894DC}"/>
                </a:ext>
              </a:extLst>
            </p:cNvPr>
            <p:cNvGrpSpPr/>
            <p:nvPr/>
          </p:nvGrpSpPr>
          <p:grpSpPr>
            <a:xfrm>
              <a:off x="5980112" y="34448"/>
              <a:ext cx="120966" cy="45719"/>
              <a:chOff x="2924175" y="188068"/>
              <a:chExt cx="120966" cy="45719"/>
            </a:xfrm>
          </p:grpSpPr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id="{0A7B5A88-61A5-7381-F844-12017A1B5FF6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9">
                <a:extLst>
                  <a:ext uri="{FF2B5EF4-FFF2-40B4-BE49-F238E27FC236}">
                    <a16:creationId xmlns:a16="http://schemas.microsoft.com/office/drawing/2014/main" id="{1432A012-7507-A940-35DC-5BBAFD283E9C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1FA67D9-6F61-BD73-A2E6-D6D89470B394}"/>
              </a:ext>
            </a:extLst>
          </p:cNvPr>
          <p:cNvGrpSpPr/>
          <p:nvPr/>
        </p:nvGrpSpPr>
        <p:grpSpPr>
          <a:xfrm>
            <a:off x="2647043" y="-16273"/>
            <a:ext cx="722108" cy="119905"/>
            <a:chOff x="2468563" y="-16273"/>
            <a:chExt cx="722108" cy="119905"/>
          </a:xfrm>
        </p:grpSpPr>
        <p:sp>
          <p:nvSpPr>
            <p:cNvPr id="51" name="object 10">
              <a:extLst>
                <a:ext uri="{FF2B5EF4-FFF2-40B4-BE49-F238E27FC236}">
                  <a16:creationId xmlns:a16="http://schemas.microsoft.com/office/drawing/2014/main" id="{EF1207CA-3000-7E78-069B-48BA2FCDA134}"/>
                </a:ext>
              </a:extLst>
            </p:cNvPr>
            <p:cNvSpPr txBox="1"/>
            <p:nvPr/>
          </p:nvSpPr>
          <p:spPr>
            <a:xfrm>
              <a:off x="2468563" y="-16273"/>
              <a:ext cx="671422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Uniform</a:t>
              </a: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 case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BCD3117-C43B-7F23-8048-C869C90FCEB1}"/>
                </a:ext>
              </a:extLst>
            </p:cNvPr>
            <p:cNvGrpSpPr/>
            <p:nvPr/>
          </p:nvGrpSpPr>
          <p:grpSpPr>
            <a:xfrm>
              <a:off x="3069705" y="34156"/>
              <a:ext cx="120966" cy="45719"/>
              <a:chOff x="2924175" y="188068"/>
              <a:chExt cx="120966" cy="45719"/>
            </a:xfrm>
          </p:grpSpPr>
          <p:sp>
            <p:nvSpPr>
              <p:cNvPr id="53" name="object 9">
                <a:extLst>
                  <a:ext uri="{FF2B5EF4-FFF2-40B4-BE49-F238E27FC236}">
                    <a16:creationId xmlns:a16="http://schemas.microsoft.com/office/drawing/2014/main" id="{B546FBF3-49F2-B90B-E7EB-4D376CBAF602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9">
                <a:extLst>
                  <a:ext uri="{FF2B5EF4-FFF2-40B4-BE49-F238E27FC236}">
                    <a16:creationId xmlns:a16="http://schemas.microsoft.com/office/drawing/2014/main" id="{B3A43466-94E6-DE81-0F2D-E7894CC9E621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7801384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7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o 31"/>
          <p:cNvGrpSpPr/>
          <p:nvPr/>
        </p:nvGrpSpPr>
        <p:grpSpPr>
          <a:xfrm>
            <a:off x="0" y="3346272"/>
            <a:ext cx="6153150" cy="114478"/>
            <a:chOff x="0" y="3346272"/>
            <a:chExt cx="4610101" cy="114478"/>
          </a:xfrm>
        </p:grpSpPr>
        <p:sp>
          <p:nvSpPr>
            <p:cNvPr id="46" name="object 14"/>
            <p:cNvSpPr/>
            <p:nvPr/>
          </p:nvSpPr>
          <p:spPr>
            <a:xfrm>
              <a:off x="0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5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10800" rIns="0" bIns="0" rtlCol="0">
              <a:noAutofit/>
            </a:bodyPr>
            <a:lstStyle/>
            <a:p>
              <a:pPr algn="ctr"/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Artur</a:t>
              </a:r>
              <a:r>
                <a:rPr lang="it-IT" sz="700" dirty="0">
                  <a:solidFill>
                    <a:srgbClr val="EBEBEB"/>
                  </a:solidFill>
                  <a:latin typeface="+mj-lt"/>
                </a:rPr>
                <a:t> 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Kryzhanovskyy </a:t>
              </a:r>
              <a:r>
                <a:rPr lang="it-IT" sz="700" i="1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et al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it-IT"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bject 15"/>
            <p:cNvSpPr/>
            <p:nvPr/>
          </p:nvSpPr>
          <p:spPr>
            <a:xfrm>
              <a:off x="2305051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10800" rIns="0" bIns="0" rtlCol="0"/>
            <a:lstStyle/>
            <a:p>
              <a:pPr algn="ctr"/>
              <a:r>
                <a:rPr lang="it-IT" sz="700" spc="6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3D RFP </a:t>
              </a:r>
              <a:r>
                <a:rPr lang="it-IT" sz="700" spc="6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simulation</a:t>
              </a:r>
              <a:endParaRPr lang="it-IT"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4" name="Gruppo 125"/>
          <p:cNvGrpSpPr/>
          <p:nvPr/>
        </p:nvGrpSpPr>
        <p:grpSpPr>
          <a:xfrm>
            <a:off x="92769" y="423186"/>
            <a:ext cx="6184206" cy="246221"/>
            <a:chOff x="389757" y="1407299"/>
            <a:chExt cx="6083503" cy="246221"/>
          </a:xfrm>
        </p:grpSpPr>
        <p:sp>
          <p:nvSpPr>
            <p:cNvPr id="75" name="Ovale 126"/>
            <p:cNvSpPr/>
            <p:nvPr/>
          </p:nvSpPr>
          <p:spPr>
            <a:xfrm>
              <a:off x="389757" y="148439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CasellaDiTesto 127"/>
                <p:cNvSpPr txBox="1"/>
                <p:nvPr/>
              </p:nvSpPr>
              <p:spPr>
                <a:xfrm>
                  <a:off x="490535" y="1407299"/>
                  <a:ext cx="5982725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00" dirty="0">
                      <a:latin typeface="+mj-lt"/>
                    </a:rPr>
                    <a:t>The previous figure is converted to physical units by assuming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sz="1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a14:m>
                  <a:r>
                    <a:rPr lang="en-GB" sz="1000" dirty="0">
                      <a:latin typeface="+mj-lt"/>
                    </a:rPr>
                    <a:t>=2500 km/s and a=0.459m (typical of RFX-mod)</a:t>
                  </a:r>
                </a:p>
              </p:txBody>
            </p:sp>
          </mc:Choice>
          <mc:Fallback xmlns="">
            <p:sp>
              <p:nvSpPr>
                <p:cNvPr id="76" name="CasellaDiTesto 1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0535" y="1407299"/>
                  <a:ext cx="5982725" cy="246221"/>
                </a:xfrm>
                <a:prstGeom prst="rect">
                  <a:avLst/>
                </a:prstGeom>
                <a:blipFill>
                  <a:blip r:embed="rId2"/>
                  <a:stretch>
                    <a:fillRect b="-1219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7" name="Gruppo 125"/>
          <p:cNvGrpSpPr/>
          <p:nvPr/>
        </p:nvGrpSpPr>
        <p:grpSpPr>
          <a:xfrm>
            <a:off x="92769" y="647145"/>
            <a:ext cx="6083503" cy="400110"/>
            <a:chOff x="389757" y="1407299"/>
            <a:chExt cx="6083503" cy="400110"/>
          </a:xfrm>
        </p:grpSpPr>
        <p:sp>
          <p:nvSpPr>
            <p:cNvPr id="78" name="Ovale 126"/>
            <p:cNvSpPr/>
            <p:nvPr/>
          </p:nvSpPr>
          <p:spPr>
            <a:xfrm>
              <a:off x="389757" y="148439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CasellaDiTesto 127"/>
                <p:cNvSpPr txBox="1"/>
                <p:nvPr/>
              </p:nvSpPr>
              <p:spPr>
                <a:xfrm>
                  <a:off x="490535" y="1407299"/>
                  <a:ext cx="598272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000" dirty="0">
                      <a:latin typeface="+mj-lt"/>
                    </a:rPr>
                    <a:t>The </a:t>
                  </a:r>
                  <a:r>
                    <a:rPr lang="it-IT" sz="1000" dirty="0">
                      <a:solidFill>
                        <a:srgbClr val="0070C0"/>
                      </a:solidFill>
                      <a:latin typeface="+mj-lt"/>
                    </a:rPr>
                    <a:t>GAE</a:t>
                  </a:r>
                  <a:r>
                    <a:rPr lang="it-IT" sz="1000" dirty="0">
                      <a:latin typeface="+mj-lt"/>
                    </a:rPr>
                    <a:t> and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it-IT" sz="1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sz="1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𝑠𝑡</m:t>
                          </m:r>
                        </m:sup>
                      </m:sSup>
                    </m:oMath>
                  </a14:m>
                  <a:r>
                    <a:rPr lang="it-IT" sz="1000" dirty="0">
                      <a:solidFill>
                        <a:srgbClr val="0070C0"/>
                      </a:solidFill>
                      <a:latin typeface="+mj-lt"/>
                    </a:rPr>
                    <a:t>CAE </a:t>
                  </a:r>
                  <a:r>
                    <a:rPr lang="it-IT" sz="1000" dirty="0">
                      <a:latin typeface="+mj-lt"/>
                    </a:rPr>
                    <a:t>frequencies are in good quantitative agreement with (</a:t>
                  </a:r>
                  <a:r>
                    <a:rPr lang="it-IT" sz="1000" dirty="0">
                      <a:solidFill>
                        <a:srgbClr val="0070C0"/>
                      </a:solidFill>
                      <a:latin typeface="+mj-lt"/>
                    </a:rPr>
                    <a:t>d</a:t>
                  </a:r>
                  <a:r>
                    <a:rPr lang="it-IT" sz="1000" dirty="0">
                      <a:latin typeface="+mj-lt"/>
                    </a:rPr>
                    <a:t>) and (</a:t>
                  </a:r>
                  <a:r>
                    <a:rPr lang="it-IT" sz="1000" dirty="0">
                      <a:solidFill>
                        <a:srgbClr val="0070C0"/>
                      </a:solidFill>
                      <a:latin typeface="+mj-lt"/>
                    </a:rPr>
                    <a:t>e</a:t>
                  </a:r>
                  <a:r>
                    <a:rPr lang="it-IT" sz="1000" dirty="0">
                      <a:latin typeface="+mj-lt"/>
                    </a:rPr>
                    <a:t>) peaks of the</a:t>
                  </a:r>
                  <a:br>
                    <a:rPr lang="it-IT" sz="1000" dirty="0"/>
                  </a:br>
                  <a:r>
                    <a:rPr lang="it-IT" sz="1000" dirty="0">
                      <a:latin typeface="+mj-lt"/>
                    </a:rPr>
                    <a:t>RFX-mod spectrum (the dominant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1000" i="0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it-IT" sz="1000" i="0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a14:m>
                  <a:r>
                    <a:rPr lang="it-IT" sz="1000" dirty="0">
                      <a:latin typeface="+mj-lt"/>
                    </a:rPr>
                    <a:t>,</a:t>
                  </a:r>
                  <a:r>
                    <a:rPr lang="it-IT" sz="1000" dirty="0">
                      <a:solidFill>
                        <a:srgbClr val="0070C0"/>
                      </a:solidFill>
                      <a:latin typeface="+mj-lt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1000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it-IT" sz="1000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a14:m>
                  <a:r>
                    <a:rPr lang="en-US" sz="1000" dirty="0">
                      <a:solidFill>
                        <a:srgbClr val="0070C0"/>
                      </a:solidFill>
                    </a:rPr>
                    <a:t> </a:t>
                  </a:r>
                  <a:r>
                    <a:rPr lang="en-US" sz="1000" dirty="0">
                      <a:latin typeface="+mj-lt"/>
                    </a:rPr>
                    <a:t>periodicity also agrees</a:t>
                  </a:r>
                  <a:r>
                    <a:rPr lang="it-IT" sz="1000" dirty="0">
                      <a:latin typeface="+mj-lt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79" name="CasellaDiTesto 1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0535" y="1407299"/>
                  <a:ext cx="5982725" cy="400110"/>
                </a:xfrm>
                <a:prstGeom prst="rect">
                  <a:avLst/>
                </a:prstGeom>
                <a:blipFill>
                  <a:blip r:embed="rId3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4" b="1473"/>
          <a:stretch/>
        </p:blipFill>
        <p:spPr bwMode="auto">
          <a:xfrm>
            <a:off x="2598244" y="1262568"/>
            <a:ext cx="1612501" cy="102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667" y="2263775"/>
            <a:ext cx="1610127" cy="1077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CasellaDiTesto 16"/>
          <p:cNvSpPr txBox="1"/>
          <p:nvPr/>
        </p:nvSpPr>
        <p:spPr>
          <a:xfrm>
            <a:off x="199624" y="993416"/>
            <a:ext cx="12999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it-IT" sz="1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Numerical</a:t>
            </a:r>
            <a:r>
              <a:rPr lang="it-IT" sz="1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it-IT" sz="1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spectra</a:t>
            </a:r>
            <a:endParaRPr lang="en-GB" sz="1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85" name="CasellaDiTesto 16"/>
          <p:cNvSpPr txBox="1"/>
          <p:nvPr/>
        </p:nvSpPr>
        <p:spPr>
          <a:xfrm>
            <a:off x="2679569" y="993416"/>
            <a:ext cx="17848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it-IT" sz="1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Experimental</a:t>
            </a:r>
            <a:r>
              <a:rPr lang="it-IT" sz="1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it-IT" sz="1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observations</a:t>
            </a:r>
            <a:endParaRPr lang="en-GB" sz="1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CasellaDiTesto 15">
                <a:extLst>
                  <a:ext uri="{FF2B5EF4-FFF2-40B4-BE49-F238E27FC236}">
                    <a16:creationId xmlns:a16="http://schemas.microsoft.com/office/drawing/2014/main" id="{524DE5D4-E8A8-8971-D515-4256AA90C7E0}"/>
                  </a:ext>
                </a:extLst>
              </p:cNvPr>
              <p:cNvSpPr txBox="1"/>
              <p:nvPr/>
            </p:nvSpPr>
            <p:spPr>
              <a:xfrm>
                <a:off x="4210745" y="1174154"/>
                <a:ext cx="1869177" cy="1085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sz="900" dirty="0">
                    <a:latin typeface="+mj-lt"/>
                    <a:cs typeface="Calibri" panose="020F0502020204030204" pitchFamily="34" charset="0"/>
                  </a:rPr>
                  <a:t>Power spectrum of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9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9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e>
                      <m:sub>
                        <m:r>
                          <a:rPr lang="it-IT" sz="9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900" dirty="0">
                    <a:latin typeface="+mj-lt"/>
                  </a:rPr>
                  <a:t> (r/a=1) </a:t>
                </a:r>
                <a:r>
                  <a:rPr lang="en-GB" sz="900" dirty="0">
                    <a:latin typeface="+mj-lt"/>
                    <a:cs typeface="Calibri" panose="020F0502020204030204" pitchFamily="34" charset="0"/>
                  </a:rPr>
                  <a:t>signal evaluated during a helical state characterized by an improved confinement. 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sz="900" b="1" dirty="0">
                    <a:latin typeface="+mj-lt"/>
                    <a:cs typeface="Calibri" panose="020F0502020204030204" pitchFamily="34" charset="0"/>
                  </a:rPr>
                  <a:t>d</a:t>
                </a:r>
                <a:r>
                  <a:rPr lang="en-GB" sz="900" dirty="0">
                    <a:latin typeface="+mj-lt"/>
                    <a:cs typeface="Calibri" panose="020F0502020204030204" pitchFamily="34" charset="0"/>
                  </a:rPr>
                  <a:t> and </a:t>
                </a:r>
                <a:r>
                  <a:rPr lang="en-GB" sz="900" b="1" dirty="0">
                    <a:latin typeface="+mj-lt"/>
                    <a:cs typeface="Calibri" panose="020F0502020204030204" pitchFamily="34" charset="0"/>
                  </a:rPr>
                  <a:t>e</a:t>
                </a:r>
                <a:r>
                  <a:rPr lang="en-GB" sz="900" dirty="0">
                    <a:latin typeface="+mj-lt"/>
                    <a:cs typeface="Calibri" panose="020F0502020204030204" pitchFamily="34" charset="0"/>
                  </a:rPr>
                  <a:t> peaks are present during almost the full discharge duration.</a:t>
                </a:r>
              </a:p>
            </p:txBody>
          </p:sp>
        </mc:Choice>
        <mc:Fallback xmlns="">
          <p:sp>
            <p:nvSpPr>
              <p:cNvPr id="55" name="CasellaDiTesto 15">
                <a:extLst>
                  <a:ext uri="{FF2B5EF4-FFF2-40B4-BE49-F238E27FC236}">
                    <a16:creationId xmlns:a16="http://schemas.microsoft.com/office/drawing/2014/main" id="{524DE5D4-E8A8-8971-D515-4256AA90C7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0745" y="1174154"/>
                <a:ext cx="1869177" cy="1085490"/>
              </a:xfrm>
              <a:prstGeom prst="rect">
                <a:avLst/>
              </a:prstGeom>
              <a:blipFill>
                <a:blip r:embed="rId7"/>
                <a:stretch>
                  <a:fillRect b="-112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CasellaDiTesto 15">
            <a:extLst>
              <a:ext uri="{FF2B5EF4-FFF2-40B4-BE49-F238E27FC236}">
                <a16:creationId xmlns:a16="http://schemas.microsoft.com/office/drawing/2014/main" id="{524DE5D4-E8A8-8971-D515-4256AA90C7E0}"/>
              </a:ext>
            </a:extLst>
          </p:cNvPr>
          <p:cNvSpPr txBox="1"/>
          <p:nvPr/>
        </p:nvSpPr>
        <p:spPr>
          <a:xfrm>
            <a:off x="4210745" y="2238172"/>
            <a:ext cx="1869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900" dirty="0">
                <a:latin typeface="+mj-lt"/>
                <a:cs typeface="Calibri" panose="020F0502020204030204" pitchFamily="34" charset="0"/>
              </a:rPr>
              <a:t>Power spectrum Linear relation between peaks frequency and the </a:t>
            </a:r>
            <a:r>
              <a:rPr lang="en-GB" sz="900" dirty="0" err="1">
                <a:latin typeface="+mj-lt"/>
                <a:cs typeface="Calibri" panose="020F0502020204030204" pitchFamily="34" charset="0"/>
              </a:rPr>
              <a:t>Alfvén</a:t>
            </a:r>
            <a:r>
              <a:rPr lang="en-GB" sz="900" dirty="0">
                <a:latin typeface="+mj-lt"/>
                <a:cs typeface="Calibri" panose="020F0502020204030204" pitchFamily="34" charset="0"/>
              </a:rPr>
              <a:t> velocity for a large database of H and He plasmas.</a:t>
            </a:r>
          </a:p>
        </p:txBody>
      </p:sp>
      <p:sp>
        <p:nvSpPr>
          <p:cNvPr id="81" name="object 8"/>
          <p:cNvSpPr txBox="1"/>
          <p:nvPr/>
        </p:nvSpPr>
        <p:spPr>
          <a:xfrm>
            <a:off x="-200" y="118683"/>
            <a:ext cx="6153349" cy="290699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0" rIns="0" bIns="0" rtlCol="0">
            <a:noAutofit/>
          </a:bodyPr>
          <a:lstStyle/>
          <a:p>
            <a:pPr marL="107945">
              <a:spcBef>
                <a:spcPts val="375"/>
              </a:spcBef>
            </a:pPr>
            <a:r>
              <a:rPr lang="en-GB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Comparison with experimental observations in RFX-mod</a:t>
            </a:r>
          </a:p>
        </p:txBody>
      </p:sp>
      <p:sp>
        <p:nvSpPr>
          <p:cNvPr id="63" name="object 3"/>
          <p:cNvSpPr/>
          <p:nvPr/>
        </p:nvSpPr>
        <p:spPr>
          <a:xfrm>
            <a:off x="0" y="0"/>
            <a:ext cx="6153181" cy="118683"/>
          </a:xfrm>
          <a:custGeom>
            <a:avLst/>
            <a:gdLst/>
            <a:ahLst/>
            <a:cxnLst/>
            <a:rect l="l" t="t" r="r" b="b"/>
            <a:pathLst>
              <a:path w="4608195" h="122554">
                <a:moveTo>
                  <a:pt x="0" y="122389"/>
                </a:moveTo>
                <a:lnTo>
                  <a:pt x="4608004" y="122389"/>
                </a:lnTo>
                <a:lnTo>
                  <a:pt x="4608004" y="0"/>
                </a:lnTo>
                <a:lnTo>
                  <a:pt x="0" y="0"/>
                </a:lnTo>
                <a:lnTo>
                  <a:pt x="0" y="12238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3" name="object 11"/>
          <p:cNvSpPr txBox="1">
            <a:spLocks/>
          </p:cNvSpPr>
          <p:nvPr/>
        </p:nvSpPr>
        <p:spPr>
          <a:xfrm>
            <a:off x="5776911" y="3360076"/>
            <a:ext cx="396875" cy="100674"/>
          </a:xfrm>
          <a:prstGeom prst="rect">
            <a:avLst/>
          </a:prstGeom>
        </p:spPr>
        <p:txBody>
          <a:bodyPr vert="horz" wrap="square" lIns="0" tIns="10800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600" b="0" i="0" kern="1200">
                <a:solidFill>
                  <a:srgbClr val="7A0000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847">
              <a:lnSpc>
                <a:spcPts val="660"/>
              </a:lnSpc>
            </a:pP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it-IT" sz="700" spc="114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t-IT" sz="700" spc="5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255AF1B-812F-BF18-5C8A-B94952F3897D}"/>
              </a:ext>
            </a:extLst>
          </p:cNvPr>
          <p:cNvGrpSpPr/>
          <p:nvPr/>
        </p:nvGrpSpPr>
        <p:grpSpPr>
          <a:xfrm>
            <a:off x="193547" y="1468968"/>
            <a:ext cx="2107769" cy="1393955"/>
            <a:chOff x="123917" y="1517878"/>
            <a:chExt cx="2107769" cy="139395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1964AFC-2E8B-15E6-52D4-DE01A4A5458B}"/>
                </a:ext>
              </a:extLst>
            </p:cNvPr>
            <p:cNvGrpSpPr/>
            <p:nvPr/>
          </p:nvGrpSpPr>
          <p:grpSpPr>
            <a:xfrm>
              <a:off x="123917" y="1517878"/>
              <a:ext cx="2107769" cy="1393955"/>
              <a:chOff x="66069" y="1519990"/>
              <a:chExt cx="2107769" cy="1393955"/>
            </a:xfrm>
          </p:grpSpPr>
          <p:pic>
            <p:nvPicPr>
              <p:cNvPr id="48" name="Picture 3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069" y="1519990"/>
                <a:ext cx="2107769" cy="1393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B8EC574-1FAD-67F9-D702-6FF7B9BECFBE}"/>
                  </a:ext>
                </a:extLst>
              </p:cNvPr>
              <p:cNvSpPr/>
              <p:nvPr/>
            </p:nvSpPr>
            <p:spPr>
              <a:xfrm>
                <a:off x="240030" y="2792730"/>
                <a:ext cx="1896225" cy="1143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endParaRPr lang="it-IT"/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766C9ED-472F-A3BB-CCE0-EE42D3F20046}"/>
                </a:ext>
              </a:extLst>
            </p:cNvPr>
            <p:cNvSpPr/>
            <p:nvPr/>
          </p:nvSpPr>
          <p:spPr>
            <a:xfrm>
              <a:off x="156211" y="1536089"/>
              <a:ext cx="167640" cy="12545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it-IT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120D087-7F55-C631-F8C1-B1C73897C0B3}"/>
              </a:ext>
            </a:extLst>
          </p:cNvPr>
          <p:cNvGrpSpPr/>
          <p:nvPr/>
        </p:nvGrpSpPr>
        <p:grpSpPr>
          <a:xfrm>
            <a:off x="-38780" y="1443868"/>
            <a:ext cx="2206434" cy="1584773"/>
            <a:chOff x="-38780" y="1443868"/>
            <a:chExt cx="2206434" cy="158477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C29C64F-2C20-100B-0045-962A27B5D492}"/>
                </a:ext>
              </a:extLst>
            </p:cNvPr>
            <p:cNvSpPr txBox="1"/>
            <p:nvPr/>
          </p:nvSpPr>
          <p:spPr>
            <a:xfrm>
              <a:off x="1125740" y="2820892"/>
              <a:ext cx="356188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750" dirty="0">
                  <a:latin typeface="+mj-lt"/>
                </a:rPr>
                <a:t>r(m)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344565F-BBCD-6DB4-1E65-5C36C155EF49}"/>
                </a:ext>
              </a:extLst>
            </p:cNvPr>
            <p:cNvGrpSpPr/>
            <p:nvPr/>
          </p:nvGrpSpPr>
          <p:grpSpPr>
            <a:xfrm>
              <a:off x="255299" y="2692231"/>
              <a:ext cx="1912355" cy="207749"/>
              <a:chOff x="255299" y="2692231"/>
              <a:chExt cx="1912355" cy="207749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586C7D9-3798-F8ED-3ABF-14C6A4530784}"/>
                  </a:ext>
                </a:extLst>
              </p:cNvPr>
              <p:cNvSpPr txBox="1"/>
              <p:nvPr/>
            </p:nvSpPr>
            <p:spPr>
              <a:xfrm>
                <a:off x="1862762" y="2692231"/>
                <a:ext cx="304892" cy="2077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750" dirty="0">
                    <a:latin typeface="+mj-lt"/>
                  </a:rPr>
                  <a:t>0.4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42C6761-0635-32B8-C265-EBD49CB647FD}"/>
                  </a:ext>
                </a:extLst>
              </p:cNvPr>
              <p:cNvSpPr txBox="1"/>
              <p:nvPr/>
            </p:nvSpPr>
            <p:spPr>
              <a:xfrm>
                <a:off x="255299" y="2692231"/>
                <a:ext cx="304892" cy="2077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750" dirty="0">
                    <a:latin typeface="+mj-lt"/>
                  </a:rPr>
                  <a:t>0.0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7AAC51C-47C3-E40B-6BFD-DF7164EB807F}"/>
                  </a:ext>
                </a:extLst>
              </p:cNvPr>
              <p:cNvSpPr txBox="1"/>
              <p:nvPr/>
            </p:nvSpPr>
            <p:spPr>
              <a:xfrm>
                <a:off x="657165" y="2692231"/>
                <a:ext cx="304892" cy="2077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750" dirty="0">
                    <a:latin typeface="+mj-lt"/>
                  </a:rPr>
                  <a:t>0.1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6ABC7C3-06E8-705D-003E-589F967CC9F3}"/>
                  </a:ext>
                </a:extLst>
              </p:cNvPr>
              <p:cNvSpPr txBox="1"/>
              <p:nvPr/>
            </p:nvSpPr>
            <p:spPr>
              <a:xfrm>
                <a:off x="1059031" y="2692231"/>
                <a:ext cx="304892" cy="2077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750" dirty="0">
                    <a:latin typeface="+mj-lt"/>
                  </a:rPr>
                  <a:t>0.2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F4DAF65-6185-5669-54C2-918446C3450A}"/>
                  </a:ext>
                </a:extLst>
              </p:cNvPr>
              <p:cNvSpPr txBox="1"/>
              <p:nvPr/>
            </p:nvSpPr>
            <p:spPr>
              <a:xfrm>
                <a:off x="1460897" y="2692231"/>
                <a:ext cx="304892" cy="2077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750" dirty="0">
                    <a:latin typeface="+mj-lt"/>
                  </a:rPr>
                  <a:t>0.3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4D354B2-EC04-797D-B0C3-DBE13CA19FAA}"/>
                </a:ext>
              </a:extLst>
            </p:cNvPr>
            <p:cNvSpPr txBox="1"/>
            <p:nvPr/>
          </p:nvSpPr>
          <p:spPr>
            <a:xfrm rot="16200000">
              <a:off x="-155478" y="2013642"/>
              <a:ext cx="441146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750" dirty="0">
                  <a:latin typeface="+mj-lt"/>
                </a:rPr>
                <a:t>f(kHz)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AB2EF8B-9604-D571-E401-0BEBAE2EFDA7}"/>
                </a:ext>
              </a:extLst>
            </p:cNvPr>
            <p:cNvGrpSpPr/>
            <p:nvPr/>
          </p:nvGrpSpPr>
          <p:grpSpPr>
            <a:xfrm>
              <a:off x="84427" y="1443868"/>
              <a:ext cx="443470" cy="1354990"/>
              <a:chOff x="14797" y="1492778"/>
              <a:chExt cx="443470" cy="1354990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5C849A4-CBBD-C15E-4482-BAD3D78250C7}"/>
                  </a:ext>
                </a:extLst>
              </p:cNvPr>
              <p:cNvSpPr txBox="1"/>
              <p:nvPr/>
            </p:nvSpPr>
            <p:spPr>
              <a:xfrm>
                <a:off x="14797" y="2347439"/>
                <a:ext cx="377026" cy="2077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750" dirty="0">
                    <a:latin typeface="+mj-lt"/>
                  </a:rPr>
                  <a:t>1000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11132C0-3FD6-ACA8-837A-AA0C6AB14F09}"/>
                  </a:ext>
                </a:extLst>
              </p:cNvPr>
              <p:cNvSpPr txBox="1"/>
              <p:nvPr/>
            </p:nvSpPr>
            <p:spPr>
              <a:xfrm>
                <a:off x="14797" y="2062552"/>
                <a:ext cx="377026" cy="2077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750" dirty="0">
                    <a:latin typeface="+mj-lt"/>
                  </a:rPr>
                  <a:t>2000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4957B48-4E75-E37A-9650-C103A250C82E}"/>
                  </a:ext>
                </a:extLst>
              </p:cNvPr>
              <p:cNvSpPr txBox="1"/>
              <p:nvPr/>
            </p:nvSpPr>
            <p:spPr>
              <a:xfrm>
                <a:off x="14797" y="1777665"/>
                <a:ext cx="377026" cy="2077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750" dirty="0">
                    <a:latin typeface="+mj-lt"/>
                  </a:rPr>
                  <a:t>3000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2EA0DDF-2BA0-4907-CE44-44F7553C12EC}"/>
                  </a:ext>
                </a:extLst>
              </p:cNvPr>
              <p:cNvSpPr txBox="1"/>
              <p:nvPr/>
            </p:nvSpPr>
            <p:spPr>
              <a:xfrm>
                <a:off x="14797" y="1492778"/>
                <a:ext cx="377026" cy="2077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750" dirty="0">
                    <a:latin typeface="+mj-lt"/>
                  </a:rPr>
                  <a:t>4000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740A6B3-DD18-6C18-CCE6-EF4BAA6A459D}"/>
                  </a:ext>
                </a:extLst>
              </p:cNvPr>
              <p:cNvSpPr txBox="1"/>
              <p:nvPr/>
            </p:nvSpPr>
            <p:spPr>
              <a:xfrm>
                <a:off x="14797" y="2632324"/>
                <a:ext cx="443470" cy="215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800" dirty="0">
                    <a:solidFill>
                      <a:schemeClr val="bg1"/>
                    </a:solidFill>
                    <a:latin typeface="+mj-lt"/>
                  </a:rPr>
                  <a:t>000</a:t>
                </a:r>
                <a:r>
                  <a:rPr lang="it-IT" sz="800" dirty="0">
                    <a:latin typeface="+mj-lt"/>
                  </a:rPr>
                  <a:t>0</a:t>
                </a:r>
                <a:endParaRPr lang="it-IT" dirty="0"/>
              </a:p>
            </p:txBody>
          </p:sp>
        </p:grpSp>
      </p:grpSp>
      <p:grpSp>
        <p:nvGrpSpPr>
          <p:cNvPr id="69" name="Gruppo 22"/>
          <p:cNvGrpSpPr/>
          <p:nvPr/>
        </p:nvGrpSpPr>
        <p:grpSpPr>
          <a:xfrm rot="462360">
            <a:off x="2252116" y="2543805"/>
            <a:ext cx="670630" cy="93522"/>
            <a:chOff x="1087968" y="2395474"/>
            <a:chExt cx="1259636" cy="83455"/>
          </a:xfrm>
        </p:grpSpPr>
        <p:sp>
          <p:nvSpPr>
            <p:cNvPr id="70" name="Figura a mano libera 15"/>
            <p:cNvSpPr/>
            <p:nvPr/>
          </p:nvSpPr>
          <p:spPr>
            <a:xfrm>
              <a:off x="1087968" y="2405770"/>
              <a:ext cx="1231573" cy="73159"/>
            </a:xfrm>
            <a:custGeom>
              <a:avLst/>
              <a:gdLst>
                <a:gd name="connsiteX0" fmla="*/ 0 w 1248508"/>
                <a:gd name="connsiteY0" fmla="*/ 2512 h 95461"/>
                <a:gd name="connsiteX1" fmla="*/ 665704 w 1248508"/>
                <a:gd name="connsiteY1" fmla="*/ 95459 h 95461"/>
                <a:gd name="connsiteX2" fmla="*/ 1248508 w 1248508"/>
                <a:gd name="connsiteY2" fmla="*/ 0 h 9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8508" h="95461">
                  <a:moveTo>
                    <a:pt x="0" y="2512"/>
                  </a:moveTo>
                  <a:cubicBezTo>
                    <a:pt x="228809" y="49195"/>
                    <a:pt x="457619" y="95878"/>
                    <a:pt x="665704" y="95459"/>
                  </a:cubicBezTo>
                  <a:cubicBezTo>
                    <a:pt x="873789" y="95040"/>
                    <a:pt x="1061148" y="47520"/>
                    <a:pt x="1248508" y="0"/>
                  </a:cubicBezTo>
                </a:path>
              </a:pathLst>
            </a:custGeom>
            <a:ln w="952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71" name="Connettore 2 43"/>
            <p:cNvCxnSpPr/>
            <p:nvPr/>
          </p:nvCxnSpPr>
          <p:spPr>
            <a:xfrm flipV="1">
              <a:off x="2296511" y="2395474"/>
              <a:ext cx="51093" cy="14023"/>
            </a:xfrm>
            <a:prstGeom prst="straightConnector1">
              <a:avLst/>
            </a:prstGeom>
            <a:ln w="952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uppo 22">
            <a:extLst>
              <a:ext uri="{FF2B5EF4-FFF2-40B4-BE49-F238E27FC236}">
                <a16:creationId xmlns:a16="http://schemas.microsoft.com/office/drawing/2014/main" id="{934E1A41-D91A-2A4B-8A25-3830D43E4D02}"/>
              </a:ext>
            </a:extLst>
          </p:cNvPr>
          <p:cNvGrpSpPr/>
          <p:nvPr/>
        </p:nvGrpSpPr>
        <p:grpSpPr>
          <a:xfrm rot="462360">
            <a:off x="2252116" y="2665190"/>
            <a:ext cx="670630" cy="93522"/>
            <a:chOff x="1087968" y="2395474"/>
            <a:chExt cx="1259636" cy="83455"/>
          </a:xfrm>
        </p:grpSpPr>
        <p:sp>
          <p:nvSpPr>
            <p:cNvPr id="28" name="Figura a mano libera 15">
              <a:extLst>
                <a:ext uri="{FF2B5EF4-FFF2-40B4-BE49-F238E27FC236}">
                  <a16:creationId xmlns:a16="http://schemas.microsoft.com/office/drawing/2014/main" id="{0411B9B6-ACB9-59D5-A185-811043A4E85B}"/>
                </a:ext>
              </a:extLst>
            </p:cNvPr>
            <p:cNvSpPr/>
            <p:nvPr/>
          </p:nvSpPr>
          <p:spPr>
            <a:xfrm>
              <a:off x="1087968" y="2405770"/>
              <a:ext cx="1231573" cy="73159"/>
            </a:xfrm>
            <a:custGeom>
              <a:avLst/>
              <a:gdLst>
                <a:gd name="connsiteX0" fmla="*/ 0 w 1248508"/>
                <a:gd name="connsiteY0" fmla="*/ 2512 h 95461"/>
                <a:gd name="connsiteX1" fmla="*/ 665704 w 1248508"/>
                <a:gd name="connsiteY1" fmla="*/ 95459 h 95461"/>
                <a:gd name="connsiteX2" fmla="*/ 1248508 w 1248508"/>
                <a:gd name="connsiteY2" fmla="*/ 0 h 9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8508" h="95461">
                  <a:moveTo>
                    <a:pt x="0" y="2512"/>
                  </a:moveTo>
                  <a:cubicBezTo>
                    <a:pt x="228809" y="49195"/>
                    <a:pt x="457619" y="95878"/>
                    <a:pt x="665704" y="95459"/>
                  </a:cubicBezTo>
                  <a:cubicBezTo>
                    <a:pt x="873789" y="95040"/>
                    <a:pt x="1061148" y="47520"/>
                    <a:pt x="1248508" y="0"/>
                  </a:cubicBezTo>
                </a:path>
              </a:pathLst>
            </a:custGeom>
            <a:ln w="952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9" name="Connettore 2 43">
              <a:extLst>
                <a:ext uri="{FF2B5EF4-FFF2-40B4-BE49-F238E27FC236}">
                  <a16:creationId xmlns:a16="http://schemas.microsoft.com/office/drawing/2014/main" id="{709275B6-6283-B119-BEF9-18291D3380B5}"/>
                </a:ext>
              </a:extLst>
            </p:cNvPr>
            <p:cNvCxnSpPr/>
            <p:nvPr/>
          </p:nvCxnSpPr>
          <p:spPr>
            <a:xfrm flipV="1">
              <a:off x="2296511" y="2395474"/>
              <a:ext cx="51093" cy="14023"/>
            </a:xfrm>
            <a:prstGeom prst="straightConnector1">
              <a:avLst/>
            </a:prstGeom>
            <a:ln w="952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E4E360E-F688-8E52-88D5-AA3C69E8907C}"/>
              </a:ext>
            </a:extLst>
          </p:cNvPr>
          <p:cNvGrpSpPr/>
          <p:nvPr/>
        </p:nvGrpSpPr>
        <p:grpSpPr>
          <a:xfrm>
            <a:off x="4422616" y="-16273"/>
            <a:ext cx="720240" cy="119905"/>
            <a:chOff x="4457417" y="-16273"/>
            <a:chExt cx="720240" cy="119905"/>
          </a:xfrm>
        </p:grpSpPr>
        <p:sp>
          <p:nvSpPr>
            <p:cNvPr id="22" name="object 10">
              <a:extLst>
                <a:ext uri="{FF2B5EF4-FFF2-40B4-BE49-F238E27FC236}">
                  <a16:creationId xmlns:a16="http://schemas.microsoft.com/office/drawing/2014/main" id="{4AE3BB72-59FD-E94D-6702-C62A0B4EA5B5}"/>
                </a:ext>
              </a:extLst>
            </p:cNvPr>
            <p:cNvSpPr txBox="1"/>
            <p:nvPr/>
          </p:nvSpPr>
          <p:spPr>
            <a:xfrm>
              <a:off x="4457417" y="-16273"/>
              <a:ext cx="448780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25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Tokamak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B67B0B3-B608-DDF7-3230-2FC65BF789DB}"/>
                </a:ext>
              </a:extLst>
            </p:cNvPr>
            <p:cNvGrpSpPr/>
            <p:nvPr/>
          </p:nvGrpSpPr>
          <p:grpSpPr>
            <a:xfrm>
              <a:off x="4906197" y="34156"/>
              <a:ext cx="271460" cy="45719"/>
              <a:chOff x="2924175" y="188068"/>
              <a:chExt cx="271460" cy="45719"/>
            </a:xfrm>
          </p:grpSpPr>
          <p:sp>
            <p:nvSpPr>
              <p:cNvPr id="34" name="object 9">
                <a:extLst>
                  <a:ext uri="{FF2B5EF4-FFF2-40B4-BE49-F238E27FC236}">
                    <a16:creationId xmlns:a16="http://schemas.microsoft.com/office/drawing/2014/main" id="{1EEE81D1-37D7-0D1B-C626-78528FAD0CF8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" name="object 9">
                <a:extLst>
                  <a:ext uri="{FF2B5EF4-FFF2-40B4-BE49-F238E27FC236}">
                    <a16:creationId xmlns:a16="http://schemas.microsoft.com/office/drawing/2014/main" id="{5B7CECD9-B151-B937-52C6-A2D7B97C96B1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" name="object 9">
                <a:extLst>
                  <a:ext uri="{FF2B5EF4-FFF2-40B4-BE49-F238E27FC236}">
                    <a16:creationId xmlns:a16="http://schemas.microsoft.com/office/drawing/2014/main" id="{CACA1757-5AFC-9E7A-2EFF-513CD3274D6D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" name="object 9">
                <a:extLst>
                  <a:ext uri="{FF2B5EF4-FFF2-40B4-BE49-F238E27FC236}">
                    <a16:creationId xmlns:a16="http://schemas.microsoft.com/office/drawing/2014/main" id="{879E31A8-1C2C-5EB4-9BA0-3399479AFAEE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8D5170E-1266-5609-277C-9C69F7C083A7}"/>
              </a:ext>
            </a:extLst>
          </p:cNvPr>
          <p:cNvGrpSpPr/>
          <p:nvPr/>
        </p:nvGrpSpPr>
        <p:grpSpPr>
          <a:xfrm>
            <a:off x="3651345" y="-16273"/>
            <a:ext cx="489077" cy="119905"/>
            <a:chOff x="3720821" y="-16273"/>
            <a:chExt cx="489077" cy="119905"/>
          </a:xfrm>
        </p:grpSpPr>
        <p:sp>
          <p:nvSpPr>
            <p:cNvPr id="39" name="object 10">
              <a:extLst>
                <a:ext uri="{FF2B5EF4-FFF2-40B4-BE49-F238E27FC236}">
                  <a16:creationId xmlns:a16="http://schemas.microsoft.com/office/drawing/2014/main" id="{8CC264F9-91F6-EA2B-E31E-AD62334EBA81}"/>
                </a:ext>
              </a:extLst>
            </p:cNvPr>
            <p:cNvSpPr txBox="1"/>
            <p:nvPr/>
          </p:nvSpPr>
          <p:spPr>
            <a:xfrm>
              <a:off x="3720821" y="-16273"/>
              <a:ext cx="23516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>
                  <a:solidFill>
                    <a:schemeClr val="bg1"/>
                  </a:solidFill>
                  <a:cs typeface="Arial"/>
                </a:rPr>
                <a:t>RFP</a:t>
              </a:r>
              <a:endParaRPr lang="it-IT" sz="700" spc="25" dirty="0">
                <a:solidFill>
                  <a:schemeClr val="bg1"/>
                </a:solidFill>
                <a:cs typeface="Arial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68A9700-D030-B7DD-BFF5-A2321E0C19A9}"/>
                </a:ext>
              </a:extLst>
            </p:cNvPr>
            <p:cNvGrpSpPr/>
            <p:nvPr/>
          </p:nvGrpSpPr>
          <p:grpSpPr>
            <a:xfrm>
              <a:off x="3938438" y="34156"/>
              <a:ext cx="271460" cy="45719"/>
              <a:chOff x="2924175" y="188068"/>
              <a:chExt cx="271460" cy="45719"/>
            </a:xfrm>
          </p:grpSpPr>
          <p:sp>
            <p:nvSpPr>
              <p:cNvPr id="41" name="object 9">
                <a:extLst>
                  <a:ext uri="{FF2B5EF4-FFF2-40B4-BE49-F238E27FC236}">
                    <a16:creationId xmlns:a16="http://schemas.microsoft.com/office/drawing/2014/main" id="{503CCF99-45CE-16DB-6C50-B4AA0801C1A7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42" name="object 9">
                <a:extLst>
                  <a:ext uri="{FF2B5EF4-FFF2-40B4-BE49-F238E27FC236}">
                    <a16:creationId xmlns:a16="http://schemas.microsoft.com/office/drawing/2014/main" id="{1339CBD3-B6CC-A86C-7CA7-B818A6DDB3FB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" name="object 9">
                <a:extLst>
                  <a:ext uri="{FF2B5EF4-FFF2-40B4-BE49-F238E27FC236}">
                    <a16:creationId xmlns:a16="http://schemas.microsoft.com/office/drawing/2014/main" id="{588BC722-72C8-E4AE-721C-3400C4CCFCAA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solidFill>
                <a:schemeClr val="bg1"/>
              </a:solidFill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44" name="object 9">
                <a:extLst>
                  <a:ext uri="{FF2B5EF4-FFF2-40B4-BE49-F238E27FC236}">
                    <a16:creationId xmlns:a16="http://schemas.microsoft.com/office/drawing/2014/main" id="{AD577DDC-DAA8-A576-2B91-6DFA3953DFDB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221A9DC-223D-879A-99E8-EFD8CD799C41}"/>
              </a:ext>
            </a:extLst>
          </p:cNvPr>
          <p:cNvGrpSpPr/>
          <p:nvPr/>
        </p:nvGrpSpPr>
        <p:grpSpPr>
          <a:xfrm>
            <a:off x="37578" y="-16273"/>
            <a:ext cx="661509" cy="119905"/>
            <a:chOff x="37578" y="-16273"/>
            <a:chExt cx="661509" cy="119905"/>
          </a:xfrm>
        </p:grpSpPr>
        <p:sp>
          <p:nvSpPr>
            <p:cNvPr id="51" name="object 10">
              <a:extLst>
                <a:ext uri="{FF2B5EF4-FFF2-40B4-BE49-F238E27FC236}">
                  <a16:creationId xmlns:a16="http://schemas.microsoft.com/office/drawing/2014/main" id="{3296ED36-DB00-F43F-2984-9BF39FF7C3E1}"/>
                </a:ext>
              </a:extLst>
            </p:cNvPr>
            <p:cNvSpPr txBox="1"/>
            <p:nvPr/>
          </p:nvSpPr>
          <p:spPr>
            <a:xfrm>
              <a:off x="37578" y="-16273"/>
              <a:ext cx="532514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Introdu</a:t>
              </a:r>
              <a:r>
                <a:rPr lang="it-IT"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ction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A5DB0DC-2ECA-4285-778D-9299057BDFD2}"/>
                </a:ext>
              </a:extLst>
            </p:cNvPr>
            <p:cNvGrpSpPr/>
            <p:nvPr/>
          </p:nvGrpSpPr>
          <p:grpSpPr>
            <a:xfrm>
              <a:off x="578121" y="34156"/>
              <a:ext cx="120966" cy="45719"/>
              <a:chOff x="2924175" y="188068"/>
              <a:chExt cx="120966" cy="45719"/>
            </a:xfrm>
          </p:grpSpPr>
          <p:sp>
            <p:nvSpPr>
              <p:cNvPr id="53" name="object 9">
                <a:extLst>
                  <a:ext uri="{FF2B5EF4-FFF2-40B4-BE49-F238E27FC236}">
                    <a16:creationId xmlns:a16="http://schemas.microsoft.com/office/drawing/2014/main" id="{83C20327-0729-514D-4091-F3D684488610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9">
                <a:extLst>
                  <a:ext uri="{FF2B5EF4-FFF2-40B4-BE49-F238E27FC236}">
                    <a16:creationId xmlns:a16="http://schemas.microsoft.com/office/drawing/2014/main" id="{E1461897-D3A4-033B-8432-CB439A08AEE9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72FFB6A-D579-9C16-C1CE-BC42EC7C1E06}"/>
              </a:ext>
            </a:extLst>
          </p:cNvPr>
          <p:cNvGrpSpPr/>
          <p:nvPr/>
        </p:nvGrpSpPr>
        <p:grpSpPr>
          <a:xfrm>
            <a:off x="2056632" y="-16273"/>
            <a:ext cx="308217" cy="119905"/>
            <a:chOff x="1796655" y="-13431"/>
            <a:chExt cx="308217" cy="119905"/>
          </a:xfrm>
        </p:grpSpPr>
        <p:sp>
          <p:nvSpPr>
            <p:cNvPr id="58" name="object 10">
              <a:extLst>
                <a:ext uri="{FF2B5EF4-FFF2-40B4-BE49-F238E27FC236}">
                  <a16:creationId xmlns:a16="http://schemas.microsoft.com/office/drawing/2014/main" id="{80BEDC51-41F3-8E3B-D66E-7A3A8B5F8F63}"/>
                </a:ext>
              </a:extLst>
            </p:cNvPr>
            <p:cNvSpPr txBox="1"/>
            <p:nvPr/>
          </p:nvSpPr>
          <p:spPr>
            <a:xfrm>
              <a:off x="1796655" y="-13431"/>
              <a:ext cx="28371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Tools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59" name="object 9">
              <a:extLst>
                <a:ext uri="{FF2B5EF4-FFF2-40B4-BE49-F238E27FC236}">
                  <a16:creationId xmlns:a16="http://schemas.microsoft.com/office/drawing/2014/main" id="{B39FB8E5-A082-5AE9-F1E2-FEA3A17ACC96}"/>
                </a:ext>
              </a:extLst>
            </p:cNvPr>
            <p:cNvSpPr/>
            <p:nvPr/>
          </p:nvSpPr>
          <p:spPr>
            <a:xfrm>
              <a:off x="2059153" y="36009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36195" h="36194">
                  <a:moveTo>
                    <a:pt x="36002" y="18001"/>
                  </a:moveTo>
                  <a:lnTo>
                    <a:pt x="34587" y="10994"/>
                  </a:lnTo>
                  <a:lnTo>
                    <a:pt x="30729" y="5272"/>
                  </a:lnTo>
                  <a:lnTo>
                    <a:pt x="25007" y="1414"/>
                  </a:lnTo>
                  <a:lnTo>
                    <a:pt x="18000" y="0"/>
                  </a:lnTo>
                  <a:lnTo>
                    <a:pt x="10994" y="1414"/>
                  </a:lnTo>
                  <a:lnTo>
                    <a:pt x="5272" y="5272"/>
                  </a:lnTo>
                  <a:lnTo>
                    <a:pt x="1414" y="10994"/>
                  </a:lnTo>
                  <a:lnTo>
                    <a:pt x="0" y="18001"/>
                  </a:lnTo>
                  <a:lnTo>
                    <a:pt x="1414" y="25008"/>
                  </a:lnTo>
                  <a:lnTo>
                    <a:pt x="5272" y="30729"/>
                  </a:lnTo>
                  <a:lnTo>
                    <a:pt x="10994" y="34587"/>
                  </a:lnTo>
                  <a:lnTo>
                    <a:pt x="18000" y="36002"/>
                  </a:lnTo>
                  <a:lnTo>
                    <a:pt x="25007" y="34587"/>
                  </a:lnTo>
                  <a:lnTo>
                    <a:pt x="30729" y="30729"/>
                  </a:lnTo>
                  <a:lnTo>
                    <a:pt x="34587" y="25008"/>
                  </a:lnTo>
                  <a:lnTo>
                    <a:pt x="36002" y="18001"/>
                  </a:lnTo>
                  <a:close/>
                </a:path>
              </a:pathLst>
            </a:custGeom>
            <a:ln w="5060">
              <a:solidFill>
                <a:schemeClr val="accent1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7A655CE-C3E2-B83B-F1C5-DEF307B68220}"/>
              </a:ext>
            </a:extLst>
          </p:cNvPr>
          <p:cNvGrpSpPr/>
          <p:nvPr/>
        </p:nvGrpSpPr>
        <p:grpSpPr>
          <a:xfrm>
            <a:off x="981281" y="-16273"/>
            <a:ext cx="793157" cy="119905"/>
            <a:chOff x="853883" y="-13431"/>
            <a:chExt cx="793157" cy="119905"/>
          </a:xfrm>
        </p:grpSpPr>
        <p:sp>
          <p:nvSpPr>
            <p:cNvPr id="61" name="object 10">
              <a:extLst>
                <a:ext uri="{FF2B5EF4-FFF2-40B4-BE49-F238E27FC236}">
                  <a16:creationId xmlns:a16="http://schemas.microsoft.com/office/drawing/2014/main" id="{8FA97262-7340-1A9E-98B6-E1C5E0918AD0}"/>
                </a:ext>
              </a:extLst>
            </p:cNvPr>
            <p:cNvSpPr txBox="1"/>
            <p:nvPr/>
          </p:nvSpPr>
          <p:spPr>
            <a:xfrm>
              <a:off x="853883" y="-13431"/>
              <a:ext cx="793157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Motivations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70B2B7D2-0C96-E113-A28B-98A5396DBFC2}"/>
                </a:ext>
              </a:extLst>
            </p:cNvPr>
            <p:cNvGrpSpPr/>
            <p:nvPr/>
          </p:nvGrpSpPr>
          <p:grpSpPr>
            <a:xfrm>
              <a:off x="1372449" y="36009"/>
              <a:ext cx="271460" cy="45719"/>
              <a:chOff x="2924175" y="188068"/>
              <a:chExt cx="271460" cy="45719"/>
            </a:xfrm>
          </p:grpSpPr>
          <p:sp>
            <p:nvSpPr>
              <p:cNvPr id="66" name="object 9">
                <a:extLst>
                  <a:ext uri="{FF2B5EF4-FFF2-40B4-BE49-F238E27FC236}">
                    <a16:creationId xmlns:a16="http://schemas.microsoft.com/office/drawing/2014/main" id="{0A1343D9-DD4D-856F-436E-34D17C3BBD42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9">
                <a:extLst>
                  <a:ext uri="{FF2B5EF4-FFF2-40B4-BE49-F238E27FC236}">
                    <a16:creationId xmlns:a16="http://schemas.microsoft.com/office/drawing/2014/main" id="{B9A23B24-66E0-F25C-AE72-CA27B61CED6F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" name="object 9">
                <a:extLst>
                  <a:ext uri="{FF2B5EF4-FFF2-40B4-BE49-F238E27FC236}">
                    <a16:creationId xmlns:a16="http://schemas.microsoft.com/office/drawing/2014/main" id="{9F46A78D-A0FF-4C90-A7B1-EEDB6885C156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" name="object 9">
                <a:extLst>
                  <a:ext uri="{FF2B5EF4-FFF2-40B4-BE49-F238E27FC236}">
                    <a16:creationId xmlns:a16="http://schemas.microsoft.com/office/drawing/2014/main" id="{49B82732-6CD6-19CB-94E9-C35964D22BF8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978A62C8-DF6F-3359-0547-0B9EF0960861}"/>
              </a:ext>
            </a:extLst>
          </p:cNvPr>
          <p:cNvGrpSpPr/>
          <p:nvPr/>
        </p:nvGrpSpPr>
        <p:grpSpPr>
          <a:xfrm>
            <a:off x="5425049" y="-16273"/>
            <a:ext cx="676029" cy="119905"/>
            <a:chOff x="5425049" y="-16273"/>
            <a:chExt cx="676029" cy="119905"/>
          </a:xfrm>
        </p:grpSpPr>
        <p:sp>
          <p:nvSpPr>
            <p:cNvPr id="82" name="object 10">
              <a:extLst>
                <a:ext uri="{FF2B5EF4-FFF2-40B4-BE49-F238E27FC236}">
                  <a16:creationId xmlns:a16="http://schemas.microsoft.com/office/drawing/2014/main" id="{26CF6743-EEC4-354A-869E-9933BB363091}"/>
                </a:ext>
              </a:extLst>
            </p:cNvPr>
            <p:cNvSpPr txBox="1"/>
            <p:nvPr/>
          </p:nvSpPr>
          <p:spPr>
            <a:xfrm>
              <a:off x="5425049" y="-16273"/>
              <a:ext cx="561975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Conclusions</a:t>
              </a:r>
              <a:r>
                <a:rPr lang="it-IT" sz="700" spc="30" dirty="0">
                  <a:solidFill>
                    <a:srgbClr val="A67F84"/>
                  </a:solidFill>
                  <a:cs typeface="Arial"/>
                </a:rPr>
                <a:t> </a:t>
              </a:r>
              <a:r>
                <a:rPr lang="it-IT" sz="600" spc="30" dirty="0">
                  <a:solidFill>
                    <a:srgbClr val="A67F84"/>
                  </a:solidFill>
                  <a:cs typeface="Arial"/>
                </a:rPr>
                <a:t>   </a:t>
              </a:r>
              <a:endParaRPr lang="it-IT" sz="600" spc="25" dirty="0">
                <a:solidFill>
                  <a:srgbClr val="FFFFFF"/>
                </a:solidFill>
                <a:cs typeface="Arial"/>
              </a:endParaRPr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F2A0679F-7FC2-7DB9-32AF-59103174BD5E}"/>
                </a:ext>
              </a:extLst>
            </p:cNvPr>
            <p:cNvGrpSpPr/>
            <p:nvPr/>
          </p:nvGrpSpPr>
          <p:grpSpPr>
            <a:xfrm>
              <a:off x="5980112" y="34448"/>
              <a:ext cx="120966" cy="45719"/>
              <a:chOff x="2924175" y="188068"/>
              <a:chExt cx="120966" cy="45719"/>
            </a:xfrm>
          </p:grpSpPr>
          <p:sp>
            <p:nvSpPr>
              <p:cNvPr id="84" name="object 9">
                <a:extLst>
                  <a:ext uri="{FF2B5EF4-FFF2-40B4-BE49-F238E27FC236}">
                    <a16:creationId xmlns:a16="http://schemas.microsoft.com/office/drawing/2014/main" id="{78781A3E-7B15-A8FE-C534-548312146C8A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" name="object 9">
                <a:extLst>
                  <a:ext uri="{FF2B5EF4-FFF2-40B4-BE49-F238E27FC236}">
                    <a16:creationId xmlns:a16="http://schemas.microsoft.com/office/drawing/2014/main" id="{447D0BB8-6748-5891-A814-67D370C17220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957283F-382E-B474-82B8-4EFC7E8F743F}"/>
              </a:ext>
            </a:extLst>
          </p:cNvPr>
          <p:cNvGrpSpPr/>
          <p:nvPr/>
        </p:nvGrpSpPr>
        <p:grpSpPr>
          <a:xfrm>
            <a:off x="2647043" y="-16273"/>
            <a:ext cx="722108" cy="119905"/>
            <a:chOff x="2468563" y="-16273"/>
            <a:chExt cx="722108" cy="119905"/>
          </a:xfrm>
        </p:grpSpPr>
        <p:sp>
          <p:nvSpPr>
            <p:cNvPr id="88" name="object 10">
              <a:extLst>
                <a:ext uri="{FF2B5EF4-FFF2-40B4-BE49-F238E27FC236}">
                  <a16:creationId xmlns:a16="http://schemas.microsoft.com/office/drawing/2014/main" id="{7CEE8852-D9C0-6716-F39A-051A38A6B5FF}"/>
                </a:ext>
              </a:extLst>
            </p:cNvPr>
            <p:cNvSpPr txBox="1"/>
            <p:nvPr/>
          </p:nvSpPr>
          <p:spPr>
            <a:xfrm>
              <a:off x="2468563" y="-16273"/>
              <a:ext cx="671422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Uniform</a:t>
              </a: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 case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91533BA4-55F0-A630-F3EA-348705628AC0}"/>
                </a:ext>
              </a:extLst>
            </p:cNvPr>
            <p:cNvGrpSpPr/>
            <p:nvPr/>
          </p:nvGrpSpPr>
          <p:grpSpPr>
            <a:xfrm>
              <a:off x="3069705" y="34156"/>
              <a:ext cx="120966" cy="45719"/>
              <a:chOff x="2924175" y="188068"/>
              <a:chExt cx="120966" cy="45719"/>
            </a:xfrm>
          </p:grpSpPr>
          <p:sp>
            <p:nvSpPr>
              <p:cNvPr id="90" name="object 9">
                <a:extLst>
                  <a:ext uri="{FF2B5EF4-FFF2-40B4-BE49-F238E27FC236}">
                    <a16:creationId xmlns:a16="http://schemas.microsoft.com/office/drawing/2014/main" id="{BE6DCE3E-F11F-E2CF-49E6-6B7D2B80C566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" name="object 9">
                <a:extLst>
                  <a:ext uri="{FF2B5EF4-FFF2-40B4-BE49-F238E27FC236}">
                    <a16:creationId xmlns:a16="http://schemas.microsoft.com/office/drawing/2014/main" id="{C41CA56C-C466-4D22-D930-3CE316F0B5DB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17292404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55" grpId="0"/>
      <p:bldP spid="5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o 31"/>
          <p:cNvGrpSpPr/>
          <p:nvPr/>
        </p:nvGrpSpPr>
        <p:grpSpPr>
          <a:xfrm>
            <a:off x="0" y="3346272"/>
            <a:ext cx="6153150" cy="114478"/>
            <a:chOff x="0" y="3346272"/>
            <a:chExt cx="4610101" cy="114478"/>
          </a:xfrm>
        </p:grpSpPr>
        <p:sp>
          <p:nvSpPr>
            <p:cNvPr id="46" name="object 14"/>
            <p:cNvSpPr/>
            <p:nvPr/>
          </p:nvSpPr>
          <p:spPr>
            <a:xfrm>
              <a:off x="0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5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10800" rIns="0" bIns="0" rtlCol="0">
              <a:noAutofit/>
            </a:bodyPr>
            <a:lstStyle/>
            <a:p>
              <a:pPr algn="ctr"/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Artur</a:t>
              </a:r>
              <a:r>
                <a:rPr lang="it-IT" sz="700" dirty="0">
                  <a:solidFill>
                    <a:srgbClr val="EBEBEB"/>
                  </a:solidFill>
                  <a:latin typeface="+mj-lt"/>
                </a:rPr>
                <a:t> 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Kryzhanovskyy </a:t>
              </a:r>
              <a:r>
                <a:rPr lang="it-IT" sz="700" i="1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et al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bject 15"/>
            <p:cNvSpPr/>
            <p:nvPr/>
          </p:nvSpPr>
          <p:spPr>
            <a:xfrm>
              <a:off x="2305051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10800" rIns="0" bIns="0" rtlCol="0"/>
            <a:lstStyle/>
            <a:p>
              <a:pPr algn="ctr"/>
              <a:r>
                <a:rPr lang="it-IT" sz="700" spc="6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Outline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7" name="CasellaDiTesto 16"/>
          <p:cNvSpPr txBox="1"/>
          <p:nvPr/>
        </p:nvSpPr>
        <p:spPr>
          <a:xfrm>
            <a:off x="48136" y="237366"/>
            <a:ext cx="6183698" cy="3107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40000"/>
              </a:lnSpc>
              <a:buClr>
                <a:schemeClr val="bg1">
                  <a:lumMod val="75000"/>
                </a:schemeClr>
              </a:buClr>
              <a:buFont typeface="+mj-lt"/>
              <a:buAutoNum type="arabicPeriod"/>
            </a:pPr>
            <a:r>
              <a:rPr lang="en-GB" sz="1400" dirty="0">
                <a:solidFill>
                  <a:srgbClr val="75DBFF"/>
                </a:solidFill>
                <a:latin typeface="+mj-lt"/>
              </a:rPr>
              <a:t>Experimental motivations</a:t>
            </a:r>
            <a:r>
              <a:rPr lang="en-GB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: AWs in RFX-mod and Tokamak Ohmic discharges</a:t>
            </a:r>
          </a:p>
          <a:p>
            <a:pPr marL="342900" indent="-342900">
              <a:lnSpc>
                <a:spcPct val="240000"/>
              </a:lnSpc>
              <a:buClr>
                <a:schemeClr val="bg1">
                  <a:lumMod val="75000"/>
                </a:schemeClr>
              </a:buClr>
              <a:buFont typeface="+mj-lt"/>
              <a:buAutoNum type="arabicPeriod"/>
            </a:pPr>
            <a:r>
              <a:rPr lang="en-GB" sz="1400" dirty="0">
                <a:solidFill>
                  <a:srgbClr val="75DBFF"/>
                </a:solidFill>
                <a:latin typeface="+mj-lt"/>
              </a:rPr>
              <a:t>Tools</a:t>
            </a:r>
            <a:r>
              <a:rPr lang="en-GB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: </a:t>
            </a:r>
            <a:r>
              <a:rPr lang="en-GB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SpeCyl</a:t>
            </a:r>
            <a:r>
              <a:rPr lang="en-GB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code</a:t>
            </a:r>
          </a:p>
          <a:p>
            <a:pPr marL="342900" indent="-342900">
              <a:lnSpc>
                <a:spcPct val="24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GB" sz="1400" dirty="0">
                <a:solidFill>
                  <a:srgbClr val="00B0F0"/>
                </a:solidFill>
                <a:latin typeface="+mj-lt"/>
              </a:rPr>
              <a:t>Nonlinear 3D MHD modelling of </a:t>
            </a:r>
            <a:r>
              <a:rPr lang="en-GB" sz="1400" dirty="0" err="1">
                <a:solidFill>
                  <a:srgbClr val="00B0F0"/>
                </a:solidFill>
                <a:latin typeface="+mj-lt"/>
              </a:rPr>
              <a:t>Alfvén</a:t>
            </a:r>
            <a:r>
              <a:rPr lang="en-GB" sz="1400" dirty="0">
                <a:solidFill>
                  <a:srgbClr val="00B0F0"/>
                </a:solidFill>
                <a:latin typeface="+mj-lt"/>
              </a:rPr>
              <a:t> waves</a:t>
            </a:r>
            <a:r>
              <a:rPr lang="en-GB" sz="1400" dirty="0">
                <a:latin typeface="+mj-lt"/>
              </a:rPr>
              <a:t>: </a:t>
            </a:r>
          </a:p>
          <a:p>
            <a:pPr marL="342900" indent="-342900">
              <a:lnSpc>
                <a:spcPct val="240000"/>
              </a:lnSpc>
              <a:buClr>
                <a:schemeClr val="bg1">
                  <a:lumMod val="75000"/>
                </a:schemeClr>
              </a:buClr>
              <a:buFont typeface="+mj-lt"/>
              <a:buAutoNum type="arabicPeriod"/>
            </a:pPr>
            <a:endParaRPr lang="en-GB" sz="1400" dirty="0">
              <a:latin typeface="+mj-lt"/>
            </a:endParaRPr>
          </a:p>
          <a:p>
            <a:pPr marL="342900" indent="-342900">
              <a:lnSpc>
                <a:spcPct val="240000"/>
              </a:lnSpc>
              <a:buClr>
                <a:schemeClr val="bg1">
                  <a:lumMod val="75000"/>
                </a:schemeClr>
              </a:buClr>
              <a:buFont typeface="+mj-lt"/>
              <a:buAutoNum type="arabicPeriod"/>
            </a:pPr>
            <a:endParaRPr lang="en-GB" sz="1400" dirty="0">
              <a:latin typeface="+mj-lt"/>
            </a:endParaRPr>
          </a:p>
          <a:p>
            <a:pPr marL="342900" indent="-342900">
              <a:lnSpc>
                <a:spcPct val="240000"/>
              </a:lnSpc>
              <a:buClr>
                <a:schemeClr val="bg1">
                  <a:lumMod val="75000"/>
                </a:schemeClr>
              </a:buClr>
              <a:buFont typeface="+mj-lt"/>
              <a:buAutoNum type="arabicPeriod"/>
            </a:pPr>
            <a:r>
              <a:rPr lang="en-GB" sz="1400" dirty="0">
                <a:solidFill>
                  <a:srgbClr val="9BE5FF"/>
                </a:solidFill>
                <a:latin typeface="+mj-lt"/>
              </a:rPr>
              <a:t>Conclusions and future perspectives</a:t>
            </a:r>
          </a:p>
        </p:txBody>
      </p:sp>
      <p:sp>
        <p:nvSpPr>
          <p:cNvPr id="69" name="object 8"/>
          <p:cNvSpPr txBox="1"/>
          <p:nvPr/>
        </p:nvSpPr>
        <p:spPr>
          <a:xfrm>
            <a:off x="-200" y="118683"/>
            <a:ext cx="6153349" cy="290699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0" rIns="0" bIns="0" rtlCol="0">
            <a:noAutofit/>
          </a:bodyPr>
          <a:lstStyle/>
          <a:p>
            <a:pPr marL="107945">
              <a:spcBef>
                <a:spcPts val="375"/>
              </a:spcBef>
            </a:pPr>
            <a:r>
              <a:rPr lang="it-IT" sz="2000" spc="-10" dirty="0" err="1">
                <a:solidFill>
                  <a:srgbClr val="FFFFFF"/>
                </a:solidFill>
                <a:latin typeface="+mj-lt"/>
                <a:cs typeface="Arial"/>
              </a:rPr>
              <a:t>Outline</a:t>
            </a:r>
            <a:r>
              <a:rPr lang="it-IT" sz="2000" spc="-10" dirty="0">
                <a:solidFill>
                  <a:srgbClr val="FFFFFF"/>
                </a:solidFill>
                <a:latin typeface="+mj-lt"/>
                <a:cs typeface="Arial"/>
              </a:rPr>
              <a:t> of the talk</a:t>
            </a:r>
            <a:endParaRPr sz="2000" dirty="0">
              <a:latin typeface="+mj-lt"/>
              <a:cs typeface="Arial"/>
            </a:endParaRPr>
          </a:p>
        </p:txBody>
      </p:sp>
      <p:sp>
        <p:nvSpPr>
          <p:cNvPr id="39" name="object 3"/>
          <p:cNvSpPr/>
          <p:nvPr/>
        </p:nvSpPr>
        <p:spPr>
          <a:xfrm>
            <a:off x="0" y="0"/>
            <a:ext cx="6153181" cy="118683"/>
          </a:xfrm>
          <a:custGeom>
            <a:avLst/>
            <a:gdLst/>
            <a:ahLst/>
            <a:cxnLst/>
            <a:rect l="l" t="t" r="r" b="b"/>
            <a:pathLst>
              <a:path w="4608195" h="122554">
                <a:moveTo>
                  <a:pt x="0" y="122389"/>
                </a:moveTo>
                <a:lnTo>
                  <a:pt x="4608004" y="122389"/>
                </a:lnTo>
                <a:lnTo>
                  <a:pt x="4608004" y="0"/>
                </a:lnTo>
                <a:lnTo>
                  <a:pt x="0" y="0"/>
                </a:lnTo>
                <a:lnTo>
                  <a:pt x="0" y="12238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CasellaDiTesto 16"/>
          <p:cNvSpPr txBox="1"/>
          <p:nvPr/>
        </p:nvSpPr>
        <p:spPr>
          <a:xfrm>
            <a:off x="338407" y="1654175"/>
            <a:ext cx="4343400" cy="1231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chemeClr val="bg1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Verification with analytical solutions for uniform case </a:t>
            </a:r>
          </a:p>
          <a:p>
            <a:pPr marL="285750" indent="-285750">
              <a:lnSpc>
                <a:spcPct val="200000"/>
              </a:lnSpc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it-IT" sz="13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RFP configuration (Recall)</a:t>
            </a:r>
          </a:p>
          <a:p>
            <a:pPr marL="285750" indent="-285750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300" dirty="0">
                <a:latin typeface="+mj-lt"/>
                <a:cs typeface="Calibri" panose="020F0502020204030204" pitchFamily="34" charset="0"/>
              </a:rPr>
              <a:t>Tokamak configuration (New)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EF64C38-44B7-F0C3-A5C0-C01760552585}"/>
              </a:ext>
            </a:extLst>
          </p:cNvPr>
          <p:cNvGrpSpPr/>
          <p:nvPr/>
        </p:nvGrpSpPr>
        <p:grpSpPr>
          <a:xfrm>
            <a:off x="2791672" y="2258628"/>
            <a:ext cx="2884527" cy="558800"/>
            <a:chOff x="2412781" y="2227180"/>
            <a:chExt cx="2884527" cy="558800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C5AF4B1-D91E-70EB-4B29-C5AF9B186488}"/>
                </a:ext>
              </a:extLst>
            </p:cNvPr>
            <p:cNvSpPr txBox="1"/>
            <p:nvPr/>
          </p:nvSpPr>
          <p:spPr>
            <a:xfrm>
              <a:off x="2487822" y="2293537"/>
              <a:ext cx="2809486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>
                  <a:schemeClr val="tx1"/>
                </a:buClr>
              </a:pPr>
              <a:r>
                <a:rPr lang="en-GB" sz="1300" dirty="0">
                  <a:solidFill>
                    <a:srgbClr val="FF6600"/>
                  </a:solidFill>
                  <a:latin typeface="+mj-lt"/>
                </a:rPr>
                <a:t>Self-consistent</a:t>
              </a:r>
              <a:r>
                <a:rPr lang="en-GB" sz="1300" dirty="0">
                  <a:latin typeface="+mj-lt"/>
                </a:rPr>
                <a:t> AWs excitation in </a:t>
              </a:r>
              <a:r>
                <a:rPr lang="en-GB" sz="1300" dirty="0">
                  <a:solidFill>
                    <a:srgbClr val="FF6600"/>
                  </a:solidFill>
                  <a:latin typeface="+mj-lt"/>
                </a:rPr>
                <a:t>fully 3D dynamic </a:t>
              </a:r>
              <a:r>
                <a:rPr lang="en-GB" sz="1300" dirty="0">
                  <a:latin typeface="+mj-lt"/>
                </a:rPr>
                <a:t>configuration 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 flipV="1">
              <a:off x="2412781" y="2227180"/>
              <a:ext cx="150082" cy="558800"/>
              <a:chOff x="2079443" y="1722756"/>
              <a:chExt cx="164751" cy="709717"/>
            </a:xfrm>
          </p:grpSpPr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3F7F0163-F2F3-094F-423E-991E89B77A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rcRect t="49754"/>
              <a:stretch/>
            </p:blipFill>
            <p:spPr>
              <a:xfrm>
                <a:off x="2079588" y="2074069"/>
                <a:ext cx="164606" cy="35840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09A109A4-227F-5225-3288-0BC794BFFA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49754"/>
              <a:stretch/>
            </p:blipFill>
            <p:spPr>
              <a:xfrm flipV="1">
                <a:off x="2079443" y="1722756"/>
                <a:ext cx="164606" cy="358404"/>
              </a:xfrm>
              <a:prstGeom prst="rect">
                <a:avLst/>
              </a:prstGeom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DC7B29-E0FF-DF70-1AA6-3E2803C94C41}"/>
              </a:ext>
            </a:extLst>
          </p:cNvPr>
          <p:cNvGrpSpPr/>
          <p:nvPr/>
        </p:nvGrpSpPr>
        <p:grpSpPr>
          <a:xfrm>
            <a:off x="4422616" y="-16273"/>
            <a:ext cx="720240" cy="119905"/>
            <a:chOff x="4457417" y="-16273"/>
            <a:chExt cx="720240" cy="119905"/>
          </a:xfrm>
        </p:grpSpPr>
        <p:sp>
          <p:nvSpPr>
            <p:cNvPr id="16" name="object 10">
              <a:extLst>
                <a:ext uri="{FF2B5EF4-FFF2-40B4-BE49-F238E27FC236}">
                  <a16:creationId xmlns:a16="http://schemas.microsoft.com/office/drawing/2014/main" id="{0AF74074-909F-5180-D0A9-8F14CCD075DE}"/>
                </a:ext>
              </a:extLst>
            </p:cNvPr>
            <p:cNvSpPr txBox="1"/>
            <p:nvPr/>
          </p:nvSpPr>
          <p:spPr>
            <a:xfrm>
              <a:off x="4457417" y="-16273"/>
              <a:ext cx="448780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25" dirty="0" err="1">
                  <a:solidFill>
                    <a:schemeClr val="bg1"/>
                  </a:solidFill>
                  <a:cs typeface="Arial"/>
                </a:rPr>
                <a:t>Tokamak</a:t>
              </a:r>
              <a:endParaRPr lang="it-IT" sz="700" spc="25" dirty="0">
                <a:solidFill>
                  <a:schemeClr val="bg1"/>
                </a:solidFill>
                <a:cs typeface="Arial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D526FB4-1180-A54B-6A6C-E24E4F3095E5}"/>
                </a:ext>
              </a:extLst>
            </p:cNvPr>
            <p:cNvGrpSpPr/>
            <p:nvPr/>
          </p:nvGrpSpPr>
          <p:grpSpPr>
            <a:xfrm>
              <a:off x="4906197" y="34156"/>
              <a:ext cx="271460" cy="45719"/>
              <a:chOff x="2924175" y="188068"/>
              <a:chExt cx="271460" cy="45719"/>
            </a:xfrm>
          </p:grpSpPr>
          <p:sp>
            <p:nvSpPr>
              <p:cNvPr id="18" name="object 9">
                <a:extLst>
                  <a:ext uri="{FF2B5EF4-FFF2-40B4-BE49-F238E27FC236}">
                    <a16:creationId xmlns:a16="http://schemas.microsoft.com/office/drawing/2014/main" id="{6A1FF2C0-6A4F-C529-E222-F9F8CF0653E7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9">
                <a:extLst>
                  <a:ext uri="{FF2B5EF4-FFF2-40B4-BE49-F238E27FC236}">
                    <a16:creationId xmlns:a16="http://schemas.microsoft.com/office/drawing/2014/main" id="{76E3C7D4-FCA1-0BD3-7F88-6F5C5B2FEB65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" name="object 9">
                <a:extLst>
                  <a:ext uri="{FF2B5EF4-FFF2-40B4-BE49-F238E27FC236}">
                    <a16:creationId xmlns:a16="http://schemas.microsoft.com/office/drawing/2014/main" id="{7B64BDD7-B53B-0C45-EF34-6F8363D557E8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" name="object 9">
                <a:extLst>
                  <a:ext uri="{FF2B5EF4-FFF2-40B4-BE49-F238E27FC236}">
                    <a16:creationId xmlns:a16="http://schemas.microsoft.com/office/drawing/2014/main" id="{80970CFD-D272-2317-D8F5-B471C07BFE5A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5181056-987B-27FE-2BC8-39329C1F04B3}"/>
              </a:ext>
            </a:extLst>
          </p:cNvPr>
          <p:cNvGrpSpPr/>
          <p:nvPr/>
        </p:nvGrpSpPr>
        <p:grpSpPr>
          <a:xfrm>
            <a:off x="3651345" y="-16273"/>
            <a:ext cx="489077" cy="119905"/>
            <a:chOff x="3720821" y="-16273"/>
            <a:chExt cx="489077" cy="119905"/>
          </a:xfrm>
        </p:grpSpPr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EE3DE141-ED19-60D6-5A67-F6705FE8DD75}"/>
                </a:ext>
              </a:extLst>
            </p:cNvPr>
            <p:cNvSpPr txBox="1"/>
            <p:nvPr/>
          </p:nvSpPr>
          <p:spPr>
            <a:xfrm>
              <a:off x="3720821" y="-16273"/>
              <a:ext cx="23516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RFP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2DCEA0B-2031-6854-7C13-6EF372E10F2A}"/>
                </a:ext>
              </a:extLst>
            </p:cNvPr>
            <p:cNvGrpSpPr/>
            <p:nvPr/>
          </p:nvGrpSpPr>
          <p:grpSpPr>
            <a:xfrm>
              <a:off x="3938438" y="34156"/>
              <a:ext cx="271460" cy="45719"/>
              <a:chOff x="2924175" y="188068"/>
              <a:chExt cx="271460" cy="45719"/>
            </a:xfrm>
          </p:grpSpPr>
          <p:sp>
            <p:nvSpPr>
              <p:cNvPr id="25" name="object 9">
                <a:extLst>
                  <a:ext uri="{FF2B5EF4-FFF2-40B4-BE49-F238E27FC236}">
                    <a16:creationId xmlns:a16="http://schemas.microsoft.com/office/drawing/2014/main" id="{290E7C3B-76D0-05E7-33C9-E2D2C64B0F01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" name="object 9">
                <a:extLst>
                  <a:ext uri="{FF2B5EF4-FFF2-40B4-BE49-F238E27FC236}">
                    <a16:creationId xmlns:a16="http://schemas.microsoft.com/office/drawing/2014/main" id="{04ECB120-BD51-1E73-C82B-C2055369D489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" name="object 9">
                <a:extLst>
                  <a:ext uri="{FF2B5EF4-FFF2-40B4-BE49-F238E27FC236}">
                    <a16:creationId xmlns:a16="http://schemas.microsoft.com/office/drawing/2014/main" id="{8BFD4D56-E432-3E3D-0342-704A6A906F6D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" name="object 9">
                <a:extLst>
                  <a:ext uri="{FF2B5EF4-FFF2-40B4-BE49-F238E27FC236}">
                    <a16:creationId xmlns:a16="http://schemas.microsoft.com/office/drawing/2014/main" id="{0FDFDDA8-8130-4E36-5D8C-C207D296776C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CB0A2BC-13BD-D8F6-C8E6-5BE48C284937}"/>
              </a:ext>
            </a:extLst>
          </p:cNvPr>
          <p:cNvGrpSpPr/>
          <p:nvPr/>
        </p:nvGrpSpPr>
        <p:grpSpPr>
          <a:xfrm>
            <a:off x="37578" y="-16273"/>
            <a:ext cx="661509" cy="119905"/>
            <a:chOff x="37578" y="-16273"/>
            <a:chExt cx="661509" cy="119905"/>
          </a:xfrm>
        </p:grpSpPr>
        <p:sp>
          <p:nvSpPr>
            <p:cNvPr id="30" name="object 10">
              <a:extLst>
                <a:ext uri="{FF2B5EF4-FFF2-40B4-BE49-F238E27FC236}">
                  <a16:creationId xmlns:a16="http://schemas.microsoft.com/office/drawing/2014/main" id="{2D4B2961-BDA1-C592-15D1-316AD02964ED}"/>
                </a:ext>
              </a:extLst>
            </p:cNvPr>
            <p:cNvSpPr txBox="1"/>
            <p:nvPr/>
          </p:nvSpPr>
          <p:spPr>
            <a:xfrm>
              <a:off x="37578" y="-16273"/>
              <a:ext cx="532514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Introdu</a:t>
              </a:r>
              <a:r>
                <a:rPr lang="it-IT"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ction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FC06F98-12A3-54CD-2EE3-5265E62CAC15}"/>
                </a:ext>
              </a:extLst>
            </p:cNvPr>
            <p:cNvGrpSpPr/>
            <p:nvPr/>
          </p:nvGrpSpPr>
          <p:grpSpPr>
            <a:xfrm>
              <a:off x="578121" y="34156"/>
              <a:ext cx="120966" cy="45719"/>
              <a:chOff x="2924175" y="188068"/>
              <a:chExt cx="120966" cy="45719"/>
            </a:xfrm>
          </p:grpSpPr>
          <p:sp>
            <p:nvSpPr>
              <p:cNvPr id="33" name="object 9">
                <a:extLst>
                  <a:ext uri="{FF2B5EF4-FFF2-40B4-BE49-F238E27FC236}">
                    <a16:creationId xmlns:a16="http://schemas.microsoft.com/office/drawing/2014/main" id="{0282E4AC-C290-C339-7F9E-C3C4FC9A0F76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" name="object 9">
                <a:extLst>
                  <a:ext uri="{FF2B5EF4-FFF2-40B4-BE49-F238E27FC236}">
                    <a16:creationId xmlns:a16="http://schemas.microsoft.com/office/drawing/2014/main" id="{E4964682-2BC8-1A29-49AF-C50AD255D48D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F953F3F-ED64-C8D0-E0BA-CB5751B20743}"/>
              </a:ext>
            </a:extLst>
          </p:cNvPr>
          <p:cNvGrpSpPr/>
          <p:nvPr/>
        </p:nvGrpSpPr>
        <p:grpSpPr>
          <a:xfrm>
            <a:off x="2056632" y="-16273"/>
            <a:ext cx="308217" cy="119905"/>
            <a:chOff x="1796655" y="-13431"/>
            <a:chExt cx="308217" cy="119905"/>
          </a:xfrm>
        </p:grpSpPr>
        <p:sp>
          <p:nvSpPr>
            <p:cNvPr id="36" name="object 10">
              <a:extLst>
                <a:ext uri="{FF2B5EF4-FFF2-40B4-BE49-F238E27FC236}">
                  <a16:creationId xmlns:a16="http://schemas.microsoft.com/office/drawing/2014/main" id="{9E296BB9-C35C-0CE3-CEB3-901CE59C0702}"/>
                </a:ext>
              </a:extLst>
            </p:cNvPr>
            <p:cNvSpPr txBox="1"/>
            <p:nvPr/>
          </p:nvSpPr>
          <p:spPr>
            <a:xfrm>
              <a:off x="1796655" y="-13431"/>
              <a:ext cx="28371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Tools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37" name="object 9">
              <a:extLst>
                <a:ext uri="{FF2B5EF4-FFF2-40B4-BE49-F238E27FC236}">
                  <a16:creationId xmlns:a16="http://schemas.microsoft.com/office/drawing/2014/main" id="{CAD1085D-DF59-9463-45C2-A3D7BAE7433C}"/>
                </a:ext>
              </a:extLst>
            </p:cNvPr>
            <p:cNvSpPr/>
            <p:nvPr/>
          </p:nvSpPr>
          <p:spPr>
            <a:xfrm>
              <a:off x="2059153" y="36009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36195" h="36194">
                  <a:moveTo>
                    <a:pt x="36002" y="18001"/>
                  </a:moveTo>
                  <a:lnTo>
                    <a:pt x="34587" y="10994"/>
                  </a:lnTo>
                  <a:lnTo>
                    <a:pt x="30729" y="5272"/>
                  </a:lnTo>
                  <a:lnTo>
                    <a:pt x="25007" y="1414"/>
                  </a:lnTo>
                  <a:lnTo>
                    <a:pt x="18000" y="0"/>
                  </a:lnTo>
                  <a:lnTo>
                    <a:pt x="10994" y="1414"/>
                  </a:lnTo>
                  <a:lnTo>
                    <a:pt x="5272" y="5272"/>
                  </a:lnTo>
                  <a:lnTo>
                    <a:pt x="1414" y="10994"/>
                  </a:lnTo>
                  <a:lnTo>
                    <a:pt x="0" y="18001"/>
                  </a:lnTo>
                  <a:lnTo>
                    <a:pt x="1414" y="25008"/>
                  </a:lnTo>
                  <a:lnTo>
                    <a:pt x="5272" y="30729"/>
                  </a:lnTo>
                  <a:lnTo>
                    <a:pt x="10994" y="34587"/>
                  </a:lnTo>
                  <a:lnTo>
                    <a:pt x="18000" y="36002"/>
                  </a:lnTo>
                  <a:lnTo>
                    <a:pt x="25007" y="34587"/>
                  </a:lnTo>
                  <a:lnTo>
                    <a:pt x="30729" y="30729"/>
                  </a:lnTo>
                  <a:lnTo>
                    <a:pt x="34587" y="25008"/>
                  </a:lnTo>
                  <a:lnTo>
                    <a:pt x="36002" y="18001"/>
                  </a:lnTo>
                  <a:close/>
                </a:path>
              </a:pathLst>
            </a:custGeom>
            <a:ln w="5060">
              <a:solidFill>
                <a:schemeClr val="accent1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2B0276-3B77-0FED-F710-D91B48C413B6}"/>
              </a:ext>
            </a:extLst>
          </p:cNvPr>
          <p:cNvGrpSpPr/>
          <p:nvPr/>
        </p:nvGrpSpPr>
        <p:grpSpPr>
          <a:xfrm>
            <a:off x="981281" y="-16273"/>
            <a:ext cx="793157" cy="119905"/>
            <a:chOff x="853883" y="-13431"/>
            <a:chExt cx="793157" cy="119905"/>
          </a:xfrm>
        </p:grpSpPr>
        <p:sp>
          <p:nvSpPr>
            <p:cNvPr id="59" name="object 10">
              <a:extLst>
                <a:ext uri="{FF2B5EF4-FFF2-40B4-BE49-F238E27FC236}">
                  <a16:creationId xmlns:a16="http://schemas.microsoft.com/office/drawing/2014/main" id="{DD56BEA5-D459-6094-1E39-6C775B10403A}"/>
                </a:ext>
              </a:extLst>
            </p:cNvPr>
            <p:cNvSpPr txBox="1"/>
            <p:nvPr/>
          </p:nvSpPr>
          <p:spPr>
            <a:xfrm>
              <a:off x="853883" y="-13431"/>
              <a:ext cx="793157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Motivations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8B5A7D59-644A-38B1-F331-F4686A137E0F}"/>
                </a:ext>
              </a:extLst>
            </p:cNvPr>
            <p:cNvGrpSpPr/>
            <p:nvPr/>
          </p:nvGrpSpPr>
          <p:grpSpPr>
            <a:xfrm>
              <a:off x="1372449" y="36009"/>
              <a:ext cx="271460" cy="45719"/>
              <a:chOff x="2924175" y="188068"/>
              <a:chExt cx="271460" cy="45719"/>
            </a:xfrm>
          </p:grpSpPr>
          <p:sp>
            <p:nvSpPr>
              <p:cNvPr id="77" name="object 9">
                <a:extLst>
                  <a:ext uri="{FF2B5EF4-FFF2-40B4-BE49-F238E27FC236}">
                    <a16:creationId xmlns:a16="http://schemas.microsoft.com/office/drawing/2014/main" id="{ECC67DDE-3E83-B39F-9F51-C7581532E202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" name="object 9">
                <a:extLst>
                  <a:ext uri="{FF2B5EF4-FFF2-40B4-BE49-F238E27FC236}">
                    <a16:creationId xmlns:a16="http://schemas.microsoft.com/office/drawing/2014/main" id="{EDA595E3-7581-E70A-DDD4-6A1CCE05F285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" name="object 9">
                <a:extLst>
                  <a:ext uri="{FF2B5EF4-FFF2-40B4-BE49-F238E27FC236}">
                    <a16:creationId xmlns:a16="http://schemas.microsoft.com/office/drawing/2014/main" id="{C74B2965-8A03-ECE5-0997-A3E74C64CB21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" name="object 9">
                <a:extLst>
                  <a:ext uri="{FF2B5EF4-FFF2-40B4-BE49-F238E27FC236}">
                    <a16:creationId xmlns:a16="http://schemas.microsoft.com/office/drawing/2014/main" id="{E324D15E-4F80-4E40-E7B6-D06BA70B9C27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F456D49E-A8D3-F187-D0C0-D7EC904F0626}"/>
              </a:ext>
            </a:extLst>
          </p:cNvPr>
          <p:cNvGrpSpPr/>
          <p:nvPr/>
        </p:nvGrpSpPr>
        <p:grpSpPr>
          <a:xfrm>
            <a:off x="5425049" y="-16273"/>
            <a:ext cx="676029" cy="119905"/>
            <a:chOff x="5425049" y="-16273"/>
            <a:chExt cx="676029" cy="119905"/>
          </a:xfrm>
        </p:grpSpPr>
        <p:sp>
          <p:nvSpPr>
            <p:cNvPr id="82" name="object 10">
              <a:extLst>
                <a:ext uri="{FF2B5EF4-FFF2-40B4-BE49-F238E27FC236}">
                  <a16:creationId xmlns:a16="http://schemas.microsoft.com/office/drawing/2014/main" id="{0D90E2C7-68F2-1F90-A067-554C9A693FA9}"/>
                </a:ext>
              </a:extLst>
            </p:cNvPr>
            <p:cNvSpPr txBox="1"/>
            <p:nvPr/>
          </p:nvSpPr>
          <p:spPr>
            <a:xfrm>
              <a:off x="5425049" y="-16273"/>
              <a:ext cx="561975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Conclusions</a:t>
              </a:r>
              <a:r>
                <a:rPr lang="it-IT" sz="700" spc="30" dirty="0">
                  <a:solidFill>
                    <a:srgbClr val="A67F84"/>
                  </a:solidFill>
                  <a:cs typeface="Arial"/>
                </a:rPr>
                <a:t> </a:t>
              </a:r>
              <a:r>
                <a:rPr lang="it-IT" sz="600" spc="30" dirty="0">
                  <a:solidFill>
                    <a:srgbClr val="A67F84"/>
                  </a:solidFill>
                  <a:cs typeface="Arial"/>
                </a:rPr>
                <a:t>   </a:t>
              </a:r>
              <a:endParaRPr lang="it-IT" sz="600" spc="25" dirty="0">
                <a:solidFill>
                  <a:srgbClr val="FFFFFF"/>
                </a:solidFill>
                <a:cs typeface="Arial"/>
              </a:endParaRPr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2C05AB23-7409-2317-E2E5-671B409C3E68}"/>
                </a:ext>
              </a:extLst>
            </p:cNvPr>
            <p:cNvGrpSpPr/>
            <p:nvPr/>
          </p:nvGrpSpPr>
          <p:grpSpPr>
            <a:xfrm>
              <a:off x="5980112" y="34448"/>
              <a:ext cx="120966" cy="45719"/>
              <a:chOff x="2924175" y="188068"/>
              <a:chExt cx="120966" cy="45719"/>
            </a:xfrm>
          </p:grpSpPr>
          <p:sp>
            <p:nvSpPr>
              <p:cNvPr id="84" name="object 9">
                <a:extLst>
                  <a:ext uri="{FF2B5EF4-FFF2-40B4-BE49-F238E27FC236}">
                    <a16:creationId xmlns:a16="http://schemas.microsoft.com/office/drawing/2014/main" id="{3D950198-26E9-17AC-7E24-0C036ED59EBD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" name="object 9">
                <a:extLst>
                  <a:ext uri="{FF2B5EF4-FFF2-40B4-BE49-F238E27FC236}">
                    <a16:creationId xmlns:a16="http://schemas.microsoft.com/office/drawing/2014/main" id="{225F9BCD-66BB-DAE7-A0D6-1B912FD22B68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15BC26D3-E6F3-1BA9-7F8C-C6A4C2B97593}"/>
              </a:ext>
            </a:extLst>
          </p:cNvPr>
          <p:cNvGrpSpPr/>
          <p:nvPr/>
        </p:nvGrpSpPr>
        <p:grpSpPr>
          <a:xfrm>
            <a:off x="2647043" y="-16273"/>
            <a:ext cx="722108" cy="119905"/>
            <a:chOff x="2468563" y="-16273"/>
            <a:chExt cx="722108" cy="119905"/>
          </a:xfrm>
        </p:grpSpPr>
        <p:sp>
          <p:nvSpPr>
            <p:cNvPr id="88" name="object 10">
              <a:extLst>
                <a:ext uri="{FF2B5EF4-FFF2-40B4-BE49-F238E27FC236}">
                  <a16:creationId xmlns:a16="http://schemas.microsoft.com/office/drawing/2014/main" id="{50C879B8-6C01-FAAC-AA39-C4D9754134AD}"/>
                </a:ext>
              </a:extLst>
            </p:cNvPr>
            <p:cNvSpPr txBox="1"/>
            <p:nvPr/>
          </p:nvSpPr>
          <p:spPr>
            <a:xfrm>
              <a:off x="2468563" y="-16273"/>
              <a:ext cx="671422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Uniform</a:t>
              </a: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 case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6DAEB582-D1DD-9F0E-13E5-AC196ABC732F}"/>
                </a:ext>
              </a:extLst>
            </p:cNvPr>
            <p:cNvGrpSpPr/>
            <p:nvPr/>
          </p:nvGrpSpPr>
          <p:grpSpPr>
            <a:xfrm>
              <a:off x="3069705" y="34156"/>
              <a:ext cx="120966" cy="45719"/>
              <a:chOff x="2924175" y="188068"/>
              <a:chExt cx="120966" cy="45719"/>
            </a:xfrm>
          </p:grpSpPr>
          <p:sp>
            <p:nvSpPr>
              <p:cNvPr id="90" name="object 9">
                <a:extLst>
                  <a:ext uri="{FF2B5EF4-FFF2-40B4-BE49-F238E27FC236}">
                    <a16:creationId xmlns:a16="http://schemas.microsoft.com/office/drawing/2014/main" id="{960D19C9-9204-0F6E-3F1E-FAB48C2C4742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" name="object 9">
                <a:extLst>
                  <a:ext uri="{FF2B5EF4-FFF2-40B4-BE49-F238E27FC236}">
                    <a16:creationId xmlns:a16="http://schemas.microsoft.com/office/drawing/2014/main" id="{2BCCA966-94C4-DED7-3C2B-3D982361F8F5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4490196"/>
      </p:ext>
    </p:extLst>
  </p:cSld>
  <p:clrMapOvr>
    <a:masterClrMapping/>
  </p:clrMapOvr>
  <p:transition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asellaDiTesto 16"/>
          <p:cNvSpPr txBox="1"/>
          <p:nvPr/>
        </p:nvSpPr>
        <p:spPr>
          <a:xfrm>
            <a:off x="224390" y="460452"/>
            <a:ext cx="45923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+mj-lt"/>
              </a:rPr>
              <a:t>FFT of (</a:t>
            </a:r>
            <a:r>
              <a:rPr lang="en-GB" sz="1000" dirty="0" err="1">
                <a:solidFill>
                  <a:schemeClr val="bg1"/>
                </a:solidFill>
                <a:latin typeface="+mj-lt"/>
              </a:rPr>
              <a:t>m,n</a:t>
            </a:r>
            <a:r>
              <a:rPr lang="en-GB" sz="1000" dirty="0">
                <a:solidFill>
                  <a:schemeClr val="bg1"/>
                </a:solidFill>
                <a:latin typeface="+mj-lt"/>
              </a:rPr>
              <a:t>)=(1,0) mode. </a:t>
            </a:r>
            <a:r>
              <a:rPr lang="en-GB" sz="1000" dirty="0">
                <a:latin typeface="+mj-lt"/>
              </a:rPr>
              <a:t>Focus on low frequency AWs: continuum SAW and GAE.</a:t>
            </a:r>
          </a:p>
        </p:txBody>
      </p:sp>
      <p:grpSp>
        <p:nvGrpSpPr>
          <p:cNvPr id="32" name="Gruppo 31"/>
          <p:cNvGrpSpPr/>
          <p:nvPr/>
        </p:nvGrpSpPr>
        <p:grpSpPr>
          <a:xfrm>
            <a:off x="0" y="3346272"/>
            <a:ext cx="6153150" cy="114478"/>
            <a:chOff x="0" y="3346272"/>
            <a:chExt cx="4610101" cy="114478"/>
          </a:xfrm>
        </p:grpSpPr>
        <p:sp>
          <p:nvSpPr>
            <p:cNvPr id="46" name="object 14"/>
            <p:cNvSpPr/>
            <p:nvPr/>
          </p:nvSpPr>
          <p:spPr>
            <a:xfrm>
              <a:off x="0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5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10800" rIns="0" bIns="0" rtlCol="0">
              <a:noAutofit/>
            </a:bodyPr>
            <a:lstStyle/>
            <a:p>
              <a:pPr algn="ctr"/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Artur</a:t>
              </a:r>
              <a:r>
                <a:rPr lang="it-IT" sz="700" dirty="0">
                  <a:solidFill>
                    <a:srgbClr val="EBEBEB"/>
                  </a:solidFill>
                  <a:latin typeface="+mj-lt"/>
                </a:rPr>
                <a:t> 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Kryzhanovskyy </a:t>
              </a:r>
              <a:r>
                <a:rPr lang="it-IT" sz="700" i="1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et al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it-IT"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bject 15"/>
            <p:cNvSpPr/>
            <p:nvPr/>
          </p:nvSpPr>
          <p:spPr>
            <a:xfrm>
              <a:off x="2305051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10800" rIns="0" bIns="0" rtlCol="0"/>
            <a:lstStyle/>
            <a:p>
              <a:pPr algn="ctr"/>
              <a:r>
                <a:rPr lang="it-IT" sz="700" spc="6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Tokamak single wave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Gruppo 48"/>
          <p:cNvGrpSpPr/>
          <p:nvPr/>
        </p:nvGrpSpPr>
        <p:grpSpPr>
          <a:xfrm>
            <a:off x="148663" y="461205"/>
            <a:ext cx="1708712" cy="246221"/>
            <a:chOff x="285750" y="643517"/>
            <a:chExt cx="1708712" cy="246221"/>
          </a:xfrm>
        </p:grpSpPr>
        <p:sp>
          <p:nvSpPr>
            <p:cNvPr id="54" name="Ovale 14"/>
            <p:cNvSpPr/>
            <p:nvPr/>
          </p:nvSpPr>
          <p:spPr>
            <a:xfrm>
              <a:off x="285750" y="75375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5" name="CasellaDiTesto 16"/>
            <p:cNvSpPr txBox="1"/>
            <p:nvPr/>
          </p:nvSpPr>
          <p:spPr>
            <a:xfrm>
              <a:off x="361952" y="643517"/>
              <a:ext cx="163251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latin typeface="+mj-lt"/>
                </a:rPr>
                <a:t>FFT of (</a:t>
              </a:r>
              <a:r>
                <a:rPr lang="en-GB" sz="1000" dirty="0" err="1">
                  <a:solidFill>
                    <a:srgbClr val="0070C0"/>
                  </a:solidFill>
                  <a:latin typeface="+mj-lt"/>
                </a:rPr>
                <a:t>m,n</a:t>
              </a:r>
              <a:r>
                <a:rPr lang="en-GB" sz="1000" dirty="0">
                  <a:latin typeface="+mj-lt"/>
                </a:rPr>
                <a:t>)=(</a:t>
              </a:r>
              <a:r>
                <a:rPr lang="en-GB" sz="1000" dirty="0">
                  <a:solidFill>
                    <a:srgbClr val="0070C0"/>
                  </a:solidFill>
                  <a:latin typeface="+mj-lt"/>
                </a:rPr>
                <a:t>1,0</a:t>
              </a:r>
              <a:r>
                <a:rPr lang="en-GB" sz="1000" dirty="0">
                  <a:latin typeface="+mj-lt"/>
                </a:rPr>
                <a:t>) mode.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8" y="703231"/>
            <a:ext cx="2821192" cy="17115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887" y="703231"/>
            <a:ext cx="2826861" cy="17149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03" y="2414754"/>
            <a:ext cx="3888883" cy="90092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125386" y="1436349"/>
            <a:ext cx="1501984" cy="1402365"/>
            <a:chOff x="4125386" y="1436349"/>
            <a:chExt cx="1501984" cy="1402365"/>
          </a:xfrm>
        </p:grpSpPr>
        <p:grpSp>
          <p:nvGrpSpPr>
            <p:cNvPr id="15" name="Group 14"/>
            <p:cNvGrpSpPr/>
            <p:nvPr/>
          </p:nvGrpSpPr>
          <p:grpSpPr>
            <a:xfrm>
              <a:off x="4125386" y="1436349"/>
              <a:ext cx="779989" cy="1347891"/>
              <a:chOff x="4125386" y="1436349"/>
              <a:chExt cx="779989" cy="1347891"/>
            </a:xfrm>
          </p:grpSpPr>
          <p:sp>
            <p:nvSpPr>
              <p:cNvPr id="80" name="Rettangolo 76"/>
              <p:cNvSpPr/>
              <p:nvPr/>
            </p:nvSpPr>
            <p:spPr>
              <a:xfrm>
                <a:off x="4233657" y="1436349"/>
                <a:ext cx="671718" cy="666606"/>
              </a:xfrm>
              <a:prstGeom prst="rect">
                <a:avLst/>
              </a:prstGeom>
              <a:noFill/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endParaRPr lang="it-IT"/>
              </a:p>
            </p:txBody>
          </p:sp>
          <p:sp>
            <p:nvSpPr>
              <p:cNvPr id="14" name="Bent Arrow 13"/>
              <p:cNvSpPr/>
              <p:nvPr/>
            </p:nvSpPr>
            <p:spPr>
              <a:xfrm rot="10800000">
                <a:off x="4125386" y="2104936"/>
                <a:ext cx="469044" cy="679304"/>
              </a:xfrm>
              <a:prstGeom prst="bentArrow">
                <a:avLst>
                  <a:gd name="adj1" fmla="val 4888"/>
                  <a:gd name="adj2" fmla="val 9047"/>
                  <a:gd name="adj3" fmla="val 15278"/>
                  <a:gd name="adj4" fmla="val 44938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endParaRPr lang="it-IT"/>
              </a:p>
            </p:txBody>
          </p:sp>
        </p:grpSp>
        <p:sp>
          <p:nvSpPr>
            <p:cNvPr id="111" name="CasellaDiTesto 16"/>
            <p:cNvSpPr txBox="1"/>
            <p:nvPr/>
          </p:nvSpPr>
          <p:spPr>
            <a:xfrm>
              <a:off x="4525552" y="2607882"/>
              <a:ext cx="110181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>
                  <a:latin typeface="+mj-lt"/>
                </a:rPr>
                <a:t>Snapshots in time</a:t>
              </a:r>
            </a:p>
          </p:txBody>
        </p:sp>
      </p:grpSp>
      <p:sp>
        <p:nvSpPr>
          <p:cNvPr id="73" name="object 8"/>
          <p:cNvSpPr txBox="1"/>
          <p:nvPr/>
        </p:nvSpPr>
        <p:spPr>
          <a:xfrm>
            <a:off x="-200" y="118683"/>
            <a:ext cx="6153349" cy="290699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0" rIns="0" bIns="0" rtlCol="0">
            <a:noAutofit/>
          </a:bodyPr>
          <a:lstStyle/>
          <a:p>
            <a:pPr marL="107945">
              <a:spcBef>
                <a:spcPts val="375"/>
              </a:spcBef>
            </a:pPr>
            <a:r>
              <a:rPr lang="en-GB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Tokamak </a:t>
            </a:r>
            <a:r>
              <a:rPr lang="en-GB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bell-shaped density 𝜌</a:t>
            </a:r>
          </a:p>
        </p:txBody>
      </p:sp>
      <p:sp>
        <p:nvSpPr>
          <p:cNvPr id="57" name="object 3"/>
          <p:cNvSpPr/>
          <p:nvPr/>
        </p:nvSpPr>
        <p:spPr>
          <a:xfrm>
            <a:off x="0" y="0"/>
            <a:ext cx="6153181" cy="118683"/>
          </a:xfrm>
          <a:custGeom>
            <a:avLst/>
            <a:gdLst/>
            <a:ahLst/>
            <a:cxnLst/>
            <a:rect l="l" t="t" r="r" b="b"/>
            <a:pathLst>
              <a:path w="4608195" h="122554">
                <a:moveTo>
                  <a:pt x="0" y="122389"/>
                </a:moveTo>
                <a:lnTo>
                  <a:pt x="4608004" y="122389"/>
                </a:lnTo>
                <a:lnTo>
                  <a:pt x="4608004" y="0"/>
                </a:lnTo>
                <a:lnTo>
                  <a:pt x="0" y="0"/>
                </a:lnTo>
                <a:lnTo>
                  <a:pt x="0" y="12238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" name="object 11"/>
          <p:cNvSpPr txBox="1">
            <a:spLocks/>
          </p:cNvSpPr>
          <p:nvPr/>
        </p:nvSpPr>
        <p:spPr>
          <a:xfrm>
            <a:off x="5776911" y="3360076"/>
            <a:ext cx="396875" cy="100674"/>
          </a:xfrm>
          <a:prstGeom prst="rect">
            <a:avLst/>
          </a:prstGeom>
        </p:spPr>
        <p:txBody>
          <a:bodyPr vert="horz" wrap="square" lIns="0" tIns="10800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600" b="0" i="0" kern="1200">
                <a:solidFill>
                  <a:srgbClr val="7A0000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847">
              <a:lnSpc>
                <a:spcPts val="660"/>
              </a:lnSpc>
            </a:pP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it-IT" sz="700" spc="114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t-IT" sz="700" spc="5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ECAA79E-3D0E-9CA1-0FE8-10D74853638F}"/>
              </a:ext>
            </a:extLst>
          </p:cNvPr>
          <p:cNvGrpSpPr/>
          <p:nvPr/>
        </p:nvGrpSpPr>
        <p:grpSpPr>
          <a:xfrm>
            <a:off x="475663" y="793750"/>
            <a:ext cx="3131931" cy="1313968"/>
            <a:chOff x="475663" y="793750"/>
            <a:chExt cx="3131931" cy="131396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234C468-E7AD-E73B-7055-D1C2E8D4A99B}"/>
                </a:ext>
              </a:extLst>
            </p:cNvPr>
            <p:cNvGrpSpPr/>
            <p:nvPr/>
          </p:nvGrpSpPr>
          <p:grpSpPr>
            <a:xfrm>
              <a:off x="475663" y="1350480"/>
              <a:ext cx="3131931" cy="757238"/>
              <a:chOff x="475663" y="1350480"/>
              <a:chExt cx="3131931" cy="757238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475663" y="1350480"/>
                <a:ext cx="2009775" cy="757238"/>
                <a:chOff x="485775" y="2181225"/>
                <a:chExt cx="2009775" cy="757238"/>
              </a:xfrm>
            </p:grpSpPr>
            <p:sp>
              <p:nvSpPr>
                <p:cNvPr id="62" name="Rettangolo 76"/>
                <p:cNvSpPr/>
                <p:nvPr/>
              </p:nvSpPr>
              <p:spPr>
                <a:xfrm>
                  <a:off x="485775" y="2181225"/>
                  <a:ext cx="2009775" cy="90488"/>
                </a:xfrm>
                <a:prstGeom prst="rect">
                  <a:avLst/>
                </a:prstGeom>
                <a:noFill/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63" name="Rettangolo 76"/>
                <p:cNvSpPr/>
                <p:nvPr/>
              </p:nvSpPr>
              <p:spPr>
                <a:xfrm>
                  <a:off x="485775" y="2847975"/>
                  <a:ext cx="2009775" cy="90488"/>
                </a:xfrm>
                <a:prstGeom prst="rect">
                  <a:avLst/>
                </a:prstGeom>
                <a:noFill/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algn="ctr"/>
                  <a:endParaRPr lang="it-IT"/>
                </a:p>
              </p:txBody>
            </p:sp>
          </p:grp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B94C739E-4010-417D-F63D-383DF6A579A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82864" y="1402556"/>
                <a:ext cx="1124730" cy="3855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2870E76-AB83-7226-CBBB-2182F3D1703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86025" y="2076450"/>
                <a:ext cx="1119188" cy="3095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1F46B05-96FB-1194-65C2-625FE7E655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82864" y="1466850"/>
              <a:ext cx="1120761" cy="5483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FF13A75-E8AE-C805-B4EA-EA89025E1D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79689" y="793750"/>
              <a:ext cx="1127111" cy="5610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6B5208-45F9-7F2C-8BA3-2C9E13537836}"/>
              </a:ext>
            </a:extLst>
          </p:cNvPr>
          <p:cNvGrpSpPr/>
          <p:nvPr/>
        </p:nvGrpSpPr>
        <p:grpSpPr>
          <a:xfrm>
            <a:off x="4422616" y="-16273"/>
            <a:ext cx="720240" cy="119905"/>
            <a:chOff x="4457417" y="-16273"/>
            <a:chExt cx="720240" cy="119905"/>
          </a:xfrm>
        </p:grpSpPr>
        <p:sp>
          <p:nvSpPr>
            <p:cNvPr id="11" name="object 10">
              <a:extLst>
                <a:ext uri="{FF2B5EF4-FFF2-40B4-BE49-F238E27FC236}">
                  <a16:creationId xmlns:a16="http://schemas.microsoft.com/office/drawing/2014/main" id="{B5D7F3A3-2014-8F0B-942C-12375782D7D9}"/>
                </a:ext>
              </a:extLst>
            </p:cNvPr>
            <p:cNvSpPr txBox="1"/>
            <p:nvPr/>
          </p:nvSpPr>
          <p:spPr>
            <a:xfrm>
              <a:off x="4457417" y="-16273"/>
              <a:ext cx="448780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25" dirty="0" err="1">
                  <a:solidFill>
                    <a:schemeClr val="bg1"/>
                  </a:solidFill>
                  <a:cs typeface="Arial"/>
                </a:rPr>
                <a:t>Tokamak</a:t>
              </a:r>
              <a:endParaRPr lang="it-IT" sz="700" spc="25" dirty="0">
                <a:solidFill>
                  <a:schemeClr val="bg1"/>
                </a:solidFill>
                <a:cs typeface="Arial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894BE77-4821-17AC-446C-0BAB5F66CD51}"/>
                </a:ext>
              </a:extLst>
            </p:cNvPr>
            <p:cNvGrpSpPr/>
            <p:nvPr/>
          </p:nvGrpSpPr>
          <p:grpSpPr>
            <a:xfrm>
              <a:off x="4906197" y="34156"/>
              <a:ext cx="271460" cy="45719"/>
              <a:chOff x="2924175" y="188068"/>
              <a:chExt cx="271460" cy="45719"/>
            </a:xfrm>
          </p:grpSpPr>
          <p:sp>
            <p:nvSpPr>
              <p:cNvPr id="18" name="object 9">
                <a:extLst>
                  <a:ext uri="{FF2B5EF4-FFF2-40B4-BE49-F238E27FC236}">
                    <a16:creationId xmlns:a16="http://schemas.microsoft.com/office/drawing/2014/main" id="{6BCABD5F-0D50-B8CC-EB43-AA15070F3082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solidFill>
                <a:schemeClr val="bg1"/>
              </a:solidFill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9">
                <a:extLst>
                  <a:ext uri="{FF2B5EF4-FFF2-40B4-BE49-F238E27FC236}">
                    <a16:creationId xmlns:a16="http://schemas.microsoft.com/office/drawing/2014/main" id="{91D1BFC7-345F-A3DD-A1A2-32F3DADCE3CA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20" name="object 9">
                <a:extLst>
                  <a:ext uri="{FF2B5EF4-FFF2-40B4-BE49-F238E27FC236}">
                    <a16:creationId xmlns:a16="http://schemas.microsoft.com/office/drawing/2014/main" id="{7ED5F44A-A6D6-C5E4-6C16-5BA1448EE547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21" name="object 9">
                <a:extLst>
                  <a:ext uri="{FF2B5EF4-FFF2-40B4-BE49-F238E27FC236}">
                    <a16:creationId xmlns:a16="http://schemas.microsoft.com/office/drawing/2014/main" id="{5D26050B-1950-E5FD-4C85-7E34C0824118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15BE681-0E35-FD06-5923-C4868941648D}"/>
              </a:ext>
            </a:extLst>
          </p:cNvPr>
          <p:cNvGrpSpPr/>
          <p:nvPr/>
        </p:nvGrpSpPr>
        <p:grpSpPr>
          <a:xfrm>
            <a:off x="3651345" y="-16273"/>
            <a:ext cx="489077" cy="119905"/>
            <a:chOff x="3720821" y="-16273"/>
            <a:chExt cx="489077" cy="119905"/>
          </a:xfrm>
        </p:grpSpPr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F25753BA-E0A0-7B9D-8193-0422708BBC03}"/>
                </a:ext>
              </a:extLst>
            </p:cNvPr>
            <p:cNvSpPr txBox="1"/>
            <p:nvPr/>
          </p:nvSpPr>
          <p:spPr>
            <a:xfrm>
              <a:off x="3720821" y="-16273"/>
              <a:ext cx="23516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RFP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C1322C0-35B3-296A-0AF0-C0A037B17D90}"/>
                </a:ext>
              </a:extLst>
            </p:cNvPr>
            <p:cNvGrpSpPr/>
            <p:nvPr/>
          </p:nvGrpSpPr>
          <p:grpSpPr>
            <a:xfrm>
              <a:off x="3938438" y="34156"/>
              <a:ext cx="271460" cy="45719"/>
              <a:chOff x="2924175" y="188068"/>
              <a:chExt cx="271460" cy="45719"/>
            </a:xfrm>
          </p:grpSpPr>
          <p:sp>
            <p:nvSpPr>
              <p:cNvPr id="25" name="object 9">
                <a:extLst>
                  <a:ext uri="{FF2B5EF4-FFF2-40B4-BE49-F238E27FC236}">
                    <a16:creationId xmlns:a16="http://schemas.microsoft.com/office/drawing/2014/main" id="{A979F366-D396-D9EC-F050-8E8DD877E998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" name="object 9">
                <a:extLst>
                  <a:ext uri="{FF2B5EF4-FFF2-40B4-BE49-F238E27FC236}">
                    <a16:creationId xmlns:a16="http://schemas.microsoft.com/office/drawing/2014/main" id="{9CAAC3C6-CA93-FDDF-BD5F-F04246856DF5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" name="object 9">
                <a:extLst>
                  <a:ext uri="{FF2B5EF4-FFF2-40B4-BE49-F238E27FC236}">
                    <a16:creationId xmlns:a16="http://schemas.microsoft.com/office/drawing/2014/main" id="{75E2B81D-9200-5370-0E68-1DD93629D426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" name="object 9">
                <a:extLst>
                  <a:ext uri="{FF2B5EF4-FFF2-40B4-BE49-F238E27FC236}">
                    <a16:creationId xmlns:a16="http://schemas.microsoft.com/office/drawing/2014/main" id="{6FD1A7E9-9C09-8D67-44B2-16E1A66ED5A3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B8F15D5-1151-1680-46B4-043F778A610E}"/>
              </a:ext>
            </a:extLst>
          </p:cNvPr>
          <p:cNvGrpSpPr/>
          <p:nvPr/>
        </p:nvGrpSpPr>
        <p:grpSpPr>
          <a:xfrm>
            <a:off x="37578" y="-16273"/>
            <a:ext cx="661509" cy="119905"/>
            <a:chOff x="37578" y="-16273"/>
            <a:chExt cx="661509" cy="119905"/>
          </a:xfrm>
        </p:grpSpPr>
        <p:sp>
          <p:nvSpPr>
            <p:cNvPr id="34" name="object 10">
              <a:extLst>
                <a:ext uri="{FF2B5EF4-FFF2-40B4-BE49-F238E27FC236}">
                  <a16:creationId xmlns:a16="http://schemas.microsoft.com/office/drawing/2014/main" id="{324364C5-0D27-EC91-EC80-390CAFCF0972}"/>
                </a:ext>
              </a:extLst>
            </p:cNvPr>
            <p:cNvSpPr txBox="1"/>
            <p:nvPr/>
          </p:nvSpPr>
          <p:spPr>
            <a:xfrm>
              <a:off x="37578" y="-16273"/>
              <a:ext cx="532514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Introdu</a:t>
              </a:r>
              <a:r>
                <a:rPr lang="it-IT"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ction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999CEF9-8B64-EC08-A0DF-63A32C9F75DC}"/>
                </a:ext>
              </a:extLst>
            </p:cNvPr>
            <p:cNvGrpSpPr/>
            <p:nvPr/>
          </p:nvGrpSpPr>
          <p:grpSpPr>
            <a:xfrm>
              <a:off x="578121" y="34156"/>
              <a:ext cx="120966" cy="45719"/>
              <a:chOff x="2924175" y="188068"/>
              <a:chExt cx="120966" cy="45719"/>
            </a:xfrm>
          </p:grpSpPr>
          <p:sp>
            <p:nvSpPr>
              <p:cNvPr id="37" name="object 9">
                <a:extLst>
                  <a:ext uri="{FF2B5EF4-FFF2-40B4-BE49-F238E27FC236}">
                    <a16:creationId xmlns:a16="http://schemas.microsoft.com/office/drawing/2014/main" id="{0C265606-B8DB-B465-AFE1-95CE0148C517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" name="object 9">
                <a:extLst>
                  <a:ext uri="{FF2B5EF4-FFF2-40B4-BE49-F238E27FC236}">
                    <a16:creationId xmlns:a16="http://schemas.microsoft.com/office/drawing/2014/main" id="{3CB2F6E0-D9E5-958E-9521-BE1D4CBED03D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A6B999A-7DF6-CC21-1CF9-4C759786450B}"/>
              </a:ext>
            </a:extLst>
          </p:cNvPr>
          <p:cNvGrpSpPr/>
          <p:nvPr/>
        </p:nvGrpSpPr>
        <p:grpSpPr>
          <a:xfrm>
            <a:off x="2056632" y="-16273"/>
            <a:ext cx="308217" cy="119905"/>
            <a:chOff x="1796655" y="-13431"/>
            <a:chExt cx="308217" cy="119905"/>
          </a:xfrm>
        </p:grpSpPr>
        <p:sp>
          <p:nvSpPr>
            <p:cNvPr id="42" name="object 10">
              <a:extLst>
                <a:ext uri="{FF2B5EF4-FFF2-40B4-BE49-F238E27FC236}">
                  <a16:creationId xmlns:a16="http://schemas.microsoft.com/office/drawing/2014/main" id="{B7B14C40-779E-047F-9BD3-D05FE694E5D7}"/>
                </a:ext>
              </a:extLst>
            </p:cNvPr>
            <p:cNvSpPr txBox="1"/>
            <p:nvPr/>
          </p:nvSpPr>
          <p:spPr>
            <a:xfrm>
              <a:off x="1796655" y="-13431"/>
              <a:ext cx="28371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Tools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43" name="object 9">
              <a:extLst>
                <a:ext uri="{FF2B5EF4-FFF2-40B4-BE49-F238E27FC236}">
                  <a16:creationId xmlns:a16="http://schemas.microsoft.com/office/drawing/2014/main" id="{01A147F6-75B6-33B0-BA26-A6C5470AA8EB}"/>
                </a:ext>
              </a:extLst>
            </p:cNvPr>
            <p:cNvSpPr/>
            <p:nvPr/>
          </p:nvSpPr>
          <p:spPr>
            <a:xfrm>
              <a:off x="2059153" y="36009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36195" h="36194">
                  <a:moveTo>
                    <a:pt x="36002" y="18001"/>
                  </a:moveTo>
                  <a:lnTo>
                    <a:pt x="34587" y="10994"/>
                  </a:lnTo>
                  <a:lnTo>
                    <a:pt x="30729" y="5272"/>
                  </a:lnTo>
                  <a:lnTo>
                    <a:pt x="25007" y="1414"/>
                  </a:lnTo>
                  <a:lnTo>
                    <a:pt x="18000" y="0"/>
                  </a:lnTo>
                  <a:lnTo>
                    <a:pt x="10994" y="1414"/>
                  </a:lnTo>
                  <a:lnTo>
                    <a:pt x="5272" y="5272"/>
                  </a:lnTo>
                  <a:lnTo>
                    <a:pt x="1414" y="10994"/>
                  </a:lnTo>
                  <a:lnTo>
                    <a:pt x="0" y="18001"/>
                  </a:lnTo>
                  <a:lnTo>
                    <a:pt x="1414" y="25008"/>
                  </a:lnTo>
                  <a:lnTo>
                    <a:pt x="5272" y="30729"/>
                  </a:lnTo>
                  <a:lnTo>
                    <a:pt x="10994" y="34587"/>
                  </a:lnTo>
                  <a:lnTo>
                    <a:pt x="18000" y="36002"/>
                  </a:lnTo>
                  <a:lnTo>
                    <a:pt x="25007" y="34587"/>
                  </a:lnTo>
                  <a:lnTo>
                    <a:pt x="30729" y="30729"/>
                  </a:lnTo>
                  <a:lnTo>
                    <a:pt x="34587" y="25008"/>
                  </a:lnTo>
                  <a:lnTo>
                    <a:pt x="36002" y="18001"/>
                  </a:lnTo>
                  <a:close/>
                </a:path>
              </a:pathLst>
            </a:custGeom>
            <a:ln w="5060">
              <a:solidFill>
                <a:schemeClr val="accent1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5DAB1E1-8928-C8F0-7A15-492F4B00230D}"/>
              </a:ext>
            </a:extLst>
          </p:cNvPr>
          <p:cNvGrpSpPr/>
          <p:nvPr/>
        </p:nvGrpSpPr>
        <p:grpSpPr>
          <a:xfrm>
            <a:off x="981281" y="-16273"/>
            <a:ext cx="793157" cy="119905"/>
            <a:chOff x="853883" y="-13431"/>
            <a:chExt cx="793157" cy="119905"/>
          </a:xfrm>
        </p:grpSpPr>
        <p:sp>
          <p:nvSpPr>
            <p:cNvPr id="45" name="object 10">
              <a:extLst>
                <a:ext uri="{FF2B5EF4-FFF2-40B4-BE49-F238E27FC236}">
                  <a16:creationId xmlns:a16="http://schemas.microsoft.com/office/drawing/2014/main" id="{B7D1218B-C2C3-FEEF-4460-07FBA722031B}"/>
                </a:ext>
              </a:extLst>
            </p:cNvPr>
            <p:cNvSpPr txBox="1"/>
            <p:nvPr/>
          </p:nvSpPr>
          <p:spPr>
            <a:xfrm>
              <a:off x="853883" y="-13431"/>
              <a:ext cx="793157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Motivations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4E1A3BE-28CA-6EAC-3AB4-DC3CFC724EE2}"/>
                </a:ext>
              </a:extLst>
            </p:cNvPr>
            <p:cNvGrpSpPr/>
            <p:nvPr/>
          </p:nvGrpSpPr>
          <p:grpSpPr>
            <a:xfrm>
              <a:off x="1372449" y="36009"/>
              <a:ext cx="271460" cy="45719"/>
              <a:chOff x="2924175" y="188068"/>
              <a:chExt cx="271460" cy="45719"/>
            </a:xfrm>
          </p:grpSpPr>
          <p:sp>
            <p:nvSpPr>
              <p:cNvPr id="49" name="object 9">
                <a:extLst>
                  <a:ext uri="{FF2B5EF4-FFF2-40B4-BE49-F238E27FC236}">
                    <a16:creationId xmlns:a16="http://schemas.microsoft.com/office/drawing/2014/main" id="{18FEB20B-D9B1-55E0-59C9-A38F75BF7097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9">
                <a:extLst>
                  <a:ext uri="{FF2B5EF4-FFF2-40B4-BE49-F238E27FC236}">
                    <a16:creationId xmlns:a16="http://schemas.microsoft.com/office/drawing/2014/main" id="{966C6223-A1FD-146F-BF7E-F24950BB6881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" name="object 9">
                <a:extLst>
                  <a:ext uri="{FF2B5EF4-FFF2-40B4-BE49-F238E27FC236}">
                    <a16:creationId xmlns:a16="http://schemas.microsoft.com/office/drawing/2014/main" id="{CA01BA92-4950-1ECD-C19A-1AC68904800E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" name="object 9">
                <a:extLst>
                  <a:ext uri="{FF2B5EF4-FFF2-40B4-BE49-F238E27FC236}">
                    <a16:creationId xmlns:a16="http://schemas.microsoft.com/office/drawing/2014/main" id="{FE59559E-6572-0FCA-9A48-7A7580E3D818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883A35D-9398-5874-D77C-45B3E01FDE49}"/>
              </a:ext>
            </a:extLst>
          </p:cNvPr>
          <p:cNvGrpSpPr/>
          <p:nvPr/>
        </p:nvGrpSpPr>
        <p:grpSpPr>
          <a:xfrm>
            <a:off x="5425049" y="-16273"/>
            <a:ext cx="676029" cy="119905"/>
            <a:chOff x="5425049" y="-16273"/>
            <a:chExt cx="676029" cy="119905"/>
          </a:xfrm>
        </p:grpSpPr>
        <p:sp>
          <p:nvSpPr>
            <p:cNvPr id="72" name="object 10">
              <a:extLst>
                <a:ext uri="{FF2B5EF4-FFF2-40B4-BE49-F238E27FC236}">
                  <a16:creationId xmlns:a16="http://schemas.microsoft.com/office/drawing/2014/main" id="{DDA7402B-98D1-66A3-3AB9-068588D212BA}"/>
                </a:ext>
              </a:extLst>
            </p:cNvPr>
            <p:cNvSpPr txBox="1"/>
            <p:nvPr/>
          </p:nvSpPr>
          <p:spPr>
            <a:xfrm>
              <a:off x="5425049" y="-16273"/>
              <a:ext cx="561975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Conclusions</a:t>
              </a:r>
              <a:r>
                <a:rPr lang="it-IT" sz="700" spc="30" dirty="0">
                  <a:solidFill>
                    <a:srgbClr val="A67F84"/>
                  </a:solidFill>
                  <a:cs typeface="Arial"/>
                </a:rPr>
                <a:t> </a:t>
              </a:r>
              <a:r>
                <a:rPr lang="it-IT" sz="600" spc="30" dirty="0">
                  <a:solidFill>
                    <a:srgbClr val="A67F84"/>
                  </a:solidFill>
                  <a:cs typeface="Arial"/>
                </a:rPr>
                <a:t>   </a:t>
              </a:r>
              <a:endParaRPr lang="it-IT" sz="600" spc="25" dirty="0">
                <a:solidFill>
                  <a:srgbClr val="FFFFFF"/>
                </a:solidFill>
                <a:cs typeface="Arial"/>
              </a:endParaRP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8FCDEF8C-20CD-710F-286B-557F5BC92473}"/>
                </a:ext>
              </a:extLst>
            </p:cNvPr>
            <p:cNvGrpSpPr/>
            <p:nvPr/>
          </p:nvGrpSpPr>
          <p:grpSpPr>
            <a:xfrm>
              <a:off x="5980112" y="34448"/>
              <a:ext cx="120966" cy="45719"/>
              <a:chOff x="2924175" y="188068"/>
              <a:chExt cx="120966" cy="45719"/>
            </a:xfrm>
          </p:grpSpPr>
          <p:sp>
            <p:nvSpPr>
              <p:cNvPr id="75" name="object 9">
                <a:extLst>
                  <a:ext uri="{FF2B5EF4-FFF2-40B4-BE49-F238E27FC236}">
                    <a16:creationId xmlns:a16="http://schemas.microsoft.com/office/drawing/2014/main" id="{74AD8E7E-D627-93AB-E5CA-2ED94B45EA34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" name="object 9">
                <a:extLst>
                  <a:ext uri="{FF2B5EF4-FFF2-40B4-BE49-F238E27FC236}">
                    <a16:creationId xmlns:a16="http://schemas.microsoft.com/office/drawing/2014/main" id="{D52A9429-8335-EB79-8951-939532452697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4D3C36B-93AC-DE85-508E-0246150EA45A}"/>
              </a:ext>
            </a:extLst>
          </p:cNvPr>
          <p:cNvGrpSpPr/>
          <p:nvPr/>
        </p:nvGrpSpPr>
        <p:grpSpPr>
          <a:xfrm>
            <a:off x="2647043" y="-16273"/>
            <a:ext cx="722108" cy="119905"/>
            <a:chOff x="2468563" y="-16273"/>
            <a:chExt cx="722108" cy="119905"/>
          </a:xfrm>
        </p:grpSpPr>
        <p:sp>
          <p:nvSpPr>
            <p:cNvPr id="86" name="object 10">
              <a:extLst>
                <a:ext uri="{FF2B5EF4-FFF2-40B4-BE49-F238E27FC236}">
                  <a16:creationId xmlns:a16="http://schemas.microsoft.com/office/drawing/2014/main" id="{D3B13DA9-61AF-87EE-2835-1FEC5AB4FA04}"/>
                </a:ext>
              </a:extLst>
            </p:cNvPr>
            <p:cNvSpPr txBox="1"/>
            <p:nvPr/>
          </p:nvSpPr>
          <p:spPr>
            <a:xfrm>
              <a:off x="2468563" y="-16273"/>
              <a:ext cx="671422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Uniform</a:t>
              </a: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 case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D219B176-2E15-4A44-2998-8D30AB900716}"/>
                </a:ext>
              </a:extLst>
            </p:cNvPr>
            <p:cNvGrpSpPr/>
            <p:nvPr/>
          </p:nvGrpSpPr>
          <p:grpSpPr>
            <a:xfrm>
              <a:off x="3069705" y="34156"/>
              <a:ext cx="120966" cy="45719"/>
              <a:chOff x="2924175" y="188068"/>
              <a:chExt cx="120966" cy="45719"/>
            </a:xfrm>
          </p:grpSpPr>
          <p:sp>
            <p:nvSpPr>
              <p:cNvPr id="88" name="object 9">
                <a:extLst>
                  <a:ext uri="{FF2B5EF4-FFF2-40B4-BE49-F238E27FC236}">
                    <a16:creationId xmlns:a16="http://schemas.microsoft.com/office/drawing/2014/main" id="{6D018C69-50BB-80FC-B9FB-75AC3702CB0D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" name="object 9">
                <a:extLst>
                  <a:ext uri="{FF2B5EF4-FFF2-40B4-BE49-F238E27FC236}">
                    <a16:creationId xmlns:a16="http://schemas.microsoft.com/office/drawing/2014/main" id="{F3A08CAD-4A8C-6A5F-5A04-3E3E43B1846F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63182423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1743412"/>
            <a:ext cx="3161395" cy="15201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" r="5219"/>
          <a:stretch/>
        </p:blipFill>
        <p:spPr>
          <a:xfrm>
            <a:off x="28574" y="500378"/>
            <a:ext cx="4119563" cy="1006050"/>
          </a:xfrm>
          <a:prstGeom prst="rect">
            <a:avLst/>
          </a:prstGeom>
        </p:spPr>
      </p:pic>
      <p:grpSp>
        <p:nvGrpSpPr>
          <p:cNvPr id="32" name="Gruppo 31"/>
          <p:cNvGrpSpPr/>
          <p:nvPr/>
        </p:nvGrpSpPr>
        <p:grpSpPr>
          <a:xfrm>
            <a:off x="0" y="3346272"/>
            <a:ext cx="6153150" cy="114478"/>
            <a:chOff x="0" y="3346272"/>
            <a:chExt cx="4610101" cy="114478"/>
          </a:xfrm>
        </p:grpSpPr>
        <p:sp>
          <p:nvSpPr>
            <p:cNvPr id="46" name="object 14"/>
            <p:cNvSpPr/>
            <p:nvPr/>
          </p:nvSpPr>
          <p:spPr>
            <a:xfrm>
              <a:off x="0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5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10800" rIns="0" bIns="0" rtlCol="0">
              <a:noAutofit/>
            </a:bodyPr>
            <a:lstStyle/>
            <a:p>
              <a:pPr algn="ctr"/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Artur</a:t>
              </a:r>
              <a:r>
                <a:rPr lang="it-IT" sz="700" dirty="0">
                  <a:solidFill>
                    <a:srgbClr val="EBEBEB"/>
                  </a:solidFill>
                  <a:latin typeface="+mj-lt"/>
                </a:rPr>
                <a:t> 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Kryzhanovskyy </a:t>
              </a:r>
              <a:r>
                <a:rPr lang="it-IT" sz="700" i="1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et al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it-IT"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bject 15"/>
            <p:cNvSpPr/>
            <p:nvPr/>
          </p:nvSpPr>
          <p:spPr>
            <a:xfrm>
              <a:off x="2305051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10800" rIns="0" bIns="0" rtlCol="0"/>
            <a:lstStyle/>
            <a:p>
              <a:pPr algn="ctr"/>
              <a:r>
                <a:rPr lang="it-IT" sz="700" spc="6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3D Tokamak setup 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" r="5285"/>
          <a:stretch/>
        </p:blipFill>
        <p:spPr>
          <a:xfrm>
            <a:off x="9525" y="500378"/>
            <a:ext cx="4133951" cy="1005729"/>
          </a:xfrm>
          <a:prstGeom prst="rect">
            <a:avLst/>
          </a:prstGeom>
        </p:spPr>
      </p:pic>
      <p:grpSp>
        <p:nvGrpSpPr>
          <p:cNvPr id="49" name="Gruppo 48"/>
          <p:cNvGrpSpPr/>
          <p:nvPr/>
        </p:nvGrpSpPr>
        <p:grpSpPr>
          <a:xfrm>
            <a:off x="4227088" y="525020"/>
            <a:ext cx="1858554" cy="707886"/>
            <a:chOff x="285750" y="643517"/>
            <a:chExt cx="1858554" cy="707886"/>
          </a:xfrm>
        </p:grpSpPr>
        <p:sp>
          <p:nvSpPr>
            <p:cNvPr id="15" name="Ovale 14"/>
            <p:cNvSpPr/>
            <p:nvPr/>
          </p:nvSpPr>
          <p:spPr>
            <a:xfrm>
              <a:off x="285750" y="75375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CasellaDiTesto 16"/>
                <p:cNvSpPr txBox="1"/>
                <p:nvPr/>
              </p:nvSpPr>
              <p:spPr>
                <a:xfrm>
                  <a:off x="361952" y="643517"/>
                  <a:ext cx="1782352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000" dirty="0">
                      <a:latin typeface="+mj-lt"/>
                    </a:rPr>
                    <a:t>We </a:t>
                  </a:r>
                  <a:r>
                    <a:rPr lang="en-GB" sz="1000" dirty="0">
                      <a:latin typeface="+mj-lt"/>
                    </a:rPr>
                    <a:t>start from an </a:t>
                  </a:r>
                  <a:r>
                    <a:rPr lang="en-GB" sz="1000" i="1" dirty="0">
                      <a:latin typeface="+mj-lt"/>
                    </a:rPr>
                    <a:t>axisymmetric static </a:t>
                  </a:r>
                  <a:r>
                    <a:rPr lang="en-GB" sz="1000" i="1" dirty="0" err="1">
                      <a:latin typeface="+mj-lt"/>
                    </a:rPr>
                    <a:t>Ohmic</a:t>
                  </a:r>
                  <a:r>
                    <a:rPr lang="en-GB" sz="1000" i="1" dirty="0">
                      <a:latin typeface="+mj-lt"/>
                    </a:rPr>
                    <a:t> equilibrium </a:t>
                  </a:r>
                  <a:r>
                    <a:rPr lang="en-GB" sz="1000" dirty="0">
                      <a:latin typeface="+mj-lt"/>
                    </a:rPr>
                    <a:t>with </a:t>
                  </a:r>
                  <a:r>
                    <a:rPr lang="en-GB" sz="1000" i="1" dirty="0">
                      <a:latin typeface="+mj-lt"/>
                    </a:rPr>
                    <a:t>central safety factor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it-IT" sz="1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=0.8</m:t>
                      </m:r>
                    </m:oMath>
                  </a14:m>
                  <a:r>
                    <a:rPr lang="en-GB" sz="1000" dirty="0">
                      <a:latin typeface="+mj-lt"/>
                    </a:rPr>
                    <a:t> and </a:t>
                  </a:r>
                  <a:r>
                    <a:rPr lang="en-GB" sz="1000" i="1" dirty="0">
                      <a:latin typeface="+mj-lt"/>
                    </a:rPr>
                    <a:t>bell-shaped density profile</a:t>
                  </a:r>
                  <a:endParaRPr lang="en-GB" sz="10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7" name="CasellaDiTesto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952" y="643517"/>
                  <a:ext cx="1782352" cy="707886"/>
                </a:xfrm>
                <a:prstGeom prst="rect">
                  <a:avLst/>
                </a:prstGeom>
                <a:blipFill>
                  <a:blip r:embed="rId6"/>
                  <a:stretch>
                    <a:fillRect b="-431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4" name="object 8"/>
          <p:cNvSpPr txBox="1"/>
          <p:nvPr/>
        </p:nvSpPr>
        <p:spPr>
          <a:xfrm>
            <a:off x="-200" y="118683"/>
            <a:ext cx="6153349" cy="290699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0" rIns="0" bIns="0" rtlCol="0">
            <a:noAutofit/>
          </a:bodyPr>
          <a:lstStyle/>
          <a:p>
            <a:pPr marL="107945">
              <a:spcBef>
                <a:spcPts val="375"/>
              </a:spcBef>
            </a:pPr>
            <a:r>
              <a:rPr lang="en-GB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Tokamak setup in fully 3D configuration</a:t>
            </a:r>
          </a:p>
        </p:txBody>
      </p:sp>
      <p:sp>
        <p:nvSpPr>
          <p:cNvPr id="56" name="object 3"/>
          <p:cNvSpPr/>
          <p:nvPr/>
        </p:nvSpPr>
        <p:spPr>
          <a:xfrm>
            <a:off x="0" y="0"/>
            <a:ext cx="6153181" cy="118683"/>
          </a:xfrm>
          <a:custGeom>
            <a:avLst/>
            <a:gdLst/>
            <a:ahLst/>
            <a:cxnLst/>
            <a:rect l="l" t="t" r="r" b="b"/>
            <a:pathLst>
              <a:path w="4608195" h="122554">
                <a:moveTo>
                  <a:pt x="0" y="122389"/>
                </a:moveTo>
                <a:lnTo>
                  <a:pt x="4608004" y="122389"/>
                </a:lnTo>
                <a:lnTo>
                  <a:pt x="4608004" y="0"/>
                </a:lnTo>
                <a:lnTo>
                  <a:pt x="0" y="0"/>
                </a:lnTo>
                <a:lnTo>
                  <a:pt x="0" y="12238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1743412"/>
            <a:ext cx="3161395" cy="152010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1743412"/>
            <a:ext cx="3161394" cy="1520104"/>
          </a:xfrm>
          <a:prstGeom prst="rect">
            <a:avLst/>
          </a:prstGeom>
        </p:spPr>
      </p:pic>
      <p:sp>
        <p:nvSpPr>
          <p:cNvPr id="87" name="CasellaDiTesto 127"/>
          <p:cNvSpPr txBox="1"/>
          <p:nvPr/>
        </p:nvSpPr>
        <p:spPr>
          <a:xfrm>
            <a:off x="3023963" y="2149640"/>
            <a:ext cx="3061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+mj-lt"/>
              </a:rPr>
              <a:t>Fully 3D </a:t>
            </a:r>
            <a:r>
              <a:rPr lang="en-GB" sz="1000" dirty="0" err="1">
                <a:latin typeface="+mj-lt"/>
              </a:rPr>
              <a:t>sawtoothing</a:t>
            </a:r>
            <a:r>
              <a:rPr lang="en-GB" sz="1000" dirty="0">
                <a:latin typeface="+mj-lt"/>
              </a:rPr>
              <a:t> dynamics initialized by </a:t>
            </a:r>
            <a:r>
              <a:rPr lang="en-GB" sz="1000" i="1" dirty="0">
                <a:latin typeface="+mj-lt"/>
              </a:rPr>
              <a:t>three-wave coupling</a:t>
            </a:r>
            <a:r>
              <a:rPr lang="en-GB" sz="1000" dirty="0">
                <a:latin typeface="+mj-lt"/>
              </a:rPr>
              <a:t> approach between </a:t>
            </a:r>
            <a:r>
              <a:rPr lang="en-GB" sz="1000" dirty="0">
                <a:solidFill>
                  <a:srgbClr val="0070C0"/>
                </a:solidFill>
                <a:latin typeface="+mj-lt"/>
              </a:rPr>
              <a:t>1,1</a:t>
            </a:r>
            <a:r>
              <a:rPr lang="en-GB" sz="1000" dirty="0">
                <a:latin typeface="+mj-lt"/>
              </a:rPr>
              <a:t> and </a:t>
            </a:r>
            <a:r>
              <a:rPr lang="en-GB" sz="1000" dirty="0">
                <a:solidFill>
                  <a:srgbClr val="00B050"/>
                </a:solidFill>
                <a:latin typeface="+mj-lt"/>
              </a:rPr>
              <a:t>2,1</a:t>
            </a:r>
            <a:r>
              <a:rPr lang="en-GB" sz="1000" dirty="0">
                <a:latin typeface="+mj-lt"/>
              </a:rPr>
              <a:t> modes</a:t>
            </a:r>
          </a:p>
        </p:txBody>
      </p:sp>
      <p:grpSp>
        <p:nvGrpSpPr>
          <p:cNvPr id="51" name="Gruppo 125"/>
          <p:cNvGrpSpPr/>
          <p:nvPr/>
        </p:nvGrpSpPr>
        <p:grpSpPr>
          <a:xfrm>
            <a:off x="2924175" y="1647145"/>
            <a:ext cx="3249611" cy="553998"/>
            <a:chOff x="389757" y="1387809"/>
            <a:chExt cx="3249611" cy="553998"/>
          </a:xfrm>
        </p:grpSpPr>
        <p:sp>
          <p:nvSpPr>
            <p:cNvPr id="52" name="Ovale 126"/>
            <p:cNvSpPr/>
            <p:nvPr/>
          </p:nvSpPr>
          <p:spPr>
            <a:xfrm>
              <a:off x="389757" y="148439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CasellaDiTesto 127"/>
                <p:cNvSpPr txBox="1"/>
                <p:nvPr/>
              </p:nvSpPr>
              <p:spPr>
                <a:xfrm>
                  <a:off x="476247" y="1387809"/>
                  <a:ext cx="3163121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00" dirty="0">
                      <a:latin typeface="+mj-lt"/>
                    </a:rPr>
                    <a:t>We set S=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it-IT" sz="1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10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a14:m>
                  <a:r>
                    <a:rPr lang="en-GB" sz="1000" dirty="0">
                      <a:latin typeface="+mj-lt"/>
                    </a:rPr>
                    <a:t>, M=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it-IT" sz="1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0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1000" b="0" i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a14:m>
                  <a:r>
                    <a:rPr lang="it-IT" sz="1000" dirty="0">
                      <a:latin typeface="+mj-lt"/>
                    </a:rPr>
                    <a:t> </a:t>
                  </a:r>
                  <a:r>
                    <a:rPr lang="en-GB" sz="1000" dirty="0">
                      <a:latin typeface="+mj-lt"/>
                    </a:rPr>
                    <a:t>and consider 32 harmonics of the </a:t>
                  </a:r>
                  <a:r>
                    <a:rPr lang="en-GB" sz="1000" dirty="0">
                      <a:solidFill>
                        <a:srgbClr val="0070C0"/>
                      </a:solidFill>
                      <a:latin typeface="+mj-lt"/>
                    </a:rPr>
                    <a:t>1,1</a:t>
                  </a:r>
                  <a:r>
                    <a:rPr lang="en-GB" sz="1000" dirty="0">
                      <a:latin typeface="+mj-lt"/>
                    </a:rPr>
                    <a:t> internal kink mode in the computation, with initial </a:t>
                  </a:r>
                  <a:r>
                    <a:rPr lang="en-GB" sz="1000" i="1" dirty="0">
                      <a:latin typeface="+mj-lt"/>
                    </a:rPr>
                    <a:t>up-down asymmetric perturbations</a:t>
                  </a:r>
                  <a:endParaRPr lang="en-GB" sz="10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53" name="CasellaDiTesto 1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6247" y="1387809"/>
                  <a:ext cx="3163121" cy="553998"/>
                </a:xfrm>
                <a:prstGeom prst="rect">
                  <a:avLst/>
                </a:prstGeom>
                <a:blipFill>
                  <a:blip r:embed="rId9"/>
                  <a:stretch>
                    <a:fillRect b="-549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7" name="object 11"/>
          <p:cNvSpPr txBox="1">
            <a:spLocks/>
          </p:cNvSpPr>
          <p:nvPr/>
        </p:nvSpPr>
        <p:spPr>
          <a:xfrm>
            <a:off x="5776911" y="3360076"/>
            <a:ext cx="396875" cy="100674"/>
          </a:xfrm>
          <a:prstGeom prst="rect">
            <a:avLst/>
          </a:prstGeom>
        </p:spPr>
        <p:txBody>
          <a:bodyPr vert="horz" wrap="square" lIns="0" tIns="10800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600" b="0" i="0" kern="1200">
                <a:solidFill>
                  <a:srgbClr val="7A0000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847">
              <a:lnSpc>
                <a:spcPts val="660"/>
              </a:lnSpc>
            </a:pP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it-IT" sz="700" spc="114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t-IT" sz="700" spc="5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99D728-2A14-18A4-2FDB-08DB9B3C8F6D}"/>
              </a:ext>
            </a:extLst>
          </p:cNvPr>
          <p:cNvSpPr txBox="1"/>
          <p:nvPr/>
        </p:nvSpPr>
        <p:spPr>
          <a:xfrm>
            <a:off x="4211230" y="3011746"/>
            <a:ext cx="1546095" cy="301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>
                <a:schemeClr val="tx1"/>
              </a:buClr>
            </a:pPr>
            <a:r>
              <a:rPr lang="en-GB" sz="800" dirty="0">
                <a:solidFill>
                  <a:srgbClr val="00B0F0"/>
                </a:solidFill>
                <a:latin typeface="+mj-lt"/>
              </a:rPr>
              <a:t>[</a:t>
            </a:r>
            <a:r>
              <a:rPr lang="en-GB" sz="800" dirty="0" err="1">
                <a:solidFill>
                  <a:srgbClr val="00B0F0"/>
                </a:solidFill>
                <a:latin typeface="+mj-lt"/>
              </a:rPr>
              <a:t>Mcclements</a:t>
            </a:r>
            <a:r>
              <a:rPr lang="en-GB" sz="800" dirty="0">
                <a:solidFill>
                  <a:srgbClr val="00B0F0"/>
                </a:solidFill>
                <a:latin typeface="+mj-lt"/>
              </a:rPr>
              <a:t> et al, 2002]</a:t>
            </a:r>
            <a:endParaRPr lang="en-GB" sz="11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4" name="CasellaDiTesto 127">
            <a:extLst>
              <a:ext uri="{FF2B5EF4-FFF2-40B4-BE49-F238E27FC236}">
                <a16:creationId xmlns:a16="http://schemas.microsoft.com/office/drawing/2014/main" id="{83F4A01D-0B33-BD2D-3364-EE799E743D74}"/>
              </a:ext>
            </a:extLst>
          </p:cNvPr>
          <p:cNvSpPr txBox="1"/>
          <p:nvPr/>
        </p:nvSpPr>
        <p:spPr>
          <a:xfrm>
            <a:off x="3023962" y="2537357"/>
            <a:ext cx="3107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+mj-lt"/>
              </a:rPr>
              <a:t>The </a:t>
            </a:r>
            <a:r>
              <a:rPr lang="en-GB" sz="1000" dirty="0">
                <a:solidFill>
                  <a:srgbClr val="00B050"/>
                </a:solidFill>
                <a:latin typeface="+mj-lt"/>
              </a:rPr>
              <a:t>2,1</a:t>
            </a:r>
            <a:r>
              <a:rPr lang="en-GB" sz="1000" dirty="0">
                <a:latin typeface="+mj-lt"/>
              </a:rPr>
              <a:t> tearing mode is </a:t>
            </a:r>
            <a:r>
              <a:rPr lang="en-GB" sz="1000" i="1" u="sng" dirty="0">
                <a:latin typeface="+mj-lt"/>
              </a:rPr>
              <a:t>marginally stable</a:t>
            </a:r>
            <a:r>
              <a:rPr lang="en-GB" sz="1000" dirty="0">
                <a:latin typeface="+mj-lt"/>
              </a:rPr>
              <a:t> for this tokamak configuration</a:t>
            </a:r>
            <a:endParaRPr lang="en-US" sz="1000" dirty="0"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5D9DA1-EFA9-4FD1-094B-1F7181D722F6}"/>
              </a:ext>
            </a:extLst>
          </p:cNvPr>
          <p:cNvSpPr txBox="1"/>
          <p:nvPr/>
        </p:nvSpPr>
        <p:spPr>
          <a:xfrm>
            <a:off x="3023962" y="2925073"/>
            <a:ext cx="30616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+mj-lt"/>
              </a:rPr>
              <a:t>The </a:t>
            </a:r>
            <a:r>
              <a:rPr lang="en-GB" sz="1000" dirty="0">
                <a:solidFill>
                  <a:srgbClr val="00B050"/>
                </a:solidFill>
                <a:latin typeface="+mj-lt"/>
              </a:rPr>
              <a:t>2,1</a:t>
            </a:r>
            <a:r>
              <a:rPr lang="en-GB" sz="1000" dirty="0">
                <a:latin typeface="+mj-lt"/>
              </a:rPr>
              <a:t> mode will couple the internal kink to other harmonics, e.g. </a:t>
            </a:r>
            <a:r>
              <a:rPr lang="en-GB" sz="1000" dirty="0">
                <a:solidFill>
                  <a:srgbClr val="7030A0"/>
                </a:solidFill>
                <a:latin typeface="+mj-lt"/>
              </a:rPr>
              <a:t>1,0 </a:t>
            </a:r>
            <a:endParaRPr lang="en-GB" sz="1000" dirty="0">
              <a:latin typeface="+mj-lt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FBA1795-73AC-E35E-3523-7A7000D99188}"/>
              </a:ext>
            </a:extLst>
          </p:cNvPr>
          <p:cNvCxnSpPr>
            <a:cxnSpLocks/>
          </p:cNvCxnSpPr>
          <p:nvPr/>
        </p:nvCxnSpPr>
        <p:spPr>
          <a:xfrm>
            <a:off x="1754980" y="1899485"/>
            <a:ext cx="0" cy="1009650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  <a:effectLst>
            <a:glow rad="254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4073D68D-A05A-2170-F7E5-0CA6263553DA}"/>
              </a:ext>
            </a:extLst>
          </p:cNvPr>
          <p:cNvGrpSpPr/>
          <p:nvPr/>
        </p:nvGrpSpPr>
        <p:grpSpPr>
          <a:xfrm>
            <a:off x="4422616" y="-16273"/>
            <a:ext cx="720240" cy="119905"/>
            <a:chOff x="4457417" y="-16273"/>
            <a:chExt cx="720240" cy="119905"/>
          </a:xfrm>
        </p:grpSpPr>
        <p:sp>
          <p:nvSpPr>
            <p:cNvPr id="16" name="object 10">
              <a:extLst>
                <a:ext uri="{FF2B5EF4-FFF2-40B4-BE49-F238E27FC236}">
                  <a16:creationId xmlns:a16="http://schemas.microsoft.com/office/drawing/2014/main" id="{5BB57AF2-300E-9FEF-9ED8-DC9C2D6824EA}"/>
                </a:ext>
              </a:extLst>
            </p:cNvPr>
            <p:cNvSpPr txBox="1"/>
            <p:nvPr/>
          </p:nvSpPr>
          <p:spPr>
            <a:xfrm>
              <a:off x="4457417" y="-16273"/>
              <a:ext cx="448780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25" dirty="0" err="1">
                  <a:solidFill>
                    <a:schemeClr val="bg1"/>
                  </a:solidFill>
                  <a:cs typeface="Arial"/>
                </a:rPr>
                <a:t>Tokamak</a:t>
              </a:r>
              <a:endParaRPr lang="it-IT" sz="700" spc="25" dirty="0">
                <a:solidFill>
                  <a:schemeClr val="bg1"/>
                </a:solidFill>
                <a:cs typeface="Arial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8B3A5AD-8ABF-67A8-8356-02D63B7C75A2}"/>
                </a:ext>
              </a:extLst>
            </p:cNvPr>
            <p:cNvGrpSpPr/>
            <p:nvPr/>
          </p:nvGrpSpPr>
          <p:grpSpPr>
            <a:xfrm>
              <a:off x="4906197" y="34156"/>
              <a:ext cx="271460" cy="45719"/>
              <a:chOff x="2924175" y="188068"/>
              <a:chExt cx="271460" cy="45719"/>
            </a:xfrm>
          </p:grpSpPr>
          <p:sp>
            <p:nvSpPr>
              <p:cNvPr id="19" name="object 9">
                <a:extLst>
                  <a:ext uri="{FF2B5EF4-FFF2-40B4-BE49-F238E27FC236}">
                    <a16:creationId xmlns:a16="http://schemas.microsoft.com/office/drawing/2014/main" id="{BCB1E69A-5CAC-605F-5C51-FE74377D89B0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" name="object 9">
                <a:extLst>
                  <a:ext uri="{FF2B5EF4-FFF2-40B4-BE49-F238E27FC236}">
                    <a16:creationId xmlns:a16="http://schemas.microsoft.com/office/drawing/2014/main" id="{295EB4B3-CDFD-0AC6-B67E-C9956C34AE51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solidFill>
                <a:schemeClr val="bg1"/>
              </a:solidFill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" name="object 9">
                <a:extLst>
                  <a:ext uri="{FF2B5EF4-FFF2-40B4-BE49-F238E27FC236}">
                    <a16:creationId xmlns:a16="http://schemas.microsoft.com/office/drawing/2014/main" id="{A3D9A371-56B7-B78D-6B00-25BAB7C47E7D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9">
                <a:extLst>
                  <a:ext uri="{FF2B5EF4-FFF2-40B4-BE49-F238E27FC236}">
                    <a16:creationId xmlns:a16="http://schemas.microsoft.com/office/drawing/2014/main" id="{15D75562-625A-C367-EF07-E945F19FA8A0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22EAFBB-A364-1ADF-7758-49B0FAC4908B}"/>
              </a:ext>
            </a:extLst>
          </p:cNvPr>
          <p:cNvGrpSpPr/>
          <p:nvPr/>
        </p:nvGrpSpPr>
        <p:grpSpPr>
          <a:xfrm>
            <a:off x="3651345" y="-16273"/>
            <a:ext cx="489077" cy="119905"/>
            <a:chOff x="3720821" y="-16273"/>
            <a:chExt cx="489077" cy="119905"/>
          </a:xfrm>
        </p:grpSpPr>
        <p:sp>
          <p:nvSpPr>
            <p:cNvPr id="25" name="object 10">
              <a:extLst>
                <a:ext uri="{FF2B5EF4-FFF2-40B4-BE49-F238E27FC236}">
                  <a16:creationId xmlns:a16="http://schemas.microsoft.com/office/drawing/2014/main" id="{D2BCE493-FC37-3936-6512-B2E59B464D15}"/>
                </a:ext>
              </a:extLst>
            </p:cNvPr>
            <p:cNvSpPr txBox="1"/>
            <p:nvPr/>
          </p:nvSpPr>
          <p:spPr>
            <a:xfrm>
              <a:off x="3720821" y="-16273"/>
              <a:ext cx="23516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RFP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686148A-2F28-093C-3C1F-C70C891F5F92}"/>
                </a:ext>
              </a:extLst>
            </p:cNvPr>
            <p:cNvGrpSpPr/>
            <p:nvPr/>
          </p:nvGrpSpPr>
          <p:grpSpPr>
            <a:xfrm>
              <a:off x="3938438" y="34156"/>
              <a:ext cx="271460" cy="45719"/>
              <a:chOff x="2924175" y="188068"/>
              <a:chExt cx="271460" cy="45719"/>
            </a:xfrm>
          </p:grpSpPr>
          <p:sp>
            <p:nvSpPr>
              <p:cNvPr id="27" name="object 9">
                <a:extLst>
                  <a:ext uri="{FF2B5EF4-FFF2-40B4-BE49-F238E27FC236}">
                    <a16:creationId xmlns:a16="http://schemas.microsoft.com/office/drawing/2014/main" id="{FCF0D0C4-B758-FFD8-B4A2-5291FC550C87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" name="object 9">
                <a:extLst>
                  <a:ext uri="{FF2B5EF4-FFF2-40B4-BE49-F238E27FC236}">
                    <a16:creationId xmlns:a16="http://schemas.microsoft.com/office/drawing/2014/main" id="{C37DA567-9337-2D4B-7684-DD2450724B6C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" name="object 9">
                <a:extLst>
                  <a:ext uri="{FF2B5EF4-FFF2-40B4-BE49-F238E27FC236}">
                    <a16:creationId xmlns:a16="http://schemas.microsoft.com/office/drawing/2014/main" id="{1E387E24-0C65-E4E5-1BE6-FF891D861B36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9">
                <a:extLst>
                  <a:ext uri="{FF2B5EF4-FFF2-40B4-BE49-F238E27FC236}">
                    <a16:creationId xmlns:a16="http://schemas.microsoft.com/office/drawing/2014/main" id="{113B7904-87A9-97E0-668A-9E9AB2730543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8ACE507-E077-A616-4770-127887DF0756}"/>
              </a:ext>
            </a:extLst>
          </p:cNvPr>
          <p:cNvGrpSpPr/>
          <p:nvPr/>
        </p:nvGrpSpPr>
        <p:grpSpPr>
          <a:xfrm>
            <a:off x="37578" y="-16273"/>
            <a:ext cx="661509" cy="119905"/>
            <a:chOff x="37578" y="-16273"/>
            <a:chExt cx="661509" cy="119905"/>
          </a:xfrm>
        </p:grpSpPr>
        <p:sp>
          <p:nvSpPr>
            <p:cNvPr id="33" name="object 10">
              <a:extLst>
                <a:ext uri="{FF2B5EF4-FFF2-40B4-BE49-F238E27FC236}">
                  <a16:creationId xmlns:a16="http://schemas.microsoft.com/office/drawing/2014/main" id="{C5CA9636-A096-AE89-6678-4184BB721F79}"/>
                </a:ext>
              </a:extLst>
            </p:cNvPr>
            <p:cNvSpPr txBox="1"/>
            <p:nvPr/>
          </p:nvSpPr>
          <p:spPr>
            <a:xfrm>
              <a:off x="37578" y="-16273"/>
              <a:ext cx="532514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Introdu</a:t>
              </a:r>
              <a:r>
                <a:rPr lang="it-IT"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ction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1AE89C3-FE68-3929-3755-29AEB9EFA62E}"/>
                </a:ext>
              </a:extLst>
            </p:cNvPr>
            <p:cNvGrpSpPr/>
            <p:nvPr/>
          </p:nvGrpSpPr>
          <p:grpSpPr>
            <a:xfrm>
              <a:off x="578121" y="34156"/>
              <a:ext cx="120966" cy="45719"/>
              <a:chOff x="2924175" y="188068"/>
              <a:chExt cx="120966" cy="45719"/>
            </a:xfrm>
          </p:grpSpPr>
          <p:sp>
            <p:nvSpPr>
              <p:cNvPr id="35" name="object 9">
                <a:extLst>
                  <a:ext uri="{FF2B5EF4-FFF2-40B4-BE49-F238E27FC236}">
                    <a16:creationId xmlns:a16="http://schemas.microsoft.com/office/drawing/2014/main" id="{EA320740-5AF6-69D4-19DB-7FC7CF36C919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" name="object 9">
                <a:extLst>
                  <a:ext uri="{FF2B5EF4-FFF2-40B4-BE49-F238E27FC236}">
                    <a16:creationId xmlns:a16="http://schemas.microsoft.com/office/drawing/2014/main" id="{27039572-2F72-39A0-9592-2056BFDD0CA1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8E7154B-C6FB-946D-DE06-57EBBC13FABE}"/>
              </a:ext>
            </a:extLst>
          </p:cNvPr>
          <p:cNvGrpSpPr/>
          <p:nvPr/>
        </p:nvGrpSpPr>
        <p:grpSpPr>
          <a:xfrm>
            <a:off x="2056632" y="-16273"/>
            <a:ext cx="308217" cy="119905"/>
            <a:chOff x="1796655" y="-13431"/>
            <a:chExt cx="308217" cy="119905"/>
          </a:xfrm>
        </p:grpSpPr>
        <p:sp>
          <p:nvSpPr>
            <p:cNvPr id="38" name="object 10">
              <a:extLst>
                <a:ext uri="{FF2B5EF4-FFF2-40B4-BE49-F238E27FC236}">
                  <a16:creationId xmlns:a16="http://schemas.microsoft.com/office/drawing/2014/main" id="{793EC957-48FD-7D7E-879E-933E033675C1}"/>
                </a:ext>
              </a:extLst>
            </p:cNvPr>
            <p:cNvSpPr txBox="1"/>
            <p:nvPr/>
          </p:nvSpPr>
          <p:spPr>
            <a:xfrm>
              <a:off x="1796655" y="-13431"/>
              <a:ext cx="28371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Tools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39" name="object 9">
              <a:extLst>
                <a:ext uri="{FF2B5EF4-FFF2-40B4-BE49-F238E27FC236}">
                  <a16:creationId xmlns:a16="http://schemas.microsoft.com/office/drawing/2014/main" id="{F3B38CF1-B15A-7EB4-5784-6344C9D34CBB}"/>
                </a:ext>
              </a:extLst>
            </p:cNvPr>
            <p:cNvSpPr/>
            <p:nvPr/>
          </p:nvSpPr>
          <p:spPr>
            <a:xfrm>
              <a:off x="2059153" y="36009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36195" h="36194">
                  <a:moveTo>
                    <a:pt x="36002" y="18001"/>
                  </a:moveTo>
                  <a:lnTo>
                    <a:pt x="34587" y="10994"/>
                  </a:lnTo>
                  <a:lnTo>
                    <a:pt x="30729" y="5272"/>
                  </a:lnTo>
                  <a:lnTo>
                    <a:pt x="25007" y="1414"/>
                  </a:lnTo>
                  <a:lnTo>
                    <a:pt x="18000" y="0"/>
                  </a:lnTo>
                  <a:lnTo>
                    <a:pt x="10994" y="1414"/>
                  </a:lnTo>
                  <a:lnTo>
                    <a:pt x="5272" y="5272"/>
                  </a:lnTo>
                  <a:lnTo>
                    <a:pt x="1414" y="10994"/>
                  </a:lnTo>
                  <a:lnTo>
                    <a:pt x="0" y="18001"/>
                  </a:lnTo>
                  <a:lnTo>
                    <a:pt x="1414" y="25008"/>
                  </a:lnTo>
                  <a:lnTo>
                    <a:pt x="5272" y="30729"/>
                  </a:lnTo>
                  <a:lnTo>
                    <a:pt x="10994" y="34587"/>
                  </a:lnTo>
                  <a:lnTo>
                    <a:pt x="18000" y="36002"/>
                  </a:lnTo>
                  <a:lnTo>
                    <a:pt x="25007" y="34587"/>
                  </a:lnTo>
                  <a:lnTo>
                    <a:pt x="30729" y="30729"/>
                  </a:lnTo>
                  <a:lnTo>
                    <a:pt x="34587" y="25008"/>
                  </a:lnTo>
                  <a:lnTo>
                    <a:pt x="36002" y="18001"/>
                  </a:lnTo>
                  <a:close/>
                </a:path>
              </a:pathLst>
            </a:custGeom>
            <a:ln w="5060">
              <a:solidFill>
                <a:schemeClr val="accent1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8FC2D23-528C-2986-3893-8526FAEF6A2F}"/>
              </a:ext>
            </a:extLst>
          </p:cNvPr>
          <p:cNvGrpSpPr/>
          <p:nvPr/>
        </p:nvGrpSpPr>
        <p:grpSpPr>
          <a:xfrm>
            <a:off x="981281" y="-16273"/>
            <a:ext cx="793157" cy="119905"/>
            <a:chOff x="853883" y="-13431"/>
            <a:chExt cx="793157" cy="119905"/>
          </a:xfrm>
        </p:grpSpPr>
        <p:sp>
          <p:nvSpPr>
            <p:cNvPr id="41" name="object 10">
              <a:extLst>
                <a:ext uri="{FF2B5EF4-FFF2-40B4-BE49-F238E27FC236}">
                  <a16:creationId xmlns:a16="http://schemas.microsoft.com/office/drawing/2014/main" id="{D0731D3B-1734-3D1A-4C87-29A13CB1ABF4}"/>
                </a:ext>
              </a:extLst>
            </p:cNvPr>
            <p:cNvSpPr txBox="1"/>
            <p:nvPr/>
          </p:nvSpPr>
          <p:spPr>
            <a:xfrm>
              <a:off x="853883" y="-13431"/>
              <a:ext cx="793157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Motivations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6F8E3E7-C179-DAD2-A90A-347756DFD5D2}"/>
                </a:ext>
              </a:extLst>
            </p:cNvPr>
            <p:cNvGrpSpPr/>
            <p:nvPr/>
          </p:nvGrpSpPr>
          <p:grpSpPr>
            <a:xfrm>
              <a:off x="1372449" y="36009"/>
              <a:ext cx="271460" cy="45719"/>
              <a:chOff x="2924175" y="188068"/>
              <a:chExt cx="271460" cy="45719"/>
            </a:xfrm>
          </p:grpSpPr>
          <p:sp>
            <p:nvSpPr>
              <p:cNvPr id="43" name="object 9">
                <a:extLst>
                  <a:ext uri="{FF2B5EF4-FFF2-40B4-BE49-F238E27FC236}">
                    <a16:creationId xmlns:a16="http://schemas.microsoft.com/office/drawing/2014/main" id="{5E4B5B62-D65E-282F-88B8-0E2C5056E6EC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" name="object 9">
                <a:extLst>
                  <a:ext uri="{FF2B5EF4-FFF2-40B4-BE49-F238E27FC236}">
                    <a16:creationId xmlns:a16="http://schemas.microsoft.com/office/drawing/2014/main" id="{B7BCDFC5-D356-0F95-0F8A-99BD33BCC5DC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object 9">
                <a:extLst>
                  <a:ext uri="{FF2B5EF4-FFF2-40B4-BE49-F238E27FC236}">
                    <a16:creationId xmlns:a16="http://schemas.microsoft.com/office/drawing/2014/main" id="{7C9E1941-B337-65E5-F2DD-4AE037FD3A4F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id="{7684C931-21CE-F330-89B8-7F572F58F0E7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26DAC99-BE86-1C97-B780-03FB3CF59EB3}"/>
              </a:ext>
            </a:extLst>
          </p:cNvPr>
          <p:cNvGrpSpPr/>
          <p:nvPr/>
        </p:nvGrpSpPr>
        <p:grpSpPr>
          <a:xfrm>
            <a:off x="5425049" y="-16273"/>
            <a:ext cx="676029" cy="119905"/>
            <a:chOff x="5425049" y="-16273"/>
            <a:chExt cx="676029" cy="119905"/>
          </a:xfrm>
        </p:grpSpPr>
        <p:sp>
          <p:nvSpPr>
            <p:cNvPr id="54" name="object 10">
              <a:extLst>
                <a:ext uri="{FF2B5EF4-FFF2-40B4-BE49-F238E27FC236}">
                  <a16:creationId xmlns:a16="http://schemas.microsoft.com/office/drawing/2014/main" id="{53C87DA7-99AB-5248-7301-A1CF104A1E1B}"/>
                </a:ext>
              </a:extLst>
            </p:cNvPr>
            <p:cNvSpPr txBox="1"/>
            <p:nvPr/>
          </p:nvSpPr>
          <p:spPr>
            <a:xfrm>
              <a:off x="5425049" y="-16273"/>
              <a:ext cx="561975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Conclusions</a:t>
              </a:r>
              <a:r>
                <a:rPr lang="it-IT" sz="700" spc="30" dirty="0">
                  <a:solidFill>
                    <a:srgbClr val="A67F84"/>
                  </a:solidFill>
                  <a:cs typeface="Arial"/>
                </a:rPr>
                <a:t> </a:t>
              </a:r>
              <a:r>
                <a:rPr lang="it-IT" sz="600" spc="30" dirty="0">
                  <a:solidFill>
                    <a:srgbClr val="A67F84"/>
                  </a:solidFill>
                  <a:cs typeface="Arial"/>
                </a:rPr>
                <a:t>   </a:t>
              </a:r>
              <a:endParaRPr lang="it-IT" sz="600" spc="25" dirty="0">
                <a:solidFill>
                  <a:srgbClr val="FFFFFF"/>
                </a:solidFill>
                <a:cs typeface="Arial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370E68BB-2432-F716-20B3-A504EDFE34F9}"/>
                </a:ext>
              </a:extLst>
            </p:cNvPr>
            <p:cNvGrpSpPr/>
            <p:nvPr/>
          </p:nvGrpSpPr>
          <p:grpSpPr>
            <a:xfrm>
              <a:off x="5980112" y="34448"/>
              <a:ext cx="120966" cy="45719"/>
              <a:chOff x="2924175" y="188068"/>
              <a:chExt cx="120966" cy="45719"/>
            </a:xfrm>
          </p:grpSpPr>
          <p:sp>
            <p:nvSpPr>
              <p:cNvPr id="63" name="object 9">
                <a:extLst>
                  <a:ext uri="{FF2B5EF4-FFF2-40B4-BE49-F238E27FC236}">
                    <a16:creationId xmlns:a16="http://schemas.microsoft.com/office/drawing/2014/main" id="{0B3CD623-27FF-980C-FA06-8FEE19450595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" name="object 9">
                <a:extLst>
                  <a:ext uri="{FF2B5EF4-FFF2-40B4-BE49-F238E27FC236}">
                    <a16:creationId xmlns:a16="http://schemas.microsoft.com/office/drawing/2014/main" id="{83195B4A-AEE5-449B-84E1-C7A269979434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D2B46E6-2A8A-A289-05AC-7E59AA82A109}"/>
              </a:ext>
            </a:extLst>
          </p:cNvPr>
          <p:cNvGrpSpPr/>
          <p:nvPr/>
        </p:nvGrpSpPr>
        <p:grpSpPr>
          <a:xfrm>
            <a:off x="2647043" y="-16273"/>
            <a:ext cx="722108" cy="119905"/>
            <a:chOff x="2468563" y="-16273"/>
            <a:chExt cx="722108" cy="119905"/>
          </a:xfrm>
        </p:grpSpPr>
        <p:sp>
          <p:nvSpPr>
            <p:cNvPr id="73" name="object 10">
              <a:extLst>
                <a:ext uri="{FF2B5EF4-FFF2-40B4-BE49-F238E27FC236}">
                  <a16:creationId xmlns:a16="http://schemas.microsoft.com/office/drawing/2014/main" id="{B5FC1154-8BA7-6641-720E-6E06CABA1C7A}"/>
                </a:ext>
              </a:extLst>
            </p:cNvPr>
            <p:cNvSpPr txBox="1"/>
            <p:nvPr/>
          </p:nvSpPr>
          <p:spPr>
            <a:xfrm>
              <a:off x="2468563" y="-16273"/>
              <a:ext cx="671422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Uniform</a:t>
              </a: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 case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7DF73F50-36E7-EA4B-6326-FE59BAD7FD4D}"/>
                </a:ext>
              </a:extLst>
            </p:cNvPr>
            <p:cNvGrpSpPr/>
            <p:nvPr/>
          </p:nvGrpSpPr>
          <p:grpSpPr>
            <a:xfrm>
              <a:off x="3069705" y="34156"/>
              <a:ext cx="120966" cy="45719"/>
              <a:chOff x="2924175" y="188068"/>
              <a:chExt cx="120966" cy="45719"/>
            </a:xfrm>
          </p:grpSpPr>
          <p:sp>
            <p:nvSpPr>
              <p:cNvPr id="79" name="object 9">
                <a:extLst>
                  <a:ext uri="{FF2B5EF4-FFF2-40B4-BE49-F238E27FC236}">
                    <a16:creationId xmlns:a16="http://schemas.microsoft.com/office/drawing/2014/main" id="{A0FFBC78-E34E-3A4E-11DA-AB5D636DBE14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" name="object 9">
                <a:extLst>
                  <a:ext uri="{FF2B5EF4-FFF2-40B4-BE49-F238E27FC236}">
                    <a16:creationId xmlns:a16="http://schemas.microsoft.com/office/drawing/2014/main" id="{A0E0F33B-D997-2968-E61D-091917BD09D7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71917997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11" grpId="0"/>
      <p:bldP spid="14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9" y="471037"/>
            <a:ext cx="1832276" cy="2779716"/>
          </a:xfrm>
          <a:prstGeom prst="rect">
            <a:avLst/>
          </a:prstGeom>
        </p:spPr>
      </p:pic>
      <p:sp>
        <p:nvSpPr>
          <p:cNvPr id="67" name="Rectangle 66"/>
          <p:cNvSpPr/>
          <p:nvPr/>
        </p:nvSpPr>
        <p:spPr>
          <a:xfrm>
            <a:off x="-79920" y="1860895"/>
            <a:ext cx="41229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CWT</a:t>
            </a:r>
          </a:p>
        </p:txBody>
      </p:sp>
      <p:sp>
        <p:nvSpPr>
          <p:cNvPr id="86" name="object 8"/>
          <p:cNvSpPr txBox="1"/>
          <p:nvPr/>
        </p:nvSpPr>
        <p:spPr>
          <a:xfrm>
            <a:off x="-200" y="118683"/>
            <a:ext cx="6153349" cy="290699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0" rIns="0" bIns="0" rtlCol="0">
            <a:noAutofit/>
          </a:bodyPr>
          <a:lstStyle/>
          <a:p>
            <a:pPr marL="107945">
              <a:spcBef>
                <a:spcPts val="375"/>
              </a:spcBef>
            </a:pPr>
            <a:r>
              <a:rPr lang="en-GB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Excitation of AWs by magnetic reconnection in Tokamak</a:t>
            </a:r>
          </a:p>
        </p:txBody>
      </p:sp>
      <p:sp>
        <p:nvSpPr>
          <p:cNvPr id="77" name="object 3"/>
          <p:cNvSpPr/>
          <p:nvPr/>
        </p:nvSpPr>
        <p:spPr>
          <a:xfrm>
            <a:off x="0" y="0"/>
            <a:ext cx="6153181" cy="118683"/>
          </a:xfrm>
          <a:custGeom>
            <a:avLst/>
            <a:gdLst/>
            <a:ahLst/>
            <a:cxnLst/>
            <a:rect l="l" t="t" r="r" b="b"/>
            <a:pathLst>
              <a:path w="4608195" h="122554">
                <a:moveTo>
                  <a:pt x="0" y="122389"/>
                </a:moveTo>
                <a:lnTo>
                  <a:pt x="4608004" y="122389"/>
                </a:lnTo>
                <a:lnTo>
                  <a:pt x="4608004" y="0"/>
                </a:lnTo>
                <a:lnTo>
                  <a:pt x="0" y="0"/>
                </a:lnTo>
                <a:lnTo>
                  <a:pt x="0" y="12238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grpSp>
        <p:nvGrpSpPr>
          <p:cNvPr id="111" name="Gruppo 48"/>
          <p:cNvGrpSpPr/>
          <p:nvPr/>
        </p:nvGrpSpPr>
        <p:grpSpPr>
          <a:xfrm>
            <a:off x="1979085" y="1079431"/>
            <a:ext cx="4129416" cy="430887"/>
            <a:chOff x="285750" y="637850"/>
            <a:chExt cx="4129416" cy="430887"/>
          </a:xfrm>
        </p:grpSpPr>
        <p:sp>
          <p:nvSpPr>
            <p:cNvPr id="112" name="Ovale 14"/>
            <p:cNvSpPr/>
            <p:nvPr/>
          </p:nvSpPr>
          <p:spPr>
            <a:xfrm>
              <a:off x="285750" y="75375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3" name="CasellaDiTesto 16"/>
            <p:cNvSpPr txBox="1"/>
            <p:nvPr/>
          </p:nvSpPr>
          <p:spPr>
            <a:xfrm>
              <a:off x="381958" y="637850"/>
              <a:ext cx="403320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latin typeface="+mj-lt"/>
                </a:rPr>
                <a:t>Analogous results by using </a:t>
              </a:r>
              <a:r>
                <a:rPr lang="en-GB" sz="1100" dirty="0">
                  <a:solidFill>
                    <a:srgbClr val="0070C0"/>
                  </a:solidFill>
                  <a:latin typeface="+mj-lt"/>
                </a:rPr>
                <a:t>2,1</a:t>
              </a:r>
              <a:r>
                <a:rPr lang="en-GB" sz="1100" dirty="0">
                  <a:latin typeface="+mj-lt"/>
                </a:rPr>
                <a:t> </a:t>
              </a:r>
              <a:r>
                <a:rPr lang="en-GB" sz="1100" dirty="0">
                  <a:solidFill>
                    <a:srgbClr val="0070C0"/>
                  </a:solidFill>
                  <a:latin typeface="+mj-lt"/>
                </a:rPr>
                <a:t>island amplitude </a:t>
              </a:r>
              <a:r>
                <a:rPr lang="en-GB" sz="1100" dirty="0">
                  <a:latin typeface="+mj-lt"/>
                </a:rPr>
                <a:t>from</a:t>
              </a:r>
              <a:r>
                <a:rPr lang="en-GB" sz="1100" dirty="0">
                  <a:solidFill>
                    <a:srgbClr val="0070C0"/>
                  </a:solidFill>
                  <a:latin typeface="+mj-lt"/>
                </a:rPr>
                <a:t> 10% </a:t>
              </a:r>
              <a:r>
                <a:rPr lang="en-GB" sz="1100" dirty="0">
                  <a:latin typeface="+mj-lt"/>
                </a:rPr>
                <a:t>to</a:t>
              </a:r>
              <a:r>
                <a:rPr lang="en-GB" sz="1100" dirty="0">
                  <a:solidFill>
                    <a:srgbClr val="0070C0"/>
                  </a:solidFill>
                  <a:latin typeface="+mj-lt"/>
                </a:rPr>
                <a:t> 1% </a:t>
              </a:r>
              <a:r>
                <a:rPr lang="en-GB" sz="1100" dirty="0">
                  <a:latin typeface="+mj-lt"/>
                </a:rPr>
                <a:t>and</a:t>
              </a:r>
              <a:r>
                <a:rPr lang="en-GB" sz="1100" dirty="0">
                  <a:solidFill>
                    <a:srgbClr val="FF6600"/>
                  </a:solidFill>
                  <a:latin typeface="+mj-lt"/>
                </a:rPr>
                <a:t> 3,2 </a:t>
              </a:r>
              <a:r>
                <a:rPr lang="en-GB" sz="1100" dirty="0">
                  <a:latin typeface="+mj-lt"/>
                </a:rPr>
                <a:t>instead.</a:t>
              </a:r>
              <a:endParaRPr lang="it-IT" sz="1100" dirty="0">
                <a:latin typeface="+mj-lt"/>
              </a:endParaRPr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03945B6F-3169-A52C-64C3-2614EE38FEE6}"/>
              </a:ext>
            </a:extLst>
          </p:cNvPr>
          <p:cNvSpPr/>
          <p:nvPr/>
        </p:nvSpPr>
        <p:spPr>
          <a:xfrm>
            <a:off x="1457325" y="1823995"/>
            <a:ext cx="45719" cy="5897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it-IT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A663D2D-8E58-5279-0FDB-5C18F1498A5F}"/>
              </a:ext>
            </a:extLst>
          </p:cNvPr>
          <p:cNvGrpSpPr/>
          <p:nvPr/>
        </p:nvGrpSpPr>
        <p:grpSpPr>
          <a:xfrm>
            <a:off x="1491692" y="2413985"/>
            <a:ext cx="1047579" cy="346501"/>
            <a:chOff x="1491692" y="2413985"/>
            <a:chExt cx="1047579" cy="346501"/>
          </a:xfrm>
        </p:grpSpPr>
        <p:sp>
          <p:nvSpPr>
            <p:cNvPr id="74" name="Curved Left Arrow 73"/>
            <p:cNvSpPr/>
            <p:nvPr/>
          </p:nvSpPr>
          <p:spPr>
            <a:xfrm rot="16200000" flipH="1">
              <a:off x="1938186" y="1967491"/>
              <a:ext cx="154592" cy="1047579"/>
            </a:xfrm>
            <a:prstGeom prst="curvedLeftArrow">
              <a:avLst>
                <a:gd name="adj1" fmla="val 8065"/>
                <a:gd name="adj2" fmla="val 50000"/>
                <a:gd name="adj3" fmla="val 25000"/>
              </a:avLst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it-IT">
                <a:solidFill>
                  <a:srgbClr val="FF0000"/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832231" y="2545042"/>
              <a:ext cx="384096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8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FFT 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675E3D1-3A9C-C473-811B-7BD9E2C59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269" y="1554750"/>
            <a:ext cx="2946127" cy="17873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sellaDiTesto 16">
                <a:extLst>
                  <a:ext uri="{FF2B5EF4-FFF2-40B4-BE49-F238E27FC236}">
                    <a16:creationId xmlns:a16="http://schemas.microsoft.com/office/drawing/2014/main" id="{677738DC-61DB-300E-2DB2-FA257E167145}"/>
                  </a:ext>
                </a:extLst>
              </p:cNvPr>
              <p:cNvSpPr txBox="1"/>
              <p:nvPr/>
            </p:nvSpPr>
            <p:spPr>
              <a:xfrm>
                <a:off x="2055921" y="408995"/>
                <a:ext cx="354009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FFT of the (</a:t>
                </a:r>
                <a:r>
                  <a:rPr lang="en-GB" sz="1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m,n</a:t>
                </a:r>
                <a:r>
                  <a:rPr lang="en-GB" sz="11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)=(1,0) for the last 500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11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  <m:sub>
                        <m:r>
                          <a:rPr lang="it-IT" sz="11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sub>
                    </m:sSub>
                    <m:r>
                      <a:rPr lang="it-IT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GB" sz="11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the simulation</a:t>
                </a:r>
                <a:r>
                  <a:rPr lang="it-IT" sz="11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it-IT" sz="1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Verification</a:t>
                </a:r>
                <a:r>
                  <a:rPr lang="it-IT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the </a:t>
                </a:r>
                <a:r>
                  <a:rPr lang="it-IT" sz="1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theoretical</a:t>
                </a:r>
                <a:r>
                  <a:rPr lang="it-IT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model (MHD).</a:t>
                </a:r>
              </a:p>
            </p:txBody>
          </p:sp>
        </mc:Choice>
        <mc:Fallback xmlns="">
          <p:sp>
            <p:nvSpPr>
              <p:cNvPr id="36" name="CasellaDiTesto 16">
                <a:extLst>
                  <a:ext uri="{FF2B5EF4-FFF2-40B4-BE49-F238E27FC236}">
                    <a16:creationId xmlns:a16="http://schemas.microsoft.com/office/drawing/2014/main" id="{677738DC-61DB-300E-2DB2-FA257E167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5921" y="408995"/>
                <a:ext cx="3540096" cy="430887"/>
              </a:xfrm>
              <a:prstGeom prst="rect">
                <a:avLst/>
              </a:prstGeom>
              <a:blipFill>
                <a:blip r:embed="rId4"/>
                <a:stretch>
                  <a:fillRect b="-985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uppo 48">
            <a:extLst>
              <a:ext uri="{FF2B5EF4-FFF2-40B4-BE49-F238E27FC236}">
                <a16:creationId xmlns:a16="http://schemas.microsoft.com/office/drawing/2014/main" id="{494D9408-C6D6-A69B-3EF8-C840DAB58D34}"/>
              </a:ext>
            </a:extLst>
          </p:cNvPr>
          <p:cNvGrpSpPr/>
          <p:nvPr/>
        </p:nvGrpSpPr>
        <p:grpSpPr>
          <a:xfrm>
            <a:off x="1978954" y="407893"/>
            <a:ext cx="4147278" cy="261610"/>
            <a:chOff x="285750" y="660677"/>
            <a:chExt cx="4147278" cy="261610"/>
          </a:xfrm>
        </p:grpSpPr>
        <p:sp>
          <p:nvSpPr>
            <p:cNvPr id="38" name="Ovale 14">
              <a:extLst>
                <a:ext uri="{FF2B5EF4-FFF2-40B4-BE49-F238E27FC236}">
                  <a16:creationId xmlns:a16="http://schemas.microsoft.com/office/drawing/2014/main" id="{447ED7E7-0D93-9A29-5B0B-7DEED1231FAA}"/>
                </a:ext>
              </a:extLst>
            </p:cNvPr>
            <p:cNvSpPr/>
            <p:nvPr/>
          </p:nvSpPr>
          <p:spPr>
            <a:xfrm>
              <a:off x="285750" y="75375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CasellaDiTesto 16">
                  <a:extLst>
                    <a:ext uri="{FF2B5EF4-FFF2-40B4-BE49-F238E27FC236}">
                      <a16:creationId xmlns:a16="http://schemas.microsoft.com/office/drawing/2014/main" id="{1E603913-D322-EA99-DAA6-BF0C1D804FBE}"/>
                    </a:ext>
                  </a:extLst>
                </p:cNvPr>
                <p:cNvSpPr txBox="1"/>
                <p:nvPr/>
              </p:nvSpPr>
              <p:spPr>
                <a:xfrm>
                  <a:off x="361952" y="660677"/>
                  <a:ext cx="4071076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FFT of the (</a:t>
                  </a:r>
                  <a:r>
                    <a:rPr lang="en-GB" sz="1100" dirty="0" err="1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m,n</a:t>
                  </a:r>
                  <a:r>
                    <a:rPr lang="en-GB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)=(</a:t>
                  </a:r>
                  <a:r>
                    <a:rPr lang="en-GB" sz="1100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1,0</a:t>
                  </a:r>
                  <a:r>
                    <a:rPr lang="en-GB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 for the last 500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11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sz="11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it-IT" sz="11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sub>
                      </m:sSub>
                      <m:r>
                        <a:rPr lang="it-IT" sz="11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GB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of the simulation</a:t>
                  </a:r>
                  <a:r>
                    <a:rPr lang="it-IT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40" name="CasellaDiTesto 16">
                  <a:extLst>
                    <a:ext uri="{FF2B5EF4-FFF2-40B4-BE49-F238E27FC236}">
                      <a16:creationId xmlns:a16="http://schemas.microsoft.com/office/drawing/2014/main" id="{1E603913-D322-EA99-DAA6-BF0C1D804F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952" y="660677"/>
                  <a:ext cx="4071076" cy="261610"/>
                </a:xfrm>
                <a:prstGeom prst="rect">
                  <a:avLst/>
                </a:prstGeom>
                <a:blipFill>
                  <a:blip r:embed="rId5"/>
                  <a:stretch>
                    <a:fillRect b="-16279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uppo 48">
            <a:extLst>
              <a:ext uri="{FF2B5EF4-FFF2-40B4-BE49-F238E27FC236}">
                <a16:creationId xmlns:a16="http://schemas.microsoft.com/office/drawing/2014/main" id="{8D14A6C3-6FA3-A637-96F7-AF4EE2663776}"/>
              </a:ext>
            </a:extLst>
          </p:cNvPr>
          <p:cNvGrpSpPr/>
          <p:nvPr/>
        </p:nvGrpSpPr>
        <p:grpSpPr>
          <a:xfrm>
            <a:off x="1986179" y="827182"/>
            <a:ext cx="4219438" cy="261610"/>
            <a:chOff x="285750" y="660677"/>
            <a:chExt cx="4219438" cy="261610"/>
          </a:xfrm>
        </p:grpSpPr>
        <p:sp>
          <p:nvSpPr>
            <p:cNvPr id="43" name="Ovale 14">
              <a:extLst>
                <a:ext uri="{FF2B5EF4-FFF2-40B4-BE49-F238E27FC236}">
                  <a16:creationId xmlns:a16="http://schemas.microsoft.com/office/drawing/2014/main" id="{4F8ACA5E-0E6D-DBA2-7075-343C3EF40188}"/>
                </a:ext>
              </a:extLst>
            </p:cNvPr>
            <p:cNvSpPr/>
            <p:nvPr/>
          </p:nvSpPr>
          <p:spPr>
            <a:xfrm>
              <a:off x="285750" y="75375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4" name="CasellaDiTesto 16">
              <a:extLst>
                <a:ext uri="{FF2B5EF4-FFF2-40B4-BE49-F238E27FC236}">
                  <a16:creationId xmlns:a16="http://schemas.microsoft.com/office/drawing/2014/main" id="{0308FF1E-1083-A138-92A3-84FF93474F81}"/>
                </a:ext>
              </a:extLst>
            </p:cNvPr>
            <p:cNvSpPr txBox="1"/>
            <p:nvPr/>
          </p:nvSpPr>
          <p:spPr>
            <a:xfrm>
              <a:off x="361951" y="660677"/>
              <a:ext cx="414323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Weaker frequencies correspond to SAW with </a:t>
              </a:r>
              <a:r>
                <a:rPr lang="en-GB" sz="11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2,0</a:t>
              </a:r>
              <a:r>
                <a:rPr lang="en-GB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</a:t>
              </a:r>
              <a:r>
                <a:rPr lang="en-GB" sz="11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3,0</a:t>
              </a:r>
              <a:r>
                <a:rPr lang="en-GB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periodicities.</a:t>
              </a:r>
              <a:endParaRPr lang="it-IT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2F48B9B6-E9B5-38D5-9918-4C40286F4B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9269" y="2319119"/>
            <a:ext cx="1080804" cy="102294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308CFFFB-6BF3-B584-6CBD-7118A417B3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809" y="1546861"/>
            <a:ext cx="2672354" cy="182498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C9789BD0-B090-79AD-F46D-DBB0401B92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810" y="1546860"/>
            <a:ext cx="2709376" cy="182499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085E6673-B820-025B-6EF4-34E3819501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809" y="1546861"/>
            <a:ext cx="2725830" cy="1824989"/>
          </a:xfrm>
          <a:prstGeom prst="rect">
            <a:avLst/>
          </a:prstGeom>
        </p:spPr>
      </p:pic>
      <p:grpSp>
        <p:nvGrpSpPr>
          <p:cNvPr id="32" name="Gruppo 31"/>
          <p:cNvGrpSpPr/>
          <p:nvPr/>
        </p:nvGrpSpPr>
        <p:grpSpPr>
          <a:xfrm>
            <a:off x="0" y="3346272"/>
            <a:ext cx="6153150" cy="114478"/>
            <a:chOff x="0" y="3346272"/>
            <a:chExt cx="4610101" cy="114478"/>
          </a:xfrm>
        </p:grpSpPr>
        <p:sp>
          <p:nvSpPr>
            <p:cNvPr id="46" name="object 14"/>
            <p:cNvSpPr/>
            <p:nvPr/>
          </p:nvSpPr>
          <p:spPr>
            <a:xfrm>
              <a:off x="0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5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10800" rIns="0" bIns="0" rtlCol="0">
              <a:noAutofit/>
            </a:bodyPr>
            <a:lstStyle/>
            <a:p>
              <a:pPr algn="ctr"/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Artur</a:t>
              </a:r>
              <a:r>
                <a:rPr lang="it-IT" sz="700" dirty="0">
                  <a:solidFill>
                    <a:srgbClr val="EBEBEB"/>
                  </a:solidFill>
                  <a:latin typeface="+mj-lt"/>
                </a:rPr>
                <a:t> 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Kryzhanovskyy </a:t>
              </a:r>
              <a:r>
                <a:rPr lang="it-IT" sz="700" i="1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et al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it-IT"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bject 15"/>
            <p:cNvSpPr/>
            <p:nvPr/>
          </p:nvSpPr>
          <p:spPr>
            <a:xfrm>
              <a:off x="2305051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10800" rIns="0" bIns="0" rtlCol="0"/>
            <a:lstStyle/>
            <a:p>
              <a:pPr algn="ctr"/>
              <a:r>
                <a:rPr lang="it-IT" sz="700" spc="6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3D </a:t>
              </a:r>
              <a:r>
                <a:rPr lang="it-IT" sz="700" spc="6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Tokamak</a:t>
              </a:r>
              <a:r>
                <a:rPr lang="it-IT" sz="700" spc="6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700" spc="6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simulation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3" name="object 11">
            <a:extLst>
              <a:ext uri="{FF2B5EF4-FFF2-40B4-BE49-F238E27FC236}">
                <a16:creationId xmlns:a16="http://schemas.microsoft.com/office/drawing/2014/main" id="{8AE69B32-E834-8BD8-43BF-A7D36D6BB9D3}"/>
              </a:ext>
            </a:extLst>
          </p:cNvPr>
          <p:cNvSpPr txBox="1">
            <a:spLocks/>
          </p:cNvSpPr>
          <p:nvPr/>
        </p:nvSpPr>
        <p:spPr>
          <a:xfrm>
            <a:off x="5776911" y="3360076"/>
            <a:ext cx="396875" cy="100674"/>
          </a:xfrm>
          <a:prstGeom prst="rect">
            <a:avLst/>
          </a:prstGeom>
        </p:spPr>
        <p:txBody>
          <a:bodyPr vert="horz" wrap="square" lIns="0" tIns="10800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600" b="0" i="0" kern="1200">
                <a:solidFill>
                  <a:srgbClr val="7A0000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847">
              <a:lnSpc>
                <a:spcPts val="660"/>
              </a:lnSpc>
            </a:pP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it-IT" sz="700" spc="114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t-IT" sz="700" spc="5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96B72F7-0F08-99D4-B810-DED1180600F9}"/>
              </a:ext>
            </a:extLst>
          </p:cNvPr>
          <p:cNvGrpSpPr/>
          <p:nvPr/>
        </p:nvGrpSpPr>
        <p:grpSpPr>
          <a:xfrm>
            <a:off x="4422616" y="-16273"/>
            <a:ext cx="720240" cy="119905"/>
            <a:chOff x="4457417" y="-16273"/>
            <a:chExt cx="720240" cy="119905"/>
          </a:xfrm>
        </p:grpSpPr>
        <p:sp>
          <p:nvSpPr>
            <p:cNvPr id="4" name="object 10">
              <a:extLst>
                <a:ext uri="{FF2B5EF4-FFF2-40B4-BE49-F238E27FC236}">
                  <a16:creationId xmlns:a16="http://schemas.microsoft.com/office/drawing/2014/main" id="{D93E4AA0-0B0C-A417-C414-8B36AB0E325D}"/>
                </a:ext>
              </a:extLst>
            </p:cNvPr>
            <p:cNvSpPr txBox="1"/>
            <p:nvPr/>
          </p:nvSpPr>
          <p:spPr>
            <a:xfrm>
              <a:off x="4457417" y="-16273"/>
              <a:ext cx="448780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25" dirty="0" err="1">
                  <a:solidFill>
                    <a:schemeClr val="bg1"/>
                  </a:solidFill>
                  <a:cs typeface="Arial"/>
                </a:rPr>
                <a:t>Tokamak</a:t>
              </a:r>
              <a:endParaRPr lang="it-IT" sz="700" spc="25" dirty="0">
                <a:solidFill>
                  <a:schemeClr val="bg1"/>
                </a:solidFill>
                <a:cs typeface="Arial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20E7688-28CA-610A-3204-A13AC778EAAA}"/>
                </a:ext>
              </a:extLst>
            </p:cNvPr>
            <p:cNvGrpSpPr/>
            <p:nvPr/>
          </p:nvGrpSpPr>
          <p:grpSpPr>
            <a:xfrm>
              <a:off x="4906197" y="34156"/>
              <a:ext cx="271460" cy="45719"/>
              <a:chOff x="2924175" y="188068"/>
              <a:chExt cx="271460" cy="45719"/>
            </a:xfrm>
          </p:grpSpPr>
          <p:sp>
            <p:nvSpPr>
              <p:cNvPr id="11" name="object 9">
                <a:extLst>
                  <a:ext uri="{FF2B5EF4-FFF2-40B4-BE49-F238E27FC236}">
                    <a16:creationId xmlns:a16="http://schemas.microsoft.com/office/drawing/2014/main" id="{C807B5E8-2B59-B005-94A2-56A3391C6E83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9">
                <a:extLst>
                  <a:ext uri="{FF2B5EF4-FFF2-40B4-BE49-F238E27FC236}">
                    <a16:creationId xmlns:a16="http://schemas.microsoft.com/office/drawing/2014/main" id="{A5876FFB-BA17-9A54-E82F-35515C8A5B9A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9">
                <a:extLst>
                  <a:ext uri="{FF2B5EF4-FFF2-40B4-BE49-F238E27FC236}">
                    <a16:creationId xmlns:a16="http://schemas.microsoft.com/office/drawing/2014/main" id="{4FF5B0C3-0279-CF95-FFF1-83C25AB66518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16" name="object 9">
                <a:extLst>
                  <a:ext uri="{FF2B5EF4-FFF2-40B4-BE49-F238E27FC236}">
                    <a16:creationId xmlns:a16="http://schemas.microsoft.com/office/drawing/2014/main" id="{21A48DA4-ECD2-E7D0-E308-400243B2BC96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solidFill>
                <a:schemeClr val="bg1"/>
              </a:solidFill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CC6FBB1-05B8-D863-9550-54CBC11E430A}"/>
              </a:ext>
            </a:extLst>
          </p:cNvPr>
          <p:cNvGrpSpPr/>
          <p:nvPr/>
        </p:nvGrpSpPr>
        <p:grpSpPr>
          <a:xfrm>
            <a:off x="3651345" y="-16273"/>
            <a:ext cx="489077" cy="119905"/>
            <a:chOff x="3720821" y="-16273"/>
            <a:chExt cx="489077" cy="119905"/>
          </a:xfrm>
        </p:grpSpPr>
        <p:sp>
          <p:nvSpPr>
            <p:cNvPr id="18" name="object 10">
              <a:extLst>
                <a:ext uri="{FF2B5EF4-FFF2-40B4-BE49-F238E27FC236}">
                  <a16:creationId xmlns:a16="http://schemas.microsoft.com/office/drawing/2014/main" id="{D56C5E70-B1D9-2795-B85D-7074198CCFA0}"/>
                </a:ext>
              </a:extLst>
            </p:cNvPr>
            <p:cNvSpPr txBox="1"/>
            <p:nvPr/>
          </p:nvSpPr>
          <p:spPr>
            <a:xfrm>
              <a:off x="3720821" y="-16273"/>
              <a:ext cx="23516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RFP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3FBDC77-0F57-D644-8770-34A551F84355}"/>
                </a:ext>
              </a:extLst>
            </p:cNvPr>
            <p:cNvGrpSpPr/>
            <p:nvPr/>
          </p:nvGrpSpPr>
          <p:grpSpPr>
            <a:xfrm>
              <a:off x="3938438" y="34156"/>
              <a:ext cx="271460" cy="45719"/>
              <a:chOff x="2924175" y="188068"/>
              <a:chExt cx="271460" cy="45719"/>
            </a:xfrm>
          </p:grpSpPr>
          <p:sp>
            <p:nvSpPr>
              <p:cNvPr id="20" name="object 9">
                <a:extLst>
                  <a:ext uri="{FF2B5EF4-FFF2-40B4-BE49-F238E27FC236}">
                    <a16:creationId xmlns:a16="http://schemas.microsoft.com/office/drawing/2014/main" id="{3CBEECA5-3235-4845-0EFC-2227E1BDFA38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" name="object 9">
                <a:extLst>
                  <a:ext uri="{FF2B5EF4-FFF2-40B4-BE49-F238E27FC236}">
                    <a16:creationId xmlns:a16="http://schemas.microsoft.com/office/drawing/2014/main" id="{DAA34822-D1EF-3EC8-EF90-1E9C4D22D3F5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9">
                <a:extLst>
                  <a:ext uri="{FF2B5EF4-FFF2-40B4-BE49-F238E27FC236}">
                    <a16:creationId xmlns:a16="http://schemas.microsoft.com/office/drawing/2014/main" id="{5E02BDA4-1417-92E2-D5B0-47473F6DBAA2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9">
                <a:extLst>
                  <a:ext uri="{FF2B5EF4-FFF2-40B4-BE49-F238E27FC236}">
                    <a16:creationId xmlns:a16="http://schemas.microsoft.com/office/drawing/2014/main" id="{B15BF3C5-EC61-7992-5FB1-CA0A171FBBC7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757B642-72C5-ACB8-8051-B14C0C0F87AF}"/>
              </a:ext>
            </a:extLst>
          </p:cNvPr>
          <p:cNvGrpSpPr/>
          <p:nvPr/>
        </p:nvGrpSpPr>
        <p:grpSpPr>
          <a:xfrm>
            <a:off x="37578" y="-16273"/>
            <a:ext cx="661509" cy="119905"/>
            <a:chOff x="37578" y="-16273"/>
            <a:chExt cx="661509" cy="119905"/>
          </a:xfrm>
        </p:grpSpPr>
        <p:sp>
          <p:nvSpPr>
            <p:cNvPr id="25" name="object 10">
              <a:extLst>
                <a:ext uri="{FF2B5EF4-FFF2-40B4-BE49-F238E27FC236}">
                  <a16:creationId xmlns:a16="http://schemas.microsoft.com/office/drawing/2014/main" id="{8854C840-C6DD-8296-A8A8-3A2FC6C90837}"/>
                </a:ext>
              </a:extLst>
            </p:cNvPr>
            <p:cNvSpPr txBox="1"/>
            <p:nvPr/>
          </p:nvSpPr>
          <p:spPr>
            <a:xfrm>
              <a:off x="37578" y="-16273"/>
              <a:ext cx="532514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Introdu</a:t>
              </a:r>
              <a:r>
                <a:rPr lang="it-IT"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ction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A039643-FC48-C471-0EDA-7DB64E85E2A6}"/>
                </a:ext>
              </a:extLst>
            </p:cNvPr>
            <p:cNvGrpSpPr/>
            <p:nvPr/>
          </p:nvGrpSpPr>
          <p:grpSpPr>
            <a:xfrm>
              <a:off x="578121" y="34156"/>
              <a:ext cx="120966" cy="45719"/>
              <a:chOff x="2924175" y="188068"/>
              <a:chExt cx="120966" cy="45719"/>
            </a:xfrm>
          </p:grpSpPr>
          <p:sp>
            <p:nvSpPr>
              <p:cNvPr id="27" name="object 9">
                <a:extLst>
                  <a:ext uri="{FF2B5EF4-FFF2-40B4-BE49-F238E27FC236}">
                    <a16:creationId xmlns:a16="http://schemas.microsoft.com/office/drawing/2014/main" id="{3C086FBD-1F14-F643-6027-C6850894C15A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" name="object 9">
                <a:extLst>
                  <a:ext uri="{FF2B5EF4-FFF2-40B4-BE49-F238E27FC236}">
                    <a16:creationId xmlns:a16="http://schemas.microsoft.com/office/drawing/2014/main" id="{1003FE49-F72F-8B7A-9FAA-1EF11BF018FA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3FB357D-3858-A2CD-80D0-CEE24640123B}"/>
              </a:ext>
            </a:extLst>
          </p:cNvPr>
          <p:cNvGrpSpPr/>
          <p:nvPr/>
        </p:nvGrpSpPr>
        <p:grpSpPr>
          <a:xfrm>
            <a:off x="2056632" y="-16273"/>
            <a:ext cx="308217" cy="119905"/>
            <a:chOff x="1796655" y="-13431"/>
            <a:chExt cx="308217" cy="119905"/>
          </a:xfrm>
        </p:grpSpPr>
        <p:sp>
          <p:nvSpPr>
            <p:cNvPr id="30" name="object 10">
              <a:extLst>
                <a:ext uri="{FF2B5EF4-FFF2-40B4-BE49-F238E27FC236}">
                  <a16:creationId xmlns:a16="http://schemas.microsoft.com/office/drawing/2014/main" id="{A459B4BA-E1FE-90CA-CF63-3FD8DB0F8EAB}"/>
                </a:ext>
              </a:extLst>
            </p:cNvPr>
            <p:cNvSpPr txBox="1"/>
            <p:nvPr/>
          </p:nvSpPr>
          <p:spPr>
            <a:xfrm>
              <a:off x="1796655" y="-13431"/>
              <a:ext cx="28371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Tools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31" name="object 9">
              <a:extLst>
                <a:ext uri="{FF2B5EF4-FFF2-40B4-BE49-F238E27FC236}">
                  <a16:creationId xmlns:a16="http://schemas.microsoft.com/office/drawing/2014/main" id="{0C4074AE-D145-6696-C14A-2B3A3311FCD1}"/>
                </a:ext>
              </a:extLst>
            </p:cNvPr>
            <p:cNvSpPr/>
            <p:nvPr/>
          </p:nvSpPr>
          <p:spPr>
            <a:xfrm>
              <a:off x="2059153" y="36009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36195" h="36194">
                  <a:moveTo>
                    <a:pt x="36002" y="18001"/>
                  </a:moveTo>
                  <a:lnTo>
                    <a:pt x="34587" y="10994"/>
                  </a:lnTo>
                  <a:lnTo>
                    <a:pt x="30729" y="5272"/>
                  </a:lnTo>
                  <a:lnTo>
                    <a:pt x="25007" y="1414"/>
                  </a:lnTo>
                  <a:lnTo>
                    <a:pt x="18000" y="0"/>
                  </a:lnTo>
                  <a:lnTo>
                    <a:pt x="10994" y="1414"/>
                  </a:lnTo>
                  <a:lnTo>
                    <a:pt x="5272" y="5272"/>
                  </a:lnTo>
                  <a:lnTo>
                    <a:pt x="1414" y="10994"/>
                  </a:lnTo>
                  <a:lnTo>
                    <a:pt x="0" y="18001"/>
                  </a:lnTo>
                  <a:lnTo>
                    <a:pt x="1414" y="25008"/>
                  </a:lnTo>
                  <a:lnTo>
                    <a:pt x="5272" y="30729"/>
                  </a:lnTo>
                  <a:lnTo>
                    <a:pt x="10994" y="34587"/>
                  </a:lnTo>
                  <a:lnTo>
                    <a:pt x="18000" y="36002"/>
                  </a:lnTo>
                  <a:lnTo>
                    <a:pt x="25007" y="34587"/>
                  </a:lnTo>
                  <a:lnTo>
                    <a:pt x="30729" y="30729"/>
                  </a:lnTo>
                  <a:lnTo>
                    <a:pt x="34587" y="25008"/>
                  </a:lnTo>
                  <a:lnTo>
                    <a:pt x="36002" y="18001"/>
                  </a:lnTo>
                  <a:close/>
                </a:path>
              </a:pathLst>
            </a:custGeom>
            <a:ln w="5060">
              <a:solidFill>
                <a:schemeClr val="accent1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BD22D83-49C7-7E7F-3FF8-8D1C82A5FD49}"/>
              </a:ext>
            </a:extLst>
          </p:cNvPr>
          <p:cNvGrpSpPr/>
          <p:nvPr/>
        </p:nvGrpSpPr>
        <p:grpSpPr>
          <a:xfrm>
            <a:off x="981281" y="-16273"/>
            <a:ext cx="793157" cy="119905"/>
            <a:chOff x="853883" y="-13431"/>
            <a:chExt cx="793157" cy="119905"/>
          </a:xfrm>
        </p:grpSpPr>
        <p:sp>
          <p:nvSpPr>
            <p:cNvPr id="34" name="object 10">
              <a:extLst>
                <a:ext uri="{FF2B5EF4-FFF2-40B4-BE49-F238E27FC236}">
                  <a16:creationId xmlns:a16="http://schemas.microsoft.com/office/drawing/2014/main" id="{9F351220-74B7-8723-8D0F-8B13807C78B9}"/>
                </a:ext>
              </a:extLst>
            </p:cNvPr>
            <p:cNvSpPr txBox="1"/>
            <p:nvPr/>
          </p:nvSpPr>
          <p:spPr>
            <a:xfrm>
              <a:off x="853883" y="-13431"/>
              <a:ext cx="793157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Motivations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E1E5D29-4A6A-FC3A-FC8E-6E127CA1E64C}"/>
                </a:ext>
              </a:extLst>
            </p:cNvPr>
            <p:cNvGrpSpPr/>
            <p:nvPr/>
          </p:nvGrpSpPr>
          <p:grpSpPr>
            <a:xfrm>
              <a:off x="1372449" y="36009"/>
              <a:ext cx="271460" cy="45719"/>
              <a:chOff x="2924175" y="188068"/>
              <a:chExt cx="271460" cy="45719"/>
            </a:xfrm>
          </p:grpSpPr>
          <p:sp>
            <p:nvSpPr>
              <p:cNvPr id="39" name="object 9">
                <a:extLst>
                  <a:ext uri="{FF2B5EF4-FFF2-40B4-BE49-F238E27FC236}">
                    <a16:creationId xmlns:a16="http://schemas.microsoft.com/office/drawing/2014/main" id="{7E79C155-13C1-2A00-BB3F-6D6CFDCFEEAA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" name="object 9">
                <a:extLst>
                  <a:ext uri="{FF2B5EF4-FFF2-40B4-BE49-F238E27FC236}">
                    <a16:creationId xmlns:a16="http://schemas.microsoft.com/office/drawing/2014/main" id="{B3BFF7DF-5860-3D42-7FC9-E0F5F90CE2C5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object 9">
                <a:extLst>
                  <a:ext uri="{FF2B5EF4-FFF2-40B4-BE49-F238E27FC236}">
                    <a16:creationId xmlns:a16="http://schemas.microsoft.com/office/drawing/2014/main" id="{96A088BE-C55F-9B12-27A9-C9C2E26491AB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id="{6D180321-9F16-74D3-86B8-4DF4983A997C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CDFE3D8-9284-465C-28EC-A21F0FFBE024}"/>
              </a:ext>
            </a:extLst>
          </p:cNvPr>
          <p:cNvGrpSpPr/>
          <p:nvPr/>
        </p:nvGrpSpPr>
        <p:grpSpPr>
          <a:xfrm>
            <a:off x="5425049" y="-16273"/>
            <a:ext cx="676029" cy="119905"/>
            <a:chOff x="5425049" y="-16273"/>
            <a:chExt cx="676029" cy="119905"/>
          </a:xfrm>
        </p:grpSpPr>
        <p:sp>
          <p:nvSpPr>
            <p:cNvPr id="50" name="object 10">
              <a:extLst>
                <a:ext uri="{FF2B5EF4-FFF2-40B4-BE49-F238E27FC236}">
                  <a16:creationId xmlns:a16="http://schemas.microsoft.com/office/drawing/2014/main" id="{375A28C1-F876-5D00-4158-E193A7141A4D}"/>
                </a:ext>
              </a:extLst>
            </p:cNvPr>
            <p:cNvSpPr txBox="1"/>
            <p:nvPr/>
          </p:nvSpPr>
          <p:spPr>
            <a:xfrm>
              <a:off x="5425049" y="-16273"/>
              <a:ext cx="561975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Conclusions</a:t>
              </a:r>
              <a:r>
                <a:rPr lang="it-IT" sz="700" spc="30" dirty="0">
                  <a:solidFill>
                    <a:srgbClr val="A67F84"/>
                  </a:solidFill>
                  <a:cs typeface="Arial"/>
                </a:rPr>
                <a:t> </a:t>
              </a:r>
              <a:r>
                <a:rPr lang="it-IT" sz="600" spc="30" dirty="0">
                  <a:solidFill>
                    <a:srgbClr val="A67F84"/>
                  </a:solidFill>
                  <a:cs typeface="Arial"/>
                </a:rPr>
                <a:t>   </a:t>
              </a:r>
              <a:endParaRPr lang="it-IT" sz="600" spc="25" dirty="0">
                <a:solidFill>
                  <a:srgbClr val="FFFFFF"/>
                </a:solidFill>
                <a:cs typeface="Arial"/>
              </a:endParaRP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3901603E-6B85-2C0B-45FF-AF49D6A8B608}"/>
                </a:ext>
              </a:extLst>
            </p:cNvPr>
            <p:cNvGrpSpPr/>
            <p:nvPr/>
          </p:nvGrpSpPr>
          <p:grpSpPr>
            <a:xfrm>
              <a:off x="5980112" y="34448"/>
              <a:ext cx="120966" cy="45719"/>
              <a:chOff x="2924175" y="188068"/>
              <a:chExt cx="120966" cy="45719"/>
            </a:xfrm>
          </p:grpSpPr>
          <p:sp>
            <p:nvSpPr>
              <p:cNvPr id="54" name="object 9">
                <a:extLst>
                  <a:ext uri="{FF2B5EF4-FFF2-40B4-BE49-F238E27FC236}">
                    <a16:creationId xmlns:a16="http://schemas.microsoft.com/office/drawing/2014/main" id="{FEF3D8FA-1189-1AE9-C5F5-A09EBBD72A79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" name="object 9">
                <a:extLst>
                  <a:ext uri="{FF2B5EF4-FFF2-40B4-BE49-F238E27FC236}">
                    <a16:creationId xmlns:a16="http://schemas.microsoft.com/office/drawing/2014/main" id="{7274F919-E420-3CE4-2110-F48B91182B89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8649500-C460-E266-B5E3-00E7F62FF788}"/>
              </a:ext>
            </a:extLst>
          </p:cNvPr>
          <p:cNvGrpSpPr/>
          <p:nvPr/>
        </p:nvGrpSpPr>
        <p:grpSpPr>
          <a:xfrm>
            <a:off x="2647043" y="-16273"/>
            <a:ext cx="722108" cy="119905"/>
            <a:chOff x="2468563" y="-16273"/>
            <a:chExt cx="722108" cy="119905"/>
          </a:xfrm>
        </p:grpSpPr>
        <p:sp>
          <p:nvSpPr>
            <p:cNvPr id="57" name="object 10">
              <a:extLst>
                <a:ext uri="{FF2B5EF4-FFF2-40B4-BE49-F238E27FC236}">
                  <a16:creationId xmlns:a16="http://schemas.microsoft.com/office/drawing/2014/main" id="{A83F155B-AF2C-6C13-A1D1-A8DCF9F0BD2D}"/>
                </a:ext>
              </a:extLst>
            </p:cNvPr>
            <p:cNvSpPr txBox="1"/>
            <p:nvPr/>
          </p:nvSpPr>
          <p:spPr>
            <a:xfrm>
              <a:off x="2468563" y="-16273"/>
              <a:ext cx="671422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Uniform</a:t>
              </a: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 case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6DD3C2DA-CEDD-B435-3AF4-D4946F68EC85}"/>
                </a:ext>
              </a:extLst>
            </p:cNvPr>
            <p:cNvGrpSpPr/>
            <p:nvPr/>
          </p:nvGrpSpPr>
          <p:grpSpPr>
            <a:xfrm>
              <a:off x="3069705" y="34156"/>
              <a:ext cx="120966" cy="45719"/>
              <a:chOff x="2924175" y="188068"/>
              <a:chExt cx="120966" cy="45719"/>
            </a:xfrm>
          </p:grpSpPr>
          <p:sp>
            <p:nvSpPr>
              <p:cNvPr id="59" name="object 9">
                <a:extLst>
                  <a:ext uri="{FF2B5EF4-FFF2-40B4-BE49-F238E27FC236}">
                    <a16:creationId xmlns:a16="http://schemas.microsoft.com/office/drawing/2014/main" id="{30FB3EAB-D7DD-DD2F-A47C-522DC290684B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9">
                <a:extLst>
                  <a:ext uri="{FF2B5EF4-FFF2-40B4-BE49-F238E27FC236}">
                    <a16:creationId xmlns:a16="http://schemas.microsoft.com/office/drawing/2014/main" id="{E9CEF74C-6450-E130-5EF0-9B6252CAF3BE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2681040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0413E-6 9.17431E-8 L 0.04618 -0.05046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6" y="-252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51"/>
                                        </p:tgtEl>
                                      </p:cBhvr>
                                      <p:by x="209000" y="209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1500" fill="hold"/>
                                        <p:tgtEl>
                                          <p:spTgt spid="51"/>
                                        </p:tgtEl>
                                      </p:cBhvr>
                                      <p:by x="163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3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o 31"/>
          <p:cNvGrpSpPr/>
          <p:nvPr/>
        </p:nvGrpSpPr>
        <p:grpSpPr>
          <a:xfrm>
            <a:off x="0" y="3346272"/>
            <a:ext cx="6153150" cy="114478"/>
            <a:chOff x="0" y="3346272"/>
            <a:chExt cx="4610101" cy="114478"/>
          </a:xfrm>
        </p:grpSpPr>
        <p:sp>
          <p:nvSpPr>
            <p:cNvPr id="46" name="object 14"/>
            <p:cNvSpPr/>
            <p:nvPr/>
          </p:nvSpPr>
          <p:spPr>
            <a:xfrm>
              <a:off x="0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5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10800" rIns="0" bIns="0" rtlCol="0">
              <a:noAutofit/>
            </a:bodyPr>
            <a:lstStyle/>
            <a:p>
              <a:pPr algn="ctr"/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Artur</a:t>
              </a:r>
              <a:r>
                <a:rPr lang="it-IT" sz="700" dirty="0">
                  <a:solidFill>
                    <a:srgbClr val="EBEBEB"/>
                  </a:solidFill>
                  <a:latin typeface="+mj-lt"/>
                </a:rPr>
                <a:t> 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Kryzhanovskyy </a:t>
              </a:r>
              <a:r>
                <a:rPr lang="it-IT" sz="700" i="1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et al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it-IT"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bject 15"/>
            <p:cNvSpPr/>
            <p:nvPr/>
          </p:nvSpPr>
          <p:spPr>
            <a:xfrm>
              <a:off x="2305051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10800" rIns="0" bIns="0" rtlCol="0"/>
            <a:lstStyle/>
            <a:p>
              <a:pPr algn="ctr"/>
              <a:r>
                <a:rPr lang="it-IT" sz="700" spc="6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3D Tokamak simulation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62784" y="1478768"/>
            <a:ext cx="4522541" cy="1853160"/>
          </a:xfrm>
          <a:prstGeom prst="rect">
            <a:avLst/>
          </a:prstGeom>
        </p:spPr>
      </p:pic>
      <p:grpSp>
        <p:nvGrpSpPr>
          <p:cNvPr id="42" name="Gruppo 48"/>
          <p:cNvGrpSpPr/>
          <p:nvPr/>
        </p:nvGrpSpPr>
        <p:grpSpPr>
          <a:xfrm>
            <a:off x="2417021" y="418425"/>
            <a:ext cx="1768581" cy="577081"/>
            <a:chOff x="285750" y="643517"/>
            <a:chExt cx="1768581" cy="577081"/>
          </a:xfrm>
        </p:grpSpPr>
        <p:sp>
          <p:nvSpPr>
            <p:cNvPr id="43" name="Ovale 14"/>
            <p:cNvSpPr/>
            <p:nvPr/>
          </p:nvSpPr>
          <p:spPr>
            <a:xfrm>
              <a:off x="285750" y="75375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CasellaDiTesto 16"/>
                <p:cNvSpPr txBox="1"/>
                <p:nvPr/>
              </p:nvSpPr>
              <p:spPr>
                <a:xfrm>
                  <a:off x="361952" y="643517"/>
                  <a:ext cx="1692379" cy="5770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50" dirty="0" err="1">
                      <a:solidFill>
                        <a:srgbClr val="00B0F0"/>
                      </a:solidFill>
                      <a:latin typeface="+mj-lt"/>
                    </a:rPr>
                    <a:t>Plasmoids</a:t>
                  </a:r>
                  <a:r>
                    <a:rPr lang="en-GB" sz="1050" dirty="0">
                      <a:latin typeface="+mj-lt"/>
                    </a:rPr>
                    <a:t> formation along the elongated current sheet (expected for S ≥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105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5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105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</m:oMath>
                  </a14:m>
                  <a:r>
                    <a:rPr lang="en-GB" sz="1050" dirty="0">
                      <a:latin typeface="+mj-lt"/>
                    </a:rPr>
                    <a:t>)</a:t>
                  </a:r>
                  <a:endParaRPr lang="it-IT" sz="105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45" name="CasellaDiTesto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952" y="643517"/>
                  <a:ext cx="1692379" cy="577081"/>
                </a:xfrm>
                <a:prstGeom prst="rect">
                  <a:avLst/>
                </a:prstGeom>
                <a:blipFill>
                  <a:blip r:embed="rId3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88" y="407850"/>
            <a:ext cx="1074879" cy="107487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140448" y="860039"/>
            <a:ext cx="398928" cy="1261036"/>
            <a:chOff x="-3493796" y="967195"/>
            <a:chExt cx="398928" cy="1261036"/>
          </a:xfrm>
        </p:grpSpPr>
        <p:sp>
          <p:nvSpPr>
            <p:cNvPr id="91" name="Freccia circolare in su 75">
              <a:extLst>
                <a:ext uri="{FF2B5EF4-FFF2-40B4-BE49-F238E27FC236}">
                  <a16:creationId xmlns:a16="http://schemas.microsoft.com/office/drawing/2014/main" id="{6A699AFF-2BB5-1951-2F0B-3910E41B80CC}"/>
                </a:ext>
              </a:extLst>
            </p:cNvPr>
            <p:cNvSpPr/>
            <p:nvPr/>
          </p:nvSpPr>
          <p:spPr>
            <a:xfrm rot="5400000" flipH="1" flipV="1">
              <a:off x="-3751248" y="1443697"/>
              <a:ext cx="1132882" cy="179878"/>
            </a:xfrm>
            <a:prstGeom prst="curvedUpArrow">
              <a:avLst>
                <a:gd name="adj1" fmla="val 25000"/>
                <a:gd name="adj2" fmla="val 95554"/>
                <a:gd name="adj3" fmla="val 25000"/>
              </a:avLst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buBlip>
                  <a:blip r:embed="rId5"/>
                </a:buBlip>
              </a:pPr>
              <a:endParaRPr lang="it-IT" dirty="0">
                <a:solidFill>
                  <a:schemeClr val="tx1"/>
                </a:solidFill>
              </a:endParaRPr>
            </a:p>
          </p:txBody>
        </p:sp>
        <p:sp>
          <p:nvSpPr>
            <p:cNvPr id="93" name="Rettangolo 76">
              <a:extLst>
                <a:ext uri="{FF2B5EF4-FFF2-40B4-BE49-F238E27FC236}">
                  <a16:creationId xmlns:a16="http://schemas.microsoft.com/office/drawing/2014/main" id="{4941AFE3-BE33-DD59-4F64-C1DFAE87612E}"/>
                </a:ext>
              </a:extLst>
            </p:cNvPr>
            <p:cNvSpPr/>
            <p:nvPr/>
          </p:nvSpPr>
          <p:spPr>
            <a:xfrm>
              <a:off x="-3493796" y="1903086"/>
              <a:ext cx="219050" cy="325145"/>
            </a:xfrm>
            <a:prstGeom prst="rect">
              <a:avLst/>
            </a:prstGeom>
            <a:noFill/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it-IT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object 8"/>
              <p:cNvSpPr txBox="1"/>
              <p:nvPr/>
            </p:nvSpPr>
            <p:spPr>
              <a:xfrm>
                <a:off x="-200" y="118683"/>
                <a:ext cx="6153349" cy="290699"/>
              </a:xfrm>
              <a:prstGeom prst="rect">
                <a:avLst/>
              </a:prstGeom>
              <a:solidFill>
                <a:srgbClr val="0070C0"/>
              </a:solidFill>
            </p:spPr>
            <p:txBody>
              <a:bodyPr vert="horz" wrap="square" lIns="0" tIns="0" rIns="0" bIns="0" rtlCol="0">
                <a:noAutofit/>
              </a:bodyPr>
              <a:lstStyle/>
              <a:p>
                <a:pPr marL="107945">
                  <a:spcBef>
                    <a:spcPts val="375"/>
                  </a:spcBef>
                </a:pPr>
                <a:r>
                  <a:rPr lang="en-GB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What is the origin of AWs? </a:t>
                </a: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GB" sz="2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J</a:t>
                </a:r>
                <a:r>
                  <a:rPr lang="en-GB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lang="en-GB" sz="2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GB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local perturbations</a:t>
                </a:r>
              </a:p>
            </p:txBody>
          </p:sp>
        </mc:Choice>
        <mc:Fallback xmlns="">
          <p:sp>
            <p:nvSpPr>
              <p:cNvPr id="68" name="object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0" y="118683"/>
                <a:ext cx="6153349" cy="290699"/>
              </a:xfrm>
              <a:prstGeom prst="rect">
                <a:avLst/>
              </a:prstGeom>
              <a:blipFill>
                <a:blip r:embed="rId6"/>
                <a:stretch>
                  <a:fillRect l="-793" t="-27083" b="-58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object 3"/>
          <p:cNvSpPr/>
          <p:nvPr/>
        </p:nvSpPr>
        <p:spPr>
          <a:xfrm>
            <a:off x="0" y="0"/>
            <a:ext cx="6153181" cy="118683"/>
          </a:xfrm>
          <a:custGeom>
            <a:avLst/>
            <a:gdLst/>
            <a:ahLst/>
            <a:cxnLst/>
            <a:rect l="l" t="t" r="r" b="b"/>
            <a:pathLst>
              <a:path w="4608195" h="122554">
                <a:moveTo>
                  <a:pt x="0" y="122389"/>
                </a:moveTo>
                <a:lnTo>
                  <a:pt x="4608004" y="122389"/>
                </a:lnTo>
                <a:lnTo>
                  <a:pt x="4608004" y="0"/>
                </a:lnTo>
                <a:lnTo>
                  <a:pt x="0" y="0"/>
                </a:lnTo>
                <a:lnTo>
                  <a:pt x="0" y="12238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" name="object 11"/>
          <p:cNvSpPr txBox="1">
            <a:spLocks/>
          </p:cNvSpPr>
          <p:nvPr/>
        </p:nvSpPr>
        <p:spPr>
          <a:xfrm>
            <a:off x="5776911" y="3360076"/>
            <a:ext cx="396875" cy="100674"/>
          </a:xfrm>
          <a:prstGeom prst="rect">
            <a:avLst/>
          </a:prstGeom>
        </p:spPr>
        <p:txBody>
          <a:bodyPr vert="horz" wrap="square" lIns="0" tIns="10800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600" b="0" i="0" kern="1200">
                <a:solidFill>
                  <a:srgbClr val="7A0000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847">
              <a:lnSpc>
                <a:spcPts val="660"/>
              </a:lnSpc>
            </a:pP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it-IT" sz="700" spc="114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t-IT" sz="700" spc="5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grpSp>
        <p:nvGrpSpPr>
          <p:cNvPr id="64" name="Gruppo 48"/>
          <p:cNvGrpSpPr/>
          <p:nvPr/>
        </p:nvGrpSpPr>
        <p:grpSpPr>
          <a:xfrm>
            <a:off x="4537131" y="418425"/>
            <a:ext cx="1673228" cy="900246"/>
            <a:chOff x="285750" y="643517"/>
            <a:chExt cx="1673228" cy="900246"/>
          </a:xfrm>
        </p:grpSpPr>
        <p:sp>
          <p:nvSpPr>
            <p:cNvPr id="69" name="Ovale 14"/>
            <p:cNvSpPr/>
            <p:nvPr/>
          </p:nvSpPr>
          <p:spPr>
            <a:xfrm>
              <a:off x="285750" y="75375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CasellaDiTesto 16"/>
                <p:cNvSpPr txBox="1"/>
                <p:nvPr/>
              </p:nvSpPr>
              <p:spPr>
                <a:xfrm>
                  <a:off x="361952" y="643517"/>
                  <a:ext cx="1597026" cy="9002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50" dirty="0">
                      <a:latin typeface="+mj-lt"/>
                    </a:rPr>
                    <a:t>Asymmetric up-down initial perturbation leads to </a:t>
                  </a:r>
                  <a:r>
                    <a:rPr lang="en-GB" sz="1050" dirty="0">
                      <a:solidFill>
                        <a:srgbClr val="00B0F0"/>
                      </a:solidFill>
                      <a:latin typeface="+mj-lt"/>
                    </a:rPr>
                    <a:t>complete reconnection </a:t>
                  </a:r>
                  <a:r>
                    <a:rPr lang="en-GB" sz="1050" dirty="0">
                      <a:latin typeface="+mj-lt"/>
                    </a:rPr>
                    <a:t>for high-S dynamics </a:t>
                  </a:r>
                </a:p>
                <a:p>
                  <a:r>
                    <a:rPr lang="en-GB" sz="1050" dirty="0">
                      <a:latin typeface="+mj-lt"/>
                    </a:rPr>
                    <a:t>(S ≥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10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05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1050" i="1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</m:oMath>
                  </a14:m>
                  <a:r>
                    <a:rPr lang="en-GB" sz="1050" dirty="0">
                      <a:latin typeface="+mj-lt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85" name="CasellaDiTesto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952" y="643517"/>
                  <a:ext cx="1597026" cy="900246"/>
                </a:xfrm>
                <a:prstGeom prst="rect">
                  <a:avLst/>
                </a:prstGeom>
                <a:blipFill>
                  <a:blip r:embed="rId7"/>
                  <a:stretch>
                    <a:fillRect b="-3401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51AD9EE-D483-7A5A-43AC-770F691D0E25}"/>
              </a:ext>
            </a:extLst>
          </p:cNvPr>
          <p:cNvSpPr txBox="1"/>
          <p:nvPr/>
        </p:nvSpPr>
        <p:spPr>
          <a:xfrm>
            <a:off x="1288004" y="1830217"/>
            <a:ext cx="3090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5F9C89-2DFC-52DC-49A3-426A4AE9F937}"/>
              </a:ext>
            </a:extLst>
          </p:cNvPr>
          <p:cNvSpPr txBox="1"/>
          <p:nvPr/>
        </p:nvSpPr>
        <p:spPr>
          <a:xfrm>
            <a:off x="1679998" y="1824989"/>
            <a:ext cx="2338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B5F8E6-3AF0-5B2A-12EC-8D221C1CCE48}"/>
              </a:ext>
            </a:extLst>
          </p:cNvPr>
          <p:cNvSpPr txBox="1"/>
          <p:nvPr/>
        </p:nvSpPr>
        <p:spPr>
          <a:xfrm>
            <a:off x="1482874" y="1749358"/>
            <a:ext cx="229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rgbClr val="FF0000"/>
                </a:solidFill>
                <a:latin typeface="+mj-lt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48FAD9-5461-BF6C-0CE1-0093F5AAD093}"/>
              </a:ext>
            </a:extLst>
          </p:cNvPr>
          <p:cNvSpPr txBox="1"/>
          <p:nvPr/>
        </p:nvSpPr>
        <p:spPr>
          <a:xfrm>
            <a:off x="1693313" y="1750683"/>
            <a:ext cx="229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rgbClr val="FF0000"/>
                </a:solidFill>
                <a:latin typeface="+mj-lt"/>
              </a:rPr>
              <a:t>.</a:t>
            </a:r>
          </a:p>
        </p:txBody>
      </p:sp>
      <p:sp>
        <p:nvSpPr>
          <p:cNvPr id="28" name="Arrow: Bent 27">
            <a:extLst>
              <a:ext uri="{FF2B5EF4-FFF2-40B4-BE49-F238E27FC236}">
                <a16:creationId xmlns:a16="http://schemas.microsoft.com/office/drawing/2014/main" id="{C5DED458-8659-C4CF-9FB1-97A75F93562F}"/>
              </a:ext>
            </a:extLst>
          </p:cNvPr>
          <p:cNvSpPr/>
          <p:nvPr/>
        </p:nvSpPr>
        <p:spPr>
          <a:xfrm>
            <a:off x="4337700" y="509495"/>
            <a:ext cx="179879" cy="1088001"/>
          </a:xfrm>
          <a:prstGeom prst="bentArrow">
            <a:avLst>
              <a:gd name="adj1" fmla="val 9114"/>
              <a:gd name="adj2" fmla="val 36914"/>
              <a:gd name="adj3" fmla="val 32943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71BCD6-B2DD-42C0-77FC-944E6EF18107}"/>
              </a:ext>
            </a:extLst>
          </p:cNvPr>
          <p:cNvSpPr txBox="1"/>
          <p:nvPr/>
        </p:nvSpPr>
        <p:spPr>
          <a:xfrm rot="10606899">
            <a:off x="3858222" y="2549902"/>
            <a:ext cx="3090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56E7AD7-DE0E-912F-3BA4-72440D8B337B}"/>
              </a:ext>
            </a:extLst>
          </p:cNvPr>
          <p:cNvGrpSpPr/>
          <p:nvPr/>
        </p:nvGrpSpPr>
        <p:grpSpPr>
          <a:xfrm>
            <a:off x="2060571" y="2669113"/>
            <a:ext cx="185737" cy="223837"/>
            <a:chOff x="1204913" y="2671763"/>
            <a:chExt cx="185737" cy="223837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E0818C4-9CB2-FEDE-0A27-56D2A8D444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04913" y="2671763"/>
              <a:ext cx="185737" cy="7143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673E946-D750-0908-E02F-58B5D5F15A36}"/>
                </a:ext>
              </a:extLst>
            </p:cNvPr>
            <p:cNvCxnSpPr>
              <a:cxnSpLocks/>
            </p:cNvCxnSpPr>
            <p:nvPr/>
          </p:nvCxnSpPr>
          <p:spPr>
            <a:xfrm>
              <a:off x="1204913" y="2824163"/>
              <a:ext cx="185737" cy="7143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AE4CA98-6C4D-590A-F864-42167FCB07AA}"/>
                  </a:ext>
                </a:extLst>
              </p:cNvPr>
              <p:cNvSpPr txBox="1"/>
              <p:nvPr/>
            </p:nvSpPr>
            <p:spPr>
              <a:xfrm>
                <a:off x="4818610" y="1727725"/>
                <a:ext cx="30700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1000" b="0" i="0" smtClean="0">
                              <a:latin typeface="Cambria Math" panose="02040503050406030204" pitchFamily="18" charset="0"/>
                            </a:rPr>
                            <m:t>j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 sz="1000" b="0" i="0" smtClean="0">
                              <a:latin typeface="Cambria Math" panose="02040503050406030204" pitchFamily="18" charset="0"/>
                            </a:rPr>
                            <m:t>z</m:t>
                          </m:r>
                        </m:sub>
                      </m:sSub>
                    </m:oMath>
                  </m:oMathPara>
                </a14:m>
                <a:endParaRPr lang="it-IT" sz="10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AE4CA98-6C4D-590A-F864-42167FCB07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8610" y="1727725"/>
                <a:ext cx="307007" cy="2462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9A771E6-66B1-5352-26EA-703688AADB62}"/>
                  </a:ext>
                </a:extLst>
              </p:cNvPr>
              <p:cNvSpPr txBox="1"/>
              <p:nvPr/>
            </p:nvSpPr>
            <p:spPr>
              <a:xfrm>
                <a:off x="4795751" y="2542207"/>
                <a:ext cx="3470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1000" b="0" i="0" smtClean="0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 sz="1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</m:oMath>
                  </m:oMathPara>
                </a14:m>
                <a:endParaRPr lang="it-IT" sz="10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9A771E6-66B1-5352-26EA-703688AADB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751" y="2542207"/>
                <a:ext cx="347082" cy="24622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TextBox 85">
            <a:extLst>
              <a:ext uri="{FF2B5EF4-FFF2-40B4-BE49-F238E27FC236}">
                <a16:creationId xmlns:a16="http://schemas.microsoft.com/office/drawing/2014/main" id="{AE99D728-2A14-18A4-2FDB-08DB9B3C8F6D}"/>
              </a:ext>
            </a:extLst>
          </p:cNvPr>
          <p:cNvSpPr txBox="1"/>
          <p:nvPr/>
        </p:nvSpPr>
        <p:spPr>
          <a:xfrm>
            <a:off x="3194921" y="842770"/>
            <a:ext cx="11393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>
                <a:schemeClr val="tx1"/>
              </a:buClr>
            </a:pPr>
            <a:r>
              <a:rPr lang="en-GB" sz="800" dirty="0">
                <a:solidFill>
                  <a:srgbClr val="00B0F0"/>
                </a:solidFill>
                <a:latin typeface="+mj-lt"/>
              </a:rPr>
              <a:t>[Q. Yu et al., NF 2014]</a:t>
            </a:r>
            <a:endParaRPr lang="en-GB" sz="1100" dirty="0">
              <a:solidFill>
                <a:srgbClr val="0070C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8700C88-BE78-2CAF-79B5-0B242F1348A6}"/>
                  </a:ext>
                </a:extLst>
              </p:cNvPr>
              <p:cNvSpPr txBox="1"/>
              <p:nvPr/>
            </p:nvSpPr>
            <p:spPr>
              <a:xfrm>
                <a:off x="5313075" y="1737114"/>
                <a:ext cx="82029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it-IT" sz="2000" b="0" i="1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000" b="0" i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j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 sz="2000" b="0" i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</m:sub>
                      </m:sSub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8700C88-BE78-2CAF-79B5-0B242F134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3075" y="1737114"/>
                <a:ext cx="820296" cy="400110"/>
              </a:xfrm>
              <a:prstGeom prst="rect">
                <a:avLst/>
              </a:prstGeom>
              <a:blipFill>
                <a:blip r:embed="rId10"/>
                <a:stretch>
                  <a:fillRect b="-2121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40A24A7-F536-68F6-6417-5DAF544008B2}"/>
                  </a:ext>
                </a:extLst>
              </p:cNvPr>
              <p:cNvSpPr txBox="1"/>
              <p:nvPr/>
            </p:nvSpPr>
            <p:spPr>
              <a:xfrm>
                <a:off x="5313075" y="2555898"/>
                <a:ext cx="82029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it-IT" sz="2000" b="0" i="1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000" b="0" i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 sz="200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40A24A7-F536-68F6-6417-5DAF544008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3075" y="2555898"/>
                <a:ext cx="820296" cy="400110"/>
              </a:xfrm>
              <a:prstGeom prst="rect">
                <a:avLst/>
              </a:prstGeom>
              <a:blipFill>
                <a:blip r:embed="rId11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30466" y="1386528"/>
            <a:ext cx="878490" cy="457350"/>
            <a:chOff x="4908999" y="2056428"/>
            <a:chExt cx="1175168" cy="675104"/>
          </a:xfrm>
        </p:grpSpPr>
        <p:grpSp>
          <p:nvGrpSpPr>
            <p:cNvPr id="87" name="Group 86"/>
            <p:cNvGrpSpPr/>
            <p:nvPr/>
          </p:nvGrpSpPr>
          <p:grpSpPr>
            <a:xfrm>
              <a:off x="4908999" y="2056428"/>
              <a:ext cx="1175168" cy="574662"/>
              <a:chOff x="3380105" y="5466968"/>
              <a:chExt cx="1600200" cy="914400"/>
            </a:xfrm>
          </p:grpSpPr>
          <p:sp>
            <p:nvSpPr>
              <p:cNvPr id="88" name="Oval 10"/>
              <p:cNvSpPr>
                <a:spLocks noChangeArrowheads="1"/>
              </p:cNvSpPr>
              <p:nvPr/>
            </p:nvSpPr>
            <p:spPr bwMode="auto">
              <a:xfrm>
                <a:off x="3380105" y="5771768"/>
                <a:ext cx="457200" cy="60960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89" name="Line 11"/>
              <p:cNvSpPr>
                <a:spLocks noChangeShapeType="1"/>
              </p:cNvSpPr>
              <p:nvPr/>
            </p:nvSpPr>
            <p:spPr bwMode="auto">
              <a:xfrm flipV="1">
                <a:off x="3608705" y="5466968"/>
                <a:ext cx="1143000" cy="304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" name="Line 12"/>
              <p:cNvSpPr>
                <a:spLocks noChangeShapeType="1"/>
              </p:cNvSpPr>
              <p:nvPr/>
            </p:nvSpPr>
            <p:spPr bwMode="auto">
              <a:xfrm flipV="1">
                <a:off x="3684905" y="6076568"/>
                <a:ext cx="1143000" cy="304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" name="Line 13"/>
              <p:cNvSpPr>
                <a:spLocks noChangeShapeType="1"/>
              </p:cNvSpPr>
              <p:nvPr/>
            </p:nvSpPr>
            <p:spPr bwMode="auto">
              <a:xfrm flipV="1">
                <a:off x="3608705" y="5771768"/>
                <a:ext cx="1143000" cy="30480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" name="Line 14"/>
              <p:cNvSpPr>
                <a:spLocks noChangeShapeType="1"/>
              </p:cNvSpPr>
              <p:nvPr/>
            </p:nvSpPr>
            <p:spPr bwMode="auto">
              <a:xfrm flipV="1">
                <a:off x="3837305" y="5847968"/>
                <a:ext cx="1143000" cy="304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" name="Line 15"/>
              <p:cNvSpPr>
                <a:spLocks noChangeShapeType="1"/>
              </p:cNvSpPr>
              <p:nvPr/>
            </p:nvSpPr>
            <p:spPr bwMode="auto">
              <a:xfrm>
                <a:off x="3608705" y="6076568"/>
                <a:ext cx="228600" cy="7620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" name="Line 16"/>
              <p:cNvSpPr>
                <a:spLocks noChangeShapeType="1"/>
              </p:cNvSpPr>
              <p:nvPr/>
            </p:nvSpPr>
            <p:spPr bwMode="auto">
              <a:xfrm>
                <a:off x="4751705" y="5771768"/>
                <a:ext cx="228600" cy="7620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" name="Oval 17"/>
              <p:cNvSpPr>
                <a:spLocks noChangeArrowheads="1"/>
              </p:cNvSpPr>
              <p:nvPr/>
            </p:nvSpPr>
            <p:spPr bwMode="auto">
              <a:xfrm>
                <a:off x="4523105" y="5466968"/>
                <a:ext cx="457200" cy="609600"/>
              </a:xfrm>
              <a:prstGeom prst="ellips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98" name="AutoShape 18"/>
              <p:cNvSpPr>
                <a:spLocks/>
              </p:cNvSpPr>
              <p:nvPr/>
            </p:nvSpPr>
            <p:spPr bwMode="auto">
              <a:xfrm flipH="1">
                <a:off x="4751705" y="5466968"/>
                <a:ext cx="228600" cy="609600"/>
              </a:xfrm>
              <a:prstGeom prst="leftBracket">
                <a:avLst>
                  <a:gd name="adj" fmla="val 130543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endParaRPr lang="it-IT" altLang="it-IT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4916147" y="2252247"/>
              <a:ext cx="322603" cy="369509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it-IT"/>
            </a:p>
          </p:txBody>
        </p:sp>
        <p:sp>
          <p:nvSpPr>
            <p:cNvPr id="105" name="Rectangle 88"/>
            <p:cNvSpPr>
              <a:spLocks noChangeArrowheads="1"/>
            </p:cNvSpPr>
            <p:nvPr/>
          </p:nvSpPr>
          <p:spPr bwMode="auto">
            <a:xfrm>
              <a:off x="5096546" y="2416339"/>
              <a:ext cx="92722" cy="315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9502" tIns="9763" rIns="19502" bIns="9763">
              <a:spAutoFit/>
            </a:bodyPr>
            <a:lstStyle>
              <a:lvl1pPr defTabSz="1952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 defTabSz="1952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 defTabSz="1952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 defTabSz="1952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 defTabSz="1952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defTabSz="195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defTabSz="195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defTabSz="195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defTabSz="195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600" dirty="0"/>
                <a:t>r</a:t>
              </a:r>
            </a:p>
          </p:txBody>
        </p:sp>
        <p:sp>
          <p:nvSpPr>
            <p:cNvPr id="106" name="Rectangle 88"/>
            <p:cNvSpPr>
              <a:spLocks noChangeArrowheads="1"/>
            </p:cNvSpPr>
            <p:nvPr/>
          </p:nvSpPr>
          <p:spPr bwMode="auto">
            <a:xfrm>
              <a:off x="4944187" y="2062366"/>
              <a:ext cx="287204" cy="1356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9502" tIns="9763" rIns="19502" bIns="9763">
              <a:spAutoFit/>
            </a:bodyPr>
            <a:lstStyle>
              <a:lvl1pPr defTabSz="1952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 defTabSz="1952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 defTabSz="1952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 defTabSz="1952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 defTabSz="1952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defTabSz="195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defTabSz="195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defTabSz="195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defTabSz="195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600" dirty="0">
                  <a:solidFill>
                    <a:schemeClr val="accent1">
                      <a:lumMod val="75000"/>
                    </a:schemeClr>
                  </a:solidFill>
                </a:rPr>
                <a:t>z = 0</a:t>
              </a:r>
            </a:p>
          </p:txBody>
        </p:sp>
      </p:grpSp>
      <p:sp>
        <p:nvSpPr>
          <p:cNvPr id="107" name="Arrow: Bent 27">
            <a:extLst>
              <a:ext uri="{FF2B5EF4-FFF2-40B4-BE49-F238E27FC236}">
                <a16:creationId xmlns:a16="http://schemas.microsoft.com/office/drawing/2014/main" id="{C5DED458-8659-C4CF-9FB1-97A75F93562F}"/>
              </a:ext>
            </a:extLst>
          </p:cNvPr>
          <p:cNvSpPr/>
          <p:nvPr/>
        </p:nvSpPr>
        <p:spPr>
          <a:xfrm flipV="1">
            <a:off x="134684" y="1804243"/>
            <a:ext cx="774272" cy="263792"/>
          </a:xfrm>
          <a:prstGeom prst="bentArrow">
            <a:avLst>
              <a:gd name="adj1" fmla="val 7308"/>
              <a:gd name="adj2" fmla="val 21568"/>
              <a:gd name="adj3" fmla="val 32943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FA77FD-03DD-D07A-091E-15B7224C65E4}"/>
              </a:ext>
            </a:extLst>
          </p:cNvPr>
          <p:cNvSpPr/>
          <p:nvPr/>
        </p:nvSpPr>
        <p:spPr>
          <a:xfrm>
            <a:off x="81622" y="1580123"/>
            <a:ext cx="146978" cy="13625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it-IT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753BC6B-8FBA-C519-C323-0BFD92A3A633}"/>
              </a:ext>
            </a:extLst>
          </p:cNvPr>
          <p:cNvGrpSpPr/>
          <p:nvPr/>
        </p:nvGrpSpPr>
        <p:grpSpPr>
          <a:xfrm>
            <a:off x="4422616" y="-16273"/>
            <a:ext cx="720240" cy="119905"/>
            <a:chOff x="4457417" y="-16273"/>
            <a:chExt cx="720240" cy="119905"/>
          </a:xfrm>
        </p:grpSpPr>
        <p:sp>
          <p:nvSpPr>
            <p:cNvPr id="27" name="object 10">
              <a:extLst>
                <a:ext uri="{FF2B5EF4-FFF2-40B4-BE49-F238E27FC236}">
                  <a16:creationId xmlns:a16="http://schemas.microsoft.com/office/drawing/2014/main" id="{8EF6227C-D011-1206-B802-1B23B322FCDC}"/>
                </a:ext>
              </a:extLst>
            </p:cNvPr>
            <p:cNvSpPr txBox="1"/>
            <p:nvPr/>
          </p:nvSpPr>
          <p:spPr>
            <a:xfrm>
              <a:off x="4457417" y="-16273"/>
              <a:ext cx="448780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25" dirty="0" err="1">
                  <a:solidFill>
                    <a:schemeClr val="bg1"/>
                  </a:solidFill>
                  <a:cs typeface="Arial"/>
                </a:rPr>
                <a:t>Tokamak</a:t>
              </a:r>
              <a:endParaRPr lang="it-IT" sz="700" spc="25" dirty="0">
                <a:solidFill>
                  <a:schemeClr val="bg1"/>
                </a:solidFill>
                <a:cs typeface="Arial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D721067-0AB3-807B-E5AE-D42EBE71F33C}"/>
                </a:ext>
              </a:extLst>
            </p:cNvPr>
            <p:cNvGrpSpPr/>
            <p:nvPr/>
          </p:nvGrpSpPr>
          <p:grpSpPr>
            <a:xfrm>
              <a:off x="4906197" y="34156"/>
              <a:ext cx="271460" cy="45719"/>
              <a:chOff x="2924175" y="188068"/>
              <a:chExt cx="271460" cy="45719"/>
            </a:xfrm>
          </p:grpSpPr>
          <p:sp>
            <p:nvSpPr>
              <p:cNvPr id="30" name="object 9">
                <a:extLst>
                  <a:ext uri="{FF2B5EF4-FFF2-40B4-BE49-F238E27FC236}">
                    <a16:creationId xmlns:a16="http://schemas.microsoft.com/office/drawing/2014/main" id="{C4528451-C918-7CE6-9EDF-443D489E0485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31" name="object 9">
                <a:extLst>
                  <a:ext uri="{FF2B5EF4-FFF2-40B4-BE49-F238E27FC236}">
                    <a16:creationId xmlns:a16="http://schemas.microsoft.com/office/drawing/2014/main" id="{34A5F55A-0897-B0AB-0E93-F994F6B049CE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" name="object 9">
                <a:extLst>
                  <a:ext uri="{FF2B5EF4-FFF2-40B4-BE49-F238E27FC236}">
                    <a16:creationId xmlns:a16="http://schemas.microsoft.com/office/drawing/2014/main" id="{CFB0B705-8D84-8D54-D711-36B092B23821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solidFill>
                <a:schemeClr val="bg1"/>
              </a:solidFill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" name="object 9">
                <a:extLst>
                  <a:ext uri="{FF2B5EF4-FFF2-40B4-BE49-F238E27FC236}">
                    <a16:creationId xmlns:a16="http://schemas.microsoft.com/office/drawing/2014/main" id="{91433D72-F37F-EC09-DEC6-758550282F96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62EE2B8-748B-87A1-3752-717B920F4E2E}"/>
              </a:ext>
            </a:extLst>
          </p:cNvPr>
          <p:cNvGrpSpPr/>
          <p:nvPr/>
        </p:nvGrpSpPr>
        <p:grpSpPr>
          <a:xfrm>
            <a:off x="3651345" y="-16273"/>
            <a:ext cx="489077" cy="119905"/>
            <a:chOff x="3720821" y="-16273"/>
            <a:chExt cx="489077" cy="119905"/>
          </a:xfrm>
        </p:grpSpPr>
        <p:sp>
          <p:nvSpPr>
            <p:cNvPr id="36" name="object 10">
              <a:extLst>
                <a:ext uri="{FF2B5EF4-FFF2-40B4-BE49-F238E27FC236}">
                  <a16:creationId xmlns:a16="http://schemas.microsoft.com/office/drawing/2014/main" id="{41AA95FB-7AC1-4773-A998-38CD4FF0D0AC}"/>
                </a:ext>
              </a:extLst>
            </p:cNvPr>
            <p:cNvSpPr txBox="1"/>
            <p:nvPr/>
          </p:nvSpPr>
          <p:spPr>
            <a:xfrm>
              <a:off x="3720821" y="-16273"/>
              <a:ext cx="23516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RFP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1AF86D2-DBE5-6BB0-C034-7B7C639395D1}"/>
                </a:ext>
              </a:extLst>
            </p:cNvPr>
            <p:cNvGrpSpPr/>
            <p:nvPr/>
          </p:nvGrpSpPr>
          <p:grpSpPr>
            <a:xfrm>
              <a:off x="3938438" y="34156"/>
              <a:ext cx="271460" cy="45719"/>
              <a:chOff x="2924175" y="188068"/>
              <a:chExt cx="271460" cy="45719"/>
            </a:xfrm>
          </p:grpSpPr>
          <p:sp>
            <p:nvSpPr>
              <p:cNvPr id="38" name="object 9">
                <a:extLst>
                  <a:ext uri="{FF2B5EF4-FFF2-40B4-BE49-F238E27FC236}">
                    <a16:creationId xmlns:a16="http://schemas.microsoft.com/office/drawing/2014/main" id="{365B559B-AF99-156B-B1AD-BD9A7289DA5D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" name="object 9">
                <a:extLst>
                  <a:ext uri="{FF2B5EF4-FFF2-40B4-BE49-F238E27FC236}">
                    <a16:creationId xmlns:a16="http://schemas.microsoft.com/office/drawing/2014/main" id="{599D29C3-A598-B949-DB08-9F5C92C7FD9C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" name="object 9">
                <a:extLst>
                  <a:ext uri="{FF2B5EF4-FFF2-40B4-BE49-F238E27FC236}">
                    <a16:creationId xmlns:a16="http://schemas.microsoft.com/office/drawing/2014/main" id="{97BB4914-9DE4-B38F-F410-927D238E6B1E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" name="object 9">
                <a:extLst>
                  <a:ext uri="{FF2B5EF4-FFF2-40B4-BE49-F238E27FC236}">
                    <a16:creationId xmlns:a16="http://schemas.microsoft.com/office/drawing/2014/main" id="{12429DB1-A87E-0820-F8C0-E653AD6AC845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6D6BA44-B906-EC46-6BC8-AC8573D698CE}"/>
              </a:ext>
            </a:extLst>
          </p:cNvPr>
          <p:cNvGrpSpPr/>
          <p:nvPr/>
        </p:nvGrpSpPr>
        <p:grpSpPr>
          <a:xfrm>
            <a:off x="37578" y="-16273"/>
            <a:ext cx="661509" cy="119905"/>
            <a:chOff x="37578" y="-16273"/>
            <a:chExt cx="661509" cy="119905"/>
          </a:xfrm>
        </p:grpSpPr>
        <p:sp>
          <p:nvSpPr>
            <p:cNvPr id="48" name="object 10">
              <a:extLst>
                <a:ext uri="{FF2B5EF4-FFF2-40B4-BE49-F238E27FC236}">
                  <a16:creationId xmlns:a16="http://schemas.microsoft.com/office/drawing/2014/main" id="{340EA7E4-3F3C-0FC0-11EC-EEB949FF4E7D}"/>
                </a:ext>
              </a:extLst>
            </p:cNvPr>
            <p:cNvSpPr txBox="1"/>
            <p:nvPr/>
          </p:nvSpPr>
          <p:spPr>
            <a:xfrm>
              <a:off x="37578" y="-16273"/>
              <a:ext cx="532514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Introdu</a:t>
              </a:r>
              <a:r>
                <a:rPr lang="it-IT"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ction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83F0B34-675E-D246-A443-C30E4980461C}"/>
                </a:ext>
              </a:extLst>
            </p:cNvPr>
            <p:cNvGrpSpPr/>
            <p:nvPr/>
          </p:nvGrpSpPr>
          <p:grpSpPr>
            <a:xfrm>
              <a:off x="578121" y="34156"/>
              <a:ext cx="120966" cy="45719"/>
              <a:chOff x="2924175" y="188068"/>
              <a:chExt cx="120966" cy="45719"/>
            </a:xfrm>
          </p:grpSpPr>
          <p:sp>
            <p:nvSpPr>
              <p:cNvPr id="62" name="object 9">
                <a:extLst>
                  <a:ext uri="{FF2B5EF4-FFF2-40B4-BE49-F238E27FC236}">
                    <a16:creationId xmlns:a16="http://schemas.microsoft.com/office/drawing/2014/main" id="{1995B5D4-9839-61AB-FC7B-EAE9194A78DD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" name="object 9">
                <a:extLst>
                  <a:ext uri="{FF2B5EF4-FFF2-40B4-BE49-F238E27FC236}">
                    <a16:creationId xmlns:a16="http://schemas.microsoft.com/office/drawing/2014/main" id="{7FE180E0-42EB-E569-01E5-4C14B259F2D0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EEFA3736-83E5-5AB2-1B73-0D2F00F65DE2}"/>
              </a:ext>
            </a:extLst>
          </p:cNvPr>
          <p:cNvGrpSpPr/>
          <p:nvPr/>
        </p:nvGrpSpPr>
        <p:grpSpPr>
          <a:xfrm>
            <a:off x="2056632" y="-16273"/>
            <a:ext cx="308217" cy="119905"/>
            <a:chOff x="1796655" y="-13431"/>
            <a:chExt cx="308217" cy="119905"/>
          </a:xfrm>
        </p:grpSpPr>
        <p:sp>
          <p:nvSpPr>
            <p:cNvPr id="101" name="object 10">
              <a:extLst>
                <a:ext uri="{FF2B5EF4-FFF2-40B4-BE49-F238E27FC236}">
                  <a16:creationId xmlns:a16="http://schemas.microsoft.com/office/drawing/2014/main" id="{5887970E-C4F7-2452-59E7-2CED412FF8D8}"/>
                </a:ext>
              </a:extLst>
            </p:cNvPr>
            <p:cNvSpPr txBox="1"/>
            <p:nvPr/>
          </p:nvSpPr>
          <p:spPr>
            <a:xfrm>
              <a:off x="1796655" y="-13431"/>
              <a:ext cx="28371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Tools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102" name="object 9">
              <a:extLst>
                <a:ext uri="{FF2B5EF4-FFF2-40B4-BE49-F238E27FC236}">
                  <a16:creationId xmlns:a16="http://schemas.microsoft.com/office/drawing/2014/main" id="{621227C4-E313-D42E-A37B-8EB0EC8FD1D2}"/>
                </a:ext>
              </a:extLst>
            </p:cNvPr>
            <p:cNvSpPr/>
            <p:nvPr/>
          </p:nvSpPr>
          <p:spPr>
            <a:xfrm>
              <a:off x="2059153" y="36009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36195" h="36194">
                  <a:moveTo>
                    <a:pt x="36002" y="18001"/>
                  </a:moveTo>
                  <a:lnTo>
                    <a:pt x="34587" y="10994"/>
                  </a:lnTo>
                  <a:lnTo>
                    <a:pt x="30729" y="5272"/>
                  </a:lnTo>
                  <a:lnTo>
                    <a:pt x="25007" y="1414"/>
                  </a:lnTo>
                  <a:lnTo>
                    <a:pt x="18000" y="0"/>
                  </a:lnTo>
                  <a:lnTo>
                    <a:pt x="10994" y="1414"/>
                  </a:lnTo>
                  <a:lnTo>
                    <a:pt x="5272" y="5272"/>
                  </a:lnTo>
                  <a:lnTo>
                    <a:pt x="1414" y="10994"/>
                  </a:lnTo>
                  <a:lnTo>
                    <a:pt x="0" y="18001"/>
                  </a:lnTo>
                  <a:lnTo>
                    <a:pt x="1414" y="25008"/>
                  </a:lnTo>
                  <a:lnTo>
                    <a:pt x="5272" y="30729"/>
                  </a:lnTo>
                  <a:lnTo>
                    <a:pt x="10994" y="34587"/>
                  </a:lnTo>
                  <a:lnTo>
                    <a:pt x="18000" y="36002"/>
                  </a:lnTo>
                  <a:lnTo>
                    <a:pt x="25007" y="34587"/>
                  </a:lnTo>
                  <a:lnTo>
                    <a:pt x="30729" y="30729"/>
                  </a:lnTo>
                  <a:lnTo>
                    <a:pt x="34587" y="25008"/>
                  </a:lnTo>
                  <a:lnTo>
                    <a:pt x="36002" y="18001"/>
                  </a:lnTo>
                  <a:close/>
                </a:path>
              </a:pathLst>
            </a:custGeom>
            <a:ln w="5060">
              <a:solidFill>
                <a:schemeClr val="accent1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ACCADB97-C205-14C9-B9B4-A11B47CBA5B9}"/>
              </a:ext>
            </a:extLst>
          </p:cNvPr>
          <p:cNvGrpSpPr/>
          <p:nvPr/>
        </p:nvGrpSpPr>
        <p:grpSpPr>
          <a:xfrm>
            <a:off x="981281" y="-16273"/>
            <a:ext cx="793157" cy="119905"/>
            <a:chOff x="853883" y="-13431"/>
            <a:chExt cx="793157" cy="119905"/>
          </a:xfrm>
        </p:grpSpPr>
        <p:sp>
          <p:nvSpPr>
            <p:cNvPr id="104" name="object 10">
              <a:extLst>
                <a:ext uri="{FF2B5EF4-FFF2-40B4-BE49-F238E27FC236}">
                  <a16:creationId xmlns:a16="http://schemas.microsoft.com/office/drawing/2014/main" id="{5E7B9460-2DAA-2137-E963-585469CC2CC0}"/>
                </a:ext>
              </a:extLst>
            </p:cNvPr>
            <p:cNvSpPr txBox="1"/>
            <p:nvPr/>
          </p:nvSpPr>
          <p:spPr>
            <a:xfrm>
              <a:off x="853883" y="-13431"/>
              <a:ext cx="793157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Motivations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717A2C18-F83B-FED3-B7BE-061B840599E8}"/>
                </a:ext>
              </a:extLst>
            </p:cNvPr>
            <p:cNvGrpSpPr/>
            <p:nvPr/>
          </p:nvGrpSpPr>
          <p:grpSpPr>
            <a:xfrm>
              <a:off x="1372449" y="36009"/>
              <a:ext cx="271460" cy="45719"/>
              <a:chOff x="2924175" y="188068"/>
              <a:chExt cx="271460" cy="45719"/>
            </a:xfrm>
          </p:grpSpPr>
          <p:sp>
            <p:nvSpPr>
              <p:cNvPr id="109" name="object 9">
                <a:extLst>
                  <a:ext uri="{FF2B5EF4-FFF2-40B4-BE49-F238E27FC236}">
                    <a16:creationId xmlns:a16="http://schemas.microsoft.com/office/drawing/2014/main" id="{5A5425FE-CF12-8A19-FE6E-483923870A52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0" name="object 9">
                <a:extLst>
                  <a:ext uri="{FF2B5EF4-FFF2-40B4-BE49-F238E27FC236}">
                    <a16:creationId xmlns:a16="http://schemas.microsoft.com/office/drawing/2014/main" id="{7467742E-86EB-6039-F706-4303A1B37E98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1" name="object 9">
                <a:extLst>
                  <a:ext uri="{FF2B5EF4-FFF2-40B4-BE49-F238E27FC236}">
                    <a16:creationId xmlns:a16="http://schemas.microsoft.com/office/drawing/2014/main" id="{B659C875-1DE4-DBE3-38BC-33D94E251B29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2" name="object 9">
                <a:extLst>
                  <a:ext uri="{FF2B5EF4-FFF2-40B4-BE49-F238E27FC236}">
                    <a16:creationId xmlns:a16="http://schemas.microsoft.com/office/drawing/2014/main" id="{83939420-AFF4-3643-F7FE-5EA81F5D22ED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017D31D0-A4B8-DC8E-3676-2E03CFD337A9}"/>
              </a:ext>
            </a:extLst>
          </p:cNvPr>
          <p:cNvGrpSpPr/>
          <p:nvPr/>
        </p:nvGrpSpPr>
        <p:grpSpPr>
          <a:xfrm>
            <a:off x="5425049" y="-16273"/>
            <a:ext cx="676029" cy="119905"/>
            <a:chOff x="5425049" y="-16273"/>
            <a:chExt cx="676029" cy="119905"/>
          </a:xfrm>
        </p:grpSpPr>
        <p:sp>
          <p:nvSpPr>
            <p:cNvPr id="114" name="object 10">
              <a:extLst>
                <a:ext uri="{FF2B5EF4-FFF2-40B4-BE49-F238E27FC236}">
                  <a16:creationId xmlns:a16="http://schemas.microsoft.com/office/drawing/2014/main" id="{49537E7D-3D73-F3C6-7E25-05BEF3F8E357}"/>
                </a:ext>
              </a:extLst>
            </p:cNvPr>
            <p:cNvSpPr txBox="1"/>
            <p:nvPr/>
          </p:nvSpPr>
          <p:spPr>
            <a:xfrm>
              <a:off x="5425049" y="-16273"/>
              <a:ext cx="561975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Conclusions</a:t>
              </a:r>
              <a:r>
                <a:rPr lang="it-IT" sz="700" spc="30" dirty="0">
                  <a:solidFill>
                    <a:srgbClr val="A67F84"/>
                  </a:solidFill>
                  <a:cs typeface="Arial"/>
                </a:rPr>
                <a:t> </a:t>
              </a:r>
              <a:r>
                <a:rPr lang="it-IT" sz="600" spc="30" dirty="0">
                  <a:solidFill>
                    <a:srgbClr val="A67F84"/>
                  </a:solidFill>
                  <a:cs typeface="Arial"/>
                </a:rPr>
                <a:t>   </a:t>
              </a:r>
              <a:endParaRPr lang="it-IT" sz="600" spc="25" dirty="0">
                <a:solidFill>
                  <a:srgbClr val="FFFFFF"/>
                </a:solidFill>
                <a:cs typeface="Arial"/>
              </a:endParaRPr>
            </a:p>
          </p:txBody>
        </p: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BE0CCF3F-175D-CFE9-24AB-ACD35428396C}"/>
                </a:ext>
              </a:extLst>
            </p:cNvPr>
            <p:cNvGrpSpPr/>
            <p:nvPr/>
          </p:nvGrpSpPr>
          <p:grpSpPr>
            <a:xfrm>
              <a:off x="5980112" y="34448"/>
              <a:ext cx="120966" cy="45719"/>
              <a:chOff x="2924175" y="188068"/>
              <a:chExt cx="120966" cy="45719"/>
            </a:xfrm>
          </p:grpSpPr>
          <p:sp>
            <p:nvSpPr>
              <p:cNvPr id="116" name="object 9">
                <a:extLst>
                  <a:ext uri="{FF2B5EF4-FFF2-40B4-BE49-F238E27FC236}">
                    <a16:creationId xmlns:a16="http://schemas.microsoft.com/office/drawing/2014/main" id="{225C63DD-F291-3333-AAA9-D1E2E72049F9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7" name="object 9">
                <a:extLst>
                  <a:ext uri="{FF2B5EF4-FFF2-40B4-BE49-F238E27FC236}">
                    <a16:creationId xmlns:a16="http://schemas.microsoft.com/office/drawing/2014/main" id="{244A3884-E5E0-D010-6493-42D812ECA07E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17F74B01-59C6-FDA3-40CE-E54598C700AB}"/>
              </a:ext>
            </a:extLst>
          </p:cNvPr>
          <p:cNvGrpSpPr/>
          <p:nvPr/>
        </p:nvGrpSpPr>
        <p:grpSpPr>
          <a:xfrm>
            <a:off x="2647043" y="-16273"/>
            <a:ext cx="722108" cy="119905"/>
            <a:chOff x="2468563" y="-16273"/>
            <a:chExt cx="722108" cy="119905"/>
          </a:xfrm>
        </p:grpSpPr>
        <p:sp>
          <p:nvSpPr>
            <p:cNvPr id="119" name="object 10">
              <a:extLst>
                <a:ext uri="{FF2B5EF4-FFF2-40B4-BE49-F238E27FC236}">
                  <a16:creationId xmlns:a16="http://schemas.microsoft.com/office/drawing/2014/main" id="{A2D44403-B354-24E6-6E28-4B813594F2AB}"/>
                </a:ext>
              </a:extLst>
            </p:cNvPr>
            <p:cNvSpPr txBox="1"/>
            <p:nvPr/>
          </p:nvSpPr>
          <p:spPr>
            <a:xfrm>
              <a:off x="2468563" y="-16273"/>
              <a:ext cx="671422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Uniform</a:t>
              </a: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 case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76BF88B2-E5C5-C8C9-C297-1C314D370EDB}"/>
                </a:ext>
              </a:extLst>
            </p:cNvPr>
            <p:cNvGrpSpPr/>
            <p:nvPr/>
          </p:nvGrpSpPr>
          <p:grpSpPr>
            <a:xfrm>
              <a:off x="3069705" y="34156"/>
              <a:ext cx="120966" cy="45719"/>
              <a:chOff x="2924175" y="188068"/>
              <a:chExt cx="120966" cy="45719"/>
            </a:xfrm>
          </p:grpSpPr>
          <p:sp>
            <p:nvSpPr>
              <p:cNvPr id="121" name="object 9">
                <a:extLst>
                  <a:ext uri="{FF2B5EF4-FFF2-40B4-BE49-F238E27FC236}">
                    <a16:creationId xmlns:a16="http://schemas.microsoft.com/office/drawing/2014/main" id="{E26CCB3E-4276-338E-6396-54E06EA21075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2" name="object 9">
                <a:extLst>
                  <a:ext uri="{FF2B5EF4-FFF2-40B4-BE49-F238E27FC236}">
                    <a16:creationId xmlns:a16="http://schemas.microsoft.com/office/drawing/2014/main" id="{84FD8621-D1AE-83ED-039D-9BAF12DA5CC2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7496178-9A3B-5EB4-9761-BB7688B2F91B}"/>
              </a:ext>
            </a:extLst>
          </p:cNvPr>
          <p:cNvSpPr txBox="1"/>
          <p:nvPr/>
        </p:nvSpPr>
        <p:spPr>
          <a:xfrm>
            <a:off x="2500900" y="899375"/>
            <a:ext cx="93763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50" b="0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 example</a:t>
            </a:r>
            <a:endParaRPr lang="it-IT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89247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6" grpId="0"/>
      <p:bldP spid="17" grpId="0"/>
      <p:bldP spid="28" grpId="0" animBg="1"/>
      <p:bldP spid="18" grpId="0"/>
      <p:bldP spid="86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o 31"/>
          <p:cNvGrpSpPr/>
          <p:nvPr/>
        </p:nvGrpSpPr>
        <p:grpSpPr>
          <a:xfrm>
            <a:off x="0" y="3346272"/>
            <a:ext cx="6153150" cy="114478"/>
            <a:chOff x="0" y="3346272"/>
            <a:chExt cx="4610101" cy="114478"/>
          </a:xfrm>
        </p:grpSpPr>
        <p:sp>
          <p:nvSpPr>
            <p:cNvPr id="46" name="object 14"/>
            <p:cNvSpPr/>
            <p:nvPr/>
          </p:nvSpPr>
          <p:spPr>
            <a:xfrm>
              <a:off x="0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5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10800" rIns="0" bIns="0" rtlCol="0">
              <a:noAutofit/>
            </a:bodyPr>
            <a:lstStyle/>
            <a:p>
              <a:pPr algn="ctr"/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Artur</a:t>
              </a:r>
              <a:r>
                <a:rPr lang="it-IT" sz="700" dirty="0">
                  <a:solidFill>
                    <a:srgbClr val="EBEBEB"/>
                  </a:solidFill>
                  <a:latin typeface="+mj-lt"/>
                </a:rPr>
                <a:t> 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Kryzhanovskyy </a:t>
              </a:r>
              <a:r>
                <a:rPr lang="it-IT" sz="700" i="1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et al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bject 15"/>
            <p:cNvSpPr/>
            <p:nvPr/>
          </p:nvSpPr>
          <p:spPr>
            <a:xfrm>
              <a:off x="2305051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10800" rIns="0" bIns="0" rtlCol="0"/>
            <a:lstStyle/>
            <a:p>
              <a:pPr algn="ctr"/>
              <a:r>
                <a:rPr lang="it-IT" sz="700" spc="6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Outline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7" name="CasellaDiTesto 16"/>
          <p:cNvSpPr txBox="1"/>
          <p:nvPr/>
        </p:nvSpPr>
        <p:spPr>
          <a:xfrm>
            <a:off x="48136" y="237366"/>
            <a:ext cx="6183698" cy="319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40000"/>
              </a:lnSpc>
              <a:buClr>
                <a:schemeClr val="bg1">
                  <a:lumMod val="75000"/>
                </a:schemeClr>
              </a:buClr>
              <a:buFont typeface="+mj-lt"/>
              <a:buAutoNum type="arabicPeriod"/>
            </a:pPr>
            <a:r>
              <a:rPr lang="en-GB" sz="1400" dirty="0">
                <a:solidFill>
                  <a:srgbClr val="75DBFF"/>
                </a:solidFill>
                <a:latin typeface="+mj-lt"/>
              </a:rPr>
              <a:t>Experimental motivations</a:t>
            </a:r>
            <a:r>
              <a:rPr lang="en-GB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: AWs in RFX-mod and Tokamak Ohmic discharges</a:t>
            </a:r>
          </a:p>
          <a:p>
            <a:pPr marL="342900" indent="-342900">
              <a:lnSpc>
                <a:spcPct val="240000"/>
              </a:lnSpc>
              <a:buClr>
                <a:schemeClr val="bg1">
                  <a:lumMod val="75000"/>
                </a:schemeClr>
              </a:buClr>
              <a:buFont typeface="+mj-lt"/>
              <a:buAutoNum type="arabicPeriod"/>
            </a:pPr>
            <a:r>
              <a:rPr lang="en-GB" sz="1400" dirty="0">
                <a:solidFill>
                  <a:srgbClr val="75DBFF"/>
                </a:solidFill>
                <a:latin typeface="+mj-lt"/>
              </a:rPr>
              <a:t>Tools</a:t>
            </a:r>
            <a:r>
              <a:rPr lang="en-GB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: </a:t>
            </a:r>
            <a:r>
              <a:rPr lang="en-GB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SpeCyl</a:t>
            </a:r>
            <a:r>
              <a:rPr lang="en-GB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code</a:t>
            </a:r>
          </a:p>
          <a:p>
            <a:pPr marL="342900" indent="-342900">
              <a:lnSpc>
                <a:spcPct val="240000"/>
              </a:lnSpc>
              <a:buClr>
                <a:schemeClr val="bg1">
                  <a:lumMod val="75000"/>
                </a:schemeClr>
              </a:buClr>
              <a:buFont typeface="+mj-lt"/>
              <a:buAutoNum type="arabicPeriod"/>
            </a:pPr>
            <a:r>
              <a:rPr lang="en-GB" sz="1400" dirty="0">
                <a:solidFill>
                  <a:srgbClr val="75DBFF"/>
                </a:solidFill>
                <a:latin typeface="+mj-lt"/>
              </a:rPr>
              <a:t>Nonlinear 3D MHD modelling of </a:t>
            </a:r>
            <a:r>
              <a:rPr lang="en-GB" sz="1400" dirty="0" err="1">
                <a:solidFill>
                  <a:srgbClr val="75DBFF"/>
                </a:solidFill>
                <a:latin typeface="+mj-lt"/>
              </a:rPr>
              <a:t>Alfvén</a:t>
            </a:r>
            <a:r>
              <a:rPr lang="en-GB" sz="1400" dirty="0">
                <a:solidFill>
                  <a:srgbClr val="75DBFF"/>
                </a:solidFill>
                <a:latin typeface="+mj-lt"/>
              </a:rPr>
              <a:t> waves</a:t>
            </a:r>
            <a:r>
              <a:rPr lang="en-GB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:</a:t>
            </a:r>
            <a:r>
              <a:rPr lang="en-GB" sz="1400" dirty="0">
                <a:latin typeface="+mj-lt"/>
              </a:rPr>
              <a:t> </a:t>
            </a:r>
          </a:p>
          <a:p>
            <a:pPr marL="342900" indent="-342900">
              <a:lnSpc>
                <a:spcPct val="240000"/>
              </a:lnSpc>
              <a:buClr>
                <a:schemeClr val="bg1">
                  <a:lumMod val="75000"/>
                </a:schemeClr>
              </a:buClr>
              <a:buFont typeface="+mj-lt"/>
              <a:buAutoNum type="arabicPeriod"/>
            </a:pPr>
            <a:endParaRPr lang="en-GB" sz="1400" dirty="0">
              <a:latin typeface="+mj-lt"/>
            </a:endParaRPr>
          </a:p>
          <a:p>
            <a:pPr marL="342900" indent="-342900">
              <a:lnSpc>
                <a:spcPct val="240000"/>
              </a:lnSpc>
              <a:buClr>
                <a:schemeClr val="bg1">
                  <a:lumMod val="75000"/>
                </a:schemeClr>
              </a:buClr>
              <a:buFont typeface="+mj-lt"/>
              <a:buAutoNum type="arabicPeriod"/>
            </a:pPr>
            <a:endParaRPr lang="en-GB" sz="1400" dirty="0">
              <a:latin typeface="+mj-lt"/>
            </a:endParaRPr>
          </a:p>
          <a:p>
            <a:pPr marL="342900" indent="-342900">
              <a:lnSpc>
                <a:spcPct val="24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GB" sz="1400" dirty="0">
                <a:solidFill>
                  <a:srgbClr val="00B0F0"/>
                </a:solidFill>
                <a:latin typeface="+mj-lt"/>
              </a:rPr>
              <a:t>Conclusions and future perspectives</a:t>
            </a:r>
          </a:p>
        </p:txBody>
      </p:sp>
      <p:sp>
        <p:nvSpPr>
          <p:cNvPr id="69" name="object 8"/>
          <p:cNvSpPr txBox="1"/>
          <p:nvPr/>
        </p:nvSpPr>
        <p:spPr>
          <a:xfrm>
            <a:off x="-200" y="118683"/>
            <a:ext cx="6153349" cy="290699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0" rIns="0" bIns="0" rtlCol="0">
            <a:noAutofit/>
          </a:bodyPr>
          <a:lstStyle/>
          <a:p>
            <a:pPr marL="107945">
              <a:spcBef>
                <a:spcPts val="375"/>
              </a:spcBef>
            </a:pPr>
            <a:r>
              <a:rPr lang="it-IT" sz="2000" spc="-10" dirty="0" err="1">
                <a:solidFill>
                  <a:srgbClr val="FFFFFF"/>
                </a:solidFill>
                <a:latin typeface="+mj-lt"/>
                <a:cs typeface="Arial"/>
              </a:rPr>
              <a:t>Outline</a:t>
            </a:r>
            <a:r>
              <a:rPr lang="it-IT" sz="2000" spc="-10" dirty="0">
                <a:solidFill>
                  <a:srgbClr val="FFFFFF"/>
                </a:solidFill>
                <a:latin typeface="+mj-lt"/>
                <a:cs typeface="Arial"/>
              </a:rPr>
              <a:t> of the talk</a:t>
            </a:r>
            <a:endParaRPr sz="2000" dirty="0">
              <a:latin typeface="+mj-lt"/>
              <a:cs typeface="Arial"/>
            </a:endParaRPr>
          </a:p>
        </p:txBody>
      </p:sp>
      <p:sp>
        <p:nvSpPr>
          <p:cNvPr id="39" name="object 3"/>
          <p:cNvSpPr/>
          <p:nvPr/>
        </p:nvSpPr>
        <p:spPr>
          <a:xfrm>
            <a:off x="0" y="0"/>
            <a:ext cx="6153181" cy="118683"/>
          </a:xfrm>
          <a:custGeom>
            <a:avLst/>
            <a:gdLst/>
            <a:ahLst/>
            <a:cxnLst/>
            <a:rect l="l" t="t" r="r" b="b"/>
            <a:pathLst>
              <a:path w="4608195" h="122554">
                <a:moveTo>
                  <a:pt x="0" y="122389"/>
                </a:moveTo>
                <a:lnTo>
                  <a:pt x="4608004" y="122389"/>
                </a:lnTo>
                <a:lnTo>
                  <a:pt x="4608004" y="0"/>
                </a:lnTo>
                <a:lnTo>
                  <a:pt x="0" y="0"/>
                </a:lnTo>
                <a:lnTo>
                  <a:pt x="0" y="12238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CasellaDiTesto 16"/>
          <p:cNvSpPr txBox="1"/>
          <p:nvPr/>
        </p:nvSpPr>
        <p:spPr>
          <a:xfrm>
            <a:off x="338407" y="1654175"/>
            <a:ext cx="4343400" cy="1231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chemeClr val="bg1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Verification with analytical solutions for uniform case </a:t>
            </a:r>
          </a:p>
          <a:p>
            <a:pPr marL="285750" indent="-285750">
              <a:lnSpc>
                <a:spcPct val="200000"/>
              </a:lnSpc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it-IT" sz="13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RFP configuration (Recall)</a:t>
            </a:r>
          </a:p>
          <a:p>
            <a:pPr marL="285750" indent="-285750">
              <a:lnSpc>
                <a:spcPct val="200000"/>
              </a:lnSpc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Tokamak configuration (New)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A4EA5AF-905E-BB04-68F0-54A8B3699C28}"/>
              </a:ext>
            </a:extLst>
          </p:cNvPr>
          <p:cNvGrpSpPr/>
          <p:nvPr/>
        </p:nvGrpSpPr>
        <p:grpSpPr>
          <a:xfrm>
            <a:off x="2782138" y="2256014"/>
            <a:ext cx="2894061" cy="533399"/>
            <a:chOff x="1841972" y="1715361"/>
            <a:chExt cx="2894061" cy="533399"/>
          </a:xfrm>
        </p:grpSpPr>
        <p:sp>
          <p:nvSpPr>
            <p:cNvPr id="73" name="Parentesi graffa chiusa 23">
              <a:extLst>
                <a:ext uri="{FF2B5EF4-FFF2-40B4-BE49-F238E27FC236}">
                  <a16:creationId xmlns:a16="http://schemas.microsoft.com/office/drawing/2014/main" id="{30A74762-E683-1BA8-035A-3475C4B9F9E1}"/>
                </a:ext>
              </a:extLst>
            </p:cNvPr>
            <p:cNvSpPr/>
            <p:nvPr/>
          </p:nvSpPr>
          <p:spPr>
            <a:xfrm>
              <a:off x="1841972" y="1715361"/>
              <a:ext cx="124862" cy="533399"/>
            </a:xfrm>
            <a:prstGeom prst="rightBrace">
              <a:avLst>
                <a:gd name="adj1" fmla="val 28803"/>
                <a:gd name="adj2" fmla="val 50000"/>
              </a:avLst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sz="1200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C5AF4B1-D91E-70EB-4B29-C5AF9B186488}"/>
                </a:ext>
              </a:extLst>
            </p:cNvPr>
            <p:cNvSpPr txBox="1"/>
            <p:nvPr/>
          </p:nvSpPr>
          <p:spPr>
            <a:xfrm>
              <a:off x="1926547" y="1752884"/>
              <a:ext cx="2809486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>
                  <a:schemeClr val="tx1"/>
                </a:buClr>
              </a:pPr>
              <a:r>
                <a:rPr lang="en-GB" sz="1300" dirty="0">
                  <a:solidFill>
                    <a:srgbClr val="FFC69F"/>
                  </a:solidFill>
                  <a:latin typeface="+mj-lt"/>
                </a:rPr>
                <a:t>Self-consistent</a:t>
              </a:r>
              <a:r>
                <a:rPr lang="en-GB" sz="1300" dirty="0">
                  <a:latin typeface="+mj-lt"/>
                </a:rPr>
                <a:t> </a:t>
              </a:r>
              <a:r>
                <a:rPr lang="en-GB" sz="1300" dirty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AWs excitation in </a:t>
              </a:r>
              <a:r>
                <a:rPr lang="en-GB" sz="1300" dirty="0">
                  <a:solidFill>
                    <a:srgbClr val="FFC69F"/>
                  </a:solidFill>
                  <a:latin typeface="+mj-lt"/>
                </a:rPr>
                <a:t>fully</a:t>
              </a:r>
              <a:r>
                <a:rPr lang="en-GB" sz="1300" dirty="0">
                  <a:solidFill>
                    <a:srgbClr val="FF6600"/>
                  </a:solidFill>
                  <a:latin typeface="+mj-lt"/>
                </a:rPr>
                <a:t> </a:t>
              </a:r>
              <a:r>
                <a:rPr lang="en-GB" sz="1300" dirty="0">
                  <a:solidFill>
                    <a:srgbClr val="FFC69F"/>
                  </a:solidFill>
                  <a:latin typeface="+mj-lt"/>
                </a:rPr>
                <a:t>3D dynamic </a:t>
              </a:r>
              <a:r>
                <a:rPr lang="en-GB" sz="1300" dirty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configuration</a:t>
              </a:r>
              <a:r>
                <a:rPr lang="en-GB" sz="1300" dirty="0">
                  <a:latin typeface="+mj-lt"/>
                </a:rPr>
                <a:t>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0323C3-CD4F-1271-66E6-F7473049C5F2}"/>
              </a:ext>
            </a:extLst>
          </p:cNvPr>
          <p:cNvGrpSpPr/>
          <p:nvPr/>
        </p:nvGrpSpPr>
        <p:grpSpPr>
          <a:xfrm>
            <a:off x="4422616" y="-16273"/>
            <a:ext cx="720240" cy="119905"/>
            <a:chOff x="4457417" y="-16273"/>
            <a:chExt cx="720240" cy="119905"/>
          </a:xfrm>
        </p:grpSpPr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9347B9AF-8173-8234-5371-DEBB8BA0F3C7}"/>
                </a:ext>
              </a:extLst>
            </p:cNvPr>
            <p:cNvSpPr txBox="1"/>
            <p:nvPr/>
          </p:nvSpPr>
          <p:spPr>
            <a:xfrm>
              <a:off x="4457417" y="-16273"/>
              <a:ext cx="448780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25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Tokamak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48C9EF9-82BE-0264-01E1-877BC7685F9D}"/>
                </a:ext>
              </a:extLst>
            </p:cNvPr>
            <p:cNvGrpSpPr/>
            <p:nvPr/>
          </p:nvGrpSpPr>
          <p:grpSpPr>
            <a:xfrm>
              <a:off x="4906197" y="34156"/>
              <a:ext cx="271460" cy="45719"/>
              <a:chOff x="2924175" y="188068"/>
              <a:chExt cx="271460" cy="45719"/>
            </a:xfrm>
          </p:grpSpPr>
          <p:sp>
            <p:nvSpPr>
              <p:cNvPr id="16" name="object 9">
                <a:extLst>
                  <a:ext uri="{FF2B5EF4-FFF2-40B4-BE49-F238E27FC236}">
                    <a16:creationId xmlns:a16="http://schemas.microsoft.com/office/drawing/2014/main" id="{88ED3551-2708-0417-E411-C52B1E8FABED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9">
                <a:extLst>
                  <a:ext uri="{FF2B5EF4-FFF2-40B4-BE49-F238E27FC236}">
                    <a16:creationId xmlns:a16="http://schemas.microsoft.com/office/drawing/2014/main" id="{CD229E59-F3A8-7D30-3ECE-9C4EA5C409CC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9">
                <a:extLst>
                  <a:ext uri="{FF2B5EF4-FFF2-40B4-BE49-F238E27FC236}">
                    <a16:creationId xmlns:a16="http://schemas.microsoft.com/office/drawing/2014/main" id="{B81B7582-FFC9-05DA-2B55-5B9985344A27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9">
                <a:extLst>
                  <a:ext uri="{FF2B5EF4-FFF2-40B4-BE49-F238E27FC236}">
                    <a16:creationId xmlns:a16="http://schemas.microsoft.com/office/drawing/2014/main" id="{1E0F5633-43B2-51BF-C90E-FA4CA3B11BD0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32BBCFE-C0B5-777C-B2F8-B19635832AD5}"/>
              </a:ext>
            </a:extLst>
          </p:cNvPr>
          <p:cNvGrpSpPr/>
          <p:nvPr/>
        </p:nvGrpSpPr>
        <p:grpSpPr>
          <a:xfrm>
            <a:off x="3651345" y="-16273"/>
            <a:ext cx="489077" cy="119905"/>
            <a:chOff x="3720821" y="-16273"/>
            <a:chExt cx="489077" cy="119905"/>
          </a:xfrm>
        </p:grpSpPr>
        <p:sp>
          <p:nvSpPr>
            <p:cNvPr id="21" name="object 10">
              <a:extLst>
                <a:ext uri="{FF2B5EF4-FFF2-40B4-BE49-F238E27FC236}">
                  <a16:creationId xmlns:a16="http://schemas.microsoft.com/office/drawing/2014/main" id="{D399A326-3460-DE82-E6F4-46109E1C06CA}"/>
                </a:ext>
              </a:extLst>
            </p:cNvPr>
            <p:cNvSpPr txBox="1"/>
            <p:nvPr/>
          </p:nvSpPr>
          <p:spPr>
            <a:xfrm>
              <a:off x="3720821" y="-16273"/>
              <a:ext cx="23516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RFP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31E3600-091A-FCA2-F661-9E6484E7B265}"/>
                </a:ext>
              </a:extLst>
            </p:cNvPr>
            <p:cNvGrpSpPr/>
            <p:nvPr/>
          </p:nvGrpSpPr>
          <p:grpSpPr>
            <a:xfrm>
              <a:off x="3938438" y="34156"/>
              <a:ext cx="271460" cy="45719"/>
              <a:chOff x="2924175" y="188068"/>
              <a:chExt cx="271460" cy="45719"/>
            </a:xfrm>
          </p:grpSpPr>
          <p:sp>
            <p:nvSpPr>
              <p:cNvPr id="23" name="object 9">
                <a:extLst>
                  <a:ext uri="{FF2B5EF4-FFF2-40B4-BE49-F238E27FC236}">
                    <a16:creationId xmlns:a16="http://schemas.microsoft.com/office/drawing/2014/main" id="{07A9D382-7FE8-8643-15D6-A7AEF3EE4F65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" name="object 9">
                <a:extLst>
                  <a:ext uri="{FF2B5EF4-FFF2-40B4-BE49-F238E27FC236}">
                    <a16:creationId xmlns:a16="http://schemas.microsoft.com/office/drawing/2014/main" id="{3381B90C-D2D6-145B-03FA-322923ACA761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" name="object 9">
                <a:extLst>
                  <a:ext uri="{FF2B5EF4-FFF2-40B4-BE49-F238E27FC236}">
                    <a16:creationId xmlns:a16="http://schemas.microsoft.com/office/drawing/2014/main" id="{D20DFF36-ACCD-FE74-F805-B1E02CCB20E5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" name="object 9">
                <a:extLst>
                  <a:ext uri="{FF2B5EF4-FFF2-40B4-BE49-F238E27FC236}">
                    <a16:creationId xmlns:a16="http://schemas.microsoft.com/office/drawing/2014/main" id="{27DE7A4B-13A3-E6ED-7DAD-A75EC9E8ACC6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184BE50-A17A-7457-8A0F-4664A5889CE2}"/>
              </a:ext>
            </a:extLst>
          </p:cNvPr>
          <p:cNvGrpSpPr/>
          <p:nvPr/>
        </p:nvGrpSpPr>
        <p:grpSpPr>
          <a:xfrm>
            <a:off x="37578" y="-16273"/>
            <a:ext cx="661509" cy="119905"/>
            <a:chOff x="37578" y="-16273"/>
            <a:chExt cx="661509" cy="119905"/>
          </a:xfrm>
        </p:grpSpPr>
        <p:sp>
          <p:nvSpPr>
            <p:cNvPr id="28" name="object 10">
              <a:extLst>
                <a:ext uri="{FF2B5EF4-FFF2-40B4-BE49-F238E27FC236}">
                  <a16:creationId xmlns:a16="http://schemas.microsoft.com/office/drawing/2014/main" id="{863BCD43-F14B-C7D0-1F2E-2B4168FB00A6}"/>
                </a:ext>
              </a:extLst>
            </p:cNvPr>
            <p:cNvSpPr txBox="1"/>
            <p:nvPr/>
          </p:nvSpPr>
          <p:spPr>
            <a:xfrm>
              <a:off x="37578" y="-16273"/>
              <a:ext cx="532514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Introdu</a:t>
              </a:r>
              <a:r>
                <a:rPr lang="it-IT"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ction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0589064-FAFA-55A8-1D0C-18A2861E82BB}"/>
                </a:ext>
              </a:extLst>
            </p:cNvPr>
            <p:cNvGrpSpPr/>
            <p:nvPr/>
          </p:nvGrpSpPr>
          <p:grpSpPr>
            <a:xfrm>
              <a:off x="578121" y="34156"/>
              <a:ext cx="120966" cy="45719"/>
              <a:chOff x="2924175" y="188068"/>
              <a:chExt cx="120966" cy="45719"/>
            </a:xfrm>
          </p:grpSpPr>
          <p:sp>
            <p:nvSpPr>
              <p:cNvPr id="30" name="object 9">
                <a:extLst>
                  <a:ext uri="{FF2B5EF4-FFF2-40B4-BE49-F238E27FC236}">
                    <a16:creationId xmlns:a16="http://schemas.microsoft.com/office/drawing/2014/main" id="{E9D798FF-EB30-DB9F-FF33-723591052275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9">
                <a:extLst>
                  <a:ext uri="{FF2B5EF4-FFF2-40B4-BE49-F238E27FC236}">
                    <a16:creationId xmlns:a16="http://schemas.microsoft.com/office/drawing/2014/main" id="{ECC80EA4-031E-7221-B832-E07BC6150232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A79A3D6-9D27-0D24-E728-BADD2F745176}"/>
              </a:ext>
            </a:extLst>
          </p:cNvPr>
          <p:cNvGrpSpPr/>
          <p:nvPr/>
        </p:nvGrpSpPr>
        <p:grpSpPr>
          <a:xfrm>
            <a:off x="2056632" y="-16273"/>
            <a:ext cx="308217" cy="119905"/>
            <a:chOff x="1796655" y="-13431"/>
            <a:chExt cx="308217" cy="119905"/>
          </a:xfrm>
        </p:grpSpPr>
        <p:sp>
          <p:nvSpPr>
            <p:cNvPr id="34" name="object 10">
              <a:extLst>
                <a:ext uri="{FF2B5EF4-FFF2-40B4-BE49-F238E27FC236}">
                  <a16:creationId xmlns:a16="http://schemas.microsoft.com/office/drawing/2014/main" id="{29C21C54-5408-F00A-16F1-08F3821A1B6F}"/>
                </a:ext>
              </a:extLst>
            </p:cNvPr>
            <p:cNvSpPr txBox="1"/>
            <p:nvPr/>
          </p:nvSpPr>
          <p:spPr>
            <a:xfrm>
              <a:off x="1796655" y="-13431"/>
              <a:ext cx="28371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Tools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35" name="object 9">
              <a:extLst>
                <a:ext uri="{FF2B5EF4-FFF2-40B4-BE49-F238E27FC236}">
                  <a16:creationId xmlns:a16="http://schemas.microsoft.com/office/drawing/2014/main" id="{BC67C037-BA70-1634-BF77-5077E30889F8}"/>
                </a:ext>
              </a:extLst>
            </p:cNvPr>
            <p:cNvSpPr/>
            <p:nvPr/>
          </p:nvSpPr>
          <p:spPr>
            <a:xfrm>
              <a:off x="2059153" y="36009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36195" h="36194">
                  <a:moveTo>
                    <a:pt x="36002" y="18001"/>
                  </a:moveTo>
                  <a:lnTo>
                    <a:pt x="34587" y="10994"/>
                  </a:lnTo>
                  <a:lnTo>
                    <a:pt x="30729" y="5272"/>
                  </a:lnTo>
                  <a:lnTo>
                    <a:pt x="25007" y="1414"/>
                  </a:lnTo>
                  <a:lnTo>
                    <a:pt x="18000" y="0"/>
                  </a:lnTo>
                  <a:lnTo>
                    <a:pt x="10994" y="1414"/>
                  </a:lnTo>
                  <a:lnTo>
                    <a:pt x="5272" y="5272"/>
                  </a:lnTo>
                  <a:lnTo>
                    <a:pt x="1414" y="10994"/>
                  </a:lnTo>
                  <a:lnTo>
                    <a:pt x="0" y="18001"/>
                  </a:lnTo>
                  <a:lnTo>
                    <a:pt x="1414" y="25008"/>
                  </a:lnTo>
                  <a:lnTo>
                    <a:pt x="5272" y="30729"/>
                  </a:lnTo>
                  <a:lnTo>
                    <a:pt x="10994" y="34587"/>
                  </a:lnTo>
                  <a:lnTo>
                    <a:pt x="18000" y="36002"/>
                  </a:lnTo>
                  <a:lnTo>
                    <a:pt x="25007" y="34587"/>
                  </a:lnTo>
                  <a:lnTo>
                    <a:pt x="30729" y="30729"/>
                  </a:lnTo>
                  <a:lnTo>
                    <a:pt x="34587" y="25008"/>
                  </a:lnTo>
                  <a:lnTo>
                    <a:pt x="36002" y="18001"/>
                  </a:lnTo>
                  <a:close/>
                </a:path>
              </a:pathLst>
            </a:custGeom>
            <a:ln w="5060">
              <a:solidFill>
                <a:schemeClr val="accent1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CDDC1AF-40C5-890F-6E67-7B41E5B3C051}"/>
              </a:ext>
            </a:extLst>
          </p:cNvPr>
          <p:cNvGrpSpPr/>
          <p:nvPr/>
        </p:nvGrpSpPr>
        <p:grpSpPr>
          <a:xfrm>
            <a:off x="981281" y="-16273"/>
            <a:ext cx="793157" cy="119905"/>
            <a:chOff x="853883" y="-13431"/>
            <a:chExt cx="793157" cy="119905"/>
          </a:xfrm>
        </p:grpSpPr>
        <p:sp>
          <p:nvSpPr>
            <p:cNvPr id="37" name="object 10">
              <a:extLst>
                <a:ext uri="{FF2B5EF4-FFF2-40B4-BE49-F238E27FC236}">
                  <a16:creationId xmlns:a16="http://schemas.microsoft.com/office/drawing/2014/main" id="{DA4CC34E-324D-BEF7-DAC5-88481109CA5A}"/>
                </a:ext>
              </a:extLst>
            </p:cNvPr>
            <p:cNvSpPr txBox="1"/>
            <p:nvPr/>
          </p:nvSpPr>
          <p:spPr>
            <a:xfrm>
              <a:off x="853883" y="-13431"/>
              <a:ext cx="793157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Motivations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FF2E0FC-63D5-2696-67FA-AB1515021AB3}"/>
                </a:ext>
              </a:extLst>
            </p:cNvPr>
            <p:cNvGrpSpPr/>
            <p:nvPr/>
          </p:nvGrpSpPr>
          <p:grpSpPr>
            <a:xfrm>
              <a:off x="1372449" y="36009"/>
              <a:ext cx="271460" cy="45719"/>
              <a:chOff x="2924175" y="188068"/>
              <a:chExt cx="271460" cy="45719"/>
            </a:xfrm>
          </p:grpSpPr>
          <p:sp>
            <p:nvSpPr>
              <p:cNvPr id="75" name="object 9">
                <a:extLst>
                  <a:ext uri="{FF2B5EF4-FFF2-40B4-BE49-F238E27FC236}">
                    <a16:creationId xmlns:a16="http://schemas.microsoft.com/office/drawing/2014/main" id="{F1CD1025-80A1-F3FB-883D-E5F1CBC9ADFB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" name="object 9">
                <a:extLst>
                  <a:ext uri="{FF2B5EF4-FFF2-40B4-BE49-F238E27FC236}">
                    <a16:creationId xmlns:a16="http://schemas.microsoft.com/office/drawing/2014/main" id="{56BDE99A-BBA8-501D-C88E-BC39117FE5E7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" name="object 9">
                <a:extLst>
                  <a:ext uri="{FF2B5EF4-FFF2-40B4-BE49-F238E27FC236}">
                    <a16:creationId xmlns:a16="http://schemas.microsoft.com/office/drawing/2014/main" id="{A553B2C0-813B-6032-12F0-9266E747F04C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" name="object 9">
                <a:extLst>
                  <a:ext uri="{FF2B5EF4-FFF2-40B4-BE49-F238E27FC236}">
                    <a16:creationId xmlns:a16="http://schemas.microsoft.com/office/drawing/2014/main" id="{BCA92046-6E0C-034A-B926-164F0A302D1B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7A76022-DE3F-167D-CA1E-D5B2093C1079}"/>
              </a:ext>
            </a:extLst>
          </p:cNvPr>
          <p:cNvGrpSpPr/>
          <p:nvPr/>
        </p:nvGrpSpPr>
        <p:grpSpPr>
          <a:xfrm>
            <a:off x="5425049" y="-16273"/>
            <a:ext cx="676029" cy="119905"/>
            <a:chOff x="5425049" y="-16273"/>
            <a:chExt cx="676029" cy="119905"/>
          </a:xfrm>
        </p:grpSpPr>
        <p:sp>
          <p:nvSpPr>
            <p:cNvPr id="80" name="object 10">
              <a:extLst>
                <a:ext uri="{FF2B5EF4-FFF2-40B4-BE49-F238E27FC236}">
                  <a16:creationId xmlns:a16="http://schemas.microsoft.com/office/drawing/2014/main" id="{3C573566-89B9-C19D-6780-1991DC56F0B0}"/>
                </a:ext>
              </a:extLst>
            </p:cNvPr>
            <p:cNvSpPr txBox="1"/>
            <p:nvPr/>
          </p:nvSpPr>
          <p:spPr>
            <a:xfrm>
              <a:off x="5425049" y="-16273"/>
              <a:ext cx="561975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bg1"/>
                  </a:solidFill>
                  <a:cs typeface="Arial"/>
                </a:rPr>
                <a:t>Conclusions</a:t>
              </a:r>
              <a:r>
                <a:rPr lang="it-IT" sz="700" spc="30" dirty="0">
                  <a:solidFill>
                    <a:srgbClr val="A67F84"/>
                  </a:solidFill>
                  <a:cs typeface="Arial"/>
                </a:rPr>
                <a:t> </a:t>
              </a:r>
              <a:r>
                <a:rPr lang="it-IT" sz="600" spc="30" dirty="0">
                  <a:solidFill>
                    <a:srgbClr val="A67F84"/>
                  </a:solidFill>
                  <a:cs typeface="Arial"/>
                </a:rPr>
                <a:t>   </a:t>
              </a:r>
              <a:endParaRPr lang="it-IT" sz="600" spc="25" dirty="0">
                <a:solidFill>
                  <a:srgbClr val="FFFFFF"/>
                </a:solidFill>
                <a:cs typeface="Arial"/>
              </a:endParaRPr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D21A7A27-04F3-588C-F16E-0D5F785B660D}"/>
                </a:ext>
              </a:extLst>
            </p:cNvPr>
            <p:cNvGrpSpPr/>
            <p:nvPr/>
          </p:nvGrpSpPr>
          <p:grpSpPr>
            <a:xfrm>
              <a:off x="5980112" y="34448"/>
              <a:ext cx="120966" cy="45719"/>
              <a:chOff x="2924175" y="188068"/>
              <a:chExt cx="120966" cy="45719"/>
            </a:xfrm>
          </p:grpSpPr>
          <p:sp>
            <p:nvSpPr>
              <p:cNvPr id="82" name="object 9">
                <a:extLst>
                  <a:ext uri="{FF2B5EF4-FFF2-40B4-BE49-F238E27FC236}">
                    <a16:creationId xmlns:a16="http://schemas.microsoft.com/office/drawing/2014/main" id="{AA913BBE-D8AD-0803-95D2-68D43839D2A4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" name="object 9">
                <a:extLst>
                  <a:ext uri="{FF2B5EF4-FFF2-40B4-BE49-F238E27FC236}">
                    <a16:creationId xmlns:a16="http://schemas.microsoft.com/office/drawing/2014/main" id="{9743B7DF-7960-EA1B-251F-D5E39E08CC08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AAF5396F-9D5F-B64C-D71E-1E207DCC25B0}"/>
              </a:ext>
            </a:extLst>
          </p:cNvPr>
          <p:cNvGrpSpPr/>
          <p:nvPr/>
        </p:nvGrpSpPr>
        <p:grpSpPr>
          <a:xfrm>
            <a:off x="2647043" y="-16273"/>
            <a:ext cx="722108" cy="119905"/>
            <a:chOff x="2468563" y="-16273"/>
            <a:chExt cx="722108" cy="119905"/>
          </a:xfrm>
        </p:grpSpPr>
        <p:sp>
          <p:nvSpPr>
            <p:cNvPr id="85" name="object 10">
              <a:extLst>
                <a:ext uri="{FF2B5EF4-FFF2-40B4-BE49-F238E27FC236}">
                  <a16:creationId xmlns:a16="http://schemas.microsoft.com/office/drawing/2014/main" id="{132760F7-9AF8-C8E5-976C-514AEA9912CE}"/>
                </a:ext>
              </a:extLst>
            </p:cNvPr>
            <p:cNvSpPr txBox="1"/>
            <p:nvPr/>
          </p:nvSpPr>
          <p:spPr>
            <a:xfrm>
              <a:off x="2468563" y="-16273"/>
              <a:ext cx="671422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Uniform</a:t>
              </a: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 case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7AB286B5-46B1-11BC-EE91-18C2A65FD926}"/>
                </a:ext>
              </a:extLst>
            </p:cNvPr>
            <p:cNvGrpSpPr/>
            <p:nvPr/>
          </p:nvGrpSpPr>
          <p:grpSpPr>
            <a:xfrm>
              <a:off x="3069705" y="34156"/>
              <a:ext cx="120966" cy="45719"/>
              <a:chOff x="2924175" y="188068"/>
              <a:chExt cx="120966" cy="45719"/>
            </a:xfrm>
          </p:grpSpPr>
          <p:sp>
            <p:nvSpPr>
              <p:cNvPr id="88" name="object 9">
                <a:extLst>
                  <a:ext uri="{FF2B5EF4-FFF2-40B4-BE49-F238E27FC236}">
                    <a16:creationId xmlns:a16="http://schemas.microsoft.com/office/drawing/2014/main" id="{0E716C6B-3426-8A58-39A0-15BA041381B7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" name="object 9">
                <a:extLst>
                  <a:ext uri="{FF2B5EF4-FFF2-40B4-BE49-F238E27FC236}">
                    <a16:creationId xmlns:a16="http://schemas.microsoft.com/office/drawing/2014/main" id="{8481C503-3D8F-4C93-2DBE-B829C1C01F53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07229264"/>
      </p:ext>
    </p:extLst>
  </p:cSld>
  <p:clrMapOvr>
    <a:masterClrMapping/>
  </p:clrMapOvr>
  <p:transition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o 31"/>
          <p:cNvGrpSpPr/>
          <p:nvPr/>
        </p:nvGrpSpPr>
        <p:grpSpPr>
          <a:xfrm>
            <a:off x="0" y="3346272"/>
            <a:ext cx="6153150" cy="114478"/>
            <a:chOff x="0" y="3346272"/>
            <a:chExt cx="4610101" cy="114478"/>
          </a:xfrm>
        </p:grpSpPr>
        <p:sp>
          <p:nvSpPr>
            <p:cNvPr id="46" name="object 14"/>
            <p:cNvSpPr/>
            <p:nvPr/>
          </p:nvSpPr>
          <p:spPr>
            <a:xfrm>
              <a:off x="0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5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10800" rIns="0" bIns="0" rtlCol="0">
              <a:noAutofit/>
            </a:bodyPr>
            <a:lstStyle/>
            <a:p>
              <a:pPr algn="ctr"/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Artur</a:t>
              </a:r>
              <a:r>
                <a:rPr lang="it-IT" sz="700" dirty="0">
                  <a:solidFill>
                    <a:srgbClr val="EBEBEB"/>
                  </a:solidFill>
                  <a:latin typeface="+mj-lt"/>
                </a:rPr>
                <a:t> 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Kryzhanovskyy </a:t>
              </a:r>
              <a:r>
                <a:rPr lang="it-IT" sz="700" i="1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et al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it-IT"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bject 15"/>
            <p:cNvSpPr/>
            <p:nvPr/>
          </p:nvSpPr>
          <p:spPr>
            <a:xfrm>
              <a:off x="2305051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10800" rIns="0" bIns="0" rtlCol="0"/>
            <a:lstStyle/>
            <a:p>
              <a:pPr algn="ctr"/>
              <a:r>
                <a:rPr lang="it-IT" sz="700" spc="6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Conclusions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uppo 48"/>
          <p:cNvGrpSpPr/>
          <p:nvPr/>
        </p:nvGrpSpPr>
        <p:grpSpPr>
          <a:xfrm>
            <a:off x="112507" y="932168"/>
            <a:ext cx="5935867" cy="2208682"/>
            <a:chOff x="285750" y="643517"/>
            <a:chExt cx="5935867" cy="2208682"/>
          </a:xfrm>
        </p:grpSpPr>
        <p:sp>
          <p:nvSpPr>
            <p:cNvPr id="15" name="Ovale 14"/>
            <p:cNvSpPr/>
            <p:nvPr/>
          </p:nvSpPr>
          <p:spPr>
            <a:xfrm>
              <a:off x="285750" y="75375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CasellaDiTesto 16"/>
                <p:cNvSpPr txBox="1"/>
                <p:nvPr/>
              </p:nvSpPr>
              <p:spPr>
                <a:xfrm>
                  <a:off x="361950" y="643517"/>
                  <a:ext cx="5859667" cy="22086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200" dirty="0">
                      <a:latin typeface="+mj-lt"/>
                    </a:rPr>
                    <a:t>In ours simulations </a:t>
                  </a:r>
                  <a:r>
                    <a:rPr lang="it-IT" sz="1200" dirty="0">
                      <a:solidFill>
                        <a:srgbClr val="FF6600"/>
                      </a:solidFill>
                      <a:latin typeface="+mj-lt"/>
                    </a:rPr>
                    <a:t>magnetic reconnection events </a:t>
                  </a:r>
                  <a:r>
                    <a:rPr lang="it-IT" sz="1200" dirty="0">
                      <a:latin typeface="+mj-lt"/>
                    </a:rPr>
                    <a:t>involves </a:t>
                  </a:r>
                  <a:r>
                    <a:rPr lang="en-GB" sz="1200" dirty="0">
                      <a:solidFill>
                        <a:srgbClr val="FF6600"/>
                      </a:solidFill>
                      <a:latin typeface="+mj-lt"/>
                    </a:rPr>
                    <a:t>current density </a:t>
                  </a:r>
                  <a:r>
                    <a:rPr lang="en-GB" sz="1200" dirty="0">
                      <a:latin typeface="+mj-lt"/>
                    </a:rPr>
                    <a:t>and </a:t>
                  </a:r>
                  <a:r>
                    <a:rPr lang="en-GB" sz="1200" dirty="0">
                      <a:solidFill>
                        <a:srgbClr val="FF6600"/>
                      </a:solidFill>
                      <a:latin typeface="+mj-lt"/>
                    </a:rPr>
                    <a:t>velocity</a:t>
                  </a:r>
                  <a:r>
                    <a:rPr lang="en-GB" sz="1200" dirty="0">
                      <a:latin typeface="+mj-lt"/>
                    </a:rPr>
                    <a:t> perturbations, which in turn </a:t>
                  </a:r>
                  <a:r>
                    <a:rPr lang="en-GB" sz="1200" dirty="0">
                      <a:solidFill>
                        <a:srgbClr val="FF6600"/>
                      </a:solidFill>
                      <a:latin typeface="+mj-lt"/>
                    </a:rPr>
                    <a:t>excite </a:t>
                  </a:r>
                  <a:r>
                    <a:rPr lang="en-GB" sz="1200" dirty="0" err="1">
                      <a:solidFill>
                        <a:srgbClr val="FF6600"/>
                      </a:solidFill>
                      <a:latin typeface="+mj-lt"/>
                    </a:rPr>
                    <a:t>Alfvénic</a:t>
                  </a:r>
                  <a:r>
                    <a:rPr lang="en-GB" sz="1200" dirty="0">
                      <a:solidFill>
                        <a:srgbClr val="FF6600"/>
                      </a:solidFill>
                      <a:latin typeface="+mj-lt"/>
                    </a:rPr>
                    <a:t> fluctuations </a:t>
                  </a:r>
                  <a:r>
                    <a:rPr lang="en-GB" sz="1200" dirty="0">
                      <a:latin typeface="+mj-lt"/>
                    </a:rPr>
                    <a:t>that persist beyond the relaxation event itself.</a:t>
                  </a:r>
                  <a:endParaRPr lang="en-GB" sz="1600" dirty="0">
                    <a:latin typeface="+mj-lt"/>
                  </a:endParaRPr>
                </a:p>
                <a:p>
                  <a:pPr marL="285750" indent="-285750">
                    <a:lnSpc>
                      <a:spcPct val="150000"/>
                    </a:lnSpc>
                    <a:buClr>
                      <a:schemeClr val="tx1"/>
                    </a:buClr>
                    <a:buFont typeface="Arial" panose="020B0604020202020204" pitchFamily="34" charset="0"/>
                    <a:buChar char="•"/>
                  </a:pPr>
                  <a:r>
                    <a:rPr lang="en-US" sz="1100" dirty="0">
                      <a:solidFill>
                        <a:srgbClr val="0070C0"/>
                      </a:solidFill>
                      <a:latin typeface="+mj-lt"/>
                      <a:cs typeface="Calibri" panose="020F0502020204030204" pitchFamily="34" charset="0"/>
                    </a:rPr>
                    <a:t>RFP</a:t>
                  </a:r>
                  <a:r>
                    <a:rPr lang="en-US" sz="1100" dirty="0">
                      <a:latin typeface="+mj-lt"/>
                      <a:cs typeface="Calibri" panose="020F0502020204030204" pitchFamily="34" charset="0"/>
                    </a:rPr>
                    <a:t>: clear excitation of (</a:t>
                  </a:r>
                  <a:r>
                    <a:rPr lang="en-US" sz="1100" dirty="0" err="1">
                      <a:latin typeface="+mj-lt"/>
                      <a:cs typeface="Calibri" panose="020F0502020204030204" pitchFamily="34" charset="0"/>
                    </a:rPr>
                    <a:t>m,n</a:t>
                  </a:r>
                  <a:r>
                    <a:rPr lang="en-US" sz="1100" dirty="0">
                      <a:latin typeface="+mj-lt"/>
                      <a:cs typeface="Calibri" panose="020F0502020204030204" pitchFamily="34" charset="0"/>
                    </a:rPr>
                    <a:t>)=(</a:t>
                  </a:r>
                  <a:r>
                    <a:rPr lang="en-US" sz="1100" dirty="0">
                      <a:solidFill>
                        <a:srgbClr val="0070C0"/>
                      </a:solidFill>
                      <a:latin typeface="+mj-lt"/>
                      <a:cs typeface="Calibri" panose="020F0502020204030204" pitchFamily="34" charset="0"/>
                    </a:rPr>
                    <a:t>1,0</a:t>
                  </a:r>
                  <a:r>
                    <a:rPr lang="en-US" sz="1100" dirty="0">
                      <a:latin typeface="+mj-lt"/>
                      <a:cs typeface="Calibri" panose="020F0502020204030204" pitchFamily="34" charset="0"/>
                    </a:rPr>
                    <a:t>) </a:t>
                  </a:r>
                  <a:r>
                    <a:rPr lang="en-US" sz="1100" dirty="0">
                      <a:solidFill>
                        <a:srgbClr val="0070C0"/>
                      </a:solidFill>
                      <a:latin typeface="+mj-lt"/>
                      <a:cs typeface="Calibri" panose="020F0502020204030204" pitchFamily="34" charset="0"/>
                    </a:rPr>
                    <a:t>CAEs</a:t>
                  </a:r>
                  <a:r>
                    <a:rPr lang="en-US" sz="1100" dirty="0">
                      <a:latin typeface="+mj-lt"/>
                      <a:cs typeface="Calibri" panose="020F0502020204030204" pitchFamily="34" charset="0"/>
                    </a:rPr>
                    <a:t> and </a:t>
                  </a:r>
                  <a:r>
                    <a:rPr lang="en-US" sz="1100" dirty="0">
                      <a:solidFill>
                        <a:srgbClr val="0070C0"/>
                      </a:solidFill>
                      <a:latin typeface="+mj-lt"/>
                      <a:cs typeface="Calibri" panose="020F0502020204030204" pitchFamily="34" charset="0"/>
                    </a:rPr>
                    <a:t>GAE</a:t>
                  </a:r>
                  <a:r>
                    <a:rPr lang="en-US" sz="1100" dirty="0">
                      <a:latin typeface="+mj-lt"/>
                      <a:cs typeface="Calibri" panose="020F0502020204030204" pitchFamily="34" charset="0"/>
                    </a:rPr>
                    <a:t> globally in between </a:t>
                  </a:r>
                  <a:r>
                    <a:rPr lang="en-US" sz="1100" dirty="0">
                      <a:solidFill>
                        <a:srgbClr val="0070C0"/>
                      </a:solidFill>
                      <a:latin typeface="+mj-lt"/>
                      <a:cs typeface="Calibri" panose="020F0502020204030204" pitchFamily="34" charset="0"/>
                    </a:rPr>
                    <a:t>QSH states </a:t>
                  </a:r>
                  <a:r>
                    <a:rPr lang="en-US" sz="1100" dirty="0">
                      <a:latin typeface="+mj-lt"/>
                      <a:cs typeface="Calibri" panose="020F0502020204030204" pitchFamily="34" charset="0"/>
                    </a:rPr>
                    <a:t>in a</a:t>
                  </a:r>
                  <a:r>
                    <a:rPr lang="en-US" sz="1100" dirty="0">
                      <a:solidFill>
                        <a:srgbClr val="0070C0"/>
                      </a:solidFill>
                      <a:latin typeface="+mj-lt"/>
                      <a:cs typeface="Calibri" panose="020F0502020204030204" pitchFamily="34" charset="0"/>
                    </a:rPr>
                    <a:t> fully 3D </a:t>
                  </a:r>
                  <a:r>
                    <a:rPr lang="en-US" sz="1100" dirty="0">
                      <a:latin typeface="+mj-lt"/>
                      <a:cs typeface="Calibri" panose="020F0502020204030204" pitchFamily="34" charset="0"/>
                    </a:rPr>
                    <a:t>configuration  </a:t>
                  </a:r>
                  <a14:m>
                    <m:oMath xmlns:m="http://schemas.openxmlformats.org/officeDocument/2006/math">
                      <m:r>
                        <a:rPr lang="it-IT" sz="1100" i="1" smtClean="0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</m:oMath>
                  </a14:m>
                  <a:r>
                    <a:rPr lang="en-US" sz="1100" dirty="0">
                      <a:latin typeface="+mj-lt"/>
                      <a:cs typeface="Calibri" panose="020F0502020204030204" pitchFamily="34" charset="0"/>
                    </a:rPr>
                    <a:t>  </a:t>
                  </a:r>
                  <a:r>
                    <a:rPr lang="en-US" sz="1100" dirty="0">
                      <a:solidFill>
                        <a:srgbClr val="0070C0"/>
                      </a:solidFill>
                      <a:latin typeface="+mj-lt"/>
                      <a:cs typeface="Calibri" panose="020F0502020204030204" pitchFamily="34" charset="0"/>
                    </a:rPr>
                    <a:t>good agreement </a:t>
                  </a:r>
                  <a:r>
                    <a:rPr lang="en-US" sz="1100" dirty="0">
                      <a:latin typeface="+mj-lt"/>
                      <a:cs typeface="Calibri" panose="020F0502020204030204" pitchFamily="34" charset="0"/>
                    </a:rPr>
                    <a:t>with </a:t>
                  </a:r>
                  <a:r>
                    <a:rPr lang="en-US" sz="1100" dirty="0">
                      <a:solidFill>
                        <a:srgbClr val="0070C0"/>
                      </a:solidFill>
                      <a:latin typeface="+mj-lt"/>
                      <a:cs typeface="Calibri" panose="020F0502020204030204" pitchFamily="34" charset="0"/>
                    </a:rPr>
                    <a:t>RFX-mod experimental observations</a:t>
                  </a:r>
                </a:p>
                <a:p>
                  <a:pPr marL="285750" indent="-285750">
                    <a:lnSpc>
                      <a:spcPct val="150000"/>
                    </a:lnSpc>
                    <a:buClr>
                      <a:schemeClr val="tx1"/>
                    </a:buClr>
                    <a:buFont typeface="Arial" panose="020B0604020202020204" pitchFamily="34" charset="0"/>
                    <a:buChar char="•"/>
                  </a:pPr>
                  <a:r>
                    <a:rPr lang="en-US" sz="1100" dirty="0">
                      <a:solidFill>
                        <a:srgbClr val="0070C0"/>
                      </a:solidFill>
                      <a:latin typeface="+mj-lt"/>
                      <a:cs typeface="Calibri" panose="020F0502020204030204" pitchFamily="34" charset="0"/>
                    </a:rPr>
                    <a:t>Tokamak</a:t>
                  </a:r>
                  <a:r>
                    <a:rPr lang="en-US" sz="1100" dirty="0">
                      <a:latin typeface="+mj-lt"/>
                      <a:cs typeface="Calibri" panose="020F0502020204030204" pitchFamily="34" charset="0"/>
                    </a:rPr>
                    <a:t>: clear excitation of (</a:t>
                  </a:r>
                  <a:r>
                    <a:rPr lang="en-US" sz="1100" dirty="0" err="1">
                      <a:latin typeface="+mj-lt"/>
                      <a:cs typeface="Calibri" panose="020F0502020204030204" pitchFamily="34" charset="0"/>
                    </a:rPr>
                    <a:t>m,n</a:t>
                  </a:r>
                  <a:r>
                    <a:rPr lang="en-US" sz="1100" dirty="0">
                      <a:latin typeface="+mj-lt"/>
                      <a:cs typeface="Calibri" panose="020F0502020204030204" pitchFamily="34" charset="0"/>
                    </a:rPr>
                    <a:t>)=(</a:t>
                  </a:r>
                  <a:r>
                    <a:rPr lang="en-US" sz="1100" dirty="0">
                      <a:solidFill>
                        <a:srgbClr val="0070C0"/>
                      </a:solidFill>
                      <a:latin typeface="+mj-lt"/>
                      <a:cs typeface="Calibri" panose="020F0502020204030204" pitchFamily="34" charset="0"/>
                    </a:rPr>
                    <a:t>1,0</a:t>
                  </a:r>
                  <a:r>
                    <a:rPr lang="en-US" sz="1100" dirty="0">
                      <a:latin typeface="+mj-lt"/>
                      <a:cs typeface="Calibri" panose="020F0502020204030204" pitchFamily="34" charset="0"/>
                    </a:rPr>
                    <a:t>) </a:t>
                  </a:r>
                  <a:r>
                    <a:rPr lang="en-US" sz="1100" dirty="0">
                      <a:solidFill>
                        <a:srgbClr val="0070C0"/>
                      </a:solidFill>
                      <a:latin typeface="+mj-lt"/>
                      <a:cs typeface="Calibri" panose="020F0502020204030204" pitchFamily="34" charset="0"/>
                    </a:rPr>
                    <a:t>SAW</a:t>
                  </a:r>
                  <a:r>
                    <a:rPr lang="en-US" sz="1100" dirty="0">
                      <a:latin typeface="+mj-lt"/>
                      <a:cs typeface="Calibri" panose="020F0502020204030204" pitchFamily="34" charset="0"/>
                    </a:rPr>
                    <a:t> in the core and </a:t>
                  </a:r>
                  <a:r>
                    <a:rPr lang="en-US" sz="1100" dirty="0">
                      <a:solidFill>
                        <a:srgbClr val="0070C0"/>
                      </a:solidFill>
                      <a:latin typeface="+mj-lt"/>
                      <a:cs typeface="Calibri" panose="020F0502020204030204" pitchFamily="34" charset="0"/>
                    </a:rPr>
                    <a:t>GAE </a:t>
                  </a:r>
                  <a:r>
                    <a:rPr lang="en-US" sz="1100" dirty="0">
                      <a:latin typeface="+mj-lt"/>
                      <a:cs typeface="Calibri" panose="020F0502020204030204" pitchFamily="34" charset="0"/>
                    </a:rPr>
                    <a:t>globally following </a:t>
                  </a:r>
                  <a:r>
                    <a:rPr lang="en-US" sz="1100" dirty="0">
                      <a:solidFill>
                        <a:srgbClr val="0070C0"/>
                      </a:solidFill>
                      <a:latin typeface="+mj-lt"/>
                      <a:cs typeface="Calibri" panose="020F0502020204030204" pitchFamily="34" charset="0"/>
                    </a:rPr>
                    <a:t>sawtooth crash </a:t>
                  </a:r>
                  <a:r>
                    <a:rPr lang="en-US" sz="1100" dirty="0">
                      <a:latin typeface="+mj-lt"/>
                      <a:cs typeface="Calibri" panose="020F0502020204030204" pitchFamily="34" charset="0"/>
                    </a:rPr>
                    <a:t>in a </a:t>
                  </a:r>
                  <a:r>
                    <a:rPr lang="en-US" sz="1100" dirty="0">
                      <a:solidFill>
                        <a:srgbClr val="0070C0"/>
                      </a:solidFill>
                      <a:latin typeface="+mj-lt"/>
                      <a:cs typeface="Calibri" panose="020F0502020204030204" pitchFamily="34" charset="0"/>
                    </a:rPr>
                    <a:t>fully 3D </a:t>
                  </a:r>
                  <a:r>
                    <a:rPr lang="en-US" sz="1100" dirty="0">
                      <a:latin typeface="+mj-lt"/>
                      <a:cs typeface="Calibri" panose="020F0502020204030204" pitchFamily="34" charset="0"/>
                    </a:rPr>
                    <a:t>configuration</a:t>
                  </a:r>
                  <a:r>
                    <a:rPr lang="it-IT" sz="1400" dirty="0">
                      <a:ea typeface="Cambria Math" panose="02040503050406030204" pitchFamily="18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a:rPr lang="it-IT" sz="1400" i="1" smtClean="0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</m:oMath>
                  </a14:m>
                  <a:r>
                    <a:rPr lang="en-US" sz="1400" dirty="0">
                      <a:cs typeface="Calibri" panose="020F0502020204030204" pitchFamily="34" charset="0"/>
                    </a:rPr>
                    <a:t> </a:t>
                  </a:r>
                  <a:r>
                    <a:rPr lang="en-US" sz="1100" dirty="0">
                      <a:solidFill>
                        <a:srgbClr val="0070C0"/>
                      </a:solidFill>
                      <a:latin typeface="+mj-lt"/>
                      <a:cs typeface="Calibri" panose="020F0502020204030204" pitchFamily="34" charset="0"/>
                    </a:rPr>
                    <a:t>possible mechanism </a:t>
                  </a:r>
                  <a:r>
                    <a:rPr lang="en-US" sz="1100" dirty="0">
                      <a:latin typeface="+mj-lt"/>
                      <a:cs typeface="Calibri" panose="020F0502020204030204" pitchFamily="34" charset="0"/>
                    </a:rPr>
                    <a:t>for AWs observations in </a:t>
                  </a:r>
                  <a:r>
                    <a:rPr lang="en-US" sz="1100" dirty="0" err="1">
                      <a:solidFill>
                        <a:srgbClr val="0070C0"/>
                      </a:solidFill>
                      <a:latin typeface="+mj-lt"/>
                      <a:cs typeface="Calibri" panose="020F0502020204030204" pitchFamily="34" charset="0"/>
                    </a:rPr>
                    <a:t>Ohmic</a:t>
                  </a:r>
                  <a:r>
                    <a:rPr lang="en-US" sz="1100" dirty="0">
                      <a:latin typeface="+mj-lt"/>
                      <a:cs typeface="Calibri" panose="020F0502020204030204" pitchFamily="34" charset="0"/>
                    </a:rPr>
                    <a:t> Tokamak plasmas</a:t>
                  </a:r>
                </a:p>
                <a:p>
                  <a:pPr marL="285750" indent="-285750">
                    <a:lnSpc>
                      <a:spcPct val="150000"/>
                    </a:lnSpc>
                    <a:buClr>
                      <a:schemeClr val="tx1"/>
                    </a:buClr>
                    <a:buFont typeface="Arial" panose="020B0604020202020204" pitchFamily="34" charset="0"/>
                    <a:buChar char="•"/>
                  </a:pPr>
                  <a:endParaRPr lang="it-IT" sz="11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7" name="CasellaDiTesto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950" y="643517"/>
                  <a:ext cx="5859667" cy="2208682"/>
                </a:xfrm>
                <a:prstGeom prst="rect">
                  <a:avLst/>
                </a:prstGeom>
                <a:blipFill>
                  <a:blip r:embed="rId2"/>
                  <a:stretch>
                    <a:fillRect l="-10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uppo 48">
            <a:extLst>
              <a:ext uri="{FF2B5EF4-FFF2-40B4-BE49-F238E27FC236}">
                <a16:creationId xmlns:a16="http://schemas.microsoft.com/office/drawing/2014/main" id="{00352AEB-189E-0AAD-31B3-317797243ABA}"/>
              </a:ext>
            </a:extLst>
          </p:cNvPr>
          <p:cNvGrpSpPr/>
          <p:nvPr/>
        </p:nvGrpSpPr>
        <p:grpSpPr>
          <a:xfrm>
            <a:off x="112507" y="466105"/>
            <a:ext cx="5250069" cy="461665"/>
            <a:chOff x="285750" y="643517"/>
            <a:chExt cx="5250069" cy="461665"/>
          </a:xfrm>
        </p:grpSpPr>
        <p:sp>
          <p:nvSpPr>
            <p:cNvPr id="3" name="Ovale 14">
              <a:extLst>
                <a:ext uri="{FF2B5EF4-FFF2-40B4-BE49-F238E27FC236}">
                  <a16:creationId xmlns:a16="http://schemas.microsoft.com/office/drawing/2014/main" id="{E78C08FE-CA0F-FCAE-F05A-A7165E59E13B}"/>
                </a:ext>
              </a:extLst>
            </p:cNvPr>
            <p:cNvSpPr/>
            <p:nvPr/>
          </p:nvSpPr>
          <p:spPr>
            <a:xfrm>
              <a:off x="285750" y="75375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4" name="CasellaDiTesto 16">
              <a:extLst>
                <a:ext uri="{FF2B5EF4-FFF2-40B4-BE49-F238E27FC236}">
                  <a16:creationId xmlns:a16="http://schemas.microsoft.com/office/drawing/2014/main" id="{51E2D8AF-AC6C-6A49-5A90-944C58126560}"/>
                </a:ext>
              </a:extLst>
            </p:cNvPr>
            <p:cNvSpPr txBox="1"/>
            <p:nvPr/>
          </p:nvSpPr>
          <p:spPr>
            <a:xfrm>
              <a:off x="361951" y="643517"/>
              <a:ext cx="51738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rgbClr val="FF6600"/>
                  </a:solidFill>
                  <a:latin typeface="+mj-lt"/>
                </a:rPr>
                <a:t>Characterization of AWs </a:t>
              </a:r>
              <a:r>
                <a:rPr lang="en-GB" sz="1200" dirty="0">
                  <a:latin typeface="+mj-lt"/>
                </a:rPr>
                <a:t>in</a:t>
              </a:r>
              <a:r>
                <a:rPr lang="en-GB" sz="1200" dirty="0">
                  <a:solidFill>
                    <a:srgbClr val="FF6600"/>
                  </a:solidFill>
                  <a:latin typeface="+mj-lt"/>
                </a:rPr>
                <a:t> RFP </a:t>
              </a:r>
              <a:r>
                <a:rPr lang="en-GB" sz="1200" dirty="0">
                  <a:latin typeface="+mj-lt"/>
                </a:rPr>
                <a:t>and</a:t>
              </a:r>
              <a:r>
                <a:rPr lang="en-GB" sz="1200" dirty="0">
                  <a:solidFill>
                    <a:srgbClr val="FF6600"/>
                  </a:solidFill>
                  <a:latin typeface="+mj-lt"/>
                </a:rPr>
                <a:t> Tokamak </a:t>
              </a:r>
              <a:r>
                <a:rPr lang="en-GB" sz="1200" dirty="0">
                  <a:latin typeface="+mj-lt"/>
                </a:rPr>
                <a:t>configuration in the framework of </a:t>
              </a:r>
              <a:r>
                <a:rPr lang="en-GB" sz="1200" dirty="0">
                  <a:solidFill>
                    <a:srgbClr val="FF6600"/>
                  </a:solidFill>
                  <a:latin typeface="+mj-lt"/>
                </a:rPr>
                <a:t>nonlinear </a:t>
              </a:r>
              <a:r>
                <a:rPr lang="en-GB" sz="1200" dirty="0" err="1">
                  <a:solidFill>
                    <a:srgbClr val="FF6600"/>
                  </a:solidFill>
                  <a:latin typeface="+mj-lt"/>
                </a:rPr>
                <a:t>viscoresistive</a:t>
              </a:r>
              <a:r>
                <a:rPr lang="en-GB" sz="1200" dirty="0">
                  <a:solidFill>
                    <a:srgbClr val="FF6600"/>
                  </a:solidFill>
                  <a:latin typeface="+mj-lt"/>
                </a:rPr>
                <a:t> MHD</a:t>
              </a:r>
              <a:r>
                <a:rPr lang="en-GB" sz="1200" dirty="0">
                  <a:latin typeface="+mj-lt"/>
                </a:rPr>
                <a:t>. </a:t>
              </a:r>
            </a:p>
          </p:txBody>
        </p:sp>
      </p:grpSp>
      <p:sp>
        <p:nvSpPr>
          <p:cNvPr id="54" name="object 8"/>
          <p:cNvSpPr txBox="1"/>
          <p:nvPr/>
        </p:nvSpPr>
        <p:spPr>
          <a:xfrm>
            <a:off x="-200" y="118683"/>
            <a:ext cx="6153349" cy="290699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0" rIns="0" bIns="0" rtlCol="0">
            <a:noAutofit/>
          </a:bodyPr>
          <a:lstStyle/>
          <a:p>
            <a:pPr marL="107945">
              <a:spcBef>
                <a:spcPts val="375"/>
              </a:spcBef>
            </a:pPr>
            <a:r>
              <a:rPr lang="en-GB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48" name="object 3"/>
          <p:cNvSpPr/>
          <p:nvPr/>
        </p:nvSpPr>
        <p:spPr>
          <a:xfrm>
            <a:off x="0" y="0"/>
            <a:ext cx="6153181" cy="118683"/>
          </a:xfrm>
          <a:custGeom>
            <a:avLst/>
            <a:gdLst/>
            <a:ahLst/>
            <a:cxnLst/>
            <a:rect l="l" t="t" r="r" b="b"/>
            <a:pathLst>
              <a:path w="4608195" h="122554">
                <a:moveTo>
                  <a:pt x="0" y="122389"/>
                </a:moveTo>
                <a:lnTo>
                  <a:pt x="4608004" y="122389"/>
                </a:lnTo>
                <a:lnTo>
                  <a:pt x="4608004" y="0"/>
                </a:lnTo>
                <a:lnTo>
                  <a:pt x="0" y="0"/>
                </a:lnTo>
                <a:lnTo>
                  <a:pt x="0" y="12238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99" name="object 11"/>
          <p:cNvSpPr txBox="1">
            <a:spLocks/>
          </p:cNvSpPr>
          <p:nvPr/>
        </p:nvSpPr>
        <p:spPr>
          <a:xfrm>
            <a:off x="5776911" y="3360076"/>
            <a:ext cx="396875" cy="100674"/>
          </a:xfrm>
          <a:prstGeom prst="rect">
            <a:avLst/>
          </a:prstGeom>
        </p:spPr>
        <p:txBody>
          <a:bodyPr vert="horz" wrap="square" lIns="0" tIns="10800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600" b="0" i="0" kern="1200">
                <a:solidFill>
                  <a:srgbClr val="7A0000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847">
              <a:lnSpc>
                <a:spcPts val="660"/>
              </a:lnSpc>
            </a:pP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it-IT" sz="700" spc="114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t-IT" sz="700" spc="5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grpSp>
        <p:nvGrpSpPr>
          <p:cNvPr id="11" name="Gruppo 48">
            <a:extLst>
              <a:ext uri="{FF2B5EF4-FFF2-40B4-BE49-F238E27FC236}">
                <a16:creationId xmlns:a16="http://schemas.microsoft.com/office/drawing/2014/main" id="{87ABA042-BF7D-33B3-3443-7EA78772530B}"/>
              </a:ext>
            </a:extLst>
          </p:cNvPr>
          <p:cNvGrpSpPr/>
          <p:nvPr/>
        </p:nvGrpSpPr>
        <p:grpSpPr>
          <a:xfrm>
            <a:off x="112507" y="2937675"/>
            <a:ext cx="6004883" cy="276999"/>
            <a:chOff x="285750" y="643517"/>
            <a:chExt cx="6004883" cy="276999"/>
          </a:xfrm>
        </p:grpSpPr>
        <p:sp>
          <p:nvSpPr>
            <p:cNvPr id="12" name="Ovale 14">
              <a:extLst>
                <a:ext uri="{FF2B5EF4-FFF2-40B4-BE49-F238E27FC236}">
                  <a16:creationId xmlns:a16="http://schemas.microsoft.com/office/drawing/2014/main" id="{EAD0E998-0590-00F3-CF66-89CC9C21B41F}"/>
                </a:ext>
              </a:extLst>
            </p:cNvPr>
            <p:cNvSpPr/>
            <p:nvPr/>
          </p:nvSpPr>
          <p:spPr>
            <a:xfrm>
              <a:off x="285750" y="75375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3" name="CasellaDiTesto 16">
              <a:extLst>
                <a:ext uri="{FF2B5EF4-FFF2-40B4-BE49-F238E27FC236}">
                  <a16:creationId xmlns:a16="http://schemas.microsoft.com/office/drawing/2014/main" id="{0B24417E-24E4-9FFB-4F60-1F69FDCDCC65}"/>
                </a:ext>
              </a:extLst>
            </p:cNvPr>
            <p:cNvSpPr txBox="1"/>
            <p:nvPr/>
          </p:nvSpPr>
          <p:spPr>
            <a:xfrm>
              <a:off x="361950" y="643517"/>
              <a:ext cx="59286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+mj-lt"/>
                </a:rPr>
                <a:t>Despite simplified model (cylindrical geometry, no pressure) relatively rich phenomenology</a:t>
              </a:r>
              <a:r>
                <a:rPr lang="en-GB" sz="1200" dirty="0">
                  <a:latin typeface="+mj-lt"/>
                </a:rPr>
                <a:t>.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B6EC24E-0206-619A-A0AD-A2F110EA55A2}"/>
              </a:ext>
            </a:extLst>
          </p:cNvPr>
          <p:cNvGrpSpPr/>
          <p:nvPr/>
        </p:nvGrpSpPr>
        <p:grpSpPr>
          <a:xfrm>
            <a:off x="4422616" y="-16273"/>
            <a:ext cx="720240" cy="119905"/>
            <a:chOff x="4457417" y="-16273"/>
            <a:chExt cx="720240" cy="119905"/>
          </a:xfrm>
        </p:grpSpPr>
        <p:sp>
          <p:nvSpPr>
            <p:cNvPr id="16" name="object 10">
              <a:extLst>
                <a:ext uri="{FF2B5EF4-FFF2-40B4-BE49-F238E27FC236}">
                  <a16:creationId xmlns:a16="http://schemas.microsoft.com/office/drawing/2014/main" id="{D88620A4-8040-3980-C373-BF39C1A277D5}"/>
                </a:ext>
              </a:extLst>
            </p:cNvPr>
            <p:cNvSpPr txBox="1"/>
            <p:nvPr/>
          </p:nvSpPr>
          <p:spPr>
            <a:xfrm>
              <a:off x="4457417" y="-16273"/>
              <a:ext cx="448780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25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Tokamak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52752F0-D854-2061-B3CD-3E2777BEC19A}"/>
                </a:ext>
              </a:extLst>
            </p:cNvPr>
            <p:cNvGrpSpPr/>
            <p:nvPr/>
          </p:nvGrpSpPr>
          <p:grpSpPr>
            <a:xfrm>
              <a:off x="4906197" y="34156"/>
              <a:ext cx="271460" cy="45719"/>
              <a:chOff x="2924175" y="188068"/>
              <a:chExt cx="271460" cy="45719"/>
            </a:xfrm>
          </p:grpSpPr>
          <p:sp>
            <p:nvSpPr>
              <p:cNvPr id="19" name="object 9">
                <a:extLst>
                  <a:ext uri="{FF2B5EF4-FFF2-40B4-BE49-F238E27FC236}">
                    <a16:creationId xmlns:a16="http://schemas.microsoft.com/office/drawing/2014/main" id="{FA75CDD0-0F64-81B6-74AC-4D71AEB97A73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" name="object 9">
                <a:extLst>
                  <a:ext uri="{FF2B5EF4-FFF2-40B4-BE49-F238E27FC236}">
                    <a16:creationId xmlns:a16="http://schemas.microsoft.com/office/drawing/2014/main" id="{F34AA7A4-F3AD-F635-8352-F5A391CC8955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" name="object 9">
                <a:extLst>
                  <a:ext uri="{FF2B5EF4-FFF2-40B4-BE49-F238E27FC236}">
                    <a16:creationId xmlns:a16="http://schemas.microsoft.com/office/drawing/2014/main" id="{E0E41828-5C91-F977-E77F-8F4C40EEB09B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9">
                <a:extLst>
                  <a:ext uri="{FF2B5EF4-FFF2-40B4-BE49-F238E27FC236}">
                    <a16:creationId xmlns:a16="http://schemas.microsoft.com/office/drawing/2014/main" id="{66F6C1DF-D4C7-E6AA-3409-220BE9524556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C2A8F96-6DE4-4418-B603-971B054FF240}"/>
              </a:ext>
            </a:extLst>
          </p:cNvPr>
          <p:cNvGrpSpPr/>
          <p:nvPr/>
        </p:nvGrpSpPr>
        <p:grpSpPr>
          <a:xfrm>
            <a:off x="3651345" y="-16273"/>
            <a:ext cx="489077" cy="119905"/>
            <a:chOff x="3720821" y="-16273"/>
            <a:chExt cx="489077" cy="119905"/>
          </a:xfrm>
        </p:grpSpPr>
        <p:sp>
          <p:nvSpPr>
            <p:cNvPr id="24" name="object 10">
              <a:extLst>
                <a:ext uri="{FF2B5EF4-FFF2-40B4-BE49-F238E27FC236}">
                  <a16:creationId xmlns:a16="http://schemas.microsoft.com/office/drawing/2014/main" id="{13830EDB-119E-DFFB-4C88-8957398F0460}"/>
                </a:ext>
              </a:extLst>
            </p:cNvPr>
            <p:cNvSpPr txBox="1"/>
            <p:nvPr/>
          </p:nvSpPr>
          <p:spPr>
            <a:xfrm>
              <a:off x="3720821" y="-16273"/>
              <a:ext cx="23516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RFP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5144449-D817-982E-6835-7649A18D362F}"/>
                </a:ext>
              </a:extLst>
            </p:cNvPr>
            <p:cNvGrpSpPr/>
            <p:nvPr/>
          </p:nvGrpSpPr>
          <p:grpSpPr>
            <a:xfrm>
              <a:off x="3938438" y="34156"/>
              <a:ext cx="271460" cy="45719"/>
              <a:chOff x="2924175" y="188068"/>
              <a:chExt cx="271460" cy="45719"/>
            </a:xfrm>
          </p:grpSpPr>
          <p:sp>
            <p:nvSpPr>
              <p:cNvPr id="26" name="object 9">
                <a:extLst>
                  <a:ext uri="{FF2B5EF4-FFF2-40B4-BE49-F238E27FC236}">
                    <a16:creationId xmlns:a16="http://schemas.microsoft.com/office/drawing/2014/main" id="{9718CAA4-DBF9-D8EA-9D65-277587B0FFD1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" name="object 9">
                <a:extLst>
                  <a:ext uri="{FF2B5EF4-FFF2-40B4-BE49-F238E27FC236}">
                    <a16:creationId xmlns:a16="http://schemas.microsoft.com/office/drawing/2014/main" id="{8E53A877-F579-45DF-1EAD-8D20A328E93D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" name="object 9">
                <a:extLst>
                  <a:ext uri="{FF2B5EF4-FFF2-40B4-BE49-F238E27FC236}">
                    <a16:creationId xmlns:a16="http://schemas.microsoft.com/office/drawing/2014/main" id="{672A9D78-7AA9-44D6-0067-219240C1BCC8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" name="object 9">
                <a:extLst>
                  <a:ext uri="{FF2B5EF4-FFF2-40B4-BE49-F238E27FC236}">
                    <a16:creationId xmlns:a16="http://schemas.microsoft.com/office/drawing/2014/main" id="{7CBDED0B-0E46-94F4-12CF-4BE076B9DC5E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DB83173-9420-1892-2773-A9F90C8E2340}"/>
              </a:ext>
            </a:extLst>
          </p:cNvPr>
          <p:cNvGrpSpPr/>
          <p:nvPr/>
        </p:nvGrpSpPr>
        <p:grpSpPr>
          <a:xfrm>
            <a:off x="37578" y="-16273"/>
            <a:ext cx="661509" cy="119905"/>
            <a:chOff x="37578" y="-16273"/>
            <a:chExt cx="661509" cy="119905"/>
          </a:xfrm>
        </p:grpSpPr>
        <p:sp>
          <p:nvSpPr>
            <p:cNvPr id="31" name="object 10">
              <a:extLst>
                <a:ext uri="{FF2B5EF4-FFF2-40B4-BE49-F238E27FC236}">
                  <a16:creationId xmlns:a16="http://schemas.microsoft.com/office/drawing/2014/main" id="{5702E5DF-DFBA-1F1E-FB37-78F328D4ECA3}"/>
                </a:ext>
              </a:extLst>
            </p:cNvPr>
            <p:cNvSpPr txBox="1"/>
            <p:nvPr/>
          </p:nvSpPr>
          <p:spPr>
            <a:xfrm>
              <a:off x="37578" y="-16273"/>
              <a:ext cx="532514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Introdu</a:t>
              </a:r>
              <a:r>
                <a:rPr lang="it-IT"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ction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FEE4482-7EA6-E0F1-1033-822FFF74EE61}"/>
                </a:ext>
              </a:extLst>
            </p:cNvPr>
            <p:cNvGrpSpPr/>
            <p:nvPr/>
          </p:nvGrpSpPr>
          <p:grpSpPr>
            <a:xfrm>
              <a:off x="578121" y="34156"/>
              <a:ext cx="120966" cy="45719"/>
              <a:chOff x="2924175" y="188068"/>
              <a:chExt cx="120966" cy="45719"/>
            </a:xfrm>
          </p:grpSpPr>
          <p:sp>
            <p:nvSpPr>
              <p:cNvPr id="34" name="object 9">
                <a:extLst>
                  <a:ext uri="{FF2B5EF4-FFF2-40B4-BE49-F238E27FC236}">
                    <a16:creationId xmlns:a16="http://schemas.microsoft.com/office/drawing/2014/main" id="{856E4B2D-8119-79A8-ADB6-3F2234E32804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" name="object 9">
                <a:extLst>
                  <a:ext uri="{FF2B5EF4-FFF2-40B4-BE49-F238E27FC236}">
                    <a16:creationId xmlns:a16="http://schemas.microsoft.com/office/drawing/2014/main" id="{11BD435C-F588-66DA-D585-F73052BB220E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3ABCAE1-6378-134A-4F97-5E63F2748D2F}"/>
              </a:ext>
            </a:extLst>
          </p:cNvPr>
          <p:cNvGrpSpPr/>
          <p:nvPr/>
        </p:nvGrpSpPr>
        <p:grpSpPr>
          <a:xfrm>
            <a:off x="2056632" y="-16273"/>
            <a:ext cx="308217" cy="119905"/>
            <a:chOff x="1796655" y="-13431"/>
            <a:chExt cx="308217" cy="119905"/>
          </a:xfrm>
        </p:grpSpPr>
        <p:sp>
          <p:nvSpPr>
            <p:cNvPr id="37" name="object 10">
              <a:extLst>
                <a:ext uri="{FF2B5EF4-FFF2-40B4-BE49-F238E27FC236}">
                  <a16:creationId xmlns:a16="http://schemas.microsoft.com/office/drawing/2014/main" id="{93CF6D81-B6F8-9ABC-5372-3B45553C26D7}"/>
                </a:ext>
              </a:extLst>
            </p:cNvPr>
            <p:cNvSpPr txBox="1"/>
            <p:nvPr/>
          </p:nvSpPr>
          <p:spPr>
            <a:xfrm>
              <a:off x="1796655" y="-13431"/>
              <a:ext cx="28371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Tools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38" name="object 9">
              <a:extLst>
                <a:ext uri="{FF2B5EF4-FFF2-40B4-BE49-F238E27FC236}">
                  <a16:creationId xmlns:a16="http://schemas.microsoft.com/office/drawing/2014/main" id="{7155024E-FA0D-5D2E-58E9-D320547EAB3B}"/>
                </a:ext>
              </a:extLst>
            </p:cNvPr>
            <p:cNvSpPr/>
            <p:nvPr/>
          </p:nvSpPr>
          <p:spPr>
            <a:xfrm>
              <a:off x="2059153" y="36009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36195" h="36194">
                  <a:moveTo>
                    <a:pt x="36002" y="18001"/>
                  </a:moveTo>
                  <a:lnTo>
                    <a:pt x="34587" y="10994"/>
                  </a:lnTo>
                  <a:lnTo>
                    <a:pt x="30729" y="5272"/>
                  </a:lnTo>
                  <a:lnTo>
                    <a:pt x="25007" y="1414"/>
                  </a:lnTo>
                  <a:lnTo>
                    <a:pt x="18000" y="0"/>
                  </a:lnTo>
                  <a:lnTo>
                    <a:pt x="10994" y="1414"/>
                  </a:lnTo>
                  <a:lnTo>
                    <a:pt x="5272" y="5272"/>
                  </a:lnTo>
                  <a:lnTo>
                    <a:pt x="1414" y="10994"/>
                  </a:lnTo>
                  <a:lnTo>
                    <a:pt x="0" y="18001"/>
                  </a:lnTo>
                  <a:lnTo>
                    <a:pt x="1414" y="25008"/>
                  </a:lnTo>
                  <a:lnTo>
                    <a:pt x="5272" y="30729"/>
                  </a:lnTo>
                  <a:lnTo>
                    <a:pt x="10994" y="34587"/>
                  </a:lnTo>
                  <a:lnTo>
                    <a:pt x="18000" y="36002"/>
                  </a:lnTo>
                  <a:lnTo>
                    <a:pt x="25007" y="34587"/>
                  </a:lnTo>
                  <a:lnTo>
                    <a:pt x="30729" y="30729"/>
                  </a:lnTo>
                  <a:lnTo>
                    <a:pt x="34587" y="25008"/>
                  </a:lnTo>
                  <a:lnTo>
                    <a:pt x="36002" y="18001"/>
                  </a:lnTo>
                  <a:close/>
                </a:path>
              </a:pathLst>
            </a:custGeom>
            <a:ln w="5060">
              <a:solidFill>
                <a:schemeClr val="accent1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165F210-D66F-26B5-3566-A35427A5B4CD}"/>
              </a:ext>
            </a:extLst>
          </p:cNvPr>
          <p:cNvGrpSpPr/>
          <p:nvPr/>
        </p:nvGrpSpPr>
        <p:grpSpPr>
          <a:xfrm>
            <a:off x="981281" y="-16273"/>
            <a:ext cx="793157" cy="119905"/>
            <a:chOff x="853883" y="-13431"/>
            <a:chExt cx="793157" cy="119905"/>
          </a:xfrm>
        </p:grpSpPr>
        <p:sp>
          <p:nvSpPr>
            <p:cNvPr id="40" name="object 10">
              <a:extLst>
                <a:ext uri="{FF2B5EF4-FFF2-40B4-BE49-F238E27FC236}">
                  <a16:creationId xmlns:a16="http://schemas.microsoft.com/office/drawing/2014/main" id="{843682AA-07A5-6B9B-519B-75707A843C92}"/>
                </a:ext>
              </a:extLst>
            </p:cNvPr>
            <p:cNvSpPr txBox="1"/>
            <p:nvPr/>
          </p:nvSpPr>
          <p:spPr>
            <a:xfrm>
              <a:off x="853883" y="-13431"/>
              <a:ext cx="793157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Motivations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B036BCA-EFA2-4B6F-4396-6FA698114D13}"/>
                </a:ext>
              </a:extLst>
            </p:cNvPr>
            <p:cNvGrpSpPr/>
            <p:nvPr/>
          </p:nvGrpSpPr>
          <p:grpSpPr>
            <a:xfrm>
              <a:off x="1372449" y="36009"/>
              <a:ext cx="271460" cy="45719"/>
              <a:chOff x="2924175" y="188068"/>
              <a:chExt cx="271460" cy="45719"/>
            </a:xfrm>
          </p:grpSpPr>
          <p:sp>
            <p:nvSpPr>
              <p:cNvPr id="42" name="object 9">
                <a:extLst>
                  <a:ext uri="{FF2B5EF4-FFF2-40B4-BE49-F238E27FC236}">
                    <a16:creationId xmlns:a16="http://schemas.microsoft.com/office/drawing/2014/main" id="{EBF90CDB-C1EB-7C61-2CF8-5FA1888567D7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" name="object 9">
                <a:extLst>
                  <a:ext uri="{FF2B5EF4-FFF2-40B4-BE49-F238E27FC236}">
                    <a16:creationId xmlns:a16="http://schemas.microsoft.com/office/drawing/2014/main" id="{8E238820-39BA-C808-92DD-7960624C63F8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" name="object 9">
                <a:extLst>
                  <a:ext uri="{FF2B5EF4-FFF2-40B4-BE49-F238E27FC236}">
                    <a16:creationId xmlns:a16="http://schemas.microsoft.com/office/drawing/2014/main" id="{26168C8C-AC94-F49E-6813-EE2C9300913C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object 9">
                <a:extLst>
                  <a:ext uri="{FF2B5EF4-FFF2-40B4-BE49-F238E27FC236}">
                    <a16:creationId xmlns:a16="http://schemas.microsoft.com/office/drawing/2014/main" id="{10F6333C-E16F-8242-1CC1-F105D31E0343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A2279C3-A47C-E09A-8C79-4C65AEEDE8CC}"/>
              </a:ext>
            </a:extLst>
          </p:cNvPr>
          <p:cNvGrpSpPr/>
          <p:nvPr/>
        </p:nvGrpSpPr>
        <p:grpSpPr>
          <a:xfrm>
            <a:off x="5425049" y="-16273"/>
            <a:ext cx="676029" cy="119905"/>
            <a:chOff x="5425049" y="-16273"/>
            <a:chExt cx="676029" cy="119905"/>
          </a:xfrm>
        </p:grpSpPr>
        <p:sp>
          <p:nvSpPr>
            <p:cNvPr id="55" name="object 10">
              <a:extLst>
                <a:ext uri="{FF2B5EF4-FFF2-40B4-BE49-F238E27FC236}">
                  <a16:creationId xmlns:a16="http://schemas.microsoft.com/office/drawing/2014/main" id="{72A519CC-2C34-400E-3BFA-804218E8DD97}"/>
                </a:ext>
              </a:extLst>
            </p:cNvPr>
            <p:cNvSpPr txBox="1"/>
            <p:nvPr/>
          </p:nvSpPr>
          <p:spPr>
            <a:xfrm>
              <a:off x="5425049" y="-16273"/>
              <a:ext cx="561975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bg1"/>
                  </a:solidFill>
                  <a:cs typeface="Arial"/>
                </a:rPr>
                <a:t>Conclusions</a:t>
              </a:r>
              <a:r>
                <a:rPr lang="it-IT" sz="700" spc="30" dirty="0">
                  <a:solidFill>
                    <a:srgbClr val="A67F84"/>
                  </a:solidFill>
                  <a:cs typeface="Arial"/>
                </a:rPr>
                <a:t> </a:t>
              </a:r>
              <a:r>
                <a:rPr lang="it-IT" sz="600" spc="30" dirty="0">
                  <a:solidFill>
                    <a:srgbClr val="A67F84"/>
                  </a:solidFill>
                  <a:cs typeface="Arial"/>
                </a:rPr>
                <a:t>   </a:t>
              </a:r>
              <a:endParaRPr lang="it-IT" sz="600" spc="25" dirty="0">
                <a:solidFill>
                  <a:srgbClr val="FFFFFF"/>
                </a:solidFill>
                <a:cs typeface="Arial"/>
              </a:endParaRP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E2193DEF-ADB0-96EA-78CA-BA940A5EF8D5}"/>
                </a:ext>
              </a:extLst>
            </p:cNvPr>
            <p:cNvGrpSpPr/>
            <p:nvPr/>
          </p:nvGrpSpPr>
          <p:grpSpPr>
            <a:xfrm>
              <a:off x="5980112" y="34448"/>
              <a:ext cx="120966" cy="45719"/>
              <a:chOff x="2924175" y="188068"/>
              <a:chExt cx="120966" cy="45719"/>
            </a:xfrm>
          </p:grpSpPr>
          <p:sp>
            <p:nvSpPr>
              <p:cNvPr id="63" name="object 9">
                <a:extLst>
                  <a:ext uri="{FF2B5EF4-FFF2-40B4-BE49-F238E27FC236}">
                    <a16:creationId xmlns:a16="http://schemas.microsoft.com/office/drawing/2014/main" id="{E14DF6B2-7149-FF6D-93F0-660F696A98FE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solidFill>
                <a:schemeClr val="bg1"/>
              </a:solidFill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" name="object 9">
                <a:extLst>
                  <a:ext uri="{FF2B5EF4-FFF2-40B4-BE49-F238E27FC236}">
                    <a16:creationId xmlns:a16="http://schemas.microsoft.com/office/drawing/2014/main" id="{EA1FDC64-F302-E38E-B681-69656FFDA887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6F0A063-E2A5-42E2-E16C-E13F61132566}"/>
              </a:ext>
            </a:extLst>
          </p:cNvPr>
          <p:cNvGrpSpPr/>
          <p:nvPr/>
        </p:nvGrpSpPr>
        <p:grpSpPr>
          <a:xfrm>
            <a:off x="2647043" y="-16273"/>
            <a:ext cx="722108" cy="119905"/>
            <a:chOff x="2468563" y="-16273"/>
            <a:chExt cx="722108" cy="119905"/>
          </a:xfrm>
        </p:grpSpPr>
        <p:sp>
          <p:nvSpPr>
            <p:cNvPr id="71" name="object 10">
              <a:extLst>
                <a:ext uri="{FF2B5EF4-FFF2-40B4-BE49-F238E27FC236}">
                  <a16:creationId xmlns:a16="http://schemas.microsoft.com/office/drawing/2014/main" id="{BFABF7E0-344F-0ED8-2F20-9325F0C54A6B}"/>
                </a:ext>
              </a:extLst>
            </p:cNvPr>
            <p:cNvSpPr txBox="1"/>
            <p:nvPr/>
          </p:nvSpPr>
          <p:spPr>
            <a:xfrm>
              <a:off x="2468563" y="-16273"/>
              <a:ext cx="671422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Uniform</a:t>
              </a: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 case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1849D2A2-F3BF-D543-F406-8E0F6A9D395E}"/>
                </a:ext>
              </a:extLst>
            </p:cNvPr>
            <p:cNvGrpSpPr/>
            <p:nvPr/>
          </p:nvGrpSpPr>
          <p:grpSpPr>
            <a:xfrm>
              <a:off x="3069705" y="34156"/>
              <a:ext cx="120966" cy="45719"/>
              <a:chOff x="2924175" y="188068"/>
              <a:chExt cx="120966" cy="45719"/>
            </a:xfrm>
          </p:grpSpPr>
          <p:sp>
            <p:nvSpPr>
              <p:cNvPr id="85" name="object 9">
                <a:extLst>
                  <a:ext uri="{FF2B5EF4-FFF2-40B4-BE49-F238E27FC236}">
                    <a16:creationId xmlns:a16="http://schemas.microsoft.com/office/drawing/2014/main" id="{E8A1956C-F5A1-1910-594C-98AF32CF3FE1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" name="object 9">
                <a:extLst>
                  <a:ext uri="{FF2B5EF4-FFF2-40B4-BE49-F238E27FC236}">
                    <a16:creationId xmlns:a16="http://schemas.microsoft.com/office/drawing/2014/main" id="{1DCD5D7A-868C-C811-A194-3FF7634076C6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44103340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o 31"/>
          <p:cNvGrpSpPr/>
          <p:nvPr/>
        </p:nvGrpSpPr>
        <p:grpSpPr>
          <a:xfrm>
            <a:off x="0" y="3346272"/>
            <a:ext cx="6153150" cy="114478"/>
            <a:chOff x="0" y="3346272"/>
            <a:chExt cx="4610101" cy="114478"/>
          </a:xfrm>
        </p:grpSpPr>
        <p:sp>
          <p:nvSpPr>
            <p:cNvPr id="46" name="object 14"/>
            <p:cNvSpPr/>
            <p:nvPr/>
          </p:nvSpPr>
          <p:spPr>
            <a:xfrm>
              <a:off x="0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5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10800" rIns="0" bIns="0" rtlCol="0">
              <a:noAutofit/>
            </a:bodyPr>
            <a:lstStyle/>
            <a:p>
              <a:pPr algn="ctr"/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Artur</a:t>
              </a:r>
              <a:r>
                <a:rPr lang="it-IT" sz="700" dirty="0">
                  <a:solidFill>
                    <a:srgbClr val="EBEBEB"/>
                  </a:solidFill>
                  <a:latin typeface="+mj-lt"/>
                </a:rPr>
                <a:t> 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Kryzhanovskyy </a:t>
              </a:r>
              <a:r>
                <a:rPr lang="it-IT" sz="700" i="1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et al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it-IT"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bject 15"/>
            <p:cNvSpPr/>
            <p:nvPr/>
          </p:nvSpPr>
          <p:spPr>
            <a:xfrm>
              <a:off x="2305051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10800" rIns="0" bIns="0" rtlCol="0"/>
            <a:lstStyle/>
            <a:p>
              <a:pPr algn="ctr"/>
              <a:r>
                <a:rPr lang="it-IT" sz="700" spc="6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Conclusions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7" name="Gruppo 48"/>
          <p:cNvGrpSpPr/>
          <p:nvPr/>
        </p:nvGrpSpPr>
        <p:grpSpPr>
          <a:xfrm>
            <a:off x="180975" y="490942"/>
            <a:ext cx="5554868" cy="1461939"/>
            <a:chOff x="285750" y="643517"/>
            <a:chExt cx="5554868" cy="1461939"/>
          </a:xfrm>
        </p:grpSpPr>
        <p:sp>
          <p:nvSpPr>
            <p:cNvPr id="58" name="Ovale 14"/>
            <p:cNvSpPr/>
            <p:nvPr/>
          </p:nvSpPr>
          <p:spPr>
            <a:xfrm>
              <a:off x="285750" y="75375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9" name="CasellaDiTesto 16"/>
            <p:cNvSpPr txBox="1"/>
            <p:nvPr/>
          </p:nvSpPr>
          <p:spPr>
            <a:xfrm>
              <a:off x="361951" y="643517"/>
              <a:ext cx="5478667" cy="1461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u="sng" dirty="0">
                  <a:latin typeface="+mj-lt"/>
                </a:rPr>
                <a:t>Open questions</a:t>
              </a:r>
              <a:r>
                <a:rPr lang="en-GB" sz="1200" dirty="0">
                  <a:latin typeface="+mj-lt"/>
                </a:rPr>
                <a:t> (future work): </a:t>
              </a:r>
            </a:p>
            <a:p>
              <a:pPr marL="171450" indent="-171450">
                <a:lnSpc>
                  <a:spcPct val="150000"/>
                </a:lnSpc>
                <a:buFont typeface="Courier New" panose="02070309020205020404" pitchFamily="49" charset="0"/>
                <a:buChar char="o"/>
              </a:pPr>
              <a:r>
                <a:rPr lang="en-GB" sz="1100" dirty="0">
                  <a:latin typeface="+mj-lt"/>
                </a:rPr>
                <a:t>Short term: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GB" sz="1100" dirty="0">
                <a:latin typeface="+mj-lt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GB" sz="1100" dirty="0">
                <a:latin typeface="+mj-lt"/>
              </a:endParaRPr>
            </a:p>
            <a:p>
              <a:endParaRPr lang="en-GB" sz="1100" dirty="0">
                <a:latin typeface="+mj-lt"/>
              </a:endParaRPr>
            </a:p>
            <a:p>
              <a:pPr>
                <a:lnSpc>
                  <a:spcPct val="150000"/>
                </a:lnSpc>
              </a:pPr>
              <a:endParaRPr lang="en-GB" sz="1100" dirty="0">
                <a:latin typeface="+mj-lt"/>
              </a:endParaRPr>
            </a:p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en-GB" sz="1100" dirty="0">
                  <a:latin typeface="+mj-lt"/>
                </a:rPr>
                <a:t>Long term</a:t>
              </a:r>
            </a:p>
          </p:txBody>
        </p:sp>
      </p:grpSp>
      <p:sp>
        <p:nvSpPr>
          <p:cNvPr id="54" name="object 8"/>
          <p:cNvSpPr txBox="1"/>
          <p:nvPr/>
        </p:nvSpPr>
        <p:spPr>
          <a:xfrm>
            <a:off x="-200" y="118683"/>
            <a:ext cx="6153349" cy="290699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0" rIns="0" bIns="0" rtlCol="0">
            <a:noAutofit/>
          </a:bodyPr>
          <a:lstStyle/>
          <a:p>
            <a:pPr marL="107945">
              <a:spcBef>
                <a:spcPts val="375"/>
              </a:spcBef>
            </a:pPr>
            <a:r>
              <a:rPr lang="en-GB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perspectives</a:t>
            </a:r>
          </a:p>
        </p:txBody>
      </p:sp>
      <p:sp>
        <p:nvSpPr>
          <p:cNvPr id="48" name="object 3"/>
          <p:cNvSpPr/>
          <p:nvPr/>
        </p:nvSpPr>
        <p:spPr>
          <a:xfrm>
            <a:off x="0" y="0"/>
            <a:ext cx="6153181" cy="118683"/>
          </a:xfrm>
          <a:custGeom>
            <a:avLst/>
            <a:gdLst/>
            <a:ahLst/>
            <a:cxnLst/>
            <a:rect l="l" t="t" r="r" b="b"/>
            <a:pathLst>
              <a:path w="4608195" h="122554">
                <a:moveTo>
                  <a:pt x="0" y="122389"/>
                </a:moveTo>
                <a:lnTo>
                  <a:pt x="4608004" y="122389"/>
                </a:lnTo>
                <a:lnTo>
                  <a:pt x="4608004" y="0"/>
                </a:lnTo>
                <a:lnTo>
                  <a:pt x="0" y="0"/>
                </a:lnTo>
                <a:lnTo>
                  <a:pt x="0" y="12238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" name="object 11"/>
          <p:cNvSpPr txBox="1">
            <a:spLocks/>
          </p:cNvSpPr>
          <p:nvPr/>
        </p:nvSpPr>
        <p:spPr>
          <a:xfrm>
            <a:off x="5776911" y="3360076"/>
            <a:ext cx="396875" cy="100674"/>
          </a:xfrm>
          <a:prstGeom prst="rect">
            <a:avLst/>
          </a:prstGeom>
        </p:spPr>
        <p:txBody>
          <a:bodyPr vert="horz" wrap="square" lIns="0" tIns="10800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600" b="0" i="0" kern="1200">
                <a:solidFill>
                  <a:srgbClr val="7A0000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847">
              <a:lnSpc>
                <a:spcPts val="660"/>
              </a:lnSpc>
            </a:pP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it-IT" sz="700" spc="114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t-IT" sz="700" spc="5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490687-FFEF-F63E-3618-BCD106D32001}"/>
              </a:ext>
            </a:extLst>
          </p:cNvPr>
          <p:cNvSpPr txBox="1"/>
          <p:nvPr/>
        </p:nvSpPr>
        <p:spPr>
          <a:xfrm>
            <a:off x="464549" y="1869727"/>
            <a:ext cx="5453911" cy="1517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Extension</a:t>
            </a:r>
            <a:r>
              <a:rPr lang="en-US" sz="1050" dirty="0">
                <a:latin typeface="+mj-lt"/>
                <a:cs typeface="Calibri" panose="020F0502020204030204" pitchFamily="34" charset="0"/>
              </a:rPr>
              <a:t> of results in </a:t>
            </a:r>
            <a:r>
              <a:rPr lang="en-US" sz="105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more realistic </a:t>
            </a:r>
            <a:r>
              <a:rPr lang="en-US" sz="1050" dirty="0">
                <a:latin typeface="+mj-lt"/>
                <a:cs typeface="Calibri" panose="020F0502020204030204" pitchFamily="34" charset="0"/>
              </a:rPr>
              <a:t>and </a:t>
            </a:r>
            <a:r>
              <a:rPr lang="en-US" sz="105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complete</a:t>
            </a:r>
            <a:r>
              <a:rPr lang="en-US" sz="1050" dirty="0">
                <a:latin typeface="+mj-lt"/>
                <a:cs typeface="Calibri" panose="020F0502020204030204" pitchFamily="34" charset="0"/>
              </a:rPr>
              <a:t> modelling with wider </a:t>
            </a:r>
            <a:r>
              <a:rPr lang="en-US" sz="105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variety</a:t>
            </a:r>
            <a:r>
              <a:rPr lang="en-US" sz="1050" dirty="0">
                <a:latin typeface="+mj-lt"/>
                <a:cs typeface="Calibri" panose="020F0502020204030204" pitchFamily="34" charset="0"/>
              </a:rPr>
              <a:t> of </a:t>
            </a:r>
            <a:r>
              <a:rPr lang="en-US" sz="105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Alfvén waves</a:t>
            </a:r>
            <a:r>
              <a:rPr lang="en-US" sz="1050" dirty="0">
                <a:latin typeface="+mj-lt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-US" sz="1050" dirty="0">
                <a:latin typeface="+mj-lt"/>
                <a:cs typeface="Calibri" panose="020F0502020204030204" pitchFamily="34" charset="0"/>
              </a:rPr>
              <a:t>        -  Inclusion of </a:t>
            </a:r>
            <a:r>
              <a:rPr lang="en-US" sz="1050" dirty="0">
                <a:solidFill>
                  <a:srgbClr val="FF6600"/>
                </a:solidFill>
                <a:latin typeface="+mj-lt"/>
                <a:cs typeface="Calibri" panose="020F0502020204030204" pitchFamily="34" charset="0"/>
              </a:rPr>
              <a:t>toroidal</a:t>
            </a:r>
            <a:r>
              <a:rPr lang="en-US" sz="1050" dirty="0">
                <a:latin typeface="+mj-lt"/>
                <a:cs typeface="Calibri" panose="020F0502020204030204" pitchFamily="34" charset="0"/>
              </a:rPr>
              <a:t> geometry (no need for 2,1 coupling), </a:t>
            </a:r>
            <a:r>
              <a:rPr lang="en-US" sz="1050" dirty="0">
                <a:solidFill>
                  <a:srgbClr val="FF6600"/>
                </a:solidFill>
                <a:latin typeface="+mj-lt"/>
                <a:cs typeface="Calibri" panose="020F0502020204030204" pitchFamily="34" charset="0"/>
              </a:rPr>
              <a:t>finite beta</a:t>
            </a:r>
            <a:r>
              <a:rPr lang="en-US" sz="1050" dirty="0">
                <a:latin typeface="+mj-lt"/>
                <a:cs typeface="Calibri" panose="020F0502020204030204" pitchFamily="34" charset="0"/>
              </a:rPr>
              <a:t>, </a:t>
            </a:r>
            <a:r>
              <a:rPr lang="en-US" sz="1050" dirty="0">
                <a:solidFill>
                  <a:srgbClr val="FF6600"/>
                </a:solidFill>
                <a:latin typeface="+mj-lt"/>
                <a:cs typeface="Calibri" panose="020F0502020204030204" pitchFamily="34" charset="0"/>
              </a:rPr>
              <a:t>two-fluids</a:t>
            </a:r>
            <a:r>
              <a:rPr lang="en-US" sz="1050" dirty="0">
                <a:latin typeface="+mj-lt"/>
                <a:cs typeface="Calibri" panose="020F0502020204030204" pitchFamily="34" charset="0"/>
              </a:rPr>
              <a:t> and  </a:t>
            </a:r>
          </a:p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-US" sz="1050" dirty="0">
                <a:latin typeface="+mj-lt"/>
                <a:cs typeface="Calibri" panose="020F0502020204030204" pitchFamily="34" charset="0"/>
              </a:rPr>
              <a:t>            </a:t>
            </a:r>
            <a:r>
              <a:rPr lang="en-US" sz="1050" dirty="0">
                <a:solidFill>
                  <a:srgbClr val="FF6600"/>
                </a:solidFill>
                <a:latin typeface="+mj-lt"/>
                <a:cs typeface="Calibri" panose="020F0502020204030204" pitchFamily="34" charset="0"/>
              </a:rPr>
              <a:t>kinetic effects </a:t>
            </a:r>
            <a:r>
              <a:rPr lang="en-US" sz="1050" dirty="0">
                <a:latin typeface="+mj-lt"/>
                <a:cs typeface="Calibri" panose="020F0502020204030204" pitchFamily="34" charset="0"/>
              </a:rPr>
              <a:t>(coupling with fast particles)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050" dirty="0">
                <a:latin typeface="+mj-lt"/>
                <a:cs typeface="Calibri" panose="020F0502020204030204" pitchFamily="34" charset="0"/>
              </a:rPr>
              <a:t>Possible </a:t>
            </a:r>
            <a:r>
              <a:rPr lang="en-US" sz="105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heating effect </a:t>
            </a:r>
            <a:r>
              <a:rPr lang="en-US" sz="1050" dirty="0">
                <a:latin typeface="+mj-lt"/>
                <a:cs typeface="Calibri" panose="020F0502020204030204" pitchFamily="34" charset="0"/>
              </a:rPr>
              <a:t>in a wave-particle interaction in inhomogeneous fields </a:t>
            </a:r>
          </a:p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-US" sz="1050" dirty="0">
                <a:latin typeface="+mj-lt"/>
                <a:cs typeface="Calibri" panose="020F0502020204030204" pitchFamily="34" charset="0"/>
              </a:rPr>
              <a:t>        (collaboration with colleague at RFX)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6442B8-D0A4-CFB2-76FF-4B2A1AB49C7B}"/>
              </a:ext>
            </a:extLst>
          </p:cNvPr>
          <p:cNvSpPr txBox="1"/>
          <p:nvPr/>
        </p:nvSpPr>
        <p:spPr>
          <a:xfrm>
            <a:off x="456351" y="906497"/>
            <a:ext cx="5644727" cy="790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  Additional </a:t>
            </a:r>
            <a:r>
              <a:rPr lang="en-US" sz="1050" dirty="0">
                <a:latin typeface="+mj-lt"/>
                <a:cs typeface="Calibri" panose="020F0502020204030204" pitchFamily="34" charset="0"/>
              </a:rPr>
              <a:t>analysis on the </a:t>
            </a:r>
            <a:r>
              <a:rPr lang="en-US" sz="105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physics of AWs </a:t>
            </a:r>
            <a:r>
              <a:rPr lang="en-US" sz="1050" dirty="0">
                <a:latin typeface="+mj-lt"/>
                <a:cs typeface="Calibri" panose="020F0502020204030204" pitchFamily="34" charset="0"/>
              </a:rPr>
              <a:t>excitation within same model (</a:t>
            </a:r>
            <a:r>
              <a:rPr lang="en-US" sz="1050" dirty="0" err="1">
                <a:latin typeface="+mj-lt"/>
                <a:cs typeface="Calibri" panose="020F0502020204030204" pitchFamily="34" charset="0"/>
              </a:rPr>
              <a:t>SpeCyl</a:t>
            </a:r>
            <a:r>
              <a:rPr lang="en-US" sz="1050" dirty="0">
                <a:latin typeface="+mj-lt"/>
                <a:cs typeface="Calibri" panose="020F0502020204030204" pitchFamily="34" charset="0"/>
              </a:rPr>
              <a:t> code):</a:t>
            </a:r>
          </a:p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-US" sz="1050" dirty="0">
                <a:latin typeface="+mj-lt"/>
                <a:cs typeface="Calibri" panose="020F0502020204030204" pitchFamily="34" charset="0"/>
              </a:rPr>
              <a:t>        -  How is energy being transferred MHD modes and Alfvén waves?</a:t>
            </a:r>
          </a:p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-US" sz="1050" dirty="0">
                <a:latin typeface="+mj-lt"/>
                <a:cs typeface="Calibri" panose="020F0502020204030204" pitchFamily="34" charset="0"/>
              </a:rPr>
              <a:t>        -  What is the role of dimensionless parameters for the excitation and damping of the AWs?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385AA70-6C41-00ED-3631-8B563D55932A}"/>
              </a:ext>
            </a:extLst>
          </p:cNvPr>
          <p:cNvGrpSpPr/>
          <p:nvPr/>
        </p:nvGrpSpPr>
        <p:grpSpPr>
          <a:xfrm>
            <a:off x="4422616" y="-16273"/>
            <a:ext cx="720240" cy="119905"/>
            <a:chOff x="4457417" y="-16273"/>
            <a:chExt cx="720240" cy="119905"/>
          </a:xfrm>
        </p:grpSpPr>
        <p:sp>
          <p:nvSpPr>
            <p:cNvPr id="22" name="object 10">
              <a:extLst>
                <a:ext uri="{FF2B5EF4-FFF2-40B4-BE49-F238E27FC236}">
                  <a16:creationId xmlns:a16="http://schemas.microsoft.com/office/drawing/2014/main" id="{B1D234A0-4549-4B01-86F9-ED493F572F24}"/>
                </a:ext>
              </a:extLst>
            </p:cNvPr>
            <p:cNvSpPr txBox="1"/>
            <p:nvPr/>
          </p:nvSpPr>
          <p:spPr>
            <a:xfrm>
              <a:off x="4457417" y="-16273"/>
              <a:ext cx="448780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25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Tokamak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DD8A335-6FD3-0265-403E-563CDDE9DCFA}"/>
                </a:ext>
              </a:extLst>
            </p:cNvPr>
            <p:cNvGrpSpPr/>
            <p:nvPr/>
          </p:nvGrpSpPr>
          <p:grpSpPr>
            <a:xfrm>
              <a:off x="4906197" y="34156"/>
              <a:ext cx="271460" cy="45719"/>
              <a:chOff x="2924175" y="188068"/>
              <a:chExt cx="271460" cy="45719"/>
            </a:xfrm>
          </p:grpSpPr>
          <p:sp>
            <p:nvSpPr>
              <p:cNvPr id="24" name="object 9">
                <a:extLst>
                  <a:ext uri="{FF2B5EF4-FFF2-40B4-BE49-F238E27FC236}">
                    <a16:creationId xmlns:a16="http://schemas.microsoft.com/office/drawing/2014/main" id="{A11A316A-0FEE-6E39-5F20-529FAE8DFDA0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" name="object 9">
                <a:extLst>
                  <a:ext uri="{FF2B5EF4-FFF2-40B4-BE49-F238E27FC236}">
                    <a16:creationId xmlns:a16="http://schemas.microsoft.com/office/drawing/2014/main" id="{BE32E402-9825-5B62-DD12-2C4ABCBF8119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" name="object 9">
                <a:extLst>
                  <a:ext uri="{FF2B5EF4-FFF2-40B4-BE49-F238E27FC236}">
                    <a16:creationId xmlns:a16="http://schemas.microsoft.com/office/drawing/2014/main" id="{5311C08A-17CA-F376-8903-54A46876582E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" name="object 9">
                <a:extLst>
                  <a:ext uri="{FF2B5EF4-FFF2-40B4-BE49-F238E27FC236}">
                    <a16:creationId xmlns:a16="http://schemas.microsoft.com/office/drawing/2014/main" id="{E1C604C7-2F7A-DC41-2C43-78470FEAC1B4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D2D985C-0D20-9D30-57B3-2DBC449D13D7}"/>
              </a:ext>
            </a:extLst>
          </p:cNvPr>
          <p:cNvGrpSpPr/>
          <p:nvPr/>
        </p:nvGrpSpPr>
        <p:grpSpPr>
          <a:xfrm>
            <a:off x="3651345" y="-16273"/>
            <a:ext cx="489077" cy="119905"/>
            <a:chOff x="3720821" y="-16273"/>
            <a:chExt cx="489077" cy="119905"/>
          </a:xfrm>
        </p:grpSpPr>
        <p:sp>
          <p:nvSpPr>
            <p:cNvPr id="29" name="object 10">
              <a:extLst>
                <a:ext uri="{FF2B5EF4-FFF2-40B4-BE49-F238E27FC236}">
                  <a16:creationId xmlns:a16="http://schemas.microsoft.com/office/drawing/2014/main" id="{352AEC74-7FEE-5067-55D7-D004CCABEDD8}"/>
                </a:ext>
              </a:extLst>
            </p:cNvPr>
            <p:cNvSpPr txBox="1"/>
            <p:nvPr/>
          </p:nvSpPr>
          <p:spPr>
            <a:xfrm>
              <a:off x="3720821" y="-16273"/>
              <a:ext cx="23516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RFP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0F63D12-5312-FA0C-B8E3-48369046D93E}"/>
                </a:ext>
              </a:extLst>
            </p:cNvPr>
            <p:cNvGrpSpPr/>
            <p:nvPr/>
          </p:nvGrpSpPr>
          <p:grpSpPr>
            <a:xfrm>
              <a:off x="3938438" y="34156"/>
              <a:ext cx="271460" cy="45719"/>
              <a:chOff x="2924175" y="188068"/>
              <a:chExt cx="271460" cy="45719"/>
            </a:xfrm>
          </p:grpSpPr>
          <p:sp>
            <p:nvSpPr>
              <p:cNvPr id="31" name="object 9">
                <a:extLst>
                  <a:ext uri="{FF2B5EF4-FFF2-40B4-BE49-F238E27FC236}">
                    <a16:creationId xmlns:a16="http://schemas.microsoft.com/office/drawing/2014/main" id="{8790DE47-8F40-5B53-7898-C81A6C52BBCF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" name="object 9">
                <a:extLst>
                  <a:ext uri="{FF2B5EF4-FFF2-40B4-BE49-F238E27FC236}">
                    <a16:creationId xmlns:a16="http://schemas.microsoft.com/office/drawing/2014/main" id="{DA631DDA-23DD-8B52-0A79-5AF335B9D76C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" name="object 9">
                <a:extLst>
                  <a:ext uri="{FF2B5EF4-FFF2-40B4-BE49-F238E27FC236}">
                    <a16:creationId xmlns:a16="http://schemas.microsoft.com/office/drawing/2014/main" id="{0EFB3B6D-D6F2-89B4-7D45-043FAFD199D5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" name="object 9">
                <a:extLst>
                  <a:ext uri="{FF2B5EF4-FFF2-40B4-BE49-F238E27FC236}">
                    <a16:creationId xmlns:a16="http://schemas.microsoft.com/office/drawing/2014/main" id="{BC3AB48A-EF18-1C17-1F7D-9C4D30368A42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9AB6732-C2C4-9682-FC4B-CC8B63A7E732}"/>
              </a:ext>
            </a:extLst>
          </p:cNvPr>
          <p:cNvGrpSpPr/>
          <p:nvPr/>
        </p:nvGrpSpPr>
        <p:grpSpPr>
          <a:xfrm>
            <a:off x="37578" y="-16273"/>
            <a:ext cx="661509" cy="119905"/>
            <a:chOff x="37578" y="-16273"/>
            <a:chExt cx="661509" cy="119905"/>
          </a:xfrm>
        </p:grpSpPr>
        <p:sp>
          <p:nvSpPr>
            <p:cNvPr id="37" name="object 10">
              <a:extLst>
                <a:ext uri="{FF2B5EF4-FFF2-40B4-BE49-F238E27FC236}">
                  <a16:creationId xmlns:a16="http://schemas.microsoft.com/office/drawing/2014/main" id="{A1A244AF-5B68-2F7C-C6BE-07C65782D0DC}"/>
                </a:ext>
              </a:extLst>
            </p:cNvPr>
            <p:cNvSpPr txBox="1"/>
            <p:nvPr/>
          </p:nvSpPr>
          <p:spPr>
            <a:xfrm>
              <a:off x="37578" y="-16273"/>
              <a:ext cx="532514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Introdu</a:t>
              </a:r>
              <a:r>
                <a:rPr lang="it-IT"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ction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C7E2D3F3-1BA5-3A41-E57F-D390F4D2A3A8}"/>
                </a:ext>
              </a:extLst>
            </p:cNvPr>
            <p:cNvGrpSpPr/>
            <p:nvPr/>
          </p:nvGrpSpPr>
          <p:grpSpPr>
            <a:xfrm>
              <a:off x="578121" y="34156"/>
              <a:ext cx="120966" cy="45719"/>
              <a:chOff x="2924175" y="188068"/>
              <a:chExt cx="120966" cy="45719"/>
            </a:xfrm>
          </p:grpSpPr>
          <p:sp>
            <p:nvSpPr>
              <p:cNvPr id="39" name="object 9">
                <a:extLst>
                  <a:ext uri="{FF2B5EF4-FFF2-40B4-BE49-F238E27FC236}">
                    <a16:creationId xmlns:a16="http://schemas.microsoft.com/office/drawing/2014/main" id="{6038C74E-66B9-6736-DD80-13C2B33EE50E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" name="object 9">
                <a:extLst>
                  <a:ext uri="{FF2B5EF4-FFF2-40B4-BE49-F238E27FC236}">
                    <a16:creationId xmlns:a16="http://schemas.microsoft.com/office/drawing/2014/main" id="{1B3D6B1A-3226-42CD-C1BF-24BA30261E27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BEADD20-55DD-1F32-BCE0-F33DE664504F}"/>
              </a:ext>
            </a:extLst>
          </p:cNvPr>
          <p:cNvGrpSpPr/>
          <p:nvPr/>
        </p:nvGrpSpPr>
        <p:grpSpPr>
          <a:xfrm>
            <a:off x="2056632" y="-16273"/>
            <a:ext cx="308217" cy="119905"/>
            <a:chOff x="1796655" y="-13431"/>
            <a:chExt cx="308217" cy="119905"/>
          </a:xfrm>
        </p:grpSpPr>
        <p:sp>
          <p:nvSpPr>
            <p:cNvPr id="42" name="object 10">
              <a:extLst>
                <a:ext uri="{FF2B5EF4-FFF2-40B4-BE49-F238E27FC236}">
                  <a16:creationId xmlns:a16="http://schemas.microsoft.com/office/drawing/2014/main" id="{984480E6-6144-5C1B-7294-9E8CAC17E325}"/>
                </a:ext>
              </a:extLst>
            </p:cNvPr>
            <p:cNvSpPr txBox="1"/>
            <p:nvPr/>
          </p:nvSpPr>
          <p:spPr>
            <a:xfrm>
              <a:off x="1796655" y="-13431"/>
              <a:ext cx="28371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Tools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43" name="object 9">
              <a:extLst>
                <a:ext uri="{FF2B5EF4-FFF2-40B4-BE49-F238E27FC236}">
                  <a16:creationId xmlns:a16="http://schemas.microsoft.com/office/drawing/2014/main" id="{ABF899A3-24DA-9DC9-1B04-71F49EDECD08}"/>
                </a:ext>
              </a:extLst>
            </p:cNvPr>
            <p:cNvSpPr/>
            <p:nvPr/>
          </p:nvSpPr>
          <p:spPr>
            <a:xfrm>
              <a:off x="2059153" y="36009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36195" h="36194">
                  <a:moveTo>
                    <a:pt x="36002" y="18001"/>
                  </a:moveTo>
                  <a:lnTo>
                    <a:pt x="34587" y="10994"/>
                  </a:lnTo>
                  <a:lnTo>
                    <a:pt x="30729" y="5272"/>
                  </a:lnTo>
                  <a:lnTo>
                    <a:pt x="25007" y="1414"/>
                  </a:lnTo>
                  <a:lnTo>
                    <a:pt x="18000" y="0"/>
                  </a:lnTo>
                  <a:lnTo>
                    <a:pt x="10994" y="1414"/>
                  </a:lnTo>
                  <a:lnTo>
                    <a:pt x="5272" y="5272"/>
                  </a:lnTo>
                  <a:lnTo>
                    <a:pt x="1414" y="10994"/>
                  </a:lnTo>
                  <a:lnTo>
                    <a:pt x="0" y="18001"/>
                  </a:lnTo>
                  <a:lnTo>
                    <a:pt x="1414" y="25008"/>
                  </a:lnTo>
                  <a:lnTo>
                    <a:pt x="5272" y="30729"/>
                  </a:lnTo>
                  <a:lnTo>
                    <a:pt x="10994" y="34587"/>
                  </a:lnTo>
                  <a:lnTo>
                    <a:pt x="18000" y="36002"/>
                  </a:lnTo>
                  <a:lnTo>
                    <a:pt x="25007" y="34587"/>
                  </a:lnTo>
                  <a:lnTo>
                    <a:pt x="30729" y="30729"/>
                  </a:lnTo>
                  <a:lnTo>
                    <a:pt x="34587" y="25008"/>
                  </a:lnTo>
                  <a:lnTo>
                    <a:pt x="36002" y="18001"/>
                  </a:lnTo>
                  <a:close/>
                </a:path>
              </a:pathLst>
            </a:custGeom>
            <a:ln w="5060">
              <a:solidFill>
                <a:schemeClr val="accent1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A80ADF4-37CB-B1C6-5B1B-8850AB11715A}"/>
              </a:ext>
            </a:extLst>
          </p:cNvPr>
          <p:cNvGrpSpPr/>
          <p:nvPr/>
        </p:nvGrpSpPr>
        <p:grpSpPr>
          <a:xfrm>
            <a:off x="981281" y="-16273"/>
            <a:ext cx="793157" cy="119905"/>
            <a:chOff x="853883" y="-13431"/>
            <a:chExt cx="793157" cy="119905"/>
          </a:xfrm>
        </p:grpSpPr>
        <p:sp>
          <p:nvSpPr>
            <p:cNvPr id="45" name="object 10">
              <a:extLst>
                <a:ext uri="{FF2B5EF4-FFF2-40B4-BE49-F238E27FC236}">
                  <a16:creationId xmlns:a16="http://schemas.microsoft.com/office/drawing/2014/main" id="{069C63BF-2648-8AB1-A9C5-BAF5DCE44086}"/>
                </a:ext>
              </a:extLst>
            </p:cNvPr>
            <p:cNvSpPr txBox="1"/>
            <p:nvPr/>
          </p:nvSpPr>
          <p:spPr>
            <a:xfrm>
              <a:off x="853883" y="-13431"/>
              <a:ext cx="793157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Motivations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2EAC0D5-9950-7D3B-3302-37FA268DAC81}"/>
                </a:ext>
              </a:extLst>
            </p:cNvPr>
            <p:cNvGrpSpPr/>
            <p:nvPr/>
          </p:nvGrpSpPr>
          <p:grpSpPr>
            <a:xfrm>
              <a:off x="1372449" y="36009"/>
              <a:ext cx="271460" cy="45719"/>
              <a:chOff x="2924175" y="188068"/>
              <a:chExt cx="271460" cy="45719"/>
            </a:xfrm>
          </p:grpSpPr>
          <p:sp>
            <p:nvSpPr>
              <p:cNvPr id="55" name="object 9">
                <a:extLst>
                  <a:ext uri="{FF2B5EF4-FFF2-40B4-BE49-F238E27FC236}">
                    <a16:creationId xmlns:a16="http://schemas.microsoft.com/office/drawing/2014/main" id="{A51329BB-D6B0-642D-5984-057D48F88651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" name="object 9">
                <a:extLst>
                  <a:ext uri="{FF2B5EF4-FFF2-40B4-BE49-F238E27FC236}">
                    <a16:creationId xmlns:a16="http://schemas.microsoft.com/office/drawing/2014/main" id="{7C532A99-9452-82DD-08DB-F3AAF4876EC3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" name="object 9">
                <a:extLst>
                  <a:ext uri="{FF2B5EF4-FFF2-40B4-BE49-F238E27FC236}">
                    <a16:creationId xmlns:a16="http://schemas.microsoft.com/office/drawing/2014/main" id="{9445E45C-DEF6-5F4C-011E-18A2E2D918B9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" name="object 9">
                <a:extLst>
                  <a:ext uri="{FF2B5EF4-FFF2-40B4-BE49-F238E27FC236}">
                    <a16:creationId xmlns:a16="http://schemas.microsoft.com/office/drawing/2014/main" id="{5662EA13-AEF2-A16F-3E6D-EF69E686BD5A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DB28727-E461-86CA-2866-D8F1481B8A76}"/>
              </a:ext>
            </a:extLst>
          </p:cNvPr>
          <p:cNvGrpSpPr/>
          <p:nvPr/>
        </p:nvGrpSpPr>
        <p:grpSpPr>
          <a:xfrm>
            <a:off x="5425049" y="-16273"/>
            <a:ext cx="676029" cy="119905"/>
            <a:chOff x="5425049" y="-16273"/>
            <a:chExt cx="676029" cy="119905"/>
          </a:xfrm>
        </p:grpSpPr>
        <p:sp>
          <p:nvSpPr>
            <p:cNvPr id="71" name="object 10">
              <a:extLst>
                <a:ext uri="{FF2B5EF4-FFF2-40B4-BE49-F238E27FC236}">
                  <a16:creationId xmlns:a16="http://schemas.microsoft.com/office/drawing/2014/main" id="{37AD9326-AB84-D290-AFC5-34AF2C26FE9F}"/>
                </a:ext>
              </a:extLst>
            </p:cNvPr>
            <p:cNvSpPr txBox="1"/>
            <p:nvPr/>
          </p:nvSpPr>
          <p:spPr>
            <a:xfrm>
              <a:off x="5425049" y="-16273"/>
              <a:ext cx="561975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bg1"/>
                  </a:solidFill>
                  <a:cs typeface="Arial"/>
                </a:rPr>
                <a:t>Conclusions</a:t>
              </a:r>
              <a:r>
                <a:rPr lang="it-IT" sz="700" spc="30" dirty="0">
                  <a:solidFill>
                    <a:srgbClr val="A67F84"/>
                  </a:solidFill>
                  <a:cs typeface="Arial"/>
                </a:rPr>
                <a:t> </a:t>
              </a:r>
              <a:r>
                <a:rPr lang="it-IT" sz="600" spc="30" dirty="0">
                  <a:solidFill>
                    <a:srgbClr val="A67F84"/>
                  </a:solidFill>
                  <a:cs typeface="Arial"/>
                </a:rPr>
                <a:t>   </a:t>
              </a:r>
              <a:endParaRPr lang="it-IT" sz="600" spc="25" dirty="0">
                <a:solidFill>
                  <a:srgbClr val="FFFFFF"/>
                </a:solidFill>
                <a:cs typeface="Arial"/>
              </a:endParaRP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16982023-C24C-CC40-0303-E3D646F11AC4}"/>
                </a:ext>
              </a:extLst>
            </p:cNvPr>
            <p:cNvGrpSpPr/>
            <p:nvPr/>
          </p:nvGrpSpPr>
          <p:grpSpPr>
            <a:xfrm>
              <a:off x="5980112" y="34448"/>
              <a:ext cx="120966" cy="45719"/>
              <a:chOff x="2924175" y="188068"/>
              <a:chExt cx="120966" cy="45719"/>
            </a:xfrm>
          </p:grpSpPr>
          <p:sp>
            <p:nvSpPr>
              <p:cNvPr id="85" name="object 9">
                <a:extLst>
                  <a:ext uri="{FF2B5EF4-FFF2-40B4-BE49-F238E27FC236}">
                    <a16:creationId xmlns:a16="http://schemas.microsoft.com/office/drawing/2014/main" id="{751280FA-B043-BCE2-A7B6-E95FD4EC8A66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" name="object 9">
                <a:extLst>
                  <a:ext uri="{FF2B5EF4-FFF2-40B4-BE49-F238E27FC236}">
                    <a16:creationId xmlns:a16="http://schemas.microsoft.com/office/drawing/2014/main" id="{85A22F1A-083A-2AA8-F711-D4575E30FA5B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solidFill>
                <a:schemeClr val="bg1"/>
              </a:solidFill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139450D-D93D-B706-7726-2F3E386A4CBD}"/>
              </a:ext>
            </a:extLst>
          </p:cNvPr>
          <p:cNvGrpSpPr/>
          <p:nvPr/>
        </p:nvGrpSpPr>
        <p:grpSpPr>
          <a:xfrm>
            <a:off x="2647043" y="-16273"/>
            <a:ext cx="722108" cy="119905"/>
            <a:chOff x="2468563" y="-16273"/>
            <a:chExt cx="722108" cy="119905"/>
          </a:xfrm>
        </p:grpSpPr>
        <p:sp>
          <p:nvSpPr>
            <p:cNvPr id="88" name="object 10">
              <a:extLst>
                <a:ext uri="{FF2B5EF4-FFF2-40B4-BE49-F238E27FC236}">
                  <a16:creationId xmlns:a16="http://schemas.microsoft.com/office/drawing/2014/main" id="{E10D4E55-E670-0DFD-76AB-649168582549}"/>
                </a:ext>
              </a:extLst>
            </p:cNvPr>
            <p:cNvSpPr txBox="1"/>
            <p:nvPr/>
          </p:nvSpPr>
          <p:spPr>
            <a:xfrm>
              <a:off x="2468563" y="-16273"/>
              <a:ext cx="671422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Uniform</a:t>
              </a: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 case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5CE15576-4B66-22B1-C4AE-EF1259063B71}"/>
                </a:ext>
              </a:extLst>
            </p:cNvPr>
            <p:cNvGrpSpPr/>
            <p:nvPr/>
          </p:nvGrpSpPr>
          <p:grpSpPr>
            <a:xfrm>
              <a:off x="3069705" y="34156"/>
              <a:ext cx="120966" cy="45719"/>
              <a:chOff x="2924175" y="188068"/>
              <a:chExt cx="120966" cy="45719"/>
            </a:xfrm>
          </p:grpSpPr>
          <p:sp>
            <p:nvSpPr>
              <p:cNvPr id="93" name="object 9">
                <a:extLst>
                  <a:ext uri="{FF2B5EF4-FFF2-40B4-BE49-F238E27FC236}">
                    <a16:creationId xmlns:a16="http://schemas.microsoft.com/office/drawing/2014/main" id="{3307BB0B-A886-DC3A-8614-381F62DF3AB0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" name="object 9">
                <a:extLst>
                  <a:ext uri="{FF2B5EF4-FFF2-40B4-BE49-F238E27FC236}">
                    <a16:creationId xmlns:a16="http://schemas.microsoft.com/office/drawing/2014/main" id="{1BBEEB7F-55E5-C69D-5AB9-2741176D640F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3967271"/>
      </p:ext>
    </p:extLst>
  </p:cSld>
  <p:clrMapOvr>
    <a:masterClrMapping/>
  </p:clrMapOvr>
  <p:transition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o 31"/>
          <p:cNvGrpSpPr/>
          <p:nvPr/>
        </p:nvGrpSpPr>
        <p:grpSpPr>
          <a:xfrm>
            <a:off x="0" y="3346272"/>
            <a:ext cx="6153150" cy="114478"/>
            <a:chOff x="0" y="3346272"/>
            <a:chExt cx="4610101" cy="114478"/>
          </a:xfrm>
        </p:grpSpPr>
        <p:sp>
          <p:nvSpPr>
            <p:cNvPr id="46" name="object 14"/>
            <p:cNvSpPr/>
            <p:nvPr/>
          </p:nvSpPr>
          <p:spPr>
            <a:xfrm>
              <a:off x="0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5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10800" rIns="0" bIns="0" rtlCol="0">
              <a:noAutofit/>
            </a:bodyPr>
            <a:lstStyle/>
            <a:p>
              <a:pPr algn="ctr"/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Artur</a:t>
              </a:r>
              <a:r>
                <a:rPr lang="it-IT" sz="700" dirty="0">
                  <a:solidFill>
                    <a:srgbClr val="EBEBEB"/>
                  </a:solidFill>
                  <a:latin typeface="+mj-lt"/>
                </a:rPr>
                <a:t> 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Kryzhanovskyy </a:t>
              </a:r>
              <a:r>
                <a:rPr lang="it-IT" sz="700" i="1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et al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bject 15"/>
            <p:cNvSpPr/>
            <p:nvPr/>
          </p:nvSpPr>
          <p:spPr>
            <a:xfrm>
              <a:off x="2305051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10800" rIns="0" bIns="0" rtlCol="0"/>
            <a:lstStyle/>
            <a:p>
              <a:pPr algn="ctr"/>
              <a:r>
                <a:rPr lang="it-IT" sz="700" spc="6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Outline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5819775" y="3360076"/>
            <a:ext cx="320675" cy="100674"/>
          </a:xfrm>
          <a:prstGeom prst="rect">
            <a:avLst/>
          </a:prstGeom>
        </p:spPr>
        <p:txBody>
          <a:bodyPr vert="horz" wrap="square" lIns="0" tIns="10800" rIns="0" bIns="0" rtlCol="0">
            <a:spAutoFit/>
          </a:bodyPr>
          <a:lstStyle/>
          <a:p>
            <a:pPr marL="69847">
              <a:lnSpc>
                <a:spcPts val="660"/>
              </a:lnSpc>
            </a:pP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700" spc="114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sz="700" spc="5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87" name="CasellaDiTesto 16"/>
          <p:cNvSpPr txBox="1"/>
          <p:nvPr/>
        </p:nvSpPr>
        <p:spPr>
          <a:xfrm>
            <a:off x="48136" y="237366"/>
            <a:ext cx="6183698" cy="3107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4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GB" sz="1400" dirty="0">
                <a:solidFill>
                  <a:srgbClr val="00B0F0"/>
                </a:solidFill>
                <a:latin typeface="+mj-lt"/>
              </a:rPr>
              <a:t>Experimental motivations</a:t>
            </a:r>
            <a:r>
              <a:rPr lang="en-GB" sz="1400" dirty="0">
                <a:latin typeface="+mj-lt"/>
              </a:rPr>
              <a:t>: AWs in RFX-mod and Tokamak Ohmic discharges</a:t>
            </a:r>
          </a:p>
          <a:p>
            <a:pPr marL="342900" indent="-342900">
              <a:lnSpc>
                <a:spcPct val="24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GB" sz="1400" dirty="0">
                <a:solidFill>
                  <a:srgbClr val="00B0F0"/>
                </a:solidFill>
                <a:latin typeface="+mj-lt"/>
              </a:rPr>
              <a:t>Tools</a:t>
            </a:r>
            <a:r>
              <a:rPr lang="en-GB" sz="1400" dirty="0">
                <a:latin typeface="+mj-lt"/>
              </a:rPr>
              <a:t>: </a:t>
            </a:r>
            <a:r>
              <a:rPr lang="en-GB" sz="1400" dirty="0" err="1">
                <a:latin typeface="+mj-lt"/>
              </a:rPr>
              <a:t>SpeCyl</a:t>
            </a:r>
            <a:r>
              <a:rPr lang="en-GB" sz="1400" dirty="0">
                <a:latin typeface="+mj-lt"/>
              </a:rPr>
              <a:t> code</a:t>
            </a:r>
          </a:p>
          <a:p>
            <a:pPr marL="342900" indent="-342900">
              <a:lnSpc>
                <a:spcPct val="24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GB" sz="1400" dirty="0">
                <a:solidFill>
                  <a:srgbClr val="00B0F0"/>
                </a:solidFill>
                <a:latin typeface="+mj-lt"/>
              </a:rPr>
              <a:t>Nonlinear 3D MHD modelling of </a:t>
            </a:r>
            <a:r>
              <a:rPr lang="en-GB" sz="1400" dirty="0" err="1">
                <a:solidFill>
                  <a:srgbClr val="00B0F0"/>
                </a:solidFill>
                <a:latin typeface="+mj-lt"/>
              </a:rPr>
              <a:t>Alfvén</a:t>
            </a:r>
            <a:r>
              <a:rPr lang="en-GB" sz="1400" dirty="0">
                <a:solidFill>
                  <a:srgbClr val="00B0F0"/>
                </a:solidFill>
                <a:latin typeface="+mj-lt"/>
              </a:rPr>
              <a:t> waves</a:t>
            </a:r>
            <a:r>
              <a:rPr lang="en-GB" sz="1400" dirty="0">
                <a:latin typeface="+mj-lt"/>
              </a:rPr>
              <a:t>: </a:t>
            </a:r>
          </a:p>
          <a:p>
            <a:pPr marL="342900" indent="-342900">
              <a:lnSpc>
                <a:spcPct val="240000"/>
              </a:lnSpc>
              <a:buClr>
                <a:schemeClr val="tx1"/>
              </a:buClr>
              <a:buFont typeface="+mj-lt"/>
              <a:buAutoNum type="arabicPeriod"/>
            </a:pPr>
            <a:endParaRPr lang="en-GB" sz="1400" dirty="0">
              <a:latin typeface="+mj-lt"/>
            </a:endParaRPr>
          </a:p>
          <a:p>
            <a:pPr marL="342900" indent="-342900">
              <a:lnSpc>
                <a:spcPct val="240000"/>
              </a:lnSpc>
              <a:buClr>
                <a:schemeClr val="tx1"/>
              </a:buClr>
              <a:buFont typeface="+mj-lt"/>
              <a:buAutoNum type="arabicPeriod"/>
            </a:pPr>
            <a:endParaRPr lang="en-GB" sz="1400" dirty="0">
              <a:latin typeface="+mj-lt"/>
            </a:endParaRPr>
          </a:p>
          <a:p>
            <a:pPr marL="342900" indent="-342900">
              <a:lnSpc>
                <a:spcPct val="24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GB" sz="1400" dirty="0">
                <a:solidFill>
                  <a:srgbClr val="00B0F0"/>
                </a:solidFill>
                <a:latin typeface="+mj-lt"/>
              </a:rPr>
              <a:t>Conclusions and future perspectives</a:t>
            </a:r>
          </a:p>
        </p:txBody>
      </p:sp>
      <p:sp>
        <p:nvSpPr>
          <p:cNvPr id="69" name="object 8"/>
          <p:cNvSpPr txBox="1"/>
          <p:nvPr/>
        </p:nvSpPr>
        <p:spPr>
          <a:xfrm>
            <a:off x="-200" y="118683"/>
            <a:ext cx="6153349" cy="290699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0" rIns="0" bIns="0" rtlCol="0">
            <a:noAutofit/>
          </a:bodyPr>
          <a:lstStyle/>
          <a:p>
            <a:pPr marL="107945">
              <a:spcBef>
                <a:spcPts val="375"/>
              </a:spcBef>
            </a:pPr>
            <a:r>
              <a:rPr lang="it-IT" sz="2000" spc="-10" dirty="0" err="1">
                <a:solidFill>
                  <a:srgbClr val="FFFFFF"/>
                </a:solidFill>
                <a:latin typeface="+mj-lt"/>
                <a:cs typeface="Arial"/>
              </a:rPr>
              <a:t>Outline</a:t>
            </a:r>
            <a:r>
              <a:rPr lang="it-IT" sz="2000" spc="-10" dirty="0">
                <a:solidFill>
                  <a:srgbClr val="FFFFFF"/>
                </a:solidFill>
                <a:latin typeface="+mj-lt"/>
                <a:cs typeface="Arial"/>
              </a:rPr>
              <a:t> of the talk</a:t>
            </a:r>
            <a:endParaRPr sz="2000" dirty="0">
              <a:latin typeface="+mj-lt"/>
              <a:cs typeface="Arial"/>
            </a:endParaRPr>
          </a:p>
        </p:txBody>
      </p:sp>
      <p:sp>
        <p:nvSpPr>
          <p:cNvPr id="39" name="object 3"/>
          <p:cNvSpPr/>
          <p:nvPr/>
        </p:nvSpPr>
        <p:spPr>
          <a:xfrm>
            <a:off x="0" y="0"/>
            <a:ext cx="6153181" cy="118683"/>
          </a:xfrm>
          <a:custGeom>
            <a:avLst/>
            <a:gdLst/>
            <a:ahLst/>
            <a:cxnLst/>
            <a:rect l="l" t="t" r="r" b="b"/>
            <a:pathLst>
              <a:path w="4608195" h="122554">
                <a:moveTo>
                  <a:pt x="0" y="122389"/>
                </a:moveTo>
                <a:lnTo>
                  <a:pt x="4608004" y="122389"/>
                </a:lnTo>
                <a:lnTo>
                  <a:pt x="4608004" y="0"/>
                </a:lnTo>
                <a:lnTo>
                  <a:pt x="0" y="0"/>
                </a:lnTo>
                <a:lnTo>
                  <a:pt x="0" y="12238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CasellaDiTesto 16"/>
          <p:cNvSpPr txBox="1"/>
          <p:nvPr/>
        </p:nvSpPr>
        <p:spPr>
          <a:xfrm>
            <a:off x="338407" y="1654175"/>
            <a:ext cx="4343400" cy="1231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300" dirty="0">
                <a:latin typeface="+mj-lt"/>
                <a:cs typeface="Calibri" panose="020F0502020204030204" pitchFamily="34" charset="0"/>
              </a:rPr>
              <a:t>Verification with analytical solutions for uniform case</a:t>
            </a:r>
            <a:r>
              <a:rPr lang="en-GB" sz="1300" dirty="0">
                <a:cs typeface="Calibri" panose="020F0502020204030204" pitchFamily="34" charset="0"/>
              </a:rPr>
              <a:t> </a:t>
            </a:r>
            <a:endParaRPr lang="en-GB" sz="1300" dirty="0">
              <a:latin typeface="+mj-lt"/>
              <a:cs typeface="Calibri" panose="020F0502020204030204" pitchFamily="34" charset="0"/>
            </a:endParaRPr>
          </a:p>
          <a:p>
            <a:pPr marL="285750" indent="-285750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it-IT" sz="1300" dirty="0">
                <a:latin typeface="+mj-lt"/>
              </a:rPr>
              <a:t>RFP configuration (Recall)</a:t>
            </a:r>
          </a:p>
          <a:p>
            <a:pPr marL="285750" indent="-285750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300" dirty="0">
                <a:latin typeface="+mj-lt"/>
                <a:cs typeface="Calibri" panose="020F0502020204030204" pitchFamily="34" charset="0"/>
              </a:rPr>
              <a:t>Tokamak configuration (New)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A4EA5AF-905E-BB04-68F0-54A8B3699C28}"/>
              </a:ext>
            </a:extLst>
          </p:cNvPr>
          <p:cNvGrpSpPr/>
          <p:nvPr/>
        </p:nvGrpSpPr>
        <p:grpSpPr>
          <a:xfrm>
            <a:off x="2794742" y="2270017"/>
            <a:ext cx="2894061" cy="533399"/>
            <a:chOff x="1841972" y="1715361"/>
            <a:chExt cx="2894061" cy="533399"/>
          </a:xfrm>
        </p:grpSpPr>
        <p:sp>
          <p:nvSpPr>
            <p:cNvPr id="73" name="Parentesi graffa chiusa 23">
              <a:extLst>
                <a:ext uri="{FF2B5EF4-FFF2-40B4-BE49-F238E27FC236}">
                  <a16:creationId xmlns:a16="http://schemas.microsoft.com/office/drawing/2014/main" id="{30A74762-E683-1BA8-035A-3475C4B9F9E1}"/>
                </a:ext>
              </a:extLst>
            </p:cNvPr>
            <p:cNvSpPr/>
            <p:nvPr/>
          </p:nvSpPr>
          <p:spPr>
            <a:xfrm>
              <a:off x="1841972" y="1715361"/>
              <a:ext cx="124862" cy="533399"/>
            </a:xfrm>
            <a:prstGeom prst="rightBrace">
              <a:avLst>
                <a:gd name="adj1" fmla="val 28803"/>
                <a:gd name="adj2" fmla="val 50000"/>
              </a:avLst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sz="1200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C5AF4B1-D91E-70EB-4B29-C5AF9B186488}"/>
                </a:ext>
              </a:extLst>
            </p:cNvPr>
            <p:cNvSpPr txBox="1"/>
            <p:nvPr/>
          </p:nvSpPr>
          <p:spPr>
            <a:xfrm>
              <a:off x="1926547" y="1752884"/>
              <a:ext cx="2809486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>
                  <a:schemeClr val="tx1"/>
                </a:buClr>
              </a:pPr>
              <a:r>
                <a:rPr lang="en-GB" sz="1300" dirty="0">
                  <a:solidFill>
                    <a:srgbClr val="FF6600"/>
                  </a:solidFill>
                  <a:latin typeface="+mj-lt"/>
                </a:rPr>
                <a:t>Self-consistent</a:t>
              </a:r>
              <a:r>
                <a:rPr lang="en-GB" sz="1300" dirty="0">
                  <a:latin typeface="+mj-lt"/>
                </a:rPr>
                <a:t> AWs excitation in </a:t>
              </a:r>
              <a:r>
                <a:rPr lang="en-GB" sz="1300" dirty="0">
                  <a:solidFill>
                    <a:srgbClr val="FF6600"/>
                  </a:solidFill>
                  <a:latin typeface="+mj-lt"/>
                </a:rPr>
                <a:t>fully 3D dynamic </a:t>
              </a:r>
              <a:r>
                <a:rPr lang="en-GB" sz="1300" dirty="0">
                  <a:latin typeface="+mj-lt"/>
                </a:rPr>
                <a:t>configuration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6CF75C1-1267-B13B-250B-808FF2F09F65}"/>
              </a:ext>
            </a:extLst>
          </p:cNvPr>
          <p:cNvGrpSpPr/>
          <p:nvPr/>
        </p:nvGrpSpPr>
        <p:grpSpPr>
          <a:xfrm>
            <a:off x="4422616" y="-16273"/>
            <a:ext cx="720240" cy="119905"/>
            <a:chOff x="4457417" y="-16273"/>
            <a:chExt cx="720240" cy="119905"/>
          </a:xfrm>
        </p:grpSpPr>
        <p:sp>
          <p:nvSpPr>
            <p:cNvPr id="16" name="object 10">
              <a:extLst>
                <a:ext uri="{FF2B5EF4-FFF2-40B4-BE49-F238E27FC236}">
                  <a16:creationId xmlns:a16="http://schemas.microsoft.com/office/drawing/2014/main" id="{BD73E3CC-35A5-22A4-9407-DCEC8ACB4EE9}"/>
                </a:ext>
              </a:extLst>
            </p:cNvPr>
            <p:cNvSpPr txBox="1"/>
            <p:nvPr/>
          </p:nvSpPr>
          <p:spPr>
            <a:xfrm>
              <a:off x="4457417" y="-16273"/>
              <a:ext cx="448780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25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Tokamak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3DAD714-F846-57A9-99A4-040AFFEB3F85}"/>
                </a:ext>
              </a:extLst>
            </p:cNvPr>
            <p:cNvGrpSpPr/>
            <p:nvPr/>
          </p:nvGrpSpPr>
          <p:grpSpPr>
            <a:xfrm>
              <a:off x="4906197" y="34156"/>
              <a:ext cx="271460" cy="45719"/>
              <a:chOff x="2924175" y="188068"/>
              <a:chExt cx="271460" cy="45719"/>
            </a:xfrm>
          </p:grpSpPr>
          <p:sp>
            <p:nvSpPr>
              <p:cNvPr id="18" name="object 9">
                <a:extLst>
                  <a:ext uri="{FF2B5EF4-FFF2-40B4-BE49-F238E27FC236}">
                    <a16:creationId xmlns:a16="http://schemas.microsoft.com/office/drawing/2014/main" id="{15C94171-AE69-FF6A-AAEE-5CE0AF8EF329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9">
                <a:extLst>
                  <a:ext uri="{FF2B5EF4-FFF2-40B4-BE49-F238E27FC236}">
                    <a16:creationId xmlns:a16="http://schemas.microsoft.com/office/drawing/2014/main" id="{78D3C1C4-B9BD-9B04-C397-4CA0C350D1E0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" name="object 9">
                <a:extLst>
                  <a:ext uri="{FF2B5EF4-FFF2-40B4-BE49-F238E27FC236}">
                    <a16:creationId xmlns:a16="http://schemas.microsoft.com/office/drawing/2014/main" id="{550AE900-DA7A-75CF-7E84-034FE7A31DEF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" name="object 9">
                <a:extLst>
                  <a:ext uri="{FF2B5EF4-FFF2-40B4-BE49-F238E27FC236}">
                    <a16:creationId xmlns:a16="http://schemas.microsoft.com/office/drawing/2014/main" id="{86F4EF5F-8257-FA72-942A-C821DE177D83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CDC6055-ADD2-A468-E0A7-DEA4316EFB65}"/>
              </a:ext>
            </a:extLst>
          </p:cNvPr>
          <p:cNvGrpSpPr/>
          <p:nvPr/>
        </p:nvGrpSpPr>
        <p:grpSpPr>
          <a:xfrm>
            <a:off x="3651345" y="-16273"/>
            <a:ext cx="489077" cy="119905"/>
            <a:chOff x="3720821" y="-16273"/>
            <a:chExt cx="489077" cy="119905"/>
          </a:xfrm>
        </p:grpSpPr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73DA0771-DC90-45B1-DBCC-67B8B2D2ADD8}"/>
                </a:ext>
              </a:extLst>
            </p:cNvPr>
            <p:cNvSpPr txBox="1"/>
            <p:nvPr/>
          </p:nvSpPr>
          <p:spPr>
            <a:xfrm>
              <a:off x="3720821" y="-16273"/>
              <a:ext cx="23516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RFP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39D13AC-F551-3DBD-8460-62944DB57F75}"/>
                </a:ext>
              </a:extLst>
            </p:cNvPr>
            <p:cNvGrpSpPr/>
            <p:nvPr/>
          </p:nvGrpSpPr>
          <p:grpSpPr>
            <a:xfrm>
              <a:off x="3938438" y="34156"/>
              <a:ext cx="271460" cy="45719"/>
              <a:chOff x="2924175" y="188068"/>
              <a:chExt cx="271460" cy="45719"/>
            </a:xfrm>
          </p:grpSpPr>
          <p:sp>
            <p:nvSpPr>
              <p:cNvPr id="25" name="object 9">
                <a:extLst>
                  <a:ext uri="{FF2B5EF4-FFF2-40B4-BE49-F238E27FC236}">
                    <a16:creationId xmlns:a16="http://schemas.microsoft.com/office/drawing/2014/main" id="{BB7FB361-FCC6-E677-821C-2DD751DEBAD4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" name="object 9">
                <a:extLst>
                  <a:ext uri="{FF2B5EF4-FFF2-40B4-BE49-F238E27FC236}">
                    <a16:creationId xmlns:a16="http://schemas.microsoft.com/office/drawing/2014/main" id="{6BB7C129-2213-E3CA-F179-68A0D530C0BF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" name="object 9">
                <a:extLst>
                  <a:ext uri="{FF2B5EF4-FFF2-40B4-BE49-F238E27FC236}">
                    <a16:creationId xmlns:a16="http://schemas.microsoft.com/office/drawing/2014/main" id="{FD250853-2600-110E-6FF6-1335D2931715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" name="object 9">
                <a:extLst>
                  <a:ext uri="{FF2B5EF4-FFF2-40B4-BE49-F238E27FC236}">
                    <a16:creationId xmlns:a16="http://schemas.microsoft.com/office/drawing/2014/main" id="{A4444072-8F95-8E9D-667C-5A7E9BC476A8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2041A00-8290-CC8B-AD14-023124926101}"/>
              </a:ext>
            </a:extLst>
          </p:cNvPr>
          <p:cNvGrpSpPr/>
          <p:nvPr/>
        </p:nvGrpSpPr>
        <p:grpSpPr>
          <a:xfrm>
            <a:off x="37578" y="-16273"/>
            <a:ext cx="661509" cy="119905"/>
            <a:chOff x="37578" y="-16273"/>
            <a:chExt cx="661509" cy="119905"/>
          </a:xfrm>
        </p:grpSpPr>
        <p:sp>
          <p:nvSpPr>
            <p:cNvPr id="30" name="object 10">
              <a:extLst>
                <a:ext uri="{FF2B5EF4-FFF2-40B4-BE49-F238E27FC236}">
                  <a16:creationId xmlns:a16="http://schemas.microsoft.com/office/drawing/2014/main" id="{49B56BC5-A3E4-F033-027C-844ECE549842}"/>
                </a:ext>
              </a:extLst>
            </p:cNvPr>
            <p:cNvSpPr txBox="1"/>
            <p:nvPr/>
          </p:nvSpPr>
          <p:spPr>
            <a:xfrm>
              <a:off x="37578" y="-16273"/>
              <a:ext cx="532514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sz="700" spc="25" dirty="0" err="1">
                  <a:solidFill>
                    <a:schemeClr val="bg1"/>
                  </a:solidFill>
                  <a:latin typeface="Arial"/>
                  <a:cs typeface="Arial"/>
                </a:rPr>
                <a:t>Introdu</a:t>
              </a:r>
              <a:r>
                <a:rPr lang="it-IT" sz="700" spc="25" dirty="0" err="1">
                  <a:solidFill>
                    <a:schemeClr val="bg1"/>
                  </a:solidFill>
                  <a:latin typeface="Arial"/>
                  <a:cs typeface="Arial"/>
                </a:rPr>
                <a:t>ction</a:t>
              </a:r>
              <a:endParaRPr sz="7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15101A8-DEC7-01D8-A1E2-F4B1B9B11403}"/>
                </a:ext>
              </a:extLst>
            </p:cNvPr>
            <p:cNvGrpSpPr/>
            <p:nvPr/>
          </p:nvGrpSpPr>
          <p:grpSpPr>
            <a:xfrm>
              <a:off x="578121" y="34156"/>
              <a:ext cx="120966" cy="45719"/>
              <a:chOff x="2924175" y="188068"/>
              <a:chExt cx="120966" cy="45719"/>
            </a:xfrm>
          </p:grpSpPr>
          <p:sp>
            <p:nvSpPr>
              <p:cNvPr id="33" name="object 9">
                <a:extLst>
                  <a:ext uri="{FF2B5EF4-FFF2-40B4-BE49-F238E27FC236}">
                    <a16:creationId xmlns:a16="http://schemas.microsoft.com/office/drawing/2014/main" id="{A835EEA3-E603-424E-47A5-2EE353967985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34" name="object 9">
                <a:extLst>
                  <a:ext uri="{FF2B5EF4-FFF2-40B4-BE49-F238E27FC236}">
                    <a16:creationId xmlns:a16="http://schemas.microsoft.com/office/drawing/2014/main" id="{2FB63157-9E36-39A5-A00D-C727C2B58D11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solidFill>
                <a:schemeClr val="bg1"/>
              </a:solidFill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8AB0392-1635-D0C1-BA4D-D6C6BBD46134}"/>
              </a:ext>
            </a:extLst>
          </p:cNvPr>
          <p:cNvGrpSpPr/>
          <p:nvPr/>
        </p:nvGrpSpPr>
        <p:grpSpPr>
          <a:xfrm>
            <a:off x="2056632" y="-16273"/>
            <a:ext cx="308217" cy="119905"/>
            <a:chOff x="1796655" y="-13431"/>
            <a:chExt cx="308217" cy="119905"/>
          </a:xfrm>
        </p:grpSpPr>
        <p:sp>
          <p:nvSpPr>
            <p:cNvPr id="36" name="object 10">
              <a:extLst>
                <a:ext uri="{FF2B5EF4-FFF2-40B4-BE49-F238E27FC236}">
                  <a16:creationId xmlns:a16="http://schemas.microsoft.com/office/drawing/2014/main" id="{0EAEA24D-E03F-58BE-CBF9-407E121AABC9}"/>
                </a:ext>
              </a:extLst>
            </p:cNvPr>
            <p:cNvSpPr txBox="1"/>
            <p:nvPr/>
          </p:nvSpPr>
          <p:spPr>
            <a:xfrm>
              <a:off x="1796655" y="-13431"/>
              <a:ext cx="28371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Tools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37" name="object 9">
              <a:extLst>
                <a:ext uri="{FF2B5EF4-FFF2-40B4-BE49-F238E27FC236}">
                  <a16:creationId xmlns:a16="http://schemas.microsoft.com/office/drawing/2014/main" id="{57CDE7A9-C942-B58A-94D2-31704EAB7DD5}"/>
                </a:ext>
              </a:extLst>
            </p:cNvPr>
            <p:cNvSpPr/>
            <p:nvPr/>
          </p:nvSpPr>
          <p:spPr>
            <a:xfrm>
              <a:off x="2059153" y="36009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36195" h="36194">
                  <a:moveTo>
                    <a:pt x="36002" y="18001"/>
                  </a:moveTo>
                  <a:lnTo>
                    <a:pt x="34587" y="10994"/>
                  </a:lnTo>
                  <a:lnTo>
                    <a:pt x="30729" y="5272"/>
                  </a:lnTo>
                  <a:lnTo>
                    <a:pt x="25007" y="1414"/>
                  </a:lnTo>
                  <a:lnTo>
                    <a:pt x="18000" y="0"/>
                  </a:lnTo>
                  <a:lnTo>
                    <a:pt x="10994" y="1414"/>
                  </a:lnTo>
                  <a:lnTo>
                    <a:pt x="5272" y="5272"/>
                  </a:lnTo>
                  <a:lnTo>
                    <a:pt x="1414" y="10994"/>
                  </a:lnTo>
                  <a:lnTo>
                    <a:pt x="0" y="18001"/>
                  </a:lnTo>
                  <a:lnTo>
                    <a:pt x="1414" y="25008"/>
                  </a:lnTo>
                  <a:lnTo>
                    <a:pt x="5272" y="30729"/>
                  </a:lnTo>
                  <a:lnTo>
                    <a:pt x="10994" y="34587"/>
                  </a:lnTo>
                  <a:lnTo>
                    <a:pt x="18000" y="36002"/>
                  </a:lnTo>
                  <a:lnTo>
                    <a:pt x="25007" y="34587"/>
                  </a:lnTo>
                  <a:lnTo>
                    <a:pt x="30729" y="30729"/>
                  </a:lnTo>
                  <a:lnTo>
                    <a:pt x="34587" y="25008"/>
                  </a:lnTo>
                  <a:lnTo>
                    <a:pt x="36002" y="18001"/>
                  </a:lnTo>
                  <a:close/>
                </a:path>
              </a:pathLst>
            </a:custGeom>
            <a:ln w="5060">
              <a:solidFill>
                <a:schemeClr val="accent1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C0A3C6D-3BB5-9108-6921-916D59F435BE}"/>
              </a:ext>
            </a:extLst>
          </p:cNvPr>
          <p:cNvGrpSpPr/>
          <p:nvPr/>
        </p:nvGrpSpPr>
        <p:grpSpPr>
          <a:xfrm>
            <a:off x="981281" y="-16273"/>
            <a:ext cx="793157" cy="119905"/>
            <a:chOff x="853883" y="-13431"/>
            <a:chExt cx="793157" cy="119905"/>
          </a:xfrm>
        </p:grpSpPr>
        <p:sp>
          <p:nvSpPr>
            <p:cNvPr id="75" name="object 10">
              <a:extLst>
                <a:ext uri="{FF2B5EF4-FFF2-40B4-BE49-F238E27FC236}">
                  <a16:creationId xmlns:a16="http://schemas.microsoft.com/office/drawing/2014/main" id="{767921B8-2C84-081A-A4BC-1AC732E86126}"/>
                </a:ext>
              </a:extLst>
            </p:cNvPr>
            <p:cNvSpPr txBox="1"/>
            <p:nvPr/>
          </p:nvSpPr>
          <p:spPr>
            <a:xfrm>
              <a:off x="853883" y="-13431"/>
              <a:ext cx="793157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Motivations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79EF4F7-F88E-4F54-871A-41D874BCA1D0}"/>
                </a:ext>
              </a:extLst>
            </p:cNvPr>
            <p:cNvGrpSpPr/>
            <p:nvPr/>
          </p:nvGrpSpPr>
          <p:grpSpPr>
            <a:xfrm>
              <a:off x="1372449" y="36009"/>
              <a:ext cx="271460" cy="45719"/>
              <a:chOff x="2924175" y="188068"/>
              <a:chExt cx="271460" cy="45719"/>
            </a:xfrm>
          </p:grpSpPr>
          <p:sp>
            <p:nvSpPr>
              <p:cNvPr id="77" name="object 9">
                <a:extLst>
                  <a:ext uri="{FF2B5EF4-FFF2-40B4-BE49-F238E27FC236}">
                    <a16:creationId xmlns:a16="http://schemas.microsoft.com/office/drawing/2014/main" id="{0B7146D5-8BBB-F01A-E1E9-ADED919CFE07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" name="object 9">
                <a:extLst>
                  <a:ext uri="{FF2B5EF4-FFF2-40B4-BE49-F238E27FC236}">
                    <a16:creationId xmlns:a16="http://schemas.microsoft.com/office/drawing/2014/main" id="{5176FC2F-AACF-0D29-8E69-0BFA3CA8AC68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" name="object 9">
                <a:extLst>
                  <a:ext uri="{FF2B5EF4-FFF2-40B4-BE49-F238E27FC236}">
                    <a16:creationId xmlns:a16="http://schemas.microsoft.com/office/drawing/2014/main" id="{F61A3767-ECFC-F927-DB83-C0D4BF20362B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" name="object 9">
                <a:extLst>
                  <a:ext uri="{FF2B5EF4-FFF2-40B4-BE49-F238E27FC236}">
                    <a16:creationId xmlns:a16="http://schemas.microsoft.com/office/drawing/2014/main" id="{E116CFCD-EEAB-4496-3C2B-94109F17647B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CBA0221-9F32-5176-2980-7B9E50D9E4F1}"/>
              </a:ext>
            </a:extLst>
          </p:cNvPr>
          <p:cNvGrpSpPr/>
          <p:nvPr/>
        </p:nvGrpSpPr>
        <p:grpSpPr>
          <a:xfrm>
            <a:off x="5425049" y="-16273"/>
            <a:ext cx="676029" cy="119905"/>
            <a:chOff x="5425049" y="-16273"/>
            <a:chExt cx="676029" cy="119905"/>
          </a:xfrm>
        </p:grpSpPr>
        <p:sp>
          <p:nvSpPr>
            <p:cNvPr id="82" name="object 10">
              <a:extLst>
                <a:ext uri="{FF2B5EF4-FFF2-40B4-BE49-F238E27FC236}">
                  <a16:creationId xmlns:a16="http://schemas.microsoft.com/office/drawing/2014/main" id="{C69238AE-990D-CBCD-9077-3436F5E3A85B}"/>
                </a:ext>
              </a:extLst>
            </p:cNvPr>
            <p:cNvSpPr txBox="1"/>
            <p:nvPr/>
          </p:nvSpPr>
          <p:spPr>
            <a:xfrm>
              <a:off x="5425049" y="-16273"/>
              <a:ext cx="561975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Conclusions</a:t>
              </a:r>
              <a:r>
                <a:rPr lang="it-IT" sz="700" spc="30" dirty="0">
                  <a:solidFill>
                    <a:srgbClr val="A67F84"/>
                  </a:solidFill>
                  <a:cs typeface="Arial"/>
                </a:rPr>
                <a:t> </a:t>
              </a:r>
              <a:r>
                <a:rPr lang="it-IT" sz="600" spc="30" dirty="0">
                  <a:solidFill>
                    <a:srgbClr val="A67F84"/>
                  </a:solidFill>
                  <a:cs typeface="Arial"/>
                </a:rPr>
                <a:t>   </a:t>
              </a:r>
              <a:endParaRPr lang="it-IT" sz="600" spc="25" dirty="0">
                <a:solidFill>
                  <a:srgbClr val="FFFFFF"/>
                </a:solidFill>
                <a:cs typeface="Arial"/>
              </a:endParaRPr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A2ADEE18-1DC2-6257-BB39-37955A74F503}"/>
                </a:ext>
              </a:extLst>
            </p:cNvPr>
            <p:cNvGrpSpPr/>
            <p:nvPr/>
          </p:nvGrpSpPr>
          <p:grpSpPr>
            <a:xfrm>
              <a:off x="5980112" y="34448"/>
              <a:ext cx="120966" cy="45719"/>
              <a:chOff x="2924175" y="188068"/>
              <a:chExt cx="120966" cy="45719"/>
            </a:xfrm>
          </p:grpSpPr>
          <p:sp>
            <p:nvSpPr>
              <p:cNvPr id="84" name="object 9">
                <a:extLst>
                  <a:ext uri="{FF2B5EF4-FFF2-40B4-BE49-F238E27FC236}">
                    <a16:creationId xmlns:a16="http://schemas.microsoft.com/office/drawing/2014/main" id="{4E428112-0C0B-14B5-D248-7D17D79B557A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" name="object 9">
                <a:extLst>
                  <a:ext uri="{FF2B5EF4-FFF2-40B4-BE49-F238E27FC236}">
                    <a16:creationId xmlns:a16="http://schemas.microsoft.com/office/drawing/2014/main" id="{1B86ADEE-1438-75F3-7EF7-3F250CB30C2D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8780EBCF-EEF4-5B09-B356-5FC5F76F87AE}"/>
              </a:ext>
            </a:extLst>
          </p:cNvPr>
          <p:cNvGrpSpPr/>
          <p:nvPr/>
        </p:nvGrpSpPr>
        <p:grpSpPr>
          <a:xfrm>
            <a:off x="2647043" y="-16273"/>
            <a:ext cx="722108" cy="119905"/>
            <a:chOff x="2468563" y="-16273"/>
            <a:chExt cx="722108" cy="119905"/>
          </a:xfrm>
        </p:grpSpPr>
        <p:sp>
          <p:nvSpPr>
            <p:cNvPr id="88" name="object 10">
              <a:extLst>
                <a:ext uri="{FF2B5EF4-FFF2-40B4-BE49-F238E27FC236}">
                  <a16:creationId xmlns:a16="http://schemas.microsoft.com/office/drawing/2014/main" id="{EEDB59D3-635B-25C3-5E26-7A986BA8F7C0}"/>
                </a:ext>
              </a:extLst>
            </p:cNvPr>
            <p:cNvSpPr txBox="1"/>
            <p:nvPr/>
          </p:nvSpPr>
          <p:spPr>
            <a:xfrm>
              <a:off x="2468563" y="-16273"/>
              <a:ext cx="671422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Uniform</a:t>
              </a: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 case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883CCCF7-2AE6-3F21-7EA0-77350D26A107}"/>
                </a:ext>
              </a:extLst>
            </p:cNvPr>
            <p:cNvGrpSpPr/>
            <p:nvPr/>
          </p:nvGrpSpPr>
          <p:grpSpPr>
            <a:xfrm>
              <a:off x="3069705" y="34156"/>
              <a:ext cx="120966" cy="45719"/>
              <a:chOff x="2924175" y="188068"/>
              <a:chExt cx="120966" cy="45719"/>
            </a:xfrm>
          </p:grpSpPr>
          <p:sp>
            <p:nvSpPr>
              <p:cNvPr id="90" name="object 9">
                <a:extLst>
                  <a:ext uri="{FF2B5EF4-FFF2-40B4-BE49-F238E27FC236}">
                    <a16:creationId xmlns:a16="http://schemas.microsoft.com/office/drawing/2014/main" id="{F9D33AFD-4C87-29AC-8153-DE6D02DD6C2A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" name="object 9">
                <a:extLst>
                  <a:ext uri="{FF2B5EF4-FFF2-40B4-BE49-F238E27FC236}">
                    <a16:creationId xmlns:a16="http://schemas.microsoft.com/office/drawing/2014/main" id="{DE91562D-3A1E-4726-D648-651A25B05589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29108716"/>
      </p:ext>
    </p:extLst>
  </p:cSld>
  <p:clrMapOvr>
    <a:masterClrMapping/>
  </p:clrMapOvr>
  <p:transition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523875" y="1349375"/>
            <a:ext cx="5105400" cy="615154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60325" rIns="0" bIns="61200" rtlCol="0">
            <a:spAutoFit/>
          </a:bodyPr>
          <a:lstStyle/>
          <a:p>
            <a:pPr algn="ctr">
              <a:spcBef>
                <a:spcPts val="475"/>
              </a:spcBef>
            </a:pPr>
            <a:r>
              <a:rPr lang="en-GB" sz="3200" spc="-10" dirty="0">
                <a:solidFill>
                  <a:srgbClr val="FFFFFF"/>
                </a:solidFill>
                <a:latin typeface="+mj-lt"/>
                <a:cs typeface="Arial"/>
              </a:rPr>
              <a:t>Thank you for your attention</a:t>
            </a:r>
            <a:endParaRPr lang="it-IT" sz="3200" spc="-10" dirty="0">
              <a:solidFill>
                <a:srgbClr val="FFFFFF"/>
              </a:solidFill>
              <a:latin typeface="+mj-lt"/>
              <a:cs typeface="Arial"/>
            </a:endParaRPr>
          </a:p>
        </p:txBody>
      </p:sp>
      <p:sp>
        <p:nvSpPr>
          <p:cNvPr id="10" name="object 14"/>
          <p:cNvSpPr/>
          <p:nvPr/>
        </p:nvSpPr>
        <p:spPr>
          <a:xfrm>
            <a:off x="0" y="3346272"/>
            <a:ext cx="6153150" cy="114478"/>
          </a:xfrm>
          <a:custGeom>
            <a:avLst/>
            <a:gdLst/>
            <a:ahLst/>
            <a:cxnLst/>
            <a:rect l="l" t="t" r="r" b="b"/>
            <a:pathLst>
              <a:path w="1536065" h="109854">
                <a:moveTo>
                  <a:pt x="0" y="109727"/>
                </a:moveTo>
                <a:lnTo>
                  <a:pt x="1535976" y="109727"/>
                </a:lnTo>
                <a:lnTo>
                  <a:pt x="1535976" y="0"/>
                </a:lnTo>
                <a:lnTo>
                  <a:pt x="0" y="0"/>
                </a:lnTo>
                <a:lnTo>
                  <a:pt x="0" y="109727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10800" rIns="0" bIns="0" rtlCol="0">
            <a:noAutofit/>
          </a:bodyPr>
          <a:lstStyle/>
          <a:p>
            <a:pPr algn="ctr"/>
            <a:endParaRPr sz="550" spc="6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ject 3"/>
          <p:cNvSpPr/>
          <p:nvPr/>
        </p:nvSpPr>
        <p:spPr>
          <a:xfrm>
            <a:off x="0" y="0"/>
            <a:ext cx="6153181" cy="118683"/>
          </a:xfrm>
          <a:custGeom>
            <a:avLst/>
            <a:gdLst/>
            <a:ahLst/>
            <a:cxnLst/>
            <a:rect l="l" t="t" r="r" b="b"/>
            <a:pathLst>
              <a:path w="4608195" h="122554">
                <a:moveTo>
                  <a:pt x="0" y="122389"/>
                </a:moveTo>
                <a:lnTo>
                  <a:pt x="4608004" y="122389"/>
                </a:lnTo>
                <a:lnTo>
                  <a:pt x="4608004" y="0"/>
                </a:lnTo>
                <a:lnTo>
                  <a:pt x="0" y="0"/>
                </a:lnTo>
                <a:lnTo>
                  <a:pt x="0" y="12238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9688851"/>
      </p:ext>
    </p:extLst>
  </p:cSld>
  <p:clrMapOvr>
    <a:masterClrMapping/>
  </p:clrMapOvr>
  <p:transition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o 31"/>
          <p:cNvGrpSpPr/>
          <p:nvPr/>
        </p:nvGrpSpPr>
        <p:grpSpPr>
          <a:xfrm>
            <a:off x="0" y="3346272"/>
            <a:ext cx="6153150" cy="114478"/>
            <a:chOff x="0" y="3346272"/>
            <a:chExt cx="4610101" cy="114478"/>
          </a:xfrm>
        </p:grpSpPr>
        <p:sp>
          <p:nvSpPr>
            <p:cNvPr id="46" name="object 14"/>
            <p:cNvSpPr/>
            <p:nvPr/>
          </p:nvSpPr>
          <p:spPr>
            <a:xfrm>
              <a:off x="0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5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10800" rIns="0" bIns="0" rtlCol="0">
              <a:noAutofit/>
            </a:bodyPr>
            <a:lstStyle/>
            <a:p>
              <a:pPr algn="ctr"/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Artur</a:t>
              </a:r>
              <a:r>
                <a:rPr lang="it-IT" sz="700" dirty="0">
                  <a:solidFill>
                    <a:srgbClr val="EBEBEB"/>
                  </a:solidFill>
                  <a:latin typeface="+mj-lt"/>
                </a:rPr>
                <a:t> 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Kryzhanovskyy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bject 15"/>
            <p:cNvSpPr/>
            <p:nvPr/>
          </p:nvSpPr>
          <p:spPr>
            <a:xfrm>
              <a:off x="2305051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10800" rIns="0" bIns="0" rtlCol="0"/>
            <a:lstStyle/>
            <a:p>
              <a:pPr algn="ctr"/>
              <a:r>
                <a:rPr lang="it-IT" sz="700" spc="6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AWs</a:t>
              </a:r>
              <a:r>
                <a:rPr lang="it-IT" sz="700" spc="6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in </a:t>
              </a:r>
              <a:r>
                <a:rPr lang="it-IT" sz="700" spc="6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cylindrical</a:t>
              </a:r>
              <a:r>
                <a:rPr lang="it-IT" sz="700" spc="6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sz="700" spc="6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geometry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5819775" y="3360076"/>
            <a:ext cx="320675" cy="100674"/>
          </a:xfrm>
          <a:prstGeom prst="rect">
            <a:avLst/>
          </a:prstGeom>
        </p:spPr>
        <p:txBody>
          <a:bodyPr vert="horz" wrap="square" lIns="0" tIns="10800" rIns="0" bIns="0" rtlCol="0">
            <a:spAutoFit/>
          </a:bodyPr>
          <a:lstStyle/>
          <a:p>
            <a:pPr marL="69847">
              <a:lnSpc>
                <a:spcPts val="660"/>
              </a:lnSpc>
            </a:pP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700" spc="114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sz="700" spc="5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grpSp>
        <p:nvGrpSpPr>
          <p:cNvPr id="65" name="Gruppo 33"/>
          <p:cNvGrpSpPr/>
          <p:nvPr/>
        </p:nvGrpSpPr>
        <p:grpSpPr>
          <a:xfrm>
            <a:off x="285756" y="643523"/>
            <a:ext cx="5762619" cy="430887"/>
            <a:chOff x="285750" y="643517"/>
            <a:chExt cx="5762619" cy="430887"/>
          </a:xfrm>
        </p:grpSpPr>
        <p:sp>
          <p:nvSpPr>
            <p:cNvPr id="66" name="Ovale 34"/>
            <p:cNvSpPr/>
            <p:nvPr/>
          </p:nvSpPr>
          <p:spPr>
            <a:xfrm>
              <a:off x="285750" y="75375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7" name="CasellaDiTesto 35"/>
            <p:cNvSpPr txBox="1"/>
            <p:nvPr/>
          </p:nvSpPr>
          <p:spPr>
            <a:xfrm>
              <a:off x="361950" y="643517"/>
              <a:ext cx="568641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latin typeface="+mj-lt"/>
                </a:rPr>
                <a:t>The linear dispersion relations for Alfvén waves in the </a:t>
              </a:r>
              <a:r>
                <a:rPr lang="it-IT" sz="1100" i="1" dirty="0">
                  <a:latin typeface="+mj-lt"/>
                </a:rPr>
                <a:t>ideal MHD </a:t>
              </a:r>
              <a:r>
                <a:rPr lang="it-IT" sz="1100" dirty="0">
                  <a:latin typeface="+mj-lt"/>
                </a:rPr>
                <a:t>model, in a </a:t>
              </a:r>
              <a:r>
                <a:rPr lang="it-IT" sz="1100" i="1" dirty="0">
                  <a:latin typeface="+mj-lt"/>
                </a:rPr>
                <a:t>cold</a:t>
              </a:r>
              <a:r>
                <a:rPr lang="it-IT" sz="1100" dirty="0">
                  <a:latin typeface="+mj-lt"/>
                </a:rPr>
                <a:t> plasma and with </a:t>
              </a:r>
              <a:r>
                <a:rPr lang="it-IT" sz="1100" i="1" dirty="0">
                  <a:latin typeface="+mj-lt"/>
                </a:rPr>
                <a:t>conducting wall boundaries </a:t>
              </a:r>
              <a:r>
                <a:rPr lang="it-IT" sz="1100" dirty="0">
                  <a:latin typeface="+mj-lt"/>
                </a:rPr>
                <a:t>are:</a:t>
              </a:r>
            </a:p>
          </p:txBody>
        </p:sp>
      </p:grpSp>
      <p:grpSp>
        <p:nvGrpSpPr>
          <p:cNvPr id="70" name="Gruppo 2"/>
          <p:cNvGrpSpPr/>
          <p:nvPr/>
        </p:nvGrpSpPr>
        <p:grpSpPr>
          <a:xfrm>
            <a:off x="432342" y="2568575"/>
            <a:ext cx="1219200" cy="400110"/>
            <a:chOff x="781050" y="1084354"/>
            <a:chExt cx="1219200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CasellaDiTesto 38"/>
                <p:cNvSpPr txBox="1"/>
                <p:nvPr/>
              </p:nvSpPr>
              <p:spPr>
                <a:xfrm>
                  <a:off x="825758" y="1084354"/>
                  <a:ext cx="1174492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000" dirty="0">
                      <a:solidFill>
                        <a:srgbClr val="FF6600"/>
                      </a:solidFill>
                      <a:latin typeface="+mj-lt"/>
                    </a:rPr>
                    <a:t>Non-</a:t>
                  </a:r>
                  <a:r>
                    <a:rPr lang="it-IT" sz="1000" dirty="0" err="1">
                      <a:solidFill>
                        <a:srgbClr val="FF6600"/>
                      </a:solidFill>
                      <a:latin typeface="+mj-lt"/>
                    </a:rPr>
                    <a:t>uniform</a:t>
                  </a:r>
                  <a:r>
                    <a:rPr lang="it-IT" sz="1000" dirty="0">
                      <a:latin typeface="+mj-lt"/>
                    </a:rPr>
                    <a:t> </a:t>
                  </a:r>
                </a:p>
                <a:p>
                  <a:r>
                    <a:rPr lang="it-IT" sz="1000" b="1" dirty="0">
                      <a:latin typeface="+mj-lt"/>
                    </a:rPr>
                    <a:t>B </a:t>
                  </a:r>
                  <a:r>
                    <a:rPr lang="it-IT" sz="1000" dirty="0">
                      <a:latin typeface="+mj-lt"/>
                    </a:rPr>
                    <a:t>and/or</a:t>
                  </a:r>
                  <a:r>
                    <a:rPr lang="it-IT" sz="1000" b="1" dirty="0">
                      <a:latin typeface="+mj-lt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it-IT" sz="10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</m:oMath>
                  </a14:m>
                  <a:endParaRPr lang="it-IT" sz="1000" b="1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72" name="CasellaDiTesto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758" y="1084354"/>
                  <a:ext cx="1174492" cy="400110"/>
                </a:xfrm>
                <a:prstGeom prst="rect">
                  <a:avLst/>
                </a:prstGeom>
                <a:blipFill>
                  <a:blip r:embed="rId2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3" name="Ovale 39"/>
            <p:cNvSpPr/>
            <p:nvPr/>
          </p:nvSpPr>
          <p:spPr>
            <a:xfrm>
              <a:off x="781050" y="1183152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74" name="Gruppo 63"/>
          <p:cNvGrpSpPr/>
          <p:nvPr/>
        </p:nvGrpSpPr>
        <p:grpSpPr>
          <a:xfrm>
            <a:off x="432926" y="1466438"/>
            <a:ext cx="990600" cy="400110"/>
            <a:chOff x="781050" y="1084354"/>
            <a:chExt cx="990600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CasellaDiTesto 64"/>
                <p:cNvSpPr txBox="1"/>
                <p:nvPr/>
              </p:nvSpPr>
              <p:spPr>
                <a:xfrm>
                  <a:off x="825758" y="1084354"/>
                  <a:ext cx="945892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000" dirty="0" err="1">
                      <a:latin typeface="+mj-lt"/>
                    </a:rPr>
                    <a:t>Uniform</a:t>
                  </a:r>
                  <a:r>
                    <a:rPr lang="it-IT" sz="1000" dirty="0">
                      <a:latin typeface="+mj-lt"/>
                    </a:rPr>
                    <a:t> </a:t>
                  </a:r>
                </a:p>
                <a:p>
                  <a:r>
                    <a:rPr lang="it-IT" sz="1000" b="1" dirty="0">
                      <a:latin typeface="+mj-lt"/>
                    </a:rPr>
                    <a:t>B </a:t>
                  </a:r>
                  <a:r>
                    <a:rPr lang="it-IT" sz="1000" dirty="0">
                      <a:latin typeface="+mj-lt"/>
                    </a:rPr>
                    <a:t>and </a:t>
                  </a:r>
                  <a14:m>
                    <m:oMath xmlns:m="http://schemas.openxmlformats.org/officeDocument/2006/math">
                      <m:r>
                        <a:rPr lang="it-IT" sz="1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</m:oMath>
                  </a14:m>
                  <a:endParaRPr lang="it-IT" sz="1000" b="1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75" name="CasellaDiTesto 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758" y="1084354"/>
                  <a:ext cx="945892" cy="400110"/>
                </a:xfrm>
                <a:prstGeom prst="rect">
                  <a:avLst/>
                </a:prstGeom>
                <a:blipFill>
                  <a:blip r:embed="rId3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6" name="Ovale 66"/>
            <p:cNvSpPr/>
            <p:nvPr/>
          </p:nvSpPr>
          <p:spPr>
            <a:xfrm>
              <a:off x="781050" y="1183152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98" name="Freccia angolare in su 5"/>
          <p:cNvSpPr/>
          <p:nvPr/>
        </p:nvSpPr>
        <p:spPr>
          <a:xfrm rot="5400000">
            <a:off x="-570708" y="1736012"/>
            <a:ext cx="1876566" cy="103985"/>
          </a:xfrm>
          <a:prstGeom prst="bentUpArrow">
            <a:avLst>
              <a:gd name="adj1" fmla="val 5314"/>
              <a:gd name="adj2" fmla="val 22567"/>
              <a:gd name="adj3" fmla="val 3809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99" name="Freccia angolare in su 110"/>
          <p:cNvSpPr/>
          <p:nvPr/>
        </p:nvSpPr>
        <p:spPr>
          <a:xfrm rot="5400000">
            <a:off x="-21769" y="1186768"/>
            <a:ext cx="778690" cy="103986"/>
          </a:xfrm>
          <a:prstGeom prst="bentUpArrow">
            <a:avLst>
              <a:gd name="adj1" fmla="val 5314"/>
              <a:gd name="adj2" fmla="val 21652"/>
              <a:gd name="adj3" fmla="val 3717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it-IT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681C1DF-7F98-1A19-1DD0-12F0B1B0CC4F}"/>
              </a:ext>
            </a:extLst>
          </p:cNvPr>
          <p:cNvGrpSpPr/>
          <p:nvPr/>
        </p:nvGrpSpPr>
        <p:grpSpPr>
          <a:xfrm>
            <a:off x="1338418" y="1094724"/>
            <a:ext cx="4744587" cy="968598"/>
            <a:chOff x="1338418" y="1094724"/>
            <a:chExt cx="4744587" cy="96859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9DB87B9-D47A-EAED-AD20-347A3774F0BB}"/>
                </a:ext>
              </a:extLst>
            </p:cNvPr>
            <p:cNvGrpSpPr/>
            <p:nvPr/>
          </p:nvGrpSpPr>
          <p:grpSpPr>
            <a:xfrm>
              <a:off x="1338418" y="1297595"/>
              <a:ext cx="2986025" cy="718168"/>
              <a:chOff x="1338418" y="1297595"/>
              <a:chExt cx="2986025" cy="71816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CasellaDiTesto 84"/>
                  <p:cNvSpPr txBox="1"/>
                  <p:nvPr/>
                </p:nvSpPr>
                <p:spPr>
                  <a:xfrm>
                    <a:off x="2655442" y="1297595"/>
                    <a:ext cx="768415" cy="14119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it-IT" sz="9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9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it-IT" sz="9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9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it-IT" sz="9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9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it-IT" sz="9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  <m:sup>
                              <m:r>
                                <a:rPr lang="it-IT" sz="9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it-IT" sz="9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9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it-IT" sz="9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it-IT" sz="9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it-IT" sz="900" i="1">
                              <a:latin typeface="Cambria Math" panose="02040503050406030204" pitchFamily="18" charset="0"/>
                            </a:rPr>
                            <m:t>=0</m:t>
                          </m:r>
                        </m:oMath>
                      </m:oMathPara>
                    </a14:m>
                    <a:endParaRPr lang="it-IT" sz="900" dirty="0"/>
                  </a:p>
                </p:txBody>
              </p:sp>
            </mc:Choice>
            <mc:Fallback xmlns="">
              <p:sp>
                <p:nvSpPr>
                  <p:cNvPr id="83" name="CasellaDiTesto 8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55442" y="1297595"/>
                    <a:ext cx="768415" cy="14119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587" r="-3175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4" name="Rettangolo 85"/>
                  <p:cNvSpPr/>
                  <p:nvPr/>
                </p:nvSpPr>
                <p:spPr>
                  <a:xfrm>
                    <a:off x="2523271" y="1612191"/>
                    <a:ext cx="1801172" cy="40357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it-IT" sz="9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it-IT" sz="9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it-IT" sz="900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it-IT" sz="900" i="1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it-IT" sz="9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it-IT" sz="9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it-IT" sz="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bSup>
                            <m:sSubSupPr>
                              <m:ctrlPr>
                                <a:rPr lang="it-IT" sz="9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9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9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it-IT" sz="9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it-IT" sz="900" i="1">
                              <a:latin typeface="Cambria Math" panose="02040503050406030204" pitchFamily="18" charset="0"/>
                            </a:rPr>
                            <m:t>=</m:t>
                          </m:r>
                          <m:sSubSup>
                            <m:sSubSupPr>
                              <m:ctrlPr>
                                <a:rPr lang="it-IT" sz="9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9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it-IT" sz="9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  <m:sup>
                              <m:r>
                                <a:rPr lang="it-IT" sz="9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ctrlPr>
                                <a:rPr lang="it-IT" sz="9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it-IT" sz="9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9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it-IT" sz="9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  <m:sup>
                                  <m:r>
                                    <a:rPr lang="it-IT" sz="9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it-IT" sz="9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it-IT" sz="9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it-IT" sz="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it-IT" sz="9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𝜒</m:t>
                                      </m:r>
                                    </m:e>
                                    <m:sub>
                                      <m:r>
                                        <a:rPr lang="it-IT" sz="9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it-IT" sz="9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sSup>
                                    <m:sSupPr>
                                      <m:ctrlPr>
                                        <a:rPr lang="it-IT" sz="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90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it-IT" sz="9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oMath>
                      </m:oMathPara>
                    </a14:m>
                    <a:endParaRPr lang="it-IT" sz="900" dirty="0"/>
                  </a:p>
                </p:txBody>
              </p:sp>
            </mc:Choice>
            <mc:Fallback xmlns="">
              <p:sp>
                <p:nvSpPr>
                  <p:cNvPr id="84" name="Rettangolo 8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23271" y="1612191"/>
                    <a:ext cx="1801172" cy="40357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FC7118F2-6C01-B4C3-90BB-5B785A24F1DF}"/>
                  </a:ext>
                </a:extLst>
              </p:cNvPr>
              <p:cNvGrpSpPr/>
              <p:nvPr/>
            </p:nvGrpSpPr>
            <p:grpSpPr>
              <a:xfrm>
                <a:off x="1338418" y="1324394"/>
                <a:ext cx="756372" cy="449821"/>
                <a:chOff x="1338418" y="1324394"/>
                <a:chExt cx="756372" cy="449821"/>
              </a:xfrm>
            </p:grpSpPr>
            <p:grpSp>
              <p:nvGrpSpPr>
                <p:cNvPr id="100" name="Gruppo 14"/>
                <p:cNvGrpSpPr/>
                <p:nvPr/>
              </p:nvGrpSpPr>
              <p:grpSpPr>
                <a:xfrm>
                  <a:off x="1338418" y="1466209"/>
                  <a:ext cx="756372" cy="266247"/>
                  <a:chOff x="1301891" y="1390273"/>
                  <a:chExt cx="838873" cy="266247"/>
                </a:xfrm>
              </p:grpSpPr>
              <p:sp>
                <p:nvSpPr>
                  <p:cNvPr id="101" name="Freccia a destra 10"/>
                  <p:cNvSpPr/>
                  <p:nvPr/>
                </p:nvSpPr>
                <p:spPr>
                  <a:xfrm rot="20597977" flipV="1">
                    <a:off x="1301892" y="1390273"/>
                    <a:ext cx="838872" cy="45719"/>
                  </a:xfrm>
                  <a:prstGeom prst="rightArrow">
                    <a:avLst>
                      <a:gd name="adj1" fmla="val 14119"/>
                      <a:gd name="adj2" fmla="val 87498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02" name="Freccia a destra 113"/>
                  <p:cNvSpPr/>
                  <p:nvPr/>
                </p:nvSpPr>
                <p:spPr>
                  <a:xfrm rot="1002023">
                    <a:off x="1301891" y="1610801"/>
                    <a:ext cx="838872" cy="45719"/>
                  </a:xfrm>
                  <a:prstGeom prst="rightArrow">
                    <a:avLst>
                      <a:gd name="adj1" fmla="val 14119"/>
                      <a:gd name="adj2" fmla="val 87498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111" name="CasellaDiTesto 64"/>
                <p:cNvSpPr txBox="1"/>
                <p:nvPr/>
              </p:nvSpPr>
              <p:spPr>
                <a:xfrm rot="20573919">
                  <a:off x="1461364" y="1324394"/>
                  <a:ext cx="52449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800" dirty="0" err="1">
                      <a:latin typeface="+mj-lt"/>
                    </a:rPr>
                    <a:t>Analitic</a:t>
                  </a:r>
                  <a:endParaRPr lang="it-IT" sz="800" dirty="0">
                    <a:latin typeface="+mj-lt"/>
                  </a:endParaRPr>
                </a:p>
              </p:txBody>
            </p:sp>
            <p:sp>
              <p:nvSpPr>
                <p:cNvPr id="112" name="CasellaDiTesto 64"/>
                <p:cNvSpPr txBox="1"/>
                <p:nvPr/>
              </p:nvSpPr>
              <p:spPr>
                <a:xfrm rot="1037987">
                  <a:off x="1494680" y="1558771"/>
                  <a:ext cx="52449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800" dirty="0" err="1">
                      <a:latin typeface="+mj-lt"/>
                    </a:rPr>
                    <a:t>Analitic</a:t>
                  </a:r>
                  <a:endParaRPr lang="it-IT" sz="800" dirty="0">
                    <a:latin typeface="+mj-lt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4823559" y="1094724"/>
                  <a:ext cx="1259446" cy="9685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171450" indent="-17145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it-IT" sz="100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𝐶𝑠</m:t>
                      </m:r>
                      <m:r>
                        <a:rPr lang="it-IT" sz="1000" b="0" i="0" smtClean="0">
                          <a:latin typeface="Cambria Math" panose="02040503050406030204" pitchFamily="18" charset="0"/>
                        </a:rPr>
                        <m:t>: </m:t>
                      </m:r>
                      <m:sSub>
                        <m:sSubPr>
                          <m:ctrlPr>
                            <a:rPr lang="it-IT" sz="1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it-IT" sz="1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1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sz="1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it-IT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it-IT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it-IT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it-IT" sz="1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a14:m>
                  <a:endParaRPr lang="it-IT" sz="1000" dirty="0"/>
                </a:p>
                <a:p>
                  <a:pPr marL="171450" indent="-17145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it-IT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it-IT" sz="1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it-IT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a14:m>
                  <a:endParaRPr lang="it-IT" sz="1000" dirty="0"/>
                </a:p>
                <a:p>
                  <a:pPr marL="171450" indent="-17145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it-IT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it-IT" sz="1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sSub>
                            <m:sSubPr>
                              <m:ctrlPr>
                                <a:rPr lang="it-IT" sz="1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it-IT" sz="1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a14:m>
                  <a:endParaRPr lang="it-IT" sz="1000" dirty="0"/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23559" y="1094724"/>
                  <a:ext cx="1259446" cy="968598"/>
                </a:xfrm>
                <a:prstGeom prst="rect">
                  <a:avLst/>
                </a:prstGeom>
                <a:blipFill>
                  <a:blip r:embed="rId9"/>
                  <a:stretch>
                    <a:fillRect t="-17089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4370B60-06C2-16E0-DBBA-8290698B889A}"/>
              </a:ext>
            </a:extLst>
          </p:cNvPr>
          <p:cNvSpPr txBox="1"/>
          <p:nvPr/>
        </p:nvSpPr>
        <p:spPr>
          <a:xfrm>
            <a:off x="-122767" y="405451"/>
            <a:ext cx="63248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7950">
              <a:spcBef>
                <a:spcPts val="375"/>
              </a:spcBef>
            </a:pPr>
            <a:r>
              <a:rPr lang="en-US" sz="1100" spc="-1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Shear Alfvén Wave (SAW), Compressional Alfvén Eigenmode (CAE) and Global Alfvén Eigenmode (GAE)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+mj-lt"/>
              <a:cs typeface="Arial"/>
            </a:endParaRPr>
          </a:p>
        </p:txBody>
      </p:sp>
      <p:grpSp>
        <p:nvGrpSpPr>
          <p:cNvPr id="97" name="Gruppo 51"/>
          <p:cNvGrpSpPr/>
          <p:nvPr/>
        </p:nvGrpSpPr>
        <p:grpSpPr>
          <a:xfrm>
            <a:off x="2122249" y="1472132"/>
            <a:ext cx="470000" cy="246221"/>
            <a:chOff x="690881" y="1654573"/>
            <a:chExt cx="470000" cy="246221"/>
          </a:xfrm>
        </p:grpSpPr>
        <p:sp>
          <p:nvSpPr>
            <p:cNvPr id="103" name="Ovale 58"/>
            <p:cNvSpPr/>
            <p:nvPr/>
          </p:nvSpPr>
          <p:spPr>
            <a:xfrm>
              <a:off x="705266" y="1757043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4" name="CasellaDiTesto 60"/>
            <p:cNvSpPr txBox="1"/>
            <p:nvPr/>
          </p:nvSpPr>
          <p:spPr>
            <a:xfrm>
              <a:off x="690881" y="1654573"/>
              <a:ext cx="47000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+mj-lt"/>
                </a:rPr>
                <a:t>SAW</a:t>
              </a:r>
            </a:p>
          </p:txBody>
        </p:sp>
      </p:grpSp>
      <p:grpSp>
        <p:nvGrpSpPr>
          <p:cNvPr id="105" name="Gruppo 61"/>
          <p:cNvGrpSpPr/>
          <p:nvPr/>
        </p:nvGrpSpPr>
        <p:grpSpPr>
          <a:xfrm>
            <a:off x="4532411" y="1472132"/>
            <a:ext cx="441146" cy="246221"/>
            <a:chOff x="692119" y="1662863"/>
            <a:chExt cx="441146" cy="246221"/>
          </a:xfrm>
        </p:grpSpPr>
        <p:sp>
          <p:nvSpPr>
            <p:cNvPr id="106" name="Ovale 62"/>
            <p:cNvSpPr/>
            <p:nvPr/>
          </p:nvSpPr>
          <p:spPr>
            <a:xfrm>
              <a:off x="705266" y="1757043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7" name="CasellaDiTesto 82"/>
            <p:cNvSpPr txBox="1"/>
            <p:nvPr/>
          </p:nvSpPr>
          <p:spPr>
            <a:xfrm>
              <a:off x="692119" y="1662863"/>
              <a:ext cx="4411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+mj-lt"/>
                </a:rPr>
                <a:t>CAE</a:t>
              </a:r>
            </a:p>
          </p:txBody>
        </p:sp>
      </p:grpSp>
      <p:pic>
        <p:nvPicPr>
          <p:cNvPr id="116" name="Picture 1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821" y="1735891"/>
            <a:ext cx="1222325" cy="1504059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253" y="1761764"/>
            <a:ext cx="1149577" cy="149784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C709B90-88C2-E922-A957-BA73B63D3608}"/>
              </a:ext>
            </a:extLst>
          </p:cNvPr>
          <p:cNvGrpSpPr/>
          <p:nvPr/>
        </p:nvGrpSpPr>
        <p:grpSpPr>
          <a:xfrm>
            <a:off x="1297762" y="2066991"/>
            <a:ext cx="3049299" cy="1207122"/>
            <a:chOff x="1297762" y="2066991"/>
            <a:chExt cx="3049299" cy="1207122"/>
          </a:xfrm>
        </p:grpSpPr>
        <p:grpSp>
          <p:nvGrpSpPr>
            <p:cNvPr id="85" name="Gruppo 98"/>
            <p:cNvGrpSpPr/>
            <p:nvPr/>
          </p:nvGrpSpPr>
          <p:grpSpPr>
            <a:xfrm>
              <a:off x="2125459" y="2124523"/>
              <a:ext cx="470000" cy="246221"/>
              <a:chOff x="686653" y="1651014"/>
              <a:chExt cx="470000" cy="246221"/>
            </a:xfrm>
          </p:grpSpPr>
          <p:sp>
            <p:nvSpPr>
              <p:cNvPr id="86" name="Ovale 99"/>
              <p:cNvSpPr/>
              <p:nvPr/>
            </p:nvSpPr>
            <p:spPr>
              <a:xfrm>
                <a:off x="705266" y="1757043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7" name="CasellaDiTesto 100"/>
              <p:cNvSpPr txBox="1"/>
              <p:nvPr/>
            </p:nvSpPr>
            <p:spPr>
              <a:xfrm>
                <a:off x="686653" y="1651014"/>
                <a:ext cx="47000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000" dirty="0">
                    <a:latin typeface="+mj-lt"/>
                  </a:rPr>
                  <a:t>SAW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CasellaDiTesto 101"/>
                <p:cNvSpPr txBox="1"/>
                <p:nvPr/>
              </p:nvSpPr>
              <p:spPr>
                <a:xfrm>
                  <a:off x="2673205" y="2066991"/>
                  <a:ext cx="1673856" cy="29969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9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sz="9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9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sz="9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 =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it-IT" sz="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9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𝒌</m:t>
                            </m:r>
                            <m:r>
                              <a:rPr lang="it-IT" sz="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it-IT" sz="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9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𝒗</m:t>
                                </m:r>
                              </m:e>
                              <m:sub>
                                <m:r>
                                  <a:rPr lang="it-IT" sz="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</m:e>
                        </m:d>
                        <m:r>
                          <a:rPr lang="it-IT" sz="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it-IT" sz="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begChr m:val="|"/>
                                <m:endChr m:val="|"/>
                                <m:ctrlPr>
                                  <a:rPr lang="it-IT" sz="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it-IT" sz="9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9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it-IT" sz="9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it-IT" sz="9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9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it-IT" sz="9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sub>
                                </m:sSub>
                                <m:r>
                                  <a:rPr lang="it-IT" sz="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it-IT" sz="9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9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it-IT" sz="9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it-IT" sz="9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9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it-IT" sz="9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it-IT" sz="9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b>
                                  <m:sSubPr>
                                    <m:ctrlPr>
                                      <a:rPr lang="it-IT" sz="9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9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it-IT" sz="9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it-IT" sz="9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lang="it-IT" sz="900" dirty="0"/>
                </a:p>
              </p:txBody>
            </p:sp>
          </mc:Choice>
          <mc:Fallback xmlns="">
            <p:sp>
              <p:nvSpPr>
                <p:cNvPr id="88" name="CasellaDiTesto 10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3205" y="2066991"/>
                  <a:ext cx="1673856" cy="299697"/>
                </a:xfrm>
                <a:prstGeom prst="rect">
                  <a:avLst/>
                </a:prstGeom>
                <a:blipFill>
                  <a:blip r:embed="rId12"/>
                  <a:stretch>
                    <a:fillRect l="-365" b="-122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9" name="Gruppo 102"/>
            <p:cNvGrpSpPr/>
            <p:nvPr/>
          </p:nvGrpSpPr>
          <p:grpSpPr>
            <a:xfrm>
              <a:off x="2143052" y="2571034"/>
              <a:ext cx="441146" cy="246221"/>
              <a:chOff x="693886" y="1651366"/>
              <a:chExt cx="441146" cy="246221"/>
            </a:xfrm>
          </p:grpSpPr>
          <p:sp>
            <p:nvSpPr>
              <p:cNvPr id="90" name="Ovale 103"/>
              <p:cNvSpPr/>
              <p:nvPr/>
            </p:nvSpPr>
            <p:spPr>
              <a:xfrm>
                <a:off x="705266" y="1757043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1" name="CasellaDiTesto 104"/>
              <p:cNvSpPr txBox="1"/>
              <p:nvPr/>
            </p:nvSpPr>
            <p:spPr>
              <a:xfrm>
                <a:off x="693886" y="1651366"/>
                <a:ext cx="44114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000" dirty="0">
                    <a:latin typeface="+mj-lt"/>
                  </a:rPr>
                  <a:t>CAE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Rettangolo 105"/>
                <p:cNvSpPr/>
                <p:nvPr/>
              </p:nvSpPr>
              <p:spPr>
                <a:xfrm>
                  <a:off x="2584198" y="2443677"/>
                  <a:ext cx="1347292" cy="39248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trlPr>
                              <a:rPr lang="it-IT" sz="9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it-IT" sz="9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it-IT" sz="9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p>
                          <m:e>
                            <m:sSub>
                              <m:sSubPr>
                                <m:ctrlPr>
                                  <a:rPr lang="it-IT" sz="9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it-IT" sz="9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it-IT" sz="9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it-IT" sz="9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it-IT" sz="9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  <m:r>
                          <a:rPr lang="it-IT" sz="9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900" i="1">
                            <a:latin typeface="Cambria Math" panose="02040503050406030204" pitchFamily="18" charset="0"/>
                          </a:rPr>
                          <m:t>𝑑𝑟</m:t>
                        </m:r>
                        <m:r>
                          <a:rPr lang="it-IT" sz="900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it-IT" sz="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it-IT" sz="9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it-IT" sz="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it-IT" sz="9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9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it-IT" sz="9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lang="it-IT" sz="900" dirty="0"/>
                </a:p>
              </p:txBody>
            </p:sp>
          </mc:Choice>
          <mc:Fallback xmlns="">
            <p:sp>
              <p:nvSpPr>
                <p:cNvPr id="92" name="Rettangolo 10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4198" y="2443677"/>
                  <a:ext cx="1347292" cy="392480"/>
                </a:xfrm>
                <a:prstGeom prst="rect">
                  <a:avLst/>
                </a:prstGeom>
                <a:blipFill>
                  <a:blip r:embed="rId5"/>
                  <a:stretch>
                    <a:fillRect l="-28959" t="-140625" b="-20937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3" name="Gruppo 106"/>
            <p:cNvGrpSpPr/>
            <p:nvPr/>
          </p:nvGrpSpPr>
          <p:grpSpPr>
            <a:xfrm>
              <a:off x="2153136" y="3022080"/>
              <a:ext cx="449162" cy="246221"/>
              <a:chOff x="690220" y="1656253"/>
              <a:chExt cx="449162" cy="246221"/>
            </a:xfrm>
          </p:grpSpPr>
          <p:sp>
            <p:nvSpPr>
              <p:cNvPr id="94" name="Ovale 107"/>
              <p:cNvSpPr/>
              <p:nvPr/>
            </p:nvSpPr>
            <p:spPr>
              <a:xfrm>
                <a:off x="705266" y="1757043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5" name="CasellaDiTesto 108"/>
              <p:cNvSpPr txBox="1"/>
              <p:nvPr/>
            </p:nvSpPr>
            <p:spPr>
              <a:xfrm>
                <a:off x="690220" y="1656253"/>
                <a:ext cx="44916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000" dirty="0">
                    <a:latin typeface="+mj-lt"/>
                  </a:rPr>
                  <a:t>GAE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Rettangolo 109"/>
                <p:cNvSpPr/>
                <p:nvPr/>
              </p:nvSpPr>
              <p:spPr>
                <a:xfrm>
                  <a:off x="2592255" y="2881633"/>
                  <a:ext cx="1325363" cy="39248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trlPr>
                              <a:rPr lang="en-US" sz="9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it-IT" sz="9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it-IT" sz="9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9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9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it-IT" sz="9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  <m:r>
                              <a:rPr lang="it-IT" sz="9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it-IT" sz="9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it-IT" sz="900" i="1">
                                <a:latin typeface="Cambria Math" panose="02040503050406030204" pitchFamily="18" charset="0"/>
                              </a:rPr>
                              <m:t>) </m:t>
                            </m:r>
                            <m:r>
                              <a:rPr lang="it-IT" sz="900" i="1">
                                <a:latin typeface="Cambria Math" panose="02040503050406030204" pitchFamily="18" charset="0"/>
                              </a:rPr>
                              <m:t>𝑑𝑟</m:t>
                            </m:r>
                          </m:e>
                        </m:nary>
                        <m:r>
                          <a:rPr lang="it-IT" sz="9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it-IT" sz="900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it-IT" sz="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it-IT" sz="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it-IT" sz="9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9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it-IT" sz="9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oMath>
                    </m:oMathPara>
                  </a14:m>
                  <a:endParaRPr lang="it-IT" sz="900" dirty="0"/>
                </a:p>
              </p:txBody>
            </p:sp>
          </mc:Choice>
          <mc:Fallback xmlns="">
            <p:sp>
              <p:nvSpPr>
                <p:cNvPr id="96" name="Rettangolo 10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92255" y="2881633"/>
                  <a:ext cx="1325363" cy="392480"/>
                </a:xfrm>
                <a:prstGeom prst="rect">
                  <a:avLst/>
                </a:prstGeom>
                <a:blipFill>
                  <a:blip r:embed="rId6"/>
                  <a:stretch>
                    <a:fillRect l="-28899" t="-140625" b="-20937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" name="Group 7"/>
            <p:cNvGrpSpPr/>
            <p:nvPr/>
          </p:nvGrpSpPr>
          <p:grpSpPr>
            <a:xfrm>
              <a:off x="1297762" y="2472511"/>
              <a:ext cx="838872" cy="454117"/>
              <a:chOff x="1322716" y="2446823"/>
              <a:chExt cx="838872" cy="454117"/>
            </a:xfrm>
          </p:grpSpPr>
          <p:sp>
            <p:nvSpPr>
              <p:cNvPr id="108" name="Freccia a destra 10"/>
              <p:cNvSpPr/>
              <p:nvPr/>
            </p:nvSpPr>
            <p:spPr>
              <a:xfrm rot="19853682" flipV="1">
                <a:off x="1322716" y="2446823"/>
                <a:ext cx="838872" cy="45719"/>
              </a:xfrm>
              <a:prstGeom prst="rightArrow">
                <a:avLst>
                  <a:gd name="adj1" fmla="val 14119"/>
                  <a:gd name="adj2" fmla="val 87498"/>
                </a:avLst>
              </a:prstGeom>
              <a:solidFill>
                <a:schemeClr val="tx1"/>
              </a:solidFill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endParaRPr lang="it-IT"/>
              </a:p>
            </p:txBody>
          </p:sp>
          <p:sp>
            <p:nvSpPr>
              <p:cNvPr id="109" name="Freccia a destra 10"/>
              <p:cNvSpPr/>
              <p:nvPr/>
            </p:nvSpPr>
            <p:spPr>
              <a:xfrm rot="1746318">
                <a:off x="1322716" y="2855221"/>
                <a:ext cx="838872" cy="45719"/>
              </a:xfrm>
              <a:prstGeom prst="rightArrow">
                <a:avLst>
                  <a:gd name="adj1" fmla="val 14119"/>
                  <a:gd name="adj2" fmla="val 87498"/>
                </a:avLst>
              </a:prstGeom>
              <a:solidFill>
                <a:schemeClr val="tx1"/>
              </a:solidFill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endParaRPr lang="it-IT"/>
              </a:p>
            </p:txBody>
          </p:sp>
          <p:sp>
            <p:nvSpPr>
              <p:cNvPr id="110" name="Freccia a destra 10"/>
              <p:cNvSpPr/>
              <p:nvPr/>
            </p:nvSpPr>
            <p:spPr>
              <a:xfrm>
                <a:off x="1382291" y="2647967"/>
                <a:ext cx="737453" cy="52633"/>
              </a:xfrm>
              <a:prstGeom prst="rightArrow">
                <a:avLst>
                  <a:gd name="adj1" fmla="val 14119"/>
                  <a:gd name="adj2" fmla="val 87498"/>
                </a:avLst>
              </a:prstGeom>
              <a:solidFill>
                <a:schemeClr val="tx1"/>
              </a:solidFill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endParaRPr lang="it-IT"/>
              </a:p>
            </p:txBody>
          </p:sp>
        </p:grpSp>
        <p:sp>
          <p:nvSpPr>
            <p:cNvPr id="113" name="CasellaDiTesto 64"/>
            <p:cNvSpPr txBox="1"/>
            <p:nvPr/>
          </p:nvSpPr>
          <p:spPr>
            <a:xfrm rot="19846652">
              <a:off x="1500025" y="2285792"/>
              <a:ext cx="52449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800" dirty="0" err="1">
                  <a:latin typeface="+mj-lt"/>
                </a:rPr>
                <a:t>Analitic</a:t>
              </a:r>
              <a:endParaRPr lang="it-IT" sz="800" dirty="0">
                <a:latin typeface="+mj-lt"/>
              </a:endParaRPr>
            </a:p>
          </p:txBody>
        </p:sp>
        <p:sp>
          <p:nvSpPr>
            <p:cNvPr id="114" name="CasellaDiTesto 64"/>
            <p:cNvSpPr txBox="1"/>
            <p:nvPr/>
          </p:nvSpPr>
          <p:spPr>
            <a:xfrm>
              <a:off x="1558858" y="2535342"/>
              <a:ext cx="43527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800" dirty="0">
                  <a:solidFill>
                    <a:srgbClr val="FF6600"/>
                  </a:solidFill>
                  <a:latin typeface="+mj-lt"/>
                </a:rPr>
                <a:t>WKB</a:t>
              </a:r>
            </a:p>
          </p:txBody>
        </p:sp>
        <p:sp>
          <p:nvSpPr>
            <p:cNvPr id="115" name="CasellaDiTesto 64"/>
            <p:cNvSpPr txBox="1"/>
            <p:nvPr/>
          </p:nvSpPr>
          <p:spPr>
            <a:xfrm rot="1841335">
              <a:off x="1534358" y="2758710"/>
              <a:ext cx="43527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800" dirty="0">
                  <a:solidFill>
                    <a:srgbClr val="FF6600"/>
                  </a:solidFill>
                  <a:latin typeface="+mj-lt"/>
                </a:rPr>
                <a:t>WKB</a:t>
              </a:r>
            </a:p>
          </p:txBody>
        </p:sp>
      </p:grpSp>
      <p:sp>
        <p:nvSpPr>
          <p:cNvPr id="119" name="object 8"/>
          <p:cNvSpPr txBox="1"/>
          <p:nvPr/>
        </p:nvSpPr>
        <p:spPr>
          <a:xfrm>
            <a:off x="-200" y="118683"/>
            <a:ext cx="6153349" cy="290699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0" rIns="0" bIns="0" rtlCol="0">
            <a:noAutofit/>
          </a:bodyPr>
          <a:lstStyle/>
          <a:p>
            <a:pPr marL="107945">
              <a:spcBef>
                <a:spcPts val="375"/>
              </a:spcBef>
            </a:pPr>
            <a:r>
              <a:rPr lang="en-GB" sz="2000" spc="-10" dirty="0" err="1">
                <a:solidFill>
                  <a:srgbClr val="FFFFFF"/>
                </a:solidFill>
                <a:latin typeface="+mj-lt"/>
                <a:cs typeface="Arial"/>
              </a:rPr>
              <a:t>Alfvén</a:t>
            </a:r>
            <a:r>
              <a:rPr lang="en-GB" sz="2000" spc="-10" dirty="0">
                <a:solidFill>
                  <a:srgbClr val="FFFFFF"/>
                </a:solidFill>
                <a:latin typeface="+mj-lt"/>
                <a:cs typeface="Arial"/>
              </a:rPr>
              <a:t> Waves in cylindrical geometry</a:t>
            </a:r>
          </a:p>
        </p:txBody>
      </p:sp>
      <p:sp>
        <p:nvSpPr>
          <p:cNvPr id="139" name="object 3"/>
          <p:cNvSpPr/>
          <p:nvPr/>
        </p:nvSpPr>
        <p:spPr>
          <a:xfrm>
            <a:off x="0" y="0"/>
            <a:ext cx="6153181" cy="118683"/>
          </a:xfrm>
          <a:custGeom>
            <a:avLst/>
            <a:gdLst/>
            <a:ahLst/>
            <a:cxnLst/>
            <a:rect l="l" t="t" r="r" b="b"/>
            <a:pathLst>
              <a:path w="4608195" h="122554">
                <a:moveTo>
                  <a:pt x="0" y="122389"/>
                </a:moveTo>
                <a:lnTo>
                  <a:pt x="4608004" y="122389"/>
                </a:lnTo>
                <a:lnTo>
                  <a:pt x="4608004" y="0"/>
                </a:lnTo>
                <a:lnTo>
                  <a:pt x="0" y="0"/>
                </a:lnTo>
                <a:lnTo>
                  <a:pt x="0" y="12238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pSp>
        <p:nvGrpSpPr>
          <p:cNvPr id="14" name="Group 13"/>
          <p:cNvGrpSpPr/>
          <p:nvPr/>
        </p:nvGrpSpPr>
        <p:grpSpPr>
          <a:xfrm>
            <a:off x="4457417" y="-16273"/>
            <a:ext cx="720240" cy="119905"/>
            <a:chOff x="4518037" y="-16273"/>
            <a:chExt cx="720240" cy="119905"/>
          </a:xfrm>
        </p:grpSpPr>
        <p:sp>
          <p:nvSpPr>
            <p:cNvPr id="147" name="object 10"/>
            <p:cNvSpPr txBox="1"/>
            <p:nvPr/>
          </p:nvSpPr>
          <p:spPr>
            <a:xfrm>
              <a:off x="4518037" y="-16273"/>
              <a:ext cx="448780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25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Tokamak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148" name="Group 147"/>
            <p:cNvGrpSpPr/>
            <p:nvPr/>
          </p:nvGrpSpPr>
          <p:grpSpPr>
            <a:xfrm>
              <a:off x="4966817" y="34156"/>
              <a:ext cx="271460" cy="45719"/>
              <a:chOff x="2924175" y="188068"/>
              <a:chExt cx="271460" cy="45719"/>
            </a:xfrm>
          </p:grpSpPr>
          <p:sp>
            <p:nvSpPr>
              <p:cNvPr id="149" name="object 9"/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0" name="object 9"/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1" name="object 9"/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2" name="object 9"/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3617129" y="-16273"/>
            <a:ext cx="489077" cy="119905"/>
            <a:chOff x="3720821" y="-16273"/>
            <a:chExt cx="489077" cy="119905"/>
          </a:xfrm>
        </p:grpSpPr>
        <p:sp>
          <p:nvSpPr>
            <p:cNvPr id="144" name="object 10"/>
            <p:cNvSpPr txBox="1"/>
            <p:nvPr/>
          </p:nvSpPr>
          <p:spPr>
            <a:xfrm>
              <a:off x="3720821" y="-16273"/>
              <a:ext cx="23516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RFP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163" name="Group 162"/>
            <p:cNvGrpSpPr/>
            <p:nvPr/>
          </p:nvGrpSpPr>
          <p:grpSpPr>
            <a:xfrm>
              <a:off x="3938438" y="34156"/>
              <a:ext cx="271460" cy="45719"/>
              <a:chOff x="2924175" y="188068"/>
              <a:chExt cx="271460" cy="45719"/>
            </a:xfrm>
          </p:grpSpPr>
          <p:sp>
            <p:nvSpPr>
              <p:cNvPr id="164" name="object 9"/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5" name="object 9"/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6" name="object 9"/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7" name="object 9"/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37578" y="-16273"/>
            <a:ext cx="812003" cy="119905"/>
            <a:chOff x="37578" y="-16273"/>
            <a:chExt cx="812003" cy="119905"/>
          </a:xfrm>
        </p:grpSpPr>
        <p:sp>
          <p:nvSpPr>
            <p:cNvPr id="142" name="object 10"/>
            <p:cNvSpPr txBox="1"/>
            <p:nvPr/>
          </p:nvSpPr>
          <p:spPr>
            <a:xfrm>
              <a:off x="37578" y="-16273"/>
              <a:ext cx="532514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Introdu</a:t>
              </a:r>
              <a:r>
                <a:rPr lang="it-IT"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ction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168" name="Group 167"/>
            <p:cNvGrpSpPr/>
            <p:nvPr/>
          </p:nvGrpSpPr>
          <p:grpSpPr>
            <a:xfrm>
              <a:off x="578121" y="34156"/>
              <a:ext cx="271460" cy="45719"/>
              <a:chOff x="2924175" y="188068"/>
              <a:chExt cx="271460" cy="45719"/>
            </a:xfrm>
          </p:grpSpPr>
          <p:sp>
            <p:nvSpPr>
              <p:cNvPr id="169" name="object 9"/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0" name="object 9"/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1" name="object 9"/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2" name="object 9"/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1200792" y="-16273"/>
            <a:ext cx="916560" cy="119905"/>
            <a:chOff x="1132142" y="-16273"/>
            <a:chExt cx="916560" cy="119905"/>
          </a:xfrm>
        </p:grpSpPr>
        <p:sp>
          <p:nvSpPr>
            <p:cNvPr id="143" name="object 10"/>
            <p:cNvSpPr txBox="1"/>
            <p:nvPr/>
          </p:nvSpPr>
          <p:spPr>
            <a:xfrm>
              <a:off x="1132142" y="-16273"/>
              <a:ext cx="793157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bg1"/>
                  </a:solidFill>
                  <a:cs typeface="Arial"/>
                </a:rPr>
                <a:t>Tools and </a:t>
              </a:r>
              <a:r>
                <a:rPr lang="it-IT" sz="700" spc="30" dirty="0" err="1">
                  <a:solidFill>
                    <a:schemeClr val="bg1"/>
                  </a:solidFill>
                  <a:cs typeface="Arial"/>
                </a:rPr>
                <a:t>models</a:t>
              </a:r>
              <a:endParaRPr sz="7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grpSp>
          <p:nvGrpSpPr>
            <p:cNvPr id="173" name="Group 172"/>
            <p:cNvGrpSpPr/>
            <p:nvPr/>
          </p:nvGrpSpPr>
          <p:grpSpPr>
            <a:xfrm>
              <a:off x="1927736" y="34156"/>
              <a:ext cx="120966" cy="45719"/>
              <a:chOff x="2924175" y="188068"/>
              <a:chExt cx="120966" cy="45719"/>
            </a:xfrm>
          </p:grpSpPr>
          <p:sp>
            <p:nvSpPr>
              <p:cNvPr id="174" name="object 9"/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solidFill>
                <a:schemeClr val="bg1"/>
              </a:solidFill>
              <a:ln w="5060">
                <a:solidFill>
                  <a:schemeClr val="bg1">
                    <a:lumMod val="9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5" name="object 9"/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bg1">
                    <a:lumMod val="9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2468563" y="-16273"/>
            <a:ext cx="797355" cy="119905"/>
            <a:chOff x="2487349" y="-16273"/>
            <a:chExt cx="797355" cy="119905"/>
          </a:xfrm>
        </p:grpSpPr>
        <p:sp>
          <p:nvSpPr>
            <p:cNvPr id="141" name="object 10"/>
            <p:cNvSpPr txBox="1"/>
            <p:nvPr/>
          </p:nvSpPr>
          <p:spPr>
            <a:xfrm>
              <a:off x="2487349" y="-16273"/>
              <a:ext cx="671422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Uniform</a:t>
              </a: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 case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176" name="Group 175"/>
            <p:cNvGrpSpPr/>
            <p:nvPr/>
          </p:nvGrpSpPr>
          <p:grpSpPr>
            <a:xfrm>
              <a:off x="3088491" y="34156"/>
              <a:ext cx="196213" cy="45719"/>
              <a:chOff x="2924175" y="188068"/>
              <a:chExt cx="196213" cy="45719"/>
            </a:xfrm>
          </p:grpSpPr>
          <p:sp>
            <p:nvSpPr>
              <p:cNvPr id="177" name="object 9"/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8" name="object 9"/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9" name="object 9"/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5528869" y="-16273"/>
            <a:ext cx="602492" cy="119905"/>
            <a:chOff x="5528869" y="-16273"/>
            <a:chExt cx="602492" cy="119905"/>
          </a:xfrm>
        </p:grpSpPr>
        <p:sp>
          <p:nvSpPr>
            <p:cNvPr id="140" name="object 10"/>
            <p:cNvSpPr txBox="1"/>
            <p:nvPr/>
          </p:nvSpPr>
          <p:spPr>
            <a:xfrm>
              <a:off x="5528869" y="-16273"/>
              <a:ext cx="561975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Conclusions</a:t>
              </a:r>
              <a:r>
                <a:rPr lang="it-IT" sz="700" spc="30" dirty="0">
                  <a:solidFill>
                    <a:srgbClr val="A67F84"/>
                  </a:solidFill>
                  <a:cs typeface="Arial"/>
                </a:rPr>
                <a:t> </a:t>
              </a:r>
              <a:r>
                <a:rPr lang="it-IT" sz="600" spc="30" dirty="0">
                  <a:solidFill>
                    <a:srgbClr val="A67F84"/>
                  </a:solidFill>
                  <a:cs typeface="Arial"/>
                </a:rPr>
                <a:t>   </a:t>
              </a:r>
              <a:endParaRPr lang="it-IT" sz="600" spc="25" dirty="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80" name="object 9"/>
            <p:cNvSpPr/>
            <p:nvPr/>
          </p:nvSpPr>
          <p:spPr>
            <a:xfrm>
              <a:off x="6085642" y="34156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36195" h="36194">
                  <a:moveTo>
                    <a:pt x="36002" y="18001"/>
                  </a:moveTo>
                  <a:lnTo>
                    <a:pt x="34587" y="10994"/>
                  </a:lnTo>
                  <a:lnTo>
                    <a:pt x="30729" y="5272"/>
                  </a:lnTo>
                  <a:lnTo>
                    <a:pt x="25007" y="1414"/>
                  </a:lnTo>
                  <a:lnTo>
                    <a:pt x="18000" y="0"/>
                  </a:lnTo>
                  <a:lnTo>
                    <a:pt x="10994" y="1414"/>
                  </a:lnTo>
                  <a:lnTo>
                    <a:pt x="5272" y="5272"/>
                  </a:lnTo>
                  <a:lnTo>
                    <a:pt x="1414" y="10994"/>
                  </a:lnTo>
                  <a:lnTo>
                    <a:pt x="0" y="18001"/>
                  </a:lnTo>
                  <a:lnTo>
                    <a:pt x="1414" y="25008"/>
                  </a:lnTo>
                  <a:lnTo>
                    <a:pt x="5272" y="30729"/>
                  </a:lnTo>
                  <a:lnTo>
                    <a:pt x="10994" y="34587"/>
                  </a:lnTo>
                  <a:lnTo>
                    <a:pt x="18000" y="36002"/>
                  </a:lnTo>
                  <a:lnTo>
                    <a:pt x="25007" y="34587"/>
                  </a:lnTo>
                  <a:lnTo>
                    <a:pt x="30729" y="30729"/>
                  </a:lnTo>
                  <a:lnTo>
                    <a:pt x="34587" y="25008"/>
                  </a:lnTo>
                  <a:lnTo>
                    <a:pt x="36002" y="18001"/>
                  </a:lnTo>
                  <a:close/>
                </a:path>
              </a:pathLst>
            </a:custGeom>
            <a:ln w="5060">
              <a:solidFill>
                <a:schemeClr val="accent1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9034118-8A45-3488-5079-082E09FCEB8F}"/>
                  </a:ext>
                </a:extLst>
              </p:cNvPr>
              <p:cNvSpPr txBox="1"/>
              <p:nvPr/>
            </p:nvSpPr>
            <p:spPr>
              <a:xfrm>
                <a:off x="4678972" y="1709596"/>
                <a:ext cx="32034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800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sub>
                          <m:r>
                            <a:rPr lang="it-IT" sz="800" b="0" i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it-IT" sz="800" dirty="0">
                  <a:latin typeface="+mj-lt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9034118-8A45-3488-5079-082E09FCEB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8972" y="1709596"/>
                <a:ext cx="320344" cy="21544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2EBE0F4-1BE2-F246-0427-A836330956BD}"/>
                  </a:ext>
                </a:extLst>
              </p:cNvPr>
              <p:cNvSpPr txBox="1"/>
              <p:nvPr/>
            </p:nvSpPr>
            <p:spPr>
              <a:xfrm>
                <a:off x="2251977" y="1721654"/>
                <a:ext cx="32034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800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sub>
                          <m:r>
                            <a:rPr lang="it-IT" sz="800" b="0" i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it-IT" sz="800" dirty="0">
                  <a:latin typeface="+mj-lt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2EBE0F4-1BE2-F246-0427-A836330956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1977" y="1721654"/>
                <a:ext cx="320344" cy="21544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1475124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6502E-6 -4.58716E-7 L 3.06502E-6 -0.06835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4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7957E-6 -4.58716E-7 L -0.39087 0.07202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56" y="35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8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99" grpId="0" animBg="1"/>
      <p:bldP spid="16" grpId="0"/>
      <p:bldP spid="16" grpId="1"/>
      <p:bldP spid="17" grpId="0"/>
      <p:bldP spid="17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po 48"/>
          <p:cNvGrpSpPr/>
          <p:nvPr/>
        </p:nvGrpSpPr>
        <p:grpSpPr>
          <a:xfrm>
            <a:off x="180975" y="453042"/>
            <a:ext cx="2895599" cy="624530"/>
            <a:chOff x="285750" y="643517"/>
            <a:chExt cx="2895599" cy="624530"/>
          </a:xfrm>
        </p:grpSpPr>
        <p:sp>
          <p:nvSpPr>
            <p:cNvPr id="30" name="Ovale 14"/>
            <p:cNvSpPr/>
            <p:nvPr/>
          </p:nvSpPr>
          <p:spPr>
            <a:xfrm>
              <a:off x="285750" y="75375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CasellaDiTesto 16"/>
                <p:cNvSpPr txBox="1"/>
                <p:nvPr/>
              </p:nvSpPr>
              <p:spPr>
                <a:xfrm>
                  <a:off x="361950" y="643517"/>
                  <a:ext cx="2819399" cy="6245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100" dirty="0">
                      <a:latin typeface="+mj-lt"/>
                    </a:rPr>
                    <a:t>The</a:t>
                  </a:r>
                  <a:r>
                    <a:rPr lang="it-IT" sz="1100" dirty="0"/>
                    <a:t> </a:t>
                  </a:r>
                  <a14:m>
                    <m:oMath xmlns:m="http://schemas.openxmlformats.org/officeDocument/2006/math">
                      <m:r>
                        <a:rPr lang="it-IT" sz="1100" i="0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it-IT" sz="1100" i="0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it-IT" sz="1100" i="0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it-IT" sz="1100" i="0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it-IT" sz="1100" i="0" dirty="0">
                          <a:latin typeface="Cambria Math" panose="02040503050406030204" pitchFamily="18" charset="0"/>
                        </a:rPr>
                        <m:t>)=(</m:t>
                      </m:r>
                      <m:r>
                        <a:rPr lang="it-IT" sz="1100" i="0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0,1</m:t>
                      </m:r>
                      <m:r>
                        <a:rPr lang="it-IT" sz="1100" i="0" dirty="0">
                          <a:latin typeface="Cambria Math" panose="02040503050406030204" pitchFamily="18" charset="0"/>
                        </a:rPr>
                        <m:t>) </m:t>
                      </m:r>
                    </m:oMath>
                  </a14:m>
                  <a:r>
                    <a:rPr lang="it-IT" sz="1100" dirty="0">
                      <a:latin typeface="+mj-lt"/>
                    </a:rPr>
                    <a:t>SAW is obtained by applying initial perturbation on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it-IT" sz="11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10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it-IT" sz="1100" dirty="0">
                              <a:latin typeface="Cambria Math"/>
                              <a:ea typeface="Cambria Math"/>
                            </a:rPr>
                            <m:t>𝜃</m:t>
                          </m:r>
                        </m:sub>
                        <m:sup>
                          <m:r>
                            <a:rPr lang="it-IT" sz="1100" i="1">
                              <a:latin typeface="Cambria Math"/>
                            </a:rPr>
                            <m:t>01</m:t>
                          </m:r>
                        </m:sup>
                      </m:sSubSup>
                    </m:oMath>
                  </a14:m>
                  <a:r>
                    <a:rPr lang="en-US" sz="1100" dirty="0">
                      <a:latin typeface="+mj-lt"/>
                    </a:rPr>
                    <a:t>, with radial profile</a:t>
                  </a:r>
                  <a:r>
                    <a:rPr lang="en-US" sz="1100" dirty="0"/>
                    <a:t>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it-IT" sz="11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10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it-IT" sz="1100" dirty="0">
                              <a:latin typeface="Cambria Math"/>
                              <a:ea typeface="Cambria Math"/>
                            </a:rPr>
                            <m:t>𝜃</m:t>
                          </m:r>
                        </m:sub>
                        <m:sup>
                          <m:r>
                            <a:rPr lang="it-IT" sz="1100" i="1">
                              <a:latin typeface="Cambria Math"/>
                            </a:rPr>
                            <m:t>01</m:t>
                          </m:r>
                        </m:sup>
                      </m:sSubSup>
                      <m:r>
                        <a:rPr lang="it-IT" sz="1100" i="1">
                          <a:latin typeface="Cambria Math"/>
                        </a:rPr>
                        <m:t>=</m:t>
                      </m:r>
                      <m:r>
                        <a:rPr lang="it-IT" sz="1100" i="1">
                          <a:latin typeface="Cambria Math"/>
                          <a:ea typeface="Cambria Math"/>
                        </a:rPr>
                        <m:t>𝜀</m:t>
                      </m:r>
                      <m:r>
                        <a:rPr lang="it-IT" sz="1100" i="1">
                          <a:latin typeface="Cambria Math"/>
                          <a:ea typeface="Cambria Math"/>
                        </a:rPr>
                        <m:t>𝑟</m:t>
                      </m:r>
                      <m:d>
                        <m:dPr>
                          <m:ctrlPr>
                            <a:rPr lang="it-IT" sz="11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it-IT" sz="1100" i="1">
                              <a:latin typeface="Cambria Math"/>
                              <a:ea typeface="Cambria Math"/>
                            </a:rPr>
                            <m:t>1−</m:t>
                          </m:r>
                          <m:r>
                            <a:rPr lang="it-IT" sz="1100" i="1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</m:d>
                    </m:oMath>
                  </a14:m>
                  <a:r>
                    <a:rPr lang="en-US" sz="1100" dirty="0">
                      <a:latin typeface="+mj-lt"/>
                    </a:rPr>
                    <a:t>, where </a:t>
                  </a:r>
                  <a14:m>
                    <m:oMath xmlns:m="http://schemas.openxmlformats.org/officeDocument/2006/math">
                      <m:r>
                        <a:rPr lang="en-US" sz="1100" i="1">
                          <a:latin typeface="Cambria Math"/>
                          <a:ea typeface="Cambria Math"/>
                        </a:rPr>
                        <m:t>𝜀</m:t>
                      </m:r>
                      <m:r>
                        <a:rPr lang="en-US" sz="1100" i="1">
                          <a:latin typeface="Cambria Math"/>
                          <a:ea typeface="Cambria Math"/>
                        </a:rPr>
                        <m:t>≪1</m:t>
                      </m:r>
                    </m:oMath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31" name="CasellaDiTesto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950" y="643517"/>
                  <a:ext cx="2819399" cy="624530"/>
                </a:xfrm>
                <a:prstGeom prst="rect">
                  <a:avLst/>
                </a:prstGeom>
                <a:blipFill>
                  <a:blip r:embed="rId2"/>
                  <a:stretch>
                    <a:fillRect b="-485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4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62" y="1875422"/>
            <a:ext cx="2411798" cy="1463157"/>
          </a:xfrm>
          <a:prstGeom prst="rect">
            <a:avLst/>
          </a:prstGeom>
        </p:spPr>
      </p:pic>
      <p:pic>
        <p:nvPicPr>
          <p:cNvPr id="16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62" y="1873132"/>
            <a:ext cx="2415803" cy="1465586"/>
          </a:xfrm>
          <a:prstGeom prst="rect">
            <a:avLst/>
          </a:prstGeom>
        </p:spPr>
      </p:pic>
      <p:grpSp>
        <p:nvGrpSpPr>
          <p:cNvPr id="166" name="Gruppo 67"/>
          <p:cNvGrpSpPr/>
          <p:nvPr/>
        </p:nvGrpSpPr>
        <p:grpSpPr>
          <a:xfrm>
            <a:off x="-591914" y="2290814"/>
            <a:ext cx="399467" cy="250104"/>
            <a:chOff x="3981450" y="1941860"/>
            <a:chExt cx="593091" cy="371330"/>
          </a:xfrm>
        </p:grpSpPr>
        <p:sp>
          <p:nvSpPr>
            <p:cNvPr id="167" name="CasellaDiTesto 68"/>
            <p:cNvSpPr txBox="1"/>
            <p:nvPr/>
          </p:nvSpPr>
          <p:spPr>
            <a:xfrm>
              <a:off x="3981450" y="1941860"/>
              <a:ext cx="593091" cy="319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8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FFT</a:t>
              </a:r>
            </a:p>
          </p:txBody>
        </p:sp>
        <p:sp>
          <p:nvSpPr>
            <p:cNvPr id="168" name="Freccia a destra 69"/>
            <p:cNvSpPr/>
            <p:nvPr/>
          </p:nvSpPr>
          <p:spPr>
            <a:xfrm>
              <a:off x="3981450" y="2171218"/>
              <a:ext cx="533400" cy="141972"/>
            </a:xfrm>
            <a:prstGeom prst="rightArrow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it-IT" sz="1212"/>
            </a:p>
          </p:txBody>
        </p:sp>
      </p:grpSp>
      <p:sp>
        <p:nvSpPr>
          <p:cNvPr id="169" name="CasellaDiTesto 76"/>
          <p:cNvSpPr txBox="1"/>
          <p:nvPr/>
        </p:nvSpPr>
        <p:spPr>
          <a:xfrm>
            <a:off x="560302" y="1710817"/>
            <a:ext cx="1656026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5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75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it-IT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fields</a:t>
            </a:r>
            <a:r>
              <a:rPr lang="it-IT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components</a:t>
            </a:r>
            <a:r>
              <a:rPr lang="it-IT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r/a = 0.5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CasellaDiTesto 70"/>
              <p:cNvSpPr txBox="1"/>
              <p:nvPr/>
            </p:nvSpPr>
            <p:spPr>
              <a:xfrm>
                <a:off x="292890" y="1710817"/>
                <a:ext cx="2362200" cy="207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75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Frequency</a:t>
                </a:r>
                <a:r>
                  <a:rPr lang="it-IT" sz="7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75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spectra</a:t>
                </a:r>
                <a:r>
                  <a:rPr lang="it-IT" sz="7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</a:t>
                </a:r>
                <a:r>
                  <a:rPr lang="it-IT" sz="75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it-IT" sz="7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 </a:t>
                </a:r>
                <a:r>
                  <a:rPr lang="it-IT" sz="75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it-IT" sz="7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75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components</a:t>
                </a:r>
                <a:r>
                  <a:rPr lang="it-IT" sz="7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 ∆𝑇= 500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75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75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  <m:sub>
                        <m:r>
                          <a:rPr lang="it-IT" sz="75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sub>
                    </m:sSub>
                  </m:oMath>
                </a14:m>
                <a:endParaRPr lang="it-IT" sz="7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0" name="CasellaDiTesto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890" y="1710817"/>
                <a:ext cx="2362200" cy="207749"/>
              </a:xfrm>
              <a:prstGeom prst="rect">
                <a:avLst/>
              </a:prstGeom>
              <a:blipFill>
                <a:blip r:embed="rId5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1" name="Immagin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831" y="1873132"/>
            <a:ext cx="2425328" cy="1471365"/>
          </a:xfrm>
          <a:prstGeom prst="rect">
            <a:avLst/>
          </a:prstGeom>
        </p:spPr>
      </p:pic>
      <p:pic>
        <p:nvPicPr>
          <p:cNvPr id="172" name="Immagin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836" y="1873132"/>
            <a:ext cx="2421323" cy="1468935"/>
          </a:xfrm>
          <a:prstGeom prst="rect">
            <a:avLst/>
          </a:prstGeom>
        </p:spPr>
      </p:pic>
      <p:sp>
        <p:nvSpPr>
          <p:cNvPr id="176" name="CasellaDiTesto 67"/>
          <p:cNvSpPr txBox="1"/>
          <p:nvPr/>
        </p:nvSpPr>
        <p:spPr>
          <a:xfrm>
            <a:off x="3524255" y="1710817"/>
            <a:ext cx="1656026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5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75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it-IT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fields</a:t>
            </a:r>
            <a:r>
              <a:rPr lang="it-IT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components</a:t>
            </a:r>
            <a:r>
              <a:rPr lang="it-IT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r/a = 0.5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7" name="CasellaDiTesto 68"/>
              <p:cNvSpPr txBox="1"/>
              <p:nvPr/>
            </p:nvSpPr>
            <p:spPr>
              <a:xfrm>
                <a:off x="3266772" y="1710817"/>
                <a:ext cx="2338387" cy="207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75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Frequency</a:t>
                </a:r>
                <a:r>
                  <a:rPr lang="it-IT" sz="7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75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spectra</a:t>
                </a:r>
                <a:r>
                  <a:rPr lang="it-IT" sz="7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</a:t>
                </a:r>
                <a:r>
                  <a:rPr lang="it-IT" sz="75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it-IT" sz="7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 </a:t>
                </a:r>
                <a:r>
                  <a:rPr lang="it-IT" sz="75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it-IT" sz="7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75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components</a:t>
                </a:r>
                <a:r>
                  <a:rPr lang="it-IT" sz="7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 ∆𝑇= 500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75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75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  <m:sub>
                        <m:r>
                          <a:rPr lang="it-IT" sz="75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sub>
                    </m:sSub>
                  </m:oMath>
                </a14:m>
                <a:endParaRPr lang="it-IT" sz="7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7" name="CasellaDiTesto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6772" y="1710817"/>
                <a:ext cx="2338387" cy="207749"/>
              </a:xfrm>
              <a:prstGeom prst="rect">
                <a:avLst/>
              </a:prstGeom>
              <a:blipFill>
                <a:blip r:embed="rId8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9" name="Gruppo 48"/>
          <p:cNvGrpSpPr/>
          <p:nvPr/>
        </p:nvGrpSpPr>
        <p:grpSpPr>
          <a:xfrm>
            <a:off x="3185509" y="453042"/>
            <a:ext cx="2895599" cy="430887"/>
            <a:chOff x="285750" y="643517"/>
            <a:chExt cx="2895599" cy="430887"/>
          </a:xfrm>
        </p:grpSpPr>
        <p:sp>
          <p:nvSpPr>
            <p:cNvPr id="180" name="Ovale 14"/>
            <p:cNvSpPr/>
            <p:nvPr/>
          </p:nvSpPr>
          <p:spPr>
            <a:xfrm>
              <a:off x="285750" y="75375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1" name="CasellaDiTesto 16"/>
                <p:cNvSpPr txBox="1"/>
                <p:nvPr/>
              </p:nvSpPr>
              <p:spPr>
                <a:xfrm>
                  <a:off x="361950" y="643517"/>
                  <a:ext cx="2819399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100" dirty="0">
                      <a:latin typeface="+mj-lt"/>
                    </a:rPr>
                    <a:t>The</a:t>
                  </a:r>
                  <a:r>
                    <a:rPr lang="it-IT" sz="1100" dirty="0"/>
                    <a:t> </a:t>
                  </a:r>
                  <a14:m>
                    <m:oMath xmlns:m="http://schemas.openxmlformats.org/officeDocument/2006/math">
                      <m:r>
                        <a:rPr lang="it-IT" sz="1100" i="0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it-IT" sz="1100" i="0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it-IT" sz="1100" i="0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it-IT" sz="1100" i="0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it-IT" sz="1100" i="0" dirty="0">
                          <a:latin typeface="Cambria Math" panose="02040503050406030204" pitchFamily="18" charset="0"/>
                        </a:rPr>
                        <m:t>)=(</m:t>
                      </m:r>
                      <m:r>
                        <a:rPr lang="it-IT" sz="1100" i="0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0,1</m:t>
                      </m:r>
                      <m:r>
                        <a:rPr lang="it-IT" sz="1100" i="0" dirty="0">
                          <a:latin typeface="Cambria Math" panose="02040503050406030204" pitchFamily="18" charset="0"/>
                        </a:rPr>
                        <m:t>) </m:t>
                      </m:r>
                    </m:oMath>
                  </a14:m>
                  <a:r>
                    <a:rPr lang="it-IT" sz="1100" dirty="0">
                      <a:latin typeface="+mj-lt"/>
                    </a:rPr>
                    <a:t>CAEs are obtained by applying initial perturbation on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it-IT" sz="11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10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it-IT" sz="1100" i="1">
                              <a:latin typeface="Cambria Math"/>
                            </a:rPr>
                            <m:t>𝑟</m:t>
                          </m:r>
                        </m:sub>
                        <m:sup>
                          <m:r>
                            <a:rPr lang="it-IT" sz="1100" i="1">
                              <a:latin typeface="Cambria Math"/>
                            </a:rPr>
                            <m:t>01</m:t>
                          </m:r>
                        </m:sup>
                      </m:sSubSup>
                    </m:oMath>
                  </a14:m>
                  <a:endParaRPr lang="it-IT" sz="11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1" name="CasellaDiTesto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950" y="643517"/>
                  <a:ext cx="2819399" cy="430887"/>
                </a:xfrm>
                <a:prstGeom prst="rect">
                  <a:avLst/>
                </a:prstGeom>
                <a:blipFill>
                  <a:blip r:embed="rId9"/>
                  <a:stretch>
                    <a:fillRect b="-9859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4" name="CasellaDiTesto 16"/>
          <p:cNvSpPr txBox="1"/>
          <p:nvPr/>
        </p:nvSpPr>
        <p:spPr>
          <a:xfrm>
            <a:off x="257175" y="1072640"/>
            <a:ext cx="24818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SzPct val="120000"/>
              <a:buFont typeface="Arial" panose="020B0604020202020204" pitchFamily="34" charset="0"/>
              <a:buChar char="•"/>
            </a:pPr>
            <a:r>
              <a:rPr lang="en-GB" sz="1100" dirty="0">
                <a:latin typeface="+mj-lt"/>
              </a:rPr>
              <a:t>Monochromatic spectrum corresponding to the SAW</a:t>
            </a:r>
          </a:p>
        </p:txBody>
      </p:sp>
      <p:sp>
        <p:nvSpPr>
          <p:cNvPr id="187" name="CasellaDiTesto 16"/>
          <p:cNvSpPr txBox="1"/>
          <p:nvPr/>
        </p:nvSpPr>
        <p:spPr>
          <a:xfrm>
            <a:off x="3212960" y="1072640"/>
            <a:ext cx="248186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SzPct val="120000"/>
              <a:buFont typeface="Arial" panose="020B0604020202020204" pitchFamily="34" charset="0"/>
              <a:buChar char="•"/>
            </a:pPr>
            <a:r>
              <a:rPr lang="en-GB" sz="1100" dirty="0">
                <a:latin typeface="+mj-lt"/>
              </a:rPr>
              <a:t>Many discrete modes, corresponding to the CAEs with increasing number of nodes</a:t>
            </a:r>
          </a:p>
        </p:txBody>
      </p:sp>
      <p:sp>
        <p:nvSpPr>
          <p:cNvPr id="73" name="object 8"/>
          <p:cNvSpPr txBox="1"/>
          <p:nvPr/>
        </p:nvSpPr>
        <p:spPr>
          <a:xfrm>
            <a:off x="-200" y="118683"/>
            <a:ext cx="6153349" cy="290699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0" rIns="0" bIns="0" rtlCol="0">
            <a:noAutofit/>
          </a:bodyPr>
          <a:lstStyle/>
          <a:p>
            <a:pPr marL="107945">
              <a:spcBef>
                <a:spcPts val="375"/>
              </a:spcBef>
            </a:pPr>
            <a:r>
              <a:rPr lang="en-GB" sz="2000" spc="-10" dirty="0">
                <a:solidFill>
                  <a:srgbClr val="FFFFFF"/>
                </a:solidFill>
                <a:latin typeface="+mj-lt"/>
                <a:cs typeface="Arial"/>
              </a:rPr>
              <a:t>Uniform </a:t>
            </a:r>
            <a:r>
              <a:rPr lang="en-GB" sz="2000" b="1" spc="-10" dirty="0">
                <a:solidFill>
                  <a:srgbClr val="FFFFFF"/>
                </a:solidFill>
                <a:latin typeface="+mj-lt"/>
                <a:cs typeface="Arial"/>
              </a:rPr>
              <a:t>B</a:t>
            </a:r>
            <a:r>
              <a:rPr lang="en-GB" sz="2000" spc="-10" dirty="0">
                <a:solidFill>
                  <a:srgbClr val="FFFFFF"/>
                </a:solidFill>
                <a:latin typeface="+mj-lt"/>
                <a:cs typeface="Arial"/>
              </a:rPr>
              <a:t> and 𝜌: SAW and CAEs </a:t>
            </a:r>
          </a:p>
        </p:txBody>
      </p:sp>
      <p:sp>
        <p:nvSpPr>
          <p:cNvPr id="64" name="object 3"/>
          <p:cNvSpPr/>
          <p:nvPr/>
        </p:nvSpPr>
        <p:spPr>
          <a:xfrm>
            <a:off x="0" y="0"/>
            <a:ext cx="6153181" cy="118683"/>
          </a:xfrm>
          <a:custGeom>
            <a:avLst/>
            <a:gdLst/>
            <a:ahLst/>
            <a:cxnLst/>
            <a:rect l="l" t="t" r="r" b="b"/>
            <a:pathLst>
              <a:path w="4608195" h="122554">
                <a:moveTo>
                  <a:pt x="0" y="122389"/>
                </a:moveTo>
                <a:lnTo>
                  <a:pt x="4608004" y="122389"/>
                </a:lnTo>
                <a:lnTo>
                  <a:pt x="4608004" y="0"/>
                </a:lnTo>
                <a:lnTo>
                  <a:pt x="0" y="0"/>
                </a:lnTo>
                <a:lnTo>
                  <a:pt x="0" y="12238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pSp>
        <p:nvGrpSpPr>
          <p:cNvPr id="6" name="Group 5"/>
          <p:cNvGrpSpPr/>
          <p:nvPr/>
        </p:nvGrpSpPr>
        <p:grpSpPr>
          <a:xfrm>
            <a:off x="4457417" y="-16273"/>
            <a:ext cx="720240" cy="119905"/>
            <a:chOff x="4518037" y="-16273"/>
            <a:chExt cx="720240" cy="119905"/>
          </a:xfrm>
        </p:grpSpPr>
        <p:sp>
          <p:nvSpPr>
            <p:cNvPr id="71" name="object 10"/>
            <p:cNvSpPr txBox="1"/>
            <p:nvPr/>
          </p:nvSpPr>
          <p:spPr>
            <a:xfrm>
              <a:off x="4518037" y="-16273"/>
              <a:ext cx="448780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25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Tokamak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4966817" y="34156"/>
              <a:ext cx="271460" cy="45719"/>
              <a:chOff x="2924175" y="188068"/>
              <a:chExt cx="271460" cy="45719"/>
            </a:xfrm>
          </p:grpSpPr>
          <p:sp>
            <p:nvSpPr>
              <p:cNvPr id="79" name="object 9"/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5" name="object 9"/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6" name="object 9"/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7" name="object 9"/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3617129" y="-16273"/>
            <a:ext cx="489077" cy="119905"/>
            <a:chOff x="3720821" y="-16273"/>
            <a:chExt cx="489077" cy="119905"/>
          </a:xfrm>
        </p:grpSpPr>
        <p:sp>
          <p:nvSpPr>
            <p:cNvPr id="69" name="object 10"/>
            <p:cNvSpPr txBox="1"/>
            <p:nvPr/>
          </p:nvSpPr>
          <p:spPr>
            <a:xfrm>
              <a:off x="3720821" y="-16273"/>
              <a:ext cx="23516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RFP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109" name="Group 108"/>
            <p:cNvGrpSpPr/>
            <p:nvPr/>
          </p:nvGrpSpPr>
          <p:grpSpPr>
            <a:xfrm>
              <a:off x="3938438" y="34156"/>
              <a:ext cx="271460" cy="45719"/>
              <a:chOff x="2924175" y="188068"/>
              <a:chExt cx="271460" cy="45719"/>
            </a:xfrm>
          </p:grpSpPr>
          <p:sp>
            <p:nvSpPr>
              <p:cNvPr id="110" name="object 9"/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1" name="object 9"/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2" name="object 9"/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3" name="object 9"/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37578" y="-16273"/>
            <a:ext cx="812003" cy="119905"/>
            <a:chOff x="37578" y="-16273"/>
            <a:chExt cx="812003" cy="119905"/>
          </a:xfrm>
        </p:grpSpPr>
        <p:sp>
          <p:nvSpPr>
            <p:cNvPr id="67" name="object 10"/>
            <p:cNvSpPr txBox="1"/>
            <p:nvPr/>
          </p:nvSpPr>
          <p:spPr>
            <a:xfrm>
              <a:off x="37578" y="-16273"/>
              <a:ext cx="532514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Introdu</a:t>
              </a:r>
              <a:r>
                <a:rPr lang="it-IT"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ction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114" name="Group 113"/>
            <p:cNvGrpSpPr/>
            <p:nvPr/>
          </p:nvGrpSpPr>
          <p:grpSpPr>
            <a:xfrm>
              <a:off x="578121" y="34156"/>
              <a:ext cx="271460" cy="45719"/>
              <a:chOff x="2924175" y="188068"/>
              <a:chExt cx="271460" cy="45719"/>
            </a:xfrm>
          </p:grpSpPr>
          <p:sp>
            <p:nvSpPr>
              <p:cNvPr id="115" name="object 9"/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6" name="object 9"/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7" name="object 9"/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8" name="object 9"/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1200792" y="-16273"/>
            <a:ext cx="916560" cy="119905"/>
            <a:chOff x="1132142" y="-16273"/>
            <a:chExt cx="916560" cy="119905"/>
          </a:xfrm>
        </p:grpSpPr>
        <p:sp>
          <p:nvSpPr>
            <p:cNvPr id="68" name="object 10"/>
            <p:cNvSpPr txBox="1"/>
            <p:nvPr/>
          </p:nvSpPr>
          <p:spPr>
            <a:xfrm>
              <a:off x="1132142" y="-16273"/>
              <a:ext cx="793157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Tools and </a:t>
              </a:r>
              <a:r>
                <a:rPr lang="it-IT" sz="700" spc="30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models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119" name="Group 118"/>
            <p:cNvGrpSpPr/>
            <p:nvPr/>
          </p:nvGrpSpPr>
          <p:grpSpPr>
            <a:xfrm>
              <a:off x="1927736" y="34156"/>
              <a:ext cx="120966" cy="45719"/>
              <a:chOff x="2924175" y="188068"/>
              <a:chExt cx="120966" cy="45719"/>
            </a:xfrm>
          </p:grpSpPr>
          <p:sp>
            <p:nvSpPr>
              <p:cNvPr id="120" name="object 9"/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1" name="object 9"/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2468563" y="-16273"/>
            <a:ext cx="797355" cy="119905"/>
            <a:chOff x="2487349" y="-16273"/>
            <a:chExt cx="797355" cy="119905"/>
          </a:xfrm>
        </p:grpSpPr>
        <p:sp>
          <p:nvSpPr>
            <p:cNvPr id="66" name="object 10"/>
            <p:cNvSpPr txBox="1"/>
            <p:nvPr/>
          </p:nvSpPr>
          <p:spPr>
            <a:xfrm>
              <a:off x="2487349" y="-16273"/>
              <a:ext cx="671422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bg1"/>
                  </a:solidFill>
                  <a:cs typeface="Arial"/>
                </a:rPr>
                <a:t>Uniform</a:t>
              </a:r>
              <a:r>
                <a:rPr lang="it-IT" sz="700" spc="30" dirty="0">
                  <a:solidFill>
                    <a:schemeClr val="bg1"/>
                  </a:solidFill>
                  <a:cs typeface="Arial"/>
                </a:rPr>
                <a:t> case</a:t>
              </a:r>
              <a:endParaRPr lang="it-IT" sz="700" spc="25" dirty="0">
                <a:solidFill>
                  <a:schemeClr val="bg1"/>
                </a:solidFill>
                <a:cs typeface="Arial"/>
              </a:endParaRPr>
            </a:p>
          </p:txBody>
        </p:sp>
        <p:grpSp>
          <p:nvGrpSpPr>
            <p:cNvPr id="122" name="Group 121"/>
            <p:cNvGrpSpPr/>
            <p:nvPr/>
          </p:nvGrpSpPr>
          <p:grpSpPr>
            <a:xfrm>
              <a:off x="3088491" y="34156"/>
              <a:ext cx="196213" cy="45719"/>
              <a:chOff x="2924175" y="188068"/>
              <a:chExt cx="196213" cy="45719"/>
            </a:xfrm>
          </p:grpSpPr>
          <p:sp>
            <p:nvSpPr>
              <p:cNvPr id="123" name="object 9"/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solidFill>
                <a:schemeClr val="bg1"/>
              </a:solidFill>
              <a:ln w="5060">
                <a:solidFill>
                  <a:schemeClr val="bg1">
                    <a:lumMod val="9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4" name="object 9"/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bg1">
                    <a:lumMod val="9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5" name="object 9"/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bg1">
                    <a:lumMod val="9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5528869" y="-16273"/>
            <a:ext cx="602492" cy="119905"/>
            <a:chOff x="5528869" y="-16273"/>
            <a:chExt cx="602492" cy="119905"/>
          </a:xfrm>
        </p:grpSpPr>
        <p:sp>
          <p:nvSpPr>
            <p:cNvPr id="65" name="object 10"/>
            <p:cNvSpPr txBox="1"/>
            <p:nvPr/>
          </p:nvSpPr>
          <p:spPr>
            <a:xfrm>
              <a:off x="5528869" y="-16273"/>
              <a:ext cx="561975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Conclusions</a:t>
              </a:r>
              <a:r>
                <a:rPr lang="it-IT" sz="700" spc="30" dirty="0">
                  <a:solidFill>
                    <a:srgbClr val="A67F84"/>
                  </a:solidFill>
                  <a:cs typeface="Arial"/>
                </a:rPr>
                <a:t> </a:t>
              </a:r>
              <a:r>
                <a:rPr lang="it-IT" sz="600" spc="30" dirty="0">
                  <a:solidFill>
                    <a:srgbClr val="A67F84"/>
                  </a:solidFill>
                  <a:cs typeface="Arial"/>
                </a:rPr>
                <a:t>   </a:t>
              </a:r>
              <a:endParaRPr lang="it-IT" sz="600" spc="25" dirty="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26" name="object 9"/>
            <p:cNvSpPr/>
            <p:nvPr/>
          </p:nvSpPr>
          <p:spPr>
            <a:xfrm>
              <a:off x="6085642" y="34156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36195" h="36194">
                  <a:moveTo>
                    <a:pt x="36002" y="18001"/>
                  </a:moveTo>
                  <a:lnTo>
                    <a:pt x="34587" y="10994"/>
                  </a:lnTo>
                  <a:lnTo>
                    <a:pt x="30729" y="5272"/>
                  </a:lnTo>
                  <a:lnTo>
                    <a:pt x="25007" y="1414"/>
                  </a:lnTo>
                  <a:lnTo>
                    <a:pt x="18000" y="0"/>
                  </a:lnTo>
                  <a:lnTo>
                    <a:pt x="10994" y="1414"/>
                  </a:lnTo>
                  <a:lnTo>
                    <a:pt x="5272" y="5272"/>
                  </a:lnTo>
                  <a:lnTo>
                    <a:pt x="1414" y="10994"/>
                  </a:lnTo>
                  <a:lnTo>
                    <a:pt x="0" y="18001"/>
                  </a:lnTo>
                  <a:lnTo>
                    <a:pt x="1414" y="25008"/>
                  </a:lnTo>
                  <a:lnTo>
                    <a:pt x="5272" y="30729"/>
                  </a:lnTo>
                  <a:lnTo>
                    <a:pt x="10994" y="34587"/>
                  </a:lnTo>
                  <a:lnTo>
                    <a:pt x="18000" y="36002"/>
                  </a:lnTo>
                  <a:lnTo>
                    <a:pt x="25007" y="34587"/>
                  </a:lnTo>
                  <a:lnTo>
                    <a:pt x="30729" y="30729"/>
                  </a:lnTo>
                  <a:lnTo>
                    <a:pt x="34587" y="25008"/>
                  </a:lnTo>
                  <a:lnTo>
                    <a:pt x="36002" y="18001"/>
                  </a:lnTo>
                  <a:close/>
                </a:path>
              </a:pathLst>
            </a:custGeom>
            <a:ln w="5060">
              <a:solidFill>
                <a:schemeClr val="accent1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Gruppo 31"/>
          <p:cNvGrpSpPr/>
          <p:nvPr/>
        </p:nvGrpSpPr>
        <p:grpSpPr>
          <a:xfrm>
            <a:off x="0" y="3346272"/>
            <a:ext cx="6153150" cy="114478"/>
            <a:chOff x="0" y="3346272"/>
            <a:chExt cx="4610101" cy="114478"/>
          </a:xfrm>
        </p:grpSpPr>
        <p:sp>
          <p:nvSpPr>
            <p:cNvPr id="46" name="object 14"/>
            <p:cNvSpPr/>
            <p:nvPr/>
          </p:nvSpPr>
          <p:spPr>
            <a:xfrm>
              <a:off x="0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5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10800" rIns="0" bIns="0" rtlCol="0">
              <a:noAutofit/>
            </a:bodyPr>
            <a:lstStyle/>
            <a:p>
              <a:pPr algn="ctr"/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Artur</a:t>
              </a:r>
              <a:r>
                <a:rPr lang="it-IT" sz="700" dirty="0">
                  <a:solidFill>
                    <a:srgbClr val="EBEBEB"/>
                  </a:solidFill>
                  <a:latin typeface="+mj-lt"/>
                </a:rPr>
                <a:t> 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Kryzhanovskyy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bject 15"/>
            <p:cNvSpPr/>
            <p:nvPr/>
          </p:nvSpPr>
          <p:spPr>
            <a:xfrm>
              <a:off x="2305051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10800" rIns="0" bIns="0" rtlCol="0"/>
            <a:lstStyle/>
            <a:p>
              <a:pPr algn="ctr"/>
              <a:r>
                <a:rPr lang="it-IT" sz="700" spc="6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Uniform</a:t>
              </a:r>
              <a:r>
                <a:rPr lang="it-IT" sz="700" spc="6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case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5819775" y="3360076"/>
            <a:ext cx="320675" cy="100674"/>
          </a:xfrm>
          <a:prstGeom prst="rect">
            <a:avLst/>
          </a:prstGeom>
        </p:spPr>
        <p:txBody>
          <a:bodyPr vert="horz" wrap="square" lIns="0" tIns="10800" rIns="0" bIns="0" rtlCol="0">
            <a:spAutoFit/>
          </a:bodyPr>
          <a:lstStyle/>
          <a:p>
            <a:pPr marL="69847">
              <a:lnSpc>
                <a:spcPts val="660"/>
              </a:lnSpc>
            </a:pP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700" spc="114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sz="700" spc="5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700" spc="5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it-IT" sz="700" spc="45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7B8B882-629B-A44E-FF5F-9D2D4EB32CDD}"/>
              </a:ext>
            </a:extLst>
          </p:cNvPr>
          <p:cNvGrpSpPr/>
          <p:nvPr/>
        </p:nvGrpSpPr>
        <p:grpSpPr>
          <a:xfrm>
            <a:off x="2638145" y="2478530"/>
            <a:ext cx="526894" cy="867603"/>
            <a:chOff x="2638145" y="2478530"/>
            <a:chExt cx="526894" cy="86760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0BEB3AD-0CEE-52B1-BB0E-1B33AC3C0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365" y="2668011"/>
              <a:ext cx="520449" cy="67812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D21EA28-D19D-1D4B-5A0C-11EF4769FD0E}"/>
                </a:ext>
              </a:extLst>
            </p:cNvPr>
            <p:cNvSpPr txBox="1"/>
            <p:nvPr/>
          </p:nvSpPr>
          <p:spPr>
            <a:xfrm>
              <a:off x="2781601" y="2510752"/>
              <a:ext cx="38343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700" dirty="0">
                  <a:latin typeface="+mj-lt"/>
                </a:rPr>
                <a:t>SAW</a:t>
              </a:r>
            </a:p>
          </p:txBody>
        </p:sp>
        <p:sp>
          <p:nvSpPr>
            <p:cNvPr id="15" name="Arrow: Bent 14">
              <a:extLst>
                <a:ext uri="{FF2B5EF4-FFF2-40B4-BE49-F238E27FC236}">
                  <a16:creationId xmlns:a16="http://schemas.microsoft.com/office/drawing/2014/main" id="{72D013E2-4A38-DFAD-0551-11025FA55E47}"/>
                </a:ext>
              </a:extLst>
            </p:cNvPr>
            <p:cNvSpPr/>
            <p:nvPr/>
          </p:nvSpPr>
          <p:spPr>
            <a:xfrm flipH="1">
              <a:off x="2638145" y="2478530"/>
              <a:ext cx="210518" cy="185396"/>
            </a:xfrm>
            <a:prstGeom prst="bentArrow">
              <a:avLst>
                <a:gd name="adj1" fmla="val 8302"/>
                <a:gd name="adj2" fmla="val 16148"/>
                <a:gd name="adj3" fmla="val 25000"/>
                <a:gd name="adj4" fmla="val 4375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it-IT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DAC6920-F582-8AF2-18D5-E3C854F64370}"/>
              </a:ext>
            </a:extLst>
          </p:cNvPr>
          <p:cNvGrpSpPr/>
          <p:nvPr/>
        </p:nvGrpSpPr>
        <p:grpSpPr>
          <a:xfrm>
            <a:off x="5596860" y="2478530"/>
            <a:ext cx="621322" cy="866825"/>
            <a:chOff x="5596860" y="2478530"/>
            <a:chExt cx="621322" cy="86682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EEAD8B7-058D-8FD9-C3F7-D10C7CB18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6860" y="2664804"/>
              <a:ext cx="553073" cy="68055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4C1F8E6-4ACD-E522-A79E-8801DF1F65DB}"/>
                    </a:ext>
                  </a:extLst>
                </p:cNvPr>
                <p:cNvSpPr txBox="1"/>
                <p:nvPr/>
              </p:nvSpPr>
              <p:spPr>
                <a:xfrm>
                  <a:off x="5742386" y="2510752"/>
                  <a:ext cx="475796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it-IT" sz="7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7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it-IT" sz="700" b="0" i="0" smtClean="0">
                              <a:latin typeface="Cambria Math" panose="02040503050406030204" pitchFamily="18" charset="0"/>
                            </a:rPr>
                            <m:t>st</m:t>
                          </m:r>
                        </m:sup>
                      </m:sSup>
                    </m:oMath>
                  </a14:m>
                  <a:r>
                    <a:rPr lang="it-IT" sz="700" dirty="0">
                      <a:latin typeface="+mj-lt"/>
                    </a:rPr>
                    <a:t>CAE</a:t>
                  </a: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4C1F8E6-4ACD-E522-A79E-8801DF1F65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42386" y="2510752"/>
                  <a:ext cx="475796" cy="200055"/>
                </a:xfrm>
                <a:prstGeom prst="rect">
                  <a:avLst/>
                </a:prstGeom>
                <a:blipFill>
                  <a:blip r:embed="rId12"/>
                  <a:stretch>
                    <a:fillRect b="-303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Arrow: Bent 16">
              <a:extLst>
                <a:ext uri="{FF2B5EF4-FFF2-40B4-BE49-F238E27FC236}">
                  <a16:creationId xmlns:a16="http://schemas.microsoft.com/office/drawing/2014/main" id="{280803EB-A681-B9FD-BDBE-F35F43BFDCAD}"/>
                </a:ext>
              </a:extLst>
            </p:cNvPr>
            <p:cNvSpPr/>
            <p:nvPr/>
          </p:nvSpPr>
          <p:spPr>
            <a:xfrm flipH="1">
              <a:off x="5598929" y="2478530"/>
              <a:ext cx="210518" cy="185396"/>
            </a:xfrm>
            <a:prstGeom prst="bentArrow">
              <a:avLst>
                <a:gd name="adj1" fmla="val 8302"/>
                <a:gd name="adj2" fmla="val 16148"/>
                <a:gd name="adj3" fmla="val 25000"/>
                <a:gd name="adj4" fmla="val 4375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it-IT"/>
            </a:p>
          </p:txBody>
        </p:sp>
      </p:grpSp>
      <p:grpSp>
        <p:nvGrpSpPr>
          <p:cNvPr id="173" name="Gruppo 42"/>
          <p:cNvGrpSpPr/>
          <p:nvPr/>
        </p:nvGrpSpPr>
        <p:grpSpPr>
          <a:xfrm>
            <a:off x="5411393" y="2290814"/>
            <a:ext cx="398054" cy="249021"/>
            <a:chOff x="3955395" y="1943468"/>
            <a:chExt cx="590993" cy="369723"/>
          </a:xfrm>
        </p:grpSpPr>
        <p:sp>
          <p:nvSpPr>
            <p:cNvPr id="174" name="CasellaDiTesto 43"/>
            <p:cNvSpPr txBox="1"/>
            <p:nvPr/>
          </p:nvSpPr>
          <p:spPr>
            <a:xfrm>
              <a:off x="3955395" y="1943468"/>
              <a:ext cx="590993" cy="319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8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FFT</a:t>
              </a:r>
            </a:p>
          </p:txBody>
        </p:sp>
        <p:sp>
          <p:nvSpPr>
            <p:cNvPr id="175" name="Freccia a destra 48"/>
            <p:cNvSpPr/>
            <p:nvPr/>
          </p:nvSpPr>
          <p:spPr>
            <a:xfrm>
              <a:off x="3981450" y="2171219"/>
              <a:ext cx="533400" cy="141972"/>
            </a:xfrm>
            <a:prstGeom prst="rightArrow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it-IT" sz="1212"/>
            </a:p>
          </p:txBody>
        </p:sp>
      </p:grpSp>
      <p:sp>
        <p:nvSpPr>
          <p:cNvPr id="74" name="Rectangle 73"/>
          <p:cNvSpPr/>
          <p:nvPr/>
        </p:nvSpPr>
        <p:spPr>
          <a:xfrm>
            <a:off x="3509963" y="1936124"/>
            <a:ext cx="555468" cy="113334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77" name="Rectangle 76"/>
          <p:cNvSpPr/>
          <p:nvPr/>
        </p:nvSpPr>
        <p:spPr>
          <a:xfrm>
            <a:off x="4643438" y="1935870"/>
            <a:ext cx="562514" cy="55404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78" name="Rectangle 77"/>
          <p:cNvSpPr/>
          <p:nvPr/>
        </p:nvSpPr>
        <p:spPr>
          <a:xfrm>
            <a:off x="1113311" y="1932938"/>
            <a:ext cx="553792" cy="113334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022550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5098E-6 4.86239E-6 L 0.10553 4.86239E-6 " pathEditMode="relative" rAng="0" ptsTypes="AA">
                                      <p:cBhvr>
                                        <p:cTn id="18" dur="4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9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0588E-6 3.57798E-6 L 0.25 3.57798E-6 " pathEditMode="relative" rAng="0" ptsTypes="AA">
                                      <p:cBhvr>
                                        <p:cTn id="32" dur="4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4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/>
      <p:bldP spid="170" grpId="0"/>
      <p:bldP spid="176" grpId="0"/>
      <p:bldP spid="177" grpId="0"/>
      <p:bldP spid="184" grpId="0"/>
      <p:bldP spid="18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o 31"/>
          <p:cNvGrpSpPr/>
          <p:nvPr/>
        </p:nvGrpSpPr>
        <p:grpSpPr>
          <a:xfrm>
            <a:off x="0" y="3346272"/>
            <a:ext cx="6153150" cy="114478"/>
            <a:chOff x="0" y="3346272"/>
            <a:chExt cx="4610101" cy="114478"/>
          </a:xfrm>
        </p:grpSpPr>
        <p:sp>
          <p:nvSpPr>
            <p:cNvPr id="46" name="object 14"/>
            <p:cNvSpPr/>
            <p:nvPr/>
          </p:nvSpPr>
          <p:spPr>
            <a:xfrm>
              <a:off x="0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5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10800" rIns="0" bIns="0" rtlCol="0">
              <a:noAutofit/>
            </a:bodyPr>
            <a:lstStyle/>
            <a:p>
              <a:pPr algn="ctr"/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Artur</a:t>
              </a:r>
              <a:r>
                <a:rPr lang="it-IT" sz="700" dirty="0">
                  <a:solidFill>
                    <a:srgbClr val="EBEBEB"/>
                  </a:solidFill>
                  <a:latin typeface="+mj-lt"/>
                </a:rPr>
                <a:t> 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Kryzhanovskyy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bject 15"/>
            <p:cNvSpPr/>
            <p:nvPr/>
          </p:nvSpPr>
          <p:spPr>
            <a:xfrm>
              <a:off x="2305051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10800" rIns="0" bIns="0" rtlCol="0"/>
            <a:lstStyle/>
            <a:p>
              <a:pPr algn="ctr"/>
              <a:r>
                <a:rPr lang="it-IT" sz="700" spc="6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Extra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object 8"/>
          <p:cNvSpPr txBox="1"/>
          <p:nvPr/>
        </p:nvSpPr>
        <p:spPr>
          <a:xfrm>
            <a:off x="-200" y="118683"/>
            <a:ext cx="6153349" cy="290699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0" rIns="0" bIns="0" rtlCol="0">
            <a:noAutofit/>
          </a:bodyPr>
          <a:lstStyle/>
          <a:p>
            <a:pPr marL="107945">
              <a:spcBef>
                <a:spcPts val="375"/>
              </a:spcBef>
            </a:pPr>
            <a:r>
              <a:rPr lang="en-GB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</a:t>
            </a:r>
          </a:p>
        </p:txBody>
      </p:sp>
      <p:sp>
        <p:nvSpPr>
          <p:cNvPr id="48" name="object 3"/>
          <p:cNvSpPr/>
          <p:nvPr/>
        </p:nvSpPr>
        <p:spPr>
          <a:xfrm>
            <a:off x="0" y="0"/>
            <a:ext cx="6153181" cy="118683"/>
          </a:xfrm>
          <a:custGeom>
            <a:avLst/>
            <a:gdLst/>
            <a:ahLst/>
            <a:cxnLst/>
            <a:rect l="l" t="t" r="r" b="b"/>
            <a:pathLst>
              <a:path w="4608195" h="122554">
                <a:moveTo>
                  <a:pt x="0" y="122389"/>
                </a:moveTo>
                <a:lnTo>
                  <a:pt x="4608004" y="122389"/>
                </a:lnTo>
                <a:lnTo>
                  <a:pt x="4608004" y="0"/>
                </a:lnTo>
                <a:lnTo>
                  <a:pt x="0" y="0"/>
                </a:lnTo>
                <a:lnTo>
                  <a:pt x="0" y="12238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" name="object 11"/>
          <p:cNvSpPr txBox="1">
            <a:spLocks/>
          </p:cNvSpPr>
          <p:nvPr/>
        </p:nvSpPr>
        <p:spPr>
          <a:xfrm>
            <a:off x="5776911" y="3360076"/>
            <a:ext cx="396875" cy="100674"/>
          </a:xfrm>
          <a:prstGeom prst="rect">
            <a:avLst/>
          </a:prstGeom>
        </p:spPr>
        <p:txBody>
          <a:bodyPr vert="horz" wrap="square" lIns="0" tIns="10800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600" b="0" i="0" kern="1200">
                <a:solidFill>
                  <a:srgbClr val="7A0000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847">
              <a:lnSpc>
                <a:spcPts val="660"/>
              </a:lnSpc>
            </a:pP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1</a:t>
            </a:r>
          </a:p>
        </p:txBody>
      </p:sp>
      <p:grpSp>
        <p:nvGrpSpPr>
          <p:cNvPr id="18" name="Gruppo 11"/>
          <p:cNvGrpSpPr/>
          <p:nvPr/>
        </p:nvGrpSpPr>
        <p:grpSpPr>
          <a:xfrm>
            <a:off x="180975" y="517646"/>
            <a:ext cx="4305293" cy="276999"/>
            <a:chOff x="285750" y="643517"/>
            <a:chExt cx="4305293" cy="276999"/>
          </a:xfrm>
        </p:grpSpPr>
        <p:sp>
          <p:nvSpPr>
            <p:cNvPr id="19" name="Ovale 12"/>
            <p:cNvSpPr/>
            <p:nvPr/>
          </p:nvSpPr>
          <p:spPr>
            <a:xfrm>
              <a:off x="285750" y="75375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CasellaDiTesto 13"/>
                <p:cNvSpPr txBox="1"/>
                <p:nvPr/>
              </p:nvSpPr>
              <p:spPr>
                <a:xfrm>
                  <a:off x="361950" y="643517"/>
                  <a:ext cx="422909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dirty="0">
                      <a:latin typeface="+mj-lt"/>
                    </a:rPr>
                    <a:t>Uniform magnetic field </a:t>
                  </a:r>
                  <a:r>
                    <a:rPr lang="en-GB" sz="1200" b="1" dirty="0">
                      <a:latin typeface="+mj-lt"/>
                    </a:rPr>
                    <a:t>B</a:t>
                  </a:r>
                  <a:r>
                    <a:rPr lang="en-GB" sz="1200" dirty="0">
                      <a:latin typeface="+mj-lt"/>
                    </a:rPr>
                    <a:t> and uniform density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GB" sz="1200" dirty="0">
                      <a:latin typeface="+mj-lt"/>
                    </a:rPr>
                    <a:t>(𝑟)=1.</a:t>
                  </a:r>
                </a:p>
              </p:txBody>
            </p:sp>
          </mc:Choice>
          <mc:Fallback xmlns="">
            <p:sp>
              <p:nvSpPr>
                <p:cNvPr id="20" name="CasellaDiTesto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950" y="643517"/>
                  <a:ext cx="4229093" cy="276999"/>
                </a:xfrm>
                <a:prstGeom prst="rect">
                  <a:avLst/>
                </a:prstGeom>
                <a:blipFill>
                  <a:blip r:embed="rId2"/>
                  <a:stretch>
                    <a:fillRect t="-2222" b="-17778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uppo 11"/>
          <p:cNvGrpSpPr/>
          <p:nvPr/>
        </p:nvGrpSpPr>
        <p:grpSpPr>
          <a:xfrm>
            <a:off x="180975" y="846861"/>
            <a:ext cx="4813788" cy="295780"/>
            <a:chOff x="285750" y="643517"/>
            <a:chExt cx="4305293" cy="276999"/>
          </a:xfrm>
        </p:grpSpPr>
        <p:sp>
          <p:nvSpPr>
            <p:cNvPr id="22" name="Ovale 12"/>
            <p:cNvSpPr/>
            <p:nvPr/>
          </p:nvSpPr>
          <p:spPr>
            <a:xfrm>
              <a:off x="285750" y="75375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CasellaDiTesto 13"/>
            <p:cNvSpPr txBox="1"/>
            <p:nvPr/>
          </p:nvSpPr>
          <p:spPr>
            <a:xfrm>
              <a:off x="361950" y="643517"/>
              <a:ext cx="4229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+mj-lt"/>
                </a:rPr>
                <a:t>Mode (</a:t>
              </a:r>
              <a:r>
                <a:rPr lang="it-IT" sz="1200" dirty="0" err="1">
                  <a:latin typeface="+mj-lt"/>
                </a:rPr>
                <a:t>m,n</a:t>
              </a:r>
              <a:r>
                <a:rPr lang="it-IT" sz="1200" dirty="0">
                  <a:latin typeface="+mj-lt"/>
                </a:rPr>
                <a:t>)=(0,1). </a:t>
              </a:r>
              <a:r>
                <a:rPr lang="it-IT" sz="1200" dirty="0" err="1">
                  <a:latin typeface="+mj-lt"/>
                </a:rPr>
                <a:t>Example</a:t>
              </a:r>
              <a:r>
                <a:rPr lang="it-IT" sz="1200" dirty="0">
                  <a:latin typeface="+mj-lt"/>
                </a:rPr>
                <a:t> of an </a:t>
              </a:r>
              <a:r>
                <a:rPr lang="it-IT" sz="1200" dirty="0" err="1">
                  <a:latin typeface="+mj-lt"/>
                </a:rPr>
                <a:t>entire</a:t>
              </a:r>
              <a:r>
                <a:rPr lang="it-IT" sz="1200" dirty="0">
                  <a:latin typeface="+mj-lt"/>
                </a:rPr>
                <a:t> </a:t>
              </a:r>
              <a:r>
                <a:rPr lang="it-IT" sz="1200" dirty="0" err="1">
                  <a:latin typeface="+mj-lt"/>
                </a:rPr>
                <a:t>simulation</a:t>
              </a:r>
              <a:r>
                <a:rPr lang="it-IT" sz="1200" dirty="0">
                  <a:latin typeface="+mj-lt"/>
                </a:rPr>
                <a:t>.</a:t>
              </a:r>
            </a:p>
          </p:txBody>
        </p:sp>
      </p:grpSp>
      <p:pic>
        <p:nvPicPr>
          <p:cNvPr id="24" name="Immagin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75" y="1390564"/>
            <a:ext cx="2472436" cy="1648292"/>
          </a:xfrm>
          <a:prstGeom prst="rect">
            <a:avLst/>
          </a:prstGeom>
        </p:spPr>
      </p:pic>
      <p:pic>
        <p:nvPicPr>
          <p:cNvPr id="25" name="Immagin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408" y="1391017"/>
            <a:ext cx="2493920" cy="16626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16"/>
              <p:cNvSpPr txBox="1"/>
              <p:nvPr/>
            </p:nvSpPr>
            <p:spPr>
              <a:xfrm>
                <a:off x="769617" y="2991384"/>
                <a:ext cx="175174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000" dirty="0" err="1">
                    <a:latin typeface="+mj-lt"/>
                  </a:rPr>
                  <a:t>Perturbed</a:t>
                </a:r>
                <a:r>
                  <a:rPr lang="it-IT" sz="1000" dirty="0">
                    <a:latin typeface="+mj-lt"/>
                  </a:rPr>
                  <a:t> component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it-IT" sz="1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endParaRPr lang="it-IT" sz="1000" dirty="0">
                  <a:latin typeface="+mj-lt"/>
                </a:endParaRPr>
              </a:p>
            </p:txBody>
          </p:sp>
        </mc:Choice>
        <mc:Fallback xmlns="">
          <p:sp>
            <p:nvSpPr>
              <p:cNvPr id="26" name="CasellaDiTes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17" y="2991384"/>
                <a:ext cx="1751746" cy="246221"/>
              </a:xfrm>
              <a:prstGeom prst="rect">
                <a:avLst/>
              </a:prstGeom>
              <a:blipFill>
                <a:blip r:embed="rId5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17"/>
              <p:cNvSpPr txBox="1"/>
              <p:nvPr/>
            </p:nvSpPr>
            <p:spPr>
              <a:xfrm>
                <a:off x="3936736" y="3026578"/>
                <a:ext cx="175174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000" dirty="0" err="1">
                    <a:latin typeface="+mj-lt"/>
                  </a:rPr>
                  <a:t>Perturbed</a:t>
                </a:r>
                <a:r>
                  <a:rPr lang="it-IT" sz="1000" dirty="0">
                    <a:latin typeface="+mj-lt"/>
                  </a:rPr>
                  <a:t> component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it-IT" sz="1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endParaRPr lang="it-IT" sz="1000" dirty="0">
                  <a:latin typeface="+mj-lt"/>
                </a:endParaRPr>
              </a:p>
            </p:txBody>
          </p:sp>
        </mc:Choice>
        <mc:Fallback xmlns="">
          <p:sp>
            <p:nvSpPr>
              <p:cNvPr id="27" name="CasellaDiTes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736" y="3026578"/>
                <a:ext cx="1751746" cy="246221"/>
              </a:xfrm>
              <a:prstGeom prst="rect">
                <a:avLst/>
              </a:prstGeom>
              <a:blipFill>
                <a:blip r:embed="rId6"/>
                <a:stretch>
                  <a:fillRect b="-1219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9529758"/>
      </p:ext>
    </p:extLst>
  </p:cSld>
  <p:clrMapOvr>
    <a:masterClrMapping/>
  </p:clrMapOvr>
  <p:transition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o 31"/>
          <p:cNvGrpSpPr/>
          <p:nvPr/>
        </p:nvGrpSpPr>
        <p:grpSpPr>
          <a:xfrm>
            <a:off x="0" y="3346272"/>
            <a:ext cx="6153150" cy="114478"/>
            <a:chOff x="0" y="3346272"/>
            <a:chExt cx="4610101" cy="114478"/>
          </a:xfrm>
        </p:grpSpPr>
        <p:sp>
          <p:nvSpPr>
            <p:cNvPr id="46" name="object 14"/>
            <p:cNvSpPr/>
            <p:nvPr/>
          </p:nvSpPr>
          <p:spPr>
            <a:xfrm>
              <a:off x="0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5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10800" rIns="0" bIns="0" rtlCol="0">
              <a:noAutofit/>
            </a:bodyPr>
            <a:lstStyle/>
            <a:p>
              <a:pPr algn="ctr"/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Artur</a:t>
              </a:r>
              <a:r>
                <a:rPr lang="it-IT" sz="700" dirty="0">
                  <a:solidFill>
                    <a:srgbClr val="EBEBEB"/>
                  </a:solidFill>
                  <a:latin typeface="+mj-lt"/>
                </a:rPr>
                <a:t> 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Kryzhanovskyy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bject 15"/>
            <p:cNvSpPr/>
            <p:nvPr/>
          </p:nvSpPr>
          <p:spPr>
            <a:xfrm>
              <a:off x="2305051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10800" rIns="0" bIns="0" rtlCol="0"/>
            <a:lstStyle/>
            <a:p>
              <a:pPr algn="ctr"/>
              <a:r>
                <a:rPr lang="it-IT" sz="700" spc="6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Extra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object 8"/>
          <p:cNvSpPr txBox="1"/>
          <p:nvPr/>
        </p:nvSpPr>
        <p:spPr>
          <a:xfrm>
            <a:off x="-200" y="118683"/>
            <a:ext cx="6153349" cy="290699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0" rIns="0" bIns="0" rtlCol="0">
            <a:noAutofit/>
          </a:bodyPr>
          <a:lstStyle/>
          <a:p>
            <a:pPr marL="107945">
              <a:spcBef>
                <a:spcPts val="375"/>
              </a:spcBef>
            </a:pPr>
            <a:r>
              <a:rPr lang="en-GB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</a:t>
            </a:r>
          </a:p>
        </p:txBody>
      </p:sp>
      <p:sp>
        <p:nvSpPr>
          <p:cNvPr id="48" name="object 3"/>
          <p:cNvSpPr/>
          <p:nvPr/>
        </p:nvSpPr>
        <p:spPr>
          <a:xfrm>
            <a:off x="0" y="0"/>
            <a:ext cx="6153181" cy="118683"/>
          </a:xfrm>
          <a:custGeom>
            <a:avLst/>
            <a:gdLst/>
            <a:ahLst/>
            <a:cxnLst/>
            <a:rect l="l" t="t" r="r" b="b"/>
            <a:pathLst>
              <a:path w="4608195" h="122554">
                <a:moveTo>
                  <a:pt x="0" y="122389"/>
                </a:moveTo>
                <a:lnTo>
                  <a:pt x="4608004" y="122389"/>
                </a:lnTo>
                <a:lnTo>
                  <a:pt x="4608004" y="0"/>
                </a:lnTo>
                <a:lnTo>
                  <a:pt x="0" y="0"/>
                </a:lnTo>
                <a:lnTo>
                  <a:pt x="0" y="12238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" name="object 11"/>
          <p:cNvSpPr txBox="1">
            <a:spLocks/>
          </p:cNvSpPr>
          <p:nvPr/>
        </p:nvSpPr>
        <p:spPr>
          <a:xfrm>
            <a:off x="5776911" y="3360076"/>
            <a:ext cx="396875" cy="100674"/>
          </a:xfrm>
          <a:prstGeom prst="rect">
            <a:avLst/>
          </a:prstGeom>
        </p:spPr>
        <p:txBody>
          <a:bodyPr vert="horz" wrap="square" lIns="0" tIns="10800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600" b="0" i="0" kern="1200">
                <a:solidFill>
                  <a:srgbClr val="7A0000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847">
              <a:lnSpc>
                <a:spcPts val="660"/>
              </a:lnSpc>
            </a:pP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2</a:t>
            </a:r>
          </a:p>
        </p:txBody>
      </p:sp>
      <p:pic>
        <p:nvPicPr>
          <p:cNvPr id="14" name="Immagin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47" y="1278228"/>
            <a:ext cx="2641272" cy="1760848"/>
          </a:xfrm>
          <a:prstGeom prst="rect">
            <a:avLst/>
          </a:prstGeom>
        </p:spPr>
      </p:pic>
      <p:pic>
        <p:nvPicPr>
          <p:cNvPr id="15" name="Immagin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1273175"/>
            <a:ext cx="2629464" cy="1752976"/>
          </a:xfrm>
          <a:prstGeom prst="rect">
            <a:avLst/>
          </a:prstGeom>
        </p:spPr>
      </p:pic>
      <p:sp>
        <p:nvSpPr>
          <p:cNvPr id="16" name="Rettangolo 16"/>
          <p:cNvSpPr/>
          <p:nvPr/>
        </p:nvSpPr>
        <p:spPr>
          <a:xfrm>
            <a:off x="1035107" y="3056946"/>
            <a:ext cx="13373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+mj-lt"/>
              </a:rPr>
              <a:t>Mode (</a:t>
            </a:r>
            <a:r>
              <a:rPr lang="en-US" sz="1000" dirty="0" err="1">
                <a:latin typeface="+mj-lt"/>
              </a:rPr>
              <a:t>m,n</a:t>
            </a:r>
            <a:r>
              <a:rPr lang="en-US" sz="1000" dirty="0">
                <a:latin typeface="+mj-lt"/>
              </a:rPr>
              <a:t>)=(0,2)</a:t>
            </a:r>
            <a:endParaRPr lang="it-IT" sz="1000" dirty="0">
              <a:latin typeface="+mj-lt"/>
            </a:endParaRPr>
          </a:p>
        </p:txBody>
      </p:sp>
      <p:sp>
        <p:nvSpPr>
          <p:cNvPr id="17" name="Rettangolo 17"/>
          <p:cNvSpPr/>
          <p:nvPr/>
        </p:nvSpPr>
        <p:spPr>
          <a:xfrm>
            <a:off x="3843619" y="3048690"/>
            <a:ext cx="13373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+mj-lt"/>
              </a:rPr>
              <a:t>Mode (</a:t>
            </a:r>
            <a:r>
              <a:rPr lang="en-US" sz="1000" dirty="0" err="1">
                <a:latin typeface="+mj-lt"/>
              </a:rPr>
              <a:t>m,n</a:t>
            </a:r>
            <a:r>
              <a:rPr lang="en-US" sz="1000" dirty="0">
                <a:latin typeface="+mj-lt"/>
              </a:rPr>
              <a:t>)=(4,4)</a:t>
            </a:r>
            <a:endParaRPr lang="it-IT" sz="1000" dirty="0">
              <a:latin typeface="+mj-lt"/>
            </a:endParaRPr>
          </a:p>
        </p:txBody>
      </p:sp>
      <p:grpSp>
        <p:nvGrpSpPr>
          <p:cNvPr id="18" name="Gruppo 11"/>
          <p:cNvGrpSpPr/>
          <p:nvPr/>
        </p:nvGrpSpPr>
        <p:grpSpPr>
          <a:xfrm>
            <a:off x="180975" y="517646"/>
            <a:ext cx="4305293" cy="276999"/>
            <a:chOff x="285750" y="643517"/>
            <a:chExt cx="4305293" cy="276999"/>
          </a:xfrm>
        </p:grpSpPr>
        <p:sp>
          <p:nvSpPr>
            <p:cNvPr id="19" name="Ovale 12"/>
            <p:cNvSpPr/>
            <p:nvPr/>
          </p:nvSpPr>
          <p:spPr>
            <a:xfrm>
              <a:off x="285750" y="75375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CasellaDiTesto 13"/>
                <p:cNvSpPr txBox="1"/>
                <p:nvPr/>
              </p:nvSpPr>
              <p:spPr>
                <a:xfrm>
                  <a:off x="361950" y="643517"/>
                  <a:ext cx="422909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dirty="0">
                      <a:latin typeface="+mj-lt"/>
                    </a:rPr>
                    <a:t>RFP like configuration with RFX-mod like density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GB" sz="1200" dirty="0">
                      <a:latin typeface="+mj-lt"/>
                    </a:rPr>
                    <a:t>(𝑟) profile</a:t>
                  </a:r>
                </a:p>
              </p:txBody>
            </p:sp>
          </mc:Choice>
          <mc:Fallback xmlns="">
            <p:sp>
              <p:nvSpPr>
                <p:cNvPr id="20" name="CasellaDiTesto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950" y="643517"/>
                  <a:ext cx="4229093" cy="276999"/>
                </a:xfrm>
                <a:prstGeom prst="rect">
                  <a:avLst/>
                </a:prstGeom>
                <a:blipFill>
                  <a:blip r:embed="rId4"/>
                  <a:stretch>
                    <a:fillRect t="-2222" b="-17778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503264766"/>
      </p:ext>
    </p:extLst>
  </p:cSld>
  <p:clrMapOvr>
    <a:masterClrMapping/>
  </p:clrMapOvr>
  <p:transition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o 31"/>
          <p:cNvGrpSpPr/>
          <p:nvPr/>
        </p:nvGrpSpPr>
        <p:grpSpPr>
          <a:xfrm>
            <a:off x="0" y="3346272"/>
            <a:ext cx="6153150" cy="114478"/>
            <a:chOff x="0" y="3346272"/>
            <a:chExt cx="4610101" cy="114478"/>
          </a:xfrm>
        </p:grpSpPr>
        <p:sp>
          <p:nvSpPr>
            <p:cNvPr id="46" name="object 14"/>
            <p:cNvSpPr/>
            <p:nvPr/>
          </p:nvSpPr>
          <p:spPr>
            <a:xfrm>
              <a:off x="0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5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10800" rIns="0" bIns="0" rtlCol="0">
              <a:noAutofit/>
            </a:bodyPr>
            <a:lstStyle/>
            <a:p>
              <a:pPr algn="ctr"/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Artur</a:t>
              </a:r>
              <a:r>
                <a:rPr lang="it-IT" sz="700" dirty="0">
                  <a:solidFill>
                    <a:srgbClr val="EBEBEB"/>
                  </a:solidFill>
                  <a:latin typeface="+mj-lt"/>
                </a:rPr>
                <a:t> 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Kryzhanovskyy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bject 15"/>
            <p:cNvSpPr/>
            <p:nvPr/>
          </p:nvSpPr>
          <p:spPr>
            <a:xfrm>
              <a:off x="2305051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10800" rIns="0" bIns="0" rtlCol="0"/>
            <a:lstStyle/>
            <a:p>
              <a:pPr algn="ctr"/>
              <a:r>
                <a:rPr lang="it-IT" sz="700" spc="6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Extra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object 8"/>
          <p:cNvSpPr txBox="1"/>
          <p:nvPr/>
        </p:nvSpPr>
        <p:spPr>
          <a:xfrm>
            <a:off x="-200" y="118683"/>
            <a:ext cx="6153349" cy="290699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0" rIns="0" bIns="0" rtlCol="0">
            <a:noAutofit/>
          </a:bodyPr>
          <a:lstStyle/>
          <a:p>
            <a:pPr marL="107945">
              <a:spcBef>
                <a:spcPts val="375"/>
              </a:spcBef>
            </a:pPr>
            <a:r>
              <a:rPr lang="en-GB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</a:t>
            </a:r>
          </a:p>
        </p:txBody>
      </p:sp>
      <p:sp>
        <p:nvSpPr>
          <p:cNvPr id="48" name="object 3"/>
          <p:cNvSpPr/>
          <p:nvPr/>
        </p:nvSpPr>
        <p:spPr>
          <a:xfrm>
            <a:off x="0" y="0"/>
            <a:ext cx="6153181" cy="118683"/>
          </a:xfrm>
          <a:custGeom>
            <a:avLst/>
            <a:gdLst/>
            <a:ahLst/>
            <a:cxnLst/>
            <a:rect l="l" t="t" r="r" b="b"/>
            <a:pathLst>
              <a:path w="4608195" h="122554">
                <a:moveTo>
                  <a:pt x="0" y="122389"/>
                </a:moveTo>
                <a:lnTo>
                  <a:pt x="4608004" y="122389"/>
                </a:lnTo>
                <a:lnTo>
                  <a:pt x="4608004" y="0"/>
                </a:lnTo>
                <a:lnTo>
                  <a:pt x="0" y="0"/>
                </a:lnTo>
                <a:lnTo>
                  <a:pt x="0" y="12238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" name="object 11"/>
          <p:cNvSpPr txBox="1">
            <a:spLocks/>
          </p:cNvSpPr>
          <p:nvPr/>
        </p:nvSpPr>
        <p:spPr>
          <a:xfrm>
            <a:off x="5776911" y="3360076"/>
            <a:ext cx="396875" cy="100674"/>
          </a:xfrm>
          <a:prstGeom prst="rect">
            <a:avLst/>
          </a:prstGeom>
        </p:spPr>
        <p:txBody>
          <a:bodyPr vert="horz" wrap="square" lIns="0" tIns="10800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600" b="0" i="0" kern="1200">
                <a:solidFill>
                  <a:srgbClr val="7A0000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847">
              <a:lnSpc>
                <a:spcPts val="660"/>
              </a:lnSpc>
            </a:pP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1273175"/>
            <a:ext cx="4564569" cy="1219200"/>
          </a:xfrm>
          <a:prstGeom prst="rect">
            <a:avLst/>
          </a:prstGeom>
        </p:spPr>
      </p:pic>
      <p:grpSp>
        <p:nvGrpSpPr>
          <p:cNvPr id="56" name="Gruppo 11"/>
          <p:cNvGrpSpPr/>
          <p:nvPr/>
        </p:nvGrpSpPr>
        <p:grpSpPr>
          <a:xfrm>
            <a:off x="180975" y="517646"/>
            <a:ext cx="4305293" cy="276999"/>
            <a:chOff x="285750" y="643517"/>
            <a:chExt cx="4305293" cy="276999"/>
          </a:xfrm>
        </p:grpSpPr>
        <p:sp>
          <p:nvSpPr>
            <p:cNvPr id="63" name="Ovale 12"/>
            <p:cNvSpPr/>
            <p:nvPr/>
          </p:nvSpPr>
          <p:spPr>
            <a:xfrm>
              <a:off x="285750" y="75375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4" name="CasellaDiTesto 13"/>
            <p:cNvSpPr txBox="1"/>
            <p:nvPr/>
          </p:nvSpPr>
          <p:spPr>
            <a:xfrm>
              <a:off x="361950" y="643517"/>
              <a:ext cx="4229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+mj-lt"/>
                </a:rPr>
                <a:t>Full 3D RFP </a:t>
              </a:r>
              <a:r>
                <a:rPr lang="it-IT" sz="1200" dirty="0" err="1">
                  <a:latin typeface="+mj-lt"/>
                </a:rPr>
                <a:t>configuration</a:t>
              </a:r>
              <a:r>
                <a:rPr lang="it-IT" sz="1200" dirty="0">
                  <a:latin typeface="+mj-lt"/>
                </a:rPr>
                <a:t>, </a:t>
              </a:r>
              <a:r>
                <a:rPr lang="it-IT" sz="1200" dirty="0" err="1">
                  <a:latin typeface="+mj-lt"/>
                </a:rPr>
                <a:t>equilibrium</a:t>
              </a:r>
              <a:r>
                <a:rPr lang="it-IT" sz="1200" dirty="0">
                  <a:latin typeface="+mj-lt"/>
                </a:rPr>
                <a:t> </a:t>
              </a:r>
              <a:r>
                <a:rPr lang="it-IT" sz="1200" dirty="0" err="1">
                  <a:latin typeface="+mj-lt"/>
                </a:rPr>
                <a:t>profiles</a:t>
              </a:r>
              <a:r>
                <a:rPr lang="it-IT" sz="1200" dirty="0">
                  <a:latin typeface="+mj-lt"/>
                </a:rPr>
                <a:t>.</a:t>
              </a:r>
              <a:endParaRPr lang="en-GB" sz="12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3590618"/>
      </p:ext>
    </p:extLst>
  </p:cSld>
  <p:clrMapOvr>
    <a:masterClrMapping/>
  </p:clrMapOvr>
  <p:transition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o 31"/>
          <p:cNvGrpSpPr/>
          <p:nvPr/>
        </p:nvGrpSpPr>
        <p:grpSpPr>
          <a:xfrm>
            <a:off x="0" y="3346272"/>
            <a:ext cx="6153150" cy="114478"/>
            <a:chOff x="0" y="3346272"/>
            <a:chExt cx="4610101" cy="114478"/>
          </a:xfrm>
        </p:grpSpPr>
        <p:sp>
          <p:nvSpPr>
            <p:cNvPr id="46" name="object 14"/>
            <p:cNvSpPr/>
            <p:nvPr/>
          </p:nvSpPr>
          <p:spPr>
            <a:xfrm>
              <a:off x="0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5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10800" rIns="0" bIns="0" rtlCol="0">
              <a:noAutofit/>
            </a:bodyPr>
            <a:lstStyle/>
            <a:p>
              <a:pPr algn="ctr"/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Artur</a:t>
              </a:r>
              <a:r>
                <a:rPr lang="it-IT" sz="700" dirty="0">
                  <a:solidFill>
                    <a:srgbClr val="EBEBEB"/>
                  </a:solidFill>
                  <a:latin typeface="+mj-lt"/>
                </a:rPr>
                <a:t> 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Kryzhanovskyy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bject 15"/>
            <p:cNvSpPr/>
            <p:nvPr/>
          </p:nvSpPr>
          <p:spPr>
            <a:xfrm>
              <a:off x="2305051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10800" rIns="0" bIns="0" rtlCol="0"/>
            <a:lstStyle/>
            <a:p>
              <a:pPr algn="ctr"/>
              <a:r>
                <a:rPr lang="it-IT" sz="700" spc="6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Extra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object 8"/>
          <p:cNvSpPr txBox="1"/>
          <p:nvPr/>
        </p:nvSpPr>
        <p:spPr>
          <a:xfrm>
            <a:off x="-200" y="118683"/>
            <a:ext cx="6153349" cy="290699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0" rIns="0" bIns="0" rtlCol="0">
            <a:noAutofit/>
          </a:bodyPr>
          <a:lstStyle/>
          <a:p>
            <a:pPr marL="107945">
              <a:spcBef>
                <a:spcPts val="375"/>
              </a:spcBef>
            </a:pPr>
            <a:r>
              <a:rPr lang="en-GB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</a:t>
            </a:r>
          </a:p>
        </p:txBody>
      </p:sp>
      <p:sp>
        <p:nvSpPr>
          <p:cNvPr id="48" name="object 3"/>
          <p:cNvSpPr/>
          <p:nvPr/>
        </p:nvSpPr>
        <p:spPr>
          <a:xfrm>
            <a:off x="0" y="0"/>
            <a:ext cx="6153181" cy="118683"/>
          </a:xfrm>
          <a:custGeom>
            <a:avLst/>
            <a:gdLst/>
            <a:ahLst/>
            <a:cxnLst/>
            <a:rect l="l" t="t" r="r" b="b"/>
            <a:pathLst>
              <a:path w="4608195" h="122554">
                <a:moveTo>
                  <a:pt x="0" y="122389"/>
                </a:moveTo>
                <a:lnTo>
                  <a:pt x="4608004" y="122389"/>
                </a:lnTo>
                <a:lnTo>
                  <a:pt x="4608004" y="0"/>
                </a:lnTo>
                <a:lnTo>
                  <a:pt x="0" y="0"/>
                </a:lnTo>
                <a:lnTo>
                  <a:pt x="0" y="12238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" name="object 11"/>
          <p:cNvSpPr txBox="1">
            <a:spLocks/>
          </p:cNvSpPr>
          <p:nvPr/>
        </p:nvSpPr>
        <p:spPr>
          <a:xfrm>
            <a:off x="5776911" y="3360076"/>
            <a:ext cx="396875" cy="100674"/>
          </a:xfrm>
          <a:prstGeom prst="rect">
            <a:avLst/>
          </a:prstGeom>
        </p:spPr>
        <p:txBody>
          <a:bodyPr vert="horz" wrap="square" lIns="0" tIns="10800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600" b="0" i="0" kern="1200">
                <a:solidFill>
                  <a:srgbClr val="7A0000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847">
              <a:lnSpc>
                <a:spcPts val="660"/>
              </a:lnSpc>
            </a:pP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4</a:t>
            </a:r>
          </a:p>
        </p:txBody>
      </p:sp>
      <p:grpSp>
        <p:nvGrpSpPr>
          <p:cNvPr id="56" name="Gruppo 11"/>
          <p:cNvGrpSpPr/>
          <p:nvPr/>
        </p:nvGrpSpPr>
        <p:grpSpPr>
          <a:xfrm>
            <a:off x="180975" y="449444"/>
            <a:ext cx="4305293" cy="280974"/>
            <a:chOff x="285750" y="643517"/>
            <a:chExt cx="4305293" cy="280974"/>
          </a:xfrm>
        </p:grpSpPr>
        <p:sp>
          <p:nvSpPr>
            <p:cNvPr id="63" name="Ovale 12"/>
            <p:cNvSpPr/>
            <p:nvPr/>
          </p:nvSpPr>
          <p:spPr>
            <a:xfrm>
              <a:off x="285750" y="75375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CasellaDiTesto 13"/>
                <p:cNvSpPr txBox="1"/>
                <p:nvPr/>
              </p:nvSpPr>
              <p:spPr>
                <a:xfrm>
                  <a:off x="361950" y="643517"/>
                  <a:ext cx="4229093" cy="2809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200" dirty="0">
                      <a:latin typeface="+mj-lt"/>
                    </a:rPr>
                    <a:t>Full 3D RFP </a:t>
                  </a:r>
                  <a:r>
                    <a:rPr lang="it-IT" sz="1200" dirty="0" err="1">
                      <a:latin typeface="+mj-lt"/>
                    </a:rPr>
                    <a:t>configuration</a:t>
                  </a:r>
                  <a:r>
                    <a:rPr lang="it-IT" sz="1200" dirty="0">
                      <a:latin typeface="+mj-lt"/>
                    </a:rPr>
                    <a:t>. </a:t>
                  </a:r>
                  <a:r>
                    <a:rPr lang="it-IT" sz="1200" dirty="0" err="1">
                      <a:latin typeface="+mj-lt"/>
                    </a:rPr>
                    <a:t>Helical</a:t>
                  </a:r>
                  <a:r>
                    <a:rPr lang="it-IT" sz="1200" dirty="0">
                      <a:latin typeface="+mj-lt"/>
                    </a:rPr>
                    <a:t> </a:t>
                  </a:r>
                  <a:r>
                    <a:rPr lang="it-IT" sz="1200" dirty="0" err="1">
                      <a:latin typeface="+mj-lt"/>
                    </a:rPr>
                    <a:t>flux</a:t>
                  </a:r>
                  <a:r>
                    <a:rPr lang="it-IT" sz="1200" dirty="0">
                      <a:latin typeface="+mj-lt"/>
                    </a:rPr>
                    <a:t> </a:t>
                  </a:r>
                  <a:r>
                    <a:rPr lang="it-IT" sz="1200" dirty="0" err="1">
                      <a:latin typeface="+mj-lt"/>
                    </a:rPr>
                    <a:t>function</a:t>
                  </a:r>
                  <a:r>
                    <a:rPr lang="it-IT" sz="1200" dirty="0">
                      <a:latin typeface="+mj-lt"/>
                    </a:rPr>
                    <a:t> with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1200" b="0" i="0" smtClean="0">
                              <a:latin typeface="Cambria Math" panose="02040503050406030204" pitchFamily="18" charset="0"/>
                            </a:rPr>
                            <m:t>J</m:t>
                          </m:r>
                        </m:e>
                        <m:sub>
                          <m:r>
                            <a:rPr lang="it-IT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</m:oMath>
                  </a14:m>
                  <a:r>
                    <a:rPr lang="en-GB" sz="1200" dirty="0">
                      <a:latin typeface="+mj-lt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64" name="CasellaDiTesto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950" y="643517"/>
                  <a:ext cx="4229093" cy="280974"/>
                </a:xfrm>
                <a:prstGeom prst="rect">
                  <a:avLst/>
                </a:prstGeom>
                <a:blipFill>
                  <a:blip r:embed="rId2"/>
                  <a:stretch>
                    <a:fillRect t="-2174" b="-1521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875266"/>
            <a:ext cx="3352800" cy="24605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14775" y="1025384"/>
            <a:ext cx="17525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 err="1">
                <a:latin typeface="+mj-lt"/>
              </a:rPr>
              <a:t>Original</a:t>
            </a:r>
            <a:r>
              <a:rPr lang="it-IT" sz="1100" dirty="0">
                <a:latin typeface="+mj-lt"/>
              </a:rPr>
              <a:t> </a:t>
            </a:r>
            <a:r>
              <a:rPr lang="it-IT" sz="1100" dirty="0" err="1">
                <a:latin typeface="+mj-lt"/>
              </a:rPr>
              <a:t>topology</a:t>
            </a:r>
            <a:r>
              <a:rPr lang="it-IT" sz="1100" dirty="0">
                <a:latin typeface="+mj-lt"/>
              </a:rPr>
              <a:t> </a:t>
            </a:r>
            <a:r>
              <a:rPr lang="it-IT" sz="1100" dirty="0" err="1">
                <a:latin typeface="+mj-lt"/>
              </a:rPr>
              <a:t>regained</a:t>
            </a:r>
            <a:r>
              <a:rPr lang="it-IT" sz="1100" dirty="0">
                <a:latin typeface="+mj-lt"/>
              </a:rPr>
              <a:t> with a new </a:t>
            </a:r>
            <a:r>
              <a:rPr lang="it-IT" sz="1100" dirty="0" err="1">
                <a:latin typeface="+mj-lt"/>
              </a:rPr>
              <a:t>helical</a:t>
            </a:r>
            <a:r>
              <a:rPr lang="it-IT" sz="1100" dirty="0">
                <a:latin typeface="+mj-lt"/>
              </a:rPr>
              <a:t> </a:t>
            </a:r>
            <a:r>
              <a:rPr lang="it-IT" sz="1100" dirty="0" err="1">
                <a:latin typeface="+mj-lt"/>
              </a:rPr>
              <a:t>axis</a:t>
            </a:r>
            <a:endParaRPr lang="it-IT" sz="1100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4775" y="738429"/>
            <a:ext cx="957263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700" dirty="0" err="1">
                <a:latin typeface="+mj-lt"/>
              </a:rPr>
              <a:t>Magnetic</a:t>
            </a:r>
            <a:r>
              <a:rPr lang="it-IT" sz="700" dirty="0">
                <a:latin typeface="+mj-lt"/>
              </a:rPr>
              <a:t> </a:t>
            </a:r>
            <a:r>
              <a:rPr lang="it-IT" sz="700" dirty="0" err="1">
                <a:latin typeface="+mj-lt"/>
              </a:rPr>
              <a:t>separatrix</a:t>
            </a:r>
            <a:endParaRPr lang="it-IT" sz="700" dirty="0">
              <a:latin typeface="+mj-lt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61975" y="922590"/>
            <a:ext cx="395355" cy="2665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422244" y="722535"/>
            <a:ext cx="106680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700" dirty="0" err="1">
                <a:latin typeface="+mj-lt"/>
              </a:rPr>
              <a:t>Plasmoid</a:t>
            </a:r>
            <a:r>
              <a:rPr lang="it-IT" sz="700" dirty="0">
                <a:latin typeface="+mj-lt"/>
              </a:rPr>
              <a:t> </a:t>
            </a:r>
            <a:r>
              <a:rPr lang="it-IT" sz="700" dirty="0" err="1">
                <a:latin typeface="+mj-lt"/>
              </a:rPr>
              <a:t>like</a:t>
            </a:r>
            <a:r>
              <a:rPr lang="it-IT" sz="700" dirty="0">
                <a:latin typeface="+mj-lt"/>
              </a:rPr>
              <a:t> </a:t>
            </a:r>
            <a:r>
              <a:rPr lang="it-IT" sz="700" dirty="0" err="1">
                <a:latin typeface="+mj-lt"/>
              </a:rPr>
              <a:t>structure</a:t>
            </a:r>
            <a:endParaRPr lang="it-IT" sz="700" dirty="0">
              <a:latin typeface="+mj-lt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933575" y="933009"/>
            <a:ext cx="266700" cy="2943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3" idx="1"/>
          </p:cNvCxnSpPr>
          <p:nvPr/>
        </p:nvCxnSpPr>
        <p:spPr>
          <a:xfrm flipH="1" flipV="1">
            <a:off x="3696237" y="1240665"/>
            <a:ext cx="218538" cy="1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499207"/>
      </p:ext>
    </p:extLst>
  </p:cSld>
  <p:clrMapOvr>
    <a:masterClrMapping/>
  </p:clrMapOvr>
  <p:transition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o 31"/>
          <p:cNvGrpSpPr/>
          <p:nvPr/>
        </p:nvGrpSpPr>
        <p:grpSpPr>
          <a:xfrm>
            <a:off x="0" y="3346272"/>
            <a:ext cx="6153150" cy="114478"/>
            <a:chOff x="0" y="3346272"/>
            <a:chExt cx="4610101" cy="114478"/>
          </a:xfrm>
        </p:grpSpPr>
        <p:sp>
          <p:nvSpPr>
            <p:cNvPr id="46" name="object 14"/>
            <p:cNvSpPr/>
            <p:nvPr/>
          </p:nvSpPr>
          <p:spPr>
            <a:xfrm>
              <a:off x="0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5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10800" rIns="0" bIns="0" rtlCol="0">
              <a:noAutofit/>
            </a:bodyPr>
            <a:lstStyle/>
            <a:p>
              <a:pPr algn="ctr"/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Artur</a:t>
              </a:r>
              <a:r>
                <a:rPr lang="it-IT" sz="700" dirty="0">
                  <a:solidFill>
                    <a:srgbClr val="EBEBEB"/>
                  </a:solidFill>
                  <a:latin typeface="+mj-lt"/>
                </a:rPr>
                <a:t> 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Kryzhanovskyy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bject 15"/>
            <p:cNvSpPr/>
            <p:nvPr/>
          </p:nvSpPr>
          <p:spPr>
            <a:xfrm>
              <a:off x="2305051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10800" rIns="0" bIns="0" rtlCol="0"/>
            <a:lstStyle/>
            <a:p>
              <a:pPr algn="ctr"/>
              <a:r>
                <a:rPr lang="it-IT" sz="700" spc="6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Extra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object 8"/>
          <p:cNvSpPr txBox="1"/>
          <p:nvPr/>
        </p:nvSpPr>
        <p:spPr>
          <a:xfrm>
            <a:off x="-200" y="118683"/>
            <a:ext cx="6153349" cy="290699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0" rIns="0" bIns="0" rtlCol="0">
            <a:noAutofit/>
          </a:bodyPr>
          <a:lstStyle/>
          <a:p>
            <a:pPr marL="107945">
              <a:spcBef>
                <a:spcPts val="375"/>
              </a:spcBef>
            </a:pPr>
            <a:r>
              <a:rPr lang="en-GB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</a:t>
            </a:r>
          </a:p>
        </p:txBody>
      </p:sp>
      <p:sp>
        <p:nvSpPr>
          <p:cNvPr id="48" name="object 3"/>
          <p:cNvSpPr/>
          <p:nvPr/>
        </p:nvSpPr>
        <p:spPr>
          <a:xfrm>
            <a:off x="0" y="0"/>
            <a:ext cx="6153181" cy="118683"/>
          </a:xfrm>
          <a:custGeom>
            <a:avLst/>
            <a:gdLst/>
            <a:ahLst/>
            <a:cxnLst/>
            <a:rect l="l" t="t" r="r" b="b"/>
            <a:pathLst>
              <a:path w="4608195" h="122554">
                <a:moveTo>
                  <a:pt x="0" y="122389"/>
                </a:moveTo>
                <a:lnTo>
                  <a:pt x="4608004" y="122389"/>
                </a:lnTo>
                <a:lnTo>
                  <a:pt x="4608004" y="0"/>
                </a:lnTo>
                <a:lnTo>
                  <a:pt x="0" y="0"/>
                </a:lnTo>
                <a:lnTo>
                  <a:pt x="0" y="12238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" name="object 11"/>
          <p:cNvSpPr txBox="1">
            <a:spLocks/>
          </p:cNvSpPr>
          <p:nvPr/>
        </p:nvSpPr>
        <p:spPr>
          <a:xfrm>
            <a:off x="5776911" y="3360076"/>
            <a:ext cx="396875" cy="100674"/>
          </a:xfrm>
          <a:prstGeom prst="rect">
            <a:avLst/>
          </a:prstGeom>
        </p:spPr>
        <p:txBody>
          <a:bodyPr vert="horz" wrap="square" lIns="0" tIns="10800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600" b="0" i="0" kern="1200">
                <a:solidFill>
                  <a:srgbClr val="7A0000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847">
              <a:lnSpc>
                <a:spcPts val="660"/>
              </a:lnSpc>
            </a:pP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5</a:t>
            </a:r>
          </a:p>
        </p:txBody>
      </p:sp>
      <p:pic>
        <p:nvPicPr>
          <p:cNvPr id="53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11" y="781295"/>
            <a:ext cx="2580106" cy="1876010"/>
          </a:xfrm>
          <a:prstGeom prst="rect">
            <a:avLst/>
          </a:prstGeom>
        </p:spPr>
      </p:pic>
      <p:pic>
        <p:nvPicPr>
          <p:cNvPr id="55" name="Immagin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035" y="827979"/>
            <a:ext cx="2673964" cy="17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383610"/>
      </p:ext>
    </p:extLst>
  </p:cSld>
  <p:clrMapOvr>
    <a:masterClrMapping/>
  </p:clrMapOvr>
  <p:transition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o 31"/>
          <p:cNvGrpSpPr/>
          <p:nvPr/>
        </p:nvGrpSpPr>
        <p:grpSpPr>
          <a:xfrm>
            <a:off x="0" y="3346272"/>
            <a:ext cx="6153150" cy="114478"/>
            <a:chOff x="0" y="3346272"/>
            <a:chExt cx="4610101" cy="114478"/>
          </a:xfrm>
        </p:grpSpPr>
        <p:sp>
          <p:nvSpPr>
            <p:cNvPr id="46" name="object 14"/>
            <p:cNvSpPr/>
            <p:nvPr/>
          </p:nvSpPr>
          <p:spPr>
            <a:xfrm>
              <a:off x="0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5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10800" rIns="0" bIns="0" rtlCol="0">
              <a:noAutofit/>
            </a:bodyPr>
            <a:lstStyle/>
            <a:p>
              <a:pPr algn="ctr"/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Artur</a:t>
              </a:r>
              <a:r>
                <a:rPr lang="it-IT" sz="700" dirty="0">
                  <a:solidFill>
                    <a:srgbClr val="EBEBEB"/>
                  </a:solidFill>
                  <a:latin typeface="+mj-lt"/>
                </a:rPr>
                <a:t> 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Kryzhanovskyy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bject 15"/>
            <p:cNvSpPr/>
            <p:nvPr/>
          </p:nvSpPr>
          <p:spPr>
            <a:xfrm>
              <a:off x="2305051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10800" rIns="0" bIns="0" rtlCol="0"/>
            <a:lstStyle/>
            <a:p>
              <a:pPr algn="ctr"/>
              <a:r>
                <a:rPr lang="it-IT" sz="700" spc="6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Extra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object 8"/>
          <p:cNvSpPr txBox="1"/>
          <p:nvPr/>
        </p:nvSpPr>
        <p:spPr>
          <a:xfrm>
            <a:off x="-200" y="118683"/>
            <a:ext cx="6153349" cy="290699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0" rIns="0" bIns="0" rtlCol="0">
            <a:noAutofit/>
          </a:bodyPr>
          <a:lstStyle/>
          <a:p>
            <a:pPr marL="107945">
              <a:spcBef>
                <a:spcPts val="375"/>
              </a:spcBef>
            </a:pPr>
            <a:r>
              <a:rPr lang="en-GB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</a:t>
            </a:r>
          </a:p>
        </p:txBody>
      </p:sp>
      <p:sp>
        <p:nvSpPr>
          <p:cNvPr id="48" name="object 3"/>
          <p:cNvSpPr/>
          <p:nvPr/>
        </p:nvSpPr>
        <p:spPr>
          <a:xfrm>
            <a:off x="0" y="0"/>
            <a:ext cx="6153181" cy="118683"/>
          </a:xfrm>
          <a:custGeom>
            <a:avLst/>
            <a:gdLst/>
            <a:ahLst/>
            <a:cxnLst/>
            <a:rect l="l" t="t" r="r" b="b"/>
            <a:pathLst>
              <a:path w="4608195" h="122554">
                <a:moveTo>
                  <a:pt x="0" y="122389"/>
                </a:moveTo>
                <a:lnTo>
                  <a:pt x="4608004" y="122389"/>
                </a:lnTo>
                <a:lnTo>
                  <a:pt x="4608004" y="0"/>
                </a:lnTo>
                <a:lnTo>
                  <a:pt x="0" y="0"/>
                </a:lnTo>
                <a:lnTo>
                  <a:pt x="0" y="12238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" name="object 11"/>
          <p:cNvSpPr txBox="1">
            <a:spLocks/>
          </p:cNvSpPr>
          <p:nvPr/>
        </p:nvSpPr>
        <p:spPr>
          <a:xfrm>
            <a:off x="5776911" y="3360076"/>
            <a:ext cx="396875" cy="100674"/>
          </a:xfrm>
          <a:prstGeom prst="rect">
            <a:avLst/>
          </a:prstGeom>
        </p:spPr>
        <p:txBody>
          <a:bodyPr vert="horz" wrap="square" lIns="0" tIns="10800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600" b="0" i="0" kern="1200">
                <a:solidFill>
                  <a:srgbClr val="7A0000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847">
              <a:lnSpc>
                <a:spcPts val="660"/>
              </a:lnSpc>
            </a:pP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6</a:t>
            </a:r>
          </a:p>
        </p:txBody>
      </p:sp>
      <p:pic>
        <p:nvPicPr>
          <p:cNvPr id="10" name="Immagine 6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1569105"/>
            <a:ext cx="4598534" cy="1209031"/>
          </a:xfrm>
          <a:prstGeom prst="rect">
            <a:avLst/>
          </a:prstGeom>
        </p:spPr>
      </p:pic>
      <p:grpSp>
        <p:nvGrpSpPr>
          <p:cNvPr id="11" name="Gruppo 11"/>
          <p:cNvGrpSpPr/>
          <p:nvPr/>
        </p:nvGrpSpPr>
        <p:grpSpPr>
          <a:xfrm>
            <a:off x="180975" y="517646"/>
            <a:ext cx="4305293" cy="276999"/>
            <a:chOff x="285750" y="643517"/>
            <a:chExt cx="4305293" cy="276999"/>
          </a:xfrm>
        </p:grpSpPr>
        <p:sp>
          <p:nvSpPr>
            <p:cNvPr id="12" name="Ovale 12"/>
            <p:cNvSpPr/>
            <p:nvPr/>
          </p:nvSpPr>
          <p:spPr>
            <a:xfrm>
              <a:off x="285750" y="75375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CasellaDiTesto 13"/>
                <p:cNvSpPr txBox="1"/>
                <p:nvPr/>
              </p:nvSpPr>
              <p:spPr>
                <a:xfrm>
                  <a:off x="361950" y="643517"/>
                  <a:ext cx="422909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200" dirty="0" err="1">
                      <a:latin typeface="+mj-lt"/>
                    </a:rPr>
                    <a:t>Variation</a:t>
                  </a:r>
                  <a:r>
                    <a:rPr lang="it-IT" sz="1200" dirty="0">
                      <a:latin typeface="+mj-lt"/>
                    </a:rPr>
                    <a:t> of the </a:t>
                  </a:r>
                  <a:r>
                    <a:rPr lang="it-IT" sz="1200" dirty="0" err="1">
                      <a:latin typeface="+mj-lt"/>
                    </a:rPr>
                    <a:t>amplitude</a:t>
                  </a:r>
                  <a:r>
                    <a:rPr lang="it-IT" sz="1200" dirty="0">
                      <a:latin typeface="+mj-lt"/>
                    </a:rPr>
                    <a:t> of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it-IT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200" i="1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sz="1200" i="1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</m:oMath>
                  </a14:m>
                  <a:r>
                    <a:rPr lang="it-IT" sz="1200" dirty="0">
                      <a:latin typeface="+mj-lt"/>
                    </a:rPr>
                    <a:t> CAE, </a:t>
                  </a:r>
                  <a:r>
                    <a:rPr lang="it-IT" sz="1200" dirty="0" err="1">
                      <a:latin typeface="+mj-lt"/>
                    </a:rPr>
                    <a:t>when</a:t>
                  </a:r>
                  <a:r>
                    <a:rPr lang="it-IT" sz="1200" dirty="0">
                      <a:latin typeface="+mj-lt"/>
                    </a:rPr>
                    <a:t> </a:t>
                  </a:r>
                  <a:r>
                    <a:rPr lang="it-IT" sz="1200" dirty="0" err="1">
                      <a:latin typeface="+mj-lt"/>
                    </a:rPr>
                    <a:t>varying</a:t>
                  </a:r>
                  <a:r>
                    <a:rPr lang="it-IT" sz="1200" dirty="0">
                      <a:latin typeface="+mj-lt"/>
                    </a:rPr>
                    <a:t> mode (</a:t>
                  </a:r>
                  <a:r>
                    <a:rPr lang="it-IT" sz="1200" dirty="0" err="1">
                      <a:latin typeface="+mj-lt"/>
                    </a:rPr>
                    <a:t>m,n</a:t>
                  </a:r>
                  <a:r>
                    <a:rPr lang="it-IT" sz="1200" dirty="0">
                      <a:latin typeface="+mj-lt"/>
                    </a:rPr>
                    <a:t>):</a:t>
                  </a:r>
                </a:p>
              </p:txBody>
            </p:sp>
          </mc:Choice>
          <mc:Fallback xmlns="">
            <p:sp>
              <p:nvSpPr>
                <p:cNvPr id="14" name="CasellaDiTesto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950" y="643517"/>
                  <a:ext cx="4229093" cy="276999"/>
                </a:xfrm>
                <a:prstGeom prst="rect">
                  <a:avLst/>
                </a:prstGeom>
                <a:blipFill>
                  <a:blip r:embed="rId4"/>
                  <a:stretch>
                    <a:fillRect t="-2222" b="-17778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325496257"/>
      </p:ext>
    </p:extLst>
  </p:cSld>
  <p:clrMapOvr>
    <a:masterClrMapping/>
  </p:clrMapOvr>
  <p:transition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o 31"/>
          <p:cNvGrpSpPr/>
          <p:nvPr/>
        </p:nvGrpSpPr>
        <p:grpSpPr>
          <a:xfrm>
            <a:off x="0" y="3346272"/>
            <a:ext cx="6153150" cy="114478"/>
            <a:chOff x="0" y="3346272"/>
            <a:chExt cx="4610101" cy="114478"/>
          </a:xfrm>
        </p:grpSpPr>
        <p:sp>
          <p:nvSpPr>
            <p:cNvPr id="46" name="object 14"/>
            <p:cNvSpPr/>
            <p:nvPr/>
          </p:nvSpPr>
          <p:spPr>
            <a:xfrm>
              <a:off x="0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5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10800" rIns="0" bIns="0" rtlCol="0">
              <a:noAutofit/>
            </a:bodyPr>
            <a:lstStyle/>
            <a:p>
              <a:pPr algn="ctr"/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Artur</a:t>
              </a:r>
              <a:r>
                <a:rPr lang="it-IT" sz="700" dirty="0">
                  <a:solidFill>
                    <a:srgbClr val="EBEBEB"/>
                  </a:solidFill>
                  <a:latin typeface="+mj-lt"/>
                </a:rPr>
                <a:t> 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Kryzhanovskyy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bject 15"/>
            <p:cNvSpPr/>
            <p:nvPr/>
          </p:nvSpPr>
          <p:spPr>
            <a:xfrm>
              <a:off x="2305051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10800" rIns="0" bIns="0" rtlCol="0"/>
            <a:lstStyle/>
            <a:p>
              <a:pPr algn="ctr"/>
              <a:r>
                <a:rPr lang="it-IT" sz="700" spc="6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Extra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object 8"/>
          <p:cNvSpPr txBox="1"/>
          <p:nvPr/>
        </p:nvSpPr>
        <p:spPr>
          <a:xfrm>
            <a:off x="-200" y="118683"/>
            <a:ext cx="6153349" cy="290699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0" rIns="0" bIns="0" rtlCol="0">
            <a:noAutofit/>
          </a:bodyPr>
          <a:lstStyle/>
          <a:p>
            <a:pPr marL="107945">
              <a:spcBef>
                <a:spcPts val="375"/>
              </a:spcBef>
            </a:pPr>
            <a:r>
              <a:rPr lang="en-GB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</a:t>
            </a:r>
          </a:p>
        </p:txBody>
      </p:sp>
      <p:sp>
        <p:nvSpPr>
          <p:cNvPr id="48" name="object 3"/>
          <p:cNvSpPr/>
          <p:nvPr/>
        </p:nvSpPr>
        <p:spPr>
          <a:xfrm>
            <a:off x="0" y="0"/>
            <a:ext cx="6153181" cy="118683"/>
          </a:xfrm>
          <a:custGeom>
            <a:avLst/>
            <a:gdLst/>
            <a:ahLst/>
            <a:cxnLst/>
            <a:rect l="l" t="t" r="r" b="b"/>
            <a:pathLst>
              <a:path w="4608195" h="122554">
                <a:moveTo>
                  <a:pt x="0" y="122389"/>
                </a:moveTo>
                <a:lnTo>
                  <a:pt x="4608004" y="122389"/>
                </a:lnTo>
                <a:lnTo>
                  <a:pt x="4608004" y="0"/>
                </a:lnTo>
                <a:lnTo>
                  <a:pt x="0" y="0"/>
                </a:lnTo>
                <a:lnTo>
                  <a:pt x="0" y="12238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" name="object 11"/>
          <p:cNvSpPr txBox="1">
            <a:spLocks/>
          </p:cNvSpPr>
          <p:nvPr/>
        </p:nvSpPr>
        <p:spPr>
          <a:xfrm>
            <a:off x="5776911" y="3360076"/>
            <a:ext cx="396875" cy="100674"/>
          </a:xfrm>
          <a:prstGeom prst="rect">
            <a:avLst/>
          </a:prstGeom>
        </p:spPr>
        <p:txBody>
          <a:bodyPr vert="horz" wrap="square" lIns="0" tIns="10800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600" b="0" i="0" kern="1200">
                <a:solidFill>
                  <a:srgbClr val="7A0000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847">
              <a:lnSpc>
                <a:spcPts val="660"/>
              </a:lnSpc>
            </a:pP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6</a:t>
            </a:r>
          </a:p>
        </p:txBody>
      </p:sp>
      <p:grpSp>
        <p:nvGrpSpPr>
          <p:cNvPr id="11" name="Gruppo 11"/>
          <p:cNvGrpSpPr/>
          <p:nvPr/>
        </p:nvGrpSpPr>
        <p:grpSpPr>
          <a:xfrm>
            <a:off x="180975" y="517646"/>
            <a:ext cx="4953000" cy="276999"/>
            <a:chOff x="285750" y="643517"/>
            <a:chExt cx="4953000" cy="276999"/>
          </a:xfrm>
        </p:grpSpPr>
        <p:sp>
          <p:nvSpPr>
            <p:cNvPr id="12" name="Ovale 12"/>
            <p:cNvSpPr/>
            <p:nvPr/>
          </p:nvSpPr>
          <p:spPr>
            <a:xfrm>
              <a:off x="285750" y="75375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CasellaDiTesto 13"/>
            <p:cNvSpPr txBox="1"/>
            <p:nvPr/>
          </p:nvSpPr>
          <p:spPr>
            <a:xfrm>
              <a:off x="361950" y="643517"/>
              <a:ext cx="4876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+mj-lt"/>
                </a:rPr>
                <a:t>Helically-symmetric Tokamak configurations. (m,n)=(1,1) mode analysis. 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7F323BC-FA06-A921-6A98-B72FEFDE8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" y="1072078"/>
            <a:ext cx="1913723" cy="2263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772150-D8AE-9FBD-9806-BE83984C1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6982" y="1082497"/>
            <a:ext cx="1913723" cy="2263775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1716E5C7-356D-115B-8698-C8CD46A6C514}"/>
              </a:ext>
            </a:extLst>
          </p:cNvPr>
          <p:cNvSpPr/>
          <p:nvPr/>
        </p:nvSpPr>
        <p:spPr>
          <a:xfrm>
            <a:off x="2074840" y="1975365"/>
            <a:ext cx="609600" cy="228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F018A2C-2C95-0802-3325-9C874B5D35F8}"/>
                  </a:ext>
                </a:extLst>
              </p:cNvPr>
              <p:cNvSpPr txBox="1"/>
              <p:nvPr/>
            </p:nvSpPr>
            <p:spPr>
              <a:xfrm>
                <a:off x="257175" y="888356"/>
                <a:ext cx="101123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000" dirty="0">
                    <a:latin typeface="+mj-lt"/>
                  </a:rPr>
                  <a:t>S=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it-IT" sz="1000" dirty="0">
                    <a:latin typeface="+mj-lt"/>
                  </a:rPr>
                  <a:t>, M=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it-IT" sz="1000" dirty="0">
                  <a:latin typeface="+mj-lt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F018A2C-2C95-0802-3325-9C874B5D3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75" y="888356"/>
                <a:ext cx="1011239" cy="246221"/>
              </a:xfrm>
              <a:prstGeom prst="rect">
                <a:avLst/>
              </a:prstGeom>
              <a:blipFill>
                <a:blip r:embed="rId4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73A5C4F-8BE5-DCCB-3301-A2814FA51BAF}"/>
                  </a:ext>
                </a:extLst>
              </p:cNvPr>
              <p:cNvSpPr txBox="1"/>
              <p:nvPr/>
            </p:nvSpPr>
            <p:spPr>
              <a:xfrm>
                <a:off x="3052725" y="899458"/>
                <a:ext cx="101123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000" dirty="0">
                    <a:latin typeface="+mj-lt"/>
                  </a:rPr>
                  <a:t>S=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it-IT" sz="1000" dirty="0">
                    <a:latin typeface="+mj-lt"/>
                  </a:rPr>
                  <a:t>, M=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it-IT" sz="10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73A5C4F-8BE5-DCCB-3301-A2814FA51B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2725" y="899458"/>
                <a:ext cx="1011239" cy="246221"/>
              </a:xfrm>
              <a:prstGeom prst="rect">
                <a:avLst/>
              </a:prstGeom>
              <a:blipFill>
                <a:blip r:embed="rId5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DE082CFF-1E64-28C7-6746-E52CB702E009}"/>
              </a:ext>
            </a:extLst>
          </p:cNvPr>
          <p:cNvSpPr txBox="1"/>
          <p:nvPr/>
        </p:nvSpPr>
        <p:spPr>
          <a:xfrm>
            <a:off x="1942298" y="1740892"/>
            <a:ext cx="8499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FF0000"/>
                </a:solidFill>
                <a:latin typeface="+mj-lt"/>
              </a:rPr>
              <a:t>Increase</a:t>
            </a:r>
            <a:r>
              <a:rPr lang="it-IT" sz="1000" dirty="0">
                <a:latin typeface="+mj-lt"/>
              </a:rPr>
              <a:t> in </a:t>
            </a:r>
            <a:r>
              <a:rPr lang="it-IT" sz="1000" dirty="0">
                <a:solidFill>
                  <a:srgbClr val="FF0000"/>
                </a:solidFill>
                <a:latin typeface="+mj-lt"/>
              </a:rPr>
              <a:t>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B61234-0695-565E-34CB-6984F53DBA2A}"/>
              </a:ext>
            </a:extLst>
          </p:cNvPr>
          <p:cNvSpPr txBox="1"/>
          <p:nvPr/>
        </p:nvSpPr>
        <p:spPr>
          <a:xfrm>
            <a:off x="5078411" y="2577018"/>
            <a:ext cx="10953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latin typeface="+mj-lt"/>
              </a:rPr>
              <a:t>No excitation for higher viscosity</a:t>
            </a:r>
          </a:p>
          <a:p>
            <a:r>
              <a:rPr lang="it-IT" sz="1000" dirty="0">
                <a:latin typeface="+mj-lt"/>
              </a:rPr>
              <a:t>(lower M) </a:t>
            </a:r>
          </a:p>
        </p:txBody>
      </p:sp>
    </p:spTree>
    <p:extLst>
      <p:ext uri="{BB962C8B-B14F-4D97-AF65-F5344CB8AC3E}">
        <p14:creationId xmlns:p14="http://schemas.microsoft.com/office/powerpoint/2010/main" val="3203995720"/>
      </p:ext>
    </p:extLst>
  </p:cSld>
  <p:clrMapOvr>
    <a:masterClrMapping/>
  </p:clrMapOvr>
  <p:transition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o 31"/>
          <p:cNvGrpSpPr/>
          <p:nvPr/>
        </p:nvGrpSpPr>
        <p:grpSpPr>
          <a:xfrm>
            <a:off x="0" y="3346272"/>
            <a:ext cx="6153150" cy="114478"/>
            <a:chOff x="0" y="3346272"/>
            <a:chExt cx="4610101" cy="114478"/>
          </a:xfrm>
        </p:grpSpPr>
        <p:sp>
          <p:nvSpPr>
            <p:cNvPr id="46" name="object 14"/>
            <p:cNvSpPr/>
            <p:nvPr/>
          </p:nvSpPr>
          <p:spPr>
            <a:xfrm>
              <a:off x="0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5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10800" rIns="0" bIns="0" rtlCol="0">
              <a:noAutofit/>
            </a:bodyPr>
            <a:lstStyle/>
            <a:p>
              <a:pPr algn="ctr"/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Artur</a:t>
              </a:r>
              <a:r>
                <a:rPr lang="it-IT" sz="700" dirty="0">
                  <a:solidFill>
                    <a:srgbClr val="EBEBEB"/>
                  </a:solidFill>
                  <a:latin typeface="+mj-lt"/>
                </a:rPr>
                <a:t> 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Kryzhanovskyy </a:t>
              </a:r>
              <a:r>
                <a:rPr lang="it-IT" sz="700" i="1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et al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bject 15"/>
            <p:cNvSpPr/>
            <p:nvPr/>
          </p:nvSpPr>
          <p:spPr>
            <a:xfrm>
              <a:off x="2305051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10800" rIns="0" bIns="0" rtlCol="0"/>
            <a:lstStyle/>
            <a:p>
              <a:pPr algn="ctr"/>
              <a:r>
                <a:rPr lang="it-IT" sz="700" spc="6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Outline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5819775" y="3360076"/>
            <a:ext cx="320675" cy="100674"/>
          </a:xfrm>
          <a:prstGeom prst="rect">
            <a:avLst/>
          </a:prstGeom>
        </p:spPr>
        <p:txBody>
          <a:bodyPr vert="horz" wrap="square" lIns="0" tIns="10800" rIns="0" bIns="0" rtlCol="0">
            <a:spAutoFit/>
          </a:bodyPr>
          <a:lstStyle/>
          <a:p>
            <a:pPr marL="69847">
              <a:lnSpc>
                <a:spcPts val="660"/>
              </a:lnSpc>
            </a:pPr>
            <a:fld id="{81D60167-4931-47E6-BA6A-407CBD079E47}" type="slidenum">
              <a:rPr sz="700" spc="45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marL="69847">
                <a:lnSpc>
                  <a:spcPts val="660"/>
                </a:lnSpc>
              </a:pPr>
              <a:t>4</a:t>
            </a:fld>
            <a:r>
              <a:rPr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700" spc="114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sz="700" spc="5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87" name="CasellaDiTesto 16"/>
          <p:cNvSpPr txBox="1"/>
          <p:nvPr/>
        </p:nvSpPr>
        <p:spPr>
          <a:xfrm>
            <a:off x="48136" y="237366"/>
            <a:ext cx="6183698" cy="319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4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GB" sz="1400" dirty="0">
                <a:solidFill>
                  <a:srgbClr val="00B0F0"/>
                </a:solidFill>
                <a:latin typeface="+mj-lt"/>
              </a:rPr>
              <a:t>Experimental motivations</a:t>
            </a:r>
            <a:r>
              <a:rPr lang="en-GB" sz="1400" dirty="0">
                <a:latin typeface="+mj-lt"/>
              </a:rPr>
              <a:t>: AWs in RFX-mod and Tokamak Ohmic discharges</a:t>
            </a:r>
          </a:p>
          <a:p>
            <a:pPr marL="342900" indent="-342900">
              <a:lnSpc>
                <a:spcPct val="240000"/>
              </a:lnSpc>
              <a:buClr>
                <a:schemeClr val="bg1">
                  <a:lumMod val="75000"/>
                </a:schemeClr>
              </a:buClr>
              <a:buFont typeface="+mj-lt"/>
              <a:buAutoNum type="arabicPeriod"/>
            </a:pPr>
            <a:r>
              <a:rPr lang="en-GB" sz="1400" dirty="0">
                <a:solidFill>
                  <a:srgbClr val="75DBFF"/>
                </a:solidFill>
                <a:latin typeface="+mj-lt"/>
              </a:rPr>
              <a:t>Tools</a:t>
            </a:r>
            <a:r>
              <a:rPr lang="en-GB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: </a:t>
            </a:r>
            <a:r>
              <a:rPr lang="en-GB" sz="14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SpeCyl</a:t>
            </a:r>
            <a:r>
              <a:rPr lang="en-GB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code</a:t>
            </a:r>
          </a:p>
          <a:p>
            <a:pPr marL="342900" indent="-342900">
              <a:lnSpc>
                <a:spcPct val="240000"/>
              </a:lnSpc>
              <a:buClr>
                <a:schemeClr val="bg1">
                  <a:lumMod val="75000"/>
                </a:schemeClr>
              </a:buClr>
              <a:buFont typeface="+mj-lt"/>
              <a:buAutoNum type="arabicPeriod"/>
            </a:pPr>
            <a:r>
              <a:rPr lang="en-GB" sz="1400" dirty="0">
                <a:solidFill>
                  <a:srgbClr val="9BE5FF"/>
                </a:solidFill>
                <a:latin typeface="+mj-lt"/>
              </a:rPr>
              <a:t>Nonlinear 3D MHD modelling of </a:t>
            </a:r>
            <a:r>
              <a:rPr lang="en-GB" sz="1400" dirty="0" err="1">
                <a:solidFill>
                  <a:srgbClr val="9BE5FF"/>
                </a:solidFill>
                <a:latin typeface="+mj-lt"/>
              </a:rPr>
              <a:t>Alfvén</a:t>
            </a:r>
            <a:r>
              <a:rPr lang="en-GB" sz="1400" dirty="0">
                <a:solidFill>
                  <a:srgbClr val="9BE5FF"/>
                </a:solidFill>
                <a:latin typeface="+mj-lt"/>
              </a:rPr>
              <a:t> waves</a:t>
            </a:r>
            <a:r>
              <a:rPr lang="en-GB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:</a:t>
            </a:r>
            <a:r>
              <a:rPr lang="en-GB" sz="1400" dirty="0">
                <a:latin typeface="+mj-lt"/>
              </a:rPr>
              <a:t> </a:t>
            </a:r>
          </a:p>
          <a:p>
            <a:pPr marL="342900" indent="-342900">
              <a:lnSpc>
                <a:spcPct val="240000"/>
              </a:lnSpc>
              <a:buClr>
                <a:schemeClr val="bg1">
                  <a:lumMod val="75000"/>
                </a:schemeClr>
              </a:buClr>
              <a:buFont typeface="+mj-lt"/>
              <a:buAutoNum type="arabicPeriod"/>
            </a:pPr>
            <a:endParaRPr lang="en-GB" sz="1400" dirty="0">
              <a:latin typeface="+mj-lt"/>
            </a:endParaRPr>
          </a:p>
          <a:p>
            <a:pPr marL="342900" indent="-342900">
              <a:lnSpc>
                <a:spcPct val="240000"/>
              </a:lnSpc>
              <a:buClr>
                <a:schemeClr val="bg1">
                  <a:lumMod val="75000"/>
                </a:schemeClr>
              </a:buClr>
              <a:buFont typeface="+mj-lt"/>
              <a:buAutoNum type="arabicPeriod"/>
            </a:pPr>
            <a:endParaRPr lang="en-GB" sz="1400" dirty="0">
              <a:latin typeface="+mj-lt"/>
            </a:endParaRPr>
          </a:p>
          <a:p>
            <a:pPr marL="342900" indent="-342900">
              <a:lnSpc>
                <a:spcPct val="240000"/>
              </a:lnSpc>
              <a:buClr>
                <a:schemeClr val="bg1">
                  <a:lumMod val="75000"/>
                </a:schemeClr>
              </a:buClr>
              <a:buFont typeface="+mj-lt"/>
              <a:buAutoNum type="arabicPeriod"/>
            </a:pPr>
            <a:r>
              <a:rPr lang="en-GB" sz="1400" dirty="0">
                <a:solidFill>
                  <a:srgbClr val="9BE5FF"/>
                </a:solidFill>
                <a:latin typeface="+mj-lt"/>
              </a:rPr>
              <a:t>Conclusions and future perspectives</a:t>
            </a:r>
          </a:p>
        </p:txBody>
      </p:sp>
      <p:sp>
        <p:nvSpPr>
          <p:cNvPr id="69" name="object 8"/>
          <p:cNvSpPr txBox="1"/>
          <p:nvPr/>
        </p:nvSpPr>
        <p:spPr>
          <a:xfrm>
            <a:off x="-200" y="118683"/>
            <a:ext cx="6153349" cy="290699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0" rIns="0" bIns="0" rtlCol="0">
            <a:noAutofit/>
          </a:bodyPr>
          <a:lstStyle/>
          <a:p>
            <a:pPr marL="107945">
              <a:spcBef>
                <a:spcPts val="375"/>
              </a:spcBef>
            </a:pPr>
            <a:r>
              <a:rPr lang="it-IT" sz="2000" spc="-10" dirty="0" err="1">
                <a:solidFill>
                  <a:srgbClr val="FFFFFF"/>
                </a:solidFill>
                <a:latin typeface="+mj-lt"/>
                <a:cs typeface="Arial"/>
              </a:rPr>
              <a:t>Outline</a:t>
            </a:r>
            <a:r>
              <a:rPr lang="it-IT" sz="2000" spc="-10" dirty="0">
                <a:solidFill>
                  <a:srgbClr val="FFFFFF"/>
                </a:solidFill>
                <a:latin typeface="+mj-lt"/>
                <a:cs typeface="Arial"/>
              </a:rPr>
              <a:t> of the talk</a:t>
            </a:r>
            <a:endParaRPr sz="2000" dirty="0">
              <a:latin typeface="+mj-lt"/>
              <a:cs typeface="Arial"/>
            </a:endParaRPr>
          </a:p>
        </p:txBody>
      </p:sp>
      <p:sp>
        <p:nvSpPr>
          <p:cNvPr id="39" name="object 3"/>
          <p:cNvSpPr/>
          <p:nvPr/>
        </p:nvSpPr>
        <p:spPr>
          <a:xfrm>
            <a:off x="0" y="0"/>
            <a:ext cx="6153181" cy="118683"/>
          </a:xfrm>
          <a:custGeom>
            <a:avLst/>
            <a:gdLst/>
            <a:ahLst/>
            <a:cxnLst/>
            <a:rect l="l" t="t" r="r" b="b"/>
            <a:pathLst>
              <a:path w="4608195" h="122554">
                <a:moveTo>
                  <a:pt x="0" y="122389"/>
                </a:moveTo>
                <a:lnTo>
                  <a:pt x="4608004" y="122389"/>
                </a:lnTo>
                <a:lnTo>
                  <a:pt x="4608004" y="0"/>
                </a:lnTo>
                <a:lnTo>
                  <a:pt x="0" y="0"/>
                </a:lnTo>
                <a:lnTo>
                  <a:pt x="0" y="12238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CasellaDiTesto 16"/>
          <p:cNvSpPr txBox="1"/>
          <p:nvPr/>
        </p:nvSpPr>
        <p:spPr>
          <a:xfrm>
            <a:off x="338407" y="1654175"/>
            <a:ext cx="4343400" cy="1231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chemeClr val="bg1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Verification with analytical solutions for uniform case </a:t>
            </a:r>
          </a:p>
          <a:p>
            <a:pPr marL="285750" indent="-285750">
              <a:lnSpc>
                <a:spcPct val="200000"/>
              </a:lnSpc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it-IT" sz="13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RFP configuration (Recall)</a:t>
            </a:r>
          </a:p>
          <a:p>
            <a:pPr marL="285750" indent="-285750">
              <a:lnSpc>
                <a:spcPct val="200000"/>
              </a:lnSpc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Tokamak configuration (New)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A4EA5AF-905E-BB04-68F0-54A8B3699C28}"/>
              </a:ext>
            </a:extLst>
          </p:cNvPr>
          <p:cNvGrpSpPr/>
          <p:nvPr/>
        </p:nvGrpSpPr>
        <p:grpSpPr>
          <a:xfrm>
            <a:off x="2794742" y="2270017"/>
            <a:ext cx="2894061" cy="533399"/>
            <a:chOff x="1841972" y="1715361"/>
            <a:chExt cx="2894061" cy="533399"/>
          </a:xfrm>
        </p:grpSpPr>
        <p:sp>
          <p:nvSpPr>
            <p:cNvPr id="73" name="Parentesi graffa chiusa 23">
              <a:extLst>
                <a:ext uri="{FF2B5EF4-FFF2-40B4-BE49-F238E27FC236}">
                  <a16:creationId xmlns:a16="http://schemas.microsoft.com/office/drawing/2014/main" id="{30A74762-E683-1BA8-035A-3475C4B9F9E1}"/>
                </a:ext>
              </a:extLst>
            </p:cNvPr>
            <p:cNvSpPr/>
            <p:nvPr/>
          </p:nvSpPr>
          <p:spPr>
            <a:xfrm>
              <a:off x="1841972" y="1715361"/>
              <a:ext cx="124862" cy="533399"/>
            </a:xfrm>
            <a:prstGeom prst="rightBrace">
              <a:avLst>
                <a:gd name="adj1" fmla="val 28803"/>
                <a:gd name="adj2" fmla="val 50000"/>
              </a:avLst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sz="1200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C5AF4B1-D91E-70EB-4B29-C5AF9B186488}"/>
                </a:ext>
              </a:extLst>
            </p:cNvPr>
            <p:cNvSpPr txBox="1"/>
            <p:nvPr/>
          </p:nvSpPr>
          <p:spPr>
            <a:xfrm>
              <a:off x="1926547" y="1752884"/>
              <a:ext cx="2809486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>
                  <a:schemeClr val="tx1"/>
                </a:buClr>
              </a:pPr>
              <a:r>
                <a:rPr lang="en-GB" sz="1300" dirty="0">
                  <a:solidFill>
                    <a:srgbClr val="FFC69F"/>
                  </a:solidFill>
                  <a:latin typeface="+mj-lt"/>
                </a:rPr>
                <a:t>Self-consistent</a:t>
              </a:r>
              <a:r>
                <a:rPr lang="en-GB" sz="1300" dirty="0">
                  <a:latin typeface="+mj-lt"/>
                </a:rPr>
                <a:t> </a:t>
              </a:r>
              <a:r>
                <a:rPr lang="en-GB" sz="1300" dirty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AWs excitation in </a:t>
              </a:r>
              <a:r>
                <a:rPr lang="en-GB" sz="1300" dirty="0">
                  <a:solidFill>
                    <a:srgbClr val="FFC69F"/>
                  </a:solidFill>
                  <a:latin typeface="+mj-lt"/>
                </a:rPr>
                <a:t>fully</a:t>
              </a:r>
              <a:r>
                <a:rPr lang="en-GB" sz="1300" dirty="0">
                  <a:solidFill>
                    <a:srgbClr val="FF6600"/>
                  </a:solidFill>
                  <a:latin typeface="+mj-lt"/>
                </a:rPr>
                <a:t> </a:t>
              </a:r>
              <a:r>
                <a:rPr lang="en-GB" sz="1300" dirty="0">
                  <a:solidFill>
                    <a:srgbClr val="FFC69F"/>
                  </a:solidFill>
                  <a:latin typeface="+mj-lt"/>
                </a:rPr>
                <a:t>3D dynamic </a:t>
              </a:r>
              <a:r>
                <a:rPr lang="en-GB" sz="1300" dirty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configuration</a:t>
              </a:r>
              <a:r>
                <a:rPr lang="en-GB" sz="1300" dirty="0">
                  <a:latin typeface="+mj-lt"/>
                </a:rPr>
                <a:t>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CE87FB0-2B0D-A7DE-B94F-FC9F3A2F5739}"/>
              </a:ext>
            </a:extLst>
          </p:cNvPr>
          <p:cNvGrpSpPr/>
          <p:nvPr/>
        </p:nvGrpSpPr>
        <p:grpSpPr>
          <a:xfrm>
            <a:off x="4422616" y="-16273"/>
            <a:ext cx="720240" cy="119905"/>
            <a:chOff x="4457417" y="-16273"/>
            <a:chExt cx="720240" cy="119905"/>
          </a:xfrm>
        </p:grpSpPr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F9BCADFA-A8DE-E5CC-62C1-18236BEAB6CF}"/>
                </a:ext>
              </a:extLst>
            </p:cNvPr>
            <p:cNvSpPr txBox="1"/>
            <p:nvPr/>
          </p:nvSpPr>
          <p:spPr>
            <a:xfrm>
              <a:off x="4457417" y="-16273"/>
              <a:ext cx="448780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25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Tokamak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FB3CA42-515D-7380-946E-B41C58C039F0}"/>
                </a:ext>
              </a:extLst>
            </p:cNvPr>
            <p:cNvGrpSpPr/>
            <p:nvPr/>
          </p:nvGrpSpPr>
          <p:grpSpPr>
            <a:xfrm>
              <a:off x="4906197" y="34156"/>
              <a:ext cx="271460" cy="45719"/>
              <a:chOff x="2924175" y="188068"/>
              <a:chExt cx="271460" cy="45719"/>
            </a:xfrm>
          </p:grpSpPr>
          <p:sp>
            <p:nvSpPr>
              <p:cNvPr id="15" name="object 9">
                <a:extLst>
                  <a:ext uri="{FF2B5EF4-FFF2-40B4-BE49-F238E27FC236}">
                    <a16:creationId xmlns:a16="http://schemas.microsoft.com/office/drawing/2014/main" id="{5F0A83C4-A6C1-2999-2D2B-576BE340D58B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9">
                <a:extLst>
                  <a:ext uri="{FF2B5EF4-FFF2-40B4-BE49-F238E27FC236}">
                    <a16:creationId xmlns:a16="http://schemas.microsoft.com/office/drawing/2014/main" id="{AA882811-48BB-5FBC-B9D2-F78FE071508D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9">
                <a:extLst>
                  <a:ext uri="{FF2B5EF4-FFF2-40B4-BE49-F238E27FC236}">
                    <a16:creationId xmlns:a16="http://schemas.microsoft.com/office/drawing/2014/main" id="{8FD6F57F-5806-13C8-7E98-23A6DCA83C7F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9">
                <a:extLst>
                  <a:ext uri="{FF2B5EF4-FFF2-40B4-BE49-F238E27FC236}">
                    <a16:creationId xmlns:a16="http://schemas.microsoft.com/office/drawing/2014/main" id="{068B1E63-425D-F47E-A4E6-71BCB747A5B9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0EDEBE2-85D5-11AC-EF73-6B3AF380B650}"/>
              </a:ext>
            </a:extLst>
          </p:cNvPr>
          <p:cNvGrpSpPr/>
          <p:nvPr/>
        </p:nvGrpSpPr>
        <p:grpSpPr>
          <a:xfrm>
            <a:off x="3651345" y="-16273"/>
            <a:ext cx="489077" cy="119905"/>
            <a:chOff x="3720821" y="-16273"/>
            <a:chExt cx="489077" cy="119905"/>
          </a:xfrm>
        </p:grpSpPr>
        <p:sp>
          <p:nvSpPr>
            <p:cNvPr id="20" name="object 10">
              <a:extLst>
                <a:ext uri="{FF2B5EF4-FFF2-40B4-BE49-F238E27FC236}">
                  <a16:creationId xmlns:a16="http://schemas.microsoft.com/office/drawing/2014/main" id="{3AF92549-0436-98CE-FDAF-26045CE85FE5}"/>
                </a:ext>
              </a:extLst>
            </p:cNvPr>
            <p:cNvSpPr txBox="1"/>
            <p:nvPr/>
          </p:nvSpPr>
          <p:spPr>
            <a:xfrm>
              <a:off x="3720821" y="-16273"/>
              <a:ext cx="23516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RFP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8625430-9904-463C-637C-AA308FE8D2FF}"/>
                </a:ext>
              </a:extLst>
            </p:cNvPr>
            <p:cNvGrpSpPr/>
            <p:nvPr/>
          </p:nvGrpSpPr>
          <p:grpSpPr>
            <a:xfrm>
              <a:off x="3938438" y="34156"/>
              <a:ext cx="271460" cy="45719"/>
              <a:chOff x="2924175" y="188068"/>
              <a:chExt cx="271460" cy="45719"/>
            </a:xfrm>
          </p:grpSpPr>
          <p:sp>
            <p:nvSpPr>
              <p:cNvPr id="22" name="object 9">
                <a:extLst>
                  <a:ext uri="{FF2B5EF4-FFF2-40B4-BE49-F238E27FC236}">
                    <a16:creationId xmlns:a16="http://schemas.microsoft.com/office/drawing/2014/main" id="{997F12D9-C40A-0638-1891-93123C63CD89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9">
                <a:extLst>
                  <a:ext uri="{FF2B5EF4-FFF2-40B4-BE49-F238E27FC236}">
                    <a16:creationId xmlns:a16="http://schemas.microsoft.com/office/drawing/2014/main" id="{043ABBF5-5032-A475-8971-D4C5AB56F58A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" name="object 9">
                <a:extLst>
                  <a:ext uri="{FF2B5EF4-FFF2-40B4-BE49-F238E27FC236}">
                    <a16:creationId xmlns:a16="http://schemas.microsoft.com/office/drawing/2014/main" id="{14D73C74-23FA-87A6-321A-D889DBAC3C46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" name="object 9">
                <a:extLst>
                  <a:ext uri="{FF2B5EF4-FFF2-40B4-BE49-F238E27FC236}">
                    <a16:creationId xmlns:a16="http://schemas.microsoft.com/office/drawing/2014/main" id="{3F1593B2-22AC-FF02-E4B6-598688671CE2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96D09AE-8A7F-8CEF-33EA-7DA3ED5170BB}"/>
              </a:ext>
            </a:extLst>
          </p:cNvPr>
          <p:cNvGrpSpPr/>
          <p:nvPr/>
        </p:nvGrpSpPr>
        <p:grpSpPr>
          <a:xfrm>
            <a:off x="37578" y="-16273"/>
            <a:ext cx="661509" cy="119905"/>
            <a:chOff x="37578" y="-16273"/>
            <a:chExt cx="661509" cy="119905"/>
          </a:xfrm>
        </p:grpSpPr>
        <p:sp>
          <p:nvSpPr>
            <p:cNvPr id="27" name="object 10">
              <a:extLst>
                <a:ext uri="{FF2B5EF4-FFF2-40B4-BE49-F238E27FC236}">
                  <a16:creationId xmlns:a16="http://schemas.microsoft.com/office/drawing/2014/main" id="{7460B036-71DC-791E-EF21-23CE987614AC}"/>
                </a:ext>
              </a:extLst>
            </p:cNvPr>
            <p:cNvSpPr txBox="1"/>
            <p:nvPr/>
          </p:nvSpPr>
          <p:spPr>
            <a:xfrm>
              <a:off x="37578" y="-16273"/>
              <a:ext cx="532514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Introdu</a:t>
              </a:r>
              <a:r>
                <a:rPr lang="it-IT"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ction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735CBD2-42FC-6F14-1515-C4FD53BA72D3}"/>
                </a:ext>
              </a:extLst>
            </p:cNvPr>
            <p:cNvGrpSpPr/>
            <p:nvPr/>
          </p:nvGrpSpPr>
          <p:grpSpPr>
            <a:xfrm>
              <a:off x="578121" y="34156"/>
              <a:ext cx="120966" cy="45719"/>
              <a:chOff x="2924175" y="188068"/>
              <a:chExt cx="120966" cy="45719"/>
            </a:xfrm>
          </p:grpSpPr>
          <p:sp>
            <p:nvSpPr>
              <p:cNvPr id="29" name="object 9">
                <a:extLst>
                  <a:ext uri="{FF2B5EF4-FFF2-40B4-BE49-F238E27FC236}">
                    <a16:creationId xmlns:a16="http://schemas.microsoft.com/office/drawing/2014/main" id="{6840767E-57FB-2750-51A0-F51CC1577987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9">
                <a:extLst>
                  <a:ext uri="{FF2B5EF4-FFF2-40B4-BE49-F238E27FC236}">
                    <a16:creationId xmlns:a16="http://schemas.microsoft.com/office/drawing/2014/main" id="{D5E9FECC-2AAC-4AFE-BE14-3FCDB4F128E4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80A596A-3A64-0E19-A994-223CC9EC4BAA}"/>
              </a:ext>
            </a:extLst>
          </p:cNvPr>
          <p:cNvGrpSpPr/>
          <p:nvPr/>
        </p:nvGrpSpPr>
        <p:grpSpPr>
          <a:xfrm>
            <a:off x="2056632" y="-16273"/>
            <a:ext cx="308217" cy="119905"/>
            <a:chOff x="1796655" y="-13431"/>
            <a:chExt cx="308217" cy="119905"/>
          </a:xfrm>
        </p:grpSpPr>
        <p:sp>
          <p:nvSpPr>
            <p:cNvPr id="33" name="object 10">
              <a:extLst>
                <a:ext uri="{FF2B5EF4-FFF2-40B4-BE49-F238E27FC236}">
                  <a16:creationId xmlns:a16="http://schemas.microsoft.com/office/drawing/2014/main" id="{2C30A2C2-14C2-CDC3-9885-B33293BB90AA}"/>
                </a:ext>
              </a:extLst>
            </p:cNvPr>
            <p:cNvSpPr txBox="1"/>
            <p:nvPr/>
          </p:nvSpPr>
          <p:spPr>
            <a:xfrm>
              <a:off x="1796655" y="-13431"/>
              <a:ext cx="28371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Tools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34" name="object 9">
              <a:extLst>
                <a:ext uri="{FF2B5EF4-FFF2-40B4-BE49-F238E27FC236}">
                  <a16:creationId xmlns:a16="http://schemas.microsoft.com/office/drawing/2014/main" id="{0F0AAB20-A828-1A54-BC69-2E5F7D3CA2D2}"/>
                </a:ext>
              </a:extLst>
            </p:cNvPr>
            <p:cNvSpPr/>
            <p:nvPr/>
          </p:nvSpPr>
          <p:spPr>
            <a:xfrm>
              <a:off x="2059153" y="36009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36195" h="36194">
                  <a:moveTo>
                    <a:pt x="36002" y="18001"/>
                  </a:moveTo>
                  <a:lnTo>
                    <a:pt x="34587" y="10994"/>
                  </a:lnTo>
                  <a:lnTo>
                    <a:pt x="30729" y="5272"/>
                  </a:lnTo>
                  <a:lnTo>
                    <a:pt x="25007" y="1414"/>
                  </a:lnTo>
                  <a:lnTo>
                    <a:pt x="18000" y="0"/>
                  </a:lnTo>
                  <a:lnTo>
                    <a:pt x="10994" y="1414"/>
                  </a:lnTo>
                  <a:lnTo>
                    <a:pt x="5272" y="5272"/>
                  </a:lnTo>
                  <a:lnTo>
                    <a:pt x="1414" y="10994"/>
                  </a:lnTo>
                  <a:lnTo>
                    <a:pt x="0" y="18001"/>
                  </a:lnTo>
                  <a:lnTo>
                    <a:pt x="1414" y="25008"/>
                  </a:lnTo>
                  <a:lnTo>
                    <a:pt x="5272" y="30729"/>
                  </a:lnTo>
                  <a:lnTo>
                    <a:pt x="10994" y="34587"/>
                  </a:lnTo>
                  <a:lnTo>
                    <a:pt x="18000" y="36002"/>
                  </a:lnTo>
                  <a:lnTo>
                    <a:pt x="25007" y="34587"/>
                  </a:lnTo>
                  <a:lnTo>
                    <a:pt x="30729" y="30729"/>
                  </a:lnTo>
                  <a:lnTo>
                    <a:pt x="34587" y="25008"/>
                  </a:lnTo>
                  <a:lnTo>
                    <a:pt x="36002" y="18001"/>
                  </a:lnTo>
                  <a:close/>
                </a:path>
              </a:pathLst>
            </a:custGeom>
            <a:ln w="5060">
              <a:solidFill>
                <a:schemeClr val="accent1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4F50326-421E-1958-C6BF-DF2E7CEAF1F6}"/>
              </a:ext>
            </a:extLst>
          </p:cNvPr>
          <p:cNvGrpSpPr/>
          <p:nvPr/>
        </p:nvGrpSpPr>
        <p:grpSpPr>
          <a:xfrm>
            <a:off x="981281" y="-16273"/>
            <a:ext cx="793157" cy="119905"/>
            <a:chOff x="853883" y="-13431"/>
            <a:chExt cx="793157" cy="119905"/>
          </a:xfrm>
        </p:grpSpPr>
        <p:sp>
          <p:nvSpPr>
            <p:cNvPr id="36" name="object 10">
              <a:extLst>
                <a:ext uri="{FF2B5EF4-FFF2-40B4-BE49-F238E27FC236}">
                  <a16:creationId xmlns:a16="http://schemas.microsoft.com/office/drawing/2014/main" id="{E50734DD-925D-5961-7109-C497316A8E34}"/>
                </a:ext>
              </a:extLst>
            </p:cNvPr>
            <p:cNvSpPr txBox="1"/>
            <p:nvPr/>
          </p:nvSpPr>
          <p:spPr>
            <a:xfrm>
              <a:off x="853883" y="-13431"/>
              <a:ext cx="793157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bg1"/>
                  </a:solidFill>
                  <a:cs typeface="Arial"/>
                </a:rPr>
                <a:t>Motivations</a:t>
              </a:r>
              <a:endParaRPr sz="7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65C1D3C-6C2E-6B26-D450-07CE16AFD0A8}"/>
                </a:ext>
              </a:extLst>
            </p:cNvPr>
            <p:cNvGrpSpPr/>
            <p:nvPr/>
          </p:nvGrpSpPr>
          <p:grpSpPr>
            <a:xfrm>
              <a:off x="1372449" y="36009"/>
              <a:ext cx="271460" cy="45719"/>
              <a:chOff x="2924175" y="188068"/>
              <a:chExt cx="271460" cy="45719"/>
            </a:xfrm>
          </p:grpSpPr>
          <p:sp>
            <p:nvSpPr>
              <p:cNvPr id="38" name="object 9">
                <a:extLst>
                  <a:ext uri="{FF2B5EF4-FFF2-40B4-BE49-F238E27FC236}">
                    <a16:creationId xmlns:a16="http://schemas.microsoft.com/office/drawing/2014/main" id="{241D98E2-F04A-F6A1-9808-9B292223B8EE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" name="object 9">
                <a:extLst>
                  <a:ext uri="{FF2B5EF4-FFF2-40B4-BE49-F238E27FC236}">
                    <a16:creationId xmlns:a16="http://schemas.microsoft.com/office/drawing/2014/main" id="{A36F7D24-A567-BDB0-B14C-3F4B2ACA116D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" name="object 9">
                <a:extLst>
                  <a:ext uri="{FF2B5EF4-FFF2-40B4-BE49-F238E27FC236}">
                    <a16:creationId xmlns:a16="http://schemas.microsoft.com/office/drawing/2014/main" id="{8C50FBF6-221B-5293-9F97-A7E281412B08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" name="object 9">
                <a:extLst>
                  <a:ext uri="{FF2B5EF4-FFF2-40B4-BE49-F238E27FC236}">
                    <a16:creationId xmlns:a16="http://schemas.microsoft.com/office/drawing/2014/main" id="{47176937-9CED-3579-8BCC-04598B554B0D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84D745E-C5F1-8039-B9FE-2EE7A3AC4C21}"/>
              </a:ext>
            </a:extLst>
          </p:cNvPr>
          <p:cNvGrpSpPr/>
          <p:nvPr/>
        </p:nvGrpSpPr>
        <p:grpSpPr>
          <a:xfrm>
            <a:off x="5425049" y="-16273"/>
            <a:ext cx="676029" cy="119905"/>
            <a:chOff x="5425049" y="-16273"/>
            <a:chExt cx="676029" cy="119905"/>
          </a:xfrm>
        </p:grpSpPr>
        <p:sp>
          <p:nvSpPr>
            <p:cNvPr id="79" name="object 10">
              <a:extLst>
                <a:ext uri="{FF2B5EF4-FFF2-40B4-BE49-F238E27FC236}">
                  <a16:creationId xmlns:a16="http://schemas.microsoft.com/office/drawing/2014/main" id="{3D95C2EB-36D7-11E7-432C-0C242142C0DF}"/>
                </a:ext>
              </a:extLst>
            </p:cNvPr>
            <p:cNvSpPr txBox="1"/>
            <p:nvPr/>
          </p:nvSpPr>
          <p:spPr>
            <a:xfrm>
              <a:off x="5425049" y="-16273"/>
              <a:ext cx="561975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Conclusions</a:t>
              </a:r>
              <a:r>
                <a:rPr lang="it-IT" sz="700" spc="30" dirty="0">
                  <a:solidFill>
                    <a:srgbClr val="A67F84"/>
                  </a:solidFill>
                  <a:cs typeface="Arial"/>
                </a:rPr>
                <a:t> </a:t>
              </a:r>
              <a:r>
                <a:rPr lang="it-IT" sz="600" spc="30" dirty="0">
                  <a:solidFill>
                    <a:srgbClr val="A67F84"/>
                  </a:solidFill>
                  <a:cs typeface="Arial"/>
                </a:rPr>
                <a:t>   </a:t>
              </a:r>
              <a:endParaRPr lang="it-IT" sz="600" spc="25" dirty="0">
                <a:solidFill>
                  <a:srgbClr val="FFFFFF"/>
                </a:solidFill>
                <a:cs typeface="Arial"/>
              </a:endParaRP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2877A94-3FE5-F79D-21AB-D396A95498CB}"/>
                </a:ext>
              </a:extLst>
            </p:cNvPr>
            <p:cNvGrpSpPr/>
            <p:nvPr/>
          </p:nvGrpSpPr>
          <p:grpSpPr>
            <a:xfrm>
              <a:off x="5980112" y="34448"/>
              <a:ext cx="120966" cy="45719"/>
              <a:chOff x="2924175" y="188068"/>
              <a:chExt cx="120966" cy="45719"/>
            </a:xfrm>
          </p:grpSpPr>
          <p:sp>
            <p:nvSpPr>
              <p:cNvPr id="81" name="object 9">
                <a:extLst>
                  <a:ext uri="{FF2B5EF4-FFF2-40B4-BE49-F238E27FC236}">
                    <a16:creationId xmlns:a16="http://schemas.microsoft.com/office/drawing/2014/main" id="{803F06F9-6492-46DE-50C5-776E90BBB5FC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" name="object 9">
                <a:extLst>
                  <a:ext uri="{FF2B5EF4-FFF2-40B4-BE49-F238E27FC236}">
                    <a16:creationId xmlns:a16="http://schemas.microsoft.com/office/drawing/2014/main" id="{BA9D6534-B0DE-ECEA-6387-167F728620D4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3300BDEB-A275-58A3-E185-27D4CCAE9C4F}"/>
              </a:ext>
            </a:extLst>
          </p:cNvPr>
          <p:cNvGrpSpPr/>
          <p:nvPr/>
        </p:nvGrpSpPr>
        <p:grpSpPr>
          <a:xfrm>
            <a:off x="2647043" y="-16273"/>
            <a:ext cx="722108" cy="119905"/>
            <a:chOff x="2468563" y="-16273"/>
            <a:chExt cx="722108" cy="119905"/>
          </a:xfrm>
        </p:grpSpPr>
        <p:sp>
          <p:nvSpPr>
            <p:cNvPr id="84" name="object 10">
              <a:extLst>
                <a:ext uri="{FF2B5EF4-FFF2-40B4-BE49-F238E27FC236}">
                  <a16:creationId xmlns:a16="http://schemas.microsoft.com/office/drawing/2014/main" id="{EFC1633B-932C-5C66-2055-BC8CB7F531E2}"/>
                </a:ext>
              </a:extLst>
            </p:cNvPr>
            <p:cNvSpPr txBox="1"/>
            <p:nvPr/>
          </p:nvSpPr>
          <p:spPr>
            <a:xfrm>
              <a:off x="2468563" y="-16273"/>
              <a:ext cx="671422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Uniform</a:t>
              </a: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 case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EF83276B-A1E0-C1B4-072B-1D0F6E174067}"/>
                </a:ext>
              </a:extLst>
            </p:cNvPr>
            <p:cNvGrpSpPr/>
            <p:nvPr/>
          </p:nvGrpSpPr>
          <p:grpSpPr>
            <a:xfrm>
              <a:off x="3069705" y="34156"/>
              <a:ext cx="120966" cy="45719"/>
              <a:chOff x="2924175" y="188068"/>
              <a:chExt cx="120966" cy="45719"/>
            </a:xfrm>
          </p:grpSpPr>
          <p:sp>
            <p:nvSpPr>
              <p:cNvPr id="86" name="object 9">
                <a:extLst>
                  <a:ext uri="{FF2B5EF4-FFF2-40B4-BE49-F238E27FC236}">
                    <a16:creationId xmlns:a16="http://schemas.microsoft.com/office/drawing/2014/main" id="{00058811-3497-3B29-E84E-98C046CD8421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" name="object 9">
                <a:extLst>
                  <a:ext uri="{FF2B5EF4-FFF2-40B4-BE49-F238E27FC236}">
                    <a16:creationId xmlns:a16="http://schemas.microsoft.com/office/drawing/2014/main" id="{C968FDCD-52B5-3B30-8F8E-88C51BCCD945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82957882"/>
      </p:ext>
    </p:extLst>
  </p:cSld>
  <p:clrMapOvr>
    <a:masterClrMapping/>
  </p:clrMapOvr>
  <p:transition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o 31"/>
          <p:cNvGrpSpPr/>
          <p:nvPr/>
        </p:nvGrpSpPr>
        <p:grpSpPr>
          <a:xfrm>
            <a:off x="0" y="3346272"/>
            <a:ext cx="6153150" cy="114478"/>
            <a:chOff x="0" y="3346272"/>
            <a:chExt cx="4610101" cy="114478"/>
          </a:xfrm>
        </p:grpSpPr>
        <p:sp>
          <p:nvSpPr>
            <p:cNvPr id="46" name="object 14"/>
            <p:cNvSpPr/>
            <p:nvPr/>
          </p:nvSpPr>
          <p:spPr>
            <a:xfrm>
              <a:off x="0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5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10800" rIns="0" bIns="0" rtlCol="0">
              <a:noAutofit/>
            </a:bodyPr>
            <a:lstStyle/>
            <a:p>
              <a:pPr algn="ctr"/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Artur</a:t>
              </a:r>
              <a:r>
                <a:rPr lang="it-IT" sz="700" dirty="0">
                  <a:solidFill>
                    <a:srgbClr val="EBEBEB"/>
                  </a:solidFill>
                  <a:latin typeface="+mj-lt"/>
                </a:rPr>
                <a:t> 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Kryzhanovskyy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bject 15"/>
            <p:cNvSpPr/>
            <p:nvPr/>
          </p:nvSpPr>
          <p:spPr>
            <a:xfrm>
              <a:off x="2305051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10800" rIns="0" bIns="0" rtlCol="0"/>
            <a:lstStyle/>
            <a:p>
              <a:pPr algn="ctr"/>
              <a:r>
                <a:rPr lang="it-IT" sz="700" spc="6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Extra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object 8"/>
          <p:cNvSpPr txBox="1"/>
          <p:nvPr/>
        </p:nvSpPr>
        <p:spPr>
          <a:xfrm>
            <a:off x="-200" y="118683"/>
            <a:ext cx="6153349" cy="290699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0" rIns="0" bIns="0" rtlCol="0">
            <a:noAutofit/>
          </a:bodyPr>
          <a:lstStyle/>
          <a:p>
            <a:pPr marL="107945">
              <a:spcBef>
                <a:spcPts val="375"/>
              </a:spcBef>
            </a:pPr>
            <a:r>
              <a:rPr lang="en-GB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AWs in </a:t>
            </a:r>
            <a:r>
              <a:rPr lang="en-GB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Ohmic</a:t>
            </a:r>
            <a:r>
              <a:rPr lang="en-GB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discharges</a:t>
            </a:r>
          </a:p>
        </p:txBody>
      </p:sp>
      <p:sp>
        <p:nvSpPr>
          <p:cNvPr id="48" name="object 3"/>
          <p:cNvSpPr/>
          <p:nvPr/>
        </p:nvSpPr>
        <p:spPr>
          <a:xfrm>
            <a:off x="0" y="0"/>
            <a:ext cx="6153181" cy="118683"/>
          </a:xfrm>
          <a:custGeom>
            <a:avLst/>
            <a:gdLst/>
            <a:ahLst/>
            <a:cxnLst/>
            <a:rect l="l" t="t" r="r" b="b"/>
            <a:pathLst>
              <a:path w="4608195" h="122554">
                <a:moveTo>
                  <a:pt x="0" y="122389"/>
                </a:moveTo>
                <a:lnTo>
                  <a:pt x="4608004" y="122389"/>
                </a:lnTo>
                <a:lnTo>
                  <a:pt x="4608004" y="0"/>
                </a:lnTo>
                <a:lnTo>
                  <a:pt x="0" y="0"/>
                </a:lnTo>
                <a:lnTo>
                  <a:pt x="0" y="12238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" name="object 11"/>
          <p:cNvSpPr txBox="1">
            <a:spLocks/>
          </p:cNvSpPr>
          <p:nvPr/>
        </p:nvSpPr>
        <p:spPr>
          <a:xfrm>
            <a:off x="5776911" y="3360076"/>
            <a:ext cx="396875" cy="100674"/>
          </a:xfrm>
          <a:prstGeom prst="rect">
            <a:avLst/>
          </a:prstGeom>
        </p:spPr>
        <p:txBody>
          <a:bodyPr vert="horz" wrap="square" lIns="0" tIns="10800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600" b="0" i="0" kern="1200">
                <a:solidFill>
                  <a:srgbClr val="7A0000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847">
              <a:lnSpc>
                <a:spcPts val="660"/>
              </a:lnSpc>
            </a:pP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7</a:t>
            </a:r>
          </a:p>
        </p:txBody>
      </p:sp>
      <p:grpSp>
        <p:nvGrpSpPr>
          <p:cNvPr id="11" name="Gruppo 11"/>
          <p:cNvGrpSpPr/>
          <p:nvPr/>
        </p:nvGrpSpPr>
        <p:grpSpPr>
          <a:xfrm>
            <a:off x="180975" y="517646"/>
            <a:ext cx="4305293" cy="276999"/>
            <a:chOff x="285750" y="643517"/>
            <a:chExt cx="4305293" cy="276999"/>
          </a:xfrm>
        </p:grpSpPr>
        <p:sp>
          <p:nvSpPr>
            <p:cNvPr id="12" name="Ovale 12"/>
            <p:cNvSpPr/>
            <p:nvPr/>
          </p:nvSpPr>
          <p:spPr>
            <a:xfrm>
              <a:off x="285750" y="75375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CasellaDiTesto 13"/>
            <p:cNvSpPr txBox="1"/>
            <p:nvPr/>
          </p:nvSpPr>
          <p:spPr>
            <a:xfrm>
              <a:off x="361950" y="643517"/>
              <a:ext cx="4229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err="1">
                  <a:latin typeface="+mj-lt"/>
                </a:rPr>
                <a:t>Discharge</a:t>
              </a:r>
              <a:r>
                <a:rPr lang="it-IT" sz="1200" dirty="0">
                  <a:latin typeface="+mj-lt"/>
                </a:rPr>
                <a:t> in </a:t>
              </a:r>
              <a:r>
                <a:rPr lang="it-IT" sz="1200" dirty="0" err="1">
                  <a:latin typeface="+mj-lt"/>
                </a:rPr>
                <a:t>Spherical</a:t>
              </a:r>
              <a:r>
                <a:rPr lang="it-IT" sz="1200" dirty="0">
                  <a:latin typeface="+mj-lt"/>
                </a:rPr>
                <a:t> </a:t>
              </a:r>
              <a:r>
                <a:rPr lang="it-IT" sz="1200" dirty="0" err="1">
                  <a:latin typeface="+mj-lt"/>
                </a:rPr>
                <a:t>tokamak</a:t>
              </a:r>
              <a:r>
                <a:rPr lang="it-IT" sz="1200" dirty="0">
                  <a:latin typeface="+mj-lt"/>
                </a:rPr>
                <a:t> </a:t>
              </a:r>
              <a:r>
                <a:rPr lang="it-IT" sz="1200" b="1" dirty="0">
                  <a:latin typeface="+mj-lt"/>
                </a:rPr>
                <a:t>Globus-M2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180975" y="1032864"/>
            <a:ext cx="35433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+mj-lt"/>
              </a:rPr>
              <a:t>Bursts of Alfven oscillations arise after sawtooth crushes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13B7F3-F3E3-8864-D8E9-111575FBC15B}"/>
              </a:ext>
            </a:extLst>
          </p:cNvPr>
          <p:cNvSpPr txBox="1"/>
          <p:nvPr/>
        </p:nvSpPr>
        <p:spPr>
          <a:xfrm>
            <a:off x="3076474" y="467734"/>
            <a:ext cx="1876527" cy="301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>
                <a:schemeClr val="tx1"/>
              </a:buClr>
            </a:pPr>
            <a:r>
              <a:rPr lang="en-GB" sz="800" dirty="0">
                <a:solidFill>
                  <a:srgbClr val="00B0F0"/>
                </a:solidFill>
                <a:latin typeface="+mj-lt"/>
              </a:rPr>
              <a:t>[S.V. Lebedev et al., 43th EPS 2016]</a:t>
            </a:r>
            <a:endParaRPr lang="en-GB" sz="11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F77518-3656-D59C-4A8A-F80F935DF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899"/>
            <a:ext cx="4135377" cy="14899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B031E8-5373-67B7-713E-493B3145A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576" y="1335460"/>
            <a:ext cx="1933574" cy="146290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4D5BA66-214C-CE14-62AB-E2E5C8AD52EF}"/>
              </a:ext>
            </a:extLst>
          </p:cNvPr>
          <p:cNvSpPr/>
          <p:nvPr/>
        </p:nvSpPr>
        <p:spPr>
          <a:xfrm>
            <a:off x="4676775" y="1068882"/>
            <a:ext cx="116701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 err="1">
                <a:latin typeface="+mj-lt"/>
              </a:rPr>
              <a:t>Alfvénic</a:t>
            </a:r>
            <a:r>
              <a:rPr lang="it-IT" sz="1100" dirty="0">
                <a:latin typeface="+mj-lt"/>
              </a:rPr>
              <a:t> </a:t>
            </a:r>
            <a:r>
              <a:rPr lang="it-IT" sz="1100" dirty="0" err="1">
                <a:latin typeface="+mj-lt"/>
              </a:rPr>
              <a:t>scaling</a:t>
            </a:r>
            <a:endParaRPr lang="it-IT" sz="11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19359588"/>
      </p:ext>
    </p:extLst>
  </p:cSld>
  <p:clrMapOvr>
    <a:masterClrMapping/>
  </p:clrMapOvr>
  <p:transition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o 31"/>
          <p:cNvGrpSpPr/>
          <p:nvPr/>
        </p:nvGrpSpPr>
        <p:grpSpPr>
          <a:xfrm>
            <a:off x="0" y="3346272"/>
            <a:ext cx="6153150" cy="114478"/>
            <a:chOff x="0" y="3346272"/>
            <a:chExt cx="4610101" cy="114478"/>
          </a:xfrm>
        </p:grpSpPr>
        <p:sp>
          <p:nvSpPr>
            <p:cNvPr id="46" name="object 14"/>
            <p:cNvSpPr/>
            <p:nvPr/>
          </p:nvSpPr>
          <p:spPr>
            <a:xfrm>
              <a:off x="0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5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10800" rIns="0" bIns="0" rtlCol="0">
              <a:noAutofit/>
            </a:bodyPr>
            <a:lstStyle/>
            <a:p>
              <a:pPr algn="ctr"/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Artur</a:t>
              </a:r>
              <a:r>
                <a:rPr lang="it-IT" sz="700" dirty="0">
                  <a:solidFill>
                    <a:srgbClr val="EBEBEB"/>
                  </a:solidFill>
                  <a:latin typeface="+mj-lt"/>
                </a:rPr>
                <a:t> 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Kryzhanovskyy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bject 15"/>
            <p:cNvSpPr/>
            <p:nvPr/>
          </p:nvSpPr>
          <p:spPr>
            <a:xfrm>
              <a:off x="2305051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10800" rIns="0" bIns="0" rtlCol="0"/>
            <a:lstStyle/>
            <a:p>
              <a:pPr algn="ctr"/>
              <a:r>
                <a:rPr lang="it-IT" sz="700" spc="6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Extra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object 8"/>
          <p:cNvSpPr txBox="1"/>
          <p:nvPr/>
        </p:nvSpPr>
        <p:spPr>
          <a:xfrm>
            <a:off x="-200" y="118683"/>
            <a:ext cx="6153349" cy="290699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0" rIns="0" bIns="0" rtlCol="0">
            <a:noAutofit/>
          </a:bodyPr>
          <a:lstStyle/>
          <a:p>
            <a:pPr marL="107945">
              <a:spcBef>
                <a:spcPts val="375"/>
              </a:spcBef>
            </a:pPr>
            <a:r>
              <a:rPr lang="en-GB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AWs in </a:t>
            </a:r>
            <a:r>
              <a:rPr lang="en-GB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Ohmic</a:t>
            </a:r>
            <a:r>
              <a:rPr lang="en-GB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discharges</a:t>
            </a:r>
          </a:p>
        </p:txBody>
      </p:sp>
      <p:sp>
        <p:nvSpPr>
          <p:cNvPr id="48" name="object 3"/>
          <p:cNvSpPr/>
          <p:nvPr/>
        </p:nvSpPr>
        <p:spPr>
          <a:xfrm>
            <a:off x="0" y="0"/>
            <a:ext cx="6153181" cy="118683"/>
          </a:xfrm>
          <a:custGeom>
            <a:avLst/>
            <a:gdLst/>
            <a:ahLst/>
            <a:cxnLst/>
            <a:rect l="l" t="t" r="r" b="b"/>
            <a:pathLst>
              <a:path w="4608195" h="122554">
                <a:moveTo>
                  <a:pt x="0" y="122389"/>
                </a:moveTo>
                <a:lnTo>
                  <a:pt x="4608004" y="122389"/>
                </a:lnTo>
                <a:lnTo>
                  <a:pt x="4608004" y="0"/>
                </a:lnTo>
                <a:lnTo>
                  <a:pt x="0" y="0"/>
                </a:lnTo>
                <a:lnTo>
                  <a:pt x="0" y="12238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" name="object 11"/>
          <p:cNvSpPr txBox="1">
            <a:spLocks/>
          </p:cNvSpPr>
          <p:nvPr/>
        </p:nvSpPr>
        <p:spPr>
          <a:xfrm>
            <a:off x="5776911" y="3360076"/>
            <a:ext cx="396875" cy="100674"/>
          </a:xfrm>
          <a:prstGeom prst="rect">
            <a:avLst/>
          </a:prstGeom>
        </p:spPr>
        <p:txBody>
          <a:bodyPr vert="horz" wrap="square" lIns="0" tIns="10800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600" b="0" i="0" kern="1200">
                <a:solidFill>
                  <a:srgbClr val="7A0000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847">
              <a:lnSpc>
                <a:spcPts val="660"/>
              </a:lnSpc>
            </a:pP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7</a:t>
            </a:r>
          </a:p>
        </p:txBody>
      </p:sp>
      <p:grpSp>
        <p:nvGrpSpPr>
          <p:cNvPr id="11" name="Gruppo 11"/>
          <p:cNvGrpSpPr/>
          <p:nvPr/>
        </p:nvGrpSpPr>
        <p:grpSpPr>
          <a:xfrm>
            <a:off x="180975" y="517646"/>
            <a:ext cx="2971799" cy="276999"/>
            <a:chOff x="285750" y="643517"/>
            <a:chExt cx="2971799" cy="276999"/>
          </a:xfrm>
        </p:grpSpPr>
        <p:sp>
          <p:nvSpPr>
            <p:cNvPr id="12" name="Ovale 12"/>
            <p:cNvSpPr/>
            <p:nvPr/>
          </p:nvSpPr>
          <p:spPr>
            <a:xfrm>
              <a:off x="285750" y="75375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CasellaDiTesto 13"/>
            <p:cNvSpPr txBox="1"/>
            <p:nvPr/>
          </p:nvSpPr>
          <p:spPr>
            <a:xfrm>
              <a:off x="361951" y="643517"/>
              <a:ext cx="28955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+mj-lt"/>
                </a:rPr>
                <a:t>Discharge in </a:t>
              </a:r>
              <a:r>
                <a:rPr lang="it-IT" sz="1200" b="1" dirty="0">
                  <a:latin typeface="+mj-lt"/>
                </a:rPr>
                <a:t>Tunam-3M </a:t>
              </a:r>
              <a:r>
                <a:rPr lang="it-IT" sz="1200" dirty="0">
                  <a:latin typeface="+mj-lt"/>
                </a:rPr>
                <a:t>tokamak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875921"/>
            <a:ext cx="2440722" cy="24161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E99D728-2A14-18A4-2FDB-08DB9B3C8F6D}"/>
              </a:ext>
            </a:extLst>
          </p:cNvPr>
          <p:cNvSpPr txBox="1"/>
          <p:nvPr/>
        </p:nvSpPr>
        <p:spPr>
          <a:xfrm>
            <a:off x="3100286" y="439856"/>
            <a:ext cx="1524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>
                <a:schemeClr val="tx1"/>
              </a:buClr>
            </a:pPr>
            <a:r>
              <a:rPr lang="en-GB" sz="800" dirty="0">
                <a:solidFill>
                  <a:srgbClr val="00B0F0"/>
                </a:solidFill>
                <a:latin typeface="+mj-lt"/>
              </a:rPr>
              <a:t>[</a:t>
            </a:r>
            <a:r>
              <a:rPr lang="en-GB" sz="800" dirty="0" err="1">
                <a:solidFill>
                  <a:srgbClr val="00B0F0"/>
                </a:solidFill>
                <a:latin typeface="+mj-lt"/>
              </a:rPr>
              <a:t>Balachenkov</a:t>
            </a:r>
            <a:r>
              <a:rPr lang="en-GB" sz="800" dirty="0">
                <a:solidFill>
                  <a:srgbClr val="00B0F0"/>
                </a:solidFill>
                <a:latin typeface="+mj-lt"/>
              </a:rPr>
              <a:t> et al., NF 2021]</a:t>
            </a:r>
            <a:endParaRPr lang="en-GB" sz="11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056" y="1790321"/>
            <a:ext cx="1670424" cy="15017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00375" y="1003519"/>
            <a:ext cx="187652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 err="1">
                <a:latin typeface="+mj-lt"/>
              </a:rPr>
              <a:t>Bursts</a:t>
            </a:r>
            <a:r>
              <a:rPr lang="it-IT" sz="1100" dirty="0">
                <a:latin typeface="+mj-lt"/>
              </a:rPr>
              <a:t> of </a:t>
            </a:r>
            <a:r>
              <a:rPr lang="it-IT" sz="1100" dirty="0" err="1">
                <a:latin typeface="+mj-lt"/>
              </a:rPr>
              <a:t>Alfven</a:t>
            </a:r>
            <a:r>
              <a:rPr lang="it-IT" sz="1100" dirty="0">
                <a:latin typeface="+mj-lt"/>
              </a:rPr>
              <a:t> </a:t>
            </a:r>
            <a:r>
              <a:rPr lang="it-IT" sz="1100" dirty="0" err="1">
                <a:latin typeface="+mj-lt"/>
              </a:rPr>
              <a:t>oscillations</a:t>
            </a:r>
            <a:endParaRPr lang="it-IT" sz="1100" dirty="0">
              <a:latin typeface="+mj-lt"/>
            </a:endParaRPr>
          </a:p>
          <a:p>
            <a:r>
              <a:rPr lang="it-IT" sz="1100" dirty="0" err="1">
                <a:latin typeface="+mj-lt"/>
              </a:rPr>
              <a:t>arise</a:t>
            </a:r>
            <a:r>
              <a:rPr lang="it-IT" sz="1100" dirty="0">
                <a:latin typeface="+mj-lt"/>
              </a:rPr>
              <a:t> </a:t>
            </a:r>
            <a:r>
              <a:rPr lang="it-IT" sz="1100" dirty="0" err="1">
                <a:latin typeface="+mj-lt"/>
              </a:rPr>
              <a:t>after</a:t>
            </a:r>
            <a:r>
              <a:rPr lang="it-IT" sz="1100" dirty="0">
                <a:latin typeface="+mj-lt"/>
              </a:rPr>
              <a:t> </a:t>
            </a:r>
            <a:r>
              <a:rPr lang="it-IT" sz="1100" dirty="0" err="1">
                <a:latin typeface="+mj-lt"/>
              </a:rPr>
              <a:t>sawtooth</a:t>
            </a:r>
            <a:r>
              <a:rPr lang="it-IT" sz="1100" dirty="0">
                <a:latin typeface="+mj-lt"/>
              </a:rPr>
              <a:t> </a:t>
            </a:r>
            <a:r>
              <a:rPr lang="it-IT" sz="1100" dirty="0" err="1">
                <a:latin typeface="+mj-lt"/>
              </a:rPr>
              <a:t>crushes</a:t>
            </a:r>
            <a:endParaRPr lang="it-IT" sz="1100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81375" y="1643281"/>
            <a:ext cx="228615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+mj-lt"/>
              </a:rPr>
              <a:t>n=0 </a:t>
            </a:r>
            <a:r>
              <a:rPr lang="it-IT" sz="1100" dirty="0" err="1">
                <a:latin typeface="+mj-lt"/>
              </a:rPr>
              <a:t>dominant</a:t>
            </a:r>
            <a:r>
              <a:rPr lang="it-IT" sz="1100" dirty="0">
                <a:latin typeface="+mj-lt"/>
              </a:rPr>
              <a:t> </a:t>
            </a:r>
            <a:r>
              <a:rPr lang="it-IT" sz="1100" dirty="0" err="1">
                <a:latin typeface="+mj-lt"/>
              </a:rPr>
              <a:t>toroidal</a:t>
            </a:r>
            <a:r>
              <a:rPr lang="it-IT" sz="1100" dirty="0">
                <a:latin typeface="+mj-lt"/>
              </a:rPr>
              <a:t> mode </a:t>
            </a:r>
            <a:r>
              <a:rPr lang="it-IT" sz="1100" dirty="0" err="1">
                <a:latin typeface="+mj-lt"/>
              </a:rPr>
              <a:t>number</a:t>
            </a:r>
            <a:endParaRPr lang="it-IT" sz="1100" dirty="0">
              <a:latin typeface="+mj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51054" y="1993319"/>
            <a:ext cx="0" cy="1574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0778" y="1991172"/>
            <a:ext cx="1677876" cy="159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6274740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o 31"/>
          <p:cNvGrpSpPr/>
          <p:nvPr/>
        </p:nvGrpSpPr>
        <p:grpSpPr>
          <a:xfrm>
            <a:off x="0" y="3346272"/>
            <a:ext cx="6153150" cy="114478"/>
            <a:chOff x="0" y="3346272"/>
            <a:chExt cx="4610101" cy="114478"/>
          </a:xfrm>
        </p:grpSpPr>
        <p:sp>
          <p:nvSpPr>
            <p:cNvPr id="46" name="object 14"/>
            <p:cNvSpPr/>
            <p:nvPr/>
          </p:nvSpPr>
          <p:spPr>
            <a:xfrm>
              <a:off x="0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5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10800" rIns="0" bIns="0" rtlCol="0">
              <a:noAutofit/>
            </a:bodyPr>
            <a:lstStyle/>
            <a:p>
              <a:pPr algn="ctr"/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Artur</a:t>
              </a:r>
              <a:r>
                <a:rPr lang="it-IT" sz="700" dirty="0">
                  <a:solidFill>
                    <a:srgbClr val="EBEBEB"/>
                  </a:solidFill>
                  <a:latin typeface="+mj-lt"/>
                </a:rPr>
                <a:t> 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Kryzhanovskyy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bject 15"/>
            <p:cNvSpPr/>
            <p:nvPr/>
          </p:nvSpPr>
          <p:spPr>
            <a:xfrm>
              <a:off x="2305051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10800" rIns="0" bIns="0" rtlCol="0"/>
            <a:lstStyle/>
            <a:p>
              <a:pPr algn="ctr"/>
              <a:r>
                <a:rPr lang="it-IT" sz="700" spc="6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Extra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object 8"/>
          <p:cNvSpPr txBox="1"/>
          <p:nvPr/>
        </p:nvSpPr>
        <p:spPr>
          <a:xfrm>
            <a:off x="-200" y="118683"/>
            <a:ext cx="6153349" cy="290699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0" rIns="0" bIns="0" rtlCol="0">
            <a:noAutofit/>
          </a:bodyPr>
          <a:lstStyle/>
          <a:p>
            <a:pPr marL="107945">
              <a:spcBef>
                <a:spcPts val="375"/>
              </a:spcBef>
            </a:pPr>
            <a:r>
              <a:rPr lang="en-GB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AWs in </a:t>
            </a:r>
            <a:r>
              <a:rPr lang="en-GB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Ohmic</a:t>
            </a:r>
            <a:r>
              <a:rPr lang="en-GB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discharges</a:t>
            </a:r>
          </a:p>
        </p:txBody>
      </p:sp>
      <p:sp>
        <p:nvSpPr>
          <p:cNvPr id="48" name="object 3"/>
          <p:cNvSpPr/>
          <p:nvPr/>
        </p:nvSpPr>
        <p:spPr>
          <a:xfrm>
            <a:off x="0" y="0"/>
            <a:ext cx="6153181" cy="118683"/>
          </a:xfrm>
          <a:custGeom>
            <a:avLst/>
            <a:gdLst/>
            <a:ahLst/>
            <a:cxnLst/>
            <a:rect l="l" t="t" r="r" b="b"/>
            <a:pathLst>
              <a:path w="4608195" h="122554">
                <a:moveTo>
                  <a:pt x="0" y="122389"/>
                </a:moveTo>
                <a:lnTo>
                  <a:pt x="4608004" y="122389"/>
                </a:lnTo>
                <a:lnTo>
                  <a:pt x="4608004" y="0"/>
                </a:lnTo>
                <a:lnTo>
                  <a:pt x="0" y="0"/>
                </a:lnTo>
                <a:lnTo>
                  <a:pt x="0" y="12238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" name="object 11"/>
          <p:cNvSpPr txBox="1">
            <a:spLocks/>
          </p:cNvSpPr>
          <p:nvPr/>
        </p:nvSpPr>
        <p:spPr>
          <a:xfrm>
            <a:off x="5776911" y="3360076"/>
            <a:ext cx="396875" cy="100674"/>
          </a:xfrm>
          <a:prstGeom prst="rect">
            <a:avLst/>
          </a:prstGeom>
        </p:spPr>
        <p:txBody>
          <a:bodyPr vert="horz" wrap="square" lIns="0" tIns="10800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600" b="0" i="0" kern="1200">
                <a:solidFill>
                  <a:srgbClr val="7A0000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847">
              <a:lnSpc>
                <a:spcPts val="660"/>
              </a:lnSpc>
            </a:pP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7</a:t>
            </a:r>
          </a:p>
        </p:txBody>
      </p:sp>
      <p:grpSp>
        <p:nvGrpSpPr>
          <p:cNvPr id="11" name="Gruppo 11"/>
          <p:cNvGrpSpPr/>
          <p:nvPr/>
        </p:nvGrpSpPr>
        <p:grpSpPr>
          <a:xfrm>
            <a:off x="180975" y="517646"/>
            <a:ext cx="2286001" cy="276999"/>
            <a:chOff x="285750" y="643517"/>
            <a:chExt cx="2286001" cy="276999"/>
          </a:xfrm>
        </p:grpSpPr>
        <p:sp>
          <p:nvSpPr>
            <p:cNvPr id="12" name="Ovale 12"/>
            <p:cNvSpPr/>
            <p:nvPr/>
          </p:nvSpPr>
          <p:spPr>
            <a:xfrm>
              <a:off x="285750" y="75375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CasellaDiTesto 13"/>
            <p:cNvSpPr txBox="1"/>
            <p:nvPr/>
          </p:nvSpPr>
          <p:spPr>
            <a:xfrm>
              <a:off x="361951" y="643517"/>
              <a:ext cx="2209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err="1">
                  <a:latin typeface="+mj-lt"/>
                </a:rPr>
                <a:t>Discharge</a:t>
              </a:r>
              <a:r>
                <a:rPr lang="it-IT" sz="1200" dirty="0">
                  <a:latin typeface="+mj-lt"/>
                </a:rPr>
                <a:t> in </a:t>
              </a:r>
              <a:r>
                <a:rPr lang="it-IT" sz="1200" b="1" dirty="0" err="1">
                  <a:latin typeface="+mj-lt"/>
                </a:rPr>
                <a:t>Compass</a:t>
              </a:r>
              <a:r>
                <a:rPr lang="it-IT" sz="1200" dirty="0">
                  <a:latin typeface="+mj-lt"/>
                </a:rPr>
                <a:t> </a:t>
              </a:r>
              <a:r>
                <a:rPr lang="it-IT" sz="1200" dirty="0" err="1">
                  <a:latin typeface="+mj-lt"/>
                </a:rPr>
                <a:t>tokamak</a:t>
              </a:r>
              <a:r>
                <a:rPr lang="it-IT" sz="1200" dirty="0">
                  <a:latin typeface="+mj-lt"/>
                </a:rPr>
                <a:t> 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E99D728-2A14-18A4-2FDB-08DB9B3C8F6D}"/>
                  </a:ext>
                </a:extLst>
              </p:cNvPr>
              <p:cNvSpPr txBox="1"/>
              <p:nvPr/>
            </p:nvSpPr>
            <p:spPr>
              <a:xfrm>
                <a:off x="2314473" y="459098"/>
                <a:ext cx="1676501" cy="3494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>
                    <a:schemeClr val="tx1"/>
                  </a:buClr>
                </a:pPr>
                <a:r>
                  <a:rPr lang="en-GB" sz="800" dirty="0">
                    <a:solidFill>
                      <a:srgbClr val="00B0F0"/>
                    </a:solidFill>
                    <a:latin typeface="+mj-lt"/>
                  </a:rPr>
                  <a:t>[T. </a:t>
                </a:r>
                <a:r>
                  <a:rPr lang="en-GB" sz="800" dirty="0" err="1">
                    <a:solidFill>
                      <a:srgbClr val="00B0F0"/>
                    </a:solidFill>
                    <a:latin typeface="+mj-lt"/>
                  </a:rPr>
                  <a:t>Markovi</a:t>
                </a:r>
                <a14:m>
                  <m:oMath xmlns:m="http://schemas.openxmlformats.org/officeDocument/2006/math">
                    <m:acc>
                      <m:accPr>
                        <m:chr m:val="̌"/>
                        <m:ctrlPr>
                          <a:rPr lang="en-GB" sz="8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it-IT" sz="800" b="0" i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</m:oMath>
                </a14:m>
                <a:r>
                  <a:rPr lang="en-GB" sz="800" dirty="0">
                    <a:solidFill>
                      <a:srgbClr val="00B0F0"/>
                    </a:solidFill>
                    <a:latin typeface="+mj-lt"/>
                  </a:rPr>
                  <a:t> et al.,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8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44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it-IT" sz="800" b="0" i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th</m:t>
                        </m:r>
                      </m:sup>
                    </m:sSup>
                  </m:oMath>
                </a14:m>
                <a:r>
                  <a:rPr lang="en-GB" sz="800" dirty="0">
                    <a:solidFill>
                      <a:srgbClr val="00B0F0"/>
                    </a:solidFill>
                    <a:latin typeface="+mj-lt"/>
                  </a:rPr>
                  <a:t> EPS 2017]</a:t>
                </a:r>
                <a:endParaRPr lang="en-GB" sz="1100" dirty="0">
                  <a:solidFill>
                    <a:srgbClr val="0070C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E99D728-2A14-18A4-2FDB-08DB9B3C8F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4473" y="459098"/>
                <a:ext cx="1676501" cy="34945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924189"/>
            <a:ext cx="18765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b="1" dirty="0" err="1">
                <a:latin typeface="+mj-lt"/>
              </a:rPr>
              <a:t>Inboard</a:t>
            </a:r>
            <a:r>
              <a:rPr lang="it-IT" sz="1100" b="1" dirty="0">
                <a:latin typeface="+mj-lt"/>
              </a:rPr>
              <a:t> side </a:t>
            </a:r>
            <a:r>
              <a:rPr lang="it-IT" sz="1100" dirty="0">
                <a:latin typeface="+mj-lt"/>
              </a:rPr>
              <a:t>of the </a:t>
            </a:r>
            <a:r>
              <a:rPr lang="it-IT" sz="1100" dirty="0" err="1">
                <a:latin typeface="+mj-lt"/>
              </a:rPr>
              <a:t>torus</a:t>
            </a:r>
            <a:r>
              <a:rPr lang="it-IT" sz="1100" dirty="0">
                <a:latin typeface="+mj-lt"/>
              </a:rPr>
              <a:t>:</a:t>
            </a:r>
          </a:p>
          <a:p>
            <a:r>
              <a:rPr lang="it-IT" sz="1100" dirty="0">
                <a:latin typeface="+mj-lt"/>
              </a:rPr>
              <a:t>quasi-</a:t>
            </a:r>
            <a:r>
              <a:rPr lang="it-IT" sz="1100" dirty="0" err="1">
                <a:latin typeface="+mj-lt"/>
              </a:rPr>
              <a:t>coherent</a:t>
            </a:r>
            <a:r>
              <a:rPr lang="it-IT" sz="1100" dirty="0">
                <a:latin typeface="+mj-lt"/>
              </a:rPr>
              <a:t> band </a:t>
            </a:r>
            <a:r>
              <a:rPr lang="en-GB" sz="1100" dirty="0">
                <a:latin typeface="+mj-lt"/>
              </a:rPr>
              <a:t>correlated with the edge MHD events such as ELMs.</a:t>
            </a:r>
            <a:endParaRPr lang="it-IT" sz="11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902" y="863791"/>
            <a:ext cx="1759116" cy="2492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975" y="869966"/>
            <a:ext cx="1755773" cy="2467195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3609975" y="2601164"/>
            <a:ext cx="685800" cy="152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21" name="Rectangle 20"/>
          <p:cNvSpPr/>
          <p:nvPr/>
        </p:nvSpPr>
        <p:spPr>
          <a:xfrm>
            <a:off x="36195" y="2078893"/>
            <a:ext cx="1876527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b="1" dirty="0" err="1">
                <a:latin typeface="+mj-lt"/>
              </a:rPr>
              <a:t>Outboard</a:t>
            </a:r>
            <a:r>
              <a:rPr lang="it-IT" sz="1100" b="1" dirty="0">
                <a:latin typeface="+mj-lt"/>
              </a:rPr>
              <a:t> side </a:t>
            </a:r>
            <a:r>
              <a:rPr lang="it-IT" sz="1100" dirty="0">
                <a:latin typeface="+mj-lt"/>
              </a:rPr>
              <a:t>of the </a:t>
            </a:r>
            <a:r>
              <a:rPr lang="it-IT" sz="1100" dirty="0" err="1">
                <a:latin typeface="+mj-lt"/>
              </a:rPr>
              <a:t>torus</a:t>
            </a:r>
            <a:r>
              <a:rPr lang="it-IT" sz="1100" dirty="0">
                <a:latin typeface="+mj-lt"/>
              </a:rPr>
              <a:t>:</a:t>
            </a:r>
          </a:p>
          <a:p>
            <a:r>
              <a:rPr lang="en-GB" sz="1100" dirty="0">
                <a:latin typeface="+mj-lt"/>
              </a:rPr>
              <a:t>a series of short frequency bursts correlated with periodic MHD events in core</a:t>
            </a:r>
          </a:p>
          <a:p>
            <a:r>
              <a:rPr lang="en-GB" sz="1100" dirty="0">
                <a:latin typeface="+mj-lt"/>
              </a:rPr>
              <a:t>plasma, such as </a:t>
            </a:r>
            <a:r>
              <a:rPr lang="en-GB" sz="1100" b="1" dirty="0">
                <a:latin typeface="+mj-lt"/>
              </a:rPr>
              <a:t>internal reconnection events </a:t>
            </a:r>
            <a:r>
              <a:rPr lang="en-GB" sz="1100" dirty="0">
                <a:latin typeface="+mj-lt"/>
              </a:rPr>
              <a:t>during </a:t>
            </a:r>
            <a:r>
              <a:rPr lang="en-GB" sz="1100" dirty="0" err="1">
                <a:latin typeface="+mj-lt"/>
              </a:rPr>
              <a:t>sawtooth</a:t>
            </a:r>
            <a:r>
              <a:rPr lang="en-GB" sz="1100" dirty="0">
                <a:latin typeface="+mj-lt"/>
              </a:rPr>
              <a:t> crashes</a:t>
            </a:r>
            <a:endParaRPr lang="it-IT" sz="11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5550351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o 31"/>
          <p:cNvGrpSpPr/>
          <p:nvPr/>
        </p:nvGrpSpPr>
        <p:grpSpPr>
          <a:xfrm>
            <a:off x="0" y="3346272"/>
            <a:ext cx="6153150" cy="114478"/>
            <a:chOff x="0" y="3346272"/>
            <a:chExt cx="4610101" cy="114478"/>
          </a:xfrm>
        </p:grpSpPr>
        <p:sp>
          <p:nvSpPr>
            <p:cNvPr id="46" name="object 14"/>
            <p:cNvSpPr/>
            <p:nvPr/>
          </p:nvSpPr>
          <p:spPr>
            <a:xfrm>
              <a:off x="0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5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10800" rIns="0" bIns="0" rtlCol="0">
              <a:noAutofit/>
            </a:bodyPr>
            <a:lstStyle/>
            <a:p>
              <a:pPr algn="ctr"/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Artur</a:t>
              </a:r>
              <a:r>
                <a:rPr lang="it-IT" sz="700" dirty="0">
                  <a:solidFill>
                    <a:srgbClr val="EBEBEB"/>
                  </a:solidFill>
                  <a:latin typeface="+mj-lt"/>
                </a:rPr>
                <a:t> 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Kryzhanovskyy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bject 15"/>
            <p:cNvSpPr/>
            <p:nvPr/>
          </p:nvSpPr>
          <p:spPr>
            <a:xfrm>
              <a:off x="2305051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10800" rIns="0" bIns="0" rtlCol="0"/>
            <a:lstStyle/>
            <a:p>
              <a:pPr algn="ctr"/>
              <a:r>
                <a:rPr lang="it-IT" sz="700" spc="6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Extra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object 8"/>
          <p:cNvSpPr txBox="1"/>
          <p:nvPr/>
        </p:nvSpPr>
        <p:spPr>
          <a:xfrm>
            <a:off x="-200" y="118683"/>
            <a:ext cx="6153349" cy="290699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0" rIns="0" bIns="0" rtlCol="0">
            <a:noAutofit/>
          </a:bodyPr>
          <a:lstStyle/>
          <a:p>
            <a:pPr marL="107945">
              <a:spcBef>
                <a:spcPts val="375"/>
              </a:spcBef>
            </a:pPr>
            <a:r>
              <a:rPr lang="en-GB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AWs in </a:t>
            </a:r>
            <a:r>
              <a:rPr lang="en-GB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Ohmic</a:t>
            </a:r>
            <a:r>
              <a:rPr lang="en-GB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discharges</a:t>
            </a:r>
          </a:p>
        </p:txBody>
      </p:sp>
      <p:sp>
        <p:nvSpPr>
          <p:cNvPr id="48" name="object 3"/>
          <p:cNvSpPr/>
          <p:nvPr/>
        </p:nvSpPr>
        <p:spPr>
          <a:xfrm>
            <a:off x="0" y="0"/>
            <a:ext cx="6153181" cy="118683"/>
          </a:xfrm>
          <a:custGeom>
            <a:avLst/>
            <a:gdLst/>
            <a:ahLst/>
            <a:cxnLst/>
            <a:rect l="l" t="t" r="r" b="b"/>
            <a:pathLst>
              <a:path w="4608195" h="122554">
                <a:moveTo>
                  <a:pt x="0" y="122389"/>
                </a:moveTo>
                <a:lnTo>
                  <a:pt x="4608004" y="122389"/>
                </a:lnTo>
                <a:lnTo>
                  <a:pt x="4608004" y="0"/>
                </a:lnTo>
                <a:lnTo>
                  <a:pt x="0" y="0"/>
                </a:lnTo>
                <a:lnTo>
                  <a:pt x="0" y="12238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" name="object 11"/>
          <p:cNvSpPr txBox="1">
            <a:spLocks/>
          </p:cNvSpPr>
          <p:nvPr/>
        </p:nvSpPr>
        <p:spPr>
          <a:xfrm>
            <a:off x="5776911" y="3360076"/>
            <a:ext cx="396875" cy="100674"/>
          </a:xfrm>
          <a:prstGeom prst="rect">
            <a:avLst/>
          </a:prstGeom>
        </p:spPr>
        <p:txBody>
          <a:bodyPr vert="horz" wrap="square" lIns="0" tIns="10800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600" b="0" i="0" kern="1200">
                <a:solidFill>
                  <a:srgbClr val="7A0000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847">
              <a:lnSpc>
                <a:spcPts val="660"/>
              </a:lnSpc>
            </a:pP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7</a:t>
            </a:r>
          </a:p>
        </p:txBody>
      </p:sp>
      <p:grpSp>
        <p:nvGrpSpPr>
          <p:cNvPr id="11" name="Gruppo 11"/>
          <p:cNvGrpSpPr/>
          <p:nvPr/>
        </p:nvGrpSpPr>
        <p:grpSpPr>
          <a:xfrm>
            <a:off x="180975" y="517646"/>
            <a:ext cx="4038600" cy="276999"/>
            <a:chOff x="285750" y="643517"/>
            <a:chExt cx="4038600" cy="276999"/>
          </a:xfrm>
        </p:grpSpPr>
        <p:sp>
          <p:nvSpPr>
            <p:cNvPr id="12" name="Ovale 12"/>
            <p:cNvSpPr/>
            <p:nvPr/>
          </p:nvSpPr>
          <p:spPr>
            <a:xfrm>
              <a:off x="285750" y="75375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CasellaDiTesto 13"/>
            <p:cNvSpPr txBox="1"/>
            <p:nvPr/>
          </p:nvSpPr>
          <p:spPr>
            <a:xfrm>
              <a:off x="361950" y="643517"/>
              <a:ext cx="3962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err="1">
                  <a:latin typeface="+mj-lt"/>
                </a:rPr>
                <a:t>Discharge</a:t>
              </a:r>
              <a:r>
                <a:rPr lang="it-IT" sz="1200" dirty="0">
                  <a:latin typeface="+mj-lt"/>
                </a:rPr>
                <a:t> in </a:t>
              </a:r>
              <a:r>
                <a:rPr lang="en-GB" sz="1200" b="1" dirty="0">
                  <a:latin typeface="+mj-lt"/>
                </a:rPr>
                <a:t>SUNIST</a:t>
              </a:r>
              <a:r>
                <a:rPr lang="en-GB" sz="1200" dirty="0">
                  <a:latin typeface="+mj-lt"/>
                </a:rPr>
                <a:t> spherical tokamak in </a:t>
              </a:r>
              <a:r>
                <a:rPr lang="en-GB" sz="1200" dirty="0" err="1">
                  <a:latin typeface="+mj-lt"/>
                </a:rPr>
                <a:t>ohmic</a:t>
              </a:r>
              <a:r>
                <a:rPr lang="en-GB" sz="1200" dirty="0">
                  <a:latin typeface="+mj-lt"/>
                </a:rPr>
                <a:t> plasmas</a:t>
              </a:r>
              <a:r>
                <a:rPr lang="it-IT" sz="1200" dirty="0">
                  <a:latin typeface="+mj-lt"/>
                </a:rPr>
                <a:t>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E99D728-2A14-18A4-2FDB-08DB9B3C8F6D}"/>
                  </a:ext>
                </a:extLst>
              </p:cNvPr>
              <p:cNvSpPr txBox="1"/>
              <p:nvPr/>
            </p:nvSpPr>
            <p:spPr>
              <a:xfrm>
                <a:off x="3990975" y="448968"/>
                <a:ext cx="2319387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>
                    <a:schemeClr val="tx1"/>
                  </a:buClr>
                </a:pPr>
                <a:r>
                  <a:rPr lang="en-GB" sz="800" dirty="0">
                    <a:solidFill>
                      <a:srgbClr val="00B0F0"/>
                    </a:solidFill>
                    <a:latin typeface="+mj-lt"/>
                  </a:rPr>
                  <a:t>[</a:t>
                </a:r>
                <a:r>
                  <a:rPr lang="en-GB" sz="800" dirty="0" err="1">
                    <a:solidFill>
                      <a:srgbClr val="00B0F0"/>
                    </a:solidFill>
                    <a:latin typeface="+mj-lt"/>
                  </a:rPr>
                  <a:t>Yangqing</a:t>
                </a:r>
                <a:r>
                  <a:rPr lang="en-GB" sz="800" dirty="0">
                    <a:solidFill>
                      <a:srgbClr val="00B0F0"/>
                    </a:solidFill>
                    <a:latin typeface="+mj-lt"/>
                  </a:rPr>
                  <a:t> Liu et al.,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800" b="0" i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Phys</m:t>
                    </m:r>
                    <m:r>
                      <a:rPr lang="en-GB" sz="800" b="0" i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. </m:t>
                    </m:r>
                    <m:r>
                      <m:rPr>
                        <m:sty m:val="p"/>
                      </m:rPr>
                      <a:rPr lang="en-GB" sz="800" b="0" i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Plasmas</m:t>
                    </m:r>
                  </m:oMath>
                </a14:m>
                <a:r>
                  <a:rPr lang="en-GB" sz="800" dirty="0">
                    <a:solidFill>
                      <a:srgbClr val="00B0F0"/>
                    </a:solidFill>
                    <a:latin typeface="+mj-lt"/>
                  </a:rPr>
                  <a:t> 2016]</a:t>
                </a:r>
                <a:endParaRPr lang="en-GB" sz="1100" dirty="0">
                  <a:solidFill>
                    <a:srgbClr val="0070C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E99D728-2A14-18A4-2FDB-08DB9B3C8F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0975" y="448968"/>
                <a:ext cx="2319387" cy="33855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1689656" y="817339"/>
            <a:ext cx="25146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 err="1">
                <a:latin typeface="+mj-lt"/>
              </a:rPr>
              <a:t>AWs</a:t>
            </a:r>
            <a:r>
              <a:rPr lang="it-IT" sz="1100" dirty="0">
                <a:latin typeface="+mj-lt"/>
              </a:rPr>
              <a:t> </a:t>
            </a:r>
            <a:r>
              <a:rPr lang="it-IT" sz="1100" dirty="0" err="1">
                <a:latin typeface="+mj-lt"/>
              </a:rPr>
              <a:t>following</a:t>
            </a:r>
            <a:r>
              <a:rPr lang="it-IT" sz="1100" dirty="0">
                <a:latin typeface="+mj-lt"/>
              </a:rPr>
              <a:t> minor </a:t>
            </a:r>
            <a:r>
              <a:rPr lang="it-IT" sz="1100" dirty="0" err="1">
                <a:latin typeface="+mj-lt"/>
              </a:rPr>
              <a:t>disruptions</a:t>
            </a:r>
            <a:r>
              <a:rPr lang="en-GB" sz="1100" dirty="0">
                <a:latin typeface="+mj-lt"/>
              </a:rPr>
              <a:t>.</a:t>
            </a:r>
            <a:endParaRPr lang="it-IT" sz="11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" y="815975"/>
            <a:ext cx="1470399" cy="25302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941" y="1787573"/>
            <a:ext cx="1752616" cy="15307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175" y="1694535"/>
            <a:ext cx="1265877" cy="163794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590743" y="1497982"/>
            <a:ext cx="116701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 err="1">
                <a:latin typeface="+mj-lt"/>
              </a:rPr>
              <a:t>Alfvénic</a:t>
            </a:r>
            <a:r>
              <a:rPr lang="it-IT" sz="1100" dirty="0">
                <a:latin typeface="+mj-lt"/>
              </a:rPr>
              <a:t> </a:t>
            </a:r>
            <a:r>
              <a:rPr lang="it-IT" sz="1100" dirty="0" err="1">
                <a:latin typeface="+mj-lt"/>
              </a:rPr>
              <a:t>scaling</a:t>
            </a:r>
            <a:endParaRPr lang="it-IT" sz="11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4905375" y="1432925"/>
                <a:ext cx="1327121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100" dirty="0">
                    <a:latin typeface="+mj-lt"/>
                  </a:rPr>
                  <a:t>n=-1 and -4</a:t>
                </a:r>
                <a14:m>
                  <m:oMath xmlns:m="http://schemas.openxmlformats.org/officeDocument/2006/math">
                    <m:r>
                      <a:rPr lang="it-IT" sz="1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it-IT" sz="1100" dirty="0">
                    <a:latin typeface="+mj-lt"/>
                  </a:rPr>
                  <a:t>m</a:t>
                </a:r>
                <a14:m>
                  <m:oMath xmlns:m="http://schemas.openxmlformats.org/officeDocument/2006/math">
                    <m:r>
                      <a:rPr lang="it-IT" sz="11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it-IT" sz="1100" dirty="0">
                    <a:latin typeface="+mj-lt"/>
                  </a:rPr>
                  <a:t>-3</a:t>
                </a: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375" y="1432925"/>
                <a:ext cx="1327121" cy="261610"/>
              </a:xfrm>
              <a:prstGeom prst="rect">
                <a:avLst/>
              </a:prstGeom>
              <a:blipFill>
                <a:blip r:embed="rId6"/>
                <a:stretch>
                  <a:fillRect b="-1627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8709783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o 31"/>
          <p:cNvGrpSpPr/>
          <p:nvPr/>
        </p:nvGrpSpPr>
        <p:grpSpPr>
          <a:xfrm>
            <a:off x="0" y="3346272"/>
            <a:ext cx="6153150" cy="114478"/>
            <a:chOff x="0" y="3346272"/>
            <a:chExt cx="4610101" cy="114478"/>
          </a:xfrm>
        </p:grpSpPr>
        <p:sp>
          <p:nvSpPr>
            <p:cNvPr id="46" name="object 14"/>
            <p:cNvSpPr/>
            <p:nvPr/>
          </p:nvSpPr>
          <p:spPr>
            <a:xfrm>
              <a:off x="0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5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10800" rIns="0" bIns="0" rtlCol="0">
              <a:noAutofit/>
            </a:bodyPr>
            <a:lstStyle/>
            <a:p>
              <a:pPr algn="ctr"/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Artur</a:t>
              </a:r>
              <a:r>
                <a:rPr lang="it-IT" sz="700" dirty="0">
                  <a:solidFill>
                    <a:srgbClr val="EBEBEB"/>
                  </a:solidFill>
                  <a:latin typeface="+mj-lt"/>
                </a:rPr>
                <a:t> 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Kryzhanovskyy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bject 15"/>
            <p:cNvSpPr/>
            <p:nvPr/>
          </p:nvSpPr>
          <p:spPr>
            <a:xfrm>
              <a:off x="2305051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10800" rIns="0" bIns="0" rtlCol="0"/>
            <a:lstStyle/>
            <a:p>
              <a:pPr algn="ctr"/>
              <a:r>
                <a:rPr lang="it-IT" sz="700" spc="6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Extra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object 8"/>
          <p:cNvSpPr txBox="1"/>
          <p:nvPr/>
        </p:nvSpPr>
        <p:spPr>
          <a:xfrm>
            <a:off x="-200" y="118683"/>
            <a:ext cx="6153349" cy="290699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0" rIns="0" bIns="0" rtlCol="0">
            <a:noAutofit/>
          </a:bodyPr>
          <a:lstStyle/>
          <a:p>
            <a:pPr marL="107945">
              <a:spcBef>
                <a:spcPts val="375"/>
              </a:spcBef>
            </a:pPr>
            <a:r>
              <a:rPr lang="en-GB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AWs in </a:t>
            </a:r>
            <a:r>
              <a:rPr lang="en-GB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Ohmic</a:t>
            </a:r>
            <a:r>
              <a:rPr lang="en-GB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discharges</a:t>
            </a:r>
          </a:p>
        </p:txBody>
      </p:sp>
      <p:sp>
        <p:nvSpPr>
          <p:cNvPr id="48" name="object 3"/>
          <p:cNvSpPr/>
          <p:nvPr/>
        </p:nvSpPr>
        <p:spPr>
          <a:xfrm>
            <a:off x="0" y="0"/>
            <a:ext cx="6153181" cy="118683"/>
          </a:xfrm>
          <a:custGeom>
            <a:avLst/>
            <a:gdLst/>
            <a:ahLst/>
            <a:cxnLst/>
            <a:rect l="l" t="t" r="r" b="b"/>
            <a:pathLst>
              <a:path w="4608195" h="122554">
                <a:moveTo>
                  <a:pt x="0" y="122389"/>
                </a:moveTo>
                <a:lnTo>
                  <a:pt x="4608004" y="122389"/>
                </a:lnTo>
                <a:lnTo>
                  <a:pt x="4608004" y="0"/>
                </a:lnTo>
                <a:lnTo>
                  <a:pt x="0" y="0"/>
                </a:lnTo>
                <a:lnTo>
                  <a:pt x="0" y="12238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" name="object 11"/>
          <p:cNvSpPr txBox="1">
            <a:spLocks/>
          </p:cNvSpPr>
          <p:nvPr/>
        </p:nvSpPr>
        <p:spPr>
          <a:xfrm>
            <a:off x="5776911" y="3360076"/>
            <a:ext cx="396875" cy="100674"/>
          </a:xfrm>
          <a:prstGeom prst="rect">
            <a:avLst/>
          </a:prstGeom>
        </p:spPr>
        <p:txBody>
          <a:bodyPr vert="horz" wrap="square" lIns="0" tIns="10800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600" b="0" i="0" kern="1200">
                <a:solidFill>
                  <a:srgbClr val="7A0000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847">
              <a:lnSpc>
                <a:spcPts val="660"/>
              </a:lnSpc>
            </a:pP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7</a:t>
            </a:r>
          </a:p>
        </p:txBody>
      </p:sp>
      <p:grpSp>
        <p:nvGrpSpPr>
          <p:cNvPr id="11" name="Gruppo 11"/>
          <p:cNvGrpSpPr/>
          <p:nvPr/>
        </p:nvGrpSpPr>
        <p:grpSpPr>
          <a:xfrm>
            <a:off x="165841" y="459687"/>
            <a:ext cx="2133601" cy="276999"/>
            <a:chOff x="285750" y="643517"/>
            <a:chExt cx="2133601" cy="276999"/>
          </a:xfrm>
        </p:grpSpPr>
        <p:sp>
          <p:nvSpPr>
            <p:cNvPr id="12" name="Ovale 12"/>
            <p:cNvSpPr/>
            <p:nvPr/>
          </p:nvSpPr>
          <p:spPr>
            <a:xfrm>
              <a:off x="285750" y="75375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CasellaDiTesto 13"/>
            <p:cNvSpPr txBox="1"/>
            <p:nvPr/>
          </p:nvSpPr>
          <p:spPr>
            <a:xfrm>
              <a:off x="361951" y="643517"/>
              <a:ext cx="2057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err="1">
                  <a:latin typeface="+mj-lt"/>
                </a:rPr>
                <a:t>Discharges</a:t>
              </a:r>
              <a:r>
                <a:rPr lang="it-IT" sz="1200" dirty="0">
                  <a:latin typeface="+mj-lt"/>
                </a:rPr>
                <a:t> in </a:t>
              </a:r>
              <a:r>
                <a:rPr lang="it-IT" sz="1200" b="1" dirty="0">
                  <a:latin typeface="+mj-lt"/>
                </a:rPr>
                <a:t>EAST</a:t>
              </a:r>
              <a:r>
                <a:rPr lang="it-IT" sz="1200" dirty="0">
                  <a:latin typeface="+mj-lt"/>
                </a:rPr>
                <a:t> </a:t>
              </a:r>
              <a:r>
                <a:rPr lang="it-IT" sz="1200" dirty="0" err="1">
                  <a:latin typeface="+mj-lt"/>
                </a:rPr>
                <a:t>tokamak</a:t>
              </a:r>
              <a:endParaRPr lang="it-IT" sz="1200" dirty="0">
                <a:latin typeface="+mj-lt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E99D728-2A14-18A4-2FDB-08DB9B3C8F6D}"/>
              </a:ext>
            </a:extLst>
          </p:cNvPr>
          <p:cNvSpPr txBox="1"/>
          <p:nvPr/>
        </p:nvSpPr>
        <p:spPr>
          <a:xfrm>
            <a:off x="2147041" y="400650"/>
            <a:ext cx="1524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>
                <a:schemeClr val="tx1"/>
              </a:buClr>
            </a:pPr>
            <a:r>
              <a:rPr lang="en-GB" sz="800" dirty="0">
                <a:solidFill>
                  <a:srgbClr val="00B0F0"/>
                </a:solidFill>
                <a:latin typeface="+mj-lt"/>
              </a:rPr>
              <a:t>[N. Chu et al., NF 2018]</a:t>
            </a:r>
            <a:endParaRPr lang="en-GB" sz="11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43616" y="746404"/>
            <a:ext cx="187652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+mj-lt"/>
              </a:rPr>
              <a:t>TAE </a:t>
            </a:r>
            <a:r>
              <a:rPr lang="it-IT" sz="1100" dirty="0" err="1">
                <a:latin typeface="+mj-lt"/>
              </a:rPr>
              <a:t>excitation</a:t>
            </a:r>
            <a:r>
              <a:rPr lang="it-IT" sz="1100" dirty="0">
                <a:latin typeface="+mj-lt"/>
              </a:rPr>
              <a:t> </a:t>
            </a:r>
            <a:r>
              <a:rPr lang="it-IT" sz="1100" dirty="0" err="1">
                <a:latin typeface="+mj-lt"/>
              </a:rPr>
              <a:t>following</a:t>
            </a:r>
            <a:r>
              <a:rPr lang="it-IT" sz="1100" dirty="0">
                <a:latin typeface="+mj-lt"/>
              </a:rPr>
              <a:t> a </a:t>
            </a:r>
            <a:r>
              <a:rPr lang="it-IT" sz="1100" dirty="0" err="1">
                <a:latin typeface="+mj-lt"/>
              </a:rPr>
              <a:t>forced</a:t>
            </a:r>
            <a:r>
              <a:rPr lang="it-IT" sz="1100" dirty="0">
                <a:latin typeface="+mj-lt"/>
              </a:rPr>
              <a:t> n=2 </a:t>
            </a:r>
            <a:r>
              <a:rPr lang="it-IT" sz="1100" dirty="0" err="1">
                <a:latin typeface="+mj-lt"/>
              </a:rPr>
              <a:t>magnetic</a:t>
            </a:r>
            <a:r>
              <a:rPr lang="it-IT" sz="1100" dirty="0">
                <a:latin typeface="+mj-lt"/>
              </a:rPr>
              <a:t> </a:t>
            </a:r>
            <a:r>
              <a:rPr lang="it-IT" sz="1100" dirty="0" err="1">
                <a:latin typeface="+mj-lt"/>
              </a:rPr>
              <a:t>reconnection</a:t>
            </a:r>
            <a:r>
              <a:rPr lang="it-IT" sz="1100" dirty="0">
                <a:latin typeface="+mj-lt"/>
              </a:rPr>
              <a:t> by a </a:t>
            </a:r>
            <a:r>
              <a:rPr lang="it-IT" sz="1100" dirty="0" err="1">
                <a:latin typeface="+mj-lt"/>
              </a:rPr>
              <a:t>static</a:t>
            </a:r>
            <a:r>
              <a:rPr lang="it-IT" sz="1100" dirty="0">
                <a:latin typeface="+mj-lt"/>
              </a:rPr>
              <a:t> </a:t>
            </a:r>
            <a:r>
              <a:rPr lang="it-IT" sz="1100" dirty="0" err="1">
                <a:latin typeface="+mj-lt"/>
              </a:rPr>
              <a:t>MPs</a:t>
            </a:r>
            <a:r>
              <a:rPr lang="it-IT" sz="1100" dirty="0">
                <a:latin typeface="+mj-lt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" y="778713"/>
            <a:ext cx="1843616" cy="25578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616" y="1414532"/>
            <a:ext cx="1817053" cy="19220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175" y="785913"/>
            <a:ext cx="1767220" cy="14533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448175" y="2375543"/>
                <a:ext cx="1219532" cy="7469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200" dirty="0">
                    <a:latin typeface="+mj-lt"/>
                  </a:rPr>
                  <a:t>TAE </a:t>
                </a:r>
                <a:r>
                  <a:rPr lang="it-IT" sz="1200" dirty="0" err="1">
                    <a:latin typeface="+mj-lt"/>
                  </a:rPr>
                  <a:t>frequency</a:t>
                </a:r>
                <a:r>
                  <a:rPr lang="it-IT" sz="1200" dirty="0">
                    <a:latin typeface="+mj-lt"/>
                  </a:rPr>
                  <a:t> </a:t>
                </a:r>
                <a:r>
                  <a:rPr lang="it-IT" sz="1200" dirty="0" err="1">
                    <a:latin typeface="+mj-lt"/>
                  </a:rPr>
                  <a:t>scaling</a:t>
                </a:r>
                <a:r>
                  <a:rPr lang="it-IT" sz="12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2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1200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it-IT" sz="1200" b="0" i="1" dirty="0" smtClean="0">
                        <a:latin typeface="Cambria Math" panose="02040503050406030204" pitchFamily="18" charset="0"/>
                      </a:rPr>
                      <m:t>/2</m:t>
                    </m:r>
                    <m:r>
                      <a:rPr lang="it-IT" sz="12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200" dirty="0">
                    <a:latin typeface="+mj-lt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2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it-IT" sz="1200" b="0" i="1" dirty="0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num>
                      <m:den>
                        <m:r>
                          <a:rPr lang="it-IT" sz="12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it-IT" sz="1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it-IT" sz="12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it-IT" sz="12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95</m:t>
                            </m:r>
                          </m:sub>
                        </m:sSub>
                        <m:sSub>
                          <m:sSubPr>
                            <m:ctrlPr>
                              <a:rPr lang="it-IT" sz="12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it-IT" sz="12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lang="it-IT" sz="12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8175" y="2375543"/>
                <a:ext cx="1219532" cy="746936"/>
              </a:xfrm>
              <a:prstGeom prst="rect">
                <a:avLst/>
              </a:prstGeom>
              <a:blipFill>
                <a:blip r:embed="rId5"/>
                <a:stretch>
                  <a:fillRect t="-82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3524688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o 31"/>
          <p:cNvGrpSpPr/>
          <p:nvPr/>
        </p:nvGrpSpPr>
        <p:grpSpPr>
          <a:xfrm>
            <a:off x="0" y="3346272"/>
            <a:ext cx="6153150" cy="114478"/>
            <a:chOff x="0" y="3346272"/>
            <a:chExt cx="4610101" cy="114478"/>
          </a:xfrm>
        </p:grpSpPr>
        <p:sp>
          <p:nvSpPr>
            <p:cNvPr id="46" name="object 14"/>
            <p:cNvSpPr/>
            <p:nvPr/>
          </p:nvSpPr>
          <p:spPr>
            <a:xfrm>
              <a:off x="0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5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10800" rIns="0" bIns="0" rtlCol="0">
              <a:noAutofit/>
            </a:bodyPr>
            <a:lstStyle/>
            <a:p>
              <a:pPr algn="ctr"/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Artur</a:t>
              </a:r>
              <a:r>
                <a:rPr lang="it-IT" sz="700" dirty="0">
                  <a:solidFill>
                    <a:srgbClr val="EBEBEB"/>
                  </a:solidFill>
                  <a:latin typeface="+mj-lt"/>
                </a:rPr>
                <a:t> 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Kryzhanovskyy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bject 15"/>
            <p:cNvSpPr/>
            <p:nvPr/>
          </p:nvSpPr>
          <p:spPr>
            <a:xfrm>
              <a:off x="2305051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10800" rIns="0" bIns="0" rtlCol="0"/>
            <a:lstStyle/>
            <a:p>
              <a:pPr algn="ctr"/>
              <a:r>
                <a:rPr lang="it-IT" sz="700" spc="6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Extra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object 8"/>
          <p:cNvSpPr txBox="1"/>
          <p:nvPr/>
        </p:nvSpPr>
        <p:spPr>
          <a:xfrm>
            <a:off x="-200" y="118683"/>
            <a:ext cx="6153349" cy="290699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0" rIns="0" bIns="0" rtlCol="0">
            <a:noAutofit/>
          </a:bodyPr>
          <a:lstStyle/>
          <a:p>
            <a:pPr marL="107945">
              <a:spcBef>
                <a:spcPts val="375"/>
              </a:spcBef>
            </a:pPr>
            <a:r>
              <a:rPr lang="en-GB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Excitation of AWs by Large Resonant Magnetic Perturbations in </a:t>
            </a:r>
            <a:r>
              <a:rPr lang="en-GB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Ohmic</a:t>
            </a:r>
            <a:r>
              <a:rPr lang="en-GB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Discharges</a:t>
            </a:r>
          </a:p>
        </p:txBody>
      </p:sp>
      <p:sp>
        <p:nvSpPr>
          <p:cNvPr id="48" name="object 3"/>
          <p:cNvSpPr/>
          <p:nvPr/>
        </p:nvSpPr>
        <p:spPr>
          <a:xfrm>
            <a:off x="0" y="0"/>
            <a:ext cx="6153181" cy="118683"/>
          </a:xfrm>
          <a:custGeom>
            <a:avLst/>
            <a:gdLst/>
            <a:ahLst/>
            <a:cxnLst/>
            <a:rect l="l" t="t" r="r" b="b"/>
            <a:pathLst>
              <a:path w="4608195" h="122554">
                <a:moveTo>
                  <a:pt x="0" y="122389"/>
                </a:moveTo>
                <a:lnTo>
                  <a:pt x="4608004" y="122389"/>
                </a:lnTo>
                <a:lnTo>
                  <a:pt x="4608004" y="0"/>
                </a:lnTo>
                <a:lnTo>
                  <a:pt x="0" y="0"/>
                </a:lnTo>
                <a:lnTo>
                  <a:pt x="0" y="12238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" name="object 11"/>
          <p:cNvSpPr txBox="1">
            <a:spLocks/>
          </p:cNvSpPr>
          <p:nvPr/>
        </p:nvSpPr>
        <p:spPr>
          <a:xfrm>
            <a:off x="5776911" y="3360076"/>
            <a:ext cx="396875" cy="100674"/>
          </a:xfrm>
          <a:prstGeom prst="rect">
            <a:avLst/>
          </a:prstGeom>
        </p:spPr>
        <p:txBody>
          <a:bodyPr vert="horz" wrap="square" lIns="0" tIns="10800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600" b="0" i="0" kern="1200">
                <a:solidFill>
                  <a:srgbClr val="7A0000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847">
              <a:lnSpc>
                <a:spcPts val="660"/>
              </a:lnSpc>
            </a:pP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7</a:t>
            </a:r>
          </a:p>
        </p:txBody>
      </p:sp>
      <p:grpSp>
        <p:nvGrpSpPr>
          <p:cNvPr id="11" name="Gruppo 11"/>
          <p:cNvGrpSpPr/>
          <p:nvPr/>
        </p:nvGrpSpPr>
        <p:grpSpPr>
          <a:xfrm>
            <a:off x="165841" y="459687"/>
            <a:ext cx="3367933" cy="276999"/>
            <a:chOff x="285750" y="643517"/>
            <a:chExt cx="3367933" cy="276999"/>
          </a:xfrm>
        </p:grpSpPr>
        <p:sp>
          <p:nvSpPr>
            <p:cNvPr id="12" name="Ovale 12"/>
            <p:cNvSpPr/>
            <p:nvPr/>
          </p:nvSpPr>
          <p:spPr>
            <a:xfrm>
              <a:off x="285750" y="75375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CasellaDiTesto 13"/>
            <p:cNvSpPr txBox="1"/>
            <p:nvPr/>
          </p:nvSpPr>
          <p:spPr>
            <a:xfrm>
              <a:off x="361950" y="643517"/>
              <a:ext cx="32917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>
                  <a:latin typeface="+mj-lt"/>
                </a:rPr>
                <a:t>FTU, TEXTOR and JET </a:t>
              </a:r>
              <a:r>
                <a:rPr lang="it-IT" sz="1200" dirty="0" err="1">
                  <a:latin typeface="+mj-lt"/>
                </a:rPr>
                <a:t>tokamaks</a:t>
              </a:r>
              <a:endParaRPr lang="it-IT" sz="1200" dirty="0">
                <a:latin typeface="+mj-lt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E99D728-2A14-18A4-2FDB-08DB9B3C8F6D}"/>
              </a:ext>
            </a:extLst>
          </p:cNvPr>
          <p:cNvSpPr txBox="1"/>
          <p:nvPr/>
        </p:nvSpPr>
        <p:spPr>
          <a:xfrm>
            <a:off x="2619375" y="407850"/>
            <a:ext cx="2362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>
                <a:schemeClr val="tx1"/>
              </a:buClr>
            </a:pPr>
            <a:r>
              <a:rPr lang="en-GB" sz="800" dirty="0">
                <a:solidFill>
                  <a:srgbClr val="00B0F0"/>
                </a:solidFill>
                <a:latin typeface="+mj-lt"/>
              </a:rPr>
              <a:t>[O. Zimmermann et al., 34th EPS 2007]</a:t>
            </a:r>
            <a:endParaRPr lang="en-GB" sz="11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1445" y="798241"/>
            <a:ext cx="252973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 err="1">
                <a:latin typeface="+mj-lt"/>
              </a:rPr>
              <a:t>AWs</a:t>
            </a:r>
            <a:r>
              <a:rPr lang="it-IT" sz="1100" dirty="0">
                <a:latin typeface="+mj-lt"/>
              </a:rPr>
              <a:t> </a:t>
            </a:r>
            <a:r>
              <a:rPr lang="it-IT" sz="1100" dirty="0" err="1">
                <a:latin typeface="+mj-lt"/>
              </a:rPr>
              <a:t>appear</a:t>
            </a:r>
            <a:r>
              <a:rPr lang="it-IT" sz="1100" dirty="0">
                <a:latin typeface="+mj-lt"/>
              </a:rPr>
              <a:t> </a:t>
            </a:r>
            <a:r>
              <a:rPr lang="en-GB" sz="1100" dirty="0">
                <a:latin typeface="+mj-lt"/>
              </a:rPr>
              <a:t>in the presence of large 2/1 tearing modes or strong resonant magnetic perturbations</a:t>
            </a:r>
            <a:endParaRPr lang="it-IT" sz="11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5" y="1425627"/>
            <a:ext cx="2295094" cy="18769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275" y="1289398"/>
            <a:ext cx="2425073" cy="204997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295775" y="1035571"/>
            <a:ext cx="116701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 err="1">
                <a:latin typeface="+mj-lt"/>
              </a:rPr>
              <a:t>Alfvénic</a:t>
            </a:r>
            <a:r>
              <a:rPr lang="it-IT" sz="1100" dirty="0">
                <a:latin typeface="+mj-lt"/>
              </a:rPr>
              <a:t> </a:t>
            </a:r>
            <a:r>
              <a:rPr lang="it-IT" sz="1100" dirty="0" err="1">
                <a:latin typeface="+mj-lt"/>
              </a:rPr>
              <a:t>scaling</a:t>
            </a:r>
            <a:endParaRPr lang="it-IT" sz="11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9996843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o 31"/>
          <p:cNvGrpSpPr/>
          <p:nvPr/>
        </p:nvGrpSpPr>
        <p:grpSpPr>
          <a:xfrm>
            <a:off x="0" y="3346272"/>
            <a:ext cx="6153150" cy="114478"/>
            <a:chOff x="0" y="3346272"/>
            <a:chExt cx="4610101" cy="114478"/>
          </a:xfrm>
        </p:grpSpPr>
        <p:sp>
          <p:nvSpPr>
            <p:cNvPr id="46" name="object 14"/>
            <p:cNvSpPr/>
            <p:nvPr/>
          </p:nvSpPr>
          <p:spPr>
            <a:xfrm>
              <a:off x="0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5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10800" rIns="0" bIns="0" rtlCol="0">
              <a:noAutofit/>
            </a:bodyPr>
            <a:lstStyle/>
            <a:p>
              <a:pPr algn="ctr"/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Artur</a:t>
              </a:r>
              <a:r>
                <a:rPr lang="it-IT" sz="700" dirty="0">
                  <a:solidFill>
                    <a:srgbClr val="EBEBEB"/>
                  </a:solidFill>
                  <a:latin typeface="+mj-lt"/>
                </a:rPr>
                <a:t> 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Kryzhanovskyy </a:t>
              </a:r>
              <a:r>
                <a:rPr lang="it-IT" sz="700" i="1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et al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bject 15"/>
            <p:cNvSpPr/>
            <p:nvPr/>
          </p:nvSpPr>
          <p:spPr>
            <a:xfrm>
              <a:off x="2305051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10800" rIns="0" bIns="0" rtlCol="0"/>
            <a:lstStyle/>
            <a:p>
              <a:pPr algn="ctr"/>
              <a:r>
                <a:rPr lang="it-IT" sz="700" spc="6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RFX-</a:t>
              </a:r>
              <a:r>
                <a:rPr lang="it-IT" sz="700" spc="6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mod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5819775" y="3360076"/>
            <a:ext cx="320675" cy="100674"/>
          </a:xfrm>
          <a:prstGeom prst="rect">
            <a:avLst/>
          </a:prstGeom>
        </p:spPr>
        <p:txBody>
          <a:bodyPr vert="horz" wrap="square" lIns="0" tIns="10800" rIns="0" bIns="0" rtlCol="0">
            <a:spAutoFit/>
          </a:bodyPr>
          <a:lstStyle/>
          <a:p>
            <a:pPr marL="69847">
              <a:lnSpc>
                <a:spcPts val="660"/>
              </a:lnSpc>
            </a:pP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700" spc="114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sz="700" spc="5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69" name="object 8"/>
          <p:cNvSpPr txBox="1"/>
          <p:nvPr/>
        </p:nvSpPr>
        <p:spPr>
          <a:xfrm>
            <a:off x="-200" y="118683"/>
            <a:ext cx="6153349" cy="290699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0" rIns="0" bIns="0" rtlCol="0">
            <a:noAutofit/>
          </a:bodyPr>
          <a:lstStyle/>
          <a:p>
            <a:pPr marL="107945">
              <a:spcBef>
                <a:spcPts val="375"/>
              </a:spcBef>
            </a:pPr>
            <a:r>
              <a:rPr lang="en-GB" sz="2000" spc="-10" dirty="0">
                <a:solidFill>
                  <a:srgbClr val="FFFFFF"/>
                </a:solidFill>
                <a:latin typeface="+mj-lt"/>
                <a:cs typeface="Arial"/>
              </a:rPr>
              <a:t>RFX-mod plasmas at high I</a:t>
            </a:r>
            <a:r>
              <a:rPr lang="en-GB" sz="1050" spc="-10" dirty="0">
                <a:solidFill>
                  <a:srgbClr val="FFFFFF"/>
                </a:solidFill>
                <a:latin typeface="+mj-lt"/>
                <a:cs typeface="Arial"/>
              </a:rPr>
              <a:t>P</a:t>
            </a:r>
            <a:r>
              <a:rPr lang="en-GB" sz="2000" spc="-10" dirty="0">
                <a:solidFill>
                  <a:srgbClr val="FFFFFF"/>
                </a:solidFill>
                <a:latin typeface="+mj-lt"/>
                <a:cs typeface="Arial"/>
              </a:rPr>
              <a:t>: spontaneous helical RFP states</a:t>
            </a:r>
            <a:endParaRPr sz="2000" dirty="0">
              <a:latin typeface="+mj-lt"/>
              <a:cs typeface="Arial"/>
            </a:endParaRPr>
          </a:p>
        </p:txBody>
      </p:sp>
      <p:sp>
        <p:nvSpPr>
          <p:cNvPr id="39" name="object 3"/>
          <p:cNvSpPr/>
          <p:nvPr/>
        </p:nvSpPr>
        <p:spPr>
          <a:xfrm>
            <a:off x="0" y="0"/>
            <a:ext cx="6153181" cy="118683"/>
          </a:xfrm>
          <a:custGeom>
            <a:avLst/>
            <a:gdLst/>
            <a:ahLst/>
            <a:cxnLst/>
            <a:rect l="l" t="t" r="r" b="b"/>
            <a:pathLst>
              <a:path w="4608195" h="122554">
                <a:moveTo>
                  <a:pt x="0" y="122389"/>
                </a:moveTo>
                <a:lnTo>
                  <a:pt x="4608004" y="122389"/>
                </a:lnTo>
                <a:lnTo>
                  <a:pt x="4608004" y="0"/>
                </a:lnTo>
                <a:lnTo>
                  <a:pt x="0" y="0"/>
                </a:lnTo>
                <a:lnTo>
                  <a:pt x="0" y="12238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487721"/>
            <a:ext cx="2362200" cy="283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8" name="Gruppo 48"/>
          <p:cNvGrpSpPr/>
          <p:nvPr/>
        </p:nvGrpSpPr>
        <p:grpSpPr>
          <a:xfrm>
            <a:off x="2914257" y="577307"/>
            <a:ext cx="2895599" cy="646331"/>
            <a:chOff x="285750" y="643517"/>
            <a:chExt cx="2895599" cy="646331"/>
          </a:xfrm>
        </p:grpSpPr>
        <p:sp>
          <p:nvSpPr>
            <p:cNvPr id="79" name="Ovale 14"/>
            <p:cNvSpPr/>
            <p:nvPr/>
          </p:nvSpPr>
          <p:spPr>
            <a:xfrm>
              <a:off x="285750" y="75375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0" name="CasellaDiTesto 16"/>
            <p:cNvSpPr txBox="1"/>
            <p:nvPr/>
          </p:nvSpPr>
          <p:spPr>
            <a:xfrm>
              <a:off x="361950" y="643517"/>
              <a:ext cx="28193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+mj-lt"/>
                </a:rPr>
                <a:t>At high I</a:t>
              </a:r>
              <a:r>
                <a:rPr lang="it-IT" sz="700" dirty="0">
                  <a:latin typeface="+mj-lt"/>
                </a:rPr>
                <a:t>P</a:t>
              </a:r>
              <a:r>
                <a:rPr lang="it-IT" sz="1200" dirty="0">
                  <a:latin typeface="+mj-lt"/>
                </a:rPr>
                <a:t> (&gt;1 MA), RFX-mod show </a:t>
              </a:r>
              <a:r>
                <a:rPr lang="it-IT" sz="1200" dirty="0">
                  <a:solidFill>
                    <a:srgbClr val="FF0000"/>
                  </a:solidFill>
                  <a:latin typeface="+mj-lt"/>
                </a:rPr>
                <a:t>spontaneous quasi-helical RFP states </a:t>
              </a:r>
              <a:r>
                <a:rPr lang="it-IT" sz="1200" dirty="0">
                  <a:latin typeface="+mj-lt"/>
                </a:rPr>
                <a:t>with m=1, n=7 dominant mode</a:t>
              </a:r>
              <a:endParaRPr lang="it-IT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2" name="Line 36"/>
          <p:cNvSpPr>
            <a:spLocks noChangeShapeType="1"/>
          </p:cNvSpPr>
          <p:nvPr/>
        </p:nvSpPr>
        <p:spPr bwMode="auto">
          <a:xfrm flipH="1">
            <a:off x="1340563" y="931673"/>
            <a:ext cx="1693147" cy="96583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83" name="Gruppo 48"/>
          <p:cNvGrpSpPr/>
          <p:nvPr/>
        </p:nvGrpSpPr>
        <p:grpSpPr>
          <a:xfrm>
            <a:off x="2952358" y="2164573"/>
            <a:ext cx="2895599" cy="1015663"/>
            <a:chOff x="285750" y="643517"/>
            <a:chExt cx="2895599" cy="1015663"/>
          </a:xfrm>
        </p:grpSpPr>
        <p:sp>
          <p:nvSpPr>
            <p:cNvPr id="84" name="Ovale 14"/>
            <p:cNvSpPr/>
            <p:nvPr/>
          </p:nvSpPr>
          <p:spPr>
            <a:xfrm>
              <a:off x="285750" y="75375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5" name="CasellaDiTesto 16"/>
            <p:cNvSpPr txBox="1"/>
            <p:nvPr/>
          </p:nvSpPr>
          <p:spPr>
            <a:xfrm>
              <a:off x="361950" y="643517"/>
              <a:ext cx="281939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+mj-lt"/>
                </a:rPr>
                <a:t>QSH </a:t>
              </a:r>
              <a:r>
                <a:rPr lang="en-GB" sz="1200" dirty="0">
                  <a:latin typeface="+mj-lt"/>
                </a:rPr>
                <a:t>periodically interrupted by bursts of MHD activity associated with</a:t>
              </a:r>
              <a:br>
                <a:rPr lang="en-GB" sz="1200" dirty="0">
                  <a:latin typeface="+mj-lt"/>
                </a:rPr>
              </a:br>
              <a:r>
                <a:rPr lang="en-GB" sz="1200" dirty="0">
                  <a:solidFill>
                    <a:srgbClr val="0070C0"/>
                  </a:solidFill>
                  <a:latin typeface="+mj-lt"/>
                </a:rPr>
                <a:t>magnetic reconnection events </a:t>
              </a:r>
            </a:p>
            <a:p>
              <a:r>
                <a:rPr lang="en-GB" sz="1200" dirty="0">
                  <a:latin typeface="+mj-lt"/>
                </a:rPr>
                <a:t>(magnetic </a:t>
              </a:r>
              <a:r>
                <a:rPr lang="en-US" sz="1200" dirty="0">
                  <a:sym typeface="Symbol"/>
                </a:rPr>
                <a:t></a:t>
              </a:r>
              <a:r>
                <a:rPr lang="en-GB" sz="1200" dirty="0">
                  <a:latin typeface="+mj-lt"/>
                </a:rPr>
                <a:t> kinetic energy)</a:t>
              </a:r>
              <a:br>
                <a:rPr lang="en-GB" sz="1200" dirty="0">
                  <a:latin typeface="+mj-lt"/>
                </a:rPr>
              </a:br>
              <a:endParaRPr lang="it-IT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6" name="Rectangle 85"/>
          <p:cNvSpPr/>
          <p:nvPr/>
        </p:nvSpPr>
        <p:spPr>
          <a:xfrm>
            <a:off x="3028558" y="2960692"/>
            <a:ext cx="1714962" cy="275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-GB" sz="900" dirty="0">
                <a:solidFill>
                  <a:srgbClr val="00B0F0"/>
                </a:solidFill>
                <a:latin typeface="+mj-lt"/>
              </a:rPr>
              <a:t>[M. </a:t>
            </a:r>
            <a:r>
              <a:rPr lang="en-GB" sz="900" dirty="0" err="1">
                <a:solidFill>
                  <a:srgbClr val="00B0F0"/>
                </a:solidFill>
                <a:latin typeface="+mj-lt"/>
              </a:rPr>
              <a:t>Zuin</a:t>
            </a:r>
            <a:r>
              <a:rPr lang="en-GB" sz="900" dirty="0">
                <a:solidFill>
                  <a:srgbClr val="00B0F0"/>
                </a:solidFill>
                <a:latin typeface="+mj-lt"/>
              </a:rPr>
              <a:t> et al., PPCF 2009]</a:t>
            </a:r>
            <a:endParaRPr lang="en-GB" sz="9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88" name="Line 36"/>
          <p:cNvSpPr>
            <a:spLocks noChangeShapeType="1"/>
          </p:cNvSpPr>
          <p:nvPr/>
        </p:nvSpPr>
        <p:spPr bwMode="auto">
          <a:xfrm flipH="1" flipV="1">
            <a:off x="1285874" y="2586038"/>
            <a:ext cx="1742684" cy="10758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89" name="Oval 46"/>
          <p:cNvSpPr>
            <a:spLocks noChangeArrowheads="1"/>
          </p:cNvSpPr>
          <p:nvPr/>
        </p:nvSpPr>
        <p:spPr bwMode="auto">
          <a:xfrm>
            <a:off x="2143125" y="1676400"/>
            <a:ext cx="376238" cy="152400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just" eaLnBrk="0" hangingPunct="0">
              <a:spcAft>
                <a:spcPct val="25000"/>
              </a:spcAft>
              <a:buSzPct val="75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algn="just" eaLnBrk="0" hangingPunct="0">
              <a:spcAft>
                <a:spcPct val="25000"/>
              </a:spcAft>
              <a:buSzPct val="75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algn="just" eaLnBrk="0" hangingPunct="0">
              <a:spcAft>
                <a:spcPct val="25000"/>
              </a:spcAft>
              <a:buSzPct val="75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algn="just" eaLnBrk="0" hangingPunct="0">
              <a:spcAft>
                <a:spcPct val="25000"/>
              </a:spcAft>
              <a:buSzPct val="75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algn="just" eaLnBrk="0" hangingPunct="0">
              <a:spcAft>
                <a:spcPct val="25000"/>
              </a:spcAft>
              <a:buSzPct val="75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25000"/>
              </a:spcAft>
              <a:buSzPct val="75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25000"/>
              </a:spcAft>
              <a:buSzPct val="75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25000"/>
              </a:spcAft>
              <a:buSzPct val="75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25000"/>
              </a:spcAft>
              <a:buSzPct val="75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l" eaLnBrk="1" hangingPunct="1">
              <a:spcAft>
                <a:spcPct val="0"/>
              </a:spcAft>
              <a:buSzTx/>
              <a:buFontTx/>
              <a:buNone/>
            </a:pPr>
            <a:endParaRPr lang="en-US" altLang="it-IT" sz="2600" dirty="0">
              <a:solidFill>
                <a:srgbClr val="FF000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9E511CC-0213-BD48-7F38-5EEBF0285812}"/>
              </a:ext>
            </a:extLst>
          </p:cNvPr>
          <p:cNvGrpSpPr/>
          <p:nvPr/>
        </p:nvGrpSpPr>
        <p:grpSpPr>
          <a:xfrm>
            <a:off x="4422616" y="-16273"/>
            <a:ext cx="720240" cy="119905"/>
            <a:chOff x="4457417" y="-16273"/>
            <a:chExt cx="720240" cy="119905"/>
          </a:xfrm>
        </p:grpSpPr>
        <p:sp>
          <p:nvSpPr>
            <p:cNvPr id="9" name="object 10">
              <a:extLst>
                <a:ext uri="{FF2B5EF4-FFF2-40B4-BE49-F238E27FC236}">
                  <a16:creationId xmlns:a16="http://schemas.microsoft.com/office/drawing/2014/main" id="{E5EF4D7E-0EBA-E0B4-1878-321F6E02757F}"/>
                </a:ext>
              </a:extLst>
            </p:cNvPr>
            <p:cNvSpPr txBox="1"/>
            <p:nvPr/>
          </p:nvSpPr>
          <p:spPr>
            <a:xfrm>
              <a:off x="4457417" y="-16273"/>
              <a:ext cx="448780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25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Tokamak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5DCEA3C-24F9-82C0-B362-0A96C696A179}"/>
                </a:ext>
              </a:extLst>
            </p:cNvPr>
            <p:cNvGrpSpPr/>
            <p:nvPr/>
          </p:nvGrpSpPr>
          <p:grpSpPr>
            <a:xfrm>
              <a:off x="4906197" y="34156"/>
              <a:ext cx="271460" cy="45719"/>
              <a:chOff x="2924175" y="188068"/>
              <a:chExt cx="271460" cy="45719"/>
            </a:xfrm>
          </p:grpSpPr>
          <p:sp>
            <p:nvSpPr>
              <p:cNvPr id="12" name="object 9">
                <a:extLst>
                  <a:ext uri="{FF2B5EF4-FFF2-40B4-BE49-F238E27FC236}">
                    <a16:creationId xmlns:a16="http://schemas.microsoft.com/office/drawing/2014/main" id="{A19615D4-6115-A465-4BC4-E3008E2197DE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9">
                <a:extLst>
                  <a:ext uri="{FF2B5EF4-FFF2-40B4-BE49-F238E27FC236}">
                    <a16:creationId xmlns:a16="http://schemas.microsoft.com/office/drawing/2014/main" id="{132718B6-DCB5-8F19-28B9-9100DA2C811B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9">
                <a:extLst>
                  <a:ext uri="{FF2B5EF4-FFF2-40B4-BE49-F238E27FC236}">
                    <a16:creationId xmlns:a16="http://schemas.microsoft.com/office/drawing/2014/main" id="{72E05F7B-009B-C9DA-A424-09BBA6DF65A3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9">
                <a:extLst>
                  <a:ext uri="{FF2B5EF4-FFF2-40B4-BE49-F238E27FC236}">
                    <a16:creationId xmlns:a16="http://schemas.microsoft.com/office/drawing/2014/main" id="{38677511-5F5F-9A30-5185-E55354B631A0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D5BCFF-BF29-7645-FBA1-9A90917E9FA7}"/>
              </a:ext>
            </a:extLst>
          </p:cNvPr>
          <p:cNvGrpSpPr/>
          <p:nvPr/>
        </p:nvGrpSpPr>
        <p:grpSpPr>
          <a:xfrm>
            <a:off x="3651345" y="-16273"/>
            <a:ext cx="489077" cy="119905"/>
            <a:chOff x="3720821" y="-16273"/>
            <a:chExt cx="489077" cy="119905"/>
          </a:xfrm>
        </p:grpSpPr>
        <p:sp>
          <p:nvSpPr>
            <p:cNvPr id="17" name="object 10">
              <a:extLst>
                <a:ext uri="{FF2B5EF4-FFF2-40B4-BE49-F238E27FC236}">
                  <a16:creationId xmlns:a16="http://schemas.microsoft.com/office/drawing/2014/main" id="{934A16B8-E467-4C6F-DF74-6CE059EF11A4}"/>
                </a:ext>
              </a:extLst>
            </p:cNvPr>
            <p:cNvSpPr txBox="1"/>
            <p:nvPr/>
          </p:nvSpPr>
          <p:spPr>
            <a:xfrm>
              <a:off x="3720821" y="-16273"/>
              <a:ext cx="23516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RFP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9BFD00B-8ED0-C31B-CCE0-6AB7078C88BC}"/>
                </a:ext>
              </a:extLst>
            </p:cNvPr>
            <p:cNvGrpSpPr/>
            <p:nvPr/>
          </p:nvGrpSpPr>
          <p:grpSpPr>
            <a:xfrm>
              <a:off x="3938438" y="34156"/>
              <a:ext cx="271460" cy="45719"/>
              <a:chOff x="2924175" y="188068"/>
              <a:chExt cx="271460" cy="45719"/>
            </a:xfrm>
          </p:grpSpPr>
          <p:sp>
            <p:nvSpPr>
              <p:cNvPr id="19" name="object 9">
                <a:extLst>
                  <a:ext uri="{FF2B5EF4-FFF2-40B4-BE49-F238E27FC236}">
                    <a16:creationId xmlns:a16="http://schemas.microsoft.com/office/drawing/2014/main" id="{C280E0C7-8D95-5D4F-4588-D974D2B2A20F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" name="object 9">
                <a:extLst>
                  <a:ext uri="{FF2B5EF4-FFF2-40B4-BE49-F238E27FC236}">
                    <a16:creationId xmlns:a16="http://schemas.microsoft.com/office/drawing/2014/main" id="{20181E9D-CF61-1428-00F9-08FBBF69A2DD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" name="object 9">
                <a:extLst>
                  <a:ext uri="{FF2B5EF4-FFF2-40B4-BE49-F238E27FC236}">
                    <a16:creationId xmlns:a16="http://schemas.microsoft.com/office/drawing/2014/main" id="{4AB3FD92-8986-D308-E9EA-3C3FF9A908AD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9">
                <a:extLst>
                  <a:ext uri="{FF2B5EF4-FFF2-40B4-BE49-F238E27FC236}">
                    <a16:creationId xmlns:a16="http://schemas.microsoft.com/office/drawing/2014/main" id="{650C2570-C2D7-6B69-EB18-7F649ECE2515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7AE6152-AE3E-F7FE-1F7C-57E4CE8283DA}"/>
              </a:ext>
            </a:extLst>
          </p:cNvPr>
          <p:cNvGrpSpPr/>
          <p:nvPr/>
        </p:nvGrpSpPr>
        <p:grpSpPr>
          <a:xfrm>
            <a:off x="37578" y="-16273"/>
            <a:ext cx="661509" cy="119905"/>
            <a:chOff x="37578" y="-16273"/>
            <a:chExt cx="661509" cy="119905"/>
          </a:xfrm>
        </p:grpSpPr>
        <p:sp>
          <p:nvSpPr>
            <p:cNvPr id="24" name="object 10">
              <a:extLst>
                <a:ext uri="{FF2B5EF4-FFF2-40B4-BE49-F238E27FC236}">
                  <a16:creationId xmlns:a16="http://schemas.microsoft.com/office/drawing/2014/main" id="{BD933AD1-E14E-5FA3-F156-8785E2858A1C}"/>
                </a:ext>
              </a:extLst>
            </p:cNvPr>
            <p:cNvSpPr txBox="1"/>
            <p:nvPr/>
          </p:nvSpPr>
          <p:spPr>
            <a:xfrm>
              <a:off x="37578" y="-16273"/>
              <a:ext cx="532514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Introdu</a:t>
              </a:r>
              <a:r>
                <a:rPr lang="it-IT"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ction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E424EB6-BD52-4BE1-2471-1710C69F9813}"/>
                </a:ext>
              </a:extLst>
            </p:cNvPr>
            <p:cNvGrpSpPr/>
            <p:nvPr/>
          </p:nvGrpSpPr>
          <p:grpSpPr>
            <a:xfrm>
              <a:off x="578121" y="34156"/>
              <a:ext cx="120966" cy="45719"/>
              <a:chOff x="2924175" y="188068"/>
              <a:chExt cx="120966" cy="45719"/>
            </a:xfrm>
          </p:grpSpPr>
          <p:sp>
            <p:nvSpPr>
              <p:cNvPr id="26" name="object 9">
                <a:extLst>
                  <a:ext uri="{FF2B5EF4-FFF2-40B4-BE49-F238E27FC236}">
                    <a16:creationId xmlns:a16="http://schemas.microsoft.com/office/drawing/2014/main" id="{66868369-D410-E658-0B7C-A0DC4991E5B7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" name="object 9">
                <a:extLst>
                  <a:ext uri="{FF2B5EF4-FFF2-40B4-BE49-F238E27FC236}">
                    <a16:creationId xmlns:a16="http://schemas.microsoft.com/office/drawing/2014/main" id="{D09E49DD-F3E1-6C78-D89B-FFDDDBD77E19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ACA231B-1521-7290-127F-E3EC57DD69F5}"/>
              </a:ext>
            </a:extLst>
          </p:cNvPr>
          <p:cNvGrpSpPr/>
          <p:nvPr/>
        </p:nvGrpSpPr>
        <p:grpSpPr>
          <a:xfrm>
            <a:off x="2056632" y="-16273"/>
            <a:ext cx="308217" cy="119905"/>
            <a:chOff x="1796655" y="-13431"/>
            <a:chExt cx="308217" cy="119905"/>
          </a:xfrm>
        </p:grpSpPr>
        <p:sp>
          <p:nvSpPr>
            <p:cNvPr id="29" name="object 10">
              <a:extLst>
                <a:ext uri="{FF2B5EF4-FFF2-40B4-BE49-F238E27FC236}">
                  <a16:creationId xmlns:a16="http://schemas.microsoft.com/office/drawing/2014/main" id="{E4D45749-AD88-A662-97BB-38D48174227E}"/>
                </a:ext>
              </a:extLst>
            </p:cNvPr>
            <p:cNvSpPr txBox="1"/>
            <p:nvPr/>
          </p:nvSpPr>
          <p:spPr>
            <a:xfrm>
              <a:off x="1796655" y="-13431"/>
              <a:ext cx="28371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Tools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30" name="object 9">
              <a:extLst>
                <a:ext uri="{FF2B5EF4-FFF2-40B4-BE49-F238E27FC236}">
                  <a16:creationId xmlns:a16="http://schemas.microsoft.com/office/drawing/2014/main" id="{32BF9764-DC2C-E281-B8DF-853DD393482D}"/>
                </a:ext>
              </a:extLst>
            </p:cNvPr>
            <p:cNvSpPr/>
            <p:nvPr/>
          </p:nvSpPr>
          <p:spPr>
            <a:xfrm>
              <a:off x="2059153" y="36009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36195" h="36194">
                  <a:moveTo>
                    <a:pt x="36002" y="18001"/>
                  </a:moveTo>
                  <a:lnTo>
                    <a:pt x="34587" y="10994"/>
                  </a:lnTo>
                  <a:lnTo>
                    <a:pt x="30729" y="5272"/>
                  </a:lnTo>
                  <a:lnTo>
                    <a:pt x="25007" y="1414"/>
                  </a:lnTo>
                  <a:lnTo>
                    <a:pt x="18000" y="0"/>
                  </a:lnTo>
                  <a:lnTo>
                    <a:pt x="10994" y="1414"/>
                  </a:lnTo>
                  <a:lnTo>
                    <a:pt x="5272" y="5272"/>
                  </a:lnTo>
                  <a:lnTo>
                    <a:pt x="1414" y="10994"/>
                  </a:lnTo>
                  <a:lnTo>
                    <a:pt x="0" y="18001"/>
                  </a:lnTo>
                  <a:lnTo>
                    <a:pt x="1414" y="25008"/>
                  </a:lnTo>
                  <a:lnTo>
                    <a:pt x="5272" y="30729"/>
                  </a:lnTo>
                  <a:lnTo>
                    <a:pt x="10994" y="34587"/>
                  </a:lnTo>
                  <a:lnTo>
                    <a:pt x="18000" y="36002"/>
                  </a:lnTo>
                  <a:lnTo>
                    <a:pt x="25007" y="34587"/>
                  </a:lnTo>
                  <a:lnTo>
                    <a:pt x="30729" y="30729"/>
                  </a:lnTo>
                  <a:lnTo>
                    <a:pt x="34587" y="25008"/>
                  </a:lnTo>
                  <a:lnTo>
                    <a:pt x="36002" y="18001"/>
                  </a:lnTo>
                  <a:close/>
                </a:path>
              </a:pathLst>
            </a:custGeom>
            <a:ln w="5060">
              <a:solidFill>
                <a:schemeClr val="accent1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9AB4268-1773-E428-000D-B554B921EA6A}"/>
              </a:ext>
            </a:extLst>
          </p:cNvPr>
          <p:cNvGrpSpPr/>
          <p:nvPr/>
        </p:nvGrpSpPr>
        <p:grpSpPr>
          <a:xfrm>
            <a:off x="981281" y="-16273"/>
            <a:ext cx="793157" cy="119905"/>
            <a:chOff x="853883" y="-13431"/>
            <a:chExt cx="793157" cy="119905"/>
          </a:xfrm>
        </p:grpSpPr>
        <p:sp>
          <p:nvSpPr>
            <p:cNvPr id="33" name="object 10">
              <a:extLst>
                <a:ext uri="{FF2B5EF4-FFF2-40B4-BE49-F238E27FC236}">
                  <a16:creationId xmlns:a16="http://schemas.microsoft.com/office/drawing/2014/main" id="{DFBFAD9C-34E4-6DEC-3C19-97A317CB1EEA}"/>
                </a:ext>
              </a:extLst>
            </p:cNvPr>
            <p:cNvSpPr txBox="1"/>
            <p:nvPr/>
          </p:nvSpPr>
          <p:spPr>
            <a:xfrm>
              <a:off x="853883" y="-13431"/>
              <a:ext cx="793157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bg1"/>
                  </a:solidFill>
                  <a:cs typeface="Arial"/>
                </a:rPr>
                <a:t>Motivations</a:t>
              </a:r>
              <a:endParaRPr sz="7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381B25C-3503-B7A7-FFCD-D039356B9A01}"/>
                </a:ext>
              </a:extLst>
            </p:cNvPr>
            <p:cNvGrpSpPr/>
            <p:nvPr/>
          </p:nvGrpSpPr>
          <p:grpSpPr>
            <a:xfrm>
              <a:off x="1372449" y="36009"/>
              <a:ext cx="271460" cy="45719"/>
              <a:chOff x="2924175" y="188068"/>
              <a:chExt cx="271460" cy="45719"/>
            </a:xfrm>
          </p:grpSpPr>
          <p:sp>
            <p:nvSpPr>
              <p:cNvPr id="35" name="object 9">
                <a:extLst>
                  <a:ext uri="{FF2B5EF4-FFF2-40B4-BE49-F238E27FC236}">
                    <a16:creationId xmlns:a16="http://schemas.microsoft.com/office/drawing/2014/main" id="{2F6FBBDF-6E5C-6011-D57C-52D9551F142A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solidFill>
                <a:schemeClr val="bg1"/>
              </a:solidFill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36" name="object 9">
                <a:extLst>
                  <a:ext uri="{FF2B5EF4-FFF2-40B4-BE49-F238E27FC236}">
                    <a16:creationId xmlns:a16="http://schemas.microsoft.com/office/drawing/2014/main" id="{04DBFB0B-A09B-ACF1-0131-52EA69822B4A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" name="object 9">
                <a:extLst>
                  <a:ext uri="{FF2B5EF4-FFF2-40B4-BE49-F238E27FC236}">
                    <a16:creationId xmlns:a16="http://schemas.microsoft.com/office/drawing/2014/main" id="{486C2B4B-AB9C-460F-DBC8-8DD470DE2C39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" name="object 9">
                <a:extLst>
                  <a:ext uri="{FF2B5EF4-FFF2-40B4-BE49-F238E27FC236}">
                    <a16:creationId xmlns:a16="http://schemas.microsoft.com/office/drawing/2014/main" id="{968F0A6D-C986-8912-67B3-1649E88214A7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8F6E7D0-AD43-3AF8-E87C-6EE281219625}"/>
              </a:ext>
            </a:extLst>
          </p:cNvPr>
          <p:cNvGrpSpPr/>
          <p:nvPr/>
        </p:nvGrpSpPr>
        <p:grpSpPr>
          <a:xfrm>
            <a:off x="5425049" y="-16273"/>
            <a:ext cx="676029" cy="119905"/>
            <a:chOff x="5425049" y="-16273"/>
            <a:chExt cx="676029" cy="119905"/>
          </a:xfrm>
        </p:grpSpPr>
        <p:sp>
          <p:nvSpPr>
            <p:cNvPr id="59" name="object 10">
              <a:extLst>
                <a:ext uri="{FF2B5EF4-FFF2-40B4-BE49-F238E27FC236}">
                  <a16:creationId xmlns:a16="http://schemas.microsoft.com/office/drawing/2014/main" id="{F1A9D681-2EF5-57EE-E377-D4519578E5F8}"/>
                </a:ext>
              </a:extLst>
            </p:cNvPr>
            <p:cNvSpPr txBox="1"/>
            <p:nvPr/>
          </p:nvSpPr>
          <p:spPr>
            <a:xfrm>
              <a:off x="5425049" y="-16273"/>
              <a:ext cx="561975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Conclusions</a:t>
              </a:r>
              <a:r>
                <a:rPr lang="it-IT" sz="700" spc="30" dirty="0">
                  <a:solidFill>
                    <a:srgbClr val="A67F84"/>
                  </a:solidFill>
                  <a:cs typeface="Arial"/>
                </a:rPr>
                <a:t> </a:t>
              </a:r>
              <a:r>
                <a:rPr lang="it-IT" sz="600" spc="30" dirty="0">
                  <a:solidFill>
                    <a:srgbClr val="A67F84"/>
                  </a:solidFill>
                  <a:cs typeface="Arial"/>
                </a:rPr>
                <a:t>   </a:t>
              </a:r>
              <a:endParaRPr lang="it-IT" sz="600" spc="25" dirty="0">
                <a:solidFill>
                  <a:srgbClr val="FFFFFF"/>
                </a:solidFill>
                <a:cs typeface="Arial"/>
              </a:endParaRP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5C26DF86-E351-FC28-2BD9-2ACF01723B98}"/>
                </a:ext>
              </a:extLst>
            </p:cNvPr>
            <p:cNvGrpSpPr/>
            <p:nvPr/>
          </p:nvGrpSpPr>
          <p:grpSpPr>
            <a:xfrm>
              <a:off x="5980112" y="34448"/>
              <a:ext cx="120966" cy="45719"/>
              <a:chOff x="2924175" y="188068"/>
              <a:chExt cx="120966" cy="45719"/>
            </a:xfrm>
          </p:grpSpPr>
          <p:sp>
            <p:nvSpPr>
              <p:cNvPr id="74" name="object 9">
                <a:extLst>
                  <a:ext uri="{FF2B5EF4-FFF2-40B4-BE49-F238E27FC236}">
                    <a16:creationId xmlns:a16="http://schemas.microsoft.com/office/drawing/2014/main" id="{37FDC882-F460-F703-3299-6BBEA9AF6018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" name="object 9">
                <a:extLst>
                  <a:ext uri="{FF2B5EF4-FFF2-40B4-BE49-F238E27FC236}">
                    <a16:creationId xmlns:a16="http://schemas.microsoft.com/office/drawing/2014/main" id="{32AA148D-B241-729E-3A92-8B0330502FB5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6CF3821-7A5C-809D-5837-3AE2FE66223A}"/>
              </a:ext>
            </a:extLst>
          </p:cNvPr>
          <p:cNvGrpSpPr/>
          <p:nvPr/>
        </p:nvGrpSpPr>
        <p:grpSpPr>
          <a:xfrm>
            <a:off x="2647043" y="-16273"/>
            <a:ext cx="722108" cy="119905"/>
            <a:chOff x="2468563" y="-16273"/>
            <a:chExt cx="722108" cy="119905"/>
          </a:xfrm>
        </p:grpSpPr>
        <p:sp>
          <p:nvSpPr>
            <p:cNvPr id="81" name="object 10">
              <a:extLst>
                <a:ext uri="{FF2B5EF4-FFF2-40B4-BE49-F238E27FC236}">
                  <a16:creationId xmlns:a16="http://schemas.microsoft.com/office/drawing/2014/main" id="{F8DBD8F4-D604-9979-3266-F7473A58AB6E}"/>
                </a:ext>
              </a:extLst>
            </p:cNvPr>
            <p:cNvSpPr txBox="1"/>
            <p:nvPr/>
          </p:nvSpPr>
          <p:spPr>
            <a:xfrm>
              <a:off x="2468563" y="-16273"/>
              <a:ext cx="671422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Uniform</a:t>
              </a: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 case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7C49D79E-AA3A-07DB-4CE8-3BA31CD3ECE3}"/>
                </a:ext>
              </a:extLst>
            </p:cNvPr>
            <p:cNvGrpSpPr/>
            <p:nvPr/>
          </p:nvGrpSpPr>
          <p:grpSpPr>
            <a:xfrm>
              <a:off x="3069705" y="34156"/>
              <a:ext cx="120966" cy="45719"/>
              <a:chOff x="2924175" y="188068"/>
              <a:chExt cx="120966" cy="45719"/>
            </a:xfrm>
          </p:grpSpPr>
          <p:sp>
            <p:nvSpPr>
              <p:cNvPr id="90" name="object 9">
                <a:extLst>
                  <a:ext uri="{FF2B5EF4-FFF2-40B4-BE49-F238E27FC236}">
                    <a16:creationId xmlns:a16="http://schemas.microsoft.com/office/drawing/2014/main" id="{B9B4F397-135F-7978-A9EE-BAA066D14041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" name="object 9">
                <a:extLst>
                  <a:ext uri="{FF2B5EF4-FFF2-40B4-BE49-F238E27FC236}">
                    <a16:creationId xmlns:a16="http://schemas.microsoft.com/office/drawing/2014/main" id="{7D7CC45F-6FE3-08A3-5B39-CAA3C0D07BD7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4245554"/>
      </p:ext>
    </p:extLst>
  </p:cSld>
  <p:clrMapOvr>
    <a:masterClrMapping/>
  </p:clrMapOvr>
  <p:transition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o 31"/>
          <p:cNvGrpSpPr/>
          <p:nvPr/>
        </p:nvGrpSpPr>
        <p:grpSpPr>
          <a:xfrm>
            <a:off x="0" y="3346272"/>
            <a:ext cx="6153150" cy="114478"/>
            <a:chOff x="0" y="3346272"/>
            <a:chExt cx="4610101" cy="114478"/>
          </a:xfrm>
        </p:grpSpPr>
        <p:sp>
          <p:nvSpPr>
            <p:cNvPr id="46" name="object 14"/>
            <p:cNvSpPr/>
            <p:nvPr/>
          </p:nvSpPr>
          <p:spPr>
            <a:xfrm>
              <a:off x="0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5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10800" rIns="0" bIns="0" rtlCol="0">
              <a:noAutofit/>
            </a:bodyPr>
            <a:lstStyle/>
            <a:p>
              <a:pPr algn="ctr"/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Artur</a:t>
              </a:r>
              <a:r>
                <a:rPr lang="it-IT" sz="700" dirty="0">
                  <a:solidFill>
                    <a:srgbClr val="EBEBEB"/>
                  </a:solidFill>
                  <a:latin typeface="+mj-lt"/>
                </a:rPr>
                <a:t> 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Kryzhanovskyy </a:t>
              </a:r>
              <a:r>
                <a:rPr lang="it-IT" sz="700" i="1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et al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bject 15"/>
            <p:cNvSpPr/>
            <p:nvPr/>
          </p:nvSpPr>
          <p:spPr>
            <a:xfrm>
              <a:off x="2305051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10800" rIns="0" bIns="0" rtlCol="0"/>
            <a:lstStyle/>
            <a:p>
              <a:pPr algn="ctr"/>
              <a:r>
                <a:rPr lang="it-IT" sz="700" spc="6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RFX-</a:t>
              </a:r>
              <a:r>
                <a:rPr lang="it-IT" sz="700" spc="6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mod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5819775" y="3360076"/>
            <a:ext cx="320675" cy="100674"/>
          </a:xfrm>
          <a:prstGeom prst="rect">
            <a:avLst/>
          </a:prstGeom>
        </p:spPr>
        <p:txBody>
          <a:bodyPr vert="horz" wrap="square" lIns="0" tIns="10800" rIns="0" bIns="0" rtlCol="0">
            <a:spAutoFit/>
          </a:bodyPr>
          <a:lstStyle/>
          <a:p>
            <a:pPr marL="69847">
              <a:lnSpc>
                <a:spcPts val="660"/>
              </a:lnSpc>
            </a:pP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700" spc="114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sz="700" spc="5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69" name="object 8"/>
          <p:cNvSpPr txBox="1"/>
          <p:nvPr/>
        </p:nvSpPr>
        <p:spPr>
          <a:xfrm>
            <a:off x="-200" y="118683"/>
            <a:ext cx="6153349" cy="290699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0" rIns="0" bIns="0" rtlCol="0">
            <a:noAutofit/>
          </a:bodyPr>
          <a:lstStyle/>
          <a:p>
            <a:pPr marL="107945">
              <a:spcBef>
                <a:spcPts val="375"/>
              </a:spcBef>
            </a:pPr>
            <a:r>
              <a:rPr lang="it-IT" sz="2000" spc="-10" dirty="0">
                <a:solidFill>
                  <a:srgbClr val="FFFFFF"/>
                </a:solidFill>
                <a:latin typeface="+mj-lt"/>
                <a:cs typeface="Arial"/>
              </a:rPr>
              <a:t>RFX-</a:t>
            </a:r>
            <a:r>
              <a:rPr lang="it-IT" sz="2000" spc="-10" dirty="0" err="1">
                <a:solidFill>
                  <a:srgbClr val="FFFFFF"/>
                </a:solidFill>
                <a:latin typeface="+mj-lt"/>
                <a:cs typeface="Arial"/>
              </a:rPr>
              <a:t>mod</a:t>
            </a:r>
            <a:r>
              <a:rPr lang="it-IT" sz="2000" spc="-10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lang="it-IT" sz="2000" spc="-10" dirty="0" err="1">
                <a:solidFill>
                  <a:srgbClr val="FFFFFF"/>
                </a:solidFill>
                <a:latin typeface="+mj-lt"/>
                <a:cs typeface="Arial"/>
              </a:rPr>
              <a:t>Ohmic</a:t>
            </a:r>
            <a:r>
              <a:rPr lang="it-IT" sz="2000" spc="-10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lang="it-IT" sz="2000" spc="-10" dirty="0" err="1">
                <a:solidFill>
                  <a:srgbClr val="FFFFFF"/>
                </a:solidFill>
                <a:latin typeface="+mj-lt"/>
                <a:cs typeface="Arial"/>
              </a:rPr>
              <a:t>plasmas</a:t>
            </a:r>
            <a:r>
              <a:rPr lang="it-IT" sz="2000" spc="-10" dirty="0">
                <a:solidFill>
                  <a:srgbClr val="FFFFFF"/>
                </a:solidFill>
                <a:latin typeface="+mj-lt"/>
                <a:cs typeface="Arial"/>
              </a:rPr>
              <a:t>: </a:t>
            </a:r>
            <a:r>
              <a:rPr lang="it-IT" sz="2000" spc="-10" dirty="0" err="1">
                <a:solidFill>
                  <a:srgbClr val="FFFFFF"/>
                </a:solidFill>
                <a:latin typeface="+mj-lt"/>
                <a:cs typeface="Arial"/>
              </a:rPr>
              <a:t>Alfvén</a:t>
            </a:r>
            <a:r>
              <a:rPr lang="it-IT" sz="2000" spc="-10" dirty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lang="it-IT" sz="2000" spc="-10" dirty="0" err="1">
                <a:solidFill>
                  <a:srgbClr val="FFFFFF"/>
                </a:solidFill>
                <a:latin typeface="+mj-lt"/>
                <a:cs typeface="Arial"/>
              </a:rPr>
              <a:t>eigenmodes</a:t>
            </a:r>
            <a:endParaRPr sz="2000" spc="-10" dirty="0">
              <a:solidFill>
                <a:srgbClr val="FFFFFF"/>
              </a:solidFill>
              <a:latin typeface="+mj-lt"/>
              <a:cs typeface="Arial"/>
            </a:endParaRPr>
          </a:p>
        </p:txBody>
      </p:sp>
      <p:sp>
        <p:nvSpPr>
          <p:cNvPr id="39" name="object 3"/>
          <p:cNvSpPr/>
          <p:nvPr/>
        </p:nvSpPr>
        <p:spPr>
          <a:xfrm>
            <a:off x="0" y="0"/>
            <a:ext cx="6153181" cy="118683"/>
          </a:xfrm>
          <a:custGeom>
            <a:avLst/>
            <a:gdLst/>
            <a:ahLst/>
            <a:cxnLst/>
            <a:rect l="l" t="t" r="r" b="b"/>
            <a:pathLst>
              <a:path w="4608195" h="122554">
                <a:moveTo>
                  <a:pt x="0" y="122389"/>
                </a:moveTo>
                <a:lnTo>
                  <a:pt x="4608004" y="122389"/>
                </a:lnTo>
                <a:lnTo>
                  <a:pt x="4608004" y="0"/>
                </a:lnTo>
                <a:lnTo>
                  <a:pt x="0" y="0"/>
                </a:lnTo>
                <a:lnTo>
                  <a:pt x="0" y="12238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Rectangle 52"/>
          <p:cNvSpPr/>
          <p:nvPr/>
        </p:nvSpPr>
        <p:spPr>
          <a:xfrm>
            <a:off x="257175" y="585101"/>
            <a:ext cx="1714962" cy="275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-GB" sz="900" dirty="0">
                <a:solidFill>
                  <a:srgbClr val="00B0F0"/>
                </a:solidFill>
                <a:latin typeface="+mj-lt"/>
              </a:rPr>
              <a:t>[</a:t>
            </a:r>
            <a:r>
              <a:rPr lang="en-GB" sz="900" dirty="0" err="1">
                <a:solidFill>
                  <a:srgbClr val="00B0F0"/>
                </a:solidFill>
                <a:latin typeface="+mj-lt"/>
              </a:rPr>
              <a:t>Spagnolo</a:t>
            </a:r>
            <a:r>
              <a:rPr lang="en-GB" sz="900" dirty="0">
                <a:solidFill>
                  <a:srgbClr val="00B0F0"/>
                </a:solidFill>
                <a:latin typeface="+mj-lt"/>
              </a:rPr>
              <a:t>, </a:t>
            </a:r>
            <a:r>
              <a:rPr lang="en-GB" sz="900" dirty="0" err="1">
                <a:solidFill>
                  <a:srgbClr val="00B0F0"/>
                </a:solidFill>
                <a:latin typeface="+mj-lt"/>
              </a:rPr>
              <a:t>Zuin</a:t>
            </a:r>
            <a:r>
              <a:rPr lang="en-GB" sz="900" dirty="0">
                <a:solidFill>
                  <a:srgbClr val="00B0F0"/>
                </a:solidFill>
                <a:latin typeface="+mj-lt"/>
              </a:rPr>
              <a:t> et al, NF 2011]</a:t>
            </a:r>
            <a:endParaRPr lang="en-GB" sz="9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5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"/>
          <a:stretch/>
        </p:blipFill>
        <p:spPr bwMode="auto">
          <a:xfrm>
            <a:off x="0" y="1245553"/>
            <a:ext cx="1992142" cy="1637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047" y="1323346"/>
            <a:ext cx="2278920" cy="151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" name="Gruppo 48"/>
          <p:cNvGrpSpPr/>
          <p:nvPr/>
        </p:nvGrpSpPr>
        <p:grpSpPr>
          <a:xfrm>
            <a:off x="180975" y="453042"/>
            <a:ext cx="3299389" cy="261610"/>
            <a:chOff x="285750" y="643517"/>
            <a:chExt cx="3299389" cy="261610"/>
          </a:xfrm>
        </p:grpSpPr>
        <p:sp>
          <p:nvSpPr>
            <p:cNvPr id="75" name="Ovale 14"/>
            <p:cNvSpPr/>
            <p:nvPr/>
          </p:nvSpPr>
          <p:spPr>
            <a:xfrm>
              <a:off x="285750" y="75375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CasellaDiTesto 16"/>
                <p:cNvSpPr txBox="1"/>
                <p:nvPr/>
              </p:nvSpPr>
              <p:spPr>
                <a:xfrm>
                  <a:off x="361950" y="643517"/>
                  <a:ext cx="3223189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100" dirty="0">
                      <a:latin typeface="+mj-lt"/>
                    </a:rPr>
                    <a:t>5 </a:t>
                  </a:r>
                  <a:r>
                    <a:rPr lang="it-IT" sz="1100" dirty="0" err="1">
                      <a:latin typeface="+mj-lt"/>
                    </a:rPr>
                    <a:t>AEs</a:t>
                  </a:r>
                  <a:r>
                    <a:rPr lang="it-IT" sz="1100" dirty="0">
                      <a:latin typeface="+mj-lt"/>
                    </a:rPr>
                    <a:t> (</a:t>
                  </a:r>
                  <a:r>
                    <a:rPr lang="it-IT" sz="1100" dirty="0" err="1">
                      <a:latin typeface="+mj-lt"/>
                    </a:rPr>
                    <a:t>coherent</a:t>
                  </a:r>
                  <a:r>
                    <a:rPr lang="it-IT" sz="1100" dirty="0">
                      <a:latin typeface="+mj-lt"/>
                    </a:rPr>
                    <a:t> </a:t>
                  </a:r>
                  <a:r>
                    <a:rPr lang="it-IT" sz="1100" dirty="0" err="1">
                      <a:latin typeface="+mj-lt"/>
                    </a:rPr>
                    <a:t>frequency</a:t>
                  </a:r>
                  <a:r>
                    <a:rPr lang="it-IT" sz="1100" dirty="0">
                      <a:latin typeface="+mj-lt"/>
                    </a:rPr>
                    <a:t> </a:t>
                  </a:r>
                  <a:r>
                    <a:rPr lang="it-IT" sz="1100" dirty="0" err="1">
                      <a:latin typeface="+mj-lt"/>
                    </a:rPr>
                    <a:t>peaks</a:t>
                  </a:r>
                  <a:r>
                    <a:rPr lang="it-IT" sz="1100" dirty="0">
                      <a:latin typeface="+mj-lt"/>
                    </a:rPr>
                    <a:t> </a:t>
                  </a:r>
                  <a:r>
                    <a:rPr lang="it-IT" sz="1100" dirty="0" err="1">
                      <a:latin typeface="+mj-lt"/>
                    </a:rPr>
                    <a:t>that</a:t>
                  </a:r>
                  <a:r>
                    <a:rPr lang="it-IT" sz="1100" dirty="0">
                      <a:latin typeface="+mj-lt"/>
                    </a:rPr>
                    <a:t> scale with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11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1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sz="11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a14:m>
                  <a:r>
                    <a:rPr lang="it-IT" sz="1100" dirty="0">
                      <a:latin typeface="+mj-lt"/>
                    </a:rPr>
                    <a:t>)</a:t>
                  </a:r>
                  <a:endParaRPr lang="en-US" sz="1100" dirty="0"/>
                </a:p>
              </p:txBody>
            </p:sp>
          </mc:Choice>
          <mc:Fallback xmlns="">
            <p:sp>
              <p:nvSpPr>
                <p:cNvPr id="76" name="CasellaDiTesto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950" y="643517"/>
                  <a:ext cx="3223189" cy="261610"/>
                </a:xfrm>
                <a:prstGeom prst="rect">
                  <a:avLst/>
                </a:prstGeom>
                <a:blipFill>
                  <a:blip r:embed="rId5"/>
                  <a:stretch>
                    <a:fillRect b="-16279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Rectangle 11"/>
          <p:cNvSpPr/>
          <p:nvPr/>
        </p:nvSpPr>
        <p:spPr>
          <a:xfrm>
            <a:off x="3293904" y="476615"/>
            <a:ext cx="3076575" cy="5770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>
                <a:latin typeface="+mj-lt"/>
                <a:cs typeface="Calibri" panose="020F0502020204030204" pitchFamily="34" charset="0"/>
              </a:rPr>
              <a:t>a-b-c: only during helical states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>
                <a:latin typeface="+mj-lt"/>
                <a:cs typeface="Calibri" panose="020F0502020204030204" pitchFamily="34" charset="0"/>
              </a:rPr>
              <a:t>d-e: whole discharge, triggered by reconnection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50" dirty="0">
                <a:latin typeface="+mj-lt"/>
                <a:cs typeface="Calibri" panose="020F0502020204030204" pitchFamily="34" charset="0"/>
              </a:rPr>
              <a:t>all modes with m=1, n=0 and no NBI</a:t>
            </a:r>
          </a:p>
        </p:txBody>
      </p:sp>
      <p:grpSp>
        <p:nvGrpSpPr>
          <p:cNvPr id="9" name="Gruppo 48">
            <a:extLst>
              <a:ext uri="{FF2B5EF4-FFF2-40B4-BE49-F238E27FC236}">
                <a16:creationId xmlns:a16="http://schemas.microsoft.com/office/drawing/2014/main" id="{420007E2-7890-195F-EBE3-9EAF492ED4A6}"/>
              </a:ext>
            </a:extLst>
          </p:cNvPr>
          <p:cNvGrpSpPr/>
          <p:nvPr/>
        </p:nvGrpSpPr>
        <p:grpSpPr>
          <a:xfrm>
            <a:off x="180975" y="2985743"/>
            <a:ext cx="3188176" cy="261610"/>
            <a:chOff x="285750" y="643517"/>
            <a:chExt cx="3188176" cy="261610"/>
          </a:xfrm>
        </p:grpSpPr>
        <p:sp>
          <p:nvSpPr>
            <p:cNvPr id="10" name="Ovale 14">
              <a:extLst>
                <a:ext uri="{FF2B5EF4-FFF2-40B4-BE49-F238E27FC236}">
                  <a16:creationId xmlns:a16="http://schemas.microsoft.com/office/drawing/2014/main" id="{7A63F616-56CF-57CF-01CC-5AFB40DA4A76}"/>
                </a:ext>
              </a:extLst>
            </p:cNvPr>
            <p:cNvSpPr/>
            <p:nvPr/>
          </p:nvSpPr>
          <p:spPr>
            <a:xfrm>
              <a:off x="285750" y="75375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CasellaDiTesto 16">
              <a:extLst>
                <a:ext uri="{FF2B5EF4-FFF2-40B4-BE49-F238E27FC236}">
                  <a16:creationId xmlns:a16="http://schemas.microsoft.com/office/drawing/2014/main" id="{EBF339E2-A86E-6CF2-740C-6C6353AFE63B}"/>
                </a:ext>
              </a:extLst>
            </p:cNvPr>
            <p:cNvSpPr txBox="1"/>
            <p:nvPr/>
          </p:nvSpPr>
          <p:spPr>
            <a:xfrm>
              <a:off x="361950" y="643517"/>
              <a:ext cx="31119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latin typeface="+mj-lt"/>
                </a:rPr>
                <a:t>AWs in Ohmic RFP discharges also in Extrap-T2R</a:t>
              </a:r>
              <a:endParaRPr lang="en-US" sz="1100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E25B8A4-E89B-9BC6-0A99-0B9413918D34}"/>
              </a:ext>
            </a:extLst>
          </p:cNvPr>
          <p:cNvSpPr/>
          <p:nvPr/>
        </p:nvSpPr>
        <p:spPr>
          <a:xfrm>
            <a:off x="3152775" y="2958381"/>
            <a:ext cx="2027418" cy="275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-GB" sz="900" dirty="0">
                <a:solidFill>
                  <a:srgbClr val="00B0F0"/>
                </a:solidFill>
                <a:latin typeface="+mj-lt"/>
              </a:rPr>
              <a:t>[G. </a:t>
            </a:r>
            <a:r>
              <a:rPr lang="en-GB" sz="900" dirty="0" err="1">
                <a:solidFill>
                  <a:srgbClr val="00B0F0"/>
                </a:solidFill>
                <a:latin typeface="+mj-lt"/>
              </a:rPr>
              <a:t>Regnoli</a:t>
            </a:r>
            <a:r>
              <a:rPr lang="en-GB" sz="900" dirty="0">
                <a:solidFill>
                  <a:srgbClr val="00B0F0"/>
                </a:solidFill>
                <a:latin typeface="+mj-lt"/>
              </a:rPr>
              <a:t> et al, Phys. Plasmas 2005]</a:t>
            </a:r>
            <a:endParaRPr lang="en-GB" sz="900" dirty="0">
              <a:solidFill>
                <a:srgbClr val="0070C0"/>
              </a:solidFill>
              <a:latin typeface="+mj-lt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4046220-AC4A-F0CF-899F-5E648EF65EA4}"/>
              </a:ext>
            </a:extLst>
          </p:cNvPr>
          <p:cNvGrpSpPr/>
          <p:nvPr/>
        </p:nvGrpSpPr>
        <p:grpSpPr>
          <a:xfrm>
            <a:off x="4422616" y="-16273"/>
            <a:ext cx="720240" cy="119905"/>
            <a:chOff x="4457417" y="-16273"/>
            <a:chExt cx="720240" cy="119905"/>
          </a:xfrm>
        </p:grpSpPr>
        <p:sp>
          <p:nvSpPr>
            <p:cNvPr id="22" name="object 10">
              <a:extLst>
                <a:ext uri="{FF2B5EF4-FFF2-40B4-BE49-F238E27FC236}">
                  <a16:creationId xmlns:a16="http://schemas.microsoft.com/office/drawing/2014/main" id="{090268FE-89EA-0008-4F6C-7DAEEAD20EDC}"/>
                </a:ext>
              </a:extLst>
            </p:cNvPr>
            <p:cNvSpPr txBox="1"/>
            <p:nvPr/>
          </p:nvSpPr>
          <p:spPr>
            <a:xfrm>
              <a:off x="4457417" y="-16273"/>
              <a:ext cx="448780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25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Tokamak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B5C3FA1-64AA-CF75-F88A-EE3E5DA29991}"/>
                </a:ext>
              </a:extLst>
            </p:cNvPr>
            <p:cNvGrpSpPr/>
            <p:nvPr/>
          </p:nvGrpSpPr>
          <p:grpSpPr>
            <a:xfrm>
              <a:off x="4906197" y="34156"/>
              <a:ext cx="271460" cy="45719"/>
              <a:chOff x="2924175" y="188068"/>
              <a:chExt cx="271460" cy="45719"/>
            </a:xfrm>
          </p:grpSpPr>
          <p:sp>
            <p:nvSpPr>
              <p:cNvPr id="24" name="object 9">
                <a:extLst>
                  <a:ext uri="{FF2B5EF4-FFF2-40B4-BE49-F238E27FC236}">
                    <a16:creationId xmlns:a16="http://schemas.microsoft.com/office/drawing/2014/main" id="{AC5F638E-AA60-957A-AA46-A181598D70CD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" name="object 9">
                <a:extLst>
                  <a:ext uri="{FF2B5EF4-FFF2-40B4-BE49-F238E27FC236}">
                    <a16:creationId xmlns:a16="http://schemas.microsoft.com/office/drawing/2014/main" id="{287345B8-F394-5779-1C76-E0ACBFE9B163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" name="object 9">
                <a:extLst>
                  <a:ext uri="{FF2B5EF4-FFF2-40B4-BE49-F238E27FC236}">
                    <a16:creationId xmlns:a16="http://schemas.microsoft.com/office/drawing/2014/main" id="{EDF613CA-E08D-33F1-3AA1-D7B8892A832A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" name="object 9">
                <a:extLst>
                  <a:ext uri="{FF2B5EF4-FFF2-40B4-BE49-F238E27FC236}">
                    <a16:creationId xmlns:a16="http://schemas.microsoft.com/office/drawing/2014/main" id="{CB2D6D23-CB77-5256-78F5-AF6250F4D56C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FF3F671-8991-A434-807E-9B060F6A793B}"/>
              </a:ext>
            </a:extLst>
          </p:cNvPr>
          <p:cNvGrpSpPr/>
          <p:nvPr/>
        </p:nvGrpSpPr>
        <p:grpSpPr>
          <a:xfrm>
            <a:off x="3651345" y="-16273"/>
            <a:ext cx="489077" cy="119905"/>
            <a:chOff x="3720821" y="-16273"/>
            <a:chExt cx="489077" cy="119905"/>
          </a:xfrm>
        </p:grpSpPr>
        <p:sp>
          <p:nvSpPr>
            <p:cNvPr id="29" name="object 10">
              <a:extLst>
                <a:ext uri="{FF2B5EF4-FFF2-40B4-BE49-F238E27FC236}">
                  <a16:creationId xmlns:a16="http://schemas.microsoft.com/office/drawing/2014/main" id="{BD149623-33C5-C32D-3880-604B4F909870}"/>
                </a:ext>
              </a:extLst>
            </p:cNvPr>
            <p:cNvSpPr txBox="1"/>
            <p:nvPr/>
          </p:nvSpPr>
          <p:spPr>
            <a:xfrm>
              <a:off x="3720821" y="-16273"/>
              <a:ext cx="23516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RFP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0240163-4CE9-4420-B4D8-608D9EB45309}"/>
                </a:ext>
              </a:extLst>
            </p:cNvPr>
            <p:cNvGrpSpPr/>
            <p:nvPr/>
          </p:nvGrpSpPr>
          <p:grpSpPr>
            <a:xfrm>
              <a:off x="3938438" y="34156"/>
              <a:ext cx="271460" cy="45719"/>
              <a:chOff x="2924175" y="188068"/>
              <a:chExt cx="271460" cy="45719"/>
            </a:xfrm>
          </p:grpSpPr>
          <p:sp>
            <p:nvSpPr>
              <p:cNvPr id="31" name="object 9">
                <a:extLst>
                  <a:ext uri="{FF2B5EF4-FFF2-40B4-BE49-F238E27FC236}">
                    <a16:creationId xmlns:a16="http://schemas.microsoft.com/office/drawing/2014/main" id="{CFFBC7B8-8C7A-8F0C-A9A9-667ED72E7B80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" name="object 9">
                <a:extLst>
                  <a:ext uri="{FF2B5EF4-FFF2-40B4-BE49-F238E27FC236}">
                    <a16:creationId xmlns:a16="http://schemas.microsoft.com/office/drawing/2014/main" id="{3B08E9FD-F2D8-7BEC-A784-D34C2FBFFA12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" name="object 9">
                <a:extLst>
                  <a:ext uri="{FF2B5EF4-FFF2-40B4-BE49-F238E27FC236}">
                    <a16:creationId xmlns:a16="http://schemas.microsoft.com/office/drawing/2014/main" id="{C447035E-37C2-165C-0D80-BF92F2605C97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" name="object 9">
                <a:extLst>
                  <a:ext uri="{FF2B5EF4-FFF2-40B4-BE49-F238E27FC236}">
                    <a16:creationId xmlns:a16="http://schemas.microsoft.com/office/drawing/2014/main" id="{7461FF22-3C73-C08E-AF51-2E2A5D3DBC6F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B3B6770-A5D4-074C-81D1-64F8E94E9280}"/>
              </a:ext>
            </a:extLst>
          </p:cNvPr>
          <p:cNvGrpSpPr/>
          <p:nvPr/>
        </p:nvGrpSpPr>
        <p:grpSpPr>
          <a:xfrm>
            <a:off x="37578" y="-16273"/>
            <a:ext cx="661509" cy="119905"/>
            <a:chOff x="37578" y="-16273"/>
            <a:chExt cx="661509" cy="119905"/>
          </a:xfrm>
        </p:grpSpPr>
        <p:sp>
          <p:nvSpPr>
            <p:cNvPr id="37" name="object 10">
              <a:extLst>
                <a:ext uri="{FF2B5EF4-FFF2-40B4-BE49-F238E27FC236}">
                  <a16:creationId xmlns:a16="http://schemas.microsoft.com/office/drawing/2014/main" id="{00BE5AA7-887F-4F8F-E7B3-24C4D2D0A513}"/>
                </a:ext>
              </a:extLst>
            </p:cNvPr>
            <p:cNvSpPr txBox="1"/>
            <p:nvPr/>
          </p:nvSpPr>
          <p:spPr>
            <a:xfrm>
              <a:off x="37578" y="-16273"/>
              <a:ext cx="532514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Introdu</a:t>
              </a:r>
              <a:r>
                <a:rPr lang="it-IT"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ction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9932783-51CC-F35E-E6CF-598BB645B899}"/>
                </a:ext>
              </a:extLst>
            </p:cNvPr>
            <p:cNvGrpSpPr/>
            <p:nvPr/>
          </p:nvGrpSpPr>
          <p:grpSpPr>
            <a:xfrm>
              <a:off x="578121" y="34156"/>
              <a:ext cx="120966" cy="45719"/>
              <a:chOff x="2924175" y="188068"/>
              <a:chExt cx="120966" cy="45719"/>
            </a:xfrm>
          </p:grpSpPr>
          <p:sp>
            <p:nvSpPr>
              <p:cNvPr id="77" name="object 9">
                <a:extLst>
                  <a:ext uri="{FF2B5EF4-FFF2-40B4-BE49-F238E27FC236}">
                    <a16:creationId xmlns:a16="http://schemas.microsoft.com/office/drawing/2014/main" id="{8667776D-9551-F968-D4A8-9940AEC3A35B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" name="object 9">
                <a:extLst>
                  <a:ext uri="{FF2B5EF4-FFF2-40B4-BE49-F238E27FC236}">
                    <a16:creationId xmlns:a16="http://schemas.microsoft.com/office/drawing/2014/main" id="{90BFEC7D-DEB1-82AB-0D4C-25267777CDFC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77CDC8BE-4896-F899-6439-CBC2485DA9CA}"/>
              </a:ext>
            </a:extLst>
          </p:cNvPr>
          <p:cNvGrpSpPr/>
          <p:nvPr/>
        </p:nvGrpSpPr>
        <p:grpSpPr>
          <a:xfrm>
            <a:off x="2056632" y="-16273"/>
            <a:ext cx="308217" cy="119905"/>
            <a:chOff x="1796655" y="-13431"/>
            <a:chExt cx="308217" cy="119905"/>
          </a:xfrm>
        </p:grpSpPr>
        <p:sp>
          <p:nvSpPr>
            <p:cNvPr id="80" name="object 10">
              <a:extLst>
                <a:ext uri="{FF2B5EF4-FFF2-40B4-BE49-F238E27FC236}">
                  <a16:creationId xmlns:a16="http://schemas.microsoft.com/office/drawing/2014/main" id="{1FB87C92-FB65-CEAF-4DDA-62F7211F87F7}"/>
                </a:ext>
              </a:extLst>
            </p:cNvPr>
            <p:cNvSpPr txBox="1"/>
            <p:nvPr/>
          </p:nvSpPr>
          <p:spPr>
            <a:xfrm>
              <a:off x="1796655" y="-13431"/>
              <a:ext cx="28371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Tools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81" name="object 9">
              <a:extLst>
                <a:ext uri="{FF2B5EF4-FFF2-40B4-BE49-F238E27FC236}">
                  <a16:creationId xmlns:a16="http://schemas.microsoft.com/office/drawing/2014/main" id="{8918DA62-7C4C-2D1D-3D55-0B35C762D501}"/>
                </a:ext>
              </a:extLst>
            </p:cNvPr>
            <p:cNvSpPr/>
            <p:nvPr/>
          </p:nvSpPr>
          <p:spPr>
            <a:xfrm>
              <a:off x="2059153" y="36009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36195" h="36194">
                  <a:moveTo>
                    <a:pt x="36002" y="18001"/>
                  </a:moveTo>
                  <a:lnTo>
                    <a:pt x="34587" y="10994"/>
                  </a:lnTo>
                  <a:lnTo>
                    <a:pt x="30729" y="5272"/>
                  </a:lnTo>
                  <a:lnTo>
                    <a:pt x="25007" y="1414"/>
                  </a:lnTo>
                  <a:lnTo>
                    <a:pt x="18000" y="0"/>
                  </a:lnTo>
                  <a:lnTo>
                    <a:pt x="10994" y="1414"/>
                  </a:lnTo>
                  <a:lnTo>
                    <a:pt x="5272" y="5272"/>
                  </a:lnTo>
                  <a:lnTo>
                    <a:pt x="1414" y="10994"/>
                  </a:lnTo>
                  <a:lnTo>
                    <a:pt x="0" y="18001"/>
                  </a:lnTo>
                  <a:lnTo>
                    <a:pt x="1414" y="25008"/>
                  </a:lnTo>
                  <a:lnTo>
                    <a:pt x="5272" y="30729"/>
                  </a:lnTo>
                  <a:lnTo>
                    <a:pt x="10994" y="34587"/>
                  </a:lnTo>
                  <a:lnTo>
                    <a:pt x="18000" y="36002"/>
                  </a:lnTo>
                  <a:lnTo>
                    <a:pt x="25007" y="34587"/>
                  </a:lnTo>
                  <a:lnTo>
                    <a:pt x="30729" y="30729"/>
                  </a:lnTo>
                  <a:lnTo>
                    <a:pt x="34587" y="25008"/>
                  </a:lnTo>
                  <a:lnTo>
                    <a:pt x="36002" y="18001"/>
                  </a:lnTo>
                  <a:close/>
                </a:path>
              </a:pathLst>
            </a:custGeom>
            <a:ln w="5060">
              <a:solidFill>
                <a:schemeClr val="accent1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566425B-D51B-D834-7A1E-8BB344A9466C}"/>
              </a:ext>
            </a:extLst>
          </p:cNvPr>
          <p:cNvGrpSpPr/>
          <p:nvPr/>
        </p:nvGrpSpPr>
        <p:grpSpPr>
          <a:xfrm>
            <a:off x="981281" y="-16273"/>
            <a:ext cx="793157" cy="119905"/>
            <a:chOff x="853883" y="-13431"/>
            <a:chExt cx="793157" cy="119905"/>
          </a:xfrm>
        </p:grpSpPr>
        <p:sp>
          <p:nvSpPr>
            <p:cNvPr id="83" name="object 10">
              <a:extLst>
                <a:ext uri="{FF2B5EF4-FFF2-40B4-BE49-F238E27FC236}">
                  <a16:creationId xmlns:a16="http://schemas.microsoft.com/office/drawing/2014/main" id="{E1F5A81D-C178-9A57-7CF3-D0CEB5CAA5C1}"/>
                </a:ext>
              </a:extLst>
            </p:cNvPr>
            <p:cNvSpPr txBox="1"/>
            <p:nvPr/>
          </p:nvSpPr>
          <p:spPr>
            <a:xfrm>
              <a:off x="853883" y="-13431"/>
              <a:ext cx="793157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bg1"/>
                  </a:solidFill>
                  <a:cs typeface="Arial"/>
                </a:rPr>
                <a:t>Motivations</a:t>
              </a:r>
              <a:endParaRPr sz="7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0E44E824-F972-9B16-2788-B2181978EAA1}"/>
                </a:ext>
              </a:extLst>
            </p:cNvPr>
            <p:cNvGrpSpPr/>
            <p:nvPr/>
          </p:nvGrpSpPr>
          <p:grpSpPr>
            <a:xfrm>
              <a:off x="1372449" y="36009"/>
              <a:ext cx="271460" cy="45719"/>
              <a:chOff x="2924175" y="188068"/>
              <a:chExt cx="271460" cy="45719"/>
            </a:xfrm>
          </p:grpSpPr>
          <p:sp>
            <p:nvSpPr>
              <p:cNvPr id="85" name="object 9">
                <a:extLst>
                  <a:ext uri="{FF2B5EF4-FFF2-40B4-BE49-F238E27FC236}">
                    <a16:creationId xmlns:a16="http://schemas.microsoft.com/office/drawing/2014/main" id="{AB014CE7-262D-B387-B586-682E3FD163E5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86" name="object 9">
                <a:extLst>
                  <a:ext uri="{FF2B5EF4-FFF2-40B4-BE49-F238E27FC236}">
                    <a16:creationId xmlns:a16="http://schemas.microsoft.com/office/drawing/2014/main" id="{E3858CD6-C8A2-E7E3-97EB-6F0985DD61FB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solidFill>
                <a:schemeClr val="bg1"/>
              </a:solidFill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" name="object 9">
                <a:extLst>
                  <a:ext uri="{FF2B5EF4-FFF2-40B4-BE49-F238E27FC236}">
                    <a16:creationId xmlns:a16="http://schemas.microsoft.com/office/drawing/2014/main" id="{C931B59E-064C-E435-FC61-0432222E85CB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" name="object 9">
                <a:extLst>
                  <a:ext uri="{FF2B5EF4-FFF2-40B4-BE49-F238E27FC236}">
                    <a16:creationId xmlns:a16="http://schemas.microsoft.com/office/drawing/2014/main" id="{F8CE7AF9-518B-D87B-2FB8-2B36B6F5FD0F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D8567518-445F-4B50-1D82-7F08F34616CF}"/>
              </a:ext>
            </a:extLst>
          </p:cNvPr>
          <p:cNvGrpSpPr/>
          <p:nvPr/>
        </p:nvGrpSpPr>
        <p:grpSpPr>
          <a:xfrm>
            <a:off x="5425049" y="-16273"/>
            <a:ext cx="676029" cy="119905"/>
            <a:chOff x="5425049" y="-16273"/>
            <a:chExt cx="676029" cy="119905"/>
          </a:xfrm>
        </p:grpSpPr>
        <p:sp>
          <p:nvSpPr>
            <p:cNvPr id="90" name="object 10">
              <a:extLst>
                <a:ext uri="{FF2B5EF4-FFF2-40B4-BE49-F238E27FC236}">
                  <a16:creationId xmlns:a16="http://schemas.microsoft.com/office/drawing/2014/main" id="{229C84C1-57F4-69A8-8C53-B0EBA3FEAEE9}"/>
                </a:ext>
              </a:extLst>
            </p:cNvPr>
            <p:cNvSpPr txBox="1"/>
            <p:nvPr/>
          </p:nvSpPr>
          <p:spPr>
            <a:xfrm>
              <a:off x="5425049" y="-16273"/>
              <a:ext cx="561975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Conclusions</a:t>
              </a:r>
              <a:r>
                <a:rPr lang="it-IT" sz="700" spc="30" dirty="0">
                  <a:solidFill>
                    <a:srgbClr val="A67F84"/>
                  </a:solidFill>
                  <a:cs typeface="Arial"/>
                </a:rPr>
                <a:t> </a:t>
              </a:r>
              <a:r>
                <a:rPr lang="it-IT" sz="600" spc="30" dirty="0">
                  <a:solidFill>
                    <a:srgbClr val="A67F84"/>
                  </a:solidFill>
                  <a:cs typeface="Arial"/>
                </a:rPr>
                <a:t>   </a:t>
              </a:r>
              <a:endParaRPr lang="it-IT" sz="600" spc="25" dirty="0">
                <a:solidFill>
                  <a:srgbClr val="FFFFFF"/>
                </a:solidFill>
                <a:cs typeface="Arial"/>
              </a:endParaRPr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F0047C51-7434-CAC8-CE53-5FA739A40861}"/>
                </a:ext>
              </a:extLst>
            </p:cNvPr>
            <p:cNvGrpSpPr/>
            <p:nvPr/>
          </p:nvGrpSpPr>
          <p:grpSpPr>
            <a:xfrm>
              <a:off x="5980112" y="34448"/>
              <a:ext cx="120966" cy="45719"/>
              <a:chOff x="2924175" y="188068"/>
              <a:chExt cx="120966" cy="45719"/>
            </a:xfrm>
          </p:grpSpPr>
          <p:sp>
            <p:nvSpPr>
              <p:cNvPr id="92" name="object 9">
                <a:extLst>
                  <a:ext uri="{FF2B5EF4-FFF2-40B4-BE49-F238E27FC236}">
                    <a16:creationId xmlns:a16="http://schemas.microsoft.com/office/drawing/2014/main" id="{F7096C9A-F281-E6C3-4EC6-E2040FF40CDD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3" name="object 9">
                <a:extLst>
                  <a:ext uri="{FF2B5EF4-FFF2-40B4-BE49-F238E27FC236}">
                    <a16:creationId xmlns:a16="http://schemas.microsoft.com/office/drawing/2014/main" id="{046F1C1A-A66C-3259-8A13-4036864C37D0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B9B5A76-DDA7-6CA8-ED78-305EC625060E}"/>
              </a:ext>
            </a:extLst>
          </p:cNvPr>
          <p:cNvGrpSpPr/>
          <p:nvPr/>
        </p:nvGrpSpPr>
        <p:grpSpPr>
          <a:xfrm>
            <a:off x="2647043" y="-16273"/>
            <a:ext cx="722108" cy="119905"/>
            <a:chOff x="2468563" y="-16273"/>
            <a:chExt cx="722108" cy="119905"/>
          </a:xfrm>
        </p:grpSpPr>
        <p:sp>
          <p:nvSpPr>
            <p:cNvPr id="95" name="object 10">
              <a:extLst>
                <a:ext uri="{FF2B5EF4-FFF2-40B4-BE49-F238E27FC236}">
                  <a16:creationId xmlns:a16="http://schemas.microsoft.com/office/drawing/2014/main" id="{C6E0CF56-E071-02D2-4AD9-39FCA2D3EDAD}"/>
                </a:ext>
              </a:extLst>
            </p:cNvPr>
            <p:cNvSpPr txBox="1"/>
            <p:nvPr/>
          </p:nvSpPr>
          <p:spPr>
            <a:xfrm>
              <a:off x="2468563" y="-16273"/>
              <a:ext cx="671422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Uniform</a:t>
              </a: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 case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E3108159-CB90-9F7C-2E5B-60C4A5C86826}"/>
                </a:ext>
              </a:extLst>
            </p:cNvPr>
            <p:cNvGrpSpPr/>
            <p:nvPr/>
          </p:nvGrpSpPr>
          <p:grpSpPr>
            <a:xfrm>
              <a:off x="3069705" y="34156"/>
              <a:ext cx="120966" cy="45719"/>
              <a:chOff x="2924175" y="188068"/>
              <a:chExt cx="120966" cy="45719"/>
            </a:xfrm>
          </p:grpSpPr>
          <p:sp>
            <p:nvSpPr>
              <p:cNvPr id="97" name="object 9">
                <a:extLst>
                  <a:ext uri="{FF2B5EF4-FFF2-40B4-BE49-F238E27FC236}">
                    <a16:creationId xmlns:a16="http://schemas.microsoft.com/office/drawing/2014/main" id="{5C68C78D-BDDA-F7DE-04EE-BEBCF1BD691C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" name="object 9">
                <a:extLst>
                  <a:ext uri="{FF2B5EF4-FFF2-40B4-BE49-F238E27FC236}">
                    <a16:creationId xmlns:a16="http://schemas.microsoft.com/office/drawing/2014/main" id="{C8447C81-5E4A-54C0-66B8-20E49D2FD990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147" y="1313107"/>
            <a:ext cx="2041879" cy="144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70634"/>
      </p:ext>
    </p:extLst>
  </p:cSld>
  <p:clrMapOvr>
    <a:masterClrMapping/>
  </p:clrMapOvr>
  <p:transition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o 31"/>
          <p:cNvGrpSpPr/>
          <p:nvPr/>
        </p:nvGrpSpPr>
        <p:grpSpPr>
          <a:xfrm>
            <a:off x="0" y="3346272"/>
            <a:ext cx="6153150" cy="114478"/>
            <a:chOff x="0" y="3346272"/>
            <a:chExt cx="4610101" cy="114478"/>
          </a:xfrm>
        </p:grpSpPr>
        <p:sp>
          <p:nvSpPr>
            <p:cNvPr id="46" name="object 14"/>
            <p:cNvSpPr/>
            <p:nvPr/>
          </p:nvSpPr>
          <p:spPr>
            <a:xfrm>
              <a:off x="0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5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10800" rIns="0" bIns="0" rtlCol="0">
              <a:noAutofit/>
            </a:bodyPr>
            <a:lstStyle/>
            <a:p>
              <a:pPr algn="ctr"/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Artur</a:t>
              </a:r>
              <a:r>
                <a:rPr lang="it-IT" sz="700" dirty="0">
                  <a:solidFill>
                    <a:srgbClr val="EBEBEB"/>
                  </a:solidFill>
                  <a:latin typeface="+mj-lt"/>
                </a:rPr>
                <a:t> 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Kryzhanovskyy </a:t>
              </a:r>
              <a:r>
                <a:rPr lang="it-IT" sz="700" i="1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et al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bject 15"/>
            <p:cNvSpPr/>
            <p:nvPr/>
          </p:nvSpPr>
          <p:spPr>
            <a:xfrm>
              <a:off x="2305051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10800" rIns="0" bIns="0" rtlCol="0"/>
            <a:lstStyle/>
            <a:p>
              <a:pPr algn="ctr"/>
              <a:r>
                <a:rPr lang="it-IT" sz="700" spc="6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Experimental observations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5819775" y="3360076"/>
            <a:ext cx="320675" cy="100674"/>
          </a:xfrm>
          <a:prstGeom prst="rect">
            <a:avLst/>
          </a:prstGeom>
        </p:spPr>
        <p:txBody>
          <a:bodyPr vert="horz" wrap="square" lIns="0" tIns="10800" rIns="0" bIns="0" rtlCol="0">
            <a:spAutoFit/>
          </a:bodyPr>
          <a:lstStyle/>
          <a:p>
            <a:pPr marL="69847">
              <a:lnSpc>
                <a:spcPts val="660"/>
              </a:lnSpc>
            </a:pP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700" spc="114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sz="700" spc="5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69" name="object 8"/>
          <p:cNvSpPr txBox="1"/>
          <p:nvPr/>
        </p:nvSpPr>
        <p:spPr>
          <a:xfrm>
            <a:off x="-200" y="118683"/>
            <a:ext cx="6153349" cy="290699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0" rIns="0" bIns="0" rtlCol="0">
            <a:noAutofit/>
          </a:bodyPr>
          <a:lstStyle/>
          <a:p>
            <a:pPr marL="107945">
              <a:spcBef>
                <a:spcPts val="375"/>
              </a:spcBef>
            </a:pPr>
            <a:r>
              <a:rPr lang="en-GB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AWs in Tokamak Ohmic plasmas</a:t>
            </a:r>
          </a:p>
        </p:txBody>
      </p:sp>
      <p:sp>
        <p:nvSpPr>
          <p:cNvPr id="39" name="object 3"/>
          <p:cNvSpPr/>
          <p:nvPr/>
        </p:nvSpPr>
        <p:spPr>
          <a:xfrm>
            <a:off x="0" y="0"/>
            <a:ext cx="6153181" cy="118683"/>
          </a:xfrm>
          <a:custGeom>
            <a:avLst/>
            <a:gdLst/>
            <a:ahLst/>
            <a:cxnLst/>
            <a:rect l="l" t="t" r="r" b="b"/>
            <a:pathLst>
              <a:path w="4608195" h="122554">
                <a:moveTo>
                  <a:pt x="0" y="122389"/>
                </a:moveTo>
                <a:lnTo>
                  <a:pt x="4608004" y="122389"/>
                </a:lnTo>
                <a:lnTo>
                  <a:pt x="4608004" y="0"/>
                </a:lnTo>
                <a:lnTo>
                  <a:pt x="0" y="0"/>
                </a:lnTo>
                <a:lnTo>
                  <a:pt x="0" y="12238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9A6D6C-235B-F4E0-F5CD-9E086AA3994C}"/>
              </a:ext>
            </a:extLst>
          </p:cNvPr>
          <p:cNvSpPr txBox="1"/>
          <p:nvPr/>
        </p:nvSpPr>
        <p:spPr>
          <a:xfrm>
            <a:off x="4361332" y="830873"/>
            <a:ext cx="1524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>
                <a:schemeClr val="tx1"/>
              </a:buClr>
            </a:pPr>
            <a:r>
              <a:rPr lang="en-GB" sz="800" dirty="0">
                <a:solidFill>
                  <a:srgbClr val="00B0F0"/>
                </a:solidFill>
                <a:latin typeface="+mj-lt"/>
              </a:rPr>
              <a:t>[N. Chu et al., NF 2018]</a:t>
            </a:r>
            <a:endParaRPr lang="en-GB" sz="1100" dirty="0">
              <a:solidFill>
                <a:srgbClr val="0070C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DF8A3C2-6978-8623-CF73-92D80223D786}"/>
                  </a:ext>
                </a:extLst>
              </p:cNvPr>
              <p:cNvSpPr txBox="1"/>
              <p:nvPr/>
            </p:nvSpPr>
            <p:spPr>
              <a:xfrm>
                <a:off x="4361332" y="1052329"/>
                <a:ext cx="2319387" cy="3010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>
                    <a:schemeClr val="tx1"/>
                  </a:buClr>
                </a:pPr>
                <a:r>
                  <a:rPr lang="en-GB" sz="800" dirty="0">
                    <a:solidFill>
                      <a:srgbClr val="00B0F0"/>
                    </a:solidFill>
                    <a:latin typeface="+mj-lt"/>
                  </a:rPr>
                  <a:t>[Y. Liu et al.,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800" b="0" i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Phys</m:t>
                    </m:r>
                    <m:r>
                      <a:rPr lang="en-GB" sz="800" b="0" i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. </m:t>
                    </m:r>
                    <m:r>
                      <m:rPr>
                        <m:sty m:val="p"/>
                      </m:rPr>
                      <a:rPr lang="en-GB" sz="800" b="0" i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Plasmas</m:t>
                    </m:r>
                  </m:oMath>
                </a14:m>
                <a:r>
                  <a:rPr lang="en-GB" sz="800" dirty="0">
                    <a:solidFill>
                      <a:srgbClr val="00B0F0"/>
                    </a:solidFill>
                    <a:latin typeface="+mj-lt"/>
                  </a:rPr>
                  <a:t> 2016]</a:t>
                </a:r>
                <a:endParaRPr lang="en-GB" sz="1100" dirty="0">
                  <a:solidFill>
                    <a:srgbClr val="0070C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DF8A3C2-6978-8623-CF73-92D80223D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1332" y="1052329"/>
                <a:ext cx="2319387" cy="301044"/>
              </a:xfrm>
              <a:prstGeom prst="rect">
                <a:avLst/>
              </a:prstGeom>
              <a:blipFill>
                <a:blip r:embed="rId2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42FE4336-C68C-012E-AC2E-0B7D2E2798E3}"/>
              </a:ext>
            </a:extLst>
          </p:cNvPr>
          <p:cNvGrpSpPr/>
          <p:nvPr/>
        </p:nvGrpSpPr>
        <p:grpSpPr>
          <a:xfrm>
            <a:off x="4361332" y="1799785"/>
            <a:ext cx="1829935" cy="550094"/>
            <a:chOff x="4402824" y="2135705"/>
            <a:chExt cx="1829935" cy="5500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FCC317FE-E07E-844D-A58B-010C7F2CC934}"/>
                    </a:ext>
                  </a:extLst>
                </p:cNvPr>
                <p:cNvSpPr txBox="1"/>
                <p:nvPr/>
              </p:nvSpPr>
              <p:spPr>
                <a:xfrm>
                  <a:off x="4402824" y="2135705"/>
                  <a:ext cx="1676501" cy="34945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200000"/>
                    </a:lnSpc>
                    <a:buClr>
                      <a:schemeClr val="tx1"/>
                    </a:buClr>
                  </a:pPr>
                  <a:r>
                    <a:rPr lang="en-GB" sz="800" dirty="0">
                      <a:solidFill>
                        <a:srgbClr val="00B0F0"/>
                      </a:solidFill>
                      <a:latin typeface="+mj-lt"/>
                    </a:rPr>
                    <a:t>[T. </a:t>
                  </a:r>
                  <a:r>
                    <a:rPr lang="en-GB" sz="800" dirty="0" err="1">
                      <a:solidFill>
                        <a:srgbClr val="00B0F0"/>
                      </a:solidFill>
                      <a:latin typeface="+mj-lt"/>
                    </a:rPr>
                    <a:t>Markovi</a:t>
                  </a:r>
                  <a14:m>
                    <m:oMath xmlns:m="http://schemas.openxmlformats.org/officeDocument/2006/math">
                      <m:acc>
                        <m:accPr>
                          <m:chr m:val="̌"/>
                          <m:ctrlPr>
                            <a:rPr lang="en-GB" sz="80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it-IT" sz="800" b="0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</m:acc>
                    </m:oMath>
                  </a14:m>
                  <a:r>
                    <a:rPr lang="en-GB" sz="800" dirty="0">
                      <a:solidFill>
                        <a:srgbClr val="00B0F0"/>
                      </a:solidFill>
                      <a:latin typeface="+mj-lt"/>
                    </a:rPr>
                    <a:t> et al.,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80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44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it-IT" sz="800" b="0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th</m:t>
                          </m:r>
                        </m:sup>
                      </m:sSup>
                    </m:oMath>
                  </a14:m>
                  <a:r>
                    <a:rPr lang="en-GB" sz="800" dirty="0">
                      <a:solidFill>
                        <a:srgbClr val="00B0F0"/>
                      </a:solidFill>
                      <a:latin typeface="+mj-lt"/>
                    </a:rPr>
                    <a:t> EPS 2017]</a:t>
                  </a:r>
                  <a:endParaRPr lang="en-GB" sz="1100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FCC317FE-E07E-844D-A58B-010C7F2CC9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02824" y="2135705"/>
                  <a:ext cx="1676501" cy="34945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93594B6-EE88-9A7F-DC33-76B14A83E53F}"/>
                </a:ext>
              </a:extLst>
            </p:cNvPr>
            <p:cNvSpPr txBox="1"/>
            <p:nvPr/>
          </p:nvSpPr>
          <p:spPr>
            <a:xfrm>
              <a:off x="4402824" y="2376804"/>
              <a:ext cx="1829935" cy="308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  <a:buClr>
                  <a:schemeClr val="tx1"/>
                </a:buClr>
              </a:pPr>
              <a:r>
                <a:rPr lang="en-GB" sz="800" dirty="0">
                  <a:solidFill>
                    <a:srgbClr val="00B0F0"/>
                  </a:solidFill>
                  <a:latin typeface="+mj-lt"/>
                </a:rPr>
                <a:t>[</a:t>
              </a:r>
              <a:r>
                <a:rPr lang="it-IT" sz="800" dirty="0">
                  <a:solidFill>
                    <a:srgbClr val="00B0F0"/>
                  </a:solidFill>
                  <a:latin typeface="+mj-lt"/>
                </a:rPr>
                <a:t>M. Maraschek </a:t>
              </a:r>
              <a:r>
                <a:rPr lang="en-GB" sz="800" dirty="0">
                  <a:solidFill>
                    <a:srgbClr val="00B0F0"/>
                  </a:solidFill>
                  <a:latin typeface="+mj-lt"/>
                </a:rPr>
                <a:t>et al., PRL 1997]</a:t>
              </a:r>
              <a:endParaRPr lang="en-GB" sz="1100" dirty="0">
                <a:solidFill>
                  <a:srgbClr val="0070C0"/>
                </a:solidFill>
                <a:latin typeface="+mj-lt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D8F6FFD-74E6-74C1-43F3-557B3CD05B64}"/>
                </a:ext>
              </a:extLst>
            </p:cNvPr>
            <p:cNvSpPr txBox="1"/>
            <p:nvPr/>
          </p:nvSpPr>
          <p:spPr>
            <a:xfrm>
              <a:off x="4402824" y="2268357"/>
              <a:ext cx="1303877" cy="3010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  <a:buClr>
                  <a:schemeClr val="tx1"/>
                </a:buClr>
              </a:pPr>
              <a:r>
                <a:rPr lang="en-GB" sz="800" dirty="0">
                  <a:solidFill>
                    <a:srgbClr val="00B0F0"/>
                  </a:solidFill>
                  <a:latin typeface="+mj-lt"/>
                </a:rPr>
                <a:t>[</a:t>
              </a:r>
              <a:r>
                <a:rPr lang="it-IT" sz="800" dirty="0">
                  <a:solidFill>
                    <a:srgbClr val="00B0F0"/>
                  </a:solidFill>
                  <a:latin typeface="+mj-lt"/>
                </a:rPr>
                <a:t>A. Sykes, </a:t>
              </a:r>
              <a:r>
                <a:rPr lang="en-GB" sz="800" dirty="0">
                  <a:solidFill>
                    <a:srgbClr val="00B0F0"/>
                  </a:solidFill>
                  <a:latin typeface="+mj-lt"/>
                </a:rPr>
                <a:t>PPCF 2001]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33F360-2724-783C-B57E-EF9C140745CF}"/>
              </a:ext>
            </a:extLst>
          </p:cNvPr>
          <p:cNvGrpSpPr/>
          <p:nvPr/>
        </p:nvGrpSpPr>
        <p:grpSpPr>
          <a:xfrm>
            <a:off x="4361332" y="544905"/>
            <a:ext cx="1877193" cy="422001"/>
            <a:chOff x="4415657" y="583893"/>
            <a:chExt cx="1877193" cy="422001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AE99D728-2A14-18A4-2FDB-08DB9B3C8F6D}"/>
                </a:ext>
              </a:extLst>
            </p:cNvPr>
            <p:cNvSpPr txBox="1"/>
            <p:nvPr/>
          </p:nvSpPr>
          <p:spPr>
            <a:xfrm>
              <a:off x="4415657" y="583893"/>
              <a:ext cx="1524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  <a:buClr>
                  <a:schemeClr val="tx1"/>
                </a:buClr>
              </a:pPr>
              <a:r>
                <a:rPr lang="en-GB" sz="800" dirty="0">
                  <a:solidFill>
                    <a:srgbClr val="00B0F0"/>
                  </a:solidFill>
                  <a:latin typeface="+mj-lt"/>
                </a:rPr>
                <a:t>[</a:t>
              </a:r>
              <a:r>
                <a:rPr lang="en-GB" sz="800" dirty="0" err="1">
                  <a:solidFill>
                    <a:srgbClr val="00B0F0"/>
                  </a:solidFill>
                  <a:latin typeface="+mj-lt"/>
                </a:rPr>
                <a:t>Balachenkov</a:t>
              </a:r>
              <a:r>
                <a:rPr lang="en-GB" sz="800" dirty="0">
                  <a:solidFill>
                    <a:srgbClr val="00B0F0"/>
                  </a:solidFill>
                  <a:latin typeface="+mj-lt"/>
                </a:rPr>
                <a:t> et al., NF 2021]</a:t>
              </a:r>
              <a:endParaRPr lang="en-GB" sz="1100" dirty="0">
                <a:solidFill>
                  <a:srgbClr val="0070C0"/>
                </a:solidFill>
                <a:latin typeface="+mj-lt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7B28062-51F6-5DFB-7940-EF753359E921}"/>
                </a:ext>
              </a:extLst>
            </p:cNvPr>
            <p:cNvSpPr txBox="1"/>
            <p:nvPr/>
          </p:nvSpPr>
          <p:spPr>
            <a:xfrm>
              <a:off x="4416323" y="704850"/>
              <a:ext cx="1876527" cy="3010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  <a:buClr>
                  <a:schemeClr val="tx1"/>
                </a:buClr>
              </a:pPr>
              <a:r>
                <a:rPr lang="en-GB" sz="800" dirty="0">
                  <a:solidFill>
                    <a:srgbClr val="00B0F0"/>
                  </a:solidFill>
                  <a:latin typeface="+mj-lt"/>
                </a:rPr>
                <a:t>[S.V. Lebedev et al., 43th EPS 2016]</a:t>
              </a:r>
              <a:endParaRPr lang="en-GB" sz="1100" dirty="0">
                <a:solidFill>
                  <a:srgbClr val="0070C0"/>
                </a:solidFill>
                <a:latin typeface="+mj-lt"/>
              </a:endParaRPr>
            </a:p>
          </p:txBody>
        </p:sp>
      </p:grpSp>
      <p:sp>
        <p:nvSpPr>
          <p:cNvPr id="9" name="CasellaDiTesto 16">
            <a:extLst>
              <a:ext uri="{FF2B5EF4-FFF2-40B4-BE49-F238E27FC236}">
                <a16:creationId xmlns:a16="http://schemas.microsoft.com/office/drawing/2014/main" id="{5E62EC80-5458-E888-9DBA-90BC75680827}"/>
              </a:ext>
            </a:extLst>
          </p:cNvPr>
          <p:cNvSpPr txBox="1"/>
          <p:nvPr/>
        </p:nvSpPr>
        <p:spPr>
          <a:xfrm>
            <a:off x="92318" y="607262"/>
            <a:ext cx="4316044" cy="175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050" dirty="0">
                <a:latin typeface="+mj-lt"/>
                <a:cs typeface="Calibri" panose="020F0502020204030204" pitchFamily="34" charset="0"/>
              </a:rPr>
              <a:t>After </a:t>
            </a:r>
            <a:r>
              <a:rPr lang="en-US" sz="105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sawtooth crashes </a:t>
            </a:r>
            <a:r>
              <a:rPr lang="en-US" sz="1050" dirty="0">
                <a:latin typeface="+mj-lt"/>
                <a:cs typeface="Calibri" panose="020F0502020204030204" pitchFamily="34" charset="0"/>
              </a:rPr>
              <a:t>(</a:t>
            </a:r>
            <a:r>
              <a:rPr lang="en-US" sz="1050" b="1" dirty="0">
                <a:latin typeface="+mj-lt"/>
                <a:cs typeface="Calibri" panose="020F0502020204030204" pitchFamily="34" charset="0"/>
              </a:rPr>
              <a:t>Globus-M2</a:t>
            </a:r>
            <a:r>
              <a:rPr lang="en-US" sz="1050" dirty="0">
                <a:latin typeface="+mj-lt"/>
                <a:cs typeface="Calibri" panose="020F0502020204030204" pitchFamily="34" charset="0"/>
              </a:rPr>
              <a:t>, </a:t>
            </a:r>
            <a:r>
              <a:rPr lang="en-US" sz="1050" b="1" dirty="0">
                <a:latin typeface="+mj-lt"/>
                <a:cs typeface="Calibri" panose="020F0502020204030204" pitchFamily="34" charset="0"/>
              </a:rPr>
              <a:t>TUNAM-3M</a:t>
            </a:r>
            <a:r>
              <a:rPr lang="en-US" sz="1050" dirty="0">
                <a:latin typeface="+mj-lt"/>
                <a:cs typeface="Calibri" panose="020F0502020204030204" pitchFamily="34" charset="0"/>
              </a:rPr>
              <a:t>) 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050" dirty="0">
                <a:latin typeface="+mj-lt"/>
                <a:cs typeface="Calibri" panose="020F0502020204030204" pitchFamily="34" charset="0"/>
              </a:rPr>
              <a:t>Following a forced n=2 </a:t>
            </a:r>
            <a:r>
              <a:rPr lang="en-US" sz="105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magnetic reconnection </a:t>
            </a:r>
            <a:r>
              <a:rPr lang="en-US" sz="1050" dirty="0">
                <a:latin typeface="+mj-lt"/>
                <a:cs typeface="Calibri" panose="020F0502020204030204" pitchFamily="34" charset="0"/>
              </a:rPr>
              <a:t>by a </a:t>
            </a:r>
            <a:r>
              <a:rPr lang="en-US" sz="105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static MPs</a:t>
            </a:r>
            <a:r>
              <a:rPr lang="en-US" sz="1050" dirty="0">
                <a:latin typeface="+mj-lt"/>
                <a:cs typeface="Calibri" panose="020F0502020204030204" pitchFamily="34" charset="0"/>
              </a:rPr>
              <a:t> (</a:t>
            </a:r>
            <a:r>
              <a:rPr lang="en-US" sz="1050" b="1" dirty="0">
                <a:latin typeface="+mj-lt"/>
                <a:cs typeface="Calibri" panose="020F0502020204030204" pitchFamily="34" charset="0"/>
              </a:rPr>
              <a:t>EAST</a:t>
            </a:r>
            <a:r>
              <a:rPr lang="en-US" sz="1050" dirty="0">
                <a:latin typeface="+mj-lt"/>
                <a:cs typeface="Calibri" panose="020F0502020204030204" pitchFamily="34" charset="0"/>
              </a:rPr>
              <a:t>)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it-IT" sz="1050" dirty="0">
                <a:latin typeface="+mj-lt"/>
              </a:rPr>
              <a:t>Following </a:t>
            </a:r>
            <a:r>
              <a:rPr lang="it-IT" sz="1050" dirty="0">
                <a:solidFill>
                  <a:srgbClr val="0070C0"/>
                </a:solidFill>
                <a:latin typeface="+mj-lt"/>
              </a:rPr>
              <a:t>minor disruptions</a:t>
            </a:r>
            <a:r>
              <a:rPr lang="en-GB" sz="105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GB" sz="1050" dirty="0">
                <a:latin typeface="+mj-lt"/>
              </a:rPr>
              <a:t>(</a:t>
            </a:r>
            <a:r>
              <a:rPr lang="en-GB" sz="1050" b="1" dirty="0">
                <a:latin typeface="+mj-lt"/>
              </a:rPr>
              <a:t>SUNIST</a:t>
            </a:r>
            <a:r>
              <a:rPr lang="en-GB" sz="1050" dirty="0">
                <a:latin typeface="+mj-lt"/>
              </a:rPr>
              <a:t>)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050" dirty="0">
                <a:latin typeface="+mj-lt"/>
              </a:rPr>
              <a:t>In the presence of </a:t>
            </a:r>
            <a:r>
              <a:rPr lang="en-US" sz="1050" dirty="0">
                <a:solidFill>
                  <a:srgbClr val="0070C0"/>
                </a:solidFill>
                <a:latin typeface="+mj-lt"/>
              </a:rPr>
              <a:t>large 2/1 tearing modes </a:t>
            </a:r>
            <a:r>
              <a:rPr lang="en-US" sz="1050" dirty="0">
                <a:latin typeface="+mj-lt"/>
              </a:rPr>
              <a:t>or strong resonant </a:t>
            </a:r>
            <a:r>
              <a:rPr lang="en-US" sz="1050" dirty="0">
                <a:solidFill>
                  <a:srgbClr val="0070C0"/>
                </a:solidFill>
                <a:latin typeface="+mj-lt"/>
              </a:rPr>
              <a:t>MPs</a:t>
            </a:r>
            <a:r>
              <a:rPr lang="en-US" sz="1050" dirty="0">
                <a:latin typeface="+mj-lt"/>
              </a:rPr>
              <a:t> </a:t>
            </a:r>
          </a:p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-US" sz="1050" dirty="0">
                <a:latin typeface="+mj-lt"/>
              </a:rPr>
              <a:t>        (</a:t>
            </a:r>
            <a:r>
              <a:rPr lang="en-US" sz="1050" b="1" dirty="0">
                <a:latin typeface="+mj-lt"/>
              </a:rPr>
              <a:t>HL-2A</a:t>
            </a:r>
            <a:r>
              <a:rPr lang="en-US" sz="1050" dirty="0">
                <a:latin typeface="+mj-lt"/>
              </a:rPr>
              <a:t>,</a:t>
            </a:r>
            <a:r>
              <a:rPr lang="en-US" sz="1050" b="1" dirty="0">
                <a:latin typeface="+mj-lt"/>
              </a:rPr>
              <a:t> FTU</a:t>
            </a:r>
            <a:r>
              <a:rPr lang="en-US" sz="1050" dirty="0">
                <a:latin typeface="+mj-lt"/>
              </a:rPr>
              <a:t>, </a:t>
            </a:r>
            <a:r>
              <a:rPr lang="en-US" sz="1050" b="1" dirty="0">
                <a:latin typeface="+mj-lt"/>
              </a:rPr>
              <a:t>TEXTOR </a:t>
            </a:r>
            <a:r>
              <a:rPr lang="en-US" sz="1050" dirty="0">
                <a:latin typeface="+mj-lt"/>
              </a:rPr>
              <a:t>and</a:t>
            </a:r>
            <a:r>
              <a:rPr lang="en-US" sz="1050" b="1" dirty="0">
                <a:latin typeface="+mj-lt"/>
              </a:rPr>
              <a:t> JET</a:t>
            </a:r>
            <a:r>
              <a:rPr lang="en-US" sz="1050" dirty="0">
                <a:latin typeface="+mj-lt"/>
              </a:rPr>
              <a:t>)</a:t>
            </a:r>
            <a:endParaRPr lang="it-IT" sz="1050" dirty="0">
              <a:latin typeface="+mj-lt"/>
            </a:endParaRP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050" dirty="0">
                <a:latin typeface="+mj-lt"/>
              </a:rPr>
              <a:t>Following impulsive MHD events (</a:t>
            </a:r>
            <a:r>
              <a:rPr lang="en-GB" sz="1050" dirty="0">
                <a:solidFill>
                  <a:srgbClr val="0070C0"/>
                </a:solidFill>
                <a:latin typeface="+mj-lt"/>
              </a:rPr>
              <a:t>IREs</a:t>
            </a:r>
            <a:r>
              <a:rPr lang="en-GB" sz="1050" dirty="0">
                <a:latin typeface="+mj-lt"/>
              </a:rPr>
              <a:t> or </a:t>
            </a:r>
            <a:r>
              <a:rPr lang="en-GB" sz="1050" dirty="0">
                <a:solidFill>
                  <a:srgbClr val="0070C0"/>
                </a:solidFill>
                <a:latin typeface="+mj-lt"/>
              </a:rPr>
              <a:t>ELM</a:t>
            </a:r>
            <a:r>
              <a:rPr lang="en-GB" sz="1050" dirty="0">
                <a:latin typeface="+mj-lt"/>
              </a:rPr>
              <a:t>) observed in </a:t>
            </a:r>
            <a:r>
              <a:rPr lang="en-GB" sz="1050" b="1" dirty="0">
                <a:latin typeface="+mj-lt"/>
              </a:rPr>
              <a:t>COMPASS</a:t>
            </a:r>
            <a:r>
              <a:rPr lang="en-GB" sz="1050" dirty="0">
                <a:latin typeface="+mj-lt"/>
              </a:rPr>
              <a:t>, </a:t>
            </a:r>
            <a:r>
              <a:rPr lang="it-IT" sz="1050" b="1" dirty="0">
                <a:latin typeface="+mj-lt"/>
              </a:rPr>
              <a:t>MAST</a:t>
            </a:r>
            <a:r>
              <a:rPr lang="it-IT" sz="1050" dirty="0">
                <a:latin typeface="+mj-lt"/>
              </a:rPr>
              <a:t>,</a:t>
            </a:r>
            <a:r>
              <a:rPr lang="it-IT" sz="1050" b="1" dirty="0">
                <a:latin typeface="+mj-lt"/>
              </a:rPr>
              <a:t> ASDEX Upgrade </a:t>
            </a:r>
            <a:r>
              <a:rPr lang="it-IT" sz="1050" dirty="0">
                <a:latin typeface="+mj-lt"/>
              </a:rPr>
              <a:t>and</a:t>
            </a:r>
            <a:r>
              <a:rPr lang="it-IT" sz="1050" b="1" dirty="0">
                <a:latin typeface="+mj-lt"/>
              </a:rPr>
              <a:t> TFTR</a:t>
            </a:r>
            <a:endParaRPr lang="it-IT" sz="1050" dirty="0">
              <a:latin typeface="+mj-lt"/>
            </a:endParaRPr>
          </a:p>
        </p:txBody>
      </p:sp>
      <p:grpSp>
        <p:nvGrpSpPr>
          <p:cNvPr id="14" name="Gruppo 11">
            <a:extLst>
              <a:ext uri="{FF2B5EF4-FFF2-40B4-BE49-F238E27FC236}">
                <a16:creationId xmlns:a16="http://schemas.microsoft.com/office/drawing/2014/main" id="{92F9E7E7-A7E9-BA4A-048B-3103DC8E955E}"/>
              </a:ext>
            </a:extLst>
          </p:cNvPr>
          <p:cNvGrpSpPr/>
          <p:nvPr/>
        </p:nvGrpSpPr>
        <p:grpSpPr>
          <a:xfrm>
            <a:off x="82794" y="409382"/>
            <a:ext cx="6270381" cy="276999"/>
            <a:chOff x="285750" y="638307"/>
            <a:chExt cx="6270381" cy="276999"/>
          </a:xfrm>
        </p:grpSpPr>
        <p:sp>
          <p:nvSpPr>
            <p:cNvPr id="15" name="Ovale 12">
              <a:extLst>
                <a:ext uri="{FF2B5EF4-FFF2-40B4-BE49-F238E27FC236}">
                  <a16:creationId xmlns:a16="http://schemas.microsoft.com/office/drawing/2014/main" id="{F9F5D5FC-444C-0787-0D9A-C078C2733013}"/>
                </a:ext>
              </a:extLst>
            </p:cNvPr>
            <p:cNvSpPr/>
            <p:nvPr/>
          </p:nvSpPr>
          <p:spPr>
            <a:xfrm>
              <a:off x="285750" y="75375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CasellaDiTesto 13">
              <a:extLst>
                <a:ext uri="{FF2B5EF4-FFF2-40B4-BE49-F238E27FC236}">
                  <a16:creationId xmlns:a16="http://schemas.microsoft.com/office/drawing/2014/main" id="{A220F96D-7CA1-519D-0D8E-640742982A0E}"/>
                </a:ext>
              </a:extLst>
            </p:cNvPr>
            <p:cNvSpPr txBox="1"/>
            <p:nvPr/>
          </p:nvSpPr>
          <p:spPr>
            <a:xfrm>
              <a:off x="326152" y="638307"/>
              <a:ext cx="62299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u="sng" dirty="0">
                  <a:latin typeface="+mj-lt"/>
                </a:rPr>
                <a:t>Experimental observations </a:t>
              </a:r>
              <a:r>
                <a:rPr lang="en-GB" sz="1200" dirty="0">
                  <a:latin typeface="+mj-lt"/>
                </a:rPr>
                <a:t>of AWs </a:t>
              </a:r>
              <a:r>
                <a:rPr lang="it-IT" sz="1200" dirty="0">
                  <a:latin typeface="+mj-lt"/>
                </a:rPr>
                <a:t>in Ohmic Tokamak discharges (</a:t>
              </a:r>
              <a:r>
                <a:rPr lang="it-IT" sz="1200" b="1" dirty="0">
                  <a:latin typeface="+mj-lt"/>
                </a:rPr>
                <a:t>no injected fast particles</a:t>
              </a:r>
              <a:r>
                <a:rPr lang="it-IT" sz="1200" dirty="0">
                  <a:latin typeface="+mj-lt"/>
                </a:rPr>
                <a:t>):</a:t>
              </a:r>
            </a:p>
          </p:txBody>
        </p:sp>
      </p:grpSp>
      <p:grpSp>
        <p:nvGrpSpPr>
          <p:cNvPr id="13" name="Gruppo 11">
            <a:extLst>
              <a:ext uri="{FF2B5EF4-FFF2-40B4-BE49-F238E27FC236}">
                <a16:creationId xmlns:a16="http://schemas.microsoft.com/office/drawing/2014/main" id="{F6261B85-05E6-5172-F654-64B9B61A630E}"/>
              </a:ext>
            </a:extLst>
          </p:cNvPr>
          <p:cNvGrpSpPr/>
          <p:nvPr/>
        </p:nvGrpSpPr>
        <p:grpSpPr>
          <a:xfrm>
            <a:off x="82794" y="2848872"/>
            <a:ext cx="6018284" cy="461665"/>
            <a:chOff x="285750" y="631540"/>
            <a:chExt cx="6018284" cy="461665"/>
          </a:xfrm>
        </p:grpSpPr>
        <p:sp>
          <p:nvSpPr>
            <p:cNvPr id="17" name="Ovale 12">
              <a:extLst>
                <a:ext uri="{FF2B5EF4-FFF2-40B4-BE49-F238E27FC236}">
                  <a16:creationId xmlns:a16="http://schemas.microsoft.com/office/drawing/2014/main" id="{78C69CC6-182A-8C32-EF79-E3D9A2344348}"/>
                </a:ext>
              </a:extLst>
            </p:cNvPr>
            <p:cNvSpPr/>
            <p:nvPr/>
          </p:nvSpPr>
          <p:spPr>
            <a:xfrm>
              <a:off x="285750" y="75375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CasellaDiTesto 13">
              <a:extLst>
                <a:ext uri="{FF2B5EF4-FFF2-40B4-BE49-F238E27FC236}">
                  <a16:creationId xmlns:a16="http://schemas.microsoft.com/office/drawing/2014/main" id="{CE86DFD1-0652-FC8D-BA6F-5A8F0F469321}"/>
                </a:ext>
              </a:extLst>
            </p:cNvPr>
            <p:cNvSpPr txBox="1"/>
            <p:nvPr/>
          </p:nvSpPr>
          <p:spPr>
            <a:xfrm>
              <a:off x="337423" y="631540"/>
              <a:ext cx="59666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latin typeface="+mj-lt"/>
                </a:rPr>
                <a:t>AWs excitation by </a:t>
              </a:r>
              <a:r>
                <a:rPr lang="en-GB" sz="1200" dirty="0">
                  <a:solidFill>
                    <a:srgbClr val="0070C0"/>
                  </a:solidFill>
                  <a:latin typeface="+mj-lt"/>
                </a:rPr>
                <a:t>3D MHD perturbations </a:t>
              </a:r>
              <a:r>
                <a:rPr lang="en-GB" sz="1200" dirty="0">
                  <a:latin typeface="+mj-lt"/>
                </a:rPr>
                <a:t>of toroidal equilibrium addressed </a:t>
              </a:r>
              <a:r>
                <a:rPr lang="en-GB" sz="1200" u="sng" dirty="0">
                  <a:latin typeface="+mj-lt"/>
                </a:rPr>
                <a:t>theoretically</a:t>
              </a:r>
              <a:r>
                <a:rPr lang="en-GB" sz="1200" dirty="0">
                  <a:latin typeface="+mj-lt"/>
                </a:rPr>
                <a:t> by </a:t>
              </a:r>
              <a:r>
                <a:rPr lang="it-IT" sz="1200" dirty="0">
                  <a:solidFill>
                    <a:srgbClr val="00B0F0"/>
                  </a:solidFill>
                  <a:latin typeface="+mj-lt"/>
                </a:rPr>
                <a:t>Biancalani et al. (2010a, 2010b, 2011) </a:t>
              </a:r>
              <a:r>
                <a:rPr lang="it-IT" sz="1200" dirty="0">
                  <a:latin typeface="+mj-lt"/>
                </a:rPr>
                <a:t>and</a:t>
              </a:r>
              <a:r>
                <a:rPr lang="it-IT" sz="1200" dirty="0">
                  <a:solidFill>
                    <a:srgbClr val="00B0F0"/>
                  </a:solidFill>
                  <a:latin typeface="+mj-lt"/>
                </a:rPr>
                <a:t> Cook and Hegna (2015, 2016)</a:t>
              </a:r>
              <a:r>
                <a:rPr lang="it-IT" sz="1200" dirty="0">
                  <a:latin typeface="+mj-lt"/>
                </a:rPr>
                <a:t>.</a:t>
              </a:r>
              <a:r>
                <a:rPr lang="en-GB" sz="1200" dirty="0">
                  <a:latin typeface="+mj-lt"/>
                </a:rPr>
                <a:t> </a:t>
              </a:r>
              <a:endParaRPr lang="it-IT" sz="1200" dirty="0">
                <a:latin typeface="+mj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C181C4C-6084-6E57-53FA-9BCA474B7DF9}"/>
              </a:ext>
            </a:extLst>
          </p:cNvPr>
          <p:cNvGrpSpPr/>
          <p:nvPr/>
        </p:nvGrpSpPr>
        <p:grpSpPr>
          <a:xfrm>
            <a:off x="4357859" y="1321607"/>
            <a:ext cx="1902593" cy="541492"/>
            <a:chOff x="4355275" y="1376077"/>
            <a:chExt cx="1902593" cy="54149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AAD90AB-2C05-D8DB-2A19-431D72C922C7}"/>
                </a:ext>
              </a:extLst>
            </p:cNvPr>
            <p:cNvGrpSpPr/>
            <p:nvPr/>
          </p:nvGrpSpPr>
          <p:grpSpPr>
            <a:xfrm>
              <a:off x="4355275" y="1500127"/>
              <a:ext cx="1902593" cy="417442"/>
              <a:chOff x="4357859" y="1583162"/>
              <a:chExt cx="1902593" cy="417442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3454BE5-EC36-44A1-1450-8B3E5FF813AC}"/>
                  </a:ext>
                </a:extLst>
              </p:cNvPr>
              <p:cNvSpPr txBox="1"/>
              <p:nvPr/>
            </p:nvSpPr>
            <p:spPr>
              <a:xfrm>
                <a:off x="4361034" y="1699560"/>
                <a:ext cx="1899418" cy="3010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>
                    <a:schemeClr val="tx1"/>
                  </a:buClr>
                </a:pPr>
                <a:r>
                  <a:rPr lang="en-GB" sz="800" dirty="0">
                    <a:solidFill>
                      <a:srgbClr val="00B0F0"/>
                    </a:solidFill>
                    <a:latin typeface="+mj-lt"/>
                  </a:rPr>
                  <a:t>[O. Zimmermann et al., 34th EPS 2007]</a:t>
                </a:r>
                <a:endParaRPr lang="en-GB" sz="1100" dirty="0">
                  <a:solidFill>
                    <a:srgbClr val="0070C0"/>
                  </a:solidFill>
                  <a:latin typeface="+mj-lt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F16844B-A046-96CF-4784-FD677B3CFD0F}"/>
                  </a:ext>
                </a:extLst>
              </p:cNvPr>
              <p:cNvSpPr txBox="1"/>
              <p:nvPr/>
            </p:nvSpPr>
            <p:spPr>
              <a:xfrm>
                <a:off x="4357859" y="1583162"/>
                <a:ext cx="1899418" cy="3010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>
                    <a:schemeClr val="tx1"/>
                  </a:buClr>
                </a:pPr>
                <a:r>
                  <a:rPr lang="en-GB" sz="800" dirty="0">
                    <a:solidFill>
                      <a:srgbClr val="00B0F0"/>
                    </a:solidFill>
                    <a:latin typeface="+mj-lt"/>
                  </a:rPr>
                  <a:t>[P. Buratti et al., NF 2005]</a:t>
                </a:r>
                <a:endParaRPr lang="en-GB" sz="1100" dirty="0">
                  <a:solidFill>
                    <a:srgbClr val="0070C0"/>
                  </a:solidFill>
                  <a:latin typeface="+mj-lt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9AEAD12-3D5C-05D0-2494-72770FA658C7}"/>
                </a:ext>
              </a:extLst>
            </p:cNvPr>
            <p:cNvSpPr txBox="1"/>
            <p:nvPr/>
          </p:nvSpPr>
          <p:spPr>
            <a:xfrm>
              <a:off x="4358748" y="1376077"/>
              <a:ext cx="1387825" cy="3010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  <a:buClr>
                  <a:schemeClr val="tx1"/>
                </a:buClr>
              </a:pPr>
              <a:r>
                <a:rPr lang="en-GB" sz="800" dirty="0">
                  <a:solidFill>
                    <a:srgbClr val="00B0F0"/>
                  </a:solidFill>
                  <a:latin typeface="+mj-lt"/>
                </a:rPr>
                <a:t>[W. Chen et al., NF 2011]</a:t>
              </a:r>
              <a:endParaRPr lang="en-GB" sz="1100" dirty="0">
                <a:solidFill>
                  <a:srgbClr val="0070C0"/>
                </a:solidFill>
                <a:latin typeface="+mj-lt"/>
              </a:endParaRPr>
            </a:p>
          </p:txBody>
        </p:sp>
      </p:grpSp>
      <p:grpSp>
        <p:nvGrpSpPr>
          <p:cNvPr id="24" name="Gruppo 11">
            <a:extLst>
              <a:ext uri="{FF2B5EF4-FFF2-40B4-BE49-F238E27FC236}">
                <a16:creationId xmlns:a16="http://schemas.microsoft.com/office/drawing/2014/main" id="{9ECADF7F-D0DB-29DE-4E4D-0BD3C09FBFE0}"/>
              </a:ext>
            </a:extLst>
          </p:cNvPr>
          <p:cNvGrpSpPr/>
          <p:nvPr/>
        </p:nvGrpSpPr>
        <p:grpSpPr>
          <a:xfrm>
            <a:off x="82794" y="2418345"/>
            <a:ext cx="6018284" cy="461665"/>
            <a:chOff x="285750" y="631540"/>
            <a:chExt cx="6018284" cy="461665"/>
          </a:xfrm>
        </p:grpSpPr>
        <p:sp>
          <p:nvSpPr>
            <p:cNvPr id="25" name="Ovale 12">
              <a:extLst>
                <a:ext uri="{FF2B5EF4-FFF2-40B4-BE49-F238E27FC236}">
                  <a16:creationId xmlns:a16="http://schemas.microsoft.com/office/drawing/2014/main" id="{850E3725-7118-B66C-F249-35C4BDC6E52D}"/>
                </a:ext>
              </a:extLst>
            </p:cNvPr>
            <p:cNvSpPr/>
            <p:nvPr/>
          </p:nvSpPr>
          <p:spPr>
            <a:xfrm>
              <a:off x="285750" y="75375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CasellaDiTesto 13">
              <a:extLst>
                <a:ext uri="{FF2B5EF4-FFF2-40B4-BE49-F238E27FC236}">
                  <a16:creationId xmlns:a16="http://schemas.microsoft.com/office/drawing/2014/main" id="{EF2A3056-4B86-9CEE-7E6F-A91415579ADD}"/>
                </a:ext>
              </a:extLst>
            </p:cNvPr>
            <p:cNvSpPr txBox="1"/>
            <p:nvPr/>
          </p:nvSpPr>
          <p:spPr>
            <a:xfrm>
              <a:off x="337423" y="631540"/>
              <a:ext cx="59666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rgbClr val="0070C0"/>
                  </a:solidFill>
                  <a:latin typeface="+mj-lt"/>
                </a:rPr>
                <a:t>Numerical modelling </a:t>
              </a:r>
              <a:r>
                <a:rPr lang="it-IT" sz="1200" dirty="0">
                  <a:latin typeface="+mj-lt"/>
                </a:rPr>
                <a:t>of the correlation between AWs excitation and low-frequency MHD activity investigated by </a:t>
              </a:r>
              <a:r>
                <a:rPr lang="it-IT" sz="1200" dirty="0">
                  <a:solidFill>
                    <a:srgbClr val="00B0F0"/>
                  </a:solidFill>
                  <a:latin typeface="+mj-lt"/>
                </a:rPr>
                <a:t>McClements et al., NF 2002</a:t>
              </a:r>
              <a:r>
                <a:rPr lang="it-IT" sz="1200" dirty="0">
                  <a:latin typeface="+mj-lt"/>
                </a:rPr>
                <a:t>.</a:t>
              </a:r>
              <a:r>
                <a:rPr lang="en-GB" sz="1200" dirty="0">
                  <a:latin typeface="+mj-lt"/>
                </a:rPr>
                <a:t> </a:t>
              </a:r>
              <a:endParaRPr lang="it-IT" sz="1200" dirty="0">
                <a:solidFill>
                  <a:srgbClr val="0070C0"/>
                </a:solidFill>
                <a:latin typeface="+mj-lt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B2713FE-F242-A42B-EF73-A7CE40C890D7}"/>
              </a:ext>
            </a:extLst>
          </p:cNvPr>
          <p:cNvSpPr txBox="1"/>
          <p:nvPr/>
        </p:nvSpPr>
        <p:spPr>
          <a:xfrm>
            <a:off x="4361034" y="2149067"/>
            <a:ext cx="1829935" cy="308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>
                <a:schemeClr val="tx1"/>
              </a:buClr>
            </a:pPr>
            <a:r>
              <a:rPr lang="en-GB" sz="800" dirty="0">
                <a:solidFill>
                  <a:srgbClr val="00B0F0"/>
                </a:solidFill>
                <a:latin typeface="+mj-lt"/>
              </a:rPr>
              <a:t>[</a:t>
            </a:r>
            <a:r>
              <a:rPr lang="it-IT" sz="800" dirty="0">
                <a:solidFill>
                  <a:srgbClr val="00B0F0"/>
                </a:solidFill>
                <a:latin typeface="+mj-lt"/>
              </a:rPr>
              <a:t>Z. Chang </a:t>
            </a:r>
            <a:r>
              <a:rPr lang="en-GB" sz="800" dirty="0">
                <a:solidFill>
                  <a:srgbClr val="00B0F0"/>
                </a:solidFill>
                <a:latin typeface="+mj-lt"/>
              </a:rPr>
              <a:t>et al., NF 1995]</a:t>
            </a:r>
            <a:endParaRPr lang="en-GB" sz="1100" dirty="0">
              <a:solidFill>
                <a:srgbClr val="0070C0"/>
              </a:solidFill>
              <a:latin typeface="+mj-lt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A1A2287-BC63-98E5-7FB3-F9F401DC8821}"/>
              </a:ext>
            </a:extLst>
          </p:cNvPr>
          <p:cNvGrpSpPr/>
          <p:nvPr/>
        </p:nvGrpSpPr>
        <p:grpSpPr>
          <a:xfrm>
            <a:off x="4422616" y="-16273"/>
            <a:ext cx="720240" cy="119905"/>
            <a:chOff x="4457417" y="-16273"/>
            <a:chExt cx="720240" cy="119905"/>
          </a:xfrm>
        </p:grpSpPr>
        <p:sp>
          <p:nvSpPr>
            <p:cNvPr id="37" name="object 10">
              <a:extLst>
                <a:ext uri="{FF2B5EF4-FFF2-40B4-BE49-F238E27FC236}">
                  <a16:creationId xmlns:a16="http://schemas.microsoft.com/office/drawing/2014/main" id="{FE3E68EE-289B-98C2-E2DD-A23A53526A0D}"/>
                </a:ext>
              </a:extLst>
            </p:cNvPr>
            <p:cNvSpPr txBox="1"/>
            <p:nvPr/>
          </p:nvSpPr>
          <p:spPr>
            <a:xfrm>
              <a:off x="4457417" y="-16273"/>
              <a:ext cx="448780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25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Tokamak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1F36907-50AC-5487-CEDC-408D7B602072}"/>
                </a:ext>
              </a:extLst>
            </p:cNvPr>
            <p:cNvGrpSpPr/>
            <p:nvPr/>
          </p:nvGrpSpPr>
          <p:grpSpPr>
            <a:xfrm>
              <a:off x="4906197" y="34156"/>
              <a:ext cx="271460" cy="45719"/>
              <a:chOff x="2924175" y="188068"/>
              <a:chExt cx="271460" cy="45719"/>
            </a:xfrm>
          </p:grpSpPr>
          <p:sp>
            <p:nvSpPr>
              <p:cNvPr id="59" name="object 9">
                <a:extLst>
                  <a:ext uri="{FF2B5EF4-FFF2-40B4-BE49-F238E27FC236}">
                    <a16:creationId xmlns:a16="http://schemas.microsoft.com/office/drawing/2014/main" id="{1F1419A6-65F3-32E5-5FD5-2D655727AB8C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" name="object 9">
                <a:extLst>
                  <a:ext uri="{FF2B5EF4-FFF2-40B4-BE49-F238E27FC236}">
                    <a16:creationId xmlns:a16="http://schemas.microsoft.com/office/drawing/2014/main" id="{30201D37-3B51-CD57-6F07-913C176ADB71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" name="object 9">
                <a:extLst>
                  <a:ext uri="{FF2B5EF4-FFF2-40B4-BE49-F238E27FC236}">
                    <a16:creationId xmlns:a16="http://schemas.microsoft.com/office/drawing/2014/main" id="{69B27B76-1205-6845-CF34-904558CEB6DD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" name="object 9">
                <a:extLst>
                  <a:ext uri="{FF2B5EF4-FFF2-40B4-BE49-F238E27FC236}">
                    <a16:creationId xmlns:a16="http://schemas.microsoft.com/office/drawing/2014/main" id="{E897B419-032A-8940-FE1D-A026FEEAE44A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FCD1AEE-4630-8F32-7A67-E125EB5E15F8}"/>
              </a:ext>
            </a:extLst>
          </p:cNvPr>
          <p:cNvGrpSpPr/>
          <p:nvPr/>
        </p:nvGrpSpPr>
        <p:grpSpPr>
          <a:xfrm>
            <a:off x="3651345" y="-16273"/>
            <a:ext cx="489077" cy="119905"/>
            <a:chOff x="3720821" y="-16273"/>
            <a:chExt cx="489077" cy="119905"/>
          </a:xfrm>
        </p:grpSpPr>
        <p:sp>
          <p:nvSpPr>
            <p:cNvPr id="78" name="object 10">
              <a:extLst>
                <a:ext uri="{FF2B5EF4-FFF2-40B4-BE49-F238E27FC236}">
                  <a16:creationId xmlns:a16="http://schemas.microsoft.com/office/drawing/2014/main" id="{F002BC2F-AEDD-03F2-64CF-CBBFBC91727E}"/>
                </a:ext>
              </a:extLst>
            </p:cNvPr>
            <p:cNvSpPr txBox="1"/>
            <p:nvPr/>
          </p:nvSpPr>
          <p:spPr>
            <a:xfrm>
              <a:off x="3720821" y="-16273"/>
              <a:ext cx="23516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RFP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247BB562-89F5-211D-4857-D49EFF188949}"/>
                </a:ext>
              </a:extLst>
            </p:cNvPr>
            <p:cNvGrpSpPr/>
            <p:nvPr/>
          </p:nvGrpSpPr>
          <p:grpSpPr>
            <a:xfrm>
              <a:off x="3938438" y="34156"/>
              <a:ext cx="271460" cy="45719"/>
              <a:chOff x="2924175" y="188068"/>
              <a:chExt cx="271460" cy="45719"/>
            </a:xfrm>
          </p:grpSpPr>
          <p:sp>
            <p:nvSpPr>
              <p:cNvPr id="80" name="object 9">
                <a:extLst>
                  <a:ext uri="{FF2B5EF4-FFF2-40B4-BE49-F238E27FC236}">
                    <a16:creationId xmlns:a16="http://schemas.microsoft.com/office/drawing/2014/main" id="{2F337D69-5C73-D029-8CB4-2BFB4DD7BD84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" name="object 9">
                <a:extLst>
                  <a:ext uri="{FF2B5EF4-FFF2-40B4-BE49-F238E27FC236}">
                    <a16:creationId xmlns:a16="http://schemas.microsoft.com/office/drawing/2014/main" id="{F3772A76-E184-F74D-B2E9-D35EE3162DBF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" name="object 9">
                <a:extLst>
                  <a:ext uri="{FF2B5EF4-FFF2-40B4-BE49-F238E27FC236}">
                    <a16:creationId xmlns:a16="http://schemas.microsoft.com/office/drawing/2014/main" id="{8CE0DD05-158C-3807-98DA-A71183C933F1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" name="object 9">
                <a:extLst>
                  <a:ext uri="{FF2B5EF4-FFF2-40B4-BE49-F238E27FC236}">
                    <a16:creationId xmlns:a16="http://schemas.microsoft.com/office/drawing/2014/main" id="{D66235D0-63F0-4A4C-F3FD-2DF19F19E417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5407C18B-5160-CC00-E2A6-6BD120706C34}"/>
              </a:ext>
            </a:extLst>
          </p:cNvPr>
          <p:cNvGrpSpPr/>
          <p:nvPr/>
        </p:nvGrpSpPr>
        <p:grpSpPr>
          <a:xfrm>
            <a:off x="37578" y="-16273"/>
            <a:ext cx="661509" cy="119905"/>
            <a:chOff x="37578" y="-16273"/>
            <a:chExt cx="661509" cy="119905"/>
          </a:xfrm>
        </p:grpSpPr>
        <p:sp>
          <p:nvSpPr>
            <p:cNvPr id="86" name="object 10">
              <a:extLst>
                <a:ext uri="{FF2B5EF4-FFF2-40B4-BE49-F238E27FC236}">
                  <a16:creationId xmlns:a16="http://schemas.microsoft.com/office/drawing/2014/main" id="{97D1E0B7-346D-6F4B-4AAE-36B1BC4E4F89}"/>
                </a:ext>
              </a:extLst>
            </p:cNvPr>
            <p:cNvSpPr txBox="1"/>
            <p:nvPr/>
          </p:nvSpPr>
          <p:spPr>
            <a:xfrm>
              <a:off x="37578" y="-16273"/>
              <a:ext cx="532514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Introdu</a:t>
              </a:r>
              <a:r>
                <a:rPr lang="it-IT"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ction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AA7EC1AE-9FD2-DF9B-7999-9F4ECEF84B9E}"/>
                </a:ext>
              </a:extLst>
            </p:cNvPr>
            <p:cNvGrpSpPr/>
            <p:nvPr/>
          </p:nvGrpSpPr>
          <p:grpSpPr>
            <a:xfrm>
              <a:off x="578121" y="34156"/>
              <a:ext cx="120966" cy="45719"/>
              <a:chOff x="2924175" y="188068"/>
              <a:chExt cx="120966" cy="45719"/>
            </a:xfrm>
          </p:grpSpPr>
          <p:sp>
            <p:nvSpPr>
              <p:cNvPr id="88" name="object 9">
                <a:extLst>
                  <a:ext uri="{FF2B5EF4-FFF2-40B4-BE49-F238E27FC236}">
                    <a16:creationId xmlns:a16="http://schemas.microsoft.com/office/drawing/2014/main" id="{516CABD2-1C51-1F92-B509-1D72D00C41BF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" name="object 9">
                <a:extLst>
                  <a:ext uri="{FF2B5EF4-FFF2-40B4-BE49-F238E27FC236}">
                    <a16:creationId xmlns:a16="http://schemas.microsoft.com/office/drawing/2014/main" id="{C1C8F522-DB57-E4FA-DB92-26B9AC37F042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A21BD34D-516A-B9A4-25C8-E0F2680DF0FF}"/>
              </a:ext>
            </a:extLst>
          </p:cNvPr>
          <p:cNvGrpSpPr/>
          <p:nvPr/>
        </p:nvGrpSpPr>
        <p:grpSpPr>
          <a:xfrm>
            <a:off x="2056632" y="-16273"/>
            <a:ext cx="308217" cy="119905"/>
            <a:chOff x="1796655" y="-13431"/>
            <a:chExt cx="308217" cy="119905"/>
          </a:xfrm>
        </p:grpSpPr>
        <p:sp>
          <p:nvSpPr>
            <p:cNvPr id="91" name="object 10">
              <a:extLst>
                <a:ext uri="{FF2B5EF4-FFF2-40B4-BE49-F238E27FC236}">
                  <a16:creationId xmlns:a16="http://schemas.microsoft.com/office/drawing/2014/main" id="{908F0504-801E-CBAE-F0D2-85E00B946D95}"/>
                </a:ext>
              </a:extLst>
            </p:cNvPr>
            <p:cNvSpPr txBox="1"/>
            <p:nvPr/>
          </p:nvSpPr>
          <p:spPr>
            <a:xfrm>
              <a:off x="1796655" y="-13431"/>
              <a:ext cx="28371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Tools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92" name="object 9">
              <a:extLst>
                <a:ext uri="{FF2B5EF4-FFF2-40B4-BE49-F238E27FC236}">
                  <a16:creationId xmlns:a16="http://schemas.microsoft.com/office/drawing/2014/main" id="{3EA182DD-B170-3CD0-D265-56EEB8AB8A15}"/>
                </a:ext>
              </a:extLst>
            </p:cNvPr>
            <p:cNvSpPr/>
            <p:nvPr/>
          </p:nvSpPr>
          <p:spPr>
            <a:xfrm>
              <a:off x="2059153" y="36009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36195" h="36194">
                  <a:moveTo>
                    <a:pt x="36002" y="18001"/>
                  </a:moveTo>
                  <a:lnTo>
                    <a:pt x="34587" y="10994"/>
                  </a:lnTo>
                  <a:lnTo>
                    <a:pt x="30729" y="5272"/>
                  </a:lnTo>
                  <a:lnTo>
                    <a:pt x="25007" y="1414"/>
                  </a:lnTo>
                  <a:lnTo>
                    <a:pt x="18000" y="0"/>
                  </a:lnTo>
                  <a:lnTo>
                    <a:pt x="10994" y="1414"/>
                  </a:lnTo>
                  <a:lnTo>
                    <a:pt x="5272" y="5272"/>
                  </a:lnTo>
                  <a:lnTo>
                    <a:pt x="1414" y="10994"/>
                  </a:lnTo>
                  <a:lnTo>
                    <a:pt x="0" y="18001"/>
                  </a:lnTo>
                  <a:lnTo>
                    <a:pt x="1414" y="25008"/>
                  </a:lnTo>
                  <a:lnTo>
                    <a:pt x="5272" y="30729"/>
                  </a:lnTo>
                  <a:lnTo>
                    <a:pt x="10994" y="34587"/>
                  </a:lnTo>
                  <a:lnTo>
                    <a:pt x="18000" y="36002"/>
                  </a:lnTo>
                  <a:lnTo>
                    <a:pt x="25007" y="34587"/>
                  </a:lnTo>
                  <a:lnTo>
                    <a:pt x="30729" y="30729"/>
                  </a:lnTo>
                  <a:lnTo>
                    <a:pt x="34587" y="25008"/>
                  </a:lnTo>
                  <a:lnTo>
                    <a:pt x="36002" y="18001"/>
                  </a:lnTo>
                  <a:close/>
                </a:path>
              </a:pathLst>
            </a:custGeom>
            <a:ln w="5060">
              <a:solidFill>
                <a:schemeClr val="accent1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727310CF-9235-97A9-E567-EB259B02B60D}"/>
              </a:ext>
            </a:extLst>
          </p:cNvPr>
          <p:cNvGrpSpPr/>
          <p:nvPr/>
        </p:nvGrpSpPr>
        <p:grpSpPr>
          <a:xfrm>
            <a:off x="981281" y="-16273"/>
            <a:ext cx="793157" cy="119905"/>
            <a:chOff x="853883" y="-13431"/>
            <a:chExt cx="793157" cy="119905"/>
          </a:xfrm>
        </p:grpSpPr>
        <p:sp>
          <p:nvSpPr>
            <p:cNvPr id="94" name="object 10">
              <a:extLst>
                <a:ext uri="{FF2B5EF4-FFF2-40B4-BE49-F238E27FC236}">
                  <a16:creationId xmlns:a16="http://schemas.microsoft.com/office/drawing/2014/main" id="{196C97D8-C37C-F786-7A26-D9160598A797}"/>
                </a:ext>
              </a:extLst>
            </p:cNvPr>
            <p:cNvSpPr txBox="1"/>
            <p:nvPr/>
          </p:nvSpPr>
          <p:spPr>
            <a:xfrm>
              <a:off x="853883" y="-13431"/>
              <a:ext cx="793157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bg1"/>
                  </a:solidFill>
                  <a:cs typeface="Arial"/>
                </a:rPr>
                <a:t>Motivations</a:t>
              </a:r>
              <a:endParaRPr sz="7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F29A021F-4CBC-FD71-CD56-78D242DBBF5B}"/>
                </a:ext>
              </a:extLst>
            </p:cNvPr>
            <p:cNvGrpSpPr/>
            <p:nvPr/>
          </p:nvGrpSpPr>
          <p:grpSpPr>
            <a:xfrm>
              <a:off x="1372449" y="36009"/>
              <a:ext cx="271460" cy="45719"/>
              <a:chOff x="2924175" y="188068"/>
              <a:chExt cx="271460" cy="45719"/>
            </a:xfrm>
          </p:grpSpPr>
          <p:sp>
            <p:nvSpPr>
              <p:cNvPr id="96" name="object 9">
                <a:extLst>
                  <a:ext uri="{FF2B5EF4-FFF2-40B4-BE49-F238E27FC236}">
                    <a16:creationId xmlns:a16="http://schemas.microsoft.com/office/drawing/2014/main" id="{90C27B54-5D6E-99D0-3BAC-1DE9418CB9A9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" name="object 9">
                <a:extLst>
                  <a:ext uri="{FF2B5EF4-FFF2-40B4-BE49-F238E27FC236}">
                    <a16:creationId xmlns:a16="http://schemas.microsoft.com/office/drawing/2014/main" id="{20B9C555-FD12-F0C3-652B-95D0A5D795AD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" name="object 9">
                <a:extLst>
                  <a:ext uri="{FF2B5EF4-FFF2-40B4-BE49-F238E27FC236}">
                    <a16:creationId xmlns:a16="http://schemas.microsoft.com/office/drawing/2014/main" id="{4548C15A-F7B1-3443-B45A-5D4D461945D8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" name="object 9">
                <a:extLst>
                  <a:ext uri="{FF2B5EF4-FFF2-40B4-BE49-F238E27FC236}">
                    <a16:creationId xmlns:a16="http://schemas.microsoft.com/office/drawing/2014/main" id="{392E49DE-B6D6-E15D-97E5-25B57A700E6B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solidFill>
                <a:schemeClr val="bg1"/>
              </a:solidFill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5FCC433-387D-2026-0935-6173883A4E70}"/>
              </a:ext>
            </a:extLst>
          </p:cNvPr>
          <p:cNvGrpSpPr/>
          <p:nvPr/>
        </p:nvGrpSpPr>
        <p:grpSpPr>
          <a:xfrm>
            <a:off x="5425049" y="-16273"/>
            <a:ext cx="676029" cy="119905"/>
            <a:chOff x="5425049" y="-16273"/>
            <a:chExt cx="676029" cy="119905"/>
          </a:xfrm>
        </p:grpSpPr>
        <p:sp>
          <p:nvSpPr>
            <p:cNvPr id="101" name="object 10">
              <a:extLst>
                <a:ext uri="{FF2B5EF4-FFF2-40B4-BE49-F238E27FC236}">
                  <a16:creationId xmlns:a16="http://schemas.microsoft.com/office/drawing/2014/main" id="{7C123501-2856-50C6-8A3F-0DDACD2F1182}"/>
                </a:ext>
              </a:extLst>
            </p:cNvPr>
            <p:cNvSpPr txBox="1"/>
            <p:nvPr/>
          </p:nvSpPr>
          <p:spPr>
            <a:xfrm>
              <a:off x="5425049" y="-16273"/>
              <a:ext cx="561975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Conclusions</a:t>
              </a:r>
              <a:r>
                <a:rPr lang="it-IT" sz="700" spc="30" dirty="0">
                  <a:solidFill>
                    <a:srgbClr val="A67F84"/>
                  </a:solidFill>
                  <a:cs typeface="Arial"/>
                </a:rPr>
                <a:t> </a:t>
              </a:r>
              <a:r>
                <a:rPr lang="it-IT" sz="600" spc="30" dirty="0">
                  <a:solidFill>
                    <a:srgbClr val="A67F84"/>
                  </a:solidFill>
                  <a:cs typeface="Arial"/>
                </a:rPr>
                <a:t>   </a:t>
              </a:r>
              <a:endParaRPr lang="it-IT" sz="600" spc="25" dirty="0">
                <a:solidFill>
                  <a:srgbClr val="FFFFFF"/>
                </a:solidFill>
                <a:cs typeface="Arial"/>
              </a:endParaRPr>
            </a:p>
          </p:txBody>
        </p: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D655A608-20BE-C482-396E-9C4580BE07E1}"/>
                </a:ext>
              </a:extLst>
            </p:cNvPr>
            <p:cNvGrpSpPr/>
            <p:nvPr/>
          </p:nvGrpSpPr>
          <p:grpSpPr>
            <a:xfrm>
              <a:off x="5980112" y="34448"/>
              <a:ext cx="120966" cy="45719"/>
              <a:chOff x="2924175" y="188068"/>
              <a:chExt cx="120966" cy="45719"/>
            </a:xfrm>
          </p:grpSpPr>
          <p:sp>
            <p:nvSpPr>
              <p:cNvPr id="103" name="object 9">
                <a:extLst>
                  <a:ext uri="{FF2B5EF4-FFF2-40B4-BE49-F238E27FC236}">
                    <a16:creationId xmlns:a16="http://schemas.microsoft.com/office/drawing/2014/main" id="{2AB4E560-B159-C8D3-C0CF-550C1A9A61FD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5" name="object 9">
                <a:extLst>
                  <a:ext uri="{FF2B5EF4-FFF2-40B4-BE49-F238E27FC236}">
                    <a16:creationId xmlns:a16="http://schemas.microsoft.com/office/drawing/2014/main" id="{E6EE341B-A195-8ECB-38DE-70E3E3A5F7C1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0C7C6F3C-D0E3-59A2-DBCC-CBA1C87DA64A}"/>
              </a:ext>
            </a:extLst>
          </p:cNvPr>
          <p:cNvGrpSpPr/>
          <p:nvPr/>
        </p:nvGrpSpPr>
        <p:grpSpPr>
          <a:xfrm>
            <a:off x="2647043" y="-16273"/>
            <a:ext cx="722108" cy="119905"/>
            <a:chOff x="2468563" y="-16273"/>
            <a:chExt cx="722108" cy="119905"/>
          </a:xfrm>
        </p:grpSpPr>
        <p:sp>
          <p:nvSpPr>
            <p:cNvPr id="107" name="object 10">
              <a:extLst>
                <a:ext uri="{FF2B5EF4-FFF2-40B4-BE49-F238E27FC236}">
                  <a16:creationId xmlns:a16="http://schemas.microsoft.com/office/drawing/2014/main" id="{2EDE1895-FFD1-AC66-B04A-834C88FD9756}"/>
                </a:ext>
              </a:extLst>
            </p:cNvPr>
            <p:cNvSpPr txBox="1"/>
            <p:nvPr/>
          </p:nvSpPr>
          <p:spPr>
            <a:xfrm>
              <a:off x="2468563" y="-16273"/>
              <a:ext cx="671422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Uniform</a:t>
              </a: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 case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5CA63792-135E-08F9-F5C3-F0A500D0006B}"/>
                </a:ext>
              </a:extLst>
            </p:cNvPr>
            <p:cNvGrpSpPr/>
            <p:nvPr/>
          </p:nvGrpSpPr>
          <p:grpSpPr>
            <a:xfrm>
              <a:off x="3069705" y="34156"/>
              <a:ext cx="120966" cy="45719"/>
              <a:chOff x="2924175" y="188068"/>
              <a:chExt cx="120966" cy="45719"/>
            </a:xfrm>
          </p:grpSpPr>
          <p:sp>
            <p:nvSpPr>
              <p:cNvPr id="109" name="object 9">
                <a:extLst>
                  <a:ext uri="{FF2B5EF4-FFF2-40B4-BE49-F238E27FC236}">
                    <a16:creationId xmlns:a16="http://schemas.microsoft.com/office/drawing/2014/main" id="{D6F5A91F-7859-BFC8-1B08-9AEAAC01A683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0" name="object 9">
                <a:extLst>
                  <a:ext uri="{FF2B5EF4-FFF2-40B4-BE49-F238E27FC236}">
                    <a16:creationId xmlns:a16="http://schemas.microsoft.com/office/drawing/2014/main" id="{7485FB1D-E99F-2B3A-62BA-718A52E2D51A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77043310"/>
      </p:ext>
    </p:extLst>
  </p:cSld>
  <p:clrMapOvr>
    <a:masterClrMapping/>
  </p:clrMapOvr>
  <p:transition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o 31"/>
          <p:cNvGrpSpPr/>
          <p:nvPr/>
        </p:nvGrpSpPr>
        <p:grpSpPr>
          <a:xfrm>
            <a:off x="0" y="3346272"/>
            <a:ext cx="6153150" cy="114478"/>
            <a:chOff x="0" y="3346272"/>
            <a:chExt cx="4610101" cy="114478"/>
          </a:xfrm>
        </p:grpSpPr>
        <p:sp>
          <p:nvSpPr>
            <p:cNvPr id="46" name="object 14"/>
            <p:cNvSpPr/>
            <p:nvPr/>
          </p:nvSpPr>
          <p:spPr>
            <a:xfrm>
              <a:off x="0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5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10800" rIns="0" bIns="0" rtlCol="0">
              <a:noAutofit/>
            </a:bodyPr>
            <a:lstStyle/>
            <a:p>
              <a:pPr algn="ctr"/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Artur</a:t>
              </a:r>
              <a:r>
                <a:rPr lang="it-IT" sz="700" dirty="0">
                  <a:solidFill>
                    <a:srgbClr val="EBEBEB"/>
                  </a:solidFill>
                  <a:latin typeface="+mj-lt"/>
                </a:rPr>
                <a:t> 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Kryzhanovskyy </a:t>
              </a:r>
              <a:r>
                <a:rPr lang="it-IT" sz="700" i="1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et al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bject 15"/>
            <p:cNvSpPr/>
            <p:nvPr/>
          </p:nvSpPr>
          <p:spPr>
            <a:xfrm>
              <a:off x="2305051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10800" rIns="0" bIns="0" rtlCol="0"/>
            <a:lstStyle/>
            <a:p>
              <a:pPr algn="ctr"/>
              <a:r>
                <a:rPr lang="it-IT" sz="700" spc="6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Globus-M2 </a:t>
              </a:r>
              <a:r>
                <a:rPr lang="it-IT" sz="700" spc="6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Tokamak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5819775" y="3360076"/>
            <a:ext cx="320675" cy="100674"/>
          </a:xfrm>
          <a:prstGeom prst="rect">
            <a:avLst/>
          </a:prstGeom>
        </p:spPr>
        <p:txBody>
          <a:bodyPr vert="horz" wrap="square" lIns="0" tIns="10800" rIns="0" bIns="0" rtlCol="0">
            <a:spAutoFit/>
          </a:bodyPr>
          <a:lstStyle/>
          <a:p>
            <a:pPr marL="69847">
              <a:lnSpc>
                <a:spcPts val="660"/>
              </a:lnSpc>
            </a:pP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700" spc="114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sz="700" spc="5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69" name="object 8"/>
          <p:cNvSpPr txBox="1"/>
          <p:nvPr/>
        </p:nvSpPr>
        <p:spPr>
          <a:xfrm>
            <a:off x="-200" y="118683"/>
            <a:ext cx="6153349" cy="290699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0" rIns="0" bIns="0" rtlCol="0">
            <a:noAutofit/>
          </a:bodyPr>
          <a:lstStyle/>
          <a:p>
            <a:pPr marL="107945">
              <a:spcBef>
                <a:spcPts val="375"/>
              </a:spcBef>
            </a:pPr>
            <a:r>
              <a:rPr lang="en-GB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Tokamak </a:t>
            </a:r>
            <a:r>
              <a:rPr lang="en-GB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Ohmic</a:t>
            </a:r>
            <a:r>
              <a:rPr lang="en-GB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plasmas: </a:t>
            </a:r>
            <a:r>
              <a:rPr lang="en-GB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sawtooth</a:t>
            </a:r>
            <a:r>
              <a:rPr lang="en-GB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GB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Alfvén</a:t>
            </a:r>
            <a:r>
              <a:rPr lang="en-GB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eigenmodes</a:t>
            </a:r>
            <a:endParaRPr lang="en-GB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object 3"/>
          <p:cNvSpPr/>
          <p:nvPr/>
        </p:nvSpPr>
        <p:spPr>
          <a:xfrm>
            <a:off x="0" y="0"/>
            <a:ext cx="6153181" cy="118683"/>
          </a:xfrm>
          <a:custGeom>
            <a:avLst/>
            <a:gdLst/>
            <a:ahLst/>
            <a:cxnLst/>
            <a:rect l="l" t="t" r="r" b="b"/>
            <a:pathLst>
              <a:path w="4608195" h="122554">
                <a:moveTo>
                  <a:pt x="0" y="122389"/>
                </a:moveTo>
                <a:lnTo>
                  <a:pt x="4608004" y="122389"/>
                </a:lnTo>
                <a:lnTo>
                  <a:pt x="4608004" y="0"/>
                </a:lnTo>
                <a:lnTo>
                  <a:pt x="0" y="0"/>
                </a:lnTo>
                <a:lnTo>
                  <a:pt x="0" y="12238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pSp>
        <p:nvGrpSpPr>
          <p:cNvPr id="77" name="Gruppo 11"/>
          <p:cNvGrpSpPr/>
          <p:nvPr/>
        </p:nvGrpSpPr>
        <p:grpSpPr>
          <a:xfrm>
            <a:off x="180975" y="517646"/>
            <a:ext cx="4305293" cy="276999"/>
            <a:chOff x="285750" y="643517"/>
            <a:chExt cx="4305293" cy="276999"/>
          </a:xfrm>
        </p:grpSpPr>
        <p:sp>
          <p:nvSpPr>
            <p:cNvPr id="78" name="Ovale 12"/>
            <p:cNvSpPr/>
            <p:nvPr/>
          </p:nvSpPr>
          <p:spPr>
            <a:xfrm>
              <a:off x="285750" y="753757"/>
              <a:ext cx="76200" cy="76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9" name="CasellaDiTesto 13"/>
            <p:cNvSpPr txBox="1"/>
            <p:nvPr/>
          </p:nvSpPr>
          <p:spPr>
            <a:xfrm>
              <a:off x="361950" y="643517"/>
              <a:ext cx="4229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err="1">
                  <a:latin typeface="+mj-lt"/>
                </a:rPr>
                <a:t>Discharge</a:t>
              </a:r>
              <a:r>
                <a:rPr lang="it-IT" sz="1200" dirty="0">
                  <a:latin typeface="+mj-lt"/>
                </a:rPr>
                <a:t> in </a:t>
              </a:r>
              <a:r>
                <a:rPr lang="it-IT" sz="1200" dirty="0" err="1">
                  <a:latin typeface="+mj-lt"/>
                </a:rPr>
                <a:t>Spherical</a:t>
              </a:r>
              <a:r>
                <a:rPr lang="it-IT" sz="1200" dirty="0">
                  <a:latin typeface="+mj-lt"/>
                </a:rPr>
                <a:t> </a:t>
              </a:r>
              <a:r>
                <a:rPr lang="it-IT" sz="1200" dirty="0" err="1">
                  <a:latin typeface="+mj-lt"/>
                </a:rPr>
                <a:t>tokamak</a:t>
              </a:r>
              <a:r>
                <a:rPr lang="it-IT" sz="1200" dirty="0">
                  <a:latin typeface="+mj-lt"/>
                </a:rPr>
                <a:t> </a:t>
              </a:r>
              <a:r>
                <a:rPr lang="it-IT" sz="1200" b="1" dirty="0">
                  <a:latin typeface="+mj-lt"/>
                </a:rPr>
                <a:t>Globus-M2</a:t>
              </a: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AE99D728-2A14-18A4-2FDB-08DB9B3C8F6D}"/>
              </a:ext>
            </a:extLst>
          </p:cNvPr>
          <p:cNvSpPr txBox="1"/>
          <p:nvPr/>
        </p:nvSpPr>
        <p:spPr>
          <a:xfrm>
            <a:off x="3076474" y="458609"/>
            <a:ext cx="1524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>
                <a:schemeClr val="tx1"/>
              </a:buClr>
            </a:pPr>
            <a:r>
              <a:rPr lang="en-GB" sz="800" dirty="0">
                <a:solidFill>
                  <a:srgbClr val="00B0F0"/>
                </a:solidFill>
                <a:latin typeface="+mj-lt"/>
              </a:rPr>
              <a:t>[</a:t>
            </a:r>
            <a:r>
              <a:rPr lang="en-GB" sz="800" dirty="0" err="1">
                <a:solidFill>
                  <a:srgbClr val="00B0F0"/>
                </a:solidFill>
                <a:latin typeface="+mj-lt"/>
              </a:rPr>
              <a:t>Balachenkov</a:t>
            </a:r>
            <a:r>
              <a:rPr lang="en-GB" sz="800" dirty="0">
                <a:solidFill>
                  <a:srgbClr val="00B0F0"/>
                </a:solidFill>
                <a:latin typeface="+mj-lt"/>
              </a:rPr>
              <a:t> et al., NF 2021]</a:t>
            </a:r>
            <a:endParaRPr lang="en-GB" sz="11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746" y="1825951"/>
            <a:ext cx="1670424" cy="1501775"/>
          </a:xfrm>
          <a:prstGeom prst="rect">
            <a:avLst/>
          </a:prstGeom>
        </p:spPr>
      </p:pic>
      <p:sp>
        <p:nvSpPr>
          <p:cNvPr id="84" name="Rectangle 83"/>
          <p:cNvSpPr/>
          <p:nvPr/>
        </p:nvSpPr>
        <p:spPr>
          <a:xfrm>
            <a:off x="3553950" y="1676600"/>
            <a:ext cx="228615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+mj-lt"/>
              </a:rPr>
              <a:t>n=0 </a:t>
            </a:r>
            <a:r>
              <a:rPr lang="it-IT" sz="1100" dirty="0" err="1">
                <a:latin typeface="+mj-lt"/>
              </a:rPr>
              <a:t>dominant</a:t>
            </a:r>
            <a:r>
              <a:rPr lang="it-IT" sz="1100" dirty="0">
                <a:latin typeface="+mj-lt"/>
              </a:rPr>
              <a:t> </a:t>
            </a:r>
            <a:r>
              <a:rPr lang="it-IT" sz="1100" dirty="0" err="1">
                <a:latin typeface="+mj-lt"/>
              </a:rPr>
              <a:t>toroidal</a:t>
            </a:r>
            <a:r>
              <a:rPr lang="it-IT" sz="1100" dirty="0">
                <a:latin typeface="+mj-lt"/>
              </a:rPr>
              <a:t> mode </a:t>
            </a:r>
            <a:r>
              <a:rPr lang="it-IT" sz="1100" dirty="0" err="1">
                <a:latin typeface="+mj-lt"/>
              </a:rPr>
              <a:t>number</a:t>
            </a:r>
            <a:endParaRPr lang="it-IT" sz="1100" dirty="0">
              <a:latin typeface="+mj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6999FD-32A2-0735-568A-D9862CC0BE40}"/>
              </a:ext>
            </a:extLst>
          </p:cNvPr>
          <p:cNvGrpSpPr/>
          <p:nvPr/>
        </p:nvGrpSpPr>
        <p:grpSpPr>
          <a:xfrm>
            <a:off x="409575" y="875921"/>
            <a:ext cx="2440722" cy="2416175"/>
            <a:chOff x="409575" y="875921"/>
            <a:chExt cx="2440722" cy="2416175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575" y="875921"/>
              <a:ext cx="2440722" cy="2416175"/>
            </a:xfrm>
            <a:prstGeom prst="rect">
              <a:avLst/>
            </a:prstGeom>
          </p:spPr>
        </p:pic>
        <p:cxnSp>
          <p:nvCxnSpPr>
            <p:cNvPr id="85" name="Straight Connector 84"/>
            <p:cNvCxnSpPr/>
            <p:nvPr/>
          </p:nvCxnSpPr>
          <p:spPr>
            <a:xfrm>
              <a:off x="643559" y="1989571"/>
              <a:ext cx="0" cy="15745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910778" y="1991172"/>
              <a:ext cx="1677876" cy="1596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58066D4-8F8E-B6F6-387B-245351F9FDE9}"/>
              </a:ext>
            </a:extLst>
          </p:cNvPr>
          <p:cNvGrpSpPr/>
          <p:nvPr/>
        </p:nvGrpSpPr>
        <p:grpSpPr>
          <a:xfrm>
            <a:off x="1400175" y="893944"/>
            <a:ext cx="3448081" cy="1446032"/>
            <a:chOff x="1400175" y="893944"/>
            <a:chExt cx="3448081" cy="1446032"/>
          </a:xfrm>
        </p:grpSpPr>
        <p:sp>
          <p:nvSpPr>
            <p:cNvPr id="83" name="Rectangle 82"/>
            <p:cNvSpPr/>
            <p:nvPr/>
          </p:nvSpPr>
          <p:spPr>
            <a:xfrm>
              <a:off x="2971729" y="893944"/>
              <a:ext cx="1876527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100" dirty="0" err="1">
                  <a:latin typeface="+mj-lt"/>
                </a:rPr>
                <a:t>Bursts</a:t>
              </a:r>
              <a:r>
                <a:rPr lang="it-IT" sz="1100" dirty="0">
                  <a:latin typeface="+mj-lt"/>
                </a:rPr>
                <a:t> of </a:t>
              </a:r>
              <a:r>
                <a:rPr lang="it-IT" sz="1100" dirty="0" err="1">
                  <a:latin typeface="+mj-lt"/>
                </a:rPr>
                <a:t>Alfven</a:t>
              </a:r>
              <a:r>
                <a:rPr lang="it-IT" sz="1100" dirty="0">
                  <a:latin typeface="+mj-lt"/>
                </a:rPr>
                <a:t> </a:t>
              </a:r>
              <a:r>
                <a:rPr lang="it-IT" sz="1100" dirty="0" err="1">
                  <a:latin typeface="+mj-lt"/>
                </a:rPr>
                <a:t>oscillations</a:t>
              </a:r>
              <a:endParaRPr lang="it-IT" sz="1100" dirty="0">
                <a:latin typeface="+mj-lt"/>
              </a:endParaRPr>
            </a:p>
            <a:p>
              <a:r>
                <a:rPr lang="it-IT" sz="1100" dirty="0" err="1">
                  <a:latin typeface="+mj-lt"/>
                </a:rPr>
                <a:t>arise</a:t>
              </a:r>
              <a:r>
                <a:rPr lang="it-IT" sz="1100" dirty="0">
                  <a:latin typeface="+mj-lt"/>
                </a:rPr>
                <a:t> </a:t>
              </a:r>
              <a:r>
                <a:rPr lang="it-IT" sz="1100" dirty="0" err="1">
                  <a:latin typeface="+mj-lt"/>
                </a:rPr>
                <a:t>after</a:t>
              </a:r>
              <a:r>
                <a:rPr lang="it-IT" sz="1100" dirty="0">
                  <a:latin typeface="+mj-lt"/>
                </a:rPr>
                <a:t> </a:t>
              </a:r>
              <a:r>
                <a:rPr lang="it-IT" sz="1100" dirty="0" err="1">
                  <a:solidFill>
                    <a:srgbClr val="FF0000"/>
                  </a:solidFill>
                  <a:latin typeface="+mj-lt"/>
                </a:rPr>
                <a:t>sawtooth</a:t>
              </a:r>
              <a:r>
                <a:rPr lang="it-IT" sz="11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it-IT" sz="1100" dirty="0" err="1">
                  <a:solidFill>
                    <a:srgbClr val="FF0000"/>
                  </a:solidFill>
                  <a:latin typeface="+mj-lt"/>
                </a:rPr>
                <a:t>crashes</a:t>
              </a:r>
              <a:endParaRPr lang="it-IT" sz="1100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87" name="Line 36"/>
            <p:cNvSpPr>
              <a:spLocks noChangeShapeType="1"/>
            </p:cNvSpPr>
            <p:nvPr/>
          </p:nvSpPr>
          <p:spPr bwMode="auto">
            <a:xfrm flipH="1">
              <a:off x="1400175" y="1120776"/>
              <a:ext cx="1635152" cy="12192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F21275-4F57-31F0-6E1B-2500C105FF90}"/>
              </a:ext>
            </a:extLst>
          </p:cNvPr>
          <p:cNvGrpSpPr/>
          <p:nvPr/>
        </p:nvGrpSpPr>
        <p:grpSpPr>
          <a:xfrm>
            <a:off x="4422616" y="-16273"/>
            <a:ext cx="720240" cy="119905"/>
            <a:chOff x="4457417" y="-16273"/>
            <a:chExt cx="720240" cy="119905"/>
          </a:xfrm>
        </p:grpSpPr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6FB7771E-A6AF-5858-1DC3-7191934486B4}"/>
                </a:ext>
              </a:extLst>
            </p:cNvPr>
            <p:cNvSpPr txBox="1"/>
            <p:nvPr/>
          </p:nvSpPr>
          <p:spPr>
            <a:xfrm>
              <a:off x="4457417" y="-16273"/>
              <a:ext cx="448780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25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Tokamak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A1D86F5-344E-A343-0D5E-DA9BFA0988ED}"/>
                </a:ext>
              </a:extLst>
            </p:cNvPr>
            <p:cNvGrpSpPr/>
            <p:nvPr/>
          </p:nvGrpSpPr>
          <p:grpSpPr>
            <a:xfrm>
              <a:off x="4906197" y="34156"/>
              <a:ext cx="271460" cy="45719"/>
              <a:chOff x="2924175" y="188068"/>
              <a:chExt cx="271460" cy="45719"/>
            </a:xfrm>
          </p:grpSpPr>
          <p:sp>
            <p:nvSpPr>
              <p:cNvPr id="14" name="object 9">
                <a:extLst>
                  <a:ext uri="{FF2B5EF4-FFF2-40B4-BE49-F238E27FC236}">
                    <a16:creationId xmlns:a16="http://schemas.microsoft.com/office/drawing/2014/main" id="{CEC88B58-5611-DC2E-8E01-C668FBC9E1A9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9">
                <a:extLst>
                  <a:ext uri="{FF2B5EF4-FFF2-40B4-BE49-F238E27FC236}">
                    <a16:creationId xmlns:a16="http://schemas.microsoft.com/office/drawing/2014/main" id="{6DB223CF-D977-06D4-E367-C773DA1828D6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9">
                <a:extLst>
                  <a:ext uri="{FF2B5EF4-FFF2-40B4-BE49-F238E27FC236}">
                    <a16:creationId xmlns:a16="http://schemas.microsoft.com/office/drawing/2014/main" id="{AB7E34F0-79F1-2B6E-762D-81F577E20983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9">
                <a:extLst>
                  <a:ext uri="{FF2B5EF4-FFF2-40B4-BE49-F238E27FC236}">
                    <a16:creationId xmlns:a16="http://schemas.microsoft.com/office/drawing/2014/main" id="{6FB95D82-4C95-C3A1-2490-07AB59E07C25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37F3CE-7C43-ADBE-4774-05B9ACC9136C}"/>
              </a:ext>
            </a:extLst>
          </p:cNvPr>
          <p:cNvGrpSpPr/>
          <p:nvPr/>
        </p:nvGrpSpPr>
        <p:grpSpPr>
          <a:xfrm>
            <a:off x="3651345" y="-16273"/>
            <a:ext cx="489077" cy="119905"/>
            <a:chOff x="3720821" y="-16273"/>
            <a:chExt cx="489077" cy="119905"/>
          </a:xfrm>
        </p:grpSpPr>
        <p:sp>
          <p:nvSpPr>
            <p:cNvPr id="19" name="object 10">
              <a:extLst>
                <a:ext uri="{FF2B5EF4-FFF2-40B4-BE49-F238E27FC236}">
                  <a16:creationId xmlns:a16="http://schemas.microsoft.com/office/drawing/2014/main" id="{ECA7B7F3-E43D-9486-1B0F-012E76770FA3}"/>
                </a:ext>
              </a:extLst>
            </p:cNvPr>
            <p:cNvSpPr txBox="1"/>
            <p:nvPr/>
          </p:nvSpPr>
          <p:spPr>
            <a:xfrm>
              <a:off x="3720821" y="-16273"/>
              <a:ext cx="23516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RFP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15001A9-4D9C-A1F0-8CE0-1B008C8691A1}"/>
                </a:ext>
              </a:extLst>
            </p:cNvPr>
            <p:cNvGrpSpPr/>
            <p:nvPr/>
          </p:nvGrpSpPr>
          <p:grpSpPr>
            <a:xfrm>
              <a:off x="3938438" y="34156"/>
              <a:ext cx="271460" cy="45719"/>
              <a:chOff x="2924175" y="188068"/>
              <a:chExt cx="271460" cy="45719"/>
            </a:xfrm>
          </p:grpSpPr>
          <p:sp>
            <p:nvSpPr>
              <p:cNvPr id="21" name="object 9">
                <a:extLst>
                  <a:ext uri="{FF2B5EF4-FFF2-40B4-BE49-F238E27FC236}">
                    <a16:creationId xmlns:a16="http://schemas.microsoft.com/office/drawing/2014/main" id="{F363E379-2875-B623-BA45-DD51909C5344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9">
                <a:extLst>
                  <a:ext uri="{FF2B5EF4-FFF2-40B4-BE49-F238E27FC236}">
                    <a16:creationId xmlns:a16="http://schemas.microsoft.com/office/drawing/2014/main" id="{211335B3-D524-0EDB-C307-6FA0DD5357C7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9">
                <a:extLst>
                  <a:ext uri="{FF2B5EF4-FFF2-40B4-BE49-F238E27FC236}">
                    <a16:creationId xmlns:a16="http://schemas.microsoft.com/office/drawing/2014/main" id="{AE835931-EF80-E646-CD7F-32C498480AC9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" name="object 9">
                <a:extLst>
                  <a:ext uri="{FF2B5EF4-FFF2-40B4-BE49-F238E27FC236}">
                    <a16:creationId xmlns:a16="http://schemas.microsoft.com/office/drawing/2014/main" id="{CE684EA8-5750-F6DA-B84D-A45FA5CDF341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174035D-AD1F-0FEE-4F6B-17F8BE7561D2}"/>
              </a:ext>
            </a:extLst>
          </p:cNvPr>
          <p:cNvGrpSpPr/>
          <p:nvPr/>
        </p:nvGrpSpPr>
        <p:grpSpPr>
          <a:xfrm>
            <a:off x="37578" y="-16273"/>
            <a:ext cx="661509" cy="119905"/>
            <a:chOff x="37578" y="-16273"/>
            <a:chExt cx="661509" cy="119905"/>
          </a:xfrm>
        </p:grpSpPr>
        <p:sp>
          <p:nvSpPr>
            <p:cNvPr id="26" name="object 10">
              <a:extLst>
                <a:ext uri="{FF2B5EF4-FFF2-40B4-BE49-F238E27FC236}">
                  <a16:creationId xmlns:a16="http://schemas.microsoft.com/office/drawing/2014/main" id="{1E01A061-D46E-68A7-6648-99617E5DCB6D}"/>
                </a:ext>
              </a:extLst>
            </p:cNvPr>
            <p:cNvSpPr txBox="1"/>
            <p:nvPr/>
          </p:nvSpPr>
          <p:spPr>
            <a:xfrm>
              <a:off x="37578" y="-16273"/>
              <a:ext cx="532514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Introdu</a:t>
              </a:r>
              <a:r>
                <a:rPr lang="it-IT"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ction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3646507-6F4F-C789-18BC-5F8331B00160}"/>
                </a:ext>
              </a:extLst>
            </p:cNvPr>
            <p:cNvGrpSpPr/>
            <p:nvPr/>
          </p:nvGrpSpPr>
          <p:grpSpPr>
            <a:xfrm>
              <a:off x="578121" y="34156"/>
              <a:ext cx="120966" cy="45719"/>
              <a:chOff x="2924175" y="188068"/>
              <a:chExt cx="120966" cy="45719"/>
            </a:xfrm>
          </p:grpSpPr>
          <p:sp>
            <p:nvSpPr>
              <p:cNvPr id="28" name="object 9">
                <a:extLst>
                  <a:ext uri="{FF2B5EF4-FFF2-40B4-BE49-F238E27FC236}">
                    <a16:creationId xmlns:a16="http://schemas.microsoft.com/office/drawing/2014/main" id="{3B8B8850-F846-6145-3BCB-5164A66E6138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" name="object 9">
                <a:extLst>
                  <a:ext uri="{FF2B5EF4-FFF2-40B4-BE49-F238E27FC236}">
                    <a16:creationId xmlns:a16="http://schemas.microsoft.com/office/drawing/2014/main" id="{7BCFFFAC-62AD-0255-CA0E-02106F9D5B1A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B9C5B70-2822-B633-28B4-B984C31C0342}"/>
              </a:ext>
            </a:extLst>
          </p:cNvPr>
          <p:cNvGrpSpPr/>
          <p:nvPr/>
        </p:nvGrpSpPr>
        <p:grpSpPr>
          <a:xfrm>
            <a:off x="2056632" y="-16273"/>
            <a:ext cx="308217" cy="119905"/>
            <a:chOff x="1796655" y="-13431"/>
            <a:chExt cx="308217" cy="119905"/>
          </a:xfrm>
        </p:grpSpPr>
        <p:sp>
          <p:nvSpPr>
            <p:cNvPr id="31" name="object 10">
              <a:extLst>
                <a:ext uri="{FF2B5EF4-FFF2-40B4-BE49-F238E27FC236}">
                  <a16:creationId xmlns:a16="http://schemas.microsoft.com/office/drawing/2014/main" id="{E44BF99F-4E7E-5E94-326C-2C3D9B6BAE41}"/>
                </a:ext>
              </a:extLst>
            </p:cNvPr>
            <p:cNvSpPr txBox="1"/>
            <p:nvPr/>
          </p:nvSpPr>
          <p:spPr>
            <a:xfrm>
              <a:off x="1796655" y="-13431"/>
              <a:ext cx="28371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Tools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33" name="object 9">
              <a:extLst>
                <a:ext uri="{FF2B5EF4-FFF2-40B4-BE49-F238E27FC236}">
                  <a16:creationId xmlns:a16="http://schemas.microsoft.com/office/drawing/2014/main" id="{5DAA54D1-857B-50D0-035F-E8A52CFB2C84}"/>
                </a:ext>
              </a:extLst>
            </p:cNvPr>
            <p:cNvSpPr/>
            <p:nvPr/>
          </p:nvSpPr>
          <p:spPr>
            <a:xfrm>
              <a:off x="2059153" y="36009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36195" h="36194">
                  <a:moveTo>
                    <a:pt x="36002" y="18001"/>
                  </a:moveTo>
                  <a:lnTo>
                    <a:pt x="34587" y="10994"/>
                  </a:lnTo>
                  <a:lnTo>
                    <a:pt x="30729" y="5272"/>
                  </a:lnTo>
                  <a:lnTo>
                    <a:pt x="25007" y="1414"/>
                  </a:lnTo>
                  <a:lnTo>
                    <a:pt x="18000" y="0"/>
                  </a:lnTo>
                  <a:lnTo>
                    <a:pt x="10994" y="1414"/>
                  </a:lnTo>
                  <a:lnTo>
                    <a:pt x="5272" y="5272"/>
                  </a:lnTo>
                  <a:lnTo>
                    <a:pt x="1414" y="10994"/>
                  </a:lnTo>
                  <a:lnTo>
                    <a:pt x="0" y="18001"/>
                  </a:lnTo>
                  <a:lnTo>
                    <a:pt x="1414" y="25008"/>
                  </a:lnTo>
                  <a:lnTo>
                    <a:pt x="5272" y="30729"/>
                  </a:lnTo>
                  <a:lnTo>
                    <a:pt x="10994" y="34587"/>
                  </a:lnTo>
                  <a:lnTo>
                    <a:pt x="18000" y="36002"/>
                  </a:lnTo>
                  <a:lnTo>
                    <a:pt x="25007" y="34587"/>
                  </a:lnTo>
                  <a:lnTo>
                    <a:pt x="30729" y="30729"/>
                  </a:lnTo>
                  <a:lnTo>
                    <a:pt x="34587" y="25008"/>
                  </a:lnTo>
                  <a:lnTo>
                    <a:pt x="36002" y="18001"/>
                  </a:lnTo>
                  <a:close/>
                </a:path>
              </a:pathLst>
            </a:custGeom>
            <a:ln w="5060">
              <a:solidFill>
                <a:schemeClr val="accent1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1750B80-8445-9409-9642-2D7CAB3C6DEF}"/>
              </a:ext>
            </a:extLst>
          </p:cNvPr>
          <p:cNvGrpSpPr/>
          <p:nvPr/>
        </p:nvGrpSpPr>
        <p:grpSpPr>
          <a:xfrm>
            <a:off x="981281" y="-16273"/>
            <a:ext cx="793157" cy="119905"/>
            <a:chOff x="853883" y="-13431"/>
            <a:chExt cx="793157" cy="119905"/>
          </a:xfrm>
        </p:grpSpPr>
        <p:sp>
          <p:nvSpPr>
            <p:cNvPr id="35" name="object 10">
              <a:extLst>
                <a:ext uri="{FF2B5EF4-FFF2-40B4-BE49-F238E27FC236}">
                  <a16:creationId xmlns:a16="http://schemas.microsoft.com/office/drawing/2014/main" id="{E00E9DFF-7073-D886-559E-80728AF96D98}"/>
                </a:ext>
              </a:extLst>
            </p:cNvPr>
            <p:cNvSpPr txBox="1"/>
            <p:nvPr/>
          </p:nvSpPr>
          <p:spPr>
            <a:xfrm>
              <a:off x="853883" y="-13431"/>
              <a:ext cx="793157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bg1"/>
                  </a:solidFill>
                  <a:cs typeface="Arial"/>
                </a:rPr>
                <a:t>Motivations</a:t>
              </a:r>
              <a:endParaRPr sz="7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7A4A21A-4FB4-531A-3B74-3F8333ABE5EF}"/>
                </a:ext>
              </a:extLst>
            </p:cNvPr>
            <p:cNvGrpSpPr/>
            <p:nvPr/>
          </p:nvGrpSpPr>
          <p:grpSpPr>
            <a:xfrm>
              <a:off x="1372449" y="36009"/>
              <a:ext cx="271460" cy="45719"/>
              <a:chOff x="2924175" y="188068"/>
              <a:chExt cx="271460" cy="45719"/>
            </a:xfrm>
          </p:grpSpPr>
          <p:sp>
            <p:nvSpPr>
              <p:cNvPr id="37" name="object 9">
                <a:extLst>
                  <a:ext uri="{FF2B5EF4-FFF2-40B4-BE49-F238E27FC236}">
                    <a16:creationId xmlns:a16="http://schemas.microsoft.com/office/drawing/2014/main" id="{CDE7DEDF-CE92-5CD0-3974-75A94C84BB25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" name="object 9">
                <a:extLst>
                  <a:ext uri="{FF2B5EF4-FFF2-40B4-BE49-F238E27FC236}">
                    <a16:creationId xmlns:a16="http://schemas.microsoft.com/office/drawing/2014/main" id="{F6F2C196-9057-BB96-DB76-B39F4F33919F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9">
                <a:extLst>
                  <a:ext uri="{FF2B5EF4-FFF2-40B4-BE49-F238E27FC236}">
                    <a16:creationId xmlns:a16="http://schemas.microsoft.com/office/drawing/2014/main" id="{C8770770-9903-5789-B638-9158D8FC0459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solidFill>
                <a:schemeClr val="bg1"/>
              </a:solidFill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" name="object 9">
                <a:extLst>
                  <a:ext uri="{FF2B5EF4-FFF2-40B4-BE49-F238E27FC236}">
                    <a16:creationId xmlns:a16="http://schemas.microsoft.com/office/drawing/2014/main" id="{4A7C3F95-E8ED-0E0B-BB39-69F17E4516F3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noFill/>
              <a:ln w="506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C0D9A42-CE32-C1CA-6D43-D57668B1684E}"/>
              </a:ext>
            </a:extLst>
          </p:cNvPr>
          <p:cNvGrpSpPr/>
          <p:nvPr/>
        </p:nvGrpSpPr>
        <p:grpSpPr>
          <a:xfrm>
            <a:off x="5425049" y="-16273"/>
            <a:ext cx="676029" cy="119905"/>
            <a:chOff x="5425049" y="-16273"/>
            <a:chExt cx="676029" cy="119905"/>
          </a:xfrm>
        </p:grpSpPr>
        <p:sp>
          <p:nvSpPr>
            <p:cNvPr id="74" name="object 10">
              <a:extLst>
                <a:ext uri="{FF2B5EF4-FFF2-40B4-BE49-F238E27FC236}">
                  <a16:creationId xmlns:a16="http://schemas.microsoft.com/office/drawing/2014/main" id="{809C31FB-B065-9799-7FAF-1502B9757150}"/>
                </a:ext>
              </a:extLst>
            </p:cNvPr>
            <p:cNvSpPr txBox="1"/>
            <p:nvPr/>
          </p:nvSpPr>
          <p:spPr>
            <a:xfrm>
              <a:off x="5425049" y="-16273"/>
              <a:ext cx="561975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Conclusions</a:t>
              </a:r>
              <a:r>
                <a:rPr lang="it-IT" sz="700" spc="30" dirty="0">
                  <a:solidFill>
                    <a:srgbClr val="A67F84"/>
                  </a:solidFill>
                  <a:cs typeface="Arial"/>
                </a:rPr>
                <a:t> </a:t>
              </a:r>
              <a:r>
                <a:rPr lang="it-IT" sz="600" spc="30" dirty="0">
                  <a:solidFill>
                    <a:srgbClr val="A67F84"/>
                  </a:solidFill>
                  <a:cs typeface="Arial"/>
                </a:rPr>
                <a:t>   </a:t>
              </a:r>
              <a:endParaRPr lang="it-IT" sz="600" spc="25" dirty="0">
                <a:solidFill>
                  <a:srgbClr val="FFFFFF"/>
                </a:solidFill>
                <a:cs typeface="Arial"/>
              </a:endParaRPr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3600F517-6F7D-D246-13AC-7BE18A01BE5B}"/>
                </a:ext>
              </a:extLst>
            </p:cNvPr>
            <p:cNvGrpSpPr/>
            <p:nvPr/>
          </p:nvGrpSpPr>
          <p:grpSpPr>
            <a:xfrm>
              <a:off x="5980112" y="34448"/>
              <a:ext cx="120966" cy="45719"/>
              <a:chOff x="2924175" y="188068"/>
              <a:chExt cx="120966" cy="45719"/>
            </a:xfrm>
          </p:grpSpPr>
          <p:sp>
            <p:nvSpPr>
              <p:cNvPr id="76" name="object 9">
                <a:extLst>
                  <a:ext uri="{FF2B5EF4-FFF2-40B4-BE49-F238E27FC236}">
                    <a16:creationId xmlns:a16="http://schemas.microsoft.com/office/drawing/2014/main" id="{91392822-D42B-9B73-69F0-395D17459002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" name="object 9">
                <a:extLst>
                  <a:ext uri="{FF2B5EF4-FFF2-40B4-BE49-F238E27FC236}">
                    <a16:creationId xmlns:a16="http://schemas.microsoft.com/office/drawing/2014/main" id="{C95D90FB-598E-0425-D12B-2E128A38EC14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9C3921F-3259-1DE1-C64C-94C8AC528681}"/>
              </a:ext>
            </a:extLst>
          </p:cNvPr>
          <p:cNvGrpSpPr/>
          <p:nvPr/>
        </p:nvGrpSpPr>
        <p:grpSpPr>
          <a:xfrm>
            <a:off x="2647043" y="-16273"/>
            <a:ext cx="722108" cy="119905"/>
            <a:chOff x="2468563" y="-16273"/>
            <a:chExt cx="722108" cy="119905"/>
          </a:xfrm>
        </p:grpSpPr>
        <p:sp>
          <p:nvSpPr>
            <p:cNvPr id="90" name="object 10">
              <a:extLst>
                <a:ext uri="{FF2B5EF4-FFF2-40B4-BE49-F238E27FC236}">
                  <a16:creationId xmlns:a16="http://schemas.microsoft.com/office/drawing/2014/main" id="{9945052F-C324-DE50-2EEF-F8698786891B}"/>
                </a:ext>
              </a:extLst>
            </p:cNvPr>
            <p:cNvSpPr txBox="1"/>
            <p:nvPr/>
          </p:nvSpPr>
          <p:spPr>
            <a:xfrm>
              <a:off x="2468563" y="-16273"/>
              <a:ext cx="671422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Uniform</a:t>
              </a: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 case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504D82F4-D67A-9922-351B-726288D97BC8}"/>
                </a:ext>
              </a:extLst>
            </p:cNvPr>
            <p:cNvGrpSpPr/>
            <p:nvPr/>
          </p:nvGrpSpPr>
          <p:grpSpPr>
            <a:xfrm>
              <a:off x="3069705" y="34156"/>
              <a:ext cx="120966" cy="45719"/>
              <a:chOff x="2924175" y="188068"/>
              <a:chExt cx="120966" cy="45719"/>
            </a:xfrm>
          </p:grpSpPr>
          <p:sp>
            <p:nvSpPr>
              <p:cNvPr id="92" name="object 9">
                <a:extLst>
                  <a:ext uri="{FF2B5EF4-FFF2-40B4-BE49-F238E27FC236}">
                    <a16:creationId xmlns:a16="http://schemas.microsoft.com/office/drawing/2014/main" id="{24C89D4B-6BCD-DD55-F498-E35EBF65C5BA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3" name="object 9">
                <a:extLst>
                  <a:ext uri="{FF2B5EF4-FFF2-40B4-BE49-F238E27FC236}">
                    <a16:creationId xmlns:a16="http://schemas.microsoft.com/office/drawing/2014/main" id="{A06B2319-36F2-FC0A-C6C6-4C2E922E4DA9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109913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o 31"/>
          <p:cNvGrpSpPr/>
          <p:nvPr/>
        </p:nvGrpSpPr>
        <p:grpSpPr>
          <a:xfrm>
            <a:off x="0" y="3346272"/>
            <a:ext cx="6153150" cy="114478"/>
            <a:chOff x="0" y="3346272"/>
            <a:chExt cx="4610101" cy="114478"/>
          </a:xfrm>
        </p:grpSpPr>
        <p:sp>
          <p:nvSpPr>
            <p:cNvPr id="46" name="object 14"/>
            <p:cNvSpPr/>
            <p:nvPr/>
          </p:nvSpPr>
          <p:spPr>
            <a:xfrm>
              <a:off x="0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5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10800" rIns="0" bIns="0" rtlCol="0">
              <a:noAutofit/>
            </a:bodyPr>
            <a:lstStyle/>
            <a:p>
              <a:pPr algn="ctr"/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Artur</a:t>
              </a:r>
              <a:r>
                <a:rPr lang="it-IT" sz="700" dirty="0">
                  <a:solidFill>
                    <a:srgbClr val="EBEBEB"/>
                  </a:solidFill>
                  <a:latin typeface="+mj-lt"/>
                </a:rPr>
                <a:t> 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Kryzhanovskyy </a:t>
              </a:r>
              <a:r>
                <a:rPr lang="it-IT" sz="700" i="1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et al</a:t>
              </a:r>
              <a:r>
                <a:rPr lang="it-IT" sz="700" spc="60" dirty="0">
                  <a:solidFill>
                    <a:srgbClr val="EBEB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bject 15"/>
            <p:cNvSpPr/>
            <p:nvPr/>
          </p:nvSpPr>
          <p:spPr>
            <a:xfrm>
              <a:off x="2305051" y="3346272"/>
              <a:ext cx="2305050" cy="114478"/>
            </a:xfrm>
            <a:custGeom>
              <a:avLst/>
              <a:gdLst/>
              <a:ahLst/>
              <a:cxnLst/>
              <a:rect l="l" t="t" r="r" b="b"/>
              <a:pathLst>
                <a:path w="1536064" h="109854">
                  <a:moveTo>
                    <a:pt x="0" y="109727"/>
                  </a:moveTo>
                  <a:lnTo>
                    <a:pt x="1535976" y="109727"/>
                  </a:lnTo>
                  <a:lnTo>
                    <a:pt x="1535976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10800" rIns="0" bIns="0" rtlCol="0"/>
            <a:lstStyle/>
            <a:p>
              <a:pPr algn="ctr"/>
              <a:r>
                <a:rPr lang="it-IT" sz="700" spc="6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Outline</a:t>
              </a:r>
              <a:endParaRPr sz="700" spc="6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5819775" y="3360076"/>
            <a:ext cx="320675" cy="100674"/>
          </a:xfrm>
          <a:prstGeom prst="rect">
            <a:avLst/>
          </a:prstGeom>
        </p:spPr>
        <p:txBody>
          <a:bodyPr vert="horz" wrap="square" lIns="0" tIns="10800" rIns="0" bIns="0" rtlCol="0">
            <a:spAutoFit/>
          </a:bodyPr>
          <a:lstStyle/>
          <a:p>
            <a:pPr marL="69847">
              <a:lnSpc>
                <a:spcPts val="660"/>
              </a:lnSpc>
            </a:pPr>
            <a:fld id="{81D60167-4931-47E6-BA6A-407CBD079E47}" type="slidenum">
              <a:rPr sz="700" spc="45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marL="69847">
                <a:lnSpc>
                  <a:spcPts val="660"/>
                </a:lnSpc>
              </a:pPr>
              <a:t>9</a:t>
            </a:fld>
            <a:r>
              <a:rPr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700" spc="114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sz="700" spc="5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700" spc="4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87" name="CasellaDiTesto 16"/>
          <p:cNvSpPr txBox="1"/>
          <p:nvPr/>
        </p:nvSpPr>
        <p:spPr>
          <a:xfrm>
            <a:off x="48136" y="237366"/>
            <a:ext cx="6183698" cy="319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40000"/>
              </a:lnSpc>
              <a:buClr>
                <a:schemeClr val="bg1">
                  <a:lumMod val="75000"/>
                </a:schemeClr>
              </a:buClr>
              <a:buFont typeface="+mj-lt"/>
              <a:buAutoNum type="arabicPeriod"/>
            </a:pPr>
            <a:r>
              <a:rPr lang="en-GB" sz="1400" dirty="0">
                <a:solidFill>
                  <a:srgbClr val="75DBFF"/>
                </a:solidFill>
                <a:latin typeface="+mj-lt"/>
              </a:rPr>
              <a:t>Experimental motivations</a:t>
            </a:r>
            <a:r>
              <a:rPr lang="en-GB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: AWs in RFX-mod and Tokamak Ohmic discharges</a:t>
            </a:r>
          </a:p>
          <a:p>
            <a:pPr marL="342900" indent="-342900">
              <a:lnSpc>
                <a:spcPct val="24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GB" sz="1400" dirty="0">
                <a:solidFill>
                  <a:srgbClr val="00B0F0"/>
                </a:solidFill>
                <a:latin typeface="+mj-lt"/>
              </a:rPr>
              <a:t>Tools</a:t>
            </a:r>
            <a:r>
              <a:rPr lang="en-GB" sz="1400" dirty="0">
                <a:latin typeface="+mj-lt"/>
              </a:rPr>
              <a:t>: </a:t>
            </a:r>
            <a:r>
              <a:rPr lang="en-GB" sz="1400" dirty="0" err="1">
                <a:latin typeface="+mj-lt"/>
              </a:rPr>
              <a:t>SpeCyl</a:t>
            </a:r>
            <a:r>
              <a:rPr lang="en-GB" sz="1400" dirty="0">
                <a:latin typeface="+mj-lt"/>
              </a:rPr>
              <a:t> code</a:t>
            </a:r>
          </a:p>
          <a:p>
            <a:pPr marL="342900" indent="-342900">
              <a:lnSpc>
                <a:spcPct val="240000"/>
              </a:lnSpc>
              <a:buClr>
                <a:schemeClr val="bg1">
                  <a:lumMod val="75000"/>
                </a:schemeClr>
              </a:buClr>
              <a:buFont typeface="+mj-lt"/>
              <a:buAutoNum type="arabicPeriod"/>
            </a:pPr>
            <a:r>
              <a:rPr lang="en-GB" sz="1400" dirty="0">
                <a:solidFill>
                  <a:srgbClr val="9BE5FF"/>
                </a:solidFill>
                <a:latin typeface="+mj-lt"/>
              </a:rPr>
              <a:t>Nonlinear 3D MHD modelling of </a:t>
            </a:r>
            <a:r>
              <a:rPr lang="en-GB" sz="1400" dirty="0" err="1">
                <a:solidFill>
                  <a:srgbClr val="9BE5FF"/>
                </a:solidFill>
                <a:latin typeface="+mj-lt"/>
              </a:rPr>
              <a:t>Alfvén</a:t>
            </a:r>
            <a:r>
              <a:rPr lang="en-GB" sz="1400" dirty="0">
                <a:solidFill>
                  <a:srgbClr val="9BE5FF"/>
                </a:solidFill>
                <a:latin typeface="+mj-lt"/>
              </a:rPr>
              <a:t> waves</a:t>
            </a:r>
            <a:r>
              <a:rPr lang="en-GB" sz="1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:</a:t>
            </a:r>
            <a:r>
              <a:rPr lang="en-GB" sz="1400" dirty="0">
                <a:latin typeface="+mj-lt"/>
              </a:rPr>
              <a:t> </a:t>
            </a:r>
          </a:p>
          <a:p>
            <a:pPr marL="342900" indent="-342900">
              <a:lnSpc>
                <a:spcPct val="240000"/>
              </a:lnSpc>
              <a:buClr>
                <a:schemeClr val="bg1">
                  <a:lumMod val="75000"/>
                </a:schemeClr>
              </a:buClr>
              <a:buFont typeface="+mj-lt"/>
              <a:buAutoNum type="arabicPeriod"/>
            </a:pPr>
            <a:endParaRPr lang="en-GB" sz="1400" dirty="0">
              <a:latin typeface="+mj-lt"/>
            </a:endParaRPr>
          </a:p>
          <a:p>
            <a:pPr marL="342900" indent="-342900">
              <a:lnSpc>
                <a:spcPct val="240000"/>
              </a:lnSpc>
              <a:buClr>
                <a:schemeClr val="bg1">
                  <a:lumMod val="75000"/>
                </a:schemeClr>
              </a:buClr>
              <a:buFont typeface="+mj-lt"/>
              <a:buAutoNum type="arabicPeriod"/>
            </a:pPr>
            <a:endParaRPr lang="en-GB" sz="1400" dirty="0">
              <a:latin typeface="+mj-lt"/>
            </a:endParaRPr>
          </a:p>
          <a:p>
            <a:pPr marL="342900" indent="-342900">
              <a:lnSpc>
                <a:spcPct val="240000"/>
              </a:lnSpc>
              <a:buClr>
                <a:schemeClr val="bg1">
                  <a:lumMod val="75000"/>
                </a:schemeClr>
              </a:buClr>
              <a:buFont typeface="+mj-lt"/>
              <a:buAutoNum type="arabicPeriod"/>
            </a:pPr>
            <a:r>
              <a:rPr lang="en-GB" sz="1400" dirty="0">
                <a:solidFill>
                  <a:srgbClr val="9BE5FF"/>
                </a:solidFill>
                <a:latin typeface="+mj-lt"/>
              </a:rPr>
              <a:t>Conclusions and future perspectives</a:t>
            </a:r>
          </a:p>
        </p:txBody>
      </p:sp>
      <p:sp>
        <p:nvSpPr>
          <p:cNvPr id="69" name="object 8"/>
          <p:cNvSpPr txBox="1"/>
          <p:nvPr/>
        </p:nvSpPr>
        <p:spPr>
          <a:xfrm>
            <a:off x="-200" y="118683"/>
            <a:ext cx="6153349" cy="290699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0" rIns="0" bIns="0" rtlCol="0">
            <a:noAutofit/>
          </a:bodyPr>
          <a:lstStyle/>
          <a:p>
            <a:pPr marL="107945">
              <a:spcBef>
                <a:spcPts val="375"/>
              </a:spcBef>
            </a:pPr>
            <a:r>
              <a:rPr lang="it-IT" sz="2000" spc="-10" dirty="0" err="1">
                <a:solidFill>
                  <a:srgbClr val="FFFFFF"/>
                </a:solidFill>
                <a:latin typeface="+mj-lt"/>
                <a:cs typeface="Arial"/>
              </a:rPr>
              <a:t>Outline</a:t>
            </a:r>
            <a:r>
              <a:rPr lang="it-IT" sz="2000" spc="-10" dirty="0">
                <a:solidFill>
                  <a:srgbClr val="FFFFFF"/>
                </a:solidFill>
                <a:latin typeface="+mj-lt"/>
                <a:cs typeface="Arial"/>
              </a:rPr>
              <a:t> of the talk</a:t>
            </a:r>
            <a:endParaRPr sz="2000" dirty="0">
              <a:latin typeface="+mj-lt"/>
              <a:cs typeface="Arial"/>
            </a:endParaRPr>
          </a:p>
        </p:txBody>
      </p:sp>
      <p:sp>
        <p:nvSpPr>
          <p:cNvPr id="39" name="object 3"/>
          <p:cNvSpPr/>
          <p:nvPr/>
        </p:nvSpPr>
        <p:spPr>
          <a:xfrm>
            <a:off x="0" y="0"/>
            <a:ext cx="6153181" cy="118683"/>
          </a:xfrm>
          <a:custGeom>
            <a:avLst/>
            <a:gdLst/>
            <a:ahLst/>
            <a:cxnLst/>
            <a:rect l="l" t="t" r="r" b="b"/>
            <a:pathLst>
              <a:path w="4608195" h="122554">
                <a:moveTo>
                  <a:pt x="0" y="122389"/>
                </a:moveTo>
                <a:lnTo>
                  <a:pt x="4608004" y="122389"/>
                </a:lnTo>
                <a:lnTo>
                  <a:pt x="4608004" y="0"/>
                </a:lnTo>
                <a:lnTo>
                  <a:pt x="0" y="0"/>
                </a:lnTo>
                <a:lnTo>
                  <a:pt x="0" y="12238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CasellaDiTesto 16"/>
          <p:cNvSpPr txBox="1"/>
          <p:nvPr/>
        </p:nvSpPr>
        <p:spPr>
          <a:xfrm>
            <a:off x="338407" y="1654175"/>
            <a:ext cx="4343400" cy="1231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chemeClr val="bg1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Verification with analytical solutions for uniform case </a:t>
            </a:r>
          </a:p>
          <a:p>
            <a:pPr marL="285750" indent="-285750">
              <a:lnSpc>
                <a:spcPct val="200000"/>
              </a:lnSpc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it-IT" sz="13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RFP configuration (Recall)</a:t>
            </a:r>
          </a:p>
          <a:p>
            <a:pPr marL="285750" indent="-285750">
              <a:lnSpc>
                <a:spcPct val="200000"/>
              </a:lnSpc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Tokamak configuration (New)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D60E095-A2C9-78CD-9882-2494C3D5F95D}"/>
              </a:ext>
            </a:extLst>
          </p:cNvPr>
          <p:cNvGrpSpPr/>
          <p:nvPr/>
        </p:nvGrpSpPr>
        <p:grpSpPr>
          <a:xfrm>
            <a:off x="2794742" y="2270017"/>
            <a:ext cx="2894061" cy="533399"/>
            <a:chOff x="1841972" y="1715361"/>
            <a:chExt cx="2894061" cy="533399"/>
          </a:xfrm>
        </p:grpSpPr>
        <p:sp>
          <p:nvSpPr>
            <p:cNvPr id="9" name="Parentesi graffa chiusa 23">
              <a:extLst>
                <a:ext uri="{FF2B5EF4-FFF2-40B4-BE49-F238E27FC236}">
                  <a16:creationId xmlns:a16="http://schemas.microsoft.com/office/drawing/2014/main" id="{17FDCAE0-970C-7088-36AC-5EE4BCAA4C5E}"/>
                </a:ext>
              </a:extLst>
            </p:cNvPr>
            <p:cNvSpPr/>
            <p:nvPr/>
          </p:nvSpPr>
          <p:spPr>
            <a:xfrm>
              <a:off x="1841972" y="1715361"/>
              <a:ext cx="124862" cy="533399"/>
            </a:xfrm>
            <a:prstGeom prst="rightBrace">
              <a:avLst>
                <a:gd name="adj1" fmla="val 28803"/>
                <a:gd name="adj2" fmla="val 50000"/>
              </a:avLst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sz="12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27AA933-A098-0B73-1CFF-1775459B9B82}"/>
                </a:ext>
              </a:extLst>
            </p:cNvPr>
            <p:cNvSpPr txBox="1"/>
            <p:nvPr/>
          </p:nvSpPr>
          <p:spPr>
            <a:xfrm>
              <a:off x="1926547" y="1752884"/>
              <a:ext cx="2809486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>
                  <a:schemeClr val="tx1"/>
                </a:buClr>
              </a:pPr>
              <a:r>
                <a:rPr lang="en-GB" sz="1300" dirty="0">
                  <a:solidFill>
                    <a:srgbClr val="FFC69F"/>
                  </a:solidFill>
                  <a:latin typeface="+mj-lt"/>
                </a:rPr>
                <a:t>Self-consistent</a:t>
              </a:r>
              <a:r>
                <a:rPr lang="en-GB" sz="1300" dirty="0">
                  <a:latin typeface="+mj-lt"/>
                </a:rPr>
                <a:t> </a:t>
              </a:r>
              <a:r>
                <a:rPr lang="en-GB" sz="1300" dirty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AWs excitation in </a:t>
              </a:r>
              <a:r>
                <a:rPr lang="en-GB" sz="1300" dirty="0">
                  <a:solidFill>
                    <a:srgbClr val="FFC69F"/>
                  </a:solidFill>
                  <a:latin typeface="+mj-lt"/>
                </a:rPr>
                <a:t>fully</a:t>
              </a:r>
              <a:r>
                <a:rPr lang="en-GB" sz="1300" dirty="0">
                  <a:solidFill>
                    <a:srgbClr val="FF6600"/>
                  </a:solidFill>
                  <a:latin typeface="+mj-lt"/>
                </a:rPr>
                <a:t> </a:t>
              </a:r>
              <a:r>
                <a:rPr lang="en-GB" sz="1300" dirty="0">
                  <a:solidFill>
                    <a:srgbClr val="FFC69F"/>
                  </a:solidFill>
                  <a:latin typeface="+mj-lt"/>
                </a:rPr>
                <a:t>3D dynamic </a:t>
              </a:r>
              <a:r>
                <a:rPr lang="en-GB" sz="1300" dirty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configuration</a:t>
              </a:r>
              <a:r>
                <a:rPr lang="en-GB" sz="1300" dirty="0">
                  <a:latin typeface="+mj-lt"/>
                </a:rPr>
                <a:t>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0DFAFC5-FDFA-9228-7601-1FBC8D840E8A}"/>
              </a:ext>
            </a:extLst>
          </p:cNvPr>
          <p:cNvGrpSpPr/>
          <p:nvPr/>
        </p:nvGrpSpPr>
        <p:grpSpPr>
          <a:xfrm>
            <a:off x="4422616" y="-16273"/>
            <a:ext cx="720240" cy="119905"/>
            <a:chOff x="4457417" y="-16273"/>
            <a:chExt cx="720240" cy="119905"/>
          </a:xfrm>
        </p:grpSpPr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DA3F76CF-329C-3A5F-CFC2-D6737EC8602C}"/>
                </a:ext>
              </a:extLst>
            </p:cNvPr>
            <p:cNvSpPr txBox="1"/>
            <p:nvPr/>
          </p:nvSpPr>
          <p:spPr>
            <a:xfrm>
              <a:off x="4457417" y="-16273"/>
              <a:ext cx="448780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25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Tokamak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5C6F5C4-5EA2-C4BF-3BA8-C8A6F538CD01}"/>
                </a:ext>
              </a:extLst>
            </p:cNvPr>
            <p:cNvGrpSpPr/>
            <p:nvPr/>
          </p:nvGrpSpPr>
          <p:grpSpPr>
            <a:xfrm>
              <a:off x="4906197" y="34156"/>
              <a:ext cx="271460" cy="45719"/>
              <a:chOff x="2924175" y="188068"/>
              <a:chExt cx="271460" cy="45719"/>
            </a:xfrm>
          </p:grpSpPr>
          <p:sp>
            <p:nvSpPr>
              <p:cNvPr id="15" name="object 9">
                <a:extLst>
                  <a:ext uri="{FF2B5EF4-FFF2-40B4-BE49-F238E27FC236}">
                    <a16:creationId xmlns:a16="http://schemas.microsoft.com/office/drawing/2014/main" id="{67D00BFE-6084-CFD5-05AF-4D774DDFE401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9">
                <a:extLst>
                  <a:ext uri="{FF2B5EF4-FFF2-40B4-BE49-F238E27FC236}">
                    <a16:creationId xmlns:a16="http://schemas.microsoft.com/office/drawing/2014/main" id="{1BB81FCA-C5F8-1CE7-6051-B7945975D8D3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9">
                <a:extLst>
                  <a:ext uri="{FF2B5EF4-FFF2-40B4-BE49-F238E27FC236}">
                    <a16:creationId xmlns:a16="http://schemas.microsoft.com/office/drawing/2014/main" id="{874D8784-5614-DCF0-4614-CCABEE3B8C1F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9">
                <a:extLst>
                  <a:ext uri="{FF2B5EF4-FFF2-40B4-BE49-F238E27FC236}">
                    <a16:creationId xmlns:a16="http://schemas.microsoft.com/office/drawing/2014/main" id="{8DE42A53-E8C5-DA1F-185A-588B697BE67F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A15D022-FAAF-0594-7E4C-3B5E5974DBE5}"/>
              </a:ext>
            </a:extLst>
          </p:cNvPr>
          <p:cNvGrpSpPr/>
          <p:nvPr/>
        </p:nvGrpSpPr>
        <p:grpSpPr>
          <a:xfrm>
            <a:off x="3651345" y="-16273"/>
            <a:ext cx="489077" cy="119905"/>
            <a:chOff x="3720821" y="-16273"/>
            <a:chExt cx="489077" cy="119905"/>
          </a:xfrm>
        </p:grpSpPr>
        <p:sp>
          <p:nvSpPr>
            <p:cNvPr id="20" name="object 10">
              <a:extLst>
                <a:ext uri="{FF2B5EF4-FFF2-40B4-BE49-F238E27FC236}">
                  <a16:creationId xmlns:a16="http://schemas.microsoft.com/office/drawing/2014/main" id="{D6F667E2-6784-A6B8-4659-339F42692912}"/>
                </a:ext>
              </a:extLst>
            </p:cNvPr>
            <p:cNvSpPr txBox="1"/>
            <p:nvPr/>
          </p:nvSpPr>
          <p:spPr>
            <a:xfrm>
              <a:off x="3720821" y="-16273"/>
              <a:ext cx="23516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RFP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D775D09-C37E-64CA-D546-123269EAD569}"/>
                </a:ext>
              </a:extLst>
            </p:cNvPr>
            <p:cNvGrpSpPr/>
            <p:nvPr/>
          </p:nvGrpSpPr>
          <p:grpSpPr>
            <a:xfrm>
              <a:off x="3938438" y="34156"/>
              <a:ext cx="271460" cy="45719"/>
              <a:chOff x="2924175" y="188068"/>
              <a:chExt cx="271460" cy="45719"/>
            </a:xfrm>
          </p:grpSpPr>
          <p:sp>
            <p:nvSpPr>
              <p:cNvPr id="22" name="object 9">
                <a:extLst>
                  <a:ext uri="{FF2B5EF4-FFF2-40B4-BE49-F238E27FC236}">
                    <a16:creationId xmlns:a16="http://schemas.microsoft.com/office/drawing/2014/main" id="{F423FF60-5830-E112-78BC-3BC916A8A321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9">
                <a:extLst>
                  <a:ext uri="{FF2B5EF4-FFF2-40B4-BE49-F238E27FC236}">
                    <a16:creationId xmlns:a16="http://schemas.microsoft.com/office/drawing/2014/main" id="{D8A82C4A-D0D0-4256-54E8-3D198E72494F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" name="object 9">
                <a:extLst>
                  <a:ext uri="{FF2B5EF4-FFF2-40B4-BE49-F238E27FC236}">
                    <a16:creationId xmlns:a16="http://schemas.microsoft.com/office/drawing/2014/main" id="{6F5AE755-B0FB-2565-DFA7-47FFFA0CC9F6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" name="object 9">
                <a:extLst>
                  <a:ext uri="{FF2B5EF4-FFF2-40B4-BE49-F238E27FC236}">
                    <a16:creationId xmlns:a16="http://schemas.microsoft.com/office/drawing/2014/main" id="{82907601-5F8B-CDB1-2763-8AEC7D97F808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5C34F58-FB53-E341-D1B9-7A8D36AC5CDA}"/>
              </a:ext>
            </a:extLst>
          </p:cNvPr>
          <p:cNvGrpSpPr/>
          <p:nvPr/>
        </p:nvGrpSpPr>
        <p:grpSpPr>
          <a:xfrm>
            <a:off x="37578" y="-16273"/>
            <a:ext cx="661509" cy="119905"/>
            <a:chOff x="37578" y="-16273"/>
            <a:chExt cx="661509" cy="119905"/>
          </a:xfrm>
        </p:grpSpPr>
        <p:sp>
          <p:nvSpPr>
            <p:cNvPr id="27" name="object 10">
              <a:extLst>
                <a:ext uri="{FF2B5EF4-FFF2-40B4-BE49-F238E27FC236}">
                  <a16:creationId xmlns:a16="http://schemas.microsoft.com/office/drawing/2014/main" id="{A320BE97-50DB-EC9F-2A73-23038DE0522B}"/>
                </a:ext>
              </a:extLst>
            </p:cNvPr>
            <p:cNvSpPr txBox="1"/>
            <p:nvPr/>
          </p:nvSpPr>
          <p:spPr>
            <a:xfrm>
              <a:off x="37578" y="-16273"/>
              <a:ext cx="532514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Introdu</a:t>
              </a:r>
              <a:r>
                <a:rPr lang="it-IT" sz="700" spc="25" dirty="0" err="1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ction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DE0E914-04FA-C2B9-9DB8-FBDBD40DC244}"/>
                </a:ext>
              </a:extLst>
            </p:cNvPr>
            <p:cNvGrpSpPr/>
            <p:nvPr/>
          </p:nvGrpSpPr>
          <p:grpSpPr>
            <a:xfrm>
              <a:off x="578121" y="34156"/>
              <a:ext cx="120966" cy="45719"/>
              <a:chOff x="2924175" y="188068"/>
              <a:chExt cx="120966" cy="45719"/>
            </a:xfrm>
          </p:grpSpPr>
          <p:sp>
            <p:nvSpPr>
              <p:cNvPr id="29" name="object 9">
                <a:extLst>
                  <a:ext uri="{FF2B5EF4-FFF2-40B4-BE49-F238E27FC236}">
                    <a16:creationId xmlns:a16="http://schemas.microsoft.com/office/drawing/2014/main" id="{151AFF8D-7DD4-BB2D-3D87-F90DC9E1785B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9">
                <a:extLst>
                  <a:ext uri="{FF2B5EF4-FFF2-40B4-BE49-F238E27FC236}">
                    <a16:creationId xmlns:a16="http://schemas.microsoft.com/office/drawing/2014/main" id="{7F724BF4-14CF-9C7D-1CBA-BD1DF57C01CC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3DFB890-49CD-17A8-6838-35662628B301}"/>
              </a:ext>
            </a:extLst>
          </p:cNvPr>
          <p:cNvGrpSpPr/>
          <p:nvPr/>
        </p:nvGrpSpPr>
        <p:grpSpPr>
          <a:xfrm>
            <a:off x="2056632" y="-16273"/>
            <a:ext cx="308217" cy="119905"/>
            <a:chOff x="1796655" y="-13431"/>
            <a:chExt cx="308217" cy="119905"/>
          </a:xfrm>
        </p:grpSpPr>
        <p:sp>
          <p:nvSpPr>
            <p:cNvPr id="33" name="object 10">
              <a:extLst>
                <a:ext uri="{FF2B5EF4-FFF2-40B4-BE49-F238E27FC236}">
                  <a16:creationId xmlns:a16="http://schemas.microsoft.com/office/drawing/2014/main" id="{24B083F8-37FD-A6D5-6F52-5CDB2A1E2171}"/>
                </a:ext>
              </a:extLst>
            </p:cNvPr>
            <p:cNvSpPr txBox="1"/>
            <p:nvPr/>
          </p:nvSpPr>
          <p:spPr>
            <a:xfrm>
              <a:off x="1796655" y="-13431"/>
              <a:ext cx="283716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bg1"/>
                  </a:solidFill>
                  <a:cs typeface="Arial"/>
                </a:rPr>
                <a:t>Tools</a:t>
              </a:r>
              <a:endParaRPr sz="7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34" name="object 9">
              <a:extLst>
                <a:ext uri="{FF2B5EF4-FFF2-40B4-BE49-F238E27FC236}">
                  <a16:creationId xmlns:a16="http://schemas.microsoft.com/office/drawing/2014/main" id="{64235655-9DC4-21E2-8A22-6A19159218B7}"/>
                </a:ext>
              </a:extLst>
            </p:cNvPr>
            <p:cNvSpPr/>
            <p:nvPr/>
          </p:nvSpPr>
          <p:spPr>
            <a:xfrm>
              <a:off x="2059153" y="36009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36195" h="36194">
                  <a:moveTo>
                    <a:pt x="36002" y="18001"/>
                  </a:moveTo>
                  <a:lnTo>
                    <a:pt x="34587" y="10994"/>
                  </a:lnTo>
                  <a:lnTo>
                    <a:pt x="30729" y="5272"/>
                  </a:lnTo>
                  <a:lnTo>
                    <a:pt x="25007" y="1414"/>
                  </a:lnTo>
                  <a:lnTo>
                    <a:pt x="18000" y="0"/>
                  </a:lnTo>
                  <a:lnTo>
                    <a:pt x="10994" y="1414"/>
                  </a:lnTo>
                  <a:lnTo>
                    <a:pt x="5272" y="5272"/>
                  </a:lnTo>
                  <a:lnTo>
                    <a:pt x="1414" y="10994"/>
                  </a:lnTo>
                  <a:lnTo>
                    <a:pt x="0" y="18001"/>
                  </a:lnTo>
                  <a:lnTo>
                    <a:pt x="1414" y="25008"/>
                  </a:lnTo>
                  <a:lnTo>
                    <a:pt x="5272" y="30729"/>
                  </a:lnTo>
                  <a:lnTo>
                    <a:pt x="10994" y="34587"/>
                  </a:lnTo>
                  <a:lnTo>
                    <a:pt x="18000" y="36002"/>
                  </a:lnTo>
                  <a:lnTo>
                    <a:pt x="25007" y="34587"/>
                  </a:lnTo>
                  <a:lnTo>
                    <a:pt x="30729" y="30729"/>
                  </a:lnTo>
                  <a:lnTo>
                    <a:pt x="34587" y="25008"/>
                  </a:lnTo>
                  <a:lnTo>
                    <a:pt x="36002" y="18001"/>
                  </a:lnTo>
                  <a:close/>
                </a:path>
              </a:pathLst>
            </a:custGeom>
            <a:ln w="5060">
              <a:solidFill>
                <a:schemeClr val="accent1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7B7C0EF-70AF-1242-5C16-D7A3339A752B}"/>
              </a:ext>
            </a:extLst>
          </p:cNvPr>
          <p:cNvGrpSpPr/>
          <p:nvPr/>
        </p:nvGrpSpPr>
        <p:grpSpPr>
          <a:xfrm>
            <a:off x="981281" y="-16273"/>
            <a:ext cx="793157" cy="119905"/>
            <a:chOff x="853883" y="-13431"/>
            <a:chExt cx="793157" cy="119905"/>
          </a:xfrm>
        </p:grpSpPr>
        <p:sp>
          <p:nvSpPr>
            <p:cNvPr id="36" name="object 10">
              <a:extLst>
                <a:ext uri="{FF2B5EF4-FFF2-40B4-BE49-F238E27FC236}">
                  <a16:creationId xmlns:a16="http://schemas.microsoft.com/office/drawing/2014/main" id="{4661E07D-F6EC-3D93-9445-DE227EE2D18C}"/>
                </a:ext>
              </a:extLst>
            </p:cNvPr>
            <p:cNvSpPr txBox="1"/>
            <p:nvPr/>
          </p:nvSpPr>
          <p:spPr>
            <a:xfrm>
              <a:off x="853883" y="-13431"/>
              <a:ext cx="793157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spcBef>
                  <a:spcPts val="95"/>
                </a:spcBef>
                <a:tabLst>
                  <a:tab pos="816575" algn="l"/>
                  <a:tab pos="1600766" algn="l"/>
                  <a:tab pos="2484648" algn="l"/>
                  <a:tab pos="3370435" algn="l"/>
                  <a:tab pos="3970484" algn="l"/>
                </a:tabLst>
              </a:pP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Motivations</a:t>
              </a:r>
              <a:endParaRPr sz="7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E5AC476-21B5-7040-958C-1EAF5EA29B7C}"/>
                </a:ext>
              </a:extLst>
            </p:cNvPr>
            <p:cNvGrpSpPr/>
            <p:nvPr/>
          </p:nvGrpSpPr>
          <p:grpSpPr>
            <a:xfrm>
              <a:off x="1372449" y="36009"/>
              <a:ext cx="271460" cy="45719"/>
              <a:chOff x="2924175" y="188068"/>
              <a:chExt cx="271460" cy="45719"/>
            </a:xfrm>
          </p:grpSpPr>
          <p:sp>
            <p:nvSpPr>
              <p:cNvPr id="38" name="object 9">
                <a:extLst>
                  <a:ext uri="{FF2B5EF4-FFF2-40B4-BE49-F238E27FC236}">
                    <a16:creationId xmlns:a16="http://schemas.microsoft.com/office/drawing/2014/main" id="{097699CE-F862-DD45-4ADC-6106134E525B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" name="object 9">
                <a:extLst>
                  <a:ext uri="{FF2B5EF4-FFF2-40B4-BE49-F238E27FC236}">
                    <a16:creationId xmlns:a16="http://schemas.microsoft.com/office/drawing/2014/main" id="{DAFEDC7A-9267-9F17-366C-8FB7F166251A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" name="object 9">
                <a:extLst>
                  <a:ext uri="{FF2B5EF4-FFF2-40B4-BE49-F238E27FC236}">
                    <a16:creationId xmlns:a16="http://schemas.microsoft.com/office/drawing/2014/main" id="{437E4553-4239-BA57-EA31-566BE9575F78}"/>
                  </a:ext>
                </a:extLst>
              </p:cNvPr>
              <p:cNvSpPr/>
              <p:nvPr/>
            </p:nvSpPr>
            <p:spPr>
              <a:xfrm>
                <a:off x="3149916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" name="object 9">
                <a:extLst>
                  <a:ext uri="{FF2B5EF4-FFF2-40B4-BE49-F238E27FC236}">
                    <a16:creationId xmlns:a16="http://schemas.microsoft.com/office/drawing/2014/main" id="{48CE9605-0E32-DC2A-9F60-728BAE16CE67}"/>
                  </a:ext>
                </a:extLst>
              </p:cNvPr>
              <p:cNvSpPr/>
              <p:nvPr/>
            </p:nvSpPr>
            <p:spPr>
              <a:xfrm>
                <a:off x="3074669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B9A39760-2DC1-8346-3BC2-C226BF446E89}"/>
              </a:ext>
            </a:extLst>
          </p:cNvPr>
          <p:cNvGrpSpPr/>
          <p:nvPr/>
        </p:nvGrpSpPr>
        <p:grpSpPr>
          <a:xfrm>
            <a:off x="5425049" y="-16273"/>
            <a:ext cx="676029" cy="119905"/>
            <a:chOff x="5425049" y="-16273"/>
            <a:chExt cx="676029" cy="119905"/>
          </a:xfrm>
        </p:grpSpPr>
        <p:sp>
          <p:nvSpPr>
            <p:cNvPr id="79" name="object 10">
              <a:extLst>
                <a:ext uri="{FF2B5EF4-FFF2-40B4-BE49-F238E27FC236}">
                  <a16:creationId xmlns:a16="http://schemas.microsoft.com/office/drawing/2014/main" id="{05CDFCFE-7AFC-0B15-9811-F8CE8DB950FB}"/>
                </a:ext>
              </a:extLst>
            </p:cNvPr>
            <p:cNvSpPr txBox="1"/>
            <p:nvPr/>
          </p:nvSpPr>
          <p:spPr>
            <a:xfrm>
              <a:off x="5425049" y="-16273"/>
              <a:ext cx="561975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Conclusions</a:t>
              </a:r>
              <a:r>
                <a:rPr lang="it-IT" sz="700" spc="30" dirty="0">
                  <a:solidFill>
                    <a:srgbClr val="A67F84"/>
                  </a:solidFill>
                  <a:cs typeface="Arial"/>
                </a:rPr>
                <a:t> </a:t>
              </a:r>
              <a:r>
                <a:rPr lang="it-IT" sz="600" spc="30" dirty="0">
                  <a:solidFill>
                    <a:srgbClr val="A67F84"/>
                  </a:solidFill>
                  <a:cs typeface="Arial"/>
                </a:rPr>
                <a:t>   </a:t>
              </a:r>
              <a:endParaRPr lang="it-IT" sz="600" spc="25" dirty="0">
                <a:solidFill>
                  <a:srgbClr val="FFFFFF"/>
                </a:solidFill>
                <a:cs typeface="Arial"/>
              </a:endParaRP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EF141EEE-DD79-AE2E-790F-0587CFCBF32D}"/>
                </a:ext>
              </a:extLst>
            </p:cNvPr>
            <p:cNvGrpSpPr/>
            <p:nvPr/>
          </p:nvGrpSpPr>
          <p:grpSpPr>
            <a:xfrm>
              <a:off x="5980112" y="34448"/>
              <a:ext cx="120966" cy="45719"/>
              <a:chOff x="2924175" y="188068"/>
              <a:chExt cx="120966" cy="45719"/>
            </a:xfrm>
          </p:grpSpPr>
          <p:sp>
            <p:nvSpPr>
              <p:cNvPr id="81" name="object 9">
                <a:extLst>
                  <a:ext uri="{FF2B5EF4-FFF2-40B4-BE49-F238E27FC236}">
                    <a16:creationId xmlns:a16="http://schemas.microsoft.com/office/drawing/2014/main" id="{CA5486B4-3BF1-65CA-975E-2123C67645BE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" name="object 9">
                <a:extLst>
                  <a:ext uri="{FF2B5EF4-FFF2-40B4-BE49-F238E27FC236}">
                    <a16:creationId xmlns:a16="http://schemas.microsoft.com/office/drawing/2014/main" id="{8DDB1535-E9D4-270F-D3E2-C08287D2E030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826CC23-66EF-647E-C04D-C478AF53A5F2}"/>
              </a:ext>
            </a:extLst>
          </p:cNvPr>
          <p:cNvGrpSpPr/>
          <p:nvPr/>
        </p:nvGrpSpPr>
        <p:grpSpPr>
          <a:xfrm>
            <a:off x="2647043" y="-16273"/>
            <a:ext cx="722108" cy="119905"/>
            <a:chOff x="2468563" y="-16273"/>
            <a:chExt cx="722108" cy="119905"/>
          </a:xfrm>
        </p:grpSpPr>
        <p:sp>
          <p:nvSpPr>
            <p:cNvPr id="84" name="object 10">
              <a:extLst>
                <a:ext uri="{FF2B5EF4-FFF2-40B4-BE49-F238E27FC236}">
                  <a16:creationId xmlns:a16="http://schemas.microsoft.com/office/drawing/2014/main" id="{1EC27D1F-6E66-8C24-1D7D-6CCB0BF2CD53}"/>
                </a:ext>
              </a:extLst>
            </p:cNvPr>
            <p:cNvSpPr txBox="1"/>
            <p:nvPr/>
          </p:nvSpPr>
          <p:spPr>
            <a:xfrm>
              <a:off x="2468563" y="-16273"/>
              <a:ext cx="671422" cy="1199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r>
                <a:rPr lang="it-IT" sz="700" spc="30" dirty="0" err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Uniform</a:t>
              </a:r>
              <a:r>
                <a:rPr lang="it-IT" sz="700" spc="30" dirty="0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 case</a:t>
              </a:r>
              <a:endParaRPr lang="it-IT" sz="700" spc="25" dirty="0">
                <a:solidFill>
                  <a:schemeClr val="accent1">
                    <a:lumMod val="75000"/>
                  </a:schemeClr>
                </a:solidFill>
                <a:cs typeface="Arial"/>
              </a:endParaRP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9D264CC2-3258-9183-0900-9CCEDBD86B09}"/>
                </a:ext>
              </a:extLst>
            </p:cNvPr>
            <p:cNvGrpSpPr/>
            <p:nvPr/>
          </p:nvGrpSpPr>
          <p:grpSpPr>
            <a:xfrm>
              <a:off x="3069705" y="34156"/>
              <a:ext cx="120966" cy="45719"/>
              <a:chOff x="2924175" y="188068"/>
              <a:chExt cx="120966" cy="45719"/>
            </a:xfrm>
          </p:grpSpPr>
          <p:sp>
            <p:nvSpPr>
              <p:cNvPr id="86" name="object 9">
                <a:extLst>
                  <a:ext uri="{FF2B5EF4-FFF2-40B4-BE49-F238E27FC236}">
                    <a16:creationId xmlns:a16="http://schemas.microsoft.com/office/drawing/2014/main" id="{2F9977FF-E2E2-F06C-A39B-C43D3739F673}"/>
                  </a:ext>
                </a:extLst>
              </p:cNvPr>
              <p:cNvSpPr/>
              <p:nvPr/>
            </p:nvSpPr>
            <p:spPr>
              <a:xfrm>
                <a:off x="2924175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" name="object 9">
                <a:extLst>
                  <a:ext uri="{FF2B5EF4-FFF2-40B4-BE49-F238E27FC236}">
                    <a16:creationId xmlns:a16="http://schemas.microsoft.com/office/drawing/2014/main" id="{32744AF7-202F-8501-3BD2-6922D05F9857}"/>
                  </a:ext>
                </a:extLst>
              </p:cNvPr>
              <p:cNvSpPr/>
              <p:nvPr/>
            </p:nvSpPr>
            <p:spPr>
              <a:xfrm>
                <a:off x="2999422" y="188068"/>
                <a:ext cx="45719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36195" h="36194">
                    <a:moveTo>
                      <a:pt x="36002" y="18001"/>
                    </a:moveTo>
                    <a:lnTo>
                      <a:pt x="34587" y="10994"/>
                    </a:lnTo>
                    <a:lnTo>
                      <a:pt x="30729" y="5272"/>
                    </a:lnTo>
                    <a:lnTo>
                      <a:pt x="25007" y="1414"/>
                    </a:lnTo>
                    <a:lnTo>
                      <a:pt x="18000" y="0"/>
                    </a:lnTo>
                    <a:lnTo>
                      <a:pt x="10994" y="1414"/>
                    </a:lnTo>
                    <a:lnTo>
                      <a:pt x="5272" y="5272"/>
                    </a:lnTo>
                    <a:lnTo>
                      <a:pt x="1414" y="10994"/>
                    </a:lnTo>
                    <a:lnTo>
                      <a:pt x="0" y="18001"/>
                    </a:lnTo>
                    <a:lnTo>
                      <a:pt x="1414" y="25008"/>
                    </a:lnTo>
                    <a:lnTo>
                      <a:pt x="5272" y="30729"/>
                    </a:lnTo>
                    <a:lnTo>
                      <a:pt x="10994" y="34587"/>
                    </a:lnTo>
                    <a:lnTo>
                      <a:pt x="18000" y="36002"/>
                    </a:lnTo>
                    <a:lnTo>
                      <a:pt x="25007" y="34587"/>
                    </a:lnTo>
                    <a:lnTo>
                      <a:pt x="30729" y="30729"/>
                    </a:lnTo>
                    <a:lnTo>
                      <a:pt x="34587" y="25008"/>
                    </a:lnTo>
                    <a:lnTo>
                      <a:pt x="36002" y="18001"/>
                    </a:lnTo>
                    <a:close/>
                  </a:path>
                </a:pathLst>
              </a:custGeom>
              <a:ln w="5060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75176581"/>
      </p:ext>
    </p:extLst>
  </p:cSld>
  <p:clrMapOvr>
    <a:masterClrMapping/>
  </p:clrMapOvr>
  <p:transition>
    <p:cut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74000E"/>
        </a:solidFill>
      </a:spPr>
      <a:bodyPr wrap="square" lIns="0" tIns="0" rIns="0" bIns="0" rtlCol="0">
        <a:noAutofit/>
      </a:bodyPr>
      <a:lstStyle>
        <a:defPPr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56382</TotalTime>
  <Words>4058</Words>
  <Application>Microsoft Office PowerPoint</Application>
  <PresentationFormat>Custom</PresentationFormat>
  <Paragraphs>913</Paragraphs>
  <Slides>45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Arial</vt:lpstr>
      <vt:lpstr>Arial Narrow</vt:lpstr>
      <vt:lpstr>Calibri</vt:lpstr>
      <vt:lpstr>Cambria Math</vt:lpstr>
      <vt:lpstr>Courier New</vt:lpstr>
      <vt:lpstr>Garamond</vt:lpstr>
      <vt:lpstr>Times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Chiusura di shell, nuclei magici ed esotici</dc:title>
  <dc:creator>Artur Kryzhanovskyy</dc:creator>
  <cp:lastModifiedBy>Artur Kryzhanovskyy</cp:lastModifiedBy>
  <cp:revision>2067</cp:revision>
  <dcterms:created xsi:type="dcterms:W3CDTF">2016-11-22T11:38:48Z</dcterms:created>
  <dcterms:modified xsi:type="dcterms:W3CDTF">2022-11-07T19:48:48Z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2016-10-04T00:00:00Z</vt:filetime>
  </property>
  <property fmtid="{D5CDD505-2E9C-101B-9397-08002B2CF9AE}" pid="3" name="Creator">
    <vt:lpwstr>LaTeX with Beamer class version 3.36</vt:lpwstr>
  </property>
  <property fmtid="{D5CDD505-2E9C-101B-9397-08002B2CF9AE}" pid="4" name="LastSaved">
    <vt:filetime>2016-11-22T00:00:00Z</vt:filetime>
  </property>
</Properties>
</file>