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262" r:id="rId3"/>
    <p:sldId id="265" r:id="rId4"/>
    <p:sldId id="272" r:id="rId5"/>
    <p:sldId id="273" r:id="rId6"/>
    <p:sldId id="274" r:id="rId7"/>
    <p:sldId id="288" r:id="rId8"/>
    <p:sldId id="291" r:id="rId9"/>
    <p:sldId id="276" r:id="rId10"/>
    <p:sldId id="277" r:id="rId11"/>
    <p:sldId id="278" r:id="rId12"/>
    <p:sldId id="280" r:id="rId13"/>
    <p:sldId id="290" r:id="rId14"/>
    <p:sldId id="298" r:id="rId15"/>
    <p:sldId id="302" r:id="rId16"/>
    <p:sldId id="303" r:id="rId17"/>
    <p:sldId id="306" r:id="rId18"/>
    <p:sldId id="304" r:id="rId19"/>
    <p:sldId id="318" r:id="rId20"/>
    <p:sldId id="305" r:id="rId21"/>
    <p:sldId id="299" r:id="rId22"/>
    <p:sldId id="300" r:id="rId23"/>
    <p:sldId id="316" r:id="rId24"/>
    <p:sldId id="322" r:id="rId25"/>
    <p:sldId id="321" r:id="rId26"/>
    <p:sldId id="320" r:id="rId27"/>
    <p:sldId id="281" r:id="rId28"/>
    <p:sldId id="283" r:id="rId29"/>
    <p:sldId id="284" r:id="rId30"/>
    <p:sldId id="312" r:id="rId31"/>
    <p:sldId id="313" r:id="rId32"/>
    <p:sldId id="314" r:id="rId33"/>
    <p:sldId id="315" r:id="rId34"/>
    <p:sldId id="285" r:id="rId35"/>
    <p:sldId id="261" r:id="rId36"/>
    <p:sldId id="308" r:id="rId37"/>
    <p:sldId id="309" r:id="rId38"/>
    <p:sldId id="307" r:id="rId39"/>
    <p:sldId id="301" r:id="rId40"/>
    <p:sldId id="319" r:id="rId41"/>
    <p:sldId id="311"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8" autoAdjust="0"/>
    <p:restoredTop sz="95672" autoAdjust="0"/>
  </p:normalViewPr>
  <p:slideViewPr>
    <p:cSldViewPr snapToGrid="0" snapToObjects="1">
      <p:cViewPr varScale="1">
        <p:scale>
          <a:sx n="76" d="100"/>
          <a:sy n="76" d="100"/>
        </p:scale>
        <p:origin x="-92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C95D70-CB7A-DA48-BDFF-F9B509DE5811}" type="datetimeFigureOut">
              <a:t>07/11/22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AA163E-B631-014E-B9F5-0A8F4806AD7F}" type="slidenum">
              <a:t>‹#›</a:t>
            </a:fld>
            <a:endParaRPr lang="en-US"/>
          </a:p>
        </p:txBody>
      </p:sp>
    </p:spTree>
    <p:extLst>
      <p:ext uri="{BB962C8B-B14F-4D97-AF65-F5344CB8AC3E}">
        <p14:creationId xmlns:p14="http://schemas.microsoft.com/office/powerpoint/2010/main" val="32105877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A163E-B631-014E-B9F5-0A8F4806AD7F}" type="slidenum">
              <a:t>1</a:t>
            </a:fld>
            <a:endParaRPr lang="en-US"/>
          </a:p>
        </p:txBody>
      </p:sp>
    </p:spTree>
    <p:extLst>
      <p:ext uri="{BB962C8B-B14F-4D97-AF65-F5344CB8AC3E}">
        <p14:creationId xmlns:p14="http://schemas.microsoft.com/office/powerpoint/2010/main" val="523750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A163E-B631-014E-B9F5-0A8F4806AD7F}" type="slidenum">
              <a:rPr lang="en-US"/>
              <a:t>10</a:t>
            </a:fld>
            <a:endParaRPr lang="en-US"/>
          </a:p>
        </p:txBody>
      </p:sp>
    </p:spTree>
    <p:extLst>
      <p:ext uri="{BB962C8B-B14F-4D97-AF65-F5344CB8AC3E}">
        <p14:creationId xmlns:p14="http://schemas.microsoft.com/office/powerpoint/2010/main" val="1922049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A163E-B631-014E-B9F5-0A8F4806AD7F}" type="slidenum">
              <a:rPr lang="en-US"/>
              <a:t>11</a:t>
            </a:fld>
            <a:endParaRPr lang="en-US"/>
          </a:p>
        </p:txBody>
      </p:sp>
    </p:spTree>
    <p:extLst>
      <p:ext uri="{BB962C8B-B14F-4D97-AF65-F5344CB8AC3E}">
        <p14:creationId xmlns:p14="http://schemas.microsoft.com/office/powerpoint/2010/main" val="1075297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A163E-B631-014E-B9F5-0A8F4806AD7F}" type="slidenum">
              <a:rPr lang="en-US"/>
              <a:t>12</a:t>
            </a:fld>
            <a:endParaRPr lang="en-US"/>
          </a:p>
        </p:txBody>
      </p:sp>
    </p:spTree>
    <p:extLst>
      <p:ext uri="{BB962C8B-B14F-4D97-AF65-F5344CB8AC3E}">
        <p14:creationId xmlns:p14="http://schemas.microsoft.com/office/powerpoint/2010/main" val="2407909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5BAA163E-B631-014E-B9F5-0A8F4806AD7F}" type="slidenum">
              <a:rPr lang="en-US"/>
              <a:t>13</a:t>
            </a:fld>
            <a:endParaRPr lang="en-US"/>
          </a:p>
        </p:txBody>
      </p:sp>
    </p:spTree>
    <p:extLst>
      <p:ext uri="{BB962C8B-B14F-4D97-AF65-F5344CB8AC3E}">
        <p14:creationId xmlns:p14="http://schemas.microsoft.com/office/powerpoint/2010/main" val="3738264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A163E-B631-014E-B9F5-0A8F4806AD7F}" type="slidenum">
              <a:rPr lang="en-US"/>
              <a:t>14</a:t>
            </a:fld>
            <a:endParaRPr lang="en-US"/>
          </a:p>
        </p:txBody>
      </p:sp>
    </p:spTree>
    <p:extLst>
      <p:ext uri="{BB962C8B-B14F-4D97-AF65-F5344CB8AC3E}">
        <p14:creationId xmlns:p14="http://schemas.microsoft.com/office/powerpoint/2010/main" val="62780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p>
        </p:txBody>
      </p:sp>
      <p:sp>
        <p:nvSpPr>
          <p:cNvPr id="4" name="Slide Number Placeholder 3"/>
          <p:cNvSpPr>
            <a:spLocks noGrp="1"/>
          </p:cNvSpPr>
          <p:nvPr>
            <p:ph type="sldNum" sz="quarter" idx="10"/>
          </p:nvPr>
        </p:nvSpPr>
        <p:spPr/>
        <p:txBody>
          <a:bodyPr/>
          <a:lstStyle/>
          <a:p>
            <a:fld id="{5BAA163E-B631-014E-B9F5-0A8F4806AD7F}" type="slidenum">
              <a:rPr lang="en-US"/>
              <a:t>15</a:t>
            </a:fld>
            <a:endParaRPr lang="en-US"/>
          </a:p>
        </p:txBody>
      </p:sp>
    </p:spTree>
    <p:extLst>
      <p:ext uri="{BB962C8B-B14F-4D97-AF65-F5344CB8AC3E}">
        <p14:creationId xmlns:p14="http://schemas.microsoft.com/office/powerpoint/2010/main" val="62780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A163E-B631-014E-B9F5-0A8F4806AD7F}" type="slidenum">
              <a:rPr lang="en-US"/>
              <a:t>16</a:t>
            </a:fld>
            <a:endParaRPr lang="en-US"/>
          </a:p>
        </p:txBody>
      </p:sp>
    </p:spTree>
    <p:extLst>
      <p:ext uri="{BB962C8B-B14F-4D97-AF65-F5344CB8AC3E}">
        <p14:creationId xmlns:p14="http://schemas.microsoft.com/office/powerpoint/2010/main" val="62780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A163E-B631-014E-B9F5-0A8F4806AD7F}" type="slidenum">
              <a:rPr lang="en-US"/>
              <a:t>17</a:t>
            </a:fld>
            <a:endParaRPr lang="en-US"/>
          </a:p>
        </p:txBody>
      </p:sp>
    </p:spTree>
    <p:extLst>
      <p:ext uri="{BB962C8B-B14F-4D97-AF65-F5344CB8AC3E}">
        <p14:creationId xmlns:p14="http://schemas.microsoft.com/office/powerpoint/2010/main" val="62780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A163E-B631-014E-B9F5-0A8F4806AD7F}" type="slidenum">
              <a:rPr lang="en-US"/>
              <a:t>18</a:t>
            </a:fld>
            <a:endParaRPr lang="en-US"/>
          </a:p>
        </p:txBody>
      </p:sp>
    </p:spTree>
    <p:extLst>
      <p:ext uri="{BB962C8B-B14F-4D97-AF65-F5344CB8AC3E}">
        <p14:creationId xmlns:p14="http://schemas.microsoft.com/office/powerpoint/2010/main" val="62780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A163E-B631-014E-B9F5-0A8F4806AD7F}" type="slidenum">
              <a:rPr lang="en-US"/>
              <a:t>19</a:t>
            </a:fld>
            <a:endParaRPr lang="en-US"/>
          </a:p>
        </p:txBody>
      </p:sp>
    </p:spTree>
    <p:extLst>
      <p:ext uri="{BB962C8B-B14F-4D97-AF65-F5344CB8AC3E}">
        <p14:creationId xmlns:p14="http://schemas.microsoft.com/office/powerpoint/2010/main" val="62780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5BAA163E-B631-014E-B9F5-0A8F4806AD7F}" type="slidenum">
              <a:t>2</a:t>
            </a:fld>
            <a:endParaRPr lang="en-US"/>
          </a:p>
        </p:txBody>
      </p:sp>
    </p:spTree>
    <p:extLst>
      <p:ext uri="{BB962C8B-B14F-4D97-AF65-F5344CB8AC3E}">
        <p14:creationId xmlns:p14="http://schemas.microsoft.com/office/powerpoint/2010/main" val="3583482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A163E-B631-014E-B9F5-0A8F4806AD7F}" type="slidenum">
              <a:rPr lang="en-US"/>
              <a:t>20</a:t>
            </a:fld>
            <a:endParaRPr lang="en-US"/>
          </a:p>
        </p:txBody>
      </p:sp>
    </p:spTree>
    <p:extLst>
      <p:ext uri="{BB962C8B-B14F-4D97-AF65-F5344CB8AC3E}">
        <p14:creationId xmlns:p14="http://schemas.microsoft.com/office/powerpoint/2010/main" val="62780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A163E-B631-014E-B9F5-0A8F4806AD7F}" type="slidenum">
              <a:rPr lang="en-US"/>
              <a:t>21</a:t>
            </a:fld>
            <a:endParaRPr lang="en-US"/>
          </a:p>
        </p:txBody>
      </p:sp>
    </p:spTree>
    <p:extLst>
      <p:ext uri="{BB962C8B-B14F-4D97-AF65-F5344CB8AC3E}">
        <p14:creationId xmlns:p14="http://schemas.microsoft.com/office/powerpoint/2010/main" val="2798248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5BAA163E-B631-014E-B9F5-0A8F4806AD7F}" type="slidenum">
              <a:rPr lang="en-US"/>
              <a:t>22</a:t>
            </a:fld>
            <a:endParaRPr lang="en-US"/>
          </a:p>
        </p:txBody>
      </p:sp>
    </p:spTree>
    <p:extLst>
      <p:ext uri="{BB962C8B-B14F-4D97-AF65-F5344CB8AC3E}">
        <p14:creationId xmlns:p14="http://schemas.microsoft.com/office/powerpoint/2010/main" val="3118586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A163E-B631-014E-B9F5-0A8F4806AD7F}" type="slidenum">
              <a:rPr lang="en-US"/>
              <a:t>23</a:t>
            </a:fld>
            <a:endParaRPr lang="en-US"/>
          </a:p>
        </p:txBody>
      </p:sp>
    </p:spTree>
    <p:extLst>
      <p:ext uri="{BB962C8B-B14F-4D97-AF65-F5344CB8AC3E}">
        <p14:creationId xmlns:p14="http://schemas.microsoft.com/office/powerpoint/2010/main" val="3118586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A163E-B631-014E-B9F5-0A8F4806AD7F}" type="slidenum">
              <a:rPr lang="en-US"/>
              <a:t>24</a:t>
            </a:fld>
            <a:endParaRPr lang="en-US"/>
          </a:p>
        </p:txBody>
      </p:sp>
    </p:spTree>
    <p:extLst>
      <p:ext uri="{BB962C8B-B14F-4D97-AF65-F5344CB8AC3E}">
        <p14:creationId xmlns:p14="http://schemas.microsoft.com/office/powerpoint/2010/main" val="2494968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A163E-B631-014E-B9F5-0A8F4806AD7F}" type="slidenum">
              <a:rPr lang="en-US"/>
              <a:t>25</a:t>
            </a:fld>
            <a:endParaRPr lang="en-US"/>
          </a:p>
        </p:txBody>
      </p:sp>
    </p:spTree>
    <p:extLst>
      <p:ext uri="{BB962C8B-B14F-4D97-AF65-F5344CB8AC3E}">
        <p14:creationId xmlns:p14="http://schemas.microsoft.com/office/powerpoint/2010/main" val="174891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5BAA163E-B631-014E-B9F5-0A8F4806AD7F}" type="slidenum">
              <a:rPr lang="en-US"/>
              <a:t>26</a:t>
            </a:fld>
            <a:endParaRPr lang="en-US"/>
          </a:p>
        </p:txBody>
      </p:sp>
    </p:spTree>
    <p:extLst>
      <p:ext uri="{BB962C8B-B14F-4D97-AF65-F5344CB8AC3E}">
        <p14:creationId xmlns:p14="http://schemas.microsoft.com/office/powerpoint/2010/main" val="2099361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5BAA163E-B631-014E-B9F5-0A8F4806AD7F}" type="slidenum">
              <a:rPr lang="en-US"/>
              <a:t>27</a:t>
            </a:fld>
            <a:endParaRPr lang="en-US"/>
          </a:p>
        </p:txBody>
      </p:sp>
    </p:spTree>
    <p:extLst>
      <p:ext uri="{BB962C8B-B14F-4D97-AF65-F5344CB8AC3E}">
        <p14:creationId xmlns:p14="http://schemas.microsoft.com/office/powerpoint/2010/main" val="2546266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A163E-B631-014E-B9F5-0A8F4806AD7F}" type="slidenum">
              <a:rPr lang="en-US"/>
              <a:t>28</a:t>
            </a:fld>
            <a:endParaRPr lang="en-US"/>
          </a:p>
        </p:txBody>
      </p:sp>
    </p:spTree>
    <p:extLst>
      <p:ext uri="{BB962C8B-B14F-4D97-AF65-F5344CB8AC3E}">
        <p14:creationId xmlns:p14="http://schemas.microsoft.com/office/powerpoint/2010/main" val="3003032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A163E-B631-014E-B9F5-0A8F4806AD7F}" type="slidenum">
              <a:rPr lang="en-US"/>
              <a:t>29</a:t>
            </a:fld>
            <a:endParaRPr lang="en-US"/>
          </a:p>
        </p:txBody>
      </p:sp>
    </p:spTree>
    <p:extLst>
      <p:ext uri="{BB962C8B-B14F-4D97-AF65-F5344CB8AC3E}">
        <p14:creationId xmlns:p14="http://schemas.microsoft.com/office/powerpoint/2010/main" val="337679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A163E-B631-014E-B9F5-0A8F4806AD7F}" type="slidenum">
              <a:t>3</a:t>
            </a:fld>
            <a:endParaRPr lang="en-US"/>
          </a:p>
        </p:txBody>
      </p:sp>
    </p:spTree>
    <p:extLst>
      <p:ext uri="{BB962C8B-B14F-4D97-AF65-F5344CB8AC3E}">
        <p14:creationId xmlns:p14="http://schemas.microsoft.com/office/powerpoint/2010/main" val="13907329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A163E-B631-014E-B9F5-0A8F4806AD7F}" type="slidenum">
              <a:rPr lang="en-US"/>
              <a:t>30</a:t>
            </a:fld>
            <a:endParaRPr lang="en-US"/>
          </a:p>
        </p:txBody>
      </p:sp>
    </p:spTree>
    <p:extLst>
      <p:ext uri="{BB962C8B-B14F-4D97-AF65-F5344CB8AC3E}">
        <p14:creationId xmlns:p14="http://schemas.microsoft.com/office/powerpoint/2010/main" val="1685075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A163E-B631-014E-B9F5-0A8F4806AD7F}" type="slidenum">
              <a:rPr lang="en-US"/>
              <a:t>31</a:t>
            </a:fld>
            <a:endParaRPr lang="en-US"/>
          </a:p>
        </p:txBody>
      </p:sp>
    </p:spTree>
    <p:extLst>
      <p:ext uri="{BB962C8B-B14F-4D97-AF65-F5344CB8AC3E}">
        <p14:creationId xmlns:p14="http://schemas.microsoft.com/office/powerpoint/2010/main" val="28331250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A163E-B631-014E-B9F5-0A8F4806AD7F}" type="slidenum">
              <a:rPr lang="en-US"/>
              <a:t>32</a:t>
            </a:fld>
            <a:endParaRPr lang="en-US"/>
          </a:p>
        </p:txBody>
      </p:sp>
    </p:spTree>
    <p:extLst>
      <p:ext uri="{BB962C8B-B14F-4D97-AF65-F5344CB8AC3E}">
        <p14:creationId xmlns:p14="http://schemas.microsoft.com/office/powerpoint/2010/main" val="39245626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A163E-B631-014E-B9F5-0A8F4806AD7F}" type="slidenum">
              <a:rPr lang="en-US"/>
              <a:t>33</a:t>
            </a:fld>
            <a:endParaRPr lang="en-US"/>
          </a:p>
        </p:txBody>
      </p:sp>
    </p:spTree>
    <p:extLst>
      <p:ext uri="{BB962C8B-B14F-4D97-AF65-F5344CB8AC3E}">
        <p14:creationId xmlns:p14="http://schemas.microsoft.com/office/powerpoint/2010/main" val="3307549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A163E-B631-014E-B9F5-0A8F4806AD7F}" type="slidenum">
              <a:rPr lang="en-US"/>
              <a:t>34</a:t>
            </a:fld>
            <a:endParaRPr lang="en-US"/>
          </a:p>
        </p:txBody>
      </p:sp>
    </p:spTree>
    <p:extLst>
      <p:ext uri="{BB962C8B-B14F-4D97-AF65-F5344CB8AC3E}">
        <p14:creationId xmlns:p14="http://schemas.microsoft.com/office/powerpoint/2010/main" val="41574587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5BAA163E-B631-014E-B9F5-0A8F4806AD7F}" type="slidenum">
              <a:rPr lang="en-US"/>
              <a:t>35</a:t>
            </a:fld>
            <a:endParaRPr lang="en-US"/>
          </a:p>
        </p:txBody>
      </p:sp>
    </p:spTree>
    <p:extLst>
      <p:ext uri="{BB962C8B-B14F-4D97-AF65-F5344CB8AC3E}">
        <p14:creationId xmlns:p14="http://schemas.microsoft.com/office/powerpoint/2010/main" val="20602989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A163E-B631-014E-B9F5-0A8F4806AD7F}" type="slidenum">
              <a:rPr lang="en-US"/>
              <a:t>36</a:t>
            </a:fld>
            <a:endParaRPr lang="en-US"/>
          </a:p>
        </p:txBody>
      </p:sp>
    </p:spTree>
    <p:extLst>
      <p:ext uri="{BB962C8B-B14F-4D97-AF65-F5344CB8AC3E}">
        <p14:creationId xmlns:p14="http://schemas.microsoft.com/office/powerpoint/2010/main" val="39849294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A163E-B631-014E-B9F5-0A8F4806AD7F}" type="slidenum">
              <a:rPr lang="en-US"/>
              <a:t>37</a:t>
            </a:fld>
            <a:endParaRPr lang="en-US"/>
          </a:p>
        </p:txBody>
      </p:sp>
    </p:spTree>
    <p:extLst>
      <p:ext uri="{BB962C8B-B14F-4D97-AF65-F5344CB8AC3E}">
        <p14:creationId xmlns:p14="http://schemas.microsoft.com/office/powerpoint/2010/main" val="11051825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5BAA163E-B631-014E-B9F5-0A8F4806AD7F}" type="slidenum">
              <a:rPr lang="en-US"/>
              <a:t>38</a:t>
            </a:fld>
            <a:endParaRPr lang="en-US"/>
          </a:p>
        </p:txBody>
      </p:sp>
    </p:spTree>
    <p:extLst>
      <p:ext uri="{BB962C8B-B14F-4D97-AF65-F5344CB8AC3E}">
        <p14:creationId xmlns:p14="http://schemas.microsoft.com/office/powerpoint/2010/main" val="24984432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A163E-B631-014E-B9F5-0A8F4806AD7F}" type="slidenum">
              <a:rPr lang="en-US"/>
              <a:t>39</a:t>
            </a:fld>
            <a:endParaRPr lang="en-US"/>
          </a:p>
        </p:txBody>
      </p:sp>
    </p:spTree>
    <p:extLst>
      <p:ext uri="{BB962C8B-B14F-4D97-AF65-F5344CB8AC3E}">
        <p14:creationId xmlns:p14="http://schemas.microsoft.com/office/powerpoint/2010/main" val="2764324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A163E-B631-014E-B9F5-0A8F4806AD7F}" type="slidenum">
              <a:t>4</a:t>
            </a:fld>
            <a:endParaRPr lang="en-US"/>
          </a:p>
        </p:txBody>
      </p:sp>
    </p:spTree>
    <p:extLst>
      <p:ext uri="{BB962C8B-B14F-4D97-AF65-F5344CB8AC3E}">
        <p14:creationId xmlns:p14="http://schemas.microsoft.com/office/powerpoint/2010/main" val="40558048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A163E-B631-014E-B9F5-0A8F4806AD7F}" type="slidenum">
              <a:rPr lang="en-US"/>
              <a:t>40</a:t>
            </a:fld>
            <a:endParaRPr lang="en-US"/>
          </a:p>
        </p:txBody>
      </p:sp>
    </p:spTree>
    <p:extLst>
      <p:ext uri="{BB962C8B-B14F-4D97-AF65-F5344CB8AC3E}">
        <p14:creationId xmlns:p14="http://schemas.microsoft.com/office/powerpoint/2010/main" val="29253444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A163E-B631-014E-B9F5-0A8F4806AD7F}" type="slidenum">
              <a:rPr lang="en-US"/>
              <a:t>41</a:t>
            </a:fld>
            <a:endParaRPr lang="en-US"/>
          </a:p>
        </p:txBody>
      </p:sp>
    </p:spTree>
    <p:extLst>
      <p:ext uri="{BB962C8B-B14F-4D97-AF65-F5344CB8AC3E}">
        <p14:creationId xmlns:p14="http://schemas.microsoft.com/office/powerpoint/2010/main" val="166522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A163E-B631-014E-B9F5-0A8F4806AD7F}" type="slidenum">
              <a:rPr lang="en-US"/>
              <a:t>5</a:t>
            </a:fld>
            <a:endParaRPr lang="en-US"/>
          </a:p>
        </p:txBody>
      </p:sp>
    </p:spTree>
    <p:extLst>
      <p:ext uri="{BB962C8B-B14F-4D97-AF65-F5344CB8AC3E}">
        <p14:creationId xmlns:p14="http://schemas.microsoft.com/office/powerpoint/2010/main" val="4054242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5BAA163E-B631-014E-B9F5-0A8F4806AD7F}" type="slidenum">
              <a:rPr lang="en-US"/>
              <a:t>6</a:t>
            </a:fld>
            <a:endParaRPr lang="en-US"/>
          </a:p>
        </p:txBody>
      </p:sp>
    </p:spTree>
    <p:extLst>
      <p:ext uri="{BB962C8B-B14F-4D97-AF65-F5344CB8AC3E}">
        <p14:creationId xmlns:p14="http://schemas.microsoft.com/office/powerpoint/2010/main" val="2602576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A163E-B631-014E-B9F5-0A8F4806AD7F}" type="slidenum">
              <a:rPr lang="en-US"/>
              <a:t>7</a:t>
            </a:fld>
            <a:endParaRPr lang="en-US"/>
          </a:p>
        </p:txBody>
      </p:sp>
    </p:spTree>
    <p:extLst>
      <p:ext uri="{BB962C8B-B14F-4D97-AF65-F5344CB8AC3E}">
        <p14:creationId xmlns:p14="http://schemas.microsoft.com/office/powerpoint/2010/main" val="3547534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A163E-B631-014E-B9F5-0A8F4806AD7F}" type="slidenum">
              <a:rPr lang="en-US"/>
              <a:t>8</a:t>
            </a:fld>
            <a:endParaRPr lang="en-US"/>
          </a:p>
        </p:txBody>
      </p:sp>
    </p:spTree>
    <p:extLst>
      <p:ext uri="{BB962C8B-B14F-4D97-AF65-F5344CB8AC3E}">
        <p14:creationId xmlns:p14="http://schemas.microsoft.com/office/powerpoint/2010/main" val="2925344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A163E-B631-014E-B9F5-0A8F4806AD7F}" type="slidenum">
              <a:rPr lang="en-US"/>
              <a:t>9</a:t>
            </a:fld>
            <a:endParaRPr lang="en-US"/>
          </a:p>
        </p:txBody>
      </p:sp>
    </p:spTree>
    <p:extLst>
      <p:ext uri="{BB962C8B-B14F-4D97-AF65-F5344CB8AC3E}">
        <p14:creationId xmlns:p14="http://schemas.microsoft.com/office/powerpoint/2010/main" val="1292845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Click to edit Master subtitle style</a:t>
            </a:r>
            <a:endParaRPr lang="en-US"/>
          </a:p>
        </p:txBody>
      </p:sp>
      <p:sp>
        <p:nvSpPr>
          <p:cNvPr id="4" name="Date Placeholder 3"/>
          <p:cNvSpPr>
            <a:spLocks noGrp="1"/>
          </p:cNvSpPr>
          <p:nvPr>
            <p:ph type="dt" sz="half" idx="10"/>
          </p:nvPr>
        </p:nvSpPr>
        <p:spPr/>
        <p:txBody>
          <a:bodyPr/>
          <a:lstStyle/>
          <a:p>
            <a:fld id="{8729EDF2-406F-5F43-9615-7209BAE8A403}" type="datetimeFigureOut">
              <a:t>07/11/22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76FC4-6EEA-5147-99A9-075C02C7B1B4}" type="slidenum">
              <a:t>‹#›</a:t>
            </a:fld>
            <a:endParaRPr lang="en-US"/>
          </a:p>
        </p:txBody>
      </p:sp>
    </p:spTree>
    <p:extLst>
      <p:ext uri="{BB962C8B-B14F-4D97-AF65-F5344CB8AC3E}">
        <p14:creationId xmlns:p14="http://schemas.microsoft.com/office/powerpoint/2010/main" val="1888903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8729EDF2-406F-5F43-9615-7209BAE8A403}" type="datetimeFigureOut">
              <a:t>07/11/22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76FC4-6EEA-5147-99A9-075C02C7B1B4}" type="slidenum">
              <a:t>‹#›</a:t>
            </a:fld>
            <a:endParaRPr lang="en-US"/>
          </a:p>
        </p:txBody>
      </p:sp>
    </p:spTree>
    <p:extLst>
      <p:ext uri="{BB962C8B-B14F-4D97-AF65-F5344CB8AC3E}">
        <p14:creationId xmlns:p14="http://schemas.microsoft.com/office/powerpoint/2010/main" val="3825369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8729EDF2-406F-5F43-9615-7209BAE8A403}" type="datetimeFigureOut">
              <a:t>07/11/22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76FC4-6EEA-5147-99A9-075C02C7B1B4}" type="slidenum">
              <a:t>‹#›</a:t>
            </a:fld>
            <a:endParaRPr lang="en-US"/>
          </a:p>
        </p:txBody>
      </p:sp>
    </p:spTree>
    <p:extLst>
      <p:ext uri="{BB962C8B-B14F-4D97-AF65-F5344CB8AC3E}">
        <p14:creationId xmlns:p14="http://schemas.microsoft.com/office/powerpoint/2010/main" val="2391332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idx="1"/>
          </p:nvPr>
        </p:nvSpPr>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10"/>
          </p:nvPr>
        </p:nvSpPr>
        <p:spPr/>
        <p:txBody>
          <a:bodyPr/>
          <a:lstStyle/>
          <a:p>
            <a:fld id="{8729EDF2-406F-5F43-9615-7209BAE8A403}" type="datetimeFigureOut">
              <a:t>07/11/22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76FC4-6EEA-5147-99A9-075C02C7B1B4}" type="slidenum">
              <a:t>‹#›</a:t>
            </a:fld>
            <a:endParaRPr lang="en-US"/>
          </a:p>
        </p:txBody>
      </p:sp>
    </p:spTree>
    <p:extLst>
      <p:ext uri="{BB962C8B-B14F-4D97-AF65-F5344CB8AC3E}">
        <p14:creationId xmlns:p14="http://schemas.microsoft.com/office/powerpoint/2010/main" val="334656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Click to edit Master text styles</a:t>
            </a:r>
          </a:p>
        </p:txBody>
      </p:sp>
      <p:sp>
        <p:nvSpPr>
          <p:cNvPr id="4" name="Date Placeholder 3"/>
          <p:cNvSpPr>
            <a:spLocks noGrp="1"/>
          </p:cNvSpPr>
          <p:nvPr>
            <p:ph type="dt" sz="half" idx="10"/>
          </p:nvPr>
        </p:nvSpPr>
        <p:spPr/>
        <p:txBody>
          <a:bodyPr/>
          <a:lstStyle/>
          <a:p>
            <a:fld id="{8729EDF2-406F-5F43-9615-7209BAE8A403}" type="datetimeFigureOut">
              <a:t>07/11/22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176FC4-6EEA-5147-99A9-075C02C7B1B4}" type="slidenum">
              <a:t>‹#›</a:t>
            </a:fld>
            <a:endParaRPr lang="en-US"/>
          </a:p>
        </p:txBody>
      </p:sp>
    </p:spTree>
    <p:extLst>
      <p:ext uri="{BB962C8B-B14F-4D97-AF65-F5344CB8AC3E}">
        <p14:creationId xmlns:p14="http://schemas.microsoft.com/office/powerpoint/2010/main" val="869391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Date Placeholder 4"/>
          <p:cNvSpPr>
            <a:spLocks noGrp="1"/>
          </p:cNvSpPr>
          <p:nvPr>
            <p:ph type="dt" sz="half" idx="10"/>
          </p:nvPr>
        </p:nvSpPr>
        <p:spPr/>
        <p:txBody>
          <a:bodyPr/>
          <a:lstStyle/>
          <a:p>
            <a:fld id="{8729EDF2-406F-5F43-9615-7209BAE8A403}" type="datetimeFigureOut">
              <a:t>07/11/22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76FC4-6EEA-5147-99A9-075C02C7B1B4}" type="slidenum">
              <a:t>‹#›</a:t>
            </a:fld>
            <a:endParaRPr lang="en-US"/>
          </a:p>
        </p:txBody>
      </p:sp>
    </p:spTree>
    <p:extLst>
      <p:ext uri="{BB962C8B-B14F-4D97-AF65-F5344CB8AC3E}">
        <p14:creationId xmlns:p14="http://schemas.microsoft.com/office/powerpoint/2010/main" val="2246152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7" name="Date Placeholder 6"/>
          <p:cNvSpPr>
            <a:spLocks noGrp="1"/>
          </p:cNvSpPr>
          <p:nvPr>
            <p:ph type="dt" sz="half" idx="10"/>
          </p:nvPr>
        </p:nvSpPr>
        <p:spPr/>
        <p:txBody>
          <a:bodyPr/>
          <a:lstStyle/>
          <a:p>
            <a:fld id="{8729EDF2-406F-5F43-9615-7209BAE8A403}" type="datetimeFigureOut">
              <a:t>07/11/22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176FC4-6EEA-5147-99A9-075C02C7B1B4}" type="slidenum">
              <a:t>‹#›</a:t>
            </a:fld>
            <a:endParaRPr lang="en-US"/>
          </a:p>
        </p:txBody>
      </p:sp>
    </p:spTree>
    <p:extLst>
      <p:ext uri="{BB962C8B-B14F-4D97-AF65-F5344CB8AC3E}">
        <p14:creationId xmlns:p14="http://schemas.microsoft.com/office/powerpoint/2010/main" val="2458384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Click to edit Master title style</a:t>
            </a:r>
            <a:endParaRPr lang="en-US"/>
          </a:p>
        </p:txBody>
      </p:sp>
      <p:sp>
        <p:nvSpPr>
          <p:cNvPr id="3" name="Date Placeholder 2"/>
          <p:cNvSpPr>
            <a:spLocks noGrp="1"/>
          </p:cNvSpPr>
          <p:nvPr>
            <p:ph type="dt" sz="half" idx="10"/>
          </p:nvPr>
        </p:nvSpPr>
        <p:spPr/>
        <p:txBody>
          <a:bodyPr/>
          <a:lstStyle/>
          <a:p>
            <a:fld id="{8729EDF2-406F-5F43-9615-7209BAE8A403}" type="datetimeFigureOut">
              <a:t>07/11/22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176FC4-6EEA-5147-99A9-075C02C7B1B4}" type="slidenum">
              <a:t>‹#›</a:t>
            </a:fld>
            <a:endParaRPr lang="en-US"/>
          </a:p>
        </p:txBody>
      </p:sp>
    </p:spTree>
    <p:extLst>
      <p:ext uri="{BB962C8B-B14F-4D97-AF65-F5344CB8AC3E}">
        <p14:creationId xmlns:p14="http://schemas.microsoft.com/office/powerpoint/2010/main" val="271577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9EDF2-406F-5F43-9615-7209BAE8A403}" type="datetimeFigureOut">
              <a:t>07/11/22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176FC4-6EEA-5147-99A9-075C02C7B1B4}" type="slidenum">
              <a:t>‹#›</a:t>
            </a:fld>
            <a:endParaRPr lang="en-US"/>
          </a:p>
        </p:txBody>
      </p:sp>
    </p:spTree>
    <p:extLst>
      <p:ext uri="{BB962C8B-B14F-4D97-AF65-F5344CB8AC3E}">
        <p14:creationId xmlns:p14="http://schemas.microsoft.com/office/powerpoint/2010/main" val="1934956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p:txBody>
          <a:bodyPr/>
          <a:lstStyle/>
          <a:p>
            <a:fld id="{8729EDF2-406F-5F43-9615-7209BAE8A403}" type="datetimeFigureOut">
              <a:t>07/11/22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76FC4-6EEA-5147-99A9-075C02C7B1B4}" type="slidenum">
              <a:t>‹#›</a:t>
            </a:fld>
            <a:endParaRPr lang="en-US"/>
          </a:p>
        </p:txBody>
      </p:sp>
    </p:spTree>
    <p:extLst>
      <p:ext uri="{BB962C8B-B14F-4D97-AF65-F5344CB8AC3E}">
        <p14:creationId xmlns:p14="http://schemas.microsoft.com/office/powerpoint/2010/main" val="3946274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5" name="Date Placeholder 4"/>
          <p:cNvSpPr>
            <a:spLocks noGrp="1"/>
          </p:cNvSpPr>
          <p:nvPr>
            <p:ph type="dt" sz="half" idx="10"/>
          </p:nvPr>
        </p:nvSpPr>
        <p:spPr/>
        <p:txBody>
          <a:bodyPr/>
          <a:lstStyle/>
          <a:p>
            <a:fld id="{8729EDF2-406F-5F43-9615-7209BAE8A403}" type="datetimeFigureOut">
              <a:t>07/11/22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176FC4-6EEA-5147-99A9-075C02C7B1B4}" type="slidenum">
              <a:t>‹#›</a:t>
            </a:fld>
            <a:endParaRPr lang="en-US"/>
          </a:p>
        </p:txBody>
      </p:sp>
    </p:spTree>
    <p:extLst>
      <p:ext uri="{BB962C8B-B14F-4D97-AF65-F5344CB8AC3E}">
        <p14:creationId xmlns:p14="http://schemas.microsoft.com/office/powerpoint/2010/main" val="920733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9EDF2-406F-5F43-9615-7209BAE8A403}" type="datetimeFigureOut">
              <a:t>07/11/22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6FC4-6EEA-5147-99A9-075C02C7B1B4}" type="slidenum">
              <a:t>‹#›</a:t>
            </a:fld>
            <a:endParaRPr lang="en-US"/>
          </a:p>
        </p:txBody>
      </p:sp>
    </p:spTree>
    <p:extLst>
      <p:ext uri="{BB962C8B-B14F-4D97-AF65-F5344CB8AC3E}">
        <p14:creationId xmlns:p14="http://schemas.microsoft.com/office/powerpoint/2010/main" val="754857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4"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4"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emf"/></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5" Type="http://schemas.openxmlformats.org/officeDocument/2006/relationships/image" Target="../media/image25.jpg"/><Relationship Id="rId6"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7.emf"/></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jpg"/><Relationship Id="rId5" Type="http://schemas.openxmlformats.org/officeDocument/2006/relationships/image" Target="../media/image32.gif"/><Relationship Id="rId6" Type="http://schemas.openxmlformats.org/officeDocument/2006/relationships/image" Target="../media/image33.emf"/><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2.gif"/><Relationship Id="rId4" Type="http://schemas.openxmlformats.org/officeDocument/2006/relationships/image" Target="../media/image34.gif"/><Relationship Id="rId5" Type="http://schemas.openxmlformats.org/officeDocument/2006/relationships/image" Target="../media/image35.em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9.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6.jp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gif"/><Relationship Id="rId5" Type="http://schemas.openxmlformats.org/officeDocument/2006/relationships/image" Target="../media/image4.gif"/><Relationship Id="rId6"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7.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7.jpg"/></Relationships>
</file>

<file path=ppt/slides/_rels/slide34.xml.rels><?xml version="1.0" encoding="UTF-8" standalone="yes"?>
<Relationships xmlns="http://schemas.openxmlformats.org/package/2006/relationships"><Relationship Id="rId3" Type="http://schemas.openxmlformats.org/officeDocument/2006/relationships/image" Target="../media/image38.gif"/><Relationship Id="rId4" Type="http://schemas.openxmlformats.org/officeDocument/2006/relationships/image" Target="../media/image39.gif"/><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5.png"/><Relationship Id="rId5"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7.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14.gif"/><Relationship Id="rId4" Type="http://schemas.openxmlformats.org/officeDocument/2006/relationships/image" Target="../media/image48.emf"/><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9.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Investigation on chirping-mode dynamics</a:t>
            </a:r>
          </a:p>
        </p:txBody>
      </p:sp>
      <p:sp>
        <p:nvSpPr>
          <p:cNvPr id="3" name="Subtitle 2"/>
          <p:cNvSpPr>
            <a:spLocks noGrp="1"/>
          </p:cNvSpPr>
          <p:nvPr>
            <p:ph type="subTitle" idx="1"/>
          </p:nvPr>
        </p:nvSpPr>
        <p:spPr>
          <a:xfrm>
            <a:off x="685800" y="3905444"/>
            <a:ext cx="7772400" cy="1752600"/>
          </a:xfrm>
        </p:spPr>
        <p:txBody>
          <a:bodyPr>
            <a:normAutofit/>
          </a:bodyPr>
          <a:lstStyle/>
          <a:p>
            <a:r>
              <a:rPr lang="en-US">
                <a:solidFill>
                  <a:schemeClr val="tx1"/>
                </a:solidFill>
              </a:rPr>
              <a:t>S. Briguglio, X. Wang</a:t>
            </a:r>
          </a:p>
          <a:p>
            <a:r>
              <a:rPr lang="en-US">
                <a:solidFill>
                  <a:schemeClr val="tx1"/>
                </a:solidFill>
              </a:rPr>
              <a:t>in collaboration with C. Di Troia, M. Falessi, G. Fogaccia, V. Fusco, G. Vlad, F. Zonca</a:t>
            </a:r>
          </a:p>
        </p:txBody>
      </p:sp>
    </p:spTree>
    <p:extLst>
      <p:ext uri="{BB962C8B-B14F-4D97-AF65-F5344CB8AC3E}">
        <p14:creationId xmlns:p14="http://schemas.microsoft.com/office/powerpoint/2010/main" val="951791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082"/>
            <a:ext cx="8229600" cy="875573"/>
          </a:xfrm>
        </p:spPr>
        <p:txBody>
          <a:bodyPr>
            <a:normAutofit/>
          </a:bodyPr>
          <a:lstStyle/>
          <a:p>
            <a:r>
              <a:rPr lang="en-US" dirty="0"/>
              <a:t>"Linear resonance"</a:t>
            </a:r>
          </a:p>
        </p:txBody>
      </p:sp>
      <p:pic>
        <p:nvPicPr>
          <p:cNvPr id="5" name="Picture 4" descr="er_rad_r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00" y="2538000"/>
            <a:ext cx="4320000" cy="4320000"/>
          </a:xfrm>
          <a:prstGeom prst="rect">
            <a:avLst/>
          </a:prstGeom>
        </p:spPr>
      </p:pic>
      <p:sp>
        <p:nvSpPr>
          <p:cNvPr id="6" name="Content Placeholder 2"/>
          <p:cNvSpPr txBox="1">
            <a:spLocks/>
          </p:cNvSpPr>
          <p:nvPr/>
        </p:nvSpPr>
        <p:spPr>
          <a:xfrm>
            <a:off x="0" y="990630"/>
            <a:ext cx="9144000" cy="56266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The large negative density gradients move inwards and outwards</a:t>
            </a:r>
          </a:p>
          <a:p>
            <a:r>
              <a:rPr lang="en-US" sz="2200" dirty="0"/>
              <a:t>As frequency decreases, the resonance region moves inwards (</a:t>
            </a:r>
            <a:r>
              <a:rPr lang="en-US" sz="2200" dirty="0">
                <a:latin typeface="Symbol" charset="2"/>
                <a:cs typeface="Symbol" charset="2"/>
              </a:rPr>
              <a:t>w</a:t>
            </a:r>
            <a:r>
              <a:rPr lang="en-US" sz="2200" baseline="-25000" dirty="0"/>
              <a:t>res</a:t>
            </a:r>
            <a:r>
              <a:rPr lang="en-US" sz="2200" dirty="0"/>
              <a:t>'(r)&gt;0)</a:t>
            </a:r>
          </a:p>
          <a:p>
            <a:r>
              <a:rPr lang="en-US" sz="2200" dirty="0"/>
              <a:t>Until the inner large density gradient remains within the resonance region, it is able to drive the mode</a:t>
            </a:r>
          </a:p>
        </p:txBody>
      </p:sp>
    </p:spTree>
    <p:extLst>
      <p:ext uri="{BB962C8B-B14F-4D97-AF65-F5344CB8AC3E}">
        <p14:creationId xmlns:p14="http://schemas.microsoft.com/office/powerpoint/2010/main" val="39555477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082"/>
            <a:ext cx="8229600" cy="875573"/>
          </a:xfrm>
        </p:spPr>
        <p:txBody>
          <a:bodyPr>
            <a:normAutofit/>
          </a:bodyPr>
          <a:lstStyle/>
          <a:p>
            <a:r>
              <a:rPr lang="en-US" dirty="0"/>
              <a:t>"Linear resonance"</a:t>
            </a:r>
          </a:p>
        </p:txBody>
      </p:sp>
      <p:pic>
        <p:nvPicPr>
          <p:cNvPr id="3" name="Picture 2" descr="er_rad_r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00" y="2538000"/>
            <a:ext cx="4320000" cy="4320000"/>
          </a:xfrm>
          <a:prstGeom prst="rect">
            <a:avLst/>
          </a:prstGeom>
        </p:spPr>
      </p:pic>
      <p:sp>
        <p:nvSpPr>
          <p:cNvPr id="6" name="Content Placeholder 2"/>
          <p:cNvSpPr txBox="1">
            <a:spLocks/>
          </p:cNvSpPr>
          <p:nvPr/>
        </p:nvSpPr>
        <p:spPr>
          <a:xfrm>
            <a:off x="0" y="990630"/>
            <a:ext cx="9144000" cy="56266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The large negative density gradients move inwards and outwards</a:t>
            </a:r>
          </a:p>
          <a:p>
            <a:r>
              <a:rPr lang="en-US" sz="2200" dirty="0"/>
              <a:t>As frequency decreases, the resonance region moves inwards (</a:t>
            </a:r>
            <a:r>
              <a:rPr lang="en-US" sz="2200" dirty="0">
                <a:latin typeface="Symbol" charset="2"/>
                <a:cs typeface="Symbol" charset="2"/>
              </a:rPr>
              <a:t>w</a:t>
            </a:r>
            <a:r>
              <a:rPr lang="en-US" sz="2200" baseline="-25000" dirty="0"/>
              <a:t>res</a:t>
            </a:r>
            <a:r>
              <a:rPr lang="en-US" sz="2200" dirty="0"/>
              <a:t>'(r)&gt;0)</a:t>
            </a:r>
          </a:p>
          <a:p>
            <a:r>
              <a:rPr lang="en-US" sz="2200" dirty="0"/>
              <a:t>Until the inner large density gradient remains within the resonance region, it is able to drive the mode</a:t>
            </a:r>
          </a:p>
        </p:txBody>
      </p:sp>
      <p:sp>
        <p:nvSpPr>
          <p:cNvPr id="7" name="Content Placeholder 2"/>
          <p:cNvSpPr txBox="1">
            <a:spLocks/>
          </p:cNvSpPr>
          <p:nvPr/>
        </p:nvSpPr>
        <p:spPr>
          <a:xfrm>
            <a:off x="1" y="2566075"/>
            <a:ext cx="4692630" cy="422634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The island grows around at a faster rate</a:t>
            </a:r>
          </a:p>
        </p:txBody>
      </p:sp>
    </p:spTree>
    <p:extLst>
      <p:ext uri="{BB962C8B-B14F-4D97-AF65-F5344CB8AC3E}">
        <p14:creationId xmlns:p14="http://schemas.microsoft.com/office/powerpoint/2010/main" val="5840685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power_time_er_n_03_1_0p6.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7648" y="2641648"/>
            <a:ext cx="4138200" cy="4138200"/>
          </a:xfrm>
          <a:prstGeom prst="rect">
            <a:avLst/>
          </a:prstGeom>
        </p:spPr>
      </p:pic>
      <p:sp>
        <p:nvSpPr>
          <p:cNvPr id="2" name="Title 1"/>
          <p:cNvSpPr>
            <a:spLocks noGrp="1"/>
          </p:cNvSpPr>
          <p:nvPr>
            <p:ph type="title"/>
          </p:nvPr>
        </p:nvSpPr>
        <p:spPr>
          <a:xfrm>
            <a:off x="457200" y="74082"/>
            <a:ext cx="8229600" cy="875573"/>
          </a:xfrm>
        </p:spPr>
        <p:txBody>
          <a:bodyPr>
            <a:normAutofit/>
          </a:bodyPr>
          <a:lstStyle/>
          <a:p>
            <a:r>
              <a:rPr lang="en-US" dirty="0"/>
              <a:t>"Linear resonance"</a:t>
            </a:r>
          </a:p>
        </p:txBody>
      </p:sp>
      <p:pic>
        <p:nvPicPr>
          <p:cNvPr id="7" name="Picture 6" descr="er_rad_re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4000" y="2538000"/>
            <a:ext cx="4320000" cy="4320000"/>
          </a:xfrm>
          <a:prstGeom prst="rect">
            <a:avLst/>
          </a:prstGeom>
        </p:spPr>
      </p:pic>
      <p:sp>
        <p:nvSpPr>
          <p:cNvPr id="10" name="Content Placeholder 2"/>
          <p:cNvSpPr txBox="1">
            <a:spLocks/>
          </p:cNvSpPr>
          <p:nvPr/>
        </p:nvSpPr>
        <p:spPr>
          <a:xfrm>
            <a:off x="0" y="990630"/>
            <a:ext cx="9144000" cy="56266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The large negative density gradients move inwards and outwards</a:t>
            </a:r>
          </a:p>
          <a:p>
            <a:r>
              <a:rPr lang="en-US" sz="2200" dirty="0"/>
              <a:t>As frequency decreases, the resonance region moves inwards (</a:t>
            </a:r>
            <a:r>
              <a:rPr lang="en-US" sz="2200" dirty="0">
                <a:latin typeface="Symbol" charset="2"/>
                <a:cs typeface="Symbol" charset="2"/>
              </a:rPr>
              <a:t>w</a:t>
            </a:r>
            <a:r>
              <a:rPr lang="en-US" sz="2200" baseline="-25000" dirty="0"/>
              <a:t>res</a:t>
            </a:r>
            <a:r>
              <a:rPr lang="en-US" sz="2200" dirty="0"/>
              <a:t>'(r)&gt;0)</a:t>
            </a:r>
          </a:p>
          <a:p>
            <a:r>
              <a:rPr lang="en-US" sz="2200" dirty="0"/>
              <a:t>Until the inner large density gradient remains within the resonance region, it is able to drive the mode</a:t>
            </a:r>
          </a:p>
        </p:txBody>
      </p:sp>
      <p:sp>
        <p:nvSpPr>
          <p:cNvPr id="11" name="Content Placeholder 2"/>
          <p:cNvSpPr txBox="1">
            <a:spLocks/>
          </p:cNvSpPr>
          <p:nvPr/>
        </p:nvSpPr>
        <p:spPr>
          <a:xfrm>
            <a:off x="1" y="2566075"/>
            <a:ext cx="4692630" cy="422634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smtClean="0"/>
              <a:t>The </a:t>
            </a:r>
            <a:r>
              <a:rPr lang="en-US" sz="2200" dirty="0"/>
              <a:t>island grows around at a faster rate</a:t>
            </a:r>
          </a:p>
          <a:p>
            <a:r>
              <a:rPr lang="en-US" sz="2200" dirty="0" smtClean="0"/>
              <a:t>When the frequency chirping </a:t>
            </a:r>
            <a:r>
              <a:rPr lang="en-US" sz="2200" dirty="0"/>
              <a:t>is no longer able to accommodate the large gradient in the resonance region, in spite of a nonlinear broadening of such </a:t>
            </a:r>
            <a:r>
              <a:rPr lang="en-US" sz="2200" dirty="0" smtClean="0"/>
              <a:t>region, </a:t>
            </a:r>
            <a:r>
              <a:rPr lang="en-US" sz="2200" dirty="0"/>
              <a:t>the gradient is no longer </a:t>
            </a:r>
            <a:r>
              <a:rPr lang="en-US" sz="2200" dirty="0" smtClean="0"/>
              <a:t>effective </a:t>
            </a:r>
            <a:r>
              <a:rPr lang="en-US" sz="2200" dirty="0"/>
              <a:t>in driving the </a:t>
            </a:r>
            <a:r>
              <a:rPr lang="en-US" sz="2200" dirty="0" smtClean="0"/>
              <a:t>mode</a:t>
            </a:r>
          </a:p>
        </p:txBody>
      </p:sp>
    </p:spTree>
    <p:extLst>
      <p:ext uri="{BB962C8B-B14F-4D97-AF65-F5344CB8AC3E}">
        <p14:creationId xmlns:p14="http://schemas.microsoft.com/office/powerpoint/2010/main" val="13886085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wer_time_er_n_03_1_0p6.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7648" y="2641648"/>
            <a:ext cx="4138200" cy="4138200"/>
          </a:xfrm>
          <a:prstGeom prst="rect">
            <a:avLst/>
          </a:prstGeom>
        </p:spPr>
      </p:pic>
      <p:sp>
        <p:nvSpPr>
          <p:cNvPr id="2" name="Title 1"/>
          <p:cNvSpPr>
            <a:spLocks noGrp="1"/>
          </p:cNvSpPr>
          <p:nvPr>
            <p:ph type="title"/>
          </p:nvPr>
        </p:nvSpPr>
        <p:spPr>
          <a:xfrm>
            <a:off x="457200" y="74082"/>
            <a:ext cx="8229600" cy="875573"/>
          </a:xfrm>
        </p:spPr>
        <p:txBody>
          <a:bodyPr>
            <a:normAutofit/>
          </a:bodyPr>
          <a:lstStyle/>
          <a:p>
            <a:r>
              <a:rPr lang="en-US" dirty="0"/>
              <a:t>"Linear resonance"</a:t>
            </a:r>
          </a:p>
        </p:txBody>
      </p:sp>
      <p:sp>
        <p:nvSpPr>
          <p:cNvPr id="8" name="Content Placeholder 2"/>
          <p:cNvSpPr txBox="1">
            <a:spLocks/>
          </p:cNvSpPr>
          <p:nvPr/>
        </p:nvSpPr>
        <p:spPr>
          <a:xfrm>
            <a:off x="0" y="990630"/>
            <a:ext cx="9144000" cy="56266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The large negative density gradients move inwards and outwards</a:t>
            </a:r>
          </a:p>
          <a:p>
            <a:r>
              <a:rPr lang="en-US" sz="2200" dirty="0"/>
              <a:t>As frequency decreases, the resonance region moves inwards (</a:t>
            </a:r>
            <a:r>
              <a:rPr lang="en-US" sz="2200" dirty="0">
                <a:latin typeface="Symbol" charset="2"/>
                <a:cs typeface="Symbol" charset="2"/>
              </a:rPr>
              <a:t>w</a:t>
            </a:r>
            <a:r>
              <a:rPr lang="en-US" sz="2200" baseline="-25000" dirty="0"/>
              <a:t>res</a:t>
            </a:r>
            <a:r>
              <a:rPr lang="en-US" sz="2200" dirty="0"/>
              <a:t>'(r)&gt;0)</a:t>
            </a:r>
          </a:p>
          <a:p>
            <a:r>
              <a:rPr lang="en-US" sz="2200" dirty="0"/>
              <a:t>Until the inner large density gradient remains within the resonance region, it is able to drive the mode</a:t>
            </a:r>
          </a:p>
        </p:txBody>
      </p:sp>
      <p:sp>
        <p:nvSpPr>
          <p:cNvPr id="9" name="Content Placeholder 2"/>
          <p:cNvSpPr txBox="1">
            <a:spLocks/>
          </p:cNvSpPr>
          <p:nvPr/>
        </p:nvSpPr>
        <p:spPr>
          <a:xfrm>
            <a:off x="1" y="2566075"/>
            <a:ext cx="4692630" cy="422634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The island grows around at a faster rate</a:t>
            </a:r>
          </a:p>
          <a:p>
            <a:r>
              <a:rPr lang="en-US" sz="2200" dirty="0" smtClean="0"/>
              <a:t>When the frequency chirping </a:t>
            </a:r>
            <a:r>
              <a:rPr lang="en-US" sz="2200" dirty="0"/>
              <a:t>is no longer able to accommodate the large gradient in the resonance region, in spite of a nonlinear broadening of such </a:t>
            </a:r>
            <a:r>
              <a:rPr lang="en-US" sz="2200" dirty="0" smtClean="0"/>
              <a:t>region, </a:t>
            </a:r>
            <a:r>
              <a:rPr lang="en-US" sz="2200" dirty="0"/>
              <a:t>the gradient is no longer </a:t>
            </a:r>
            <a:r>
              <a:rPr lang="en-US" sz="2200" dirty="0" smtClean="0"/>
              <a:t>effective </a:t>
            </a:r>
            <a:r>
              <a:rPr lang="en-US" sz="2200" dirty="0"/>
              <a:t>in driving the </a:t>
            </a:r>
            <a:r>
              <a:rPr lang="en-US" sz="2200" dirty="0" smtClean="0"/>
              <a:t>mode</a:t>
            </a:r>
          </a:p>
          <a:p>
            <a:r>
              <a:rPr lang="en-US" sz="2200" dirty="0" smtClean="0"/>
              <a:t>Drive falls down</a:t>
            </a:r>
          </a:p>
        </p:txBody>
      </p:sp>
      <p:pic>
        <p:nvPicPr>
          <p:cNvPr id="3" name="Picture 2" descr="er_rad_res_power_tot.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4000" y="2538000"/>
            <a:ext cx="4320000" cy="4320000"/>
          </a:xfrm>
          <a:prstGeom prst="rect">
            <a:avLst/>
          </a:prstGeom>
        </p:spPr>
      </p:pic>
    </p:spTree>
    <p:extLst>
      <p:ext uri="{BB962C8B-B14F-4D97-AF65-F5344CB8AC3E}">
        <p14:creationId xmlns:p14="http://schemas.microsoft.com/office/powerpoint/2010/main" val="149720537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mega_vs_r_sat_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4000" y="1200255"/>
            <a:ext cx="3240000" cy="3240000"/>
          </a:xfrm>
          <a:prstGeom prst="rect">
            <a:avLst/>
          </a:prstGeom>
        </p:spPr>
      </p:pic>
      <p:sp>
        <p:nvSpPr>
          <p:cNvPr id="2" name="Title 1"/>
          <p:cNvSpPr>
            <a:spLocks noGrp="1"/>
          </p:cNvSpPr>
          <p:nvPr>
            <p:ph type="title"/>
          </p:nvPr>
        </p:nvSpPr>
        <p:spPr/>
        <p:txBody>
          <a:bodyPr>
            <a:normAutofit fontScale="90000"/>
          </a:bodyPr>
          <a:lstStyle/>
          <a:p>
            <a:r>
              <a:rPr lang="en-US"/>
              <a:t>Chirping rate and saturation amplitude</a:t>
            </a:r>
          </a:p>
        </p:txBody>
      </p:sp>
      <p:sp>
        <p:nvSpPr>
          <p:cNvPr id="7" name="Content Placeholder 2"/>
          <p:cNvSpPr txBox="1">
            <a:spLocks/>
          </p:cNvSpPr>
          <p:nvPr/>
        </p:nvSpPr>
        <p:spPr>
          <a:xfrm>
            <a:off x="457200" y="1376064"/>
            <a:ext cx="5443762" cy="300708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a:t>In the constant-frequency low-growth-rate limit, a certain phase-space resonance ceases to contribute to the drive when the flattening region covers the resonance region; that is, when the gradient drift is</a:t>
            </a:r>
          </a:p>
          <a:p>
            <a:pPr marL="0" indent="0">
              <a:buNone/>
            </a:pPr>
            <a:r>
              <a:rPr lang="en-US" sz="2200"/>
              <a:t>			(</a:t>
            </a:r>
            <a:r>
              <a:rPr lang="en-US" sz="2200">
                <a:latin typeface="Symbol" charset="2"/>
                <a:cs typeface="Symbol" charset="2"/>
              </a:rPr>
              <a:t>D</a:t>
            </a:r>
            <a:r>
              <a:rPr lang="en-US" sz="2200"/>
              <a:t>r</a:t>
            </a:r>
            <a:r>
              <a:rPr lang="en-US" sz="2200" baseline="-25000"/>
              <a:t>grad</a:t>
            </a:r>
            <a:r>
              <a:rPr lang="en-US" sz="2200"/>
              <a:t>)</a:t>
            </a:r>
            <a:r>
              <a:rPr lang="en-US" sz="2200" baseline="-25000"/>
              <a:t>sat</a:t>
            </a:r>
            <a:r>
              <a:rPr lang="en-US" sz="2200"/>
              <a:t> ≈ </a:t>
            </a:r>
            <a:r>
              <a:rPr lang="en-US" sz="2200">
                <a:latin typeface="Symbol" charset="2"/>
                <a:cs typeface="Symbol" charset="2"/>
              </a:rPr>
              <a:t>g</a:t>
            </a:r>
            <a:r>
              <a:rPr lang="en-US" sz="2200"/>
              <a:t> / (</a:t>
            </a:r>
            <a:r>
              <a:rPr lang="en-US" sz="2200">
                <a:latin typeface="Symbol" charset="2"/>
                <a:cs typeface="Symbol" charset="2"/>
              </a:rPr>
              <a:t>w</a:t>
            </a:r>
            <a:r>
              <a:rPr lang="en-US" sz="2200" baseline="-25000"/>
              <a:t>res</a:t>
            </a:r>
            <a:r>
              <a:rPr lang="en-US" sz="2200"/>
              <a:t>')</a:t>
            </a:r>
          </a:p>
        </p:txBody>
      </p:sp>
    </p:spTree>
    <p:extLst>
      <p:ext uri="{BB962C8B-B14F-4D97-AF65-F5344CB8AC3E}">
        <p14:creationId xmlns:p14="http://schemas.microsoft.com/office/powerpoint/2010/main" val="36580942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mega_vs_r_sat_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4000" y="1204998"/>
            <a:ext cx="3240000" cy="3240000"/>
          </a:xfrm>
          <a:prstGeom prst="rect">
            <a:avLst/>
          </a:prstGeom>
        </p:spPr>
      </p:pic>
      <p:sp>
        <p:nvSpPr>
          <p:cNvPr id="2" name="Title 1"/>
          <p:cNvSpPr>
            <a:spLocks noGrp="1"/>
          </p:cNvSpPr>
          <p:nvPr>
            <p:ph type="title"/>
          </p:nvPr>
        </p:nvSpPr>
        <p:spPr/>
        <p:txBody>
          <a:bodyPr>
            <a:normAutofit fontScale="90000"/>
          </a:bodyPr>
          <a:lstStyle/>
          <a:p>
            <a:r>
              <a:rPr lang="en-US"/>
              <a:t>Chirping rate and saturation amplitude</a:t>
            </a:r>
          </a:p>
        </p:txBody>
      </p:sp>
      <p:sp>
        <p:nvSpPr>
          <p:cNvPr id="3" name="Content Placeholder 2"/>
          <p:cNvSpPr>
            <a:spLocks noGrp="1"/>
          </p:cNvSpPr>
          <p:nvPr>
            <p:ph idx="1"/>
          </p:nvPr>
        </p:nvSpPr>
        <p:spPr>
          <a:xfrm>
            <a:off x="457200" y="1376064"/>
            <a:ext cx="5443762" cy="3007081"/>
          </a:xfrm>
        </p:spPr>
        <p:txBody>
          <a:bodyPr>
            <a:normAutofit/>
          </a:bodyPr>
          <a:lstStyle/>
          <a:p>
            <a:r>
              <a:rPr lang="en-US" sz="2200"/>
              <a:t>In the constant-frequency low-growth-rate limit, a certain phase-space resonance ceases to contribute to the drive when the flattening region covers the resonance region; that is, when the gradient drift is</a:t>
            </a:r>
          </a:p>
          <a:p>
            <a:pPr marL="0" indent="0">
              <a:buNone/>
            </a:pPr>
            <a:r>
              <a:rPr lang="en-US" sz="2200"/>
              <a:t>			(</a:t>
            </a:r>
            <a:r>
              <a:rPr lang="en-US" sz="2200">
                <a:latin typeface="Symbol" charset="2"/>
                <a:cs typeface="Symbol" charset="2"/>
              </a:rPr>
              <a:t>D</a:t>
            </a:r>
            <a:r>
              <a:rPr lang="en-US" sz="2200"/>
              <a:t>r</a:t>
            </a:r>
            <a:r>
              <a:rPr lang="en-US" sz="2200" baseline="-25000"/>
              <a:t>grad</a:t>
            </a:r>
            <a:r>
              <a:rPr lang="en-US" sz="2200"/>
              <a:t>)</a:t>
            </a:r>
            <a:r>
              <a:rPr lang="en-US" sz="2200" baseline="-25000"/>
              <a:t>sat</a:t>
            </a:r>
            <a:r>
              <a:rPr lang="en-US" sz="2200"/>
              <a:t> ≈ </a:t>
            </a:r>
            <a:r>
              <a:rPr lang="en-US" sz="2200">
                <a:latin typeface="Symbol" charset="2"/>
                <a:cs typeface="Symbol" charset="2"/>
              </a:rPr>
              <a:t>g</a:t>
            </a:r>
            <a:r>
              <a:rPr lang="en-US" sz="2200"/>
              <a:t> / (</a:t>
            </a:r>
            <a:r>
              <a:rPr lang="en-US" sz="2200">
                <a:latin typeface="Symbol" charset="2"/>
                <a:cs typeface="Symbol" charset="2"/>
              </a:rPr>
              <a:t>w</a:t>
            </a:r>
            <a:r>
              <a:rPr lang="en-US" sz="2200" baseline="-25000"/>
              <a:t>res</a:t>
            </a:r>
            <a:r>
              <a:rPr lang="en-US" sz="2200"/>
              <a:t>')</a:t>
            </a:r>
          </a:p>
          <a:p>
            <a:r>
              <a:rPr lang="en-US" sz="2200"/>
              <a:t>In the chirping case, the resonance region moves along with the resonance radius</a:t>
            </a:r>
          </a:p>
        </p:txBody>
      </p:sp>
    </p:spTree>
    <p:extLst>
      <p:ext uri="{BB962C8B-B14F-4D97-AF65-F5344CB8AC3E}">
        <p14:creationId xmlns:p14="http://schemas.microsoft.com/office/powerpoint/2010/main" val="22716172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omega_vs_r_sat_2p5.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4000" y="1217580"/>
            <a:ext cx="3240000" cy="3240000"/>
          </a:xfrm>
          <a:prstGeom prst="rect">
            <a:avLst/>
          </a:prstGeom>
        </p:spPr>
      </p:pic>
      <p:sp>
        <p:nvSpPr>
          <p:cNvPr id="2" name="Title 1"/>
          <p:cNvSpPr>
            <a:spLocks noGrp="1"/>
          </p:cNvSpPr>
          <p:nvPr>
            <p:ph type="title"/>
          </p:nvPr>
        </p:nvSpPr>
        <p:spPr/>
        <p:txBody>
          <a:bodyPr>
            <a:normAutofit fontScale="90000"/>
          </a:bodyPr>
          <a:lstStyle/>
          <a:p>
            <a:r>
              <a:rPr lang="en-US"/>
              <a:t>Chirping rate and saturation amplitude</a:t>
            </a:r>
          </a:p>
        </p:txBody>
      </p:sp>
      <p:sp>
        <p:nvSpPr>
          <p:cNvPr id="3" name="Content Placeholder 2"/>
          <p:cNvSpPr>
            <a:spLocks noGrp="1"/>
          </p:cNvSpPr>
          <p:nvPr>
            <p:ph idx="1"/>
          </p:nvPr>
        </p:nvSpPr>
        <p:spPr>
          <a:xfrm>
            <a:off x="457200" y="1376064"/>
            <a:ext cx="5443762" cy="3007081"/>
          </a:xfrm>
        </p:spPr>
        <p:txBody>
          <a:bodyPr>
            <a:normAutofit/>
          </a:bodyPr>
          <a:lstStyle/>
          <a:p>
            <a:r>
              <a:rPr lang="en-US" sz="2200"/>
              <a:t>In the constant-frequency low-growth-rate limit, a certain phase-space resonance ceases to contribute to the drive when the flattening region covers the resonance region:</a:t>
            </a:r>
          </a:p>
          <a:p>
            <a:pPr marL="0" indent="0">
              <a:buNone/>
            </a:pPr>
            <a:r>
              <a:rPr lang="en-US" sz="2200"/>
              <a:t>			(</a:t>
            </a:r>
            <a:r>
              <a:rPr lang="en-US" sz="2200">
                <a:latin typeface="Symbol" charset="2"/>
                <a:cs typeface="Symbol" charset="2"/>
              </a:rPr>
              <a:t>D</a:t>
            </a:r>
            <a:r>
              <a:rPr lang="en-US" sz="2200"/>
              <a:t>r</a:t>
            </a:r>
            <a:r>
              <a:rPr lang="en-US" sz="2200" baseline="-25000"/>
              <a:t>grad</a:t>
            </a:r>
            <a:r>
              <a:rPr lang="en-US" sz="2200"/>
              <a:t>)</a:t>
            </a:r>
            <a:r>
              <a:rPr lang="en-US" sz="2200" baseline="-25000"/>
              <a:t>sat</a:t>
            </a:r>
            <a:r>
              <a:rPr lang="en-US" sz="2200"/>
              <a:t> ≈ </a:t>
            </a:r>
            <a:r>
              <a:rPr lang="en-US" sz="2200">
                <a:latin typeface="Symbol" charset="2"/>
                <a:cs typeface="Symbol" charset="2"/>
              </a:rPr>
              <a:t>g</a:t>
            </a:r>
            <a:r>
              <a:rPr lang="en-US" sz="2200"/>
              <a:t> / (</a:t>
            </a:r>
            <a:r>
              <a:rPr lang="en-US" sz="2200">
                <a:latin typeface="Symbol" charset="2"/>
                <a:cs typeface="Symbol" charset="2"/>
              </a:rPr>
              <a:t>w</a:t>
            </a:r>
            <a:r>
              <a:rPr lang="en-US" sz="2200" baseline="-25000"/>
              <a:t>res</a:t>
            </a:r>
            <a:r>
              <a:rPr lang="en-US" sz="2200"/>
              <a:t>')</a:t>
            </a:r>
          </a:p>
          <a:p>
            <a:r>
              <a:rPr lang="en-US" sz="2200"/>
              <a:t>In the chirping case, the resonance region moves along with the resonance radius</a:t>
            </a:r>
          </a:p>
        </p:txBody>
      </p:sp>
      <p:sp>
        <p:nvSpPr>
          <p:cNvPr id="4" name="Content Placeholder 2"/>
          <p:cNvSpPr txBox="1">
            <a:spLocks/>
          </p:cNvSpPr>
          <p:nvPr/>
        </p:nvSpPr>
        <p:spPr>
          <a:xfrm>
            <a:off x="460205" y="4417329"/>
            <a:ext cx="8061569" cy="24313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a:t>This requires a larger gradient drift</a:t>
            </a:r>
          </a:p>
        </p:txBody>
      </p:sp>
    </p:spTree>
    <p:extLst>
      <p:ext uri="{BB962C8B-B14F-4D97-AF65-F5344CB8AC3E}">
        <p14:creationId xmlns:p14="http://schemas.microsoft.com/office/powerpoint/2010/main" val="378974344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mega_vs_r_sat_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4000" y="1199367"/>
            <a:ext cx="3240000" cy="3240000"/>
          </a:xfrm>
          <a:prstGeom prst="rect">
            <a:avLst/>
          </a:prstGeom>
        </p:spPr>
      </p:pic>
      <p:sp>
        <p:nvSpPr>
          <p:cNvPr id="2" name="Title 1"/>
          <p:cNvSpPr>
            <a:spLocks noGrp="1"/>
          </p:cNvSpPr>
          <p:nvPr>
            <p:ph type="title"/>
          </p:nvPr>
        </p:nvSpPr>
        <p:spPr/>
        <p:txBody>
          <a:bodyPr>
            <a:normAutofit fontScale="90000"/>
          </a:bodyPr>
          <a:lstStyle/>
          <a:p>
            <a:r>
              <a:rPr lang="en-US"/>
              <a:t>Chirping rate and saturation amplitude</a:t>
            </a:r>
          </a:p>
        </p:txBody>
      </p:sp>
      <p:sp>
        <p:nvSpPr>
          <p:cNvPr id="3" name="Content Placeholder 2"/>
          <p:cNvSpPr>
            <a:spLocks noGrp="1"/>
          </p:cNvSpPr>
          <p:nvPr>
            <p:ph idx="1"/>
          </p:nvPr>
        </p:nvSpPr>
        <p:spPr>
          <a:xfrm>
            <a:off x="457200" y="1376064"/>
            <a:ext cx="5443762" cy="3007081"/>
          </a:xfrm>
        </p:spPr>
        <p:txBody>
          <a:bodyPr>
            <a:normAutofit/>
          </a:bodyPr>
          <a:lstStyle/>
          <a:p>
            <a:r>
              <a:rPr lang="en-US" sz="2200"/>
              <a:t>In the constant-frequency low-growth-rate limit, a certain phase-space resonance ceases to contribute to the drive when the flattening region covers the resonance region:</a:t>
            </a:r>
          </a:p>
          <a:p>
            <a:pPr marL="0" indent="0">
              <a:buNone/>
            </a:pPr>
            <a:r>
              <a:rPr lang="en-US" sz="2200"/>
              <a:t>			(</a:t>
            </a:r>
            <a:r>
              <a:rPr lang="en-US" sz="2200">
                <a:latin typeface="Symbol" charset="2"/>
                <a:cs typeface="Symbol" charset="2"/>
              </a:rPr>
              <a:t>D</a:t>
            </a:r>
            <a:r>
              <a:rPr lang="en-US" sz="2200"/>
              <a:t>r</a:t>
            </a:r>
            <a:r>
              <a:rPr lang="en-US" sz="2200" baseline="-25000"/>
              <a:t>grad</a:t>
            </a:r>
            <a:r>
              <a:rPr lang="en-US" sz="2200"/>
              <a:t>)</a:t>
            </a:r>
            <a:r>
              <a:rPr lang="en-US" sz="2200" baseline="-25000"/>
              <a:t>sat</a:t>
            </a:r>
            <a:r>
              <a:rPr lang="en-US" sz="2200"/>
              <a:t> ≈ </a:t>
            </a:r>
            <a:r>
              <a:rPr lang="en-US" sz="2200">
                <a:latin typeface="Symbol" charset="2"/>
                <a:cs typeface="Symbol" charset="2"/>
              </a:rPr>
              <a:t>g</a:t>
            </a:r>
            <a:r>
              <a:rPr lang="en-US" sz="2200"/>
              <a:t> / (</a:t>
            </a:r>
            <a:r>
              <a:rPr lang="en-US" sz="2200">
                <a:latin typeface="Symbol" charset="2"/>
                <a:cs typeface="Symbol" charset="2"/>
              </a:rPr>
              <a:t>w</a:t>
            </a:r>
            <a:r>
              <a:rPr lang="en-US" sz="2200" baseline="-25000"/>
              <a:t>res</a:t>
            </a:r>
            <a:r>
              <a:rPr lang="en-US" sz="2200"/>
              <a:t>')</a:t>
            </a:r>
          </a:p>
          <a:p>
            <a:r>
              <a:rPr lang="en-US" sz="2200"/>
              <a:t>In the chirping case, the resonance region moves along with the resonance radius</a:t>
            </a:r>
          </a:p>
        </p:txBody>
      </p:sp>
      <p:sp>
        <p:nvSpPr>
          <p:cNvPr id="7" name="Content Placeholder 2"/>
          <p:cNvSpPr txBox="1">
            <a:spLocks/>
          </p:cNvSpPr>
          <p:nvPr/>
        </p:nvSpPr>
        <p:spPr>
          <a:xfrm>
            <a:off x="460205" y="4417329"/>
            <a:ext cx="8061569" cy="24313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a:t>This requires a larger gradient drift (</a:t>
            </a:r>
            <a:r>
              <a:rPr lang="en-US" sz="2200">
                <a:latin typeface="Symbol" charset="2"/>
                <a:cs typeface="Symbol" charset="2"/>
              </a:rPr>
              <a:t>D</a:t>
            </a:r>
            <a:r>
              <a:rPr lang="en-US" sz="2200"/>
              <a:t>r</a:t>
            </a:r>
            <a:r>
              <a:rPr lang="en-US" sz="2200" baseline="-25000"/>
              <a:t>grad</a:t>
            </a:r>
            <a:r>
              <a:rPr lang="en-US" sz="2200"/>
              <a:t>)</a:t>
            </a:r>
            <a:r>
              <a:rPr lang="en-US" sz="2200" baseline="-25000"/>
              <a:t>sat</a:t>
            </a:r>
            <a:r>
              <a:rPr lang="en-US" sz="2200"/>
              <a:t> ≈ (</a:t>
            </a:r>
            <a:r>
              <a:rPr lang="en-US" sz="2200">
                <a:latin typeface="Symbol" charset="2"/>
                <a:cs typeface="Symbol" charset="2"/>
              </a:rPr>
              <a:t>Dw</a:t>
            </a:r>
            <a:r>
              <a:rPr lang="en-US" sz="2200"/>
              <a:t>)</a:t>
            </a:r>
            <a:r>
              <a:rPr lang="en-US" sz="2200" baseline="-25000"/>
              <a:t>sat</a:t>
            </a:r>
            <a:r>
              <a:rPr lang="en-US" sz="2200"/>
              <a:t> / (</a:t>
            </a:r>
            <a:r>
              <a:rPr lang="en-US" sz="2200">
                <a:latin typeface="Symbol" charset="2"/>
                <a:cs typeface="Symbol" charset="2"/>
              </a:rPr>
              <a:t>w</a:t>
            </a:r>
            <a:r>
              <a:rPr lang="en-US" sz="2200" baseline="-25000"/>
              <a:t>res</a:t>
            </a:r>
            <a:r>
              <a:rPr lang="en-US" sz="2200"/>
              <a:t>')</a:t>
            </a:r>
          </a:p>
        </p:txBody>
      </p:sp>
    </p:spTree>
    <p:extLst>
      <p:ext uri="{BB962C8B-B14F-4D97-AF65-F5344CB8AC3E}">
        <p14:creationId xmlns:p14="http://schemas.microsoft.com/office/powerpoint/2010/main" val="204618868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Chirping rate and saturation amplitude</a:t>
            </a:r>
          </a:p>
        </p:txBody>
      </p:sp>
      <p:sp>
        <p:nvSpPr>
          <p:cNvPr id="3" name="Content Placeholder 2"/>
          <p:cNvSpPr>
            <a:spLocks noGrp="1"/>
          </p:cNvSpPr>
          <p:nvPr>
            <p:ph idx="1"/>
          </p:nvPr>
        </p:nvSpPr>
        <p:spPr>
          <a:xfrm>
            <a:off x="457200" y="1376064"/>
            <a:ext cx="5443762" cy="3007081"/>
          </a:xfrm>
        </p:spPr>
        <p:txBody>
          <a:bodyPr>
            <a:normAutofit/>
          </a:bodyPr>
          <a:lstStyle/>
          <a:p>
            <a:r>
              <a:rPr lang="en-US" sz="2200"/>
              <a:t>In the constant-frequency low-growth-rate limit, a certain phase-space resonance ceases to contribute to the drive when the flattening region covers the resonance region:</a:t>
            </a:r>
          </a:p>
          <a:p>
            <a:pPr marL="0" indent="0">
              <a:buNone/>
            </a:pPr>
            <a:r>
              <a:rPr lang="en-US" sz="2200"/>
              <a:t>			(</a:t>
            </a:r>
            <a:r>
              <a:rPr lang="en-US" sz="2200">
                <a:latin typeface="Symbol" charset="2"/>
                <a:cs typeface="Symbol" charset="2"/>
              </a:rPr>
              <a:t>D</a:t>
            </a:r>
            <a:r>
              <a:rPr lang="en-US" sz="2200"/>
              <a:t>r</a:t>
            </a:r>
            <a:r>
              <a:rPr lang="en-US" sz="2200" baseline="-25000"/>
              <a:t>grad</a:t>
            </a:r>
            <a:r>
              <a:rPr lang="en-US" sz="2200"/>
              <a:t>)</a:t>
            </a:r>
            <a:r>
              <a:rPr lang="en-US" sz="2200" baseline="-25000"/>
              <a:t>sat</a:t>
            </a:r>
            <a:r>
              <a:rPr lang="en-US" sz="2200"/>
              <a:t> ≈ </a:t>
            </a:r>
            <a:r>
              <a:rPr lang="en-US" sz="2200">
                <a:latin typeface="Symbol" charset="2"/>
                <a:cs typeface="Symbol" charset="2"/>
              </a:rPr>
              <a:t>g</a:t>
            </a:r>
            <a:r>
              <a:rPr lang="en-US" sz="2200"/>
              <a:t> / (</a:t>
            </a:r>
            <a:r>
              <a:rPr lang="en-US" sz="2200">
                <a:latin typeface="Symbol" charset="2"/>
                <a:cs typeface="Symbol" charset="2"/>
              </a:rPr>
              <a:t>w</a:t>
            </a:r>
            <a:r>
              <a:rPr lang="en-US" sz="2200" baseline="-25000"/>
              <a:t>res</a:t>
            </a:r>
            <a:r>
              <a:rPr lang="en-US" sz="2200"/>
              <a:t>')</a:t>
            </a:r>
          </a:p>
          <a:p>
            <a:r>
              <a:rPr lang="en-US" sz="2200"/>
              <a:t>In the chirping case, the resonance region moves along with the resonance radius</a:t>
            </a:r>
          </a:p>
        </p:txBody>
      </p:sp>
      <p:sp>
        <p:nvSpPr>
          <p:cNvPr id="6" name="Content Placeholder 2"/>
          <p:cNvSpPr txBox="1">
            <a:spLocks/>
          </p:cNvSpPr>
          <p:nvPr/>
        </p:nvSpPr>
        <p:spPr>
          <a:xfrm>
            <a:off x="460205" y="4417329"/>
            <a:ext cx="8061569" cy="24313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a:t>This requires a larger gradient drift (</a:t>
            </a:r>
            <a:r>
              <a:rPr lang="en-US" sz="2200">
                <a:latin typeface="Symbol" charset="2"/>
                <a:cs typeface="Symbol" charset="2"/>
              </a:rPr>
              <a:t>D</a:t>
            </a:r>
            <a:r>
              <a:rPr lang="en-US" sz="2200"/>
              <a:t>r</a:t>
            </a:r>
            <a:r>
              <a:rPr lang="en-US" sz="2200" baseline="-25000"/>
              <a:t>grad</a:t>
            </a:r>
            <a:r>
              <a:rPr lang="en-US" sz="2200"/>
              <a:t>)</a:t>
            </a:r>
            <a:r>
              <a:rPr lang="en-US" sz="2200" baseline="-25000"/>
              <a:t>sat</a:t>
            </a:r>
            <a:r>
              <a:rPr lang="en-US" sz="2200"/>
              <a:t> ≈ (</a:t>
            </a:r>
            <a:r>
              <a:rPr lang="en-US" sz="2200">
                <a:latin typeface="Symbol" charset="2"/>
                <a:cs typeface="Symbol" charset="2"/>
              </a:rPr>
              <a:t>Dw</a:t>
            </a:r>
            <a:r>
              <a:rPr lang="en-US" sz="2200"/>
              <a:t>)</a:t>
            </a:r>
            <a:r>
              <a:rPr lang="en-US" sz="2200" baseline="-25000"/>
              <a:t>sat</a:t>
            </a:r>
            <a:r>
              <a:rPr lang="en-US" sz="2200"/>
              <a:t> / (</a:t>
            </a:r>
            <a:r>
              <a:rPr lang="en-US" sz="2200">
                <a:latin typeface="Symbol" charset="2"/>
                <a:cs typeface="Symbol" charset="2"/>
              </a:rPr>
              <a:t>w</a:t>
            </a:r>
            <a:r>
              <a:rPr lang="en-US" sz="2200" baseline="-25000"/>
              <a:t>res</a:t>
            </a:r>
            <a:r>
              <a:rPr lang="en-US" sz="2200"/>
              <a:t>')</a:t>
            </a:r>
          </a:p>
          <a:p>
            <a:r>
              <a:rPr lang="en-US" sz="2200"/>
              <a:t>The chirping rate can then be estimated as</a:t>
            </a:r>
          </a:p>
          <a:p>
            <a:pPr marL="0" indent="0">
              <a:buNone/>
            </a:pPr>
            <a:r>
              <a:rPr lang="en-US" sz="2200"/>
              <a:t>			(</a:t>
            </a:r>
            <a:r>
              <a:rPr lang="en-US" sz="2200">
                <a:latin typeface="Symbol" charset="2"/>
                <a:cs typeface="Symbol" charset="2"/>
              </a:rPr>
              <a:t>Dw/D</a:t>
            </a:r>
            <a:r>
              <a:rPr lang="en-US" sz="2200"/>
              <a:t>t)</a:t>
            </a:r>
            <a:r>
              <a:rPr lang="en-US" sz="2200" baseline="-25000"/>
              <a:t>sat</a:t>
            </a:r>
            <a:r>
              <a:rPr lang="en-US" sz="2200"/>
              <a:t> ≈ (</a:t>
            </a:r>
            <a:r>
              <a:rPr lang="en-US" sz="2200">
                <a:latin typeface="Symbol" charset="2"/>
                <a:cs typeface="Symbol" charset="2"/>
              </a:rPr>
              <a:t>w</a:t>
            </a:r>
            <a:r>
              <a:rPr lang="en-US" sz="2200" baseline="-25000"/>
              <a:t>res</a:t>
            </a:r>
            <a:r>
              <a:rPr lang="en-US" sz="2200"/>
              <a:t>')  (</a:t>
            </a:r>
            <a:r>
              <a:rPr lang="en-US" sz="2200">
                <a:latin typeface="Symbol" charset="2"/>
                <a:cs typeface="Symbol" charset="2"/>
              </a:rPr>
              <a:t>D</a:t>
            </a:r>
            <a:r>
              <a:rPr lang="en-US" sz="2200"/>
              <a:t>r</a:t>
            </a:r>
            <a:r>
              <a:rPr lang="en-US" sz="2200" baseline="-25000"/>
              <a:t>grad</a:t>
            </a:r>
            <a:r>
              <a:rPr lang="en-US" sz="2200"/>
              <a:t>/</a:t>
            </a:r>
            <a:r>
              <a:rPr lang="en-US" sz="2200">
                <a:latin typeface="Symbol" charset="2"/>
                <a:cs typeface="Symbol" charset="2"/>
              </a:rPr>
              <a:t>D</a:t>
            </a:r>
            <a:r>
              <a:rPr lang="en-US" sz="2200"/>
              <a:t>t)</a:t>
            </a:r>
            <a:r>
              <a:rPr lang="en-US" sz="2200" baseline="-25000"/>
              <a:t>sat</a:t>
            </a:r>
            <a:endParaRPr lang="en-US" sz="2200"/>
          </a:p>
        </p:txBody>
      </p:sp>
      <p:pic>
        <p:nvPicPr>
          <p:cNvPr id="8" name="Picture 7" descr="omega_vs_r_sat_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4000" y="1199367"/>
            <a:ext cx="3240000" cy="3240000"/>
          </a:xfrm>
          <a:prstGeom prst="rect">
            <a:avLst/>
          </a:prstGeom>
        </p:spPr>
      </p:pic>
    </p:spTree>
    <p:extLst>
      <p:ext uri="{BB962C8B-B14F-4D97-AF65-F5344CB8AC3E}">
        <p14:creationId xmlns:p14="http://schemas.microsoft.com/office/powerpoint/2010/main" val="96703119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lta_r_grad_vs_a.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4000" y="1215134"/>
            <a:ext cx="3240000" cy="3240000"/>
          </a:xfrm>
          <a:prstGeom prst="rect">
            <a:avLst/>
          </a:prstGeom>
        </p:spPr>
      </p:pic>
      <p:sp>
        <p:nvSpPr>
          <p:cNvPr id="2" name="Title 1"/>
          <p:cNvSpPr>
            <a:spLocks noGrp="1"/>
          </p:cNvSpPr>
          <p:nvPr>
            <p:ph type="title"/>
          </p:nvPr>
        </p:nvSpPr>
        <p:spPr/>
        <p:txBody>
          <a:bodyPr>
            <a:normAutofit fontScale="90000"/>
          </a:bodyPr>
          <a:lstStyle/>
          <a:p>
            <a:r>
              <a:rPr lang="en-US"/>
              <a:t>Chirping rate and saturation amplitude</a:t>
            </a:r>
          </a:p>
        </p:txBody>
      </p:sp>
      <p:sp>
        <p:nvSpPr>
          <p:cNvPr id="3" name="Content Placeholder 2"/>
          <p:cNvSpPr>
            <a:spLocks noGrp="1"/>
          </p:cNvSpPr>
          <p:nvPr>
            <p:ph idx="1"/>
          </p:nvPr>
        </p:nvSpPr>
        <p:spPr>
          <a:xfrm>
            <a:off x="457200" y="1376064"/>
            <a:ext cx="5443762" cy="3007081"/>
          </a:xfrm>
        </p:spPr>
        <p:txBody>
          <a:bodyPr>
            <a:normAutofit/>
          </a:bodyPr>
          <a:lstStyle/>
          <a:p>
            <a:r>
              <a:rPr lang="en-US" sz="2200"/>
              <a:t>In the constant-frequency low-growth-rate limit, a certain phase-space resonance ceases to contribute to the drive when the flattening region covers the resonance region:</a:t>
            </a:r>
          </a:p>
          <a:p>
            <a:pPr marL="0" indent="0">
              <a:buNone/>
            </a:pPr>
            <a:r>
              <a:rPr lang="en-US" sz="2200"/>
              <a:t>			(</a:t>
            </a:r>
            <a:r>
              <a:rPr lang="en-US" sz="2200">
                <a:latin typeface="Symbol" charset="2"/>
                <a:cs typeface="Symbol" charset="2"/>
              </a:rPr>
              <a:t>D</a:t>
            </a:r>
            <a:r>
              <a:rPr lang="en-US" sz="2200"/>
              <a:t>r</a:t>
            </a:r>
            <a:r>
              <a:rPr lang="en-US" sz="2200" baseline="-25000"/>
              <a:t>grad</a:t>
            </a:r>
            <a:r>
              <a:rPr lang="en-US" sz="2200"/>
              <a:t>)</a:t>
            </a:r>
            <a:r>
              <a:rPr lang="en-US" sz="2200" baseline="-25000"/>
              <a:t>sat</a:t>
            </a:r>
            <a:r>
              <a:rPr lang="en-US" sz="2200"/>
              <a:t> ≈ </a:t>
            </a:r>
            <a:r>
              <a:rPr lang="en-US" sz="2200">
                <a:latin typeface="Symbol" charset="2"/>
                <a:cs typeface="Symbol" charset="2"/>
              </a:rPr>
              <a:t>g</a:t>
            </a:r>
            <a:r>
              <a:rPr lang="en-US" sz="2200"/>
              <a:t> / (</a:t>
            </a:r>
            <a:r>
              <a:rPr lang="en-US" sz="2200">
                <a:latin typeface="Symbol" charset="2"/>
                <a:cs typeface="Symbol" charset="2"/>
              </a:rPr>
              <a:t>w</a:t>
            </a:r>
            <a:r>
              <a:rPr lang="en-US" sz="2200" baseline="-25000"/>
              <a:t>res</a:t>
            </a:r>
            <a:r>
              <a:rPr lang="en-US" sz="2200"/>
              <a:t>')</a:t>
            </a:r>
          </a:p>
          <a:p>
            <a:r>
              <a:rPr lang="en-US" sz="2200"/>
              <a:t>In the chirping case, the resonance region moves along with the resonance radius</a:t>
            </a:r>
          </a:p>
        </p:txBody>
      </p:sp>
      <p:sp>
        <p:nvSpPr>
          <p:cNvPr id="6" name="Content Placeholder 2"/>
          <p:cNvSpPr txBox="1">
            <a:spLocks/>
          </p:cNvSpPr>
          <p:nvPr/>
        </p:nvSpPr>
        <p:spPr>
          <a:xfrm>
            <a:off x="460205" y="4417329"/>
            <a:ext cx="8061569" cy="24313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a:t>This requires a larger gradient drift (</a:t>
            </a:r>
            <a:r>
              <a:rPr lang="en-US" sz="2200">
                <a:latin typeface="Symbol" charset="2"/>
                <a:cs typeface="Symbol" charset="2"/>
              </a:rPr>
              <a:t>D</a:t>
            </a:r>
            <a:r>
              <a:rPr lang="en-US" sz="2200"/>
              <a:t>r</a:t>
            </a:r>
            <a:r>
              <a:rPr lang="en-US" sz="2200" baseline="-25000"/>
              <a:t>grad</a:t>
            </a:r>
            <a:r>
              <a:rPr lang="en-US" sz="2200"/>
              <a:t>)</a:t>
            </a:r>
            <a:r>
              <a:rPr lang="en-US" sz="2200" baseline="-25000"/>
              <a:t>sat</a:t>
            </a:r>
            <a:r>
              <a:rPr lang="en-US" sz="2200"/>
              <a:t> ≈ (</a:t>
            </a:r>
            <a:r>
              <a:rPr lang="en-US" sz="2200">
                <a:latin typeface="Symbol" charset="2"/>
                <a:cs typeface="Symbol" charset="2"/>
              </a:rPr>
              <a:t>Dw</a:t>
            </a:r>
            <a:r>
              <a:rPr lang="en-US" sz="2200"/>
              <a:t>)</a:t>
            </a:r>
            <a:r>
              <a:rPr lang="en-US" sz="2200" baseline="-25000"/>
              <a:t>sat</a:t>
            </a:r>
            <a:r>
              <a:rPr lang="en-US" sz="2200"/>
              <a:t> / (</a:t>
            </a:r>
            <a:r>
              <a:rPr lang="en-US" sz="2200">
                <a:latin typeface="Symbol" charset="2"/>
                <a:cs typeface="Symbol" charset="2"/>
              </a:rPr>
              <a:t>w</a:t>
            </a:r>
            <a:r>
              <a:rPr lang="en-US" sz="2200" baseline="-25000"/>
              <a:t>res</a:t>
            </a:r>
            <a:r>
              <a:rPr lang="en-US" sz="2200"/>
              <a:t>')</a:t>
            </a:r>
          </a:p>
          <a:p>
            <a:r>
              <a:rPr lang="en-US" sz="2200"/>
              <a:t>The chirping rate can then be estimated as</a:t>
            </a:r>
          </a:p>
          <a:p>
            <a:pPr marL="0" indent="0">
              <a:buNone/>
            </a:pPr>
            <a:r>
              <a:rPr lang="en-US" sz="2200"/>
              <a:t>			(</a:t>
            </a:r>
            <a:r>
              <a:rPr lang="en-US" sz="2200">
                <a:latin typeface="Symbol" charset="2"/>
                <a:cs typeface="Symbol" charset="2"/>
              </a:rPr>
              <a:t>Dw/D</a:t>
            </a:r>
            <a:r>
              <a:rPr lang="en-US" sz="2200"/>
              <a:t>t)</a:t>
            </a:r>
            <a:r>
              <a:rPr lang="en-US" sz="2200" baseline="-25000"/>
              <a:t>sat</a:t>
            </a:r>
            <a:r>
              <a:rPr lang="en-US" sz="2200"/>
              <a:t> ≈ (</a:t>
            </a:r>
            <a:r>
              <a:rPr lang="en-US" sz="2200">
                <a:latin typeface="Symbol" charset="2"/>
                <a:cs typeface="Symbol" charset="2"/>
              </a:rPr>
              <a:t>w</a:t>
            </a:r>
            <a:r>
              <a:rPr lang="en-US" sz="2200" baseline="-25000"/>
              <a:t>res</a:t>
            </a:r>
            <a:r>
              <a:rPr lang="en-US" sz="2200"/>
              <a:t>')  (</a:t>
            </a:r>
            <a:r>
              <a:rPr lang="en-US" sz="2200">
                <a:latin typeface="Symbol" charset="2"/>
                <a:cs typeface="Symbol" charset="2"/>
              </a:rPr>
              <a:t>D</a:t>
            </a:r>
            <a:r>
              <a:rPr lang="en-US" sz="2200"/>
              <a:t>r</a:t>
            </a:r>
            <a:r>
              <a:rPr lang="en-US" sz="2200" baseline="-25000"/>
              <a:t>grad</a:t>
            </a:r>
            <a:r>
              <a:rPr lang="en-US" sz="2200"/>
              <a:t>/</a:t>
            </a:r>
            <a:r>
              <a:rPr lang="en-US" sz="2200">
                <a:latin typeface="Symbol" charset="2"/>
                <a:cs typeface="Symbol" charset="2"/>
              </a:rPr>
              <a:t>D</a:t>
            </a:r>
            <a:r>
              <a:rPr lang="en-US" sz="2200"/>
              <a:t>t)</a:t>
            </a:r>
            <a:r>
              <a:rPr lang="en-US" sz="2200" baseline="-25000"/>
              <a:t>sat</a:t>
            </a:r>
            <a:endParaRPr lang="en-US" sz="2200"/>
          </a:p>
          <a:p>
            <a:r>
              <a:rPr lang="en-US" sz="2200"/>
              <a:t>Moreover, </a:t>
            </a:r>
            <a:r>
              <a:rPr lang="en-US" sz="2200">
                <a:latin typeface="Symbol" charset="2"/>
                <a:cs typeface="Symbol" charset="2"/>
              </a:rPr>
              <a:t>D</a:t>
            </a:r>
            <a:r>
              <a:rPr lang="en-US" sz="2200"/>
              <a:t>r</a:t>
            </a:r>
            <a:r>
              <a:rPr lang="en-US" sz="2200" baseline="-25000"/>
              <a:t>grad</a:t>
            </a:r>
            <a:r>
              <a:rPr lang="en-US" sz="2200"/>
              <a:t>/</a:t>
            </a:r>
            <a:r>
              <a:rPr lang="en-US" sz="2200">
                <a:latin typeface="Symbol" charset="2"/>
                <a:cs typeface="Symbol" charset="2"/>
              </a:rPr>
              <a:t>D</a:t>
            </a:r>
            <a:r>
              <a:rPr lang="en-US" sz="2200"/>
              <a:t>t ~ A(t)</a:t>
            </a:r>
          </a:p>
        </p:txBody>
      </p:sp>
    </p:spTree>
    <p:extLst>
      <p:ext uri="{BB962C8B-B14F-4D97-AF65-F5344CB8AC3E}">
        <p14:creationId xmlns:p14="http://schemas.microsoft.com/office/powerpoint/2010/main" val="32836166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720"/>
            <a:ext cx="8229600" cy="1143000"/>
          </a:xfrm>
        </p:spPr>
        <p:txBody>
          <a:bodyPr/>
          <a:lstStyle/>
          <a:p>
            <a:r>
              <a:rPr lang="en-US"/>
              <a:t>Chirping Alfvén modes</a:t>
            </a:r>
          </a:p>
        </p:txBody>
      </p:sp>
      <p:sp>
        <p:nvSpPr>
          <p:cNvPr id="5" name="Content Placeholder 2"/>
          <p:cNvSpPr txBox="1">
            <a:spLocks/>
          </p:cNvSpPr>
          <p:nvPr/>
        </p:nvSpPr>
        <p:spPr>
          <a:xfrm>
            <a:off x="453296" y="1451798"/>
            <a:ext cx="8233504" cy="26045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smtClean="0"/>
              <a:t>Alfvén modes in Tokamak equilibria often exhibit frequency variation ("chirping") in the nonlinear phase: it allows maximising power extraction from fast particles</a:t>
            </a:r>
          </a:p>
        </p:txBody>
      </p:sp>
      <p:pic>
        <p:nvPicPr>
          <p:cNvPr id="6" name="Picture 5" descr="chirping_tokama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242" y="2898000"/>
            <a:ext cx="5359517" cy="3960000"/>
          </a:xfrm>
          <a:prstGeom prst="rect">
            <a:avLst/>
          </a:prstGeom>
        </p:spPr>
      </p:pic>
      <p:sp>
        <p:nvSpPr>
          <p:cNvPr id="7" name="TextBox 6"/>
          <p:cNvSpPr txBox="1"/>
          <p:nvPr/>
        </p:nvSpPr>
        <p:spPr>
          <a:xfrm>
            <a:off x="1436974" y="3375723"/>
            <a:ext cx="441146" cy="523220"/>
          </a:xfrm>
          <a:prstGeom prst="rect">
            <a:avLst/>
          </a:prstGeom>
          <a:noFill/>
        </p:spPr>
        <p:txBody>
          <a:bodyPr wrap="none" rtlCol="0">
            <a:spAutoFit/>
          </a:bodyPr>
          <a:lstStyle/>
          <a:p>
            <a:r>
              <a:rPr lang="en-US" sz="2800" b="1">
                <a:latin typeface="Symbol" charset="2"/>
                <a:cs typeface="Symbol" charset="2"/>
              </a:rPr>
              <a:t>w</a:t>
            </a:r>
          </a:p>
        </p:txBody>
      </p:sp>
    </p:spTree>
    <p:extLst>
      <p:ext uri="{BB962C8B-B14F-4D97-AF65-F5344CB8AC3E}">
        <p14:creationId xmlns:p14="http://schemas.microsoft.com/office/powerpoint/2010/main" val="136631752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elta_r_grad_vs_a.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4000" y="1215134"/>
            <a:ext cx="3240000" cy="3240000"/>
          </a:xfrm>
          <a:prstGeom prst="rect">
            <a:avLst/>
          </a:prstGeom>
        </p:spPr>
      </p:pic>
      <p:sp>
        <p:nvSpPr>
          <p:cNvPr id="2" name="Title 1"/>
          <p:cNvSpPr>
            <a:spLocks noGrp="1"/>
          </p:cNvSpPr>
          <p:nvPr>
            <p:ph type="title"/>
          </p:nvPr>
        </p:nvSpPr>
        <p:spPr/>
        <p:txBody>
          <a:bodyPr>
            <a:normAutofit fontScale="90000"/>
          </a:bodyPr>
          <a:lstStyle/>
          <a:p>
            <a:r>
              <a:rPr lang="en-US"/>
              <a:t>Chirping rate and saturation amplitude</a:t>
            </a:r>
          </a:p>
        </p:txBody>
      </p:sp>
      <p:sp>
        <p:nvSpPr>
          <p:cNvPr id="3" name="Content Placeholder 2"/>
          <p:cNvSpPr>
            <a:spLocks noGrp="1"/>
          </p:cNvSpPr>
          <p:nvPr>
            <p:ph idx="1"/>
          </p:nvPr>
        </p:nvSpPr>
        <p:spPr>
          <a:xfrm>
            <a:off x="457200" y="1376064"/>
            <a:ext cx="5443762" cy="3007081"/>
          </a:xfrm>
        </p:spPr>
        <p:txBody>
          <a:bodyPr>
            <a:normAutofit/>
          </a:bodyPr>
          <a:lstStyle/>
          <a:p>
            <a:r>
              <a:rPr lang="en-US" sz="2200"/>
              <a:t>In the constant-frequency low-growth-rate limit, a certain phase-space resonance ceases to contribute to the drive when the flattening region covers the resonance region:</a:t>
            </a:r>
          </a:p>
          <a:p>
            <a:pPr marL="0" indent="0">
              <a:buNone/>
            </a:pPr>
            <a:r>
              <a:rPr lang="en-US" sz="2200"/>
              <a:t>			(</a:t>
            </a:r>
            <a:r>
              <a:rPr lang="en-US" sz="2200">
                <a:latin typeface="Symbol" charset="2"/>
                <a:cs typeface="Symbol" charset="2"/>
              </a:rPr>
              <a:t>D</a:t>
            </a:r>
            <a:r>
              <a:rPr lang="en-US" sz="2200"/>
              <a:t>r</a:t>
            </a:r>
            <a:r>
              <a:rPr lang="en-US" sz="2200" baseline="-25000"/>
              <a:t>grad</a:t>
            </a:r>
            <a:r>
              <a:rPr lang="en-US" sz="2200"/>
              <a:t>)</a:t>
            </a:r>
            <a:r>
              <a:rPr lang="en-US" sz="2200" baseline="-25000"/>
              <a:t>sat</a:t>
            </a:r>
            <a:r>
              <a:rPr lang="en-US" sz="2200"/>
              <a:t> ≈ </a:t>
            </a:r>
            <a:r>
              <a:rPr lang="en-US" sz="2200">
                <a:latin typeface="Symbol" charset="2"/>
                <a:cs typeface="Symbol" charset="2"/>
              </a:rPr>
              <a:t>g</a:t>
            </a:r>
            <a:r>
              <a:rPr lang="en-US" sz="2200"/>
              <a:t> / (</a:t>
            </a:r>
            <a:r>
              <a:rPr lang="en-US" sz="2200">
                <a:latin typeface="Symbol" charset="2"/>
                <a:cs typeface="Symbol" charset="2"/>
              </a:rPr>
              <a:t>w</a:t>
            </a:r>
            <a:r>
              <a:rPr lang="en-US" sz="2200" baseline="-25000"/>
              <a:t>res</a:t>
            </a:r>
            <a:r>
              <a:rPr lang="en-US" sz="2200"/>
              <a:t>')</a:t>
            </a:r>
          </a:p>
          <a:p>
            <a:r>
              <a:rPr lang="en-US" sz="2200"/>
              <a:t>In the chirping case, the resonance region moves along with the resonance radius</a:t>
            </a:r>
          </a:p>
        </p:txBody>
      </p:sp>
      <p:sp>
        <p:nvSpPr>
          <p:cNvPr id="4" name="Content Placeholder 2"/>
          <p:cNvSpPr txBox="1">
            <a:spLocks/>
          </p:cNvSpPr>
          <p:nvPr/>
        </p:nvSpPr>
        <p:spPr>
          <a:xfrm>
            <a:off x="460205" y="4417329"/>
            <a:ext cx="8061569" cy="243131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a:t>This requires a larger gradient drift (</a:t>
            </a:r>
            <a:r>
              <a:rPr lang="en-US" sz="2200">
                <a:latin typeface="Symbol" charset="2"/>
                <a:cs typeface="Symbol" charset="2"/>
              </a:rPr>
              <a:t>D</a:t>
            </a:r>
            <a:r>
              <a:rPr lang="en-US" sz="2200"/>
              <a:t>r</a:t>
            </a:r>
            <a:r>
              <a:rPr lang="en-US" sz="2200" baseline="-25000"/>
              <a:t>grad</a:t>
            </a:r>
            <a:r>
              <a:rPr lang="en-US" sz="2200"/>
              <a:t>)</a:t>
            </a:r>
            <a:r>
              <a:rPr lang="en-US" sz="2200" baseline="-25000"/>
              <a:t>sat</a:t>
            </a:r>
            <a:r>
              <a:rPr lang="en-US" sz="2200"/>
              <a:t> ≈ (</a:t>
            </a:r>
            <a:r>
              <a:rPr lang="en-US" sz="2200">
                <a:latin typeface="Symbol" charset="2"/>
                <a:cs typeface="Symbol" charset="2"/>
              </a:rPr>
              <a:t>Dw</a:t>
            </a:r>
            <a:r>
              <a:rPr lang="en-US" sz="2200"/>
              <a:t>)</a:t>
            </a:r>
            <a:r>
              <a:rPr lang="en-US" sz="2200" baseline="-25000"/>
              <a:t>sat</a:t>
            </a:r>
            <a:r>
              <a:rPr lang="en-US" sz="2200"/>
              <a:t> / (</a:t>
            </a:r>
            <a:r>
              <a:rPr lang="en-US" sz="2200">
                <a:latin typeface="Symbol" charset="2"/>
                <a:cs typeface="Symbol" charset="2"/>
              </a:rPr>
              <a:t>w</a:t>
            </a:r>
            <a:r>
              <a:rPr lang="en-US" sz="2200" baseline="-25000"/>
              <a:t>res</a:t>
            </a:r>
            <a:r>
              <a:rPr lang="en-US" sz="2200"/>
              <a:t>')</a:t>
            </a:r>
          </a:p>
          <a:p>
            <a:r>
              <a:rPr lang="en-US" sz="2200"/>
              <a:t>The chirping rate can then be estimated as</a:t>
            </a:r>
          </a:p>
          <a:p>
            <a:pPr marL="0" indent="0">
              <a:buNone/>
            </a:pPr>
            <a:r>
              <a:rPr lang="en-US" sz="2200"/>
              <a:t>			(</a:t>
            </a:r>
            <a:r>
              <a:rPr lang="en-US" sz="2200">
                <a:latin typeface="Symbol" charset="2"/>
                <a:cs typeface="Symbol" charset="2"/>
              </a:rPr>
              <a:t>Dw/D</a:t>
            </a:r>
            <a:r>
              <a:rPr lang="en-US" sz="2200"/>
              <a:t>t)</a:t>
            </a:r>
            <a:r>
              <a:rPr lang="en-US" sz="2200" baseline="-25000"/>
              <a:t>sat</a:t>
            </a:r>
            <a:r>
              <a:rPr lang="en-US" sz="2200"/>
              <a:t> ≈ (</a:t>
            </a:r>
            <a:r>
              <a:rPr lang="en-US" sz="2200">
                <a:latin typeface="Symbol" charset="2"/>
                <a:cs typeface="Symbol" charset="2"/>
              </a:rPr>
              <a:t>w</a:t>
            </a:r>
            <a:r>
              <a:rPr lang="en-US" sz="2200" baseline="-25000"/>
              <a:t>res</a:t>
            </a:r>
            <a:r>
              <a:rPr lang="en-US" sz="2200"/>
              <a:t>')  (</a:t>
            </a:r>
            <a:r>
              <a:rPr lang="en-US" sz="2200">
                <a:latin typeface="Symbol" charset="2"/>
                <a:cs typeface="Symbol" charset="2"/>
              </a:rPr>
              <a:t>D</a:t>
            </a:r>
            <a:r>
              <a:rPr lang="en-US" sz="2200"/>
              <a:t>r</a:t>
            </a:r>
            <a:r>
              <a:rPr lang="en-US" sz="2200" baseline="-25000"/>
              <a:t>grad</a:t>
            </a:r>
            <a:r>
              <a:rPr lang="en-US" sz="2200"/>
              <a:t>/</a:t>
            </a:r>
            <a:r>
              <a:rPr lang="en-US" sz="2200">
                <a:latin typeface="Symbol" charset="2"/>
                <a:cs typeface="Symbol" charset="2"/>
              </a:rPr>
              <a:t>D</a:t>
            </a:r>
            <a:r>
              <a:rPr lang="en-US" sz="2200"/>
              <a:t>t)</a:t>
            </a:r>
            <a:r>
              <a:rPr lang="en-US" sz="2200" baseline="-25000"/>
              <a:t>sat</a:t>
            </a:r>
            <a:r>
              <a:rPr lang="en-US" sz="2200"/>
              <a:t> </a:t>
            </a:r>
          </a:p>
          <a:p>
            <a:r>
              <a:rPr lang="en-US" sz="2200"/>
              <a:t>Moreover, </a:t>
            </a:r>
            <a:r>
              <a:rPr lang="en-US" sz="2200">
                <a:latin typeface="Symbol" charset="2"/>
                <a:cs typeface="Symbol" charset="2"/>
              </a:rPr>
              <a:t>D</a:t>
            </a:r>
            <a:r>
              <a:rPr lang="en-US" sz="2200"/>
              <a:t>r</a:t>
            </a:r>
            <a:r>
              <a:rPr lang="en-US" sz="2200" baseline="-25000"/>
              <a:t>grad</a:t>
            </a:r>
            <a:r>
              <a:rPr lang="en-US" sz="2200"/>
              <a:t>/</a:t>
            </a:r>
            <a:r>
              <a:rPr lang="en-US" sz="2200">
                <a:latin typeface="Symbol" charset="2"/>
                <a:cs typeface="Symbol" charset="2"/>
              </a:rPr>
              <a:t>D</a:t>
            </a:r>
            <a:r>
              <a:rPr lang="en-US" sz="2200"/>
              <a:t>t ~ A(t)</a:t>
            </a:r>
          </a:p>
          <a:p>
            <a:r>
              <a:rPr lang="en-US" sz="2200"/>
              <a:t>Then (</a:t>
            </a:r>
            <a:r>
              <a:rPr lang="en-US" sz="2200">
                <a:latin typeface="Symbol" charset="2"/>
                <a:cs typeface="Symbol" charset="2"/>
              </a:rPr>
              <a:t>Dw/D</a:t>
            </a:r>
            <a:r>
              <a:rPr lang="en-US" sz="2200"/>
              <a:t>t)</a:t>
            </a:r>
            <a:r>
              <a:rPr lang="en-US" sz="2200" baseline="-25000"/>
              <a:t>sat</a:t>
            </a:r>
            <a:r>
              <a:rPr lang="en-US" sz="2200"/>
              <a:t> ~ (</a:t>
            </a:r>
            <a:r>
              <a:rPr lang="en-US" sz="2200">
                <a:latin typeface="Symbol" charset="2"/>
                <a:cs typeface="Symbol" charset="2"/>
              </a:rPr>
              <a:t>w</a:t>
            </a:r>
            <a:r>
              <a:rPr lang="en-US" sz="2200" baseline="-25000"/>
              <a:t>res</a:t>
            </a:r>
            <a:r>
              <a:rPr lang="en-US" sz="2200"/>
              <a:t>')  A</a:t>
            </a:r>
            <a:r>
              <a:rPr lang="en-US" sz="2200" baseline="-25000"/>
              <a:t>sat</a:t>
            </a:r>
            <a:endParaRPr lang="en-US" sz="2200"/>
          </a:p>
        </p:txBody>
      </p:sp>
    </p:spTree>
    <p:extLst>
      <p:ext uri="{BB962C8B-B14F-4D97-AF65-F5344CB8AC3E}">
        <p14:creationId xmlns:p14="http://schemas.microsoft.com/office/powerpoint/2010/main" val="364335294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872"/>
            <a:ext cx="8229600" cy="1143000"/>
          </a:xfrm>
        </p:spPr>
        <p:txBody>
          <a:bodyPr>
            <a:normAutofit fontScale="90000"/>
          </a:bodyPr>
          <a:lstStyle/>
          <a:p>
            <a:r>
              <a:rPr lang="en-US"/>
              <a:t>Chirping rate and saturation amplitude</a:t>
            </a:r>
          </a:p>
        </p:txBody>
      </p:sp>
      <p:sp>
        <p:nvSpPr>
          <p:cNvPr id="3" name="Content Placeholder 2"/>
          <p:cNvSpPr>
            <a:spLocks noGrp="1"/>
          </p:cNvSpPr>
          <p:nvPr>
            <p:ph idx="1"/>
          </p:nvPr>
        </p:nvSpPr>
        <p:spPr>
          <a:xfrm>
            <a:off x="457199" y="1189188"/>
            <a:ext cx="8061569" cy="4525963"/>
          </a:xfrm>
        </p:spPr>
        <p:txBody>
          <a:bodyPr>
            <a:normAutofit/>
          </a:bodyPr>
          <a:lstStyle/>
          <a:p>
            <a:r>
              <a:rPr lang="en-US" sz="2200"/>
              <a:t>This scaling is well satisfied by ORB5 simulations, performed with/wihout FLR effects, different energetic-particle density, different bulk-plasma temperature gradient</a:t>
            </a:r>
          </a:p>
        </p:txBody>
      </p:sp>
      <p:pic>
        <p:nvPicPr>
          <p:cNvPr id="4" name="Picture 3" descr="orb5_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2272" y="3313708"/>
            <a:ext cx="4092652" cy="2761110"/>
          </a:xfrm>
          <a:prstGeom prst="rect">
            <a:avLst/>
          </a:prstGeom>
        </p:spPr>
      </p:pic>
      <p:pic>
        <p:nvPicPr>
          <p:cNvPr id="5" name="Picture 4" descr="orb5_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53" y="2517518"/>
            <a:ext cx="3930811" cy="1440000"/>
          </a:xfrm>
          <a:prstGeom prst="rect">
            <a:avLst/>
          </a:prstGeom>
        </p:spPr>
      </p:pic>
      <p:pic>
        <p:nvPicPr>
          <p:cNvPr id="6" name="Picture 5" descr="orb5_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963858"/>
            <a:ext cx="2895568" cy="1440000"/>
          </a:xfrm>
          <a:prstGeom prst="rect">
            <a:avLst/>
          </a:prstGeom>
        </p:spPr>
      </p:pic>
      <p:pic>
        <p:nvPicPr>
          <p:cNvPr id="7" name="Picture 6" descr="orb5_3.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52" y="5418000"/>
            <a:ext cx="4973196" cy="1440000"/>
          </a:xfrm>
          <a:prstGeom prst="rect">
            <a:avLst/>
          </a:prstGeom>
        </p:spPr>
      </p:pic>
      <p:sp>
        <p:nvSpPr>
          <p:cNvPr id="8" name="TextBox 7"/>
          <p:cNvSpPr txBox="1"/>
          <p:nvPr/>
        </p:nvSpPr>
        <p:spPr>
          <a:xfrm>
            <a:off x="2895568" y="4220307"/>
            <a:ext cx="1813317" cy="923330"/>
          </a:xfrm>
          <a:prstGeom prst="rect">
            <a:avLst/>
          </a:prstGeom>
          <a:noFill/>
        </p:spPr>
        <p:txBody>
          <a:bodyPr wrap="none" rtlCol="0">
            <a:spAutoFit/>
          </a:bodyPr>
          <a:lstStyle/>
          <a:p>
            <a:pPr marL="342900" indent="-342900">
              <a:buAutoNum type="alphaLcParenR"/>
            </a:pPr>
            <a:r>
              <a:rPr lang="en-US"/>
              <a:t>n</a:t>
            </a:r>
            <a:r>
              <a:rPr lang="en-US" baseline="-25000"/>
              <a:t>EP</a:t>
            </a:r>
            <a:r>
              <a:rPr lang="en-US"/>
              <a:t>/n</a:t>
            </a:r>
            <a:r>
              <a:rPr lang="en-US" baseline="-25000"/>
              <a:t>i</a:t>
            </a:r>
            <a:r>
              <a:rPr lang="en-US"/>
              <a:t>=0.0075</a:t>
            </a:r>
          </a:p>
          <a:p>
            <a:pPr marL="342900" indent="-342900">
              <a:buFontTx/>
              <a:buAutoNum type="alphaLcParenR"/>
            </a:pPr>
            <a:r>
              <a:rPr lang="en-US"/>
              <a:t>n</a:t>
            </a:r>
            <a:r>
              <a:rPr lang="en-US" baseline="-25000"/>
              <a:t>EP</a:t>
            </a:r>
            <a:r>
              <a:rPr lang="en-US"/>
              <a:t>/n</a:t>
            </a:r>
            <a:r>
              <a:rPr lang="en-US" baseline="-25000"/>
              <a:t>i</a:t>
            </a:r>
            <a:r>
              <a:rPr lang="en-US"/>
              <a:t>=0.0080</a:t>
            </a:r>
          </a:p>
          <a:p>
            <a:pPr marL="342900" indent="-342900">
              <a:buFontTx/>
              <a:buAutoNum type="alphaLcParenR"/>
            </a:pPr>
            <a:r>
              <a:rPr lang="en-US"/>
              <a:t>n</a:t>
            </a:r>
            <a:r>
              <a:rPr lang="en-US" baseline="-25000"/>
              <a:t>EP</a:t>
            </a:r>
            <a:r>
              <a:rPr lang="en-US"/>
              <a:t>/n</a:t>
            </a:r>
            <a:r>
              <a:rPr lang="en-US" baseline="-25000"/>
              <a:t>i</a:t>
            </a:r>
            <a:r>
              <a:rPr lang="en-US"/>
              <a:t>=0.0085</a:t>
            </a:r>
          </a:p>
        </p:txBody>
      </p:sp>
    </p:spTree>
    <p:extLst>
      <p:ext uri="{BB962C8B-B14F-4D97-AF65-F5344CB8AC3E}">
        <p14:creationId xmlns:p14="http://schemas.microsoft.com/office/powerpoint/2010/main" val="203434634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_max_initial_2d_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218" y="3258000"/>
            <a:ext cx="3600000" cy="3600000"/>
          </a:xfrm>
          <a:prstGeom prst="rect">
            <a:avLst/>
          </a:prstGeom>
        </p:spPr>
      </p:pic>
      <p:sp>
        <p:nvSpPr>
          <p:cNvPr id="2" name="Title 1"/>
          <p:cNvSpPr>
            <a:spLocks noGrp="1"/>
          </p:cNvSpPr>
          <p:nvPr>
            <p:ph type="title"/>
          </p:nvPr>
        </p:nvSpPr>
        <p:spPr>
          <a:xfrm>
            <a:off x="457200" y="39468"/>
            <a:ext cx="8229600" cy="877676"/>
          </a:xfrm>
        </p:spPr>
        <p:txBody>
          <a:bodyPr/>
          <a:lstStyle/>
          <a:p>
            <a:r>
              <a:rPr lang="en-US"/>
              <a:t>Richer non linear dynamics</a:t>
            </a:r>
          </a:p>
        </p:txBody>
      </p:sp>
      <p:sp>
        <p:nvSpPr>
          <p:cNvPr id="3" name="Content Placeholder 2"/>
          <p:cNvSpPr>
            <a:spLocks noGrp="1"/>
          </p:cNvSpPr>
          <p:nvPr>
            <p:ph idx="1"/>
          </p:nvPr>
        </p:nvSpPr>
        <p:spPr>
          <a:xfrm>
            <a:off x="457200" y="965241"/>
            <a:ext cx="8229600" cy="4525963"/>
          </a:xfrm>
        </p:spPr>
        <p:txBody>
          <a:bodyPr>
            <a:normAutofit/>
          </a:bodyPr>
          <a:lstStyle/>
          <a:p>
            <a:r>
              <a:rPr lang="en-US" sz="2200"/>
              <a:t>This agreement does not mean that power exchange between particles and the mode can be described just in terms of the dynamics of the "linear resonance" (that is, the relevant one in the linear stage)</a:t>
            </a:r>
          </a:p>
          <a:p>
            <a:r>
              <a:rPr lang="en-US" sz="2200"/>
              <a:t>The figure reports the label U</a:t>
            </a:r>
            <a:r>
              <a:rPr lang="en-US" sz="2200" baseline="-25000"/>
              <a:t>eq0</a:t>
            </a:r>
            <a:r>
              <a:rPr lang="en-US" sz="2200"/>
              <a:t> for the dominant phase-space slices at each time (the other label is M=0 at each time)</a:t>
            </a:r>
          </a:p>
          <a:p>
            <a:r>
              <a:rPr lang="en-US" sz="2200"/>
              <a:t>A succession of different slices contributes to the growth of the mode</a:t>
            </a:r>
          </a:p>
        </p:txBody>
      </p:sp>
    </p:spTree>
    <p:extLst>
      <p:ext uri="{BB962C8B-B14F-4D97-AF65-F5344CB8AC3E}">
        <p14:creationId xmlns:p14="http://schemas.microsoft.com/office/powerpoint/2010/main" val="241729872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_max_initial_2d_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3541" y="3258000"/>
            <a:ext cx="3600000" cy="3600000"/>
          </a:xfrm>
          <a:prstGeom prst="rect">
            <a:avLst/>
          </a:prstGeom>
        </p:spPr>
      </p:pic>
      <p:sp>
        <p:nvSpPr>
          <p:cNvPr id="2" name="Title 1"/>
          <p:cNvSpPr>
            <a:spLocks noGrp="1"/>
          </p:cNvSpPr>
          <p:nvPr>
            <p:ph type="title"/>
          </p:nvPr>
        </p:nvSpPr>
        <p:spPr>
          <a:xfrm>
            <a:off x="457200" y="39468"/>
            <a:ext cx="8229600" cy="877676"/>
          </a:xfrm>
        </p:spPr>
        <p:txBody>
          <a:bodyPr/>
          <a:lstStyle/>
          <a:p>
            <a:r>
              <a:rPr lang="en-US"/>
              <a:t>Richer non linear dynamics</a:t>
            </a:r>
          </a:p>
        </p:txBody>
      </p:sp>
      <p:sp>
        <p:nvSpPr>
          <p:cNvPr id="3" name="Content Placeholder 2"/>
          <p:cNvSpPr>
            <a:spLocks noGrp="1"/>
          </p:cNvSpPr>
          <p:nvPr>
            <p:ph idx="1"/>
          </p:nvPr>
        </p:nvSpPr>
        <p:spPr>
          <a:xfrm>
            <a:off x="457200" y="965241"/>
            <a:ext cx="8229600" cy="4525963"/>
          </a:xfrm>
        </p:spPr>
        <p:txBody>
          <a:bodyPr>
            <a:normAutofit/>
          </a:bodyPr>
          <a:lstStyle/>
          <a:p>
            <a:r>
              <a:rPr lang="en-US" sz="2200"/>
              <a:t>After considering the "linear resonance", let us consider one of the resonances that dominate during the non linear stage ("non linear resonance")</a:t>
            </a:r>
          </a:p>
          <a:p>
            <a:r>
              <a:rPr lang="en-US" sz="2200"/>
              <a:t>This non linear resonance yields a little drive during the linear stage; why does such drive strongly grow in the non linear stage?</a:t>
            </a:r>
          </a:p>
        </p:txBody>
      </p:sp>
      <p:pic>
        <p:nvPicPr>
          <p:cNvPr id="8" name="Picture 7" descr="maxpower_2d_amu_vs_t.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5055" y="3258000"/>
            <a:ext cx="3600000" cy="3600000"/>
          </a:xfrm>
          <a:prstGeom prst="rect">
            <a:avLst/>
          </a:prstGeom>
        </p:spPr>
      </p:pic>
    </p:spTree>
    <p:extLst>
      <p:ext uri="{BB962C8B-B14F-4D97-AF65-F5344CB8AC3E}">
        <p14:creationId xmlns:p14="http://schemas.microsoft.com/office/powerpoint/2010/main" val="229431103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n_wt_ph_buffer_11_t=15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38000"/>
            <a:ext cx="4320000" cy="4320000"/>
          </a:xfrm>
          <a:prstGeom prst="rect">
            <a:avLst/>
          </a:prstGeom>
        </p:spPr>
      </p:pic>
      <p:pic>
        <p:nvPicPr>
          <p:cNvPr id="7" name="Picture 6" descr="an_wt_ph_buffer_11_t=750.jpg"/>
          <p:cNvPicPr>
            <a:picLocks noChangeAspect="1"/>
          </p:cNvPicPr>
          <p:nvPr/>
        </p:nvPicPr>
        <p:blipFill>
          <a:blip r:embed="rId4">
            <a:alphaModFix amt="56000"/>
            <a:extLst>
              <a:ext uri="{28A0092B-C50C-407E-A947-70E740481C1C}">
                <a14:useLocalDpi xmlns:a14="http://schemas.microsoft.com/office/drawing/2010/main" val="0"/>
              </a:ext>
            </a:extLst>
          </a:blip>
          <a:stretch>
            <a:fillRect/>
          </a:stretch>
        </p:blipFill>
        <p:spPr>
          <a:xfrm>
            <a:off x="0" y="2538000"/>
            <a:ext cx="4320000" cy="4320000"/>
          </a:xfrm>
          <a:prstGeom prst="rect">
            <a:avLst/>
          </a:prstGeom>
        </p:spPr>
      </p:pic>
      <p:pic>
        <p:nvPicPr>
          <p:cNvPr id="10" name="Picture 9" descr="phi_equatoriale_time_er.gif"/>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5246074" y="2960072"/>
            <a:ext cx="3810000" cy="3810000"/>
          </a:xfrm>
          <a:prstGeom prst="rect">
            <a:avLst/>
          </a:prstGeom>
        </p:spPr>
      </p:pic>
      <p:sp>
        <p:nvSpPr>
          <p:cNvPr id="2" name="Title 1"/>
          <p:cNvSpPr>
            <a:spLocks noGrp="1"/>
          </p:cNvSpPr>
          <p:nvPr>
            <p:ph type="title"/>
          </p:nvPr>
        </p:nvSpPr>
        <p:spPr>
          <a:xfrm>
            <a:off x="457200" y="74082"/>
            <a:ext cx="8229600" cy="875573"/>
          </a:xfrm>
        </p:spPr>
        <p:txBody>
          <a:bodyPr>
            <a:normAutofit/>
          </a:bodyPr>
          <a:lstStyle/>
          <a:p>
            <a:r>
              <a:rPr lang="en-US" dirty="0"/>
              <a:t>"Non linear" resonance</a:t>
            </a:r>
          </a:p>
        </p:txBody>
      </p:sp>
      <p:pic>
        <p:nvPicPr>
          <p:cNvPr id="11" name="Picture 10" descr="er_resonance.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7538" y="2862000"/>
            <a:ext cx="3996000" cy="3996000"/>
          </a:xfrm>
          <a:prstGeom prst="rect">
            <a:avLst/>
          </a:prstGeom>
        </p:spPr>
      </p:pic>
      <p:sp>
        <p:nvSpPr>
          <p:cNvPr id="12" name="Content Placeholder 2"/>
          <p:cNvSpPr txBox="1">
            <a:spLocks/>
          </p:cNvSpPr>
          <p:nvPr/>
        </p:nvSpPr>
        <p:spPr>
          <a:xfrm>
            <a:off x="442146" y="967113"/>
            <a:ext cx="8244654" cy="56266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The reason is that the resonance region and the mode peak, originally separated, move toward each other </a:t>
            </a:r>
          </a:p>
          <a:p>
            <a:r>
              <a:rPr lang="en-US" sz="2200" dirty="0"/>
              <a:t>While the resonance region moves inwards, the mode peak drifts outwards, due to the radial slope of the continuum</a:t>
            </a:r>
          </a:p>
          <a:p>
            <a:endParaRPr lang="en-US" sz="2200" dirty="0"/>
          </a:p>
          <a:p>
            <a:endParaRPr lang="en-US" sz="2200" dirty="0"/>
          </a:p>
        </p:txBody>
      </p:sp>
    </p:spTree>
    <p:extLst>
      <p:ext uri="{BB962C8B-B14F-4D97-AF65-F5344CB8AC3E}">
        <p14:creationId xmlns:p14="http://schemas.microsoft.com/office/powerpoint/2010/main" val="400448237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082"/>
            <a:ext cx="8229600" cy="875573"/>
          </a:xfrm>
        </p:spPr>
        <p:txBody>
          <a:bodyPr>
            <a:normAutofit/>
          </a:bodyPr>
          <a:lstStyle/>
          <a:p>
            <a:r>
              <a:rPr lang="en-US" dirty="0"/>
              <a:t>"Non linear" resonance</a:t>
            </a:r>
          </a:p>
        </p:txBody>
      </p:sp>
      <p:pic>
        <p:nvPicPr>
          <p:cNvPr id="11" name="Picture 10" descr="phi_equatoriale_time_er.gif"/>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5246074" y="2960072"/>
            <a:ext cx="3810000" cy="3810000"/>
          </a:xfrm>
          <a:prstGeom prst="rect">
            <a:avLst/>
          </a:prstGeom>
        </p:spPr>
      </p:pic>
      <p:pic>
        <p:nvPicPr>
          <p:cNvPr id="13" name="Picture 12" descr="power_time_er_n_03_1.gif"/>
          <p:cNvPicPr>
            <a:picLocks noChangeAspect="1"/>
          </p:cNvPicPr>
          <p:nvPr/>
        </p:nvPicPr>
        <p:blipFill>
          <a:blip r:embed="rId4">
            <a:alphaModFix amt="51000"/>
            <a:extLst>
              <a:ext uri="{28A0092B-C50C-407E-A947-70E740481C1C}">
                <a14:useLocalDpi xmlns:a14="http://schemas.microsoft.com/office/drawing/2010/main" val="0"/>
              </a:ext>
            </a:extLst>
          </a:blip>
          <a:stretch>
            <a:fillRect/>
          </a:stretch>
        </p:blipFill>
        <p:spPr>
          <a:xfrm>
            <a:off x="5249848" y="2963848"/>
            <a:ext cx="3816000" cy="3816000"/>
          </a:xfrm>
          <a:prstGeom prst="rect">
            <a:avLst/>
          </a:prstGeom>
        </p:spPr>
      </p:pic>
      <p:pic>
        <p:nvPicPr>
          <p:cNvPr id="12" name="Picture 11" descr="er_resonance.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8000" y="2862000"/>
            <a:ext cx="3996000" cy="3996000"/>
          </a:xfrm>
          <a:prstGeom prst="rect">
            <a:avLst/>
          </a:prstGeom>
        </p:spPr>
      </p:pic>
      <p:sp>
        <p:nvSpPr>
          <p:cNvPr id="7" name="Content Placeholder 2"/>
          <p:cNvSpPr txBox="1">
            <a:spLocks/>
          </p:cNvSpPr>
          <p:nvPr/>
        </p:nvSpPr>
        <p:spPr>
          <a:xfrm>
            <a:off x="442146" y="967113"/>
            <a:ext cx="8244654" cy="56266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The reason is that the resonance region and the mode peak, originally separated, move toward each other </a:t>
            </a:r>
          </a:p>
          <a:p>
            <a:r>
              <a:rPr lang="en-US" sz="2200" dirty="0"/>
              <a:t>While the resonance region moves inwards, the mode peak drifts outwards, due to the radial slope of the continuum</a:t>
            </a:r>
          </a:p>
          <a:p>
            <a:r>
              <a:rPr lang="en-US" sz="2200" dirty="0"/>
              <a:t>As the resonance region meets mode peak, the drive yielded by this slice increases</a:t>
            </a:r>
          </a:p>
          <a:p>
            <a:endParaRPr lang="en-US" sz="2200" dirty="0"/>
          </a:p>
          <a:p>
            <a:endParaRPr lang="en-US" sz="2200" dirty="0"/>
          </a:p>
        </p:txBody>
      </p:sp>
    </p:spTree>
    <p:extLst>
      <p:ext uri="{BB962C8B-B14F-4D97-AF65-F5344CB8AC3E}">
        <p14:creationId xmlns:p14="http://schemas.microsoft.com/office/powerpoint/2010/main" val="142697989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082"/>
            <a:ext cx="8229600" cy="875573"/>
          </a:xfrm>
        </p:spPr>
        <p:txBody>
          <a:bodyPr>
            <a:normAutofit/>
          </a:bodyPr>
          <a:lstStyle/>
          <a:p>
            <a:r>
              <a:rPr lang="en-US" dirty="0"/>
              <a:t>"Non linear" resonance</a:t>
            </a:r>
          </a:p>
        </p:txBody>
      </p:sp>
      <p:sp>
        <p:nvSpPr>
          <p:cNvPr id="5" name="Content Placeholder 2"/>
          <p:cNvSpPr txBox="1">
            <a:spLocks/>
          </p:cNvSpPr>
          <p:nvPr/>
        </p:nvSpPr>
        <p:spPr>
          <a:xfrm>
            <a:off x="442146" y="967113"/>
            <a:ext cx="8244654" cy="56266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The reason is that the resonance region and the mode peak, originally separated, move toward each other </a:t>
            </a:r>
          </a:p>
          <a:p>
            <a:r>
              <a:rPr lang="en-US" sz="2200" dirty="0"/>
              <a:t>While the resonance region moves inwards, the mode peak drifts outwards, due to the radial slope of the continuum</a:t>
            </a:r>
          </a:p>
          <a:p>
            <a:r>
              <a:rPr lang="en-US" sz="2200" dirty="0"/>
              <a:t>As the resonance region meets mode peak, the drive yielded by this slice increases</a:t>
            </a:r>
          </a:p>
          <a:p>
            <a:r>
              <a:rPr lang="en-US" sz="2200" dirty="0"/>
              <a:t>It becomes the dominant contribution at a certain time; then, another slice will take over</a:t>
            </a:r>
          </a:p>
          <a:p>
            <a:endParaRPr lang="en-US" sz="2200" dirty="0"/>
          </a:p>
          <a:p>
            <a:endParaRPr lang="en-US" sz="2200" dirty="0"/>
          </a:p>
          <a:p>
            <a:endParaRPr lang="en-US" sz="2200" dirty="0"/>
          </a:p>
        </p:txBody>
      </p:sp>
      <p:pic>
        <p:nvPicPr>
          <p:cNvPr id="6" name="Picture 5" descr="maxpower_2d_amu_vs_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5055" y="3258000"/>
            <a:ext cx="3600000" cy="3600000"/>
          </a:xfrm>
          <a:prstGeom prst="rect">
            <a:avLst/>
          </a:prstGeom>
        </p:spPr>
      </p:pic>
    </p:spTree>
    <p:extLst>
      <p:ext uri="{BB962C8B-B14F-4D97-AF65-F5344CB8AC3E}">
        <p14:creationId xmlns:p14="http://schemas.microsoft.com/office/powerpoint/2010/main" val="78244502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082"/>
            <a:ext cx="8229600" cy="1143000"/>
          </a:xfrm>
        </p:spPr>
        <p:txBody>
          <a:bodyPr>
            <a:normAutofit/>
          </a:bodyPr>
          <a:lstStyle/>
          <a:p>
            <a:r>
              <a:rPr lang="en-US" dirty="0"/>
              <a:t>Some other aspects...</a:t>
            </a:r>
          </a:p>
        </p:txBody>
      </p:sp>
      <p:sp>
        <p:nvSpPr>
          <p:cNvPr id="6" name="Content Placeholder 2"/>
          <p:cNvSpPr txBox="1">
            <a:spLocks/>
          </p:cNvSpPr>
          <p:nvPr/>
        </p:nvSpPr>
        <p:spPr>
          <a:xfrm>
            <a:off x="453626" y="1052091"/>
            <a:ext cx="8229600" cy="18525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smtClean="0"/>
              <a:t>Let us follow a certain bunch of particles, coloring them according to the instantaneous power-transfer level</a:t>
            </a:r>
          </a:p>
        </p:txBody>
      </p:sp>
      <p:pic>
        <p:nvPicPr>
          <p:cNvPr id="3" name="Picture 2" descr="an_traces_3_drive_415p8_99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00" y="2538000"/>
            <a:ext cx="4320000" cy="4320000"/>
          </a:xfrm>
          <a:prstGeom prst="rect">
            <a:avLst/>
          </a:prstGeom>
        </p:spPr>
      </p:pic>
      <p:sp>
        <p:nvSpPr>
          <p:cNvPr id="4" name="TextBox 3"/>
          <p:cNvSpPr txBox="1"/>
          <p:nvPr/>
        </p:nvSpPr>
        <p:spPr>
          <a:xfrm>
            <a:off x="7079982" y="6253498"/>
            <a:ext cx="488836" cy="584776"/>
          </a:xfrm>
          <a:prstGeom prst="rect">
            <a:avLst/>
          </a:prstGeom>
          <a:noFill/>
        </p:spPr>
        <p:txBody>
          <a:bodyPr wrap="none" rtlCol="0">
            <a:spAutoFit/>
          </a:bodyPr>
          <a:lstStyle/>
          <a:p>
            <a:r>
              <a:rPr lang="en-US" sz="3200">
                <a:latin typeface="Symbol" charset="2"/>
                <a:cs typeface="Symbol" charset="2"/>
              </a:rPr>
              <a:t>Q</a:t>
            </a:r>
          </a:p>
        </p:txBody>
      </p:sp>
    </p:spTree>
    <p:extLst>
      <p:ext uri="{BB962C8B-B14F-4D97-AF65-F5344CB8AC3E}">
        <p14:creationId xmlns:p14="http://schemas.microsoft.com/office/powerpoint/2010/main" val="426735811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082"/>
            <a:ext cx="8229600" cy="1143000"/>
          </a:xfrm>
        </p:spPr>
        <p:txBody>
          <a:bodyPr>
            <a:normAutofit/>
          </a:bodyPr>
          <a:lstStyle/>
          <a:p>
            <a:r>
              <a:rPr lang="en-US" dirty="0"/>
              <a:t>Non adiabatic dynamics</a:t>
            </a:r>
          </a:p>
        </p:txBody>
      </p:sp>
      <p:sp>
        <p:nvSpPr>
          <p:cNvPr id="6" name="Content Placeholder 2"/>
          <p:cNvSpPr txBox="1">
            <a:spLocks/>
          </p:cNvSpPr>
          <p:nvPr/>
        </p:nvSpPr>
        <p:spPr>
          <a:xfrm>
            <a:off x="453626" y="1052091"/>
            <a:ext cx="8229600" cy="18525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Let us follow a certain bunch of particles, coloring them according to the instantaneous power-transfer level</a:t>
            </a:r>
          </a:p>
        </p:txBody>
      </p:sp>
      <p:pic>
        <p:nvPicPr>
          <p:cNvPr id="3" name="Picture 2" descr="an_traces_3_drive_415p8_99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00" y="2538000"/>
            <a:ext cx="4320000" cy="4320000"/>
          </a:xfrm>
          <a:prstGeom prst="rect">
            <a:avLst/>
          </a:prstGeom>
        </p:spPr>
      </p:pic>
      <p:sp>
        <p:nvSpPr>
          <p:cNvPr id="7" name="Content Placeholder 2"/>
          <p:cNvSpPr txBox="1">
            <a:spLocks/>
          </p:cNvSpPr>
          <p:nvPr/>
        </p:nvSpPr>
        <p:spPr>
          <a:xfrm>
            <a:off x="453626" y="1771137"/>
            <a:ext cx="4144375" cy="45334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The</a:t>
            </a:r>
            <a:r>
              <a:rPr lang="en-US" sz="2200" dirty="0" smtClean="0"/>
              <a:t> radial displacement of the orbit in a bounce time is of same order of its width</a:t>
            </a:r>
            <a:endParaRPr lang="en-US" sz="2200" dirty="0"/>
          </a:p>
        </p:txBody>
      </p:sp>
    </p:spTree>
    <p:extLst>
      <p:ext uri="{BB962C8B-B14F-4D97-AF65-F5344CB8AC3E}">
        <p14:creationId xmlns:p14="http://schemas.microsoft.com/office/powerpoint/2010/main" val="96649594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082"/>
            <a:ext cx="8229600" cy="1143000"/>
          </a:xfrm>
        </p:spPr>
        <p:txBody>
          <a:bodyPr>
            <a:normAutofit/>
          </a:bodyPr>
          <a:lstStyle/>
          <a:p>
            <a:r>
              <a:rPr lang="en-US" dirty="0"/>
              <a:t>Non adiabatic dynamics</a:t>
            </a:r>
          </a:p>
        </p:txBody>
      </p:sp>
      <p:sp>
        <p:nvSpPr>
          <p:cNvPr id="6" name="Content Placeholder 2"/>
          <p:cNvSpPr txBox="1">
            <a:spLocks/>
          </p:cNvSpPr>
          <p:nvPr/>
        </p:nvSpPr>
        <p:spPr>
          <a:xfrm>
            <a:off x="453626" y="1052091"/>
            <a:ext cx="8229600" cy="18525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Let us follow a certain bunch of particles, coloring them according to the instantaneous power-transfer level</a:t>
            </a:r>
          </a:p>
        </p:txBody>
      </p:sp>
      <p:pic>
        <p:nvPicPr>
          <p:cNvPr id="3" name="Picture 2" descr="an_traces_3_drive_415p8_99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00" y="2538000"/>
            <a:ext cx="4320000" cy="4320000"/>
          </a:xfrm>
          <a:prstGeom prst="rect">
            <a:avLst/>
          </a:prstGeom>
        </p:spPr>
      </p:pic>
      <p:sp>
        <p:nvSpPr>
          <p:cNvPr id="5" name="Content Placeholder 2"/>
          <p:cNvSpPr txBox="1">
            <a:spLocks/>
          </p:cNvSpPr>
          <p:nvPr/>
        </p:nvSpPr>
        <p:spPr>
          <a:xfrm>
            <a:off x="453626" y="1771137"/>
            <a:ext cx="4144375" cy="45334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The</a:t>
            </a:r>
            <a:r>
              <a:rPr lang="en-US" sz="2200" dirty="0" smtClean="0"/>
              <a:t> radial displacement of the orbit in a bounce time is of same order of its width</a:t>
            </a:r>
            <a:endParaRPr lang="en-US" sz="2200" dirty="0"/>
          </a:p>
          <a:p>
            <a:pPr marL="0" indent="0">
              <a:buNone/>
            </a:pPr>
            <a:r>
              <a:rPr lang="en-US" sz="2200" dirty="0"/>
              <a:t>	</a:t>
            </a:r>
            <a:r>
              <a:rPr lang="en-US" sz="2200" dirty="0">
                <a:sym typeface="Wingdings"/>
              </a:rPr>
              <a:t> non-adiabatic dynamics</a:t>
            </a:r>
            <a:endParaRPr lang="en-US" sz="2200" dirty="0"/>
          </a:p>
        </p:txBody>
      </p:sp>
    </p:spTree>
    <p:extLst>
      <p:ext uri="{BB962C8B-B14F-4D97-AF65-F5344CB8AC3E}">
        <p14:creationId xmlns:p14="http://schemas.microsoft.com/office/powerpoint/2010/main" val="36698699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541"/>
            <a:ext cx="9144000" cy="872313"/>
          </a:xfrm>
        </p:spPr>
        <p:txBody>
          <a:bodyPr>
            <a:normAutofit fontScale="90000"/>
          </a:bodyPr>
          <a:lstStyle/>
          <a:p>
            <a:r>
              <a:rPr lang="en-US" sz="4000" dirty="0" smtClean="0"/>
              <a:t>Investigation of a chirping mode with HMGC</a:t>
            </a:r>
            <a:endParaRPr lang="en-US" sz="4000" dirty="0"/>
          </a:p>
        </p:txBody>
      </p:sp>
      <p:sp>
        <p:nvSpPr>
          <p:cNvPr id="3" name="Content Placeholder 2"/>
          <p:cNvSpPr>
            <a:spLocks noGrp="1"/>
          </p:cNvSpPr>
          <p:nvPr>
            <p:ph idx="1"/>
          </p:nvPr>
        </p:nvSpPr>
        <p:spPr>
          <a:xfrm>
            <a:off x="457200" y="1030042"/>
            <a:ext cx="8229600" cy="5253305"/>
          </a:xfrm>
        </p:spPr>
        <p:txBody>
          <a:bodyPr>
            <a:normAutofit/>
          </a:bodyPr>
          <a:lstStyle/>
          <a:p>
            <a:r>
              <a:rPr lang="en-US" sz="2200" dirty="0" smtClean="0"/>
              <a:t>Let us investigate a </a:t>
            </a:r>
            <a:r>
              <a:rPr lang="en-US" sz="2200" i="1" dirty="0" smtClean="0"/>
              <a:t>n</a:t>
            </a:r>
            <a:r>
              <a:rPr lang="en-US" sz="2200" dirty="0" smtClean="0"/>
              <a:t>=3 EPM, exhibiting frequency chirping in the nonlinear phase </a:t>
            </a:r>
          </a:p>
        </p:txBody>
      </p:sp>
      <p:pic>
        <p:nvPicPr>
          <p:cNvPr id="4" name="Picture 3" descr="an_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4082"/>
            <a:ext cx="2880000" cy="2880000"/>
          </a:xfrm>
          <a:prstGeom prst="rect">
            <a:avLst/>
          </a:prstGeom>
        </p:spPr>
      </p:pic>
      <p:pic>
        <p:nvPicPr>
          <p:cNvPr id="5" name="Picture 4" descr="an_wt_ph_buffer_11.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2000" y="1914082"/>
            <a:ext cx="2880000" cy="2880000"/>
          </a:xfrm>
          <a:prstGeom prst="rect">
            <a:avLst/>
          </a:prstGeom>
        </p:spPr>
      </p:pic>
      <p:pic>
        <p:nvPicPr>
          <p:cNvPr id="9" name="Picture 8" descr="an_mn_ph.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4000" y="1914082"/>
            <a:ext cx="2880000" cy="2880000"/>
          </a:xfrm>
          <a:prstGeom prst="rect">
            <a:avLst/>
          </a:prstGeom>
        </p:spPr>
      </p:pic>
      <p:pic>
        <p:nvPicPr>
          <p:cNvPr id="7" name="Picture 6" descr="logenergy_omega_vs_t.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5560" y="4338000"/>
            <a:ext cx="2520000" cy="2520000"/>
          </a:xfrm>
          <a:prstGeom prst="rect">
            <a:avLst/>
          </a:prstGeom>
        </p:spPr>
      </p:pic>
      <p:sp>
        <p:nvSpPr>
          <p:cNvPr id="8" name="Content Placeholder 2"/>
          <p:cNvSpPr txBox="1">
            <a:spLocks/>
          </p:cNvSpPr>
          <p:nvPr/>
        </p:nvSpPr>
        <p:spPr>
          <a:xfrm>
            <a:off x="457200" y="5184637"/>
            <a:ext cx="4617696" cy="137748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Frequency chirping is apparent in the nonlinear phase</a:t>
            </a:r>
          </a:p>
        </p:txBody>
      </p:sp>
    </p:spTree>
    <p:extLst>
      <p:ext uri="{BB962C8B-B14F-4D97-AF65-F5344CB8AC3E}">
        <p14:creationId xmlns:p14="http://schemas.microsoft.com/office/powerpoint/2010/main" val="57305773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468"/>
            <a:ext cx="8229600" cy="1143000"/>
          </a:xfrm>
        </p:spPr>
        <p:txBody>
          <a:bodyPr/>
          <a:lstStyle/>
          <a:p>
            <a:r>
              <a:rPr lang="en-US"/>
              <a:t>Continuous trapping/detrapping</a:t>
            </a:r>
          </a:p>
        </p:txBody>
      </p:sp>
      <p:sp>
        <p:nvSpPr>
          <p:cNvPr id="3" name="Content Placeholder 2"/>
          <p:cNvSpPr>
            <a:spLocks noGrp="1"/>
          </p:cNvSpPr>
          <p:nvPr>
            <p:ph idx="1"/>
          </p:nvPr>
        </p:nvSpPr>
        <p:spPr>
          <a:xfrm>
            <a:off x="457200" y="988727"/>
            <a:ext cx="8229600" cy="4525963"/>
          </a:xfrm>
        </p:spPr>
        <p:txBody>
          <a:bodyPr>
            <a:normAutofit/>
          </a:bodyPr>
          <a:lstStyle/>
          <a:p>
            <a:r>
              <a:rPr lang="en-US" sz="2200"/>
              <a:t>The non adiabatic character of the dynamics emerges from the continuous trapping/detrapping phenomenon</a:t>
            </a:r>
          </a:p>
        </p:txBody>
      </p:sp>
    </p:spTree>
    <p:extLst>
      <p:ext uri="{BB962C8B-B14F-4D97-AF65-F5344CB8AC3E}">
        <p14:creationId xmlns:p14="http://schemas.microsoft.com/office/powerpoint/2010/main" val="375022383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468"/>
            <a:ext cx="8229600" cy="1143000"/>
          </a:xfrm>
        </p:spPr>
        <p:txBody>
          <a:bodyPr/>
          <a:lstStyle/>
          <a:p>
            <a:r>
              <a:rPr lang="en-US"/>
              <a:t>Continuous trapping/detrapping</a:t>
            </a:r>
          </a:p>
        </p:txBody>
      </p:sp>
      <p:sp>
        <p:nvSpPr>
          <p:cNvPr id="3" name="Content Placeholder 2"/>
          <p:cNvSpPr>
            <a:spLocks noGrp="1"/>
          </p:cNvSpPr>
          <p:nvPr>
            <p:ph idx="1"/>
          </p:nvPr>
        </p:nvSpPr>
        <p:spPr>
          <a:xfrm>
            <a:off x="457200" y="988727"/>
            <a:ext cx="8229600" cy="4525963"/>
          </a:xfrm>
        </p:spPr>
        <p:txBody>
          <a:bodyPr>
            <a:normAutofit/>
          </a:bodyPr>
          <a:lstStyle/>
          <a:p>
            <a:r>
              <a:rPr lang="en-US" sz="2200"/>
              <a:t>The non adiabatic character of the dynamics emerges in the continuous trapping/detrapping phenomenon</a:t>
            </a:r>
          </a:p>
          <a:p>
            <a:r>
              <a:rPr lang="en-US" sz="2200"/>
              <a:t>Let us resort to Lagrangian Coherent Structures</a:t>
            </a:r>
          </a:p>
        </p:txBody>
      </p:sp>
      <p:pic>
        <p:nvPicPr>
          <p:cNvPr id="4" name="Picture 3" descr="lc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741" y="2898000"/>
            <a:ext cx="4610259" cy="3960000"/>
          </a:xfrm>
          <a:prstGeom prst="rect">
            <a:avLst/>
          </a:prstGeom>
        </p:spPr>
      </p:pic>
    </p:spTree>
    <p:extLst>
      <p:ext uri="{BB962C8B-B14F-4D97-AF65-F5344CB8AC3E}">
        <p14:creationId xmlns:p14="http://schemas.microsoft.com/office/powerpoint/2010/main" val="81072766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468"/>
            <a:ext cx="8229600" cy="1143000"/>
          </a:xfrm>
        </p:spPr>
        <p:txBody>
          <a:bodyPr/>
          <a:lstStyle/>
          <a:p>
            <a:r>
              <a:rPr lang="en-US"/>
              <a:t>Continuous trapping/detrapping</a:t>
            </a:r>
          </a:p>
        </p:txBody>
      </p:sp>
      <p:sp>
        <p:nvSpPr>
          <p:cNvPr id="3" name="Content Placeholder 2"/>
          <p:cNvSpPr>
            <a:spLocks noGrp="1"/>
          </p:cNvSpPr>
          <p:nvPr>
            <p:ph idx="1"/>
          </p:nvPr>
        </p:nvSpPr>
        <p:spPr>
          <a:xfrm>
            <a:off x="457200" y="988727"/>
            <a:ext cx="8229600" cy="4525963"/>
          </a:xfrm>
        </p:spPr>
        <p:txBody>
          <a:bodyPr>
            <a:normAutofit/>
          </a:bodyPr>
          <a:lstStyle/>
          <a:p>
            <a:r>
              <a:rPr lang="en-US" sz="2200"/>
              <a:t>The non adiabatic character of the dynamics emerges in the continuous trapping/detrapping phenomenon</a:t>
            </a:r>
          </a:p>
          <a:p>
            <a:r>
              <a:rPr lang="en-US" sz="2200"/>
              <a:t>Let us resort to Lagrangian Coherent Structures</a:t>
            </a:r>
          </a:p>
        </p:txBody>
      </p:sp>
      <p:pic>
        <p:nvPicPr>
          <p:cNvPr id="4" name="Picture 3" descr="lc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741" y="2898000"/>
            <a:ext cx="4610259" cy="3960000"/>
          </a:xfrm>
          <a:prstGeom prst="rect">
            <a:avLst/>
          </a:prstGeom>
        </p:spPr>
      </p:pic>
      <p:sp>
        <p:nvSpPr>
          <p:cNvPr id="5" name="TextBox 4"/>
          <p:cNvSpPr txBox="1"/>
          <p:nvPr/>
        </p:nvSpPr>
        <p:spPr>
          <a:xfrm>
            <a:off x="5629371" y="2379788"/>
            <a:ext cx="1037889" cy="369332"/>
          </a:xfrm>
          <a:prstGeom prst="rect">
            <a:avLst/>
          </a:prstGeom>
          <a:noFill/>
        </p:spPr>
        <p:txBody>
          <a:bodyPr wrap="none" rtlCol="0">
            <a:spAutoFit/>
          </a:bodyPr>
          <a:lstStyle/>
          <a:p>
            <a:r>
              <a:rPr lang="en-US"/>
              <a:t>repulsive</a:t>
            </a:r>
          </a:p>
        </p:txBody>
      </p:sp>
      <p:sp>
        <p:nvSpPr>
          <p:cNvPr id="6" name="TextBox 5"/>
          <p:cNvSpPr txBox="1"/>
          <p:nvPr/>
        </p:nvSpPr>
        <p:spPr>
          <a:xfrm>
            <a:off x="7244819" y="2399325"/>
            <a:ext cx="1078014" cy="369332"/>
          </a:xfrm>
          <a:prstGeom prst="rect">
            <a:avLst/>
          </a:prstGeom>
          <a:noFill/>
        </p:spPr>
        <p:txBody>
          <a:bodyPr wrap="none" rtlCol="0">
            <a:spAutoFit/>
          </a:bodyPr>
          <a:lstStyle/>
          <a:p>
            <a:r>
              <a:rPr lang="en-US"/>
              <a:t>attractive</a:t>
            </a:r>
          </a:p>
        </p:txBody>
      </p:sp>
      <p:cxnSp>
        <p:nvCxnSpPr>
          <p:cNvPr id="7" name="Straight Arrow Connector 6"/>
          <p:cNvCxnSpPr>
            <a:stCxn id="5" idx="2"/>
          </p:cNvCxnSpPr>
          <p:nvPr/>
        </p:nvCxnSpPr>
        <p:spPr>
          <a:xfrm>
            <a:off x="6148316" y="2749120"/>
            <a:ext cx="377530" cy="14321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6" idx="2"/>
          </p:cNvCxnSpPr>
          <p:nvPr/>
        </p:nvCxnSpPr>
        <p:spPr>
          <a:xfrm flipH="1">
            <a:off x="7561383" y="2768657"/>
            <a:ext cx="222443" cy="10608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Content Placeholder 2"/>
          <p:cNvSpPr txBox="1">
            <a:spLocks/>
          </p:cNvSpPr>
          <p:nvPr/>
        </p:nvSpPr>
        <p:spPr>
          <a:xfrm>
            <a:off x="453296" y="2134382"/>
            <a:ext cx="4080445" cy="45524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a:t>Superposition of repulsive and attractive lines would correspond, for constant frequency and mode amplitude, to the separatrix between trapped and unbounded trajectories</a:t>
            </a:r>
          </a:p>
          <a:p>
            <a:endParaRPr lang="en-US" sz="2200"/>
          </a:p>
        </p:txBody>
      </p:sp>
    </p:spTree>
    <p:extLst>
      <p:ext uri="{BB962C8B-B14F-4D97-AF65-F5344CB8AC3E}">
        <p14:creationId xmlns:p14="http://schemas.microsoft.com/office/powerpoint/2010/main" val="226366972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468"/>
            <a:ext cx="8229600" cy="1143000"/>
          </a:xfrm>
        </p:spPr>
        <p:txBody>
          <a:bodyPr/>
          <a:lstStyle/>
          <a:p>
            <a:r>
              <a:rPr lang="en-US"/>
              <a:t>Continuous trapping/detrapping</a:t>
            </a:r>
          </a:p>
        </p:txBody>
      </p:sp>
      <p:sp>
        <p:nvSpPr>
          <p:cNvPr id="3" name="Content Placeholder 2"/>
          <p:cNvSpPr>
            <a:spLocks noGrp="1"/>
          </p:cNvSpPr>
          <p:nvPr>
            <p:ph idx="1"/>
          </p:nvPr>
        </p:nvSpPr>
        <p:spPr>
          <a:xfrm>
            <a:off x="457200" y="988727"/>
            <a:ext cx="8229600" cy="4525963"/>
          </a:xfrm>
        </p:spPr>
        <p:txBody>
          <a:bodyPr>
            <a:normAutofit/>
          </a:bodyPr>
          <a:lstStyle/>
          <a:p>
            <a:r>
              <a:rPr lang="en-US" sz="2200"/>
              <a:t>The non adiabatic character of the dynamics emerges in the continuous trapping/detrapping phenomenon</a:t>
            </a:r>
          </a:p>
          <a:p>
            <a:r>
              <a:rPr lang="en-US" sz="2200"/>
              <a:t>Let us resort to Lagrangian Coherent Structures</a:t>
            </a:r>
          </a:p>
        </p:txBody>
      </p:sp>
      <p:pic>
        <p:nvPicPr>
          <p:cNvPr id="4" name="Picture 3" descr="lc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741" y="2898000"/>
            <a:ext cx="4610259" cy="3960000"/>
          </a:xfrm>
          <a:prstGeom prst="rect">
            <a:avLst/>
          </a:prstGeom>
        </p:spPr>
      </p:pic>
      <p:sp>
        <p:nvSpPr>
          <p:cNvPr id="5" name="TextBox 4"/>
          <p:cNvSpPr txBox="1"/>
          <p:nvPr/>
        </p:nvSpPr>
        <p:spPr>
          <a:xfrm>
            <a:off x="5629371" y="2379788"/>
            <a:ext cx="1037889" cy="369332"/>
          </a:xfrm>
          <a:prstGeom prst="rect">
            <a:avLst/>
          </a:prstGeom>
          <a:noFill/>
        </p:spPr>
        <p:txBody>
          <a:bodyPr wrap="none" rtlCol="0">
            <a:spAutoFit/>
          </a:bodyPr>
          <a:lstStyle/>
          <a:p>
            <a:r>
              <a:rPr lang="en-US"/>
              <a:t>repulsive</a:t>
            </a:r>
          </a:p>
        </p:txBody>
      </p:sp>
      <p:sp>
        <p:nvSpPr>
          <p:cNvPr id="6" name="TextBox 5"/>
          <p:cNvSpPr txBox="1"/>
          <p:nvPr/>
        </p:nvSpPr>
        <p:spPr>
          <a:xfrm>
            <a:off x="7244819" y="2399325"/>
            <a:ext cx="1078014" cy="369332"/>
          </a:xfrm>
          <a:prstGeom prst="rect">
            <a:avLst/>
          </a:prstGeom>
          <a:noFill/>
        </p:spPr>
        <p:txBody>
          <a:bodyPr wrap="none" rtlCol="0">
            <a:spAutoFit/>
          </a:bodyPr>
          <a:lstStyle/>
          <a:p>
            <a:r>
              <a:rPr lang="en-US"/>
              <a:t>attractive</a:t>
            </a:r>
          </a:p>
        </p:txBody>
      </p:sp>
      <p:cxnSp>
        <p:nvCxnSpPr>
          <p:cNvPr id="7" name="Straight Arrow Connector 6"/>
          <p:cNvCxnSpPr>
            <a:stCxn id="5" idx="2"/>
          </p:cNvCxnSpPr>
          <p:nvPr/>
        </p:nvCxnSpPr>
        <p:spPr>
          <a:xfrm>
            <a:off x="6148316" y="2749120"/>
            <a:ext cx="377530" cy="14321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6" idx="2"/>
          </p:cNvCxnSpPr>
          <p:nvPr/>
        </p:nvCxnSpPr>
        <p:spPr>
          <a:xfrm flipH="1">
            <a:off x="7561383" y="2768657"/>
            <a:ext cx="222443" cy="10608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Content Placeholder 2"/>
          <p:cNvSpPr txBox="1">
            <a:spLocks/>
          </p:cNvSpPr>
          <p:nvPr/>
        </p:nvSpPr>
        <p:spPr>
          <a:xfrm>
            <a:off x="453296" y="2134382"/>
            <a:ext cx="4080445" cy="472361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a:t>Superposition of repulsive and attractive lines would correspond, for constant frequency and mode amplitude, to the separatrix between trapped and unbounded trajectories</a:t>
            </a:r>
          </a:p>
          <a:p>
            <a:r>
              <a:rPr lang="en-US" sz="2200"/>
              <a:t>The channels left open between attractive and repulsive lines allow for an incoming particle flow from the lower edge (trapping) and an outgoing flow from the upper edge (detrapping)</a:t>
            </a:r>
          </a:p>
        </p:txBody>
      </p:sp>
    </p:spTree>
    <p:extLst>
      <p:ext uri="{BB962C8B-B14F-4D97-AF65-F5344CB8AC3E}">
        <p14:creationId xmlns:p14="http://schemas.microsoft.com/office/powerpoint/2010/main" val="273120638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_er_phas_18_200_f_b_completo.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000" y="1458000"/>
            <a:ext cx="5400000" cy="5400000"/>
          </a:xfrm>
          <a:prstGeom prst="rect">
            <a:avLst/>
          </a:prstGeom>
        </p:spPr>
      </p:pic>
      <p:pic>
        <p:nvPicPr>
          <p:cNvPr id="5" name="Picture 4" descr="an_singler_558_5p0_0p45_0p48.gif"/>
          <p:cNvPicPr>
            <a:picLocks noChangeAspect="1"/>
          </p:cNvPicPr>
          <p:nvPr/>
        </p:nvPicPr>
        <p:blipFill>
          <a:blip r:embed="rId4">
            <a:alphaModFix amt="62000"/>
            <a:extLst>
              <a:ext uri="{28A0092B-C50C-407E-A947-70E740481C1C}">
                <a14:useLocalDpi xmlns:a14="http://schemas.microsoft.com/office/drawing/2010/main" val="0"/>
              </a:ext>
            </a:extLst>
          </a:blip>
          <a:stretch>
            <a:fillRect/>
          </a:stretch>
        </p:blipFill>
        <p:spPr>
          <a:xfrm>
            <a:off x="3744000" y="1458000"/>
            <a:ext cx="5400000" cy="5400000"/>
          </a:xfrm>
          <a:prstGeom prst="rect">
            <a:avLst/>
          </a:prstGeom>
        </p:spPr>
      </p:pic>
      <p:sp>
        <p:nvSpPr>
          <p:cNvPr id="2" name="Title 1"/>
          <p:cNvSpPr>
            <a:spLocks noGrp="1"/>
          </p:cNvSpPr>
          <p:nvPr>
            <p:ph type="title"/>
          </p:nvPr>
        </p:nvSpPr>
        <p:spPr>
          <a:xfrm>
            <a:off x="457200" y="72183"/>
            <a:ext cx="8229600" cy="1143000"/>
          </a:xfrm>
        </p:spPr>
        <p:txBody>
          <a:bodyPr>
            <a:normAutofit/>
          </a:bodyPr>
          <a:lstStyle/>
          <a:p>
            <a:r>
              <a:rPr lang="en-US"/>
              <a:t>Continuous trapping/detrapping</a:t>
            </a:r>
          </a:p>
        </p:txBody>
      </p:sp>
      <p:sp>
        <p:nvSpPr>
          <p:cNvPr id="6" name="TextBox 5"/>
          <p:cNvSpPr txBox="1"/>
          <p:nvPr/>
        </p:nvSpPr>
        <p:spPr>
          <a:xfrm>
            <a:off x="189170" y="1493513"/>
            <a:ext cx="3386097" cy="4832092"/>
          </a:xfrm>
          <a:prstGeom prst="rect">
            <a:avLst/>
          </a:prstGeom>
          <a:noFill/>
        </p:spPr>
        <p:txBody>
          <a:bodyPr wrap="square" rtlCol="0">
            <a:spAutoFit/>
          </a:bodyPr>
          <a:lstStyle/>
          <a:p>
            <a:r>
              <a:rPr lang="en-US" sz="2200"/>
              <a:t>4 initially untrapped particles (for the sake of clarity, we plot a twin marker in the interval [2</a:t>
            </a:r>
            <a:r>
              <a:rPr lang="en-US" sz="2200">
                <a:latin typeface="Symbol" charset="2"/>
                <a:cs typeface="Symbol" charset="2"/>
              </a:rPr>
              <a:t>p</a:t>
            </a:r>
            <a:r>
              <a:rPr lang="en-US" sz="2200"/>
              <a:t>,4</a:t>
            </a:r>
            <a:r>
              <a:rPr lang="en-US" sz="2200">
                <a:latin typeface="Symbol" charset="2"/>
                <a:cs typeface="Symbol" charset="2"/>
              </a:rPr>
              <a:t>p</a:t>
            </a:r>
            <a:r>
              <a:rPr lang="en-US" sz="2200"/>
              <a:t>])</a:t>
            </a:r>
          </a:p>
          <a:p>
            <a:endParaRPr lang="en-US" sz="2200"/>
          </a:p>
          <a:p>
            <a:r>
              <a:rPr lang="en-US" sz="2200"/>
              <a:t>- </a:t>
            </a:r>
            <a:r>
              <a:rPr lang="en-US" sz="2200" b="1"/>
              <a:t>black</a:t>
            </a:r>
            <a:r>
              <a:rPr lang="en-US" sz="2200"/>
              <a:t> remains untrapped</a:t>
            </a:r>
          </a:p>
          <a:p>
            <a:r>
              <a:rPr lang="en-US" sz="2200"/>
              <a:t>- </a:t>
            </a:r>
            <a:r>
              <a:rPr lang="en-US" sz="2200" b="1">
                <a:solidFill>
                  <a:srgbClr val="0000FF"/>
                </a:solidFill>
              </a:rPr>
              <a:t>blue</a:t>
            </a:r>
            <a:r>
              <a:rPr lang="en-US" sz="2200">
                <a:solidFill>
                  <a:srgbClr val="0000FF"/>
                </a:solidFill>
              </a:rPr>
              <a:t> </a:t>
            </a:r>
            <a:r>
              <a:rPr lang="en-US" sz="2200"/>
              <a:t>and </a:t>
            </a:r>
            <a:r>
              <a:rPr lang="en-US" sz="2200" b="1">
                <a:solidFill>
                  <a:srgbClr val="008000"/>
                </a:solidFill>
              </a:rPr>
              <a:t>green</a:t>
            </a:r>
            <a:r>
              <a:rPr lang="en-US" sz="2200">
                <a:solidFill>
                  <a:srgbClr val="008000"/>
                </a:solidFill>
              </a:rPr>
              <a:t> </a:t>
            </a:r>
            <a:r>
              <a:rPr lang="en-US" sz="2200"/>
              <a:t>become and remain trapped in the wave</a:t>
            </a:r>
          </a:p>
          <a:p>
            <a:r>
              <a:rPr lang="en-US" sz="2200"/>
              <a:t>- </a:t>
            </a:r>
            <a:r>
              <a:rPr lang="en-US" sz="2200" b="1">
                <a:solidFill>
                  <a:srgbClr val="FF0000"/>
                </a:solidFill>
              </a:rPr>
              <a:t>red</a:t>
            </a:r>
            <a:r>
              <a:rPr lang="en-US" sz="2200">
                <a:solidFill>
                  <a:srgbClr val="FF0000"/>
                </a:solidFill>
              </a:rPr>
              <a:t> </a:t>
            </a:r>
            <a:r>
              <a:rPr lang="en-US" sz="2200"/>
              <a:t>gets trapped and, then, detrapped</a:t>
            </a:r>
          </a:p>
          <a:p>
            <a:endParaRPr lang="en-US" sz="2200"/>
          </a:p>
          <a:p>
            <a:pPr marL="342900" indent="-342900">
              <a:buFontTx/>
              <a:buChar char="-"/>
            </a:pPr>
            <a:endParaRPr lang="en-US" sz="2200"/>
          </a:p>
        </p:txBody>
      </p:sp>
    </p:spTree>
    <p:extLst>
      <p:ext uri="{BB962C8B-B14F-4D97-AF65-F5344CB8AC3E}">
        <p14:creationId xmlns:p14="http://schemas.microsoft.com/office/powerpoint/2010/main" val="71949930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Zonal-flow and multi-n effects</a:t>
            </a:r>
          </a:p>
        </p:txBody>
      </p:sp>
      <p:sp>
        <p:nvSpPr>
          <p:cNvPr id="3" name="Content Placeholder 2"/>
          <p:cNvSpPr>
            <a:spLocks noGrp="1"/>
          </p:cNvSpPr>
          <p:nvPr>
            <p:ph idx="1"/>
          </p:nvPr>
        </p:nvSpPr>
        <p:spPr>
          <a:xfrm>
            <a:off x="457200" y="1600200"/>
            <a:ext cx="8229600" cy="2307492"/>
          </a:xfrm>
          <a:ln>
            <a:noFill/>
          </a:ln>
        </p:spPr>
        <p:txBody>
          <a:bodyPr>
            <a:normAutofit/>
          </a:bodyPr>
          <a:lstStyle/>
          <a:p>
            <a:r>
              <a:rPr lang="en-US" sz="2200"/>
              <a:t>Preliminary results: is chirping modified by the inclusion of zonal flows and/or co-presence of more toroidal modes?</a:t>
            </a:r>
          </a:p>
          <a:p>
            <a:r>
              <a:rPr lang="en-US" sz="2200" b="1"/>
              <a:t>ORB5</a:t>
            </a:r>
            <a:r>
              <a:rPr lang="en-US" sz="2200">
                <a:solidFill>
                  <a:srgbClr val="0000FF"/>
                </a:solidFill>
              </a:rPr>
              <a:t>:</a:t>
            </a:r>
          </a:p>
          <a:p>
            <a:pPr lvl="1">
              <a:buFont typeface="Wingdings" charset="2"/>
              <a:buChar char="§"/>
            </a:pPr>
            <a:r>
              <a:rPr lang="en-US" sz="2200" b="1">
                <a:solidFill>
                  <a:srgbClr val="3366FF"/>
                </a:solidFill>
              </a:rPr>
              <a:t>n=5, without zonal flows</a:t>
            </a:r>
          </a:p>
          <a:p>
            <a:pPr lvl="1">
              <a:buFont typeface="Wingdings" charset="2"/>
              <a:buChar char="§"/>
            </a:pPr>
            <a:r>
              <a:rPr lang="en-US" sz="2200" b="1">
                <a:solidFill>
                  <a:srgbClr val="F79646"/>
                </a:solidFill>
              </a:rPr>
              <a:t>n=5, with n=0 zonal flows</a:t>
            </a:r>
          </a:p>
        </p:txBody>
      </p:sp>
      <p:pic>
        <p:nvPicPr>
          <p:cNvPr id="8" name="Google Shape;215;p33"/>
          <p:cNvPicPr preferRelativeResize="0">
            <a:picLocks noChangeAspect="1"/>
          </p:cNvPicPr>
          <p:nvPr/>
        </p:nvPicPr>
        <p:blipFill>
          <a:blip r:embed="rId3">
            <a:alphaModFix/>
          </a:blip>
          <a:stretch>
            <a:fillRect/>
          </a:stretch>
        </p:blipFill>
        <p:spPr>
          <a:xfrm>
            <a:off x="0" y="4338000"/>
            <a:ext cx="4323371" cy="2520000"/>
          </a:xfrm>
          <a:prstGeom prst="rect">
            <a:avLst/>
          </a:prstGeom>
          <a:noFill/>
          <a:ln>
            <a:noFill/>
          </a:ln>
        </p:spPr>
      </p:pic>
      <p:pic>
        <p:nvPicPr>
          <p:cNvPr id="9" name="Google Shape;216;p33"/>
          <p:cNvPicPr preferRelativeResize="0">
            <a:picLocks noChangeAspect="1"/>
          </p:cNvPicPr>
          <p:nvPr/>
        </p:nvPicPr>
        <p:blipFill>
          <a:blip r:embed="rId4">
            <a:alphaModFix/>
          </a:blip>
          <a:stretch>
            <a:fillRect/>
          </a:stretch>
        </p:blipFill>
        <p:spPr>
          <a:xfrm>
            <a:off x="6624000" y="4338000"/>
            <a:ext cx="2520000" cy="2520000"/>
          </a:xfrm>
          <a:prstGeom prst="rect">
            <a:avLst/>
          </a:prstGeom>
          <a:noFill/>
          <a:ln>
            <a:noFill/>
          </a:ln>
        </p:spPr>
      </p:pic>
      <p:pic>
        <p:nvPicPr>
          <p:cNvPr id="10" name="Google Shape;208;p32"/>
          <p:cNvPicPr preferRelativeResize="0">
            <a:picLocks noChangeAspect="1"/>
          </p:cNvPicPr>
          <p:nvPr/>
        </p:nvPicPr>
        <p:blipFill>
          <a:blip r:embed="rId5">
            <a:alphaModFix/>
          </a:blip>
          <a:stretch>
            <a:fillRect/>
          </a:stretch>
        </p:blipFill>
        <p:spPr>
          <a:xfrm>
            <a:off x="4475771" y="4338000"/>
            <a:ext cx="2434574" cy="2520000"/>
          </a:xfrm>
          <a:prstGeom prst="rect">
            <a:avLst/>
          </a:prstGeom>
          <a:noFill/>
          <a:ln>
            <a:noFill/>
          </a:ln>
        </p:spPr>
      </p:pic>
      <p:sp>
        <p:nvSpPr>
          <p:cNvPr id="4" name="TextBox 3"/>
          <p:cNvSpPr txBox="1"/>
          <p:nvPr/>
        </p:nvSpPr>
        <p:spPr>
          <a:xfrm>
            <a:off x="5480520" y="3968668"/>
            <a:ext cx="945241" cy="369332"/>
          </a:xfrm>
          <a:prstGeom prst="rect">
            <a:avLst/>
          </a:prstGeom>
          <a:noFill/>
        </p:spPr>
        <p:txBody>
          <a:bodyPr wrap="none" rtlCol="0">
            <a:spAutoFit/>
          </a:bodyPr>
          <a:lstStyle/>
          <a:p>
            <a:r>
              <a:rPr lang="en-US" b="1">
                <a:solidFill>
                  <a:srgbClr val="3366FF"/>
                </a:solidFill>
              </a:rPr>
              <a:t>without</a:t>
            </a:r>
          </a:p>
        </p:txBody>
      </p:sp>
      <p:sp>
        <p:nvSpPr>
          <p:cNvPr id="11" name="TextBox 10"/>
          <p:cNvSpPr txBox="1"/>
          <p:nvPr/>
        </p:nvSpPr>
        <p:spPr>
          <a:xfrm>
            <a:off x="7867510" y="3979966"/>
            <a:ext cx="617251" cy="369332"/>
          </a:xfrm>
          <a:prstGeom prst="rect">
            <a:avLst/>
          </a:prstGeom>
          <a:noFill/>
          <a:ln>
            <a:noFill/>
          </a:ln>
        </p:spPr>
        <p:txBody>
          <a:bodyPr wrap="none" rtlCol="0">
            <a:spAutoFit/>
          </a:bodyPr>
          <a:lstStyle/>
          <a:p>
            <a:r>
              <a:rPr lang="en-US" b="1">
                <a:solidFill>
                  <a:schemeClr val="accent6"/>
                </a:solidFill>
              </a:rPr>
              <a:t>with</a:t>
            </a:r>
          </a:p>
        </p:txBody>
      </p:sp>
    </p:spTree>
    <p:extLst>
      <p:ext uri="{BB962C8B-B14F-4D97-AF65-F5344CB8AC3E}">
        <p14:creationId xmlns:p14="http://schemas.microsoft.com/office/powerpoint/2010/main" val="320048601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Zonal-flow and multi-n effects</a:t>
            </a:r>
          </a:p>
        </p:txBody>
      </p:sp>
      <p:sp>
        <p:nvSpPr>
          <p:cNvPr id="3" name="Content Placeholder 2"/>
          <p:cNvSpPr>
            <a:spLocks noGrp="1"/>
          </p:cNvSpPr>
          <p:nvPr>
            <p:ph idx="1"/>
          </p:nvPr>
        </p:nvSpPr>
        <p:spPr>
          <a:xfrm>
            <a:off x="457200" y="1600200"/>
            <a:ext cx="8229600" cy="2307492"/>
          </a:xfrm>
          <a:ln>
            <a:noFill/>
          </a:ln>
        </p:spPr>
        <p:txBody>
          <a:bodyPr>
            <a:normAutofit/>
          </a:bodyPr>
          <a:lstStyle/>
          <a:p>
            <a:r>
              <a:rPr lang="en-US" sz="2200" b="1"/>
              <a:t>ORB5</a:t>
            </a:r>
            <a:r>
              <a:rPr lang="en-US" sz="2200">
                <a:solidFill>
                  <a:srgbClr val="0000FF"/>
                </a:solidFill>
              </a:rPr>
              <a:t>:</a:t>
            </a:r>
          </a:p>
          <a:p>
            <a:pPr lvl="1">
              <a:buFont typeface="Wingdings" charset="2"/>
              <a:buChar char="§"/>
            </a:pPr>
            <a:r>
              <a:rPr lang="en-US" sz="2200" b="1">
                <a:solidFill>
                  <a:srgbClr val="3366FF"/>
                </a:solidFill>
              </a:rPr>
              <a:t>n=5</a:t>
            </a:r>
          </a:p>
          <a:p>
            <a:pPr lvl="1">
              <a:buFont typeface="Wingdings" charset="2"/>
              <a:buChar char="§"/>
            </a:pPr>
            <a:r>
              <a:rPr lang="en-US" sz="2200" b="1">
                <a:solidFill>
                  <a:srgbClr val="F79646"/>
                </a:solidFill>
              </a:rPr>
              <a:t>n=1-6</a:t>
            </a:r>
          </a:p>
        </p:txBody>
      </p:sp>
      <p:sp>
        <p:nvSpPr>
          <p:cNvPr id="4" name="TextBox 3"/>
          <p:cNvSpPr txBox="1"/>
          <p:nvPr/>
        </p:nvSpPr>
        <p:spPr>
          <a:xfrm>
            <a:off x="5318031" y="3968668"/>
            <a:ext cx="540495" cy="369332"/>
          </a:xfrm>
          <a:prstGeom prst="rect">
            <a:avLst/>
          </a:prstGeom>
          <a:noFill/>
        </p:spPr>
        <p:txBody>
          <a:bodyPr wrap="none" rtlCol="0">
            <a:spAutoFit/>
          </a:bodyPr>
          <a:lstStyle/>
          <a:p>
            <a:r>
              <a:rPr lang="en-US" b="1">
                <a:solidFill>
                  <a:srgbClr val="3366FF"/>
                </a:solidFill>
              </a:rPr>
              <a:t>n=5</a:t>
            </a:r>
          </a:p>
        </p:txBody>
      </p:sp>
      <p:sp>
        <p:nvSpPr>
          <p:cNvPr id="11" name="TextBox 10"/>
          <p:cNvSpPr txBox="1"/>
          <p:nvPr/>
        </p:nvSpPr>
        <p:spPr>
          <a:xfrm>
            <a:off x="7867510" y="3979966"/>
            <a:ext cx="728159" cy="369332"/>
          </a:xfrm>
          <a:prstGeom prst="rect">
            <a:avLst/>
          </a:prstGeom>
          <a:noFill/>
          <a:ln>
            <a:noFill/>
          </a:ln>
        </p:spPr>
        <p:txBody>
          <a:bodyPr wrap="none" rtlCol="0">
            <a:spAutoFit/>
          </a:bodyPr>
          <a:lstStyle/>
          <a:p>
            <a:r>
              <a:rPr lang="en-US" b="1">
                <a:solidFill>
                  <a:schemeClr val="accent6"/>
                </a:solidFill>
              </a:rPr>
              <a:t>n=1-6</a:t>
            </a:r>
          </a:p>
        </p:txBody>
      </p:sp>
      <p:pic>
        <p:nvPicPr>
          <p:cNvPr id="12" name="Google Shape;223;p34"/>
          <p:cNvPicPr preferRelativeResize="0">
            <a:picLocks noChangeAspect="1"/>
          </p:cNvPicPr>
          <p:nvPr/>
        </p:nvPicPr>
        <p:blipFill>
          <a:blip r:embed="rId3">
            <a:alphaModFix/>
          </a:blip>
          <a:stretch>
            <a:fillRect/>
          </a:stretch>
        </p:blipFill>
        <p:spPr>
          <a:xfrm>
            <a:off x="6808378" y="4338000"/>
            <a:ext cx="2335622" cy="2520000"/>
          </a:xfrm>
          <a:prstGeom prst="rect">
            <a:avLst/>
          </a:prstGeom>
          <a:noFill/>
          <a:ln>
            <a:noFill/>
          </a:ln>
        </p:spPr>
      </p:pic>
      <p:pic>
        <p:nvPicPr>
          <p:cNvPr id="13" name="Google Shape;224;p34"/>
          <p:cNvPicPr preferRelativeResize="0">
            <a:picLocks noChangeAspect="1"/>
          </p:cNvPicPr>
          <p:nvPr/>
        </p:nvPicPr>
        <p:blipFill>
          <a:blip r:embed="rId4">
            <a:alphaModFix/>
          </a:blip>
          <a:stretch>
            <a:fillRect/>
          </a:stretch>
        </p:blipFill>
        <p:spPr>
          <a:xfrm>
            <a:off x="0" y="4410000"/>
            <a:ext cx="4175068" cy="2448000"/>
          </a:xfrm>
          <a:prstGeom prst="rect">
            <a:avLst/>
          </a:prstGeom>
          <a:noFill/>
          <a:ln>
            <a:noFill/>
          </a:ln>
        </p:spPr>
      </p:pic>
      <p:pic>
        <p:nvPicPr>
          <p:cNvPr id="14" name="Google Shape;208;p32"/>
          <p:cNvPicPr preferRelativeResize="0">
            <a:picLocks noChangeAspect="1"/>
          </p:cNvPicPr>
          <p:nvPr/>
        </p:nvPicPr>
        <p:blipFill>
          <a:blip r:embed="rId5">
            <a:alphaModFix/>
          </a:blip>
          <a:stretch>
            <a:fillRect/>
          </a:stretch>
        </p:blipFill>
        <p:spPr>
          <a:xfrm>
            <a:off x="4075897" y="4338000"/>
            <a:ext cx="2434574" cy="2520000"/>
          </a:xfrm>
          <a:prstGeom prst="rect">
            <a:avLst/>
          </a:prstGeom>
          <a:noFill/>
          <a:ln>
            <a:noFill/>
          </a:ln>
        </p:spPr>
      </p:pic>
    </p:spTree>
    <p:extLst>
      <p:ext uri="{BB962C8B-B14F-4D97-AF65-F5344CB8AC3E}">
        <p14:creationId xmlns:p14="http://schemas.microsoft.com/office/powerpoint/2010/main" val="280524063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Zonal-flow and multi-n effects</a:t>
            </a:r>
          </a:p>
        </p:txBody>
      </p:sp>
      <p:sp>
        <p:nvSpPr>
          <p:cNvPr id="3" name="Content Placeholder 2"/>
          <p:cNvSpPr>
            <a:spLocks noGrp="1"/>
          </p:cNvSpPr>
          <p:nvPr>
            <p:ph idx="1"/>
          </p:nvPr>
        </p:nvSpPr>
        <p:spPr>
          <a:xfrm>
            <a:off x="457200" y="1600200"/>
            <a:ext cx="8229600" cy="2307492"/>
          </a:xfrm>
          <a:ln>
            <a:noFill/>
          </a:ln>
        </p:spPr>
        <p:txBody>
          <a:bodyPr>
            <a:normAutofit/>
          </a:bodyPr>
          <a:lstStyle/>
          <a:p>
            <a:r>
              <a:rPr lang="en-US" sz="2200" b="1"/>
              <a:t>ORB5</a:t>
            </a:r>
            <a:r>
              <a:rPr lang="en-US" sz="2200">
                <a:solidFill>
                  <a:srgbClr val="0000FF"/>
                </a:solidFill>
              </a:rPr>
              <a:t>:</a:t>
            </a:r>
          </a:p>
          <a:p>
            <a:pPr lvl="1">
              <a:buFont typeface="Wingdings" charset="2"/>
              <a:buChar char="§"/>
            </a:pPr>
            <a:r>
              <a:rPr lang="en-US" sz="2200" b="1">
                <a:solidFill>
                  <a:srgbClr val="3366FF"/>
                </a:solidFill>
              </a:rPr>
              <a:t>n=5</a:t>
            </a:r>
          </a:p>
          <a:p>
            <a:pPr lvl="1">
              <a:buFont typeface="Wingdings" charset="2"/>
              <a:buChar char="§"/>
            </a:pPr>
            <a:r>
              <a:rPr lang="en-US" sz="2200" b="1">
                <a:solidFill>
                  <a:srgbClr val="F79646"/>
                </a:solidFill>
              </a:rPr>
              <a:t>n=0-6</a:t>
            </a:r>
          </a:p>
        </p:txBody>
      </p:sp>
      <p:sp>
        <p:nvSpPr>
          <p:cNvPr id="4" name="TextBox 3"/>
          <p:cNvSpPr txBox="1"/>
          <p:nvPr/>
        </p:nvSpPr>
        <p:spPr>
          <a:xfrm>
            <a:off x="5318031" y="3968668"/>
            <a:ext cx="540495" cy="369332"/>
          </a:xfrm>
          <a:prstGeom prst="rect">
            <a:avLst/>
          </a:prstGeom>
          <a:noFill/>
        </p:spPr>
        <p:txBody>
          <a:bodyPr wrap="none" rtlCol="0">
            <a:spAutoFit/>
          </a:bodyPr>
          <a:lstStyle/>
          <a:p>
            <a:r>
              <a:rPr lang="en-US" b="1">
                <a:solidFill>
                  <a:srgbClr val="3366FF"/>
                </a:solidFill>
              </a:rPr>
              <a:t>n=5</a:t>
            </a:r>
          </a:p>
        </p:txBody>
      </p:sp>
      <p:sp>
        <p:nvSpPr>
          <p:cNvPr id="11" name="TextBox 10"/>
          <p:cNvSpPr txBox="1"/>
          <p:nvPr/>
        </p:nvSpPr>
        <p:spPr>
          <a:xfrm>
            <a:off x="7867510" y="3979966"/>
            <a:ext cx="728159" cy="369332"/>
          </a:xfrm>
          <a:prstGeom prst="rect">
            <a:avLst/>
          </a:prstGeom>
          <a:noFill/>
          <a:ln>
            <a:noFill/>
          </a:ln>
        </p:spPr>
        <p:txBody>
          <a:bodyPr wrap="none" rtlCol="0">
            <a:spAutoFit/>
          </a:bodyPr>
          <a:lstStyle/>
          <a:p>
            <a:r>
              <a:rPr lang="en-US" b="1">
                <a:solidFill>
                  <a:schemeClr val="accent6"/>
                </a:solidFill>
              </a:rPr>
              <a:t>n=0-6</a:t>
            </a:r>
          </a:p>
        </p:txBody>
      </p:sp>
      <p:pic>
        <p:nvPicPr>
          <p:cNvPr id="14" name="Google Shape;208;p32"/>
          <p:cNvPicPr preferRelativeResize="0">
            <a:picLocks noChangeAspect="1"/>
          </p:cNvPicPr>
          <p:nvPr/>
        </p:nvPicPr>
        <p:blipFill>
          <a:blip r:embed="rId3">
            <a:alphaModFix/>
          </a:blip>
          <a:stretch>
            <a:fillRect/>
          </a:stretch>
        </p:blipFill>
        <p:spPr>
          <a:xfrm>
            <a:off x="4075897" y="4338000"/>
            <a:ext cx="2434574" cy="2520000"/>
          </a:xfrm>
          <a:prstGeom prst="rect">
            <a:avLst/>
          </a:prstGeom>
          <a:noFill/>
          <a:ln>
            <a:noFill/>
          </a:ln>
        </p:spPr>
      </p:pic>
      <p:pic>
        <p:nvPicPr>
          <p:cNvPr id="9" name="Google Shape;231;p35"/>
          <p:cNvPicPr preferRelativeResize="0">
            <a:picLocks noChangeAspect="1"/>
          </p:cNvPicPr>
          <p:nvPr/>
        </p:nvPicPr>
        <p:blipFill>
          <a:blip r:embed="rId4">
            <a:alphaModFix/>
          </a:blip>
          <a:stretch>
            <a:fillRect/>
          </a:stretch>
        </p:blipFill>
        <p:spPr>
          <a:xfrm>
            <a:off x="0" y="4338000"/>
            <a:ext cx="4229432" cy="2520000"/>
          </a:xfrm>
          <a:prstGeom prst="rect">
            <a:avLst/>
          </a:prstGeom>
          <a:noFill/>
          <a:ln>
            <a:noFill/>
          </a:ln>
        </p:spPr>
      </p:pic>
      <p:pic>
        <p:nvPicPr>
          <p:cNvPr id="10" name="Google Shape;232;p35"/>
          <p:cNvPicPr preferRelativeResize="0">
            <a:picLocks noChangeAspect="1"/>
          </p:cNvPicPr>
          <p:nvPr/>
        </p:nvPicPr>
        <p:blipFill>
          <a:blip r:embed="rId5">
            <a:alphaModFix/>
          </a:blip>
          <a:stretch>
            <a:fillRect/>
          </a:stretch>
        </p:blipFill>
        <p:spPr>
          <a:xfrm>
            <a:off x="6753231" y="4338000"/>
            <a:ext cx="2390769" cy="2520000"/>
          </a:xfrm>
          <a:prstGeom prst="rect">
            <a:avLst/>
          </a:prstGeom>
          <a:noFill/>
          <a:ln>
            <a:noFill/>
          </a:ln>
        </p:spPr>
      </p:pic>
    </p:spTree>
    <p:extLst>
      <p:ext uri="{BB962C8B-B14F-4D97-AF65-F5344CB8AC3E}">
        <p14:creationId xmlns:p14="http://schemas.microsoft.com/office/powerpoint/2010/main" val="117086875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Multi-n effects</a:t>
            </a:r>
          </a:p>
        </p:txBody>
      </p:sp>
      <p:sp>
        <p:nvSpPr>
          <p:cNvPr id="3" name="Content Placeholder 2"/>
          <p:cNvSpPr>
            <a:spLocks noGrp="1"/>
          </p:cNvSpPr>
          <p:nvPr>
            <p:ph idx="1"/>
          </p:nvPr>
        </p:nvSpPr>
        <p:spPr>
          <a:xfrm>
            <a:off x="457200" y="1600200"/>
            <a:ext cx="8229600" cy="2307492"/>
          </a:xfrm>
        </p:spPr>
        <p:txBody>
          <a:bodyPr>
            <a:normAutofit/>
          </a:bodyPr>
          <a:lstStyle/>
          <a:p>
            <a:r>
              <a:rPr lang="en-US" sz="2200" b="1"/>
              <a:t>HMGC</a:t>
            </a:r>
            <a:r>
              <a:rPr lang="en-US" sz="2200"/>
              <a:t>:</a:t>
            </a:r>
          </a:p>
          <a:p>
            <a:pPr lvl="1">
              <a:buFont typeface="Wingdings" charset="2"/>
              <a:buChar char="§"/>
            </a:pPr>
            <a:r>
              <a:rPr lang="en-US" sz="2200" b="1">
                <a:solidFill>
                  <a:srgbClr val="0000FF"/>
                </a:solidFill>
              </a:rPr>
              <a:t>n=4</a:t>
            </a:r>
          </a:p>
          <a:p>
            <a:pPr lvl="1">
              <a:buFont typeface="Wingdings" charset="2"/>
              <a:buChar char="§"/>
            </a:pPr>
            <a:r>
              <a:rPr lang="en-US" sz="2200" b="1">
                <a:solidFill>
                  <a:srgbClr val="FF0000"/>
                </a:solidFill>
              </a:rPr>
              <a:t>n=2-4</a:t>
            </a:r>
          </a:p>
        </p:txBody>
      </p:sp>
      <p:pic>
        <p:nvPicPr>
          <p:cNvPr id="4" name="Picture 3" descr="om_energy_4_23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5177" y="2538000"/>
            <a:ext cx="4320000" cy="4320000"/>
          </a:xfrm>
          <a:prstGeom prst="rect">
            <a:avLst/>
          </a:prstGeom>
        </p:spPr>
      </p:pic>
    </p:spTree>
    <p:extLst>
      <p:ext uri="{BB962C8B-B14F-4D97-AF65-F5344CB8AC3E}">
        <p14:creationId xmlns:p14="http://schemas.microsoft.com/office/powerpoint/2010/main" val="183016478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a:t>
            </a:r>
          </a:p>
        </p:txBody>
      </p:sp>
      <p:sp>
        <p:nvSpPr>
          <p:cNvPr id="3" name="Content Placeholder 2"/>
          <p:cNvSpPr>
            <a:spLocks noGrp="1"/>
          </p:cNvSpPr>
          <p:nvPr>
            <p:ph idx="1"/>
          </p:nvPr>
        </p:nvSpPr>
        <p:spPr/>
        <p:txBody>
          <a:bodyPr>
            <a:normAutofit/>
          </a:bodyPr>
          <a:lstStyle/>
          <a:p>
            <a:r>
              <a:rPr lang="en-US" sz="2200"/>
              <a:t>Chirping Alfvén mode dynamics has been investigated by HMGC and ORB5 simulations</a:t>
            </a:r>
          </a:p>
          <a:p>
            <a:r>
              <a:rPr lang="en-US" sz="2200"/>
              <a:t>The possibility of modifying its frequency allows for a prolonged power transfer from particles to the mode</a:t>
            </a:r>
          </a:p>
          <a:p>
            <a:r>
              <a:rPr lang="en-US" sz="2200"/>
              <a:t>Different resonances become relevant once that dominating the linear stage exhausts its drive capability. Their resonance region and mode peak move towards each other; as they meet, the drive yielded by the resonance is strongly enhanced</a:t>
            </a:r>
          </a:p>
          <a:p>
            <a:r>
              <a:rPr lang="en-US" sz="2200"/>
              <a:t>The non adiabatic character of the dynamics, leading to a continuous trapping/detrapping of particles, has been shown</a:t>
            </a:r>
          </a:p>
          <a:p>
            <a:r>
              <a:rPr lang="en-US" sz="2200"/>
              <a:t>Preliminary results of simulations including zonal flows and/or multi-n dynamics show that frequency chirping can be affected</a:t>
            </a:r>
          </a:p>
        </p:txBody>
      </p:sp>
    </p:spTree>
    <p:extLst>
      <p:ext uri="{BB962C8B-B14F-4D97-AF65-F5344CB8AC3E}">
        <p14:creationId xmlns:p14="http://schemas.microsoft.com/office/powerpoint/2010/main" val="14971106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Analysis of the most relevant phase-space slices</a:t>
            </a:r>
          </a:p>
        </p:txBody>
      </p:sp>
      <p:sp>
        <p:nvSpPr>
          <p:cNvPr id="3" name="Content Placeholder 2"/>
          <p:cNvSpPr>
            <a:spLocks noGrp="1"/>
          </p:cNvSpPr>
          <p:nvPr>
            <p:ph idx="1"/>
          </p:nvPr>
        </p:nvSpPr>
        <p:spPr>
          <a:xfrm>
            <a:off x="457200" y="1600200"/>
            <a:ext cx="8229600" cy="5257800"/>
          </a:xfrm>
        </p:spPr>
        <p:txBody>
          <a:bodyPr>
            <a:normAutofit/>
          </a:bodyPr>
          <a:lstStyle/>
          <a:p>
            <a:r>
              <a:rPr lang="en-US" sz="2200"/>
              <a:t>Let us identify the most relevant phase-space structures (that is, those that resonate more effectively with the mode)</a:t>
            </a:r>
          </a:p>
          <a:p>
            <a:r>
              <a:rPr lang="en-US" sz="2200"/>
              <a:t>We cut the phase space into slices characterised by two constants of motion (in our case, M and U</a:t>
            </a:r>
            <a:r>
              <a:rPr lang="en-US" sz="2200" baseline="-25000"/>
              <a:t>eq0</a:t>
            </a:r>
            <a:r>
              <a:rPr lang="en-US" sz="2200"/>
              <a:t>); such slices do not exchange particles</a:t>
            </a:r>
          </a:p>
          <a:p>
            <a:r>
              <a:rPr lang="en-US" sz="2200"/>
              <a:t>Once identified the most relevant slices, we can investigate their dynamics by Hamiltonian-mapping techniques: sampling each slice with test particles</a:t>
            </a:r>
          </a:p>
          <a:p>
            <a:r>
              <a:rPr lang="en-US" sz="2200"/>
              <a:t>Let us start from the slice yielding the largest contribution to the drive during the linear stage ("linear resonance")</a:t>
            </a:r>
          </a:p>
        </p:txBody>
      </p:sp>
    </p:spTree>
    <p:extLst>
      <p:ext uri="{BB962C8B-B14F-4D97-AF65-F5344CB8AC3E}">
        <p14:creationId xmlns:p14="http://schemas.microsoft.com/office/powerpoint/2010/main" val="404331979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wer_time_er_n_03_1_0p6.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7648" y="2641648"/>
            <a:ext cx="4138200" cy="4138200"/>
          </a:xfrm>
          <a:prstGeom prst="rect">
            <a:avLst/>
          </a:prstGeom>
        </p:spPr>
      </p:pic>
      <p:sp>
        <p:nvSpPr>
          <p:cNvPr id="2" name="Title 1"/>
          <p:cNvSpPr>
            <a:spLocks noGrp="1"/>
          </p:cNvSpPr>
          <p:nvPr>
            <p:ph type="title"/>
          </p:nvPr>
        </p:nvSpPr>
        <p:spPr>
          <a:xfrm>
            <a:off x="457200" y="74082"/>
            <a:ext cx="8229600" cy="875573"/>
          </a:xfrm>
        </p:spPr>
        <p:txBody>
          <a:bodyPr>
            <a:normAutofit/>
          </a:bodyPr>
          <a:lstStyle/>
          <a:p>
            <a:r>
              <a:rPr lang="en-US" dirty="0"/>
              <a:t>"Linear" resonance</a:t>
            </a:r>
          </a:p>
        </p:txBody>
      </p:sp>
      <p:sp>
        <p:nvSpPr>
          <p:cNvPr id="6" name="Content Placeholder 2"/>
          <p:cNvSpPr txBox="1">
            <a:spLocks/>
          </p:cNvSpPr>
          <p:nvPr/>
        </p:nvSpPr>
        <p:spPr>
          <a:xfrm>
            <a:off x="0" y="990630"/>
            <a:ext cx="9144000" cy="56266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Let us plot the maximum (negative) density gradients, along with the boundaries of flattening and resonance region</a:t>
            </a:r>
          </a:p>
        </p:txBody>
      </p:sp>
      <p:pic>
        <p:nvPicPr>
          <p:cNvPr id="5" name="Picture 4" descr="er_rad_res_grad_modif_2.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4000" y="2538000"/>
            <a:ext cx="4320000" cy="4320000"/>
          </a:xfrm>
          <a:prstGeom prst="rect">
            <a:avLst/>
          </a:prstGeom>
        </p:spPr>
      </p:pic>
    </p:spTree>
    <p:extLst>
      <p:ext uri="{BB962C8B-B14F-4D97-AF65-F5344CB8AC3E}">
        <p14:creationId xmlns:p14="http://schemas.microsoft.com/office/powerpoint/2010/main" val="93239346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Continuous trapping/detrapping</a:t>
            </a:r>
          </a:p>
        </p:txBody>
      </p:sp>
      <p:sp>
        <p:nvSpPr>
          <p:cNvPr id="3" name="Content Placeholder 2"/>
          <p:cNvSpPr>
            <a:spLocks noGrp="1"/>
          </p:cNvSpPr>
          <p:nvPr>
            <p:ph idx="1"/>
          </p:nvPr>
        </p:nvSpPr>
        <p:spPr>
          <a:xfrm>
            <a:off x="457200" y="1388516"/>
            <a:ext cx="8229600" cy="4525963"/>
          </a:xfrm>
        </p:spPr>
        <p:txBody>
          <a:bodyPr>
            <a:normAutofit/>
          </a:bodyPr>
          <a:lstStyle/>
          <a:p>
            <a:r>
              <a:rPr lang="en-US" sz="2200"/>
              <a:t>The non adiabatic character of the dynamics emerges in the continuous trapping/detrapping phenomenon</a:t>
            </a:r>
          </a:p>
          <a:p>
            <a:r>
              <a:rPr lang="en-US" sz="2200"/>
              <a:t>Here, only markers that get trapped are coloured (red)</a:t>
            </a:r>
          </a:p>
        </p:txBody>
      </p:sp>
      <p:sp>
        <p:nvSpPr>
          <p:cNvPr id="5" name="Content Placeholder 2"/>
          <p:cNvSpPr txBox="1">
            <a:spLocks/>
          </p:cNvSpPr>
          <p:nvPr/>
        </p:nvSpPr>
        <p:spPr>
          <a:xfrm>
            <a:off x="457200" y="2626431"/>
            <a:ext cx="4162016" cy="296212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a:t>If they get detrapped, they are coloured blue</a:t>
            </a:r>
          </a:p>
        </p:txBody>
      </p:sp>
      <p:pic>
        <p:nvPicPr>
          <p:cNvPr id="6" name="Picture 5" descr="an_detrapping_2_colori.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4000" y="2898000"/>
            <a:ext cx="3960000" cy="3960000"/>
          </a:xfrm>
          <a:prstGeom prst="rect">
            <a:avLst/>
          </a:prstGeom>
        </p:spPr>
      </p:pic>
    </p:spTree>
    <p:extLst>
      <p:ext uri="{BB962C8B-B14F-4D97-AF65-F5344CB8AC3E}">
        <p14:creationId xmlns:p14="http://schemas.microsoft.com/office/powerpoint/2010/main" val="13812421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_er_phase_0_t=1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5938" y="3258000"/>
            <a:ext cx="3600000" cy="3600000"/>
          </a:xfrm>
          <a:prstGeom prst="rect">
            <a:avLst/>
          </a:prstGeom>
        </p:spPr>
      </p:pic>
      <p:sp>
        <p:nvSpPr>
          <p:cNvPr id="2" name="Title 1"/>
          <p:cNvSpPr>
            <a:spLocks noGrp="1"/>
          </p:cNvSpPr>
          <p:nvPr>
            <p:ph type="title"/>
          </p:nvPr>
        </p:nvSpPr>
        <p:spPr>
          <a:xfrm>
            <a:off x="457200" y="74082"/>
            <a:ext cx="8229600" cy="1143000"/>
          </a:xfrm>
        </p:spPr>
        <p:txBody>
          <a:bodyPr>
            <a:normAutofit/>
          </a:bodyPr>
          <a:lstStyle/>
          <a:p>
            <a:r>
              <a:rPr lang="en-US" dirty="0"/>
              <a:t>"Linear resonance"</a:t>
            </a:r>
          </a:p>
        </p:txBody>
      </p:sp>
      <p:sp>
        <p:nvSpPr>
          <p:cNvPr id="5" name="Content Placeholder 2"/>
          <p:cNvSpPr txBox="1">
            <a:spLocks/>
          </p:cNvSpPr>
          <p:nvPr/>
        </p:nvSpPr>
        <p:spPr>
          <a:xfrm>
            <a:off x="230885" y="1195500"/>
            <a:ext cx="8735141" cy="202094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Markers are colored according to their initial value of the equatorial </a:t>
            </a:r>
            <a:r>
              <a:rPr lang="en-US" sz="2200" i="1" dirty="0"/>
              <a:t>r</a:t>
            </a:r>
            <a:endParaRPr lang="en-US" sz="2200" dirty="0"/>
          </a:p>
        </p:txBody>
      </p:sp>
    </p:spTree>
    <p:extLst>
      <p:ext uri="{BB962C8B-B14F-4D97-AF65-F5344CB8AC3E}">
        <p14:creationId xmlns:p14="http://schemas.microsoft.com/office/powerpoint/2010/main" val="39626336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_er_phase_0_lasco_100.gif"/>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452870" y="3258000"/>
            <a:ext cx="3600000" cy="3600000"/>
          </a:xfrm>
          <a:prstGeom prst="rect">
            <a:avLst/>
          </a:prstGeom>
        </p:spPr>
      </p:pic>
      <p:sp>
        <p:nvSpPr>
          <p:cNvPr id="2" name="Title 1"/>
          <p:cNvSpPr>
            <a:spLocks noGrp="1"/>
          </p:cNvSpPr>
          <p:nvPr>
            <p:ph type="title"/>
          </p:nvPr>
        </p:nvSpPr>
        <p:spPr>
          <a:xfrm>
            <a:off x="457200" y="74082"/>
            <a:ext cx="8229600" cy="1143000"/>
          </a:xfrm>
        </p:spPr>
        <p:txBody>
          <a:bodyPr>
            <a:normAutofit/>
          </a:bodyPr>
          <a:lstStyle/>
          <a:p>
            <a:r>
              <a:rPr lang="en-US" dirty="0"/>
              <a:t>"Linear resonance"</a:t>
            </a:r>
          </a:p>
        </p:txBody>
      </p:sp>
      <p:sp>
        <p:nvSpPr>
          <p:cNvPr id="6" name="Content Placeholder 2"/>
          <p:cNvSpPr txBox="1">
            <a:spLocks/>
          </p:cNvSpPr>
          <p:nvPr/>
        </p:nvSpPr>
        <p:spPr>
          <a:xfrm>
            <a:off x="230885" y="1195500"/>
            <a:ext cx="8735141" cy="202094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Markers are colored according to their initial value of the equatorial </a:t>
            </a:r>
            <a:r>
              <a:rPr lang="en-US" sz="2200" i="1" dirty="0"/>
              <a:t>r</a:t>
            </a:r>
            <a:endParaRPr lang="en-US" sz="2200" dirty="0"/>
          </a:p>
          <a:p>
            <a:r>
              <a:rPr lang="en-US" sz="2200" dirty="0"/>
              <a:t>An island-like structure is formed around the resonance radius, drifting inwards as the frequency chirps downwards</a:t>
            </a:r>
          </a:p>
        </p:txBody>
      </p:sp>
      <p:pic>
        <p:nvPicPr>
          <p:cNvPr id="5" name="Picture 4" descr="logenergy_omega_vs_t.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5560" y="3258000"/>
            <a:ext cx="3600000" cy="3600000"/>
          </a:xfrm>
          <a:prstGeom prst="rect">
            <a:avLst/>
          </a:prstGeom>
        </p:spPr>
      </p:pic>
    </p:spTree>
    <p:extLst>
      <p:ext uri="{BB962C8B-B14F-4D97-AF65-F5344CB8AC3E}">
        <p14:creationId xmlns:p14="http://schemas.microsoft.com/office/powerpoint/2010/main" val="18163584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n_er_phase_0_t=55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5812" y="3258000"/>
            <a:ext cx="3600000" cy="3600000"/>
          </a:xfrm>
          <a:prstGeom prst="rect">
            <a:avLst/>
          </a:prstGeom>
        </p:spPr>
      </p:pic>
      <p:sp>
        <p:nvSpPr>
          <p:cNvPr id="2" name="Title 1"/>
          <p:cNvSpPr>
            <a:spLocks noGrp="1"/>
          </p:cNvSpPr>
          <p:nvPr>
            <p:ph type="title"/>
          </p:nvPr>
        </p:nvSpPr>
        <p:spPr>
          <a:xfrm>
            <a:off x="457200" y="74082"/>
            <a:ext cx="8229600" cy="1143000"/>
          </a:xfrm>
        </p:spPr>
        <p:txBody>
          <a:bodyPr>
            <a:normAutofit/>
          </a:bodyPr>
          <a:lstStyle/>
          <a:p>
            <a:r>
              <a:rPr lang="en-US" dirty="0"/>
              <a:t>"Linear resonance"</a:t>
            </a:r>
          </a:p>
        </p:txBody>
      </p:sp>
      <p:sp>
        <p:nvSpPr>
          <p:cNvPr id="6" name="Content Placeholder 2"/>
          <p:cNvSpPr txBox="1">
            <a:spLocks/>
          </p:cNvSpPr>
          <p:nvPr/>
        </p:nvSpPr>
        <p:spPr>
          <a:xfrm>
            <a:off x="230885" y="1195500"/>
            <a:ext cx="8735141" cy="202094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Markers are colored according to their initial value of the equatorial </a:t>
            </a:r>
            <a:r>
              <a:rPr lang="en-US" sz="2200" i="1" dirty="0"/>
              <a:t>r</a:t>
            </a:r>
            <a:endParaRPr lang="en-US" sz="2200" dirty="0"/>
          </a:p>
          <a:p>
            <a:r>
              <a:rPr lang="en-US" sz="2200" dirty="0"/>
              <a:t>An island-like structure is formed around the resonance radius, drifting inwards as the frequency chirps downwards</a:t>
            </a:r>
          </a:p>
          <a:p>
            <a:r>
              <a:rPr lang="en-US" sz="2200" dirty="0"/>
              <a:t>It corresponds to a density flattening region, delimited by two large density gradients</a:t>
            </a:r>
          </a:p>
          <a:p>
            <a:pPr marL="0" indent="0">
              <a:buNone/>
            </a:pPr>
            <a:endParaRPr lang="en-US" sz="2200" dirty="0"/>
          </a:p>
        </p:txBody>
      </p:sp>
      <p:pic>
        <p:nvPicPr>
          <p:cNvPr id="3" name="Picture 2" descr="density_vs_r_t=550.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4000" y="3258000"/>
            <a:ext cx="3600000" cy="3600000"/>
          </a:xfrm>
          <a:prstGeom prst="rect">
            <a:avLst/>
          </a:prstGeom>
        </p:spPr>
      </p:pic>
    </p:spTree>
    <p:extLst>
      <p:ext uri="{BB962C8B-B14F-4D97-AF65-F5344CB8AC3E}">
        <p14:creationId xmlns:p14="http://schemas.microsoft.com/office/powerpoint/2010/main" val="14164577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082"/>
            <a:ext cx="8229600" cy="875573"/>
          </a:xfrm>
        </p:spPr>
        <p:txBody>
          <a:bodyPr>
            <a:normAutofit/>
          </a:bodyPr>
          <a:lstStyle/>
          <a:p>
            <a:r>
              <a:rPr lang="en-US" dirty="0"/>
              <a:t>"Linear resonance"</a:t>
            </a:r>
          </a:p>
        </p:txBody>
      </p:sp>
      <p:pic>
        <p:nvPicPr>
          <p:cNvPr id="4" name="Picture 3" descr="er_rad.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00" y="2538000"/>
            <a:ext cx="4320000" cy="4320000"/>
          </a:xfrm>
          <a:prstGeom prst="rect">
            <a:avLst/>
          </a:prstGeom>
        </p:spPr>
      </p:pic>
      <p:sp>
        <p:nvSpPr>
          <p:cNvPr id="6" name="Content Placeholder 2"/>
          <p:cNvSpPr txBox="1">
            <a:spLocks/>
          </p:cNvSpPr>
          <p:nvPr/>
        </p:nvSpPr>
        <p:spPr>
          <a:xfrm>
            <a:off x="0" y="990630"/>
            <a:ext cx="9144000" cy="56266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The large negative density gradients move inwards and outwards</a:t>
            </a:r>
          </a:p>
        </p:txBody>
      </p:sp>
    </p:spTree>
    <p:extLst>
      <p:ext uri="{BB962C8B-B14F-4D97-AF65-F5344CB8AC3E}">
        <p14:creationId xmlns:p14="http://schemas.microsoft.com/office/powerpoint/2010/main" val="18418387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082"/>
            <a:ext cx="8229600" cy="875573"/>
          </a:xfrm>
        </p:spPr>
        <p:txBody>
          <a:bodyPr>
            <a:normAutofit/>
          </a:bodyPr>
          <a:lstStyle/>
          <a:p>
            <a:r>
              <a:rPr lang="en-US" dirty="0"/>
              <a:t>"Linear resonance"</a:t>
            </a:r>
          </a:p>
        </p:txBody>
      </p:sp>
      <p:pic>
        <p:nvPicPr>
          <p:cNvPr id="5" name="Picture 4" descr="er_rad_r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000" y="2538000"/>
            <a:ext cx="4320000" cy="4320000"/>
          </a:xfrm>
          <a:prstGeom prst="rect">
            <a:avLst/>
          </a:prstGeom>
        </p:spPr>
      </p:pic>
      <p:sp>
        <p:nvSpPr>
          <p:cNvPr id="6" name="Content Placeholder 2"/>
          <p:cNvSpPr txBox="1">
            <a:spLocks/>
          </p:cNvSpPr>
          <p:nvPr/>
        </p:nvSpPr>
        <p:spPr>
          <a:xfrm>
            <a:off x="0" y="990630"/>
            <a:ext cx="9144000" cy="56266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The large negative density gradients move inwards and outwards</a:t>
            </a:r>
          </a:p>
          <a:p>
            <a:r>
              <a:rPr lang="en-US" sz="2200" dirty="0"/>
              <a:t>As frequency decreases, the resonance region moves inwards (</a:t>
            </a:r>
            <a:r>
              <a:rPr lang="en-US" sz="2200" dirty="0">
                <a:latin typeface="Symbol" charset="2"/>
                <a:cs typeface="Symbol" charset="2"/>
              </a:rPr>
              <a:t>w</a:t>
            </a:r>
            <a:r>
              <a:rPr lang="en-US" sz="2200" baseline="-25000" dirty="0"/>
              <a:t>res</a:t>
            </a:r>
            <a:r>
              <a:rPr lang="en-US" sz="2200" dirty="0"/>
              <a:t>'(r)&gt;0)</a:t>
            </a:r>
          </a:p>
        </p:txBody>
      </p:sp>
      <p:pic>
        <p:nvPicPr>
          <p:cNvPr id="3" name="Picture 2" descr="omega_vs_r_sat_0.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38000"/>
            <a:ext cx="4320000" cy="4320000"/>
          </a:xfrm>
          <a:prstGeom prst="rect">
            <a:avLst/>
          </a:prstGeom>
        </p:spPr>
      </p:pic>
    </p:spTree>
    <p:extLst>
      <p:ext uri="{BB962C8B-B14F-4D97-AF65-F5344CB8AC3E}">
        <p14:creationId xmlns:p14="http://schemas.microsoft.com/office/powerpoint/2010/main" val="19456649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2613</TotalTime>
  <Words>2094</Words>
  <Application>Microsoft Macintosh PowerPoint</Application>
  <PresentationFormat>On-screen Show (4:3)</PresentationFormat>
  <Paragraphs>226</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Investigation on chirping-mode dynamics</vt:lpstr>
      <vt:lpstr>Chirping Alfvén modes</vt:lpstr>
      <vt:lpstr>Investigation of a chirping mode with HMGC</vt:lpstr>
      <vt:lpstr>Analysis of the most relevant phase-space slices</vt:lpstr>
      <vt:lpstr>"Linear resonance"</vt:lpstr>
      <vt:lpstr>"Linear resonance"</vt:lpstr>
      <vt:lpstr>"Linear resonance"</vt:lpstr>
      <vt:lpstr>"Linear resonance"</vt:lpstr>
      <vt:lpstr>"Linear resonance"</vt:lpstr>
      <vt:lpstr>"Linear resonance"</vt:lpstr>
      <vt:lpstr>"Linear resonance"</vt:lpstr>
      <vt:lpstr>"Linear resonance"</vt:lpstr>
      <vt:lpstr>"Linear resonance"</vt:lpstr>
      <vt:lpstr>Chirping rate and saturation amplitude</vt:lpstr>
      <vt:lpstr>Chirping rate and saturation amplitude</vt:lpstr>
      <vt:lpstr>Chirping rate and saturation amplitude</vt:lpstr>
      <vt:lpstr>Chirping rate and saturation amplitude</vt:lpstr>
      <vt:lpstr>Chirping rate and saturation amplitude</vt:lpstr>
      <vt:lpstr>Chirping rate and saturation amplitude</vt:lpstr>
      <vt:lpstr>Chirping rate and saturation amplitude</vt:lpstr>
      <vt:lpstr>Chirping rate and saturation amplitude</vt:lpstr>
      <vt:lpstr>Richer non linear dynamics</vt:lpstr>
      <vt:lpstr>Richer non linear dynamics</vt:lpstr>
      <vt:lpstr>"Non linear" resonance</vt:lpstr>
      <vt:lpstr>"Non linear" resonance</vt:lpstr>
      <vt:lpstr>"Non linear" resonance</vt:lpstr>
      <vt:lpstr>Some other aspects...</vt:lpstr>
      <vt:lpstr>Non adiabatic dynamics</vt:lpstr>
      <vt:lpstr>Non adiabatic dynamics</vt:lpstr>
      <vt:lpstr>Continuous trapping/detrapping</vt:lpstr>
      <vt:lpstr>Continuous trapping/detrapping</vt:lpstr>
      <vt:lpstr>Continuous trapping/detrapping</vt:lpstr>
      <vt:lpstr>Continuous trapping/detrapping</vt:lpstr>
      <vt:lpstr>Continuous trapping/detrapping</vt:lpstr>
      <vt:lpstr>Zonal-flow and multi-n effects</vt:lpstr>
      <vt:lpstr>Zonal-flow and multi-n effects</vt:lpstr>
      <vt:lpstr>Zonal-flow and multi-n effects</vt:lpstr>
      <vt:lpstr>Multi-n effects</vt:lpstr>
      <vt:lpstr>Summary</vt:lpstr>
      <vt:lpstr>"Linear" resonance</vt:lpstr>
      <vt:lpstr>Continuous trapping/detrapping</vt:lpstr>
    </vt:vector>
  </TitlesOfParts>
  <Company>ENEA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Investigation on chirping-mode dynamics</dc:title>
  <dc:creator>Sergio Briguglio</dc:creator>
  <cp:lastModifiedBy>Sergio Briguglio</cp:lastModifiedBy>
  <cp:revision>139</cp:revision>
  <dcterms:created xsi:type="dcterms:W3CDTF">2022-10-14T08:53:57Z</dcterms:created>
  <dcterms:modified xsi:type="dcterms:W3CDTF">2022-11-07T08:54:03Z</dcterms:modified>
</cp:coreProperties>
</file>