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27" r:id="rId2"/>
    <p:sldId id="421" r:id="rId3"/>
    <p:sldId id="423" r:id="rId4"/>
    <p:sldId id="426" r:id="rId5"/>
    <p:sldId id="422" r:id="rId6"/>
    <p:sldId id="425" r:id="rId7"/>
    <p:sldId id="418" r:id="rId8"/>
    <p:sldId id="420" r:id="rId9"/>
    <p:sldId id="428" r:id="rId10"/>
    <p:sldId id="419" r:id="rId11"/>
    <p:sldId id="429" r:id="rId12"/>
  </p:sldIdLst>
  <p:sldSz cx="12193588" cy="6858000"/>
  <p:notesSz cx="6858000" cy="9144000"/>
  <p:defaultTextStyle>
    <a:defPPr>
      <a:defRPr lang="it-IT"/>
    </a:defPPr>
    <a:lvl1pPr marL="0" algn="l" defTabSz="614797" rtl="0" eaLnBrk="1" latinLnBrk="0" hangingPunct="1">
      <a:defRPr sz="2420" kern="1200">
        <a:solidFill>
          <a:schemeClr val="tx1"/>
        </a:solidFill>
        <a:latin typeface="+mn-lt"/>
        <a:ea typeface="+mn-ea"/>
        <a:cs typeface="+mn-cs"/>
      </a:defRPr>
    </a:lvl1pPr>
    <a:lvl2pPr marL="614797" algn="l" defTabSz="614797" rtl="0" eaLnBrk="1" latinLnBrk="0" hangingPunct="1">
      <a:defRPr sz="2420" kern="1200">
        <a:solidFill>
          <a:schemeClr val="tx1"/>
        </a:solidFill>
        <a:latin typeface="+mn-lt"/>
        <a:ea typeface="+mn-ea"/>
        <a:cs typeface="+mn-cs"/>
      </a:defRPr>
    </a:lvl2pPr>
    <a:lvl3pPr marL="1229594" algn="l" defTabSz="614797" rtl="0" eaLnBrk="1" latinLnBrk="0" hangingPunct="1">
      <a:defRPr sz="2420" kern="1200">
        <a:solidFill>
          <a:schemeClr val="tx1"/>
        </a:solidFill>
        <a:latin typeface="+mn-lt"/>
        <a:ea typeface="+mn-ea"/>
        <a:cs typeface="+mn-cs"/>
      </a:defRPr>
    </a:lvl3pPr>
    <a:lvl4pPr marL="1844391" algn="l" defTabSz="614797" rtl="0" eaLnBrk="1" latinLnBrk="0" hangingPunct="1">
      <a:defRPr sz="2420" kern="1200">
        <a:solidFill>
          <a:schemeClr val="tx1"/>
        </a:solidFill>
        <a:latin typeface="+mn-lt"/>
        <a:ea typeface="+mn-ea"/>
        <a:cs typeface="+mn-cs"/>
      </a:defRPr>
    </a:lvl4pPr>
    <a:lvl5pPr marL="2459187" algn="l" defTabSz="614797" rtl="0" eaLnBrk="1" latinLnBrk="0" hangingPunct="1">
      <a:defRPr sz="2420" kern="1200">
        <a:solidFill>
          <a:schemeClr val="tx1"/>
        </a:solidFill>
        <a:latin typeface="+mn-lt"/>
        <a:ea typeface="+mn-ea"/>
        <a:cs typeface="+mn-cs"/>
      </a:defRPr>
    </a:lvl5pPr>
    <a:lvl6pPr marL="3073984" algn="l" defTabSz="614797" rtl="0" eaLnBrk="1" latinLnBrk="0" hangingPunct="1">
      <a:defRPr sz="2420" kern="1200">
        <a:solidFill>
          <a:schemeClr val="tx1"/>
        </a:solidFill>
        <a:latin typeface="+mn-lt"/>
        <a:ea typeface="+mn-ea"/>
        <a:cs typeface="+mn-cs"/>
      </a:defRPr>
    </a:lvl6pPr>
    <a:lvl7pPr marL="3688781" algn="l" defTabSz="614797" rtl="0" eaLnBrk="1" latinLnBrk="0" hangingPunct="1">
      <a:defRPr sz="2420" kern="1200">
        <a:solidFill>
          <a:schemeClr val="tx1"/>
        </a:solidFill>
        <a:latin typeface="+mn-lt"/>
        <a:ea typeface="+mn-ea"/>
        <a:cs typeface="+mn-cs"/>
      </a:defRPr>
    </a:lvl7pPr>
    <a:lvl8pPr marL="4303578" algn="l" defTabSz="614797" rtl="0" eaLnBrk="1" latinLnBrk="0" hangingPunct="1">
      <a:defRPr sz="2420" kern="1200">
        <a:solidFill>
          <a:schemeClr val="tx1"/>
        </a:solidFill>
        <a:latin typeface="+mn-lt"/>
        <a:ea typeface="+mn-ea"/>
        <a:cs typeface="+mn-cs"/>
      </a:defRPr>
    </a:lvl8pPr>
    <a:lvl9pPr marL="4918375" algn="l" defTabSz="614797" rtl="0" eaLnBrk="1" latinLnBrk="0" hangingPunct="1">
      <a:defRPr sz="24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65" userDrawn="1">
          <p15:clr>
            <a:srgbClr val="A4A3A4"/>
          </p15:clr>
        </p15:guide>
        <p15:guide id="2" pos="40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A69"/>
    <a:srgbClr val="FAD13E"/>
    <a:srgbClr val="00FF00"/>
    <a:srgbClr val="8E8E8E"/>
    <a:srgbClr val="003A00"/>
    <a:srgbClr val="454647"/>
    <a:srgbClr val="325BF5"/>
    <a:srgbClr val="E3EBF4"/>
    <a:srgbClr val="E4E4E4"/>
    <a:srgbClr val="004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 autoAdjust="0"/>
    <p:restoredTop sz="95982" autoAdjust="0"/>
  </p:normalViewPr>
  <p:slideViewPr>
    <p:cSldViewPr snapToGrid="0" snapToObjects="1" showGuides="1">
      <p:cViewPr varScale="1">
        <p:scale>
          <a:sx n="142" d="100"/>
          <a:sy n="142" d="100"/>
        </p:scale>
        <p:origin x="-248" y="-96"/>
      </p:cViewPr>
      <p:guideLst>
        <p:guide orient="horz" pos="3965"/>
        <p:guide pos="40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28BB-3E7D-1545-8629-739FE7FE78CD}" type="datetimeFigureOut">
              <a:rPr lang="it-IT" smtClean="0"/>
              <a:pPr/>
              <a:t>11/05/21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625A-8487-0243-9438-3D7ABEA720FE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66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2F6F-5890-184D-BFAC-2DB3B24676C1}" type="datetimeFigureOut">
              <a:rPr lang="it-IT" smtClean="0"/>
              <a:pPr/>
              <a:t>11/05/21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67DBE-D3BB-F74E-84C1-4CEDFE4037F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745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1479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1pPr>
    <a:lvl2pPr marL="614797" algn="l" defTabSz="61479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2pPr>
    <a:lvl3pPr marL="1229594" algn="l" defTabSz="61479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3pPr>
    <a:lvl4pPr marL="1844391" algn="l" defTabSz="61479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4pPr>
    <a:lvl5pPr marL="2459187" algn="l" defTabSz="61479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5pPr>
    <a:lvl6pPr marL="3073984" algn="l" defTabSz="61479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6pPr>
    <a:lvl7pPr marL="3688781" algn="l" defTabSz="61479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7pPr>
    <a:lvl8pPr marL="4303578" algn="l" defTabSz="61479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8pPr>
    <a:lvl9pPr marL="4918375" algn="l" defTabSz="61479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84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nizi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1163" y="1730109"/>
            <a:ext cx="12222786" cy="374555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14" name="Rettangolo 13"/>
          <p:cNvSpPr/>
          <p:nvPr userDrawn="1"/>
        </p:nvSpPr>
        <p:spPr>
          <a:xfrm>
            <a:off x="1" y="6572393"/>
            <a:ext cx="12222786" cy="305011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21" name="Rettangolo 20"/>
          <p:cNvSpPr/>
          <p:nvPr userDrawn="1"/>
        </p:nvSpPr>
        <p:spPr>
          <a:xfrm>
            <a:off x="1163" y="5054750"/>
            <a:ext cx="12222786" cy="729223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12193588" cy="1740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85874" y="3152006"/>
            <a:ext cx="11255891" cy="413101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684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38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6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4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3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29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68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06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Sottotitolo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85868" y="5149831"/>
            <a:ext cx="11255890" cy="357918"/>
          </a:xfr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1726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726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726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726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726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/>
              <a:t>Autore Dipartimento/Unità – </a:t>
            </a:r>
            <a:r>
              <a:rPr lang="it-IT" dirty="0" err="1"/>
              <a:t>Arial</a:t>
            </a:r>
            <a:r>
              <a:rPr lang="it-IT" dirty="0"/>
              <a:t> 18 </a:t>
            </a:r>
            <a:r>
              <a:rPr lang="it-IT" dirty="0" err="1"/>
              <a:t>pt</a:t>
            </a:r>
            <a:endParaRPr lang="it-IT" dirty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685874" y="2238577"/>
            <a:ext cx="11255891" cy="472116"/>
          </a:xfrm>
        </p:spPr>
        <p:txBody>
          <a:bodyPr lIns="0"/>
          <a:lstStyle>
            <a:lvl1pPr>
              <a:defRPr sz="3068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0" y="196112"/>
            <a:ext cx="3763002" cy="1232223"/>
          </a:xfrm>
          <a:prstGeom prst="rect">
            <a:avLst/>
          </a:prstGeom>
        </p:spPr>
      </p:pic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958"/>
            <a:ext cx="12193588" cy="772160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685889" y="4214798"/>
            <a:ext cx="11255783" cy="38735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1917" i="1" baseline="0">
                <a:solidFill>
                  <a:schemeClr val="bg1"/>
                </a:solidFill>
              </a:defRPr>
            </a:lvl1pPr>
            <a:lvl2pPr>
              <a:defRPr sz="1726" i="1">
                <a:solidFill>
                  <a:schemeClr val="bg1"/>
                </a:solidFill>
              </a:defRPr>
            </a:lvl2pPr>
            <a:lvl3pPr>
              <a:defRPr sz="1726" i="1">
                <a:solidFill>
                  <a:schemeClr val="bg1"/>
                </a:solidFill>
              </a:defRPr>
            </a:lvl3pPr>
            <a:lvl4pPr>
              <a:defRPr sz="1726" i="1">
                <a:solidFill>
                  <a:schemeClr val="bg1"/>
                </a:solidFill>
              </a:defRPr>
            </a:lvl4pPr>
            <a:lvl5pPr>
              <a:defRPr sz="1726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Luogo e data – </a:t>
            </a:r>
            <a:r>
              <a:rPr lang="it-IT" dirty="0" err="1"/>
              <a:t>Arial</a:t>
            </a:r>
            <a:r>
              <a:rPr lang="it-IT" dirty="0"/>
              <a:t> 20pt </a:t>
            </a:r>
          </a:p>
        </p:txBody>
      </p:sp>
    </p:spTree>
    <p:extLst>
      <p:ext uri="{BB962C8B-B14F-4D97-AF65-F5344CB8AC3E}">
        <p14:creationId xmlns:p14="http://schemas.microsoft.com/office/powerpoint/2010/main" val="99497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551291" y="1071250"/>
            <a:ext cx="10973293" cy="1799940"/>
          </a:xfrm>
        </p:spPr>
        <p:txBody>
          <a:bodyPr/>
          <a:lstStyle/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13061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3"/>
            <a:ext cx="12193588" cy="1051074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91" y="312060"/>
            <a:ext cx="10974229" cy="383594"/>
          </a:xfrm>
        </p:spPr>
        <p:txBody>
          <a:bodyPr/>
          <a:lstStyle>
            <a:lvl1pPr>
              <a:defRPr sz="2493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91" y="1253067"/>
            <a:ext cx="10974229" cy="387350"/>
          </a:xfrm>
        </p:spPr>
        <p:txBody>
          <a:bodyPr>
            <a:spAutoFit/>
          </a:bodyPr>
          <a:lstStyle>
            <a:lvl1pPr marL="0" indent="0">
              <a:buNone/>
              <a:defRPr sz="1917" b="1" baseline="0">
                <a:solidFill>
                  <a:srgbClr val="7F7F7F"/>
                </a:solidFill>
              </a:defRPr>
            </a:lvl1pPr>
            <a:lvl2pPr>
              <a:defRPr sz="1917" b="1">
                <a:solidFill>
                  <a:srgbClr val="7F7F7F"/>
                </a:solidFill>
              </a:defRPr>
            </a:lvl2pPr>
            <a:lvl3pPr>
              <a:defRPr sz="1917" b="1">
                <a:solidFill>
                  <a:srgbClr val="7F7F7F"/>
                </a:solidFill>
              </a:defRPr>
            </a:lvl3pPr>
            <a:lvl4pPr>
              <a:defRPr sz="1917" b="1">
                <a:solidFill>
                  <a:srgbClr val="7F7F7F"/>
                </a:solidFill>
              </a:defRPr>
            </a:lvl4pPr>
            <a:lvl5pPr>
              <a:defRPr sz="191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96" y="2017400"/>
            <a:ext cx="10974228" cy="737680"/>
          </a:xfrm>
        </p:spPr>
        <p:txBody>
          <a:bodyPr wrap="square">
            <a:spAutoFit/>
          </a:bodyPr>
          <a:lstStyle>
            <a:lvl1pPr marL="438318" indent="-438318">
              <a:buFont typeface="+mj-lt"/>
              <a:buAutoNum type="arabicPeriod"/>
              <a:defRPr sz="1917" baseline="0"/>
            </a:lvl1pPr>
            <a:lvl2pPr marL="438318" indent="0">
              <a:buNone/>
              <a:defRPr sz="1917"/>
            </a:lvl2pPr>
            <a:lvl3pPr>
              <a:defRPr sz="1917"/>
            </a:lvl3pPr>
            <a:lvl4pPr>
              <a:defRPr sz="1917"/>
            </a:lvl4pPr>
            <a:lvl5pPr>
              <a:defRPr sz="191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96" y="3409090"/>
            <a:ext cx="10974228" cy="891117"/>
          </a:xfrm>
        </p:spPr>
        <p:txBody>
          <a:bodyPr wrap="square">
            <a:spAutoFit/>
          </a:bodyPr>
          <a:lstStyle>
            <a:lvl1pPr>
              <a:defRPr sz="1534" baseline="0"/>
            </a:lvl1pPr>
            <a:lvl2pPr>
              <a:defRPr sz="1726"/>
            </a:lvl2pPr>
            <a:lvl3pPr>
              <a:defRPr sz="1726"/>
            </a:lvl3pPr>
            <a:lvl4pPr>
              <a:defRPr sz="1726"/>
            </a:lvl4pPr>
            <a:lvl5pPr>
              <a:defRPr sz="1726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1953" y="6356352"/>
            <a:ext cx="661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626" y="6356354"/>
            <a:ext cx="88020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Celentano - SuperFOx 2020 - S. Magherita Ligure, 11/02/2020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956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3"/>
            <a:ext cx="12193588" cy="1051074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91" y="312060"/>
            <a:ext cx="10974229" cy="38359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609680" y="1600202"/>
            <a:ext cx="10974229" cy="387350"/>
          </a:xfrm>
        </p:spPr>
        <p:txBody>
          <a:bodyPr>
            <a:spAutoFit/>
          </a:bodyPr>
          <a:lstStyle>
            <a:lvl1pPr marL="0" indent="0">
              <a:buNone/>
              <a:defRPr sz="1917" baseline="0"/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13" hasCustomPrompt="1"/>
          </p:nvPr>
        </p:nvSpPr>
        <p:spPr>
          <a:xfrm>
            <a:off x="609679" y="2495553"/>
            <a:ext cx="10914955" cy="3255434"/>
          </a:xfrm>
        </p:spPr>
        <p:txBody>
          <a:bodyPr>
            <a:normAutofit/>
          </a:bodyPr>
          <a:lstStyle>
            <a:lvl1pPr marL="0" indent="0">
              <a:buNone/>
              <a:defRPr sz="1726" baseline="0"/>
            </a:lvl1pPr>
          </a:lstStyle>
          <a:p>
            <a:r>
              <a:rPr lang="it-IT" dirty="0"/>
              <a:t>Cliccare sull’icona per inserire la tabella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1953" y="6356352"/>
            <a:ext cx="661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626" y="6356354"/>
            <a:ext cx="88020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Celentano - SuperFOx 2020 - S. Magherita Ligure, 11/02/2020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874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3"/>
            <a:ext cx="12193588" cy="1051074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91" y="254344"/>
            <a:ext cx="10974229" cy="38359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09680" y="1535113"/>
            <a:ext cx="5387619" cy="639763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1917" b="1">
                <a:solidFill>
                  <a:schemeClr val="bg1"/>
                </a:solidFill>
              </a:defRPr>
            </a:lvl1pPr>
            <a:lvl2pPr marL="438318" indent="0">
              <a:buNone/>
              <a:defRPr sz="1917" b="1"/>
            </a:lvl2pPr>
            <a:lvl3pPr marL="876635" indent="0">
              <a:buNone/>
              <a:defRPr sz="1726" b="1"/>
            </a:lvl3pPr>
            <a:lvl4pPr marL="1314953" indent="0">
              <a:buNone/>
              <a:defRPr sz="1534" b="1"/>
            </a:lvl4pPr>
            <a:lvl5pPr marL="1753271" indent="0">
              <a:buNone/>
              <a:defRPr sz="1534" b="1"/>
            </a:lvl5pPr>
            <a:lvl6pPr marL="2191588" indent="0">
              <a:buNone/>
              <a:defRPr sz="1534" b="1"/>
            </a:lvl6pPr>
            <a:lvl7pPr marL="2629906" indent="0">
              <a:buNone/>
              <a:defRPr sz="1534" b="1"/>
            </a:lvl7pPr>
            <a:lvl8pPr marL="3068223" indent="0">
              <a:buNone/>
              <a:defRPr sz="1534" b="1"/>
            </a:lvl8pPr>
            <a:lvl9pPr marL="3506541" indent="0">
              <a:buNone/>
              <a:defRPr sz="1534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80" y="2174875"/>
            <a:ext cx="5387619" cy="3951288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726"/>
            </a:lvl1pPr>
            <a:lvl2pPr>
              <a:defRPr sz="1726"/>
            </a:lvl2pPr>
            <a:lvl3pPr>
              <a:defRPr sz="1726"/>
            </a:lvl3pPr>
            <a:lvl4pPr>
              <a:defRPr sz="1726"/>
            </a:lvl4pPr>
            <a:lvl5pPr>
              <a:defRPr sz="1726"/>
            </a:lvl5pPr>
            <a:lvl6pPr>
              <a:defRPr sz="1534"/>
            </a:lvl6pPr>
            <a:lvl7pPr>
              <a:defRPr sz="1534"/>
            </a:lvl7pPr>
            <a:lvl8pPr>
              <a:defRPr sz="1534"/>
            </a:lvl8pPr>
            <a:lvl9pPr>
              <a:defRPr sz="153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183" y="1535113"/>
            <a:ext cx="5389736" cy="639763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1917" b="1">
                <a:solidFill>
                  <a:srgbClr val="FFFFFF"/>
                </a:solidFill>
              </a:defRPr>
            </a:lvl1pPr>
            <a:lvl2pPr marL="438318" indent="0">
              <a:buNone/>
              <a:defRPr sz="1917" b="1"/>
            </a:lvl2pPr>
            <a:lvl3pPr marL="876635" indent="0">
              <a:buNone/>
              <a:defRPr sz="1726" b="1"/>
            </a:lvl3pPr>
            <a:lvl4pPr marL="1314953" indent="0">
              <a:buNone/>
              <a:defRPr sz="1534" b="1"/>
            </a:lvl4pPr>
            <a:lvl5pPr marL="1753271" indent="0">
              <a:buNone/>
              <a:defRPr sz="1534" b="1"/>
            </a:lvl5pPr>
            <a:lvl6pPr marL="2191588" indent="0">
              <a:buNone/>
              <a:defRPr sz="1534" b="1"/>
            </a:lvl6pPr>
            <a:lvl7pPr marL="2629906" indent="0">
              <a:buNone/>
              <a:defRPr sz="1534" b="1"/>
            </a:lvl7pPr>
            <a:lvl8pPr marL="3068223" indent="0">
              <a:buNone/>
              <a:defRPr sz="1534" b="1"/>
            </a:lvl8pPr>
            <a:lvl9pPr marL="3506541" indent="0">
              <a:buNone/>
              <a:defRPr sz="1534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183" y="2174875"/>
            <a:ext cx="5389736" cy="3951288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726"/>
            </a:lvl1pPr>
            <a:lvl2pPr>
              <a:defRPr sz="1726"/>
            </a:lvl2pPr>
            <a:lvl3pPr>
              <a:defRPr sz="1726"/>
            </a:lvl3pPr>
            <a:lvl4pPr>
              <a:defRPr sz="1726"/>
            </a:lvl4pPr>
            <a:lvl5pPr>
              <a:defRPr sz="1726"/>
            </a:lvl5pPr>
            <a:lvl6pPr>
              <a:defRPr sz="1534"/>
            </a:lvl6pPr>
            <a:lvl7pPr>
              <a:defRPr sz="1534"/>
            </a:lvl7pPr>
            <a:lvl8pPr>
              <a:defRPr sz="1534"/>
            </a:lvl8pPr>
            <a:lvl9pPr>
              <a:defRPr sz="153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10921953" y="6356352"/>
            <a:ext cx="661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981626" y="6356354"/>
            <a:ext cx="88020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Celentano - SuperFOx 2020 - S. Magherita Ligure, 11/02/2020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365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olo a sinistra test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609690" y="273051"/>
            <a:ext cx="4011606" cy="5853112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90" y="1140033"/>
            <a:ext cx="4011606" cy="295072"/>
          </a:xfrm>
        </p:spPr>
        <p:txBody>
          <a:bodyPr anchor="b"/>
          <a:lstStyle>
            <a:lvl1pPr algn="l">
              <a:defRPr sz="1917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767354" y="273055"/>
            <a:ext cx="6816554" cy="5853113"/>
          </a:xfrm>
        </p:spPr>
        <p:txBody>
          <a:bodyPr>
            <a:normAutofit/>
          </a:bodyPr>
          <a:lstStyle>
            <a:lvl1pPr>
              <a:defRPr sz="1917"/>
            </a:lvl1pPr>
            <a:lvl2pPr>
              <a:defRPr sz="1917"/>
            </a:lvl2pPr>
            <a:lvl3pPr>
              <a:defRPr sz="191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09690" y="1435103"/>
            <a:ext cx="4011606" cy="328423"/>
          </a:xfrm>
        </p:spPr>
        <p:txBody>
          <a:bodyPr/>
          <a:lstStyle>
            <a:lvl1pPr marL="0" indent="0">
              <a:buNone/>
              <a:defRPr sz="1534">
                <a:solidFill>
                  <a:srgbClr val="FFFFFF"/>
                </a:solidFill>
              </a:defRPr>
            </a:lvl1pPr>
            <a:lvl2pPr marL="438318" indent="0">
              <a:buNone/>
              <a:defRPr sz="1150"/>
            </a:lvl2pPr>
            <a:lvl3pPr marL="876635" indent="0">
              <a:buNone/>
              <a:defRPr sz="959"/>
            </a:lvl3pPr>
            <a:lvl4pPr marL="1314953" indent="0">
              <a:buNone/>
              <a:defRPr sz="863"/>
            </a:lvl4pPr>
            <a:lvl5pPr marL="1753271" indent="0">
              <a:buNone/>
              <a:defRPr sz="863"/>
            </a:lvl5pPr>
            <a:lvl6pPr marL="2191588" indent="0">
              <a:buNone/>
              <a:defRPr sz="863"/>
            </a:lvl6pPr>
            <a:lvl7pPr marL="2629906" indent="0">
              <a:buNone/>
              <a:defRPr sz="863"/>
            </a:lvl7pPr>
            <a:lvl8pPr marL="3068223" indent="0">
              <a:buNone/>
              <a:defRPr sz="863"/>
            </a:lvl8pPr>
            <a:lvl9pPr marL="3506541" indent="0">
              <a:buNone/>
              <a:defRPr sz="863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1953" y="6356352"/>
            <a:ext cx="661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626" y="6356354"/>
            <a:ext cx="88020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Celentano - SuperFOx 2020 - S. Magherita Ligure, 11/02/2020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856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7"/>
          <p:cNvSpPr/>
          <p:nvPr userDrawn="1"/>
        </p:nvSpPr>
        <p:spPr>
          <a:xfrm>
            <a:off x="0" y="3"/>
            <a:ext cx="12193588" cy="6273612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3" hasCustomPrompt="1"/>
          </p:nvPr>
        </p:nvSpPr>
        <p:spPr>
          <a:xfrm>
            <a:off x="609687" y="226979"/>
            <a:ext cx="4011606" cy="5853113"/>
          </a:xfrm>
          <a:ln w="12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342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8,57 cm (540px) per 14,29cm (900px)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767354" y="1072979"/>
            <a:ext cx="6816554" cy="1799940"/>
          </a:xfrm>
        </p:spPr>
        <p:txBody>
          <a:bodyPr>
            <a:spAutoFit/>
          </a:bodyPr>
          <a:lstStyle>
            <a:lvl1pPr>
              <a:defRPr sz="1917">
                <a:solidFill>
                  <a:schemeClr val="bg1"/>
                </a:solidFill>
              </a:defRPr>
            </a:lvl1pPr>
            <a:lvl2pPr>
              <a:defRPr sz="1917">
                <a:solidFill>
                  <a:schemeClr val="bg1"/>
                </a:solidFill>
              </a:defRPr>
            </a:lvl2pPr>
            <a:lvl3pPr>
              <a:defRPr sz="1917">
                <a:solidFill>
                  <a:schemeClr val="bg1"/>
                </a:solidFill>
              </a:defRPr>
            </a:lvl3pPr>
            <a:lvl4pPr>
              <a:defRPr sz="1917">
                <a:solidFill>
                  <a:schemeClr val="bg1"/>
                </a:solidFill>
              </a:defRPr>
            </a:lvl4pPr>
            <a:lvl5pPr>
              <a:defRPr sz="1917">
                <a:solidFill>
                  <a:schemeClr val="bg1"/>
                </a:solidFill>
              </a:defRPr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olo 10"/>
          <p:cNvSpPr>
            <a:spLocks noGrp="1"/>
          </p:cNvSpPr>
          <p:nvPr>
            <p:ph type="title" hasCustomPrompt="1"/>
          </p:nvPr>
        </p:nvSpPr>
        <p:spPr>
          <a:xfrm>
            <a:off x="4767354" y="290164"/>
            <a:ext cx="6758166" cy="383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1953" y="6356352"/>
            <a:ext cx="661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626" y="6356354"/>
            <a:ext cx="88020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Celentano - SuperFOx 2020 - S. Magherita Ligure, 11/02/2020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579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3"/>
            <a:ext cx="12193588" cy="6273612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390029" y="5072271"/>
            <a:ext cx="7316153" cy="295072"/>
          </a:xfrm>
        </p:spPr>
        <p:txBody>
          <a:bodyPr anchor="b"/>
          <a:lstStyle>
            <a:lvl1pPr algn="l">
              <a:defRPr sz="1917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390029" y="612775"/>
            <a:ext cx="7316153" cy="1154675"/>
          </a:xfrm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726" baseline="0">
                <a:solidFill>
                  <a:schemeClr val="bg1"/>
                </a:solidFill>
              </a:defRPr>
            </a:lvl1pPr>
            <a:lvl2pPr marL="438318" indent="0">
              <a:buNone/>
              <a:defRPr sz="2684"/>
            </a:lvl2pPr>
            <a:lvl3pPr marL="876635" indent="0">
              <a:buNone/>
              <a:defRPr sz="2301"/>
            </a:lvl3pPr>
            <a:lvl4pPr marL="1314953" indent="0">
              <a:buNone/>
              <a:defRPr sz="1917"/>
            </a:lvl4pPr>
            <a:lvl5pPr marL="1753271" indent="0">
              <a:buNone/>
              <a:defRPr sz="1917"/>
            </a:lvl5pPr>
            <a:lvl6pPr marL="2191588" indent="0">
              <a:buNone/>
              <a:defRPr sz="1917"/>
            </a:lvl6pPr>
            <a:lvl7pPr marL="2629906" indent="0">
              <a:buNone/>
              <a:defRPr sz="1917"/>
            </a:lvl7pPr>
            <a:lvl8pPr marL="3068223" indent="0">
              <a:buNone/>
              <a:defRPr sz="1917"/>
            </a:lvl8pPr>
            <a:lvl9pPr marL="3506541" indent="0">
              <a:buNone/>
              <a:defRPr sz="1917"/>
            </a:lvl9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2390029" y="5367343"/>
            <a:ext cx="7316153" cy="298864"/>
          </a:xfrm>
        </p:spPr>
        <p:txBody>
          <a:bodyPr>
            <a:spAutoFit/>
          </a:bodyPr>
          <a:lstStyle>
            <a:lvl1pPr marL="0" indent="0">
              <a:buNone/>
              <a:defRPr sz="1342">
                <a:solidFill>
                  <a:srgbClr val="FFFFFF"/>
                </a:solidFill>
              </a:defRPr>
            </a:lvl1pPr>
            <a:lvl2pPr marL="438318" indent="0">
              <a:buNone/>
              <a:defRPr sz="1150"/>
            </a:lvl2pPr>
            <a:lvl3pPr marL="876635" indent="0">
              <a:buNone/>
              <a:defRPr sz="959"/>
            </a:lvl3pPr>
            <a:lvl4pPr marL="1314953" indent="0">
              <a:buNone/>
              <a:defRPr sz="863"/>
            </a:lvl4pPr>
            <a:lvl5pPr marL="1753271" indent="0">
              <a:buNone/>
              <a:defRPr sz="863"/>
            </a:lvl5pPr>
            <a:lvl6pPr marL="2191588" indent="0">
              <a:buNone/>
              <a:defRPr sz="863"/>
            </a:lvl6pPr>
            <a:lvl7pPr marL="2629906" indent="0">
              <a:buNone/>
              <a:defRPr sz="863"/>
            </a:lvl7pPr>
            <a:lvl8pPr marL="3068223" indent="0">
              <a:buNone/>
              <a:defRPr sz="863"/>
            </a:lvl8pPr>
            <a:lvl9pPr marL="3506541" indent="0">
              <a:buNone/>
              <a:defRPr sz="863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1953" y="6356352"/>
            <a:ext cx="661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626" y="6356354"/>
            <a:ext cx="88020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Celentano - SuperFOx 2020 - S. Magherita Ligure, 11/02/2020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45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testo sfondo 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588" cy="1735024"/>
          </a:xfrm>
        </p:spPr>
        <p:txBody>
          <a:bodyPr/>
          <a:lstStyle>
            <a:lvl1pPr marL="0" indent="0">
              <a:buNone/>
              <a:defRPr sz="1726"/>
            </a:lvl1pPr>
          </a:lstStyle>
          <a:p>
            <a:r>
              <a:rPr lang="it-IT" dirty="0"/>
              <a:t>Immagine a tutto schermo con box per testo bianco su sfondo scuro</a:t>
            </a:r>
            <a:br>
              <a:rPr lang="it-IT" dirty="0"/>
            </a:br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422586" y="4360061"/>
            <a:ext cx="9657850" cy="804862"/>
          </a:xfrm>
          <a:solidFill>
            <a:srgbClr val="003A69">
              <a:alpha val="86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726">
                <a:solidFill>
                  <a:srgbClr val="FFFFFF"/>
                </a:solidFill>
              </a:defRPr>
            </a:lvl1pPr>
            <a:lvl2pPr marL="438318" indent="0">
              <a:buNone/>
              <a:defRPr sz="1150"/>
            </a:lvl2pPr>
            <a:lvl3pPr marL="876635" indent="0">
              <a:buNone/>
              <a:defRPr sz="959"/>
            </a:lvl3pPr>
            <a:lvl4pPr marL="1314953" indent="0">
              <a:buNone/>
              <a:defRPr sz="863"/>
            </a:lvl4pPr>
            <a:lvl5pPr marL="1753271" indent="0">
              <a:buNone/>
              <a:defRPr sz="863"/>
            </a:lvl5pPr>
            <a:lvl6pPr marL="2191588" indent="0">
              <a:buNone/>
              <a:defRPr sz="863"/>
            </a:lvl6pPr>
            <a:lvl7pPr marL="2629906" indent="0">
              <a:buNone/>
              <a:defRPr sz="863"/>
            </a:lvl7pPr>
            <a:lvl8pPr marL="3068223" indent="0">
              <a:buNone/>
              <a:defRPr sz="863"/>
            </a:lvl8pPr>
            <a:lvl9pPr marL="3506541" indent="0">
              <a:buNone/>
              <a:defRPr sz="863"/>
            </a:lvl9pPr>
          </a:lstStyle>
          <a:p>
            <a:pPr lvl="0"/>
            <a:r>
              <a:rPr lang="it-IT" dirty="0"/>
              <a:t>Testo descrittivo su sfondo scuro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1953" y="6356352"/>
            <a:ext cx="661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626" y="6356354"/>
            <a:ext cx="88020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Celentano - SuperFOx 2020 - S. Magherita Ligure, 11/02/2020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530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 userDrawn="1"/>
        </p:nvSpPr>
        <p:spPr>
          <a:xfrm>
            <a:off x="4117171" y="755564"/>
            <a:ext cx="4320563" cy="4320000"/>
          </a:xfrm>
          <a:prstGeom prst="ellipse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8" name="Rettangolo 7"/>
          <p:cNvSpPr/>
          <p:nvPr userDrawn="1"/>
        </p:nvSpPr>
        <p:spPr>
          <a:xfrm>
            <a:off x="0" y="3295533"/>
            <a:ext cx="12193588" cy="90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20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3810267" y="2546863"/>
            <a:ext cx="4934371" cy="737680"/>
          </a:xfrm>
          <a:ln>
            <a:noFill/>
          </a:ln>
        </p:spPr>
        <p:txBody>
          <a:bodyPr anchor="b" anchorCtr="1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Autore e </a:t>
            </a:r>
          </a:p>
          <a:p>
            <a:pPr lvl="0"/>
            <a:r>
              <a:rPr lang="it-IT"/>
              <a:t>contatti</a:t>
            </a:r>
            <a:endParaRPr lang="it-IT" dirty="0"/>
          </a:p>
        </p:txBody>
      </p:sp>
      <p:pic>
        <p:nvPicPr>
          <p:cNvPr id="3" name="Immagine 2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901"/>
            <a:ext cx="12193588" cy="77216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626" y="6356354"/>
            <a:ext cx="88020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Celentano - SuperFOx 2020 - S. Magherita Ligure, 11/02/2020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10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51291" y="454396"/>
            <a:ext cx="10974229" cy="383594"/>
          </a:xfrm>
          <a:prstGeom prst="rect">
            <a:avLst/>
          </a:prstGeom>
        </p:spPr>
        <p:txBody>
          <a:bodyPr vert="horz" lIns="91440" tIns="0" rIns="91440" bIns="0" rtlCol="0" anchor="ctr" anchorCtr="0">
            <a:sp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51291" y="1058821"/>
            <a:ext cx="10974229" cy="179994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1953" y="6356352"/>
            <a:ext cx="661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‹n.›</a:t>
            </a:fld>
            <a:endParaRPr lang="it-IT"/>
          </a:p>
        </p:txBody>
      </p:sp>
      <p:pic>
        <p:nvPicPr>
          <p:cNvPr id="4" name="Immagine 3" descr="LogoENE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0" y="6345965"/>
            <a:ext cx="1248914" cy="375515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626" y="6356354"/>
            <a:ext cx="88020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Celentano - SuperFOx 2020 - S. Magherita Ligure, 11/02/2020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438318" rtl="0" eaLnBrk="1" latinLnBrk="0" hangingPunct="1">
        <a:spcBef>
          <a:spcPct val="0"/>
        </a:spcBef>
        <a:buNone/>
        <a:defRPr sz="249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8738" indent="-328738" algn="l" defTabSz="438318" rtl="0" eaLnBrk="1" latinLnBrk="0" hangingPunct="1">
        <a:spcBef>
          <a:spcPct val="20000"/>
        </a:spcBef>
        <a:buFont typeface="Arial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1pPr>
      <a:lvl2pPr marL="712266" indent="-273949" algn="l" defTabSz="438318" rtl="0" eaLnBrk="1" latinLnBrk="0" hangingPunct="1">
        <a:spcBef>
          <a:spcPct val="20000"/>
        </a:spcBef>
        <a:buFont typeface="Arial"/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2pPr>
      <a:lvl3pPr marL="1095794" indent="-219159" algn="l" defTabSz="438318" rtl="0" eaLnBrk="1" latinLnBrk="0" hangingPunct="1">
        <a:spcBef>
          <a:spcPct val="20000"/>
        </a:spcBef>
        <a:buFont typeface="Arial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3pPr>
      <a:lvl4pPr marL="1534112" indent="-219159" algn="l" defTabSz="438318" rtl="0" eaLnBrk="1" latinLnBrk="0" hangingPunct="1">
        <a:spcBef>
          <a:spcPct val="20000"/>
        </a:spcBef>
        <a:buFont typeface="Arial"/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72429" indent="-219159" algn="l" defTabSz="438318" rtl="0" eaLnBrk="1" latinLnBrk="0" hangingPunct="1">
        <a:spcBef>
          <a:spcPct val="20000"/>
        </a:spcBef>
        <a:buFont typeface="Arial"/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410747" indent="-219159" algn="l" defTabSz="438318" rtl="0" eaLnBrk="1" latinLnBrk="0" hangingPunct="1">
        <a:spcBef>
          <a:spcPct val="20000"/>
        </a:spcBef>
        <a:buFont typeface="Arial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6pPr>
      <a:lvl7pPr marL="2849065" indent="-219159" algn="l" defTabSz="438318" rtl="0" eaLnBrk="1" latinLnBrk="0" hangingPunct="1">
        <a:spcBef>
          <a:spcPct val="20000"/>
        </a:spcBef>
        <a:buFont typeface="Arial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7pPr>
      <a:lvl8pPr marL="3287382" indent="-219159" algn="l" defTabSz="438318" rtl="0" eaLnBrk="1" latinLnBrk="0" hangingPunct="1">
        <a:spcBef>
          <a:spcPct val="20000"/>
        </a:spcBef>
        <a:buFont typeface="Arial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8pPr>
      <a:lvl9pPr marL="3725700" indent="-219159" algn="l" defTabSz="438318" rtl="0" eaLnBrk="1" latinLnBrk="0" hangingPunct="1">
        <a:spcBef>
          <a:spcPct val="20000"/>
        </a:spcBef>
        <a:buFont typeface="Arial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38318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1pPr>
      <a:lvl2pPr marL="438318" algn="l" defTabSz="438318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2pPr>
      <a:lvl3pPr marL="876635" algn="l" defTabSz="438318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3pPr>
      <a:lvl4pPr marL="1314953" algn="l" defTabSz="438318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4pPr>
      <a:lvl5pPr marL="1753271" algn="l" defTabSz="438318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5pPr>
      <a:lvl6pPr marL="2191588" algn="l" defTabSz="438318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6pPr>
      <a:lvl7pPr marL="2629906" algn="l" defTabSz="438318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7pPr>
      <a:lvl8pPr marL="3068223" algn="l" defTabSz="438318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8pPr>
      <a:lvl9pPr marL="3506541" algn="l" defTabSz="438318" rtl="0" eaLnBrk="1" latinLnBrk="0" hangingPunct="1">
        <a:defRPr sz="17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jp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ENEA contribution to the R&amp;D of HTS conductors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Zoom </a:t>
            </a:r>
            <a:r>
              <a:rPr lang="it-IT" dirty="0"/>
              <a:t>Meeting, 2021/05/11</a:t>
            </a:r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Hybrid HTS/LTS CS within F9-WPMAG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E200371B-06BF-3E4E-80B2-4977A2CB6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96" y="2909984"/>
            <a:ext cx="3247218" cy="9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66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/>
          <p:cNvCxnSpPr/>
          <p:nvPr/>
        </p:nvCxnSpPr>
        <p:spPr>
          <a:xfrm>
            <a:off x="8026120" y="1221570"/>
            <a:ext cx="0" cy="4925059"/>
          </a:xfrm>
          <a:prstGeom prst="line">
            <a:avLst/>
          </a:prstGeom>
          <a:ln w="952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6650606" y="1221570"/>
            <a:ext cx="0" cy="4925059"/>
          </a:xfrm>
          <a:prstGeom prst="line">
            <a:avLst/>
          </a:prstGeom>
          <a:ln w="952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5282514" y="1221570"/>
            <a:ext cx="0" cy="4925059"/>
          </a:xfrm>
          <a:prstGeom prst="line">
            <a:avLst/>
          </a:prstGeom>
          <a:ln w="952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schedule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>
            <a:off x="387691" y="2200766"/>
            <a:ext cx="3869442" cy="21544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- Definition of a proper conductor layout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>
            <a:off x="387690" y="3060901"/>
            <a:ext cx="2947307" cy="21544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- Material procurements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>
            <a:off x="387691" y="3756221"/>
            <a:ext cx="3528994" cy="86177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- Investigation and assessment of manufacturing / layout details: </a:t>
            </a:r>
            <a:r>
              <a:rPr lang="en-GB" sz="1400" dirty="0">
                <a:solidFill>
                  <a:schemeClr val="tx2"/>
                </a:solidFill>
              </a:rPr>
              <a:t>experimental campaign on short/sub-size samples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>
            <a:off x="387690" y="5045656"/>
            <a:ext cx="3565057" cy="21544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- SULTAN sample manufacturing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>
            <a:off x="387691" y="5808840"/>
            <a:ext cx="3383572" cy="21544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- Performance tests @ SULTAN </a:t>
            </a:r>
          </a:p>
        </p:txBody>
      </p:sp>
      <p:sp>
        <p:nvSpPr>
          <p:cNvPr id="11" name="Mostrina 10"/>
          <p:cNvSpPr/>
          <p:nvPr/>
        </p:nvSpPr>
        <p:spPr>
          <a:xfrm>
            <a:off x="3887600" y="2185685"/>
            <a:ext cx="1394914" cy="24022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Mostrina 12"/>
          <p:cNvSpPr/>
          <p:nvPr/>
        </p:nvSpPr>
        <p:spPr>
          <a:xfrm>
            <a:off x="4420812" y="3031251"/>
            <a:ext cx="2229794" cy="24022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Mostrina 13"/>
          <p:cNvSpPr/>
          <p:nvPr/>
        </p:nvSpPr>
        <p:spPr>
          <a:xfrm>
            <a:off x="5311600" y="4075591"/>
            <a:ext cx="2705970" cy="24022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Mostrina 14"/>
          <p:cNvSpPr/>
          <p:nvPr/>
        </p:nvSpPr>
        <p:spPr>
          <a:xfrm>
            <a:off x="7203210" y="5020880"/>
            <a:ext cx="2161932" cy="24022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 rot="16200000">
            <a:off x="4528455" y="1326390"/>
            <a:ext cx="1077231" cy="43088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dirty="0">
                <a:solidFill>
                  <a:srgbClr val="800000"/>
                </a:solidFill>
              </a:rPr>
              <a:t>Sept./Oct. </a:t>
            </a:r>
            <a:r>
              <a:rPr lang="en-GB" sz="1400" b="1" dirty="0">
                <a:solidFill>
                  <a:srgbClr val="800000"/>
                </a:solidFill>
              </a:rPr>
              <a:t>2021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 rot="16200000">
            <a:off x="6011426" y="1419217"/>
            <a:ext cx="1047442" cy="21544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dirty="0">
                <a:solidFill>
                  <a:srgbClr val="800000"/>
                </a:solidFill>
              </a:rPr>
              <a:t>Dec. </a:t>
            </a:r>
            <a:r>
              <a:rPr lang="en-GB" sz="1400" b="1" dirty="0">
                <a:solidFill>
                  <a:srgbClr val="800000"/>
                </a:solidFill>
              </a:rPr>
              <a:t>2021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 rot="16200000">
            <a:off x="7317503" y="1311496"/>
            <a:ext cx="1047442" cy="43088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dirty="0">
                <a:solidFill>
                  <a:srgbClr val="800000"/>
                </a:solidFill>
              </a:rPr>
              <a:t>Mar./Apr. </a:t>
            </a:r>
            <a:r>
              <a:rPr lang="en-GB" sz="1400" b="1" dirty="0">
                <a:solidFill>
                  <a:srgbClr val="800000"/>
                </a:solidFill>
              </a:rPr>
              <a:t>2022</a:t>
            </a:r>
          </a:p>
        </p:txBody>
      </p:sp>
      <p:cxnSp>
        <p:nvCxnSpPr>
          <p:cNvPr id="23" name="Connettore 1 22"/>
          <p:cNvCxnSpPr/>
          <p:nvPr/>
        </p:nvCxnSpPr>
        <p:spPr>
          <a:xfrm>
            <a:off x="9371005" y="1221570"/>
            <a:ext cx="0" cy="4925059"/>
          </a:xfrm>
          <a:prstGeom prst="line">
            <a:avLst/>
          </a:prstGeom>
          <a:ln w="952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 rot="16200000">
            <a:off x="8662389" y="1311495"/>
            <a:ext cx="1047442" cy="43088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dirty="0">
                <a:solidFill>
                  <a:srgbClr val="800000"/>
                </a:solidFill>
              </a:rPr>
              <a:t>Sept./Oct. </a:t>
            </a:r>
            <a:r>
              <a:rPr lang="en-GB" sz="1400" b="1" dirty="0">
                <a:solidFill>
                  <a:srgbClr val="800000"/>
                </a:solidFill>
              </a:rPr>
              <a:t>2022</a:t>
            </a:r>
          </a:p>
        </p:txBody>
      </p:sp>
      <p:cxnSp>
        <p:nvCxnSpPr>
          <p:cNvPr id="25" name="Connettore 1 24"/>
          <p:cNvCxnSpPr>
            <a:stCxn id="15" idx="1"/>
          </p:cNvCxnSpPr>
          <p:nvPr/>
        </p:nvCxnSpPr>
        <p:spPr>
          <a:xfrm flipH="1">
            <a:off x="3952748" y="5140990"/>
            <a:ext cx="3370572" cy="0"/>
          </a:xfrm>
          <a:prstGeom prst="line">
            <a:avLst/>
          </a:prstGeom>
          <a:ln w="9525" cmpd="sng">
            <a:solidFill>
              <a:srgbClr val="4F81B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>
            <a:stCxn id="14" idx="1"/>
            <a:endCxn id="8" idx="3"/>
          </p:cNvCxnSpPr>
          <p:nvPr/>
        </p:nvCxnSpPr>
        <p:spPr>
          <a:xfrm flipH="1" flipV="1">
            <a:off x="3916685" y="4187107"/>
            <a:ext cx="1515025" cy="0"/>
          </a:xfrm>
          <a:prstGeom prst="line">
            <a:avLst/>
          </a:prstGeom>
          <a:ln w="9525" cmpd="sng">
            <a:solidFill>
              <a:srgbClr val="4F81B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>
            <a:stCxn id="13" idx="1"/>
          </p:cNvCxnSpPr>
          <p:nvPr/>
        </p:nvCxnSpPr>
        <p:spPr>
          <a:xfrm flipH="1" flipV="1">
            <a:off x="4002355" y="3147021"/>
            <a:ext cx="538567" cy="0"/>
          </a:xfrm>
          <a:prstGeom prst="line">
            <a:avLst/>
          </a:prstGeom>
          <a:ln w="9525" cmpd="sng">
            <a:solidFill>
              <a:srgbClr val="4F81B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flipH="1">
            <a:off x="3952747" y="5952649"/>
            <a:ext cx="6818134" cy="0"/>
          </a:xfrm>
          <a:prstGeom prst="line">
            <a:avLst/>
          </a:prstGeom>
          <a:ln w="9525" cmpd="sng">
            <a:solidFill>
              <a:srgbClr val="4F81B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xmlns="" id="{DAA9C53B-7800-3E4F-8092-B57E8C64D352}"/>
              </a:ext>
            </a:extLst>
          </p:cNvPr>
          <p:cNvSpPr txBox="1"/>
          <p:nvPr/>
        </p:nvSpPr>
        <p:spPr>
          <a:xfrm>
            <a:off x="9875886" y="4912028"/>
            <a:ext cx="1708022" cy="61555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dirty="0">
                <a:solidFill>
                  <a:srgbClr val="800000"/>
                </a:solidFill>
              </a:rPr>
              <a:t>Dec. </a:t>
            </a:r>
            <a:r>
              <a:rPr lang="en-GB" sz="2000" b="1" dirty="0">
                <a:solidFill>
                  <a:srgbClr val="800000"/>
                </a:solidFill>
              </a:rPr>
              <a:t>2022 (?)</a:t>
            </a:r>
          </a:p>
        </p:txBody>
      </p:sp>
      <p:cxnSp>
        <p:nvCxnSpPr>
          <p:cNvPr id="38" name="Connettore 1 37"/>
          <p:cNvCxnSpPr>
            <a:stCxn id="37" idx="2"/>
          </p:cNvCxnSpPr>
          <p:nvPr/>
        </p:nvCxnSpPr>
        <p:spPr>
          <a:xfrm>
            <a:off x="10729897" y="5527581"/>
            <a:ext cx="0" cy="599658"/>
          </a:xfrm>
          <a:prstGeom prst="line">
            <a:avLst/>
          </a:prstGeom>
          <a:ln w="952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3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1" y="288414"/>
            <a:ext cx="10974229" cy="430887"/>
          </a:xfrm>
        </p:spPr>
        <p:txBody>
          <a:bodyPr/>
          <a:lstStyle/>
          <a:p>
            <a:r>
              <a:rPr lang="en-GB" sz="2800" dirty="0"/>
              <a:t>Alternative layout of a HTS slotted-core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551291" y="2502429"/>
            <a:ext cx="4691269" cy="12311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Single stack Macro-Strand for sectorial cable approach</a:t>
            </a:r>
          </a:p>
          <a:p>
            <a:r>
              <a:rPr lang="en-GB" sz="2000" dirty="0"/>
              <a:t>Al slotted-core with 1 Slots</a:t>
            </a:r>
          </a:p>
          <a:p>
            <a:r>
              <a:rPr lang="en-GB" sz="2000" dirty="0"/>
              <a:t>1 x 40/50 HTS tapes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302157" y="1132175"/>
            <a:ext cx="5278698" cy="1231106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/>
              <a:t>Main drivers: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easier manufacturing; 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more friendly handling;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Investigation of new cable concept/layout  </a:t>
            </a:r>
          </a:p>
        </p:txBody>
      </p:sp>
      <p:pic>
        <p:nvPicPr>
          <p:cNvPr id="9" name="Immagine 8" descr="Sectorial HTS cab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t="2999" r="57257" b="43007"/>
          <a:stretch/>
        </p:blipFill>
        <p:spPr>
          <a:xfrm>
            <a:off x="6272315" y="1570761"/>
            <a:ext cx="1907998" cy="2104548"/>
          </a:xfrm>
          <a:prstGeom prst="rect">
            <a:avLst/>
          </a:prstGeom>
        </p:spPr>
      </p:pic>
      <p:pic>
        <p:nvPicPr>
          <p:cNvPr id="11" name="Immagine 10" descr="Sectorial HTS cab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6" r="59390"/>
          <a:stretch/>
        </p:blipFill>
        <p:spPr>
          <a:xfrm>
            <a:off x="5444317" y="3824975"/>
            <a:ext cx="2735996" cy="1981949"/>
          </a:xfrm>
          <a:prstGeom prst="rect">
            <a:avLst/>
          </a:prstGeom>
        </p:spPr>
      </p:pic>
      <p:pic>
        <p:nvPicPr>
          <p:cNvPr id="12" name="Immagine 11" descr="Sectorial HTS ca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3" t="6000" r="7062" b="19009"/>
          <a:stretch/>
        </p:blipFill>
        <p:spPr>
          <a:xfrm>
            <a:off x="8382070" y="1708244"/>
            <a:ext cx="3201838" cy="39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3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1" y="288414"/>
            <a:ext cx="10974229" cy="430887"/>
          </a:xfrm>
        </p:spPr>
        <p:txBody>
          <a:bodyPr/>
          <a:lstStyle/>
          <a:p>
            <a:r>
              <a:rPr lang="en-GB" sz="2800" dirty="0"/>
              <a:t>HTS slotted-core for CS DEMO insert coil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007E430B-020B-BD4D-B447-95A85F0393EB}"/>
              </a:ext>
            </a:extLst>
          </p:cNvPr>
          <p:cNvSpPr/>
          <p:nvPr/>
        </p:nvSpPr>
        <p:spPr>
          <a:xfrm>
            <a:off x="292099" y="1199724"/>
            <a:ext cx="9345353" cy="269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Helvetica" pitchFamily="2" charset="0"/>
              </a:rPr>
              <a:t>ENEA</a:t>
            </a:r>
            <a:r>
              <a:rPr lang="en-GB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GB" dirty="0">
                <a:solidFill>
                  <a:schemeClr val="tx2"/>
                </a:solidFill>
                <a:latin typeface="Helvetica" pitchFamily="2" charset="0"/>
              </a:rPr>
              <a:t>study an alternative conceptual design of an HTS + LTS hybrid CS DEMO system based on:</a:t>
            </a:r>
          </a:p>
          <a:p>
            <a:endParaRPr lang="en-GB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GB" dirty="0">
                <a:solidFill>
                  <a:schemeClr val="tx2"/>
                </a:solidFill>
                <a:latin typeface="Helvetica" pitchFamily="2" charset="0"/>
              </a:rPr>
              <a:t>- </a:t>
            </a:r>
            <a:r>
              <a:rPr lang="en-GB" dirty="0">
                <a:solidFill>
                  <a:srgbClr val="FF0000"/>
                </a:solidFill>
                <a:latin typeface="Helvetica" pitchFamily="2" charset="0"/>
              </a:rPr>
              <a:t>REBCO</a:t>
            </a:r>
            <a:r>
              <a:rPr lang="en-GB" dirty="0">
                <a:solidFill>
                  <a:schemeClr val="tx2"/>
                </a:solidFill>
                <a:latin typeface="Helvetica" pitchFamily="2" charset="0"/>
              </a:rPr>
              <a:t> tapes, with Al-slotted core conductor technology. </a:t>
            </a:r>
          </a:p>
          <a:p>
            <a:endParaRPr lang="en-GB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GB" dirty="0">
                <a:solidFill>
                  <a:schemeClr val="tx2"/>
                </a:solidFill>
                <a:latin typeface="Helvetica" pitchFamily="2" charset="0"/>
              </a:rPr>
              <a:t>- </a:t>
            </a:r>
            <a:r>
              <a:rPr lang="en-GB" dirty="0" err="1">
                <a:solidFill>
                  <a:srgbClr val="FF0000"/>
                </a:solidFill>
                <a:latin typeface="Helvetica" pitchFamily="2" charset="0"/>
              </a:rPr>
              <a:t>BiSCCO</a:t>
            </a:r>
            <a:r>
              <a:rPr lang="en-GB" dirty="0">
                <a:solidFill>
                  <a:schemeClr val="tx2"/>
                </a:solidFill>
                <a:latin typeface="Helvetica" pitchFamily="2" charset="0"/>
              </a:rPr>
              <a:t>. At least in the first stage, we will consider an alternative based on it.</a:t>
            </a:r>
            <a:endParaRPr lang="en-GB" dirty="0">
              <a:solidFill>
                <a:schemeClr val="tx2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Immagine 4" descr="6slots.gif">
            <a:extLst>
              <a:ext uri="{FF2B5EF4-FFF2-40B4-BE49-F238E27FC236}">
                <a16:creationId xmlns:a16="http://schemas.microsoft.com/office/drawing/2014/main" xmlns="" id="{DCA6EA85-740D-AC43-96FE-786B9644B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475" y="1027300"/>
            <a:ext cx="2340000" cy="23270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17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1" y="288414"/>
            <a:ext cx="10974229" cy="430887"/>
          </a:xfrm>
        </p:spPr>
        <p:txBody>
          <a:bodyPr/>
          <a:lstStyle/>
          <a:p>
            <a:r>
              <a:rPr lang="en-GB" sz="2800" dirty="0"/>
              <a:t>HTS slotted-core for CS DEMO insert coil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70756" y="3169530"/>
            <a:ext cx="11354764" cy="304698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/>
              <a:t>Issues to be addressed…</a:t>
            </a:r>
          </a:p>
          <a:p>
            <a:pPr marL="342900" indent="-342900">
              <a:buFontTx/>
              <a:buChar char="-"/>
            </a:pPr>
            <a:r>
              <a:rPr lang="en-GB" sz="1600" u="sng" dirty="0">
                <a:solidFill>
                  <a:srgbClr val="FF0000"/>
                </a:solidFill>
              </a:rPr>
              <a:t>slots</a:t>
            </a:r>
            <a:r>
              <a:rPr lang="en-GB" sz="1600" dirty="0"/>
              <a:t>:</a:t>
            </a:r>
          </a:p>
          <a:p>
            <a:pPr marL="957697" lvl="1" indent="-342900">
              <a:buFontTx/>
              <a:buChar char="-"/>
            </a:pPr>
            <a:r>
              <a:rPr lang="en-GB" sz="1600" dirty="0"/>
              <a:t>are useful for direct cooling?;</a:t>
            </a:r>
          </a:p>
          <a:p>
            <a:pPr marL="957697" lvl="1" indent="-342900">
              <a:buFontTx/>
              <a:buChar char="-"/>
            </a:pPr>
            <a:r>
              <a:rPr lang="en-GB" sz="1600" dirty="0"/>
              <a:t>filled with thermal/mechanical effective fillers?;</a:t>
            </a:r>
          </a:p>
          <a:p>
            <a:pPr marL="342900" indent="-342900">
              <a:buFontTx/>
              <a:buChar char="-"/>
            </a:pPr>
            <a:r>
              <a:rPr lang="en-GB" sz="1600" u="sng" dirty="0">
                <a:solidFill>
                  <a:srgbClr val="FF0000"/>
                </a:solidFill>
              </a:rPr>
              <a:t>HTS stack</a:t>
            </a:r>
            <a:r>
              <a:rPr lang="en-GB" sz="1600" dirty="0"/>
              <a:t>:</a:t>
            </a:r>
          </a:p>
          <a:p>
            <a:pPr marL="957697" lvl="1" indent="-342900">
              <a:buFontTx/>
              <a:buChar char="-"/>
            </a:pPr>
            <a:r>
              <a:rPr lang="en-GB" sz="1600" dirty="0"/>
              <a:t>Additional mechanical support to sustain </a:t>
            </a:r>
            <a:r>
              <a:rPr lang="en-GB" sz="1600" dirty="0" err="1"/>
              <a:t>em</a:t>
            </a:r>
            <a:r>
              <a:rPr lang="en-GB" sz="1600" dirty="0"/>
              <a:t> loads is necessary?; </a:t>
            </a:r>
          </a:p>
          <a:p>
            <a:pPr marL="957697" lvl="1" indent="-342900">
              <a:buFontTx/>
              <a:buChar char="-"/>
            </a:pPr>
            <a:r>
              <a:rPr lang="en-GB" sz="1600" dirty="0"/>
              <a:t>Soldered? A reliable W&amp;R process must be developed to take advantage from the more mechanical tolerant “slipping-tape” configuration during manufacturing and winding;</a:t>
            </a:r>
          </a:p>
          <a:p>
            <a:pPr marL="342900" indent="-342900">
              <a:buFontTx/>
              <a:buChar char="-"/>
            </a:pPr>
            <a:r>
              <a:rPr lang="en-GB" sz="1600" u="sng" dirty="0">
                <a:solidFill>
                  <a:srgbClr val="FF0000"/>
                </a:solidFill>
              </a:rPr>
              <a:t>Jacket</a:t>
            </a:r>
            <a:r>
              <a:rPr lang="en-GB" sz="1600" dirty="0"/>
              <a:t>:</a:t>
            </a:r>
          </a:p>
          <a:p>
            <a:pPr marL="957697" lvl="1" indent="-342900">
              <a:buFontTx/>
              <a:buChar char="-"/>
            </a:pPr>
            <a:r>
              <a:rPr lang="en-GB" sz="1600" dirty="0" err="1"/>
              <a:t>Aluminum</a:t>
            </a:r>
            <a:r>
              <a:rPr lang="en-GB" sz="1600" dirty="0"/>
              <a:t> (high strength Al-alloy) preferable </a:t>
            </a:r>
            <a:r>
              <a:rPr lang="en-GB" sz="1600" dirty="0">
                <a:sym typeface="Wingdings" pitchFamily="2" charset="2"/>
              </a:rPr>
              <a:t>for thermal property matching with core;</a:t>
            </a:r>
          </a:p>
          <a:p>
            <a:pPr marL="957697" lvl="1" indent="-342900">
              <a:buFontTx/>
              <a:buChar char="-"/>
            </a:pPr>
            <a:r>
              <a:rPr lang="en-GB" sz="1600" dirty="0">
                <a:sym typeface="Wingdings" pitchFamily="2" charset="2"/>
              </a:rPr>
              <a:t>SS preferable in a perspective of long length cable production (can be welded, for Al welding is an issue) </a:t>
            </a:r>
          </a:p>
          <a:p>
            <a:pPr marL="957697" lvl="1" indent="-342900">
              <a:buFontTx/>
              <a:buChar char="-"/>
            </a:pPr>
            <a:r>
              <a:rPr lang="en-GB" sz="1600" dirty="0"/>
              <a:t>Round / </a:t>
            </a:r>
            <a:r>
              <a:rPr lang="en-GB" sz="1600" dirty="0" err="1"/>
              <a:t>Cicle</a:t>
            </a:r>
            <a:r>
              <a:rPr lang="en-GB" sz="1600" dirty="0"/>
              <a:t>-in-square?</a:t>
            </a:r>
          </a:p>
        </p:txBody>
      </p:sp>
      <p:pic>
        <p:nvPicPr>
          <p:cNvPr id="15" name="Immagine 14" descr="6slots.gif">
            <a:extLst>
              <a:ext uri="{FF2B5EF4-FFF2-40B4-BE49-F238E27FC236}">
                <a16:creationId xmlns:a16="http://schemas.microsoft.com/office/drawing/2014/main" xmlns="" id="{D5B334BC-8F18-F840-9151-72D9C77D2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475" y="1027300"/>
            <a:ext cx="2340000" cy="2327074"/>
          </a:xfrm>
          <a:prstGeom prst="rect">
            <a:avLst/>
          </a:prstGeom>
          <a:ln>
            <a:noFill/>
          </a:ln>
        </p:spPr>
      </p:pic>
      <p:sp>
        <p:nvSpPr>
          <p:cNvPr id="16" name="Rettangolo 15"/>
          <p:cNvSpPr/>
          <p:nvPr/>
        </p:nvSpPr>
        <p:spPr>
          <a:xfrm>
            <a:off x="1909823" y="6289515"/>
            <a:ext cx="922502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We expect some of these concerns could be clarified by the results of quench conductor test  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01929" y="1065208"/>
            <a:ext cx="97985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Al slotted-core conductor </a:t>
            </a:r>
            <a:r>
              <a:rPr lang="en-GB" sz="1800" dirty="0"/>
              <a:t>(basic technological features: </a:t>
            </a:r>
            <a:r>
              <a:rPr lang="en-GB" sz="1800" i="1" dirty="0"/>
              <a:t>Al core extrusion </a:t>
            </a:r>
            <a:r>
              <a:rPr lang="en-GB" sz="1800" dirty="0"/>
              <a:t>+ </a:t>
            </a:r>
            <a:r>
              <a:rPr lang="en-GB" sz="1800" i="1" dirty="0"/>
              <a:t>HTS tape stack</a:t>
            </a:r>
            <a:r>
              <a:rPr lang="en-GB" sz="1800" dirty="0"/>
              <a:t>)</a:t>
            </a:r>
          </a:p>
          <a:p>
            <a:r>
              <a:rPr lang="en-GB" sz="1800" u="sng" dirty="0"/>
              <a:t>Where we are</a:t>
            </a:r>
            <a:r>
              <a:rPr lang="en-GB" sz="1800" dirty="0"/>
              <a:t>:</a:t>
            </a:r>
          </a:p>
          <a:p>
            <a:r>
              <a:rPr lang="en-GB" sz="1800" dirty="0"/>
              <a:t>A lot of practical / handling issues already experienced;</a:t>
            </a:r>
          </a:p>
          <a:p>
            <a:r>
              <a:rPr lang="en-GB" sz="1800" dirty="0"/>
              <a:t>many experimental evidences accumulated; </a:t>
            </a:r>
          </a:p>
          <a:p>
            <a:r>
              <a:rPr lang="en-GB" sz="1800" u="sng" dirty="0"/>
              <a:t>What we need to do</a:t>
            </a:r>
            <a:r>
              <a:rPr lang="en-GB" sz="1800" dirty="0"/>
              <a:t>:</a:t>
            </a:r>
          </a:p>
          <a:p>
            <a:r>
              <a:rPr lang="en-GB" sz="1800" dirty="0"/>
              <a:t>performance verification in a fully equipped sample and under relevant electromagnetic load conditions still to be assessed.</a:t>
            </a:r>
          </a:p>
        </p:txBody>
      </p:sp>
    </p:spTree>
    <p:extLst>
      <p:ext uri="{BB962C8B-B14F-4D97-AF65-F5344CB8AC3E}">
        <p14:creationId xmlns:p14="http://schemas.microsoft.com/office/powerpoint/2010/main" val="117058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1" y="288414"/>
            <a:ext cx="10974229" cy="430887"/>
          </a:xfrm>
        </p:spPr>
        <p:txBody>
          <a:bodyPr/>
          <a:lstStyle/>
          <a:p>
            <a:r>
              <a:rPr lang="en-GB" sz="2800" dirty="0"/>
              <a:t>HTS slotted-core for CS DEMO insert coil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464036" y="1418549"/>
            <a:ext cx="4121585" cy="193899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Target range of operation</a:t>
            </a:r>
          </a:p>
          <a:p>
            <a:r>
              <a:rPr lang="en-US" sz="2400" dirty="0"/>
              <a:t>Inlet Temperature = </a:t>
            </a:r>
            <a:r>
              <a:rPr lang="en-US" sz="2400" dirty="0">
                <a:solidFill>
                  <a:srgbClr val="FF0000"/>
                </a:solidFill>
              </a:rPr>
              <a:t>4.5 K</a:t>
            </a:r>
            <a:r>
              <a:rPr lang="en-US" sz="2400" dirty="0"/>
              <a:t>, </a:t>
            </a:r>
          </a:p>
          <a:p>
            <a:r>
              <a:rPr lang="en-US" sz="2400" dirty="0"/>
              <a:t>Peak field = </a:t>
            </a:r>
            <a:r>
              <a:rPr lang="en-US" sz="2400" dirty="0">
                <a:solidFill>
                  <a:srgbClr val="FF0000"/>
                </a:solidFill>
              </a:rPr>
              <a:t>18 T</a:t>
            </a:r>
            <a:r>
              <a:rPr lang="en-US" sz="2400" dirty="0"/>
              <a:t>, </a:t>
            </a:r>
          </a:p>
          <a:p>
            <a:r>
              <a:rPr lang="en-US" sz="2400" dirty="0"/>
              <a:t>Operating current = </a:t>
            </a:r>
            <a:r>
              <a:rPr lang="en-US" sz="2400" dirty="0">
                <a:solidFill>
                  <a:srgbClr val="FF0000"/>
                </a:solidFill>
              </a:rPr>
              <a:t>60 kA</a:t>
            </a:r>
            <a:r>
              <a:rPr lang="en-US" sz="2400" dirty="0"/>
              <a:t>, </a:t>
            </a:r>
          </a:p>
          <a:p>
            <a:r>
              <a:rPr lang="en-US" sz="2400" dirty="0"/>
              <a:t>Bending radius = </a:t>
            </a:r>
            <a:r>
              <a:rPr lang="en-US" sz="2400" dirty="0">
                <a:solidFill>
                  <a:srgbClr val="FF0000"/>
                </a:solidFill>
              </a:rPr>
              <a:t>1.5 m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95634" y="1165221"/>
            <a:ext cx="6409551" cy="15388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000" b="1" dirty="0"/>
              <a:t>P. </a:t>
            </a:r>
            <a:r>
              <a:rPr lang="en-GB" sz="1000" b="1" dirty="0" err="1"/>
              <a:t>Bruzzone</a:t>
            </a:r>
            <a:r>
              <a:rPr lang="en-GB" sz="1000" b="1" dirty="0"/>
              <a:t> ”</a:t>
            </a:r>
            <a:r>
              <a:rPr lang="en-US" sz="1000" dirty="0"/>
              <a:t> Boundaries for R&amp;D of HTS-CS Conductor 2021-2024</a:t>
            </a:r>
            <a:r>
              <a:rPr lang="en-GB" sz="1000" b="1" dirty="0"/>
              <a:t>” Meeting WPMAG 13/04/2021 </a:t>
            </a:r>
            <a:endParaRPr lang="en-GB" sz="1000" dirty="0"/>
          </a:p>
        </p:txBody>
      </p:sp>
      <p:sp>
        <p:nvSpPr>
          <p:cNvPr id="10" name="Freccia destra con strisce 9"/>
          <p:cNvSpPr/>
          <p:nvPr/>
        </p:nvSpPr>
        <p:spPr>
          <a:xfrm>
            <a:off x="4626576" y="2209739"/>
            <a:ext cx="794970" cy="426580"/>
          </a:xfrm>
          <a:prstGeom prst="striped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r="48957" b="9962"/>
          <a:stretch/>
        </p:blipFill>
        <p:spPr>
          <a:xfrm>
            <a:off x="7863616" y="1418549"/>
            <a:ext cx="4292300" cy="359901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9035518" y="5017562"/>
            <a:ext cx="2800453" cy="15388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000" b="1" dirty="0"/>
              <a:t>A. </a:t>
            </a:r>
            <a:r>
              <a:rPr lang="en-GB" sz="1000" b="1" dirty="0" err="1"/>
              <a:t>Molodyk</a:t>
            </a:r>
            <a:r>
              <a:rPr lang="en-GB" sz="1000" b="1" dirty="0"/>
              <a:t>, et al., </a:t>
            </a:r>
            <a:r>
              <a:rPr lang="en-US" sz="1000" dirty="0"/>
              <a:t>Sci. Rep. (2021) 11:2084</a:t>
            </a:r>
            <a:r>
              <a:rPr lang="en-GB" sz="1000" b="1" dirty="0"/>
              <a:t> </a:t>
            </a:r>
            <a:endParaRPr lang="en-GB" sz="10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 rot="1979286">
            <a:off x="9519879" y="2517817"/>
            <a:ext cx="2084902" cy="55399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commercial production grade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95778" y="4296899"/>
            <a:ext cx="2906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Similar for </a:t>
            </a:r>
            <a:r>
              <a:rPr lang="en-GB" sz="2400" b="1" dirty="0">
                <a:solidFill>
                  <a:schemeClr val="accent2"/>
                </a:solidFill>
              </a:rPr>
              <a:t>Bi-2223 </a:t>
            </a:r>
            <a:r>
              <a:rPr lang="en-GB" sz="2400" dirty="0">
                <a:sym typeface="Wingdings"/>
              </a:rPr>
              <a:t> </a:t>
            </a:r>
            <a:r>
              <a:rPr lang="en-GB" sz="2400" dirty="0"/>
              <a:t>about </a:t>
            </a:r>
            <a:r>
              <a:rPr lang="en-GB" sz="2400" b="1" dirty="0"/>
              <a:t>300+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73071" y="1647173"/>
            <a:ext cx="26134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Based</a:t>
            </a:r>
            <a:r>
              <a:rPr lang="it-IT" sz="2400" dirty="0"/>
              <a:t> on </a:t>
            </a:r>
            <a:r>
              <a:rPr lang="it-IT" sz="2400" dirty="0" err="1"/>
              <a:t>typical</a:t>
            </a:r>
            <a:r>
              <a:rPr lang="it-IT" sz="2400" dirty="0"/>
              <a:t> performances </a:t>
            </a:r>
            <a:r>
              <a:rPr lang="it-IT" sz="2400" dirty="0">
                <a:sym typeface="Wingdings"/>
              </a:rPr>
              <a:t>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b="1" dirty="0"/>
              <a:t>300+  </a:t>
            </a:r>
            <a:r>
              <a:rPr lang="it-IT" sz="2400" b="1" dirty="0">
                <a:solidFill>
                  <a:schemeClr val="accent2"/>
                </a:solidFill>
              </a:rPr>
              <a:t>YBCO</a:t>
            </a:r>
            <a:r>
              <a:rPr lang="it-IT" sz="2400" dirty="0"/>
              <a:t> HTS </a:t>
            </a:r>
            <a:r>
              <a:rPr lang="it-IT" sz="2400" dirty="0" err="1"/>
              <a:t>tapes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Freccia destra con strisce 17"/>
          <p:cNvSpPr/>
          <p:nvPr/>
        </p:nvSpPr>
        <p:spPr>
          <a:xfrm rot="5400000">
            <a:off x="1461194" y="3686124"/>
            <a:ext cx="794970" cy="426580"/>
          </a:xfrm>
          <a:prstGeom prst="striped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c(B@4.2K)_BiSCCO Type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41" y="3583950"/>
            <a:ext cx="49657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9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/>
      <p:bldP spid="16" grpId="0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1" y="288414"/>
            <a:ext cx="10974229" cy="430887"/>
          </a:xfrm>
        </p:spPr>
        <p:txBody>
          <a:bodyPr/>
          <a:lstStyle/>
          <a:p>
            <a:r>
              <a:rPr lang="en-GB" sz="2800" dirty="0"/>
              <a:t>HTS slotted-core for CS DEMO insert coil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882225" y="1160211"/>
            <a:ext cx="4430506" cy="73866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Al slotted-core with 10 Slots</a:t>
            </a:r>
          </a:p>
          <a:p>
            <a:r>
              <a:rPr lang="en-GB" sz="2400" dirty="0">
                <a:solidFill>
                  <a:schemeClr val="tx2"/>
                </a:solidFill>
              </a:rPr>
              <a:t>10 HTS stacks x 30 tapes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7494052" y="2107569"/>
            <a:ext cx="4469286" cy="83099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800" b="1" dirty="0"/>
              <a:t>Pros</a:t>
            </a:r>
          </a:p>
          <a:p>
            <a:r>
              <a:rPr lang="en-GB" sz="1800" dirty="0"/>
              <a:t>- Assessed manufacturing process</a:t>
            </a:r>
          </a:p>
          <a:p>
            <a:r>
              <a:rPr lang="en-GB" sz="1800" dirty="0"/>
              <a:t>- High </a:t>
            </a:r>
            <a:r>
              <a:rPr lang="en-GB" sz="1800" dirty="0" err="1"/>
              <a:t>Je</a:t>
            </a:r>
            <a:endParaRPr lang="en-GB" sz="1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7494052" y="3307029"/>
            <a:ext cx="4469286" cy="1938992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800" b="1" dirty="0"/>
              <a:t>Contras</a:t>
            </a:r>
          </a:p>
          <a:p>
            <a:r>
              <a:rPr lang="en-GB" sz="1800" dirty="0"/>
              <a:t>- Manufacturing complexity due to huge number of tapes/stacks</a:t>
            </a:r>
          </a:p>
          <a:p>
            <a:endParaRPr lang="en-GB" sz="1800" dirty="0"/>
          </a:p>
          <a:p>
            <a:r>
              <a:rPr lang="en-GB" sz="1800" dirty="0"/>
              <a:t>- Concerns on minimum bending radius (?)</a:t>
            </a:r>
          </a:p>
          <a:p>
            <a:endParaRPr lang="en-GB" sz="1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61B892FF-AA56-0F4D-849F-68A39B7C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5" t="32236" r="59365" b="35412"/>
          <a:stretch/>
        </p:blipFill>
        <p:spPr>
          <a:xfrm>
            <a:off x="310203" y="2020795"/>
            <a:ext cx="3499798" cy="319128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EA9AC68-4217-674D-9128-DBA809A3D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04" t="34529" r="21844" b="34877"/>
          <a:stretch/>
        </p:blipFill>
        <p:spPr>
          <a:xfrm>
            <a:off x="3520440" y="2020795"/>
            <a:ext cx="2987040" cy="29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02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1" y="288414"/>
            <a:ext cx="10974229" cy="430887"/>
          </a:xfrm>
        </p:spPr>
        <p:txBody>
          <a:bodyPr/>
          <a:lstStyle/>
          <a:p>
            <a:r>
              <a:rPr lang="en-GB" sz="2800" dirty="0"/>
              <a:t>HTS slotted-core for CS DEMO insert coil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882225" y="1160211"/>
            <a:ext cx="4430506" cy="73866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Al slotted-core with 10 Slots</a:t>
            </a:r>
          </a:p>
          <a:p>
            <a:r>
              <a:rPr lang="en-GB" sz="2400" dirty="0">
                <a:solidFill>
                  <a:schemeClr val="tx2"/>
                </a:solidFill>
              </a:rPr>
              <a:t>10 HTS stacks x 30 tapes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169D7F1C-61C3-FE47-A6AA-EFF830D9FF6B}"/>
              </a:ext>
            </a:extLst>
          </p:cNvPr>
          <p:cNvSpPr txBox="1"/>
          <p:nvPr/>
        </p:nvSpPr>
        <p:spPr>
          <a:xfrm>
            <a:off x="6738006" y="1124128"/>
            <a:ext cx="5277120" cy="923330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/>
              <a:t>Advanced cooling layout</a:t>
            </a:r>
          </a:p>
          <a:p>
            <a:r>
              <a:rPr lang="en-GB" sz="2000" dirty="0"/>
              <a:t>Developed for the 6 slots core. To be tested in the next quench experiment @ SULTAN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D9CECC36-E0FD-CC4F-AB32-C82776D03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241" y="1997109"/>
            <a:ext cx="2869086" cy="2276035"/>
          </a:xfrm>
          <a:prstGeom prst="rect">
            <a:avLst/>
          </a:prstGeom>
        </p:spPr>
      </p:pic>
      <p:pic>
        <p:nvPicPr>
          <p:cNvPr id="17" name="Immagine 16" descr="Drawing7_Sezione alloggio cernox.pdf">
            <a:extLst>
              <a:ext uri="{FF2B5EF4-FFF2-40B4-BE49-F238E27FC236}">
                <a16:creationId xmlns:a16="http://schemas.microsoft.com/office/drawing/2014/main" xmlns="" id="{8EF1A782-AFA2-F84F-A8CB-BEF6BFBDF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0" t="37129" r="18105" b="32346"/>
          <a:stretch/>
        </p:blipFill>
        <p:spPr>
          <a:xfrm>
            <a:off x="8760642" y="4023712"/>
            <a:ext cx="2741295" cy="263522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303D4055-DAE7-0D49-A7D7-A4093B319749}"/>
              </a:ext>
            </a:extLst>
          </p:cNvPr>
          <p:cNvSpPr txBox="1"/>
          <p:nvPr/>
        </p:nvSpPr>
        <p:spPr>
          <a:xfrm>
            <a:off x="4842207" y="4763126"/>
            <a:ext cx="4360289" cy="1231106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/>
              <a:t>Core cooling dual path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Core </a:t>
            </a:r>
            <a:r>
              <a:rPr lang="en-GB" sz="2000" dirty="0" err="1"/>
              <a:t>Center</a:t>
            </a:r>
            <a:r>
              <a:rPr lang="en-GB" sz="2000" dirty="0"/>
              <a:t> (channel);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Core Periphery (6 grooves);</a:t>
            </a:r>
          </a:p>
          <a:p>
            <a:r>
              <a:rPr lang="en-GB" sz="2000" dirty="0">
                <a:sym typeface="Wingdings" pitchFamily="2" charset="2"/>
              </a:rPr>
              <a:t> More uniform cooling mechanism</a:t>
            </a:r>
            <a:endParaRPr lang="en-GB" sz="2000" dirty="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xmlns="" id="{53ACECC0-5A5F-5F43-AF5E-33C48D6AC7CE}"/>
              </a:ext>
            </a:extLst>
          </p:cNvPr>
          <p:cNvCxnSpPr>
            <a:cxnSpLocks/>
          </p:cNvCxnSpPr>
          <p:nvPr/>
        </p:nvCxnSpPr>
        <p:spPr>
          <a:xfrm flipV="1">
            <a:off x="8478252" y="5341328"/>
            <a:ext cx="898314" cy="26699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xmlns="" id="{340AD11C-30E9-2E43-A63A-D237FCFD871A}"/>
              </a:ext>
            </a:extLst>
          </p:cNvPr>
          <p:cNvCxnSpPr>
            <a:cxnSpLocks/>
          </p:cNvCxnSpPr>
          <p:nvPr/>
        </p:nvCxnSpPr>
        <p:spPr>
          <a:xfrm>
            <a:off x="8478252" y="5608320"/>
            <a:ext cx="1229628" cy="52736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xmlns="" id="{E4B782ED-F916-834B-B3EF-AE5E36D66CFE}"/>
              </a:ext>
            </a:extLst>
          </p:cNvPr>
          <p:cNvCxnSpPr>
            <a:cxnSpLocks/>
          </p:cNvCxnSpPr>
          <p:nvPr/>
        </p:nvCxnSpPr>
        <p:spPr>
          <a:xfrm>
            <a:off x="7940040" y="5235231"/>
            <a:ext cx="2191249" cy="10609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AD8E3ACB-BA99-6B4F-AE2C-393F348E58AD}"/>
              </a:ext>
            </a:extLst>
          </p:cNvPr>
          <p:cNvSpPr txBox="1"/>
          <p:nvPr/>
        </p:nvSpPr>
        <p:spPr>
          <a:xfrm>
            <a:off x="258974" y="5224173"/>
            <a:ext cx="4442038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If successful, it will be adopted to the 10 slot layout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xmlns="" id="{AD0FC1E1-42BD-B447-AAE4-0F376138E2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1" t="24635" r="49524" b="29675"/>
          <a:stretch/>
        </p:blipFill>
        <p:spPr>
          <a:xfrm rot="5400000">
            <a:off x="6731721" y="2136190"/>
            <a:ext cx="2448673" cy="2299780"/>
          </a:xfrm>
          <a:prstGeom prst="rect">
            <a:avLst/>
          </a:prstGeom>
        </p:spPr>
      </p:pic>
      <p:pic>
        <p:nvPicPr>
          <p:cNvPr id="7" name="Immagine 6" descr="Core 10 Cave_vers 1_Groov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4" r="56176" b="18535"/>
          <a:stretch/>
        </p:blipFill>
        <p:spPr>
          <a:xfrm>
            <a:off x="371951" y="2047458"/>
            <a:ext cx="2558230" cy="2727554"/>
          </a:xfrm>
          <a:prstGeom prst="rect">
            <a:avLst/>
          </a:prstGeom>
        </p:spPr>
      </p:pic>
      <p:pic>
        <p:nvPicPr>
          <p:cNvPr id="8" name="Immagine 7" descr="Core 10 Cave_Twistat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7" y="1758429"/>
            <a:ext cx="4472352" cy="31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1" y="288414"/>
            <a:ext cx="10974229" cy="430887"/>
          </a:xfrm>
        </p:spPr>
        <p:txBody>
          <a:bodyPr/>
          <a:lstStyle/>
          <a:p>
            <a:r>
              <a:rPr lang="en-GB" sz="2800" dirty="0"/>
              <a:t>Alternative layout of a HTS slotted-core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238380" y="1092314"/>
            <a:ext cx="5580287" cy="1107995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Flat cable </a:t>
            </a:r>
          </a:p>
          <a:p>
            <a:r>
              <a:rPr lang="en-GB" sz="2400" dirty="0"/>
              <a:t>(</a:t>
            </a:r>
            <a:r>
              <a:rPr lang="en-GB" sz="2400" u="sng" dirty="0"/>
              <a:t>Untwisted</a:t>
            </a:r>
            <a:r>
              <a:rPr lang="en-GB" sz="2400" dirty="0"/>
              <a:t>) Al slotted-core with 6 Slots</a:t>
            </a:r>
          </a:p>
          <a:p>
            <a:r>
              <a:rPr lang="en-GB" sz="2400" dirty="0"/>
              <a:t>6 x 30 HTS tapes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7008394" y="3006964"/>
            <a:ext cx="4985483" cy="2215991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800" b="1" dirty="0"/>
              <a:t>Pros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Reduced number of HTS tapes (a factor 2+ with respect to twisted)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higher aspect ratio cable can be envisaged (thinner &amp; more # stacks)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More tolerant configuration against bending loads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Appealing for </a:t>
            </a:r>
            <a:r>
              <a:rPr lang="en-GB" sz="1800" b="1" dirty="0"/>
              <a:t>Bi-2223 tapes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7007941" y="5257603"/>
            <a:ext cx="5062137" cy="1384995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800" b="1" dirty="0"/>
              <a:t>Contras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Tolerable </a:t>
            </a:r>
            <a:r>
              <a:rPr lang="en-GB" sz="1800" dirty="0" err="1"/>
              <a:t>Δ</a:t>
            </a:r>
            <a:r>
              <a:rPr lang="en-GB" sz="1800" i="1" dirty="0" err="1"/>
              <a:t>r</a:t>
            </a:r>
            <a:r>
              <a:rPr lang="en-GB" sz="1800" dirty="0"/>
              <a:t> to be defined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New cabling concept to be fully developed and assessed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6533682" y="1383746"/>
            <a:ext cx="1037468" cy="55399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800" dirty="0">
                <a:solidFill>
                  <a:schemeClr val="accent5"/>
                </a:solidFill>
              </a:rPr>
              <a:t>Cooling channel</a:t>
            </a:r>
          </a:p>
        </p:txBody>
      </p:sp>
      <p:cxnSp>
        <p:nvCxnSpPr>
          <p:cNvPr id="33" name="Connettore 7 32"/>
          <p:cNvCxnSpPr>
            <a:endCxn id="30" idx="3"/>
          </p:cNvCxnSpPr>
          <p:nvPr/>
        </p:nvCxnSpPr>
        <p:spPr>
          <a:xfrm rot="10800000">
            <a:off x="7571150" y="1660745"/>
            <a:ext cx="699026" cy="396778"/>
          </a:xfrm>
          <a:prstGeom prst="curvedConnector3">
            <a:avLst/>
          </a:prstGeom>
          <a:ln w="9525" cmpd="sng">
            <a:solidFill>
              <a:schemeClr val="accent5">
                <a:lumMod val="75000"/>
              </a:schemeClr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962812B-5C2A-BE48-8D62-1B0B9AA59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69" r="38369" b="18607"/>
          <a:stretch/>
        </p:blipFill>
        <p:spPr>
          <a:xfrm>
            <a:off x="61528" y="2487287"/>
            <a:ext cx="4177338" cy="291808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3FFC41B1-5FC3-4947-93FA-B66B43709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83" t="3781" r="8289" b="34083"/>
          <a:stretch/>
        </p:blipFill>
        <p:spPr>
          <a:xfrm>
            <a:off x="4117883" y="1933906"/>
            <a:ext cx="2991813" cy="4261328"/>
          </a:xfrm>
          <a:prstGeom prst="rect">
            <a:avLst/>
          </a:prstGeom>
        </p:spPr>
      </p:pic>
      <p:cxnSp>
        <p:nvCxnSpPr>
          <p:cNvPr id="22" name="Connettore 7 21"/>
          <p:cNvCxnSpPr>
            <a:cxnSpLocks/>
            <a:endCxn id="30" idx="1"/>
          </p:cNvCxnSpPr>
          <p:nvPr/>
        </p:nvCxnSpPr>
        <p:spPr>
          <a:xfrm flipV="1">
            <a:off x="5266481" y="1660745"/>
            <a:ext cx="1267201" cy="936224"/>
          </a:xfrm>
          <a:prstGeom prst="curvedConnector3">
            <a:avLst/>
          </a:prstGeom>
          <a:ln w="9525" cmpd="sng">
            <a:solidFill>
              <a:schemeClr val="accent5">
                <a:lumMod val="75000"/>
              </a:schemeClr>
            </a:solidFill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uppo 35">
            <a:extLst>
              <a:ext uri="{FF2B5EF4-FFF2-40B4-BE49-F238E27FC236}">
                <a16:creationId xmlns:a16="http://schemas.microsoft.com/office/drawing/2014/main" xmlns="" id="{6B57064C-2E65-F544-A240-401A9188B8C4}"/>
              </a:ext>
            </a:extLst>
          </p:cNvPr>
          <p:cNvGrpSpPr/>
          <p:nvPr/>
        </p:nvGrpSpPr>
        <p:grpSpPr>
          <a:xfrm>
            <a:off x="7800519" y="1394030"/>
            <a:ext cx="2717146" cy="1405775"/>
            <a:chOff x="7785279" y="1394030"/>
            <a:chExt cx="2717146" cy="1405775"/>
          </a:xfrm>
        </p:grpSpPr>
        <p:grpSp>
          <p:nvGrpSpPr>
            <p:cNvPr id="18" name="Gruppo 17"/>
            <p:cNvGrpSpPr/>
            <p:nvPr/>
          </p:nvGrpSpPr>
          <p:grpSpPr>
            <a:xfrm>
              <a:off x="7785279" y="1394030"/>
              <a:ext cx="2717146" cy="1405775"/>
              <a:chOff x="6844502" y="1551200"/>
              <a:chExt cx="2717146" cy="1405775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6844502" y="1551200"/>
                <a:ext cx="2649281" cy="1405775"/>
                <a:chOff x="6844502" y="1541505"/>
                <a:chExt cx="2649281" cy="1405775"/>
              </a:xfrm>
            </p:grpSpPr>
            <p:pic>
              <p:nvPicPr>
                <p:cNvPr id="9" name="Immagine 8" descr="Core Rettangolare_6 Cave_vers 0.pdf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882" t="75677" r="20899" b="15147"/>
                <a:stretch/>
              </p:blipFill>
              <p:spPr>
                <a:xfrm>
                  <a:off x="6844502" y="1541505"/>
                  <a:ext cx="2649281" cy="1405775"/>
                </a:xfrm>
                <a:prstGeom prst="rect">
                  <a:avLst/>
                </a:prstGeom>
              </p:spPr>
            </p:pic>
            <p:sp>
              <p:nvSpPr>
                <p:cNvPr id="11" name="Rettangolo 10"/>
                <p:cNvSpPr/>
                <p:nvPr/>
              </p:nvSpPr>
              <p:spPr>
                <a:xfrm>
                  <a:off x="8028697" y="1828305"/>
                  <a:ext cx="290843" cy="234000"/>
                </a:xfrm>
                <a:prstGeom prst="rect">
                  <a:avLst/>
                </a:prstGeom>
                <a:pattFill prst="narHorz">
                  <a:fgClr>
                    <a:prstClr val="black"/>
                  </a:fgClr>
                  <a:bgClr>
                    <a:prstClr val="white"/>
                  </a:bgClr>
                </a:patt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7" name="Rettangolo arrotondato 16"/>
              <p:cNvSpPr/>
              <p:nvPr/>
            </p:nvSpPr>
            <p:spPr>
              <a:xfrm>
                <a:off x="6844504" y="1551200"/>
                <a:ext cx="2717144" cy="1318520"/>
              </a:xfrm>
              <a:prstGeom prst="roundRect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xmlns="" id="{BC651622-D9A5-A14E-AEB5-2323A803B7CB}"/>
                </a:ext>
              </a:extLst>
            </p:cNvPr>
            <p:cNvSpPr/>
            <p:nvPr/>
          </p:nvSpPr>
          <p:spPr>
            <a:xfrm>
              <a:off x="9459206" y="1680830"/>
              <a:ext cx="290843" cy="234000"/>
            </a:xfrm>
            <a:prstGeom prst="rect">
              <a:avLst/>
            </a:prstGeom>
            <a:pattFill prst="narHorz">
              <a:fgClr>
                <a:prstClr val="black"/>
              </a:fgClr>
              <a:bgClr>
                <a:prstClr val="white"/>
              </a:bgClr>
            </a:patt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xmlns="" id="{F2F3BB5C-DBDE-5C4E-9393-8F05E60D3658}"/>
                </a:ext>
              </a:extLst>
            </p:cNvPr>
            <p:cNvSpPr/>
            <p:nvPr/>
          </p:nvSpPr>
          <p:spPr>
            <a:xfrm>
              <a:off x="8467010" y="1680830"/>
              <a:ext cx="290843" cy="234000"/>
            </a:xfrm>
            <a:prstGeom prst="rect">
              <a:avLst/>
            </a:prstGeom>
            <a:pattFill prst="narHorz">
              <a:fgClr>
                <a:prstClr val="black"/>
              </a:fgClr>
              <a:bgClr>
                <a:prstClr val="white"/>
              </a:bgClr>
            </a:patt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xmlns="" id="{FF813CD0-6FA3-3B4B-8079-1DEAB70D7C86}"/>
                </a:ext>
              </a:extLst>
            </p:cNvPr>
            <p:cNvSpPr/>
            <p:nvPr/>
          </p:nvSpPr>
          <p:spPr>
            <a:xfrm>
              <a:off x="8969474" y="2183750"/>
              <a:ext cx="290843" cy="234000"/>
            </a:xfrm>
            <a:prstGeom prst="rect">
              <a:avLst/>
            </a:prstGeom>
            <a:pattFill prst="narHorz">
              <a:fgClr>
                <a:prstClr val="black"/>
              </a:fgClr>
              <a:bgClr>
                <a:prstClr val="white"/>
              </a:bgClr>
            </a:patt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xmlns="" id="{F9932D1B-B5E1-1344-AFF0-7F49451944D8}"/>
                </a:ext>
              </a:extLst>
            </p:cNvPr>
            <p:cNvSpPr/>
            <p:nvPr/>
          </p:nvSpPr>
          <p:spPr>
            <a:xfrm>
              <a:off x="9459206" y="2183750"/>
              <a:ext cx="290843" cy="234000"/>
            </a:xfrm>
            <a:prstGeom prst="rect">
              <a:avLst/>
            </a:prstGeom>
            <a:pattFill prst="narHorz">
              <a:fgClr>
                <a:prstClr val="black"/>
              </a:fgClr>
              <a:bgClr>
                <a:prstClr val="white"/>
              </a:bgClr>
            </a:patt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xmlns="" id="{27CE9182-A3F6-1F48-886E-51428B54423B}"/>
                </a:ext>
              </a:extLst>
            </p:cNvPr>
            <p:cNvSpPr/>
            <p:nvPr/>
          </p:nvSpPr>
          <p:spPr>
            <a:xfrm>
              <a:off x="8467009" y="2196690"/>
              <a:ext cx="290843" cy="234000"/>
            </a:xfrm>
            <a:prstGeom prst="rect">
              <a:avLst/>
            </a:prstGeom>
            <a:pattFill prst="narHorz">
              <a:fgClr>
                <a:prstClr val="black"/>
              </a:fgClr>
              <a:bgClr>
                <a:prstClr val="white"/>
              </a:bgClr>
            </a:patt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xmlns="" id="{135BC2A9-1A5E-2A4B-A529-23101FE1B299}"/>
              </a:ext>
            </a:extLst>
          </p:cNvPr>
          <p:cNvCxnSpPr>
            <a:cxnSpLocks/>
          </p:cNvCxnSpPr>
          <p:nvPr/>
        </p:nvCxnSpPr>
        <p:spPr>
          <a:xfrm>
            <a:off x="8270176" y="2828629"/>
            <a:ext cx="1789511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E7C5BC85-208E-D244-9342-095AF5A2AAD3}"/>
              </a:ext>
            </a:extLst>
          </p:cNvPr>
          <p:cNvSpPr txBox="1"/>
          <p:nvPr/>
        </p:nvSpPr>
        <p:spPr>
          <a:xfrm>
            <a:off x="8846832" y="2862636"/>
            <a:ext cx="297168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800" b="1" i="1" dirty="0">
                <a:solidFill>
                  <a:srgbClr val="003A69"/>
                </a:solidFill>
              </a:rPr>
              <a:t>H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982CEE31-781E-3A44-82F9-52268EC73039}"/>
              </a:ext>
            </a:extLst>
          </p:cNvPr>
          <p:cNvGrpSpPr/>
          <p:nvPr/>
        </p:nvGrpSpPr>
        <p:grpSpPr>
          <a:xfrm>
            <a:off x="9736874" y="1047479"/>
            <a:ext cx="2439885" cy="1383211"/>
            <a:chOff x="9736874" y="1047479"/>
            <a:chExt cx="2439885" cy="1383211"/>
          </a:xfrm>
        </p:grpSpPr>
        <p:cxnSp>
          <p:nvCxnSpPr>
            <p:cNvPr id="38" name="Connettore 1 37">
              <a:extLst>
                <a:ext uri="{FF2B5EF4-FFF2-40B4-BE49-F238E27FC236}">
                  <a16:creationId xmlns:a16="http://schemas.microsoft.com/office/drawing/2014/main" xmlns="" id="{37252421-B873-E24D-975F-DE60D6ADA229}"/>
                </a:ext>
              </a:extLst>
            </p:cNvPr>
            <p:cNvCxnSpPr/>
            <p:nvPr/>
          </p:nvCxnSpPr>
          <p:spPr>
            <a:xfrm>
              <a:off x="9750049" y="1680830"/>
              <a:ext cx="1420871" cy="0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>
              <a:extLst>
                <a:ext uri="{FF2B5EF4-FFF2-40B4-BE49-F238E27FC236}">
                  <a16:creationId xmlns:a16="http://schemas.microsoft.com/office/drawing/2014/main" xmlns="" id="{23F1E748-D2EE-4843-B3C2-451DC83EE1C5}"/>
                </a:ext>
              </a:extLst>
            </p:cNvPr>
            <p:cNvCxnSpPr/>
            <p:nvPr/>
          </p:nvCxnSpPr>
          <p:spPr>
            <a:xfrm>
              <a:off x="9736874" y="2430690"/>
              <a:ext cx="1420871" cy="0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xmlns="" id="{19BDAFC7-5B44-7345-B2F1-A257C5F023B2}"/>
                </a:ext>
              </a:extLst>
            </p:cNvPr>
            <p:cNvSpPr/>
            <p:nvPr/>
          </p:nvSpPr>
          <p:spPr>
            <a:xfrm rot="5400000">
              <a:off x="10838093" y="1855784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dirty="0" err="1"/>
                <a:t>Δ</a:t>
              </a:r>
              <a:r>
                <a:rPr lang="en-GB" sz="1800" i="1" dirty="0" err="1"/>
                <a:t>r</a:t>
              </a:r>
              <a:endParaRPr lang="it-IT" sz="1800" dirty="0"/>
            </a:p>
          </p:txBody>
        </p: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xmlns="" id="{4C2F7377-BB0B-2345-B65C-C3B55D121E38}"/>
                </a:ext>
              </a:extLst>
            </p:cNvPr>
            <p:cNvCxnSpPr>
              <a:cxnSpLocks/>
            </p:cNvCxnSpPr>
            <p:nvPr/>
          </p:nvCxnSpPr>
          <p:spPr>
            <a:xfrm>
              <a:off x="10791881" y="1705561"/>
              <a:ext cx="0" cy="681709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stealth" w="sm" len="med"/>
              <a:tailEnd type="stealth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xmlns="" id="{D8C35E85-ACE8-D046-A699-3B244AE5D761}"/>
                </a:ext>
              </a:extLst>
            </p:cNvPr>
            <p:cNvSpPr/>
            <p:nvPr/>
          </p:nvSpPr>
          <p:spPr>
            <a:xfrm>
              <a:off x="10586960" y="1047479"/>
              <a:ext cx="15897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 err="1"/>
                <a:t>Δ</a:t>
              </a:r>
              <a:r>
                <a:rPr lang="en-GB" sz="1200" i="1" dirty="0" err="1"/>
                <a:t>r</a:t>
              </a:r>
              <a:r>
                <a:rPr lang="en-GB" sz="1200" i="1" dirty="0"/>
                <a:t> = </a:t>
              </a:r>
              <a:r>
                <a:rPr lang="en-GB" sz="1200" dirty="0"/>
                <a:t>10 mm </a:t>
              </a:r>
              <a:r>
                <a:rPr lang="en-GB" sz="1200" dirty="0">
                  <a:sym typeface="Wingdings" pitchFamily="2" charset="2"/>
                </a:rPr>
                <a:t> 6  cm of max tape extra length</a:t>
              </a:r>
              <a:r>
                <a:rPr lang="en-GB" sz="1200" dirty="0"/>
                <a:t> (</a:t>
              </a:r>
              <a:r>
                <a:rPr lang="en-GB" sz="1200" dirty="0" err="1"/>
                <a:t>R</a:t>
              </a:r>
              <a:r>
                <a:rPr lang="en-GB" sz="1200" baseline="-25000" dirty="0" err="1"/>
                <a:t>coil</a:t>
              </a:r>
              <a:r>
                <a:rPr lang="en-GB" sz="1200" dirty="0"/>
                <a:t> = 1.5 m)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929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1" y="288414"/>
            <a:ext cx="10974229" cy="430887"/>
          </a:xfrm>
        </p:spPr>
        <p:txBody>
          <a:bodyPr/>
          <a:lstStyle/>
          <a:p>
            <a:r>
              <a:rPr lang="en-GB" sz="2800" dirty="0"/>
              <a:t>Alternative layout of a HTS slotted-core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551291" y="2593869"/>
            <a:ext cx="4438452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Round Dual Stack Macro-strand</a:t>
            </a:r>
          </a:p>
          <a:p>
            <a:r>
              <a:rPr lang="en-GB" sz="2000" dirty="0"/>
              <a:t>Al slotted-core with 2 Slots</a:t>
            </a:r>
          </a:p>
          <a:p>
            <a:r>
              <a:rPr lang="en-GB" sz="2000" dirty="0"/>
              <a:t>2 x 30 HTS tapes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8745190" y="1168512"/>
            <a:ext cx="3275897" cy="13849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</a:rPr>
              <a:t>Tentative conductor layout</a:t>
            </a:r>
            <a:r>
              <a:rPr lang="en-GB" sz="1800" dirty="0">
                <a:solidFill>
                  <a:schemeClr val="tx2"/>
                </a:solidFill>
              </a:rPr>
              <a:t> for a 60 kA, high field operation</a:t>
            </a:r>
          </a:p>
          <a:p>
            <a:r>
              <a:rPr lang="en-GB" sz="1800" dirty="0">
                <a:solidFill>
                  <a:schemeClr val="tx2"/>
                </a:solidFill>
              </a:rPr>
              <a:t>5 strands x 60 HTS = 300 tapes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5773316" y="4317335"/>
            <a:ext cx="6198057" cy="61555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/>
              <a:t>Pros</a:t>
            </a:r>
          </a:p>
          <a:p>
            <a:r>
              <a:rPr lang="en-GB" sz="2000" dirty="0"/>
              <a:t>- Macro-strand easier to manufacture/handle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5775888" y="4950106"/>
            <a:ext cx="6198057" cy="184665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/>
              <a:t>Contras</a:t>
            </a:r>
          </a:p>
          <a:p>
            <a:r>
              <a:rPr lang="en-GB" sz="2000" dirty="0"/>
              <a:t>- New cabling concept to be fully developed and assessed</a:t>
            </a:r>
          </a:p>
          <a:p>
            <a:r>
              <a:rPr lang="en-GB" sz="2000" dirty="0"/>
              <a:t>- Very similar to other already proposed approaches based on round strands by SPC and KIT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xmlns="" id="{CD6AB2AE-2567-8741-9FCC-B32CD9577A0D}"/>
              </a:ext>
            </a:extLst>
          </p:cNvPr>
          <p:cNvGrpSpPr/>
          <p:nvPr/>
        </p:nvGrpSpPr>
        <p:grpSpPr>
          <a:xfrm>
            <a:off x="7366717" y="2677534"/>
            <a:ext cx="4473768" cy="1130863"/>
            <a:chOff x="7366717" y="2677534"/>
            <a:chExt cx="4473768" cy="1130863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xmlns="" id="{978BCEE2-A830-2C4E-8BFF-85E1E940E622}"/>
                </a:ext>
              </a:extLst>
            </p:cNvPr>
            <p:cNvSpPr txBox="1"/>
            <p:nvPr/>
          </p:nvSpPr>
          <p:spPr>
            <a:xfrm>
              <a:off x="9066375" y="2851599"/>
              <a:ext cx="2047511" cy="276999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en-GB" sz="1800" dirty="0">
                  <a:solidFill>
                    <a:schemeClr val="accent5"/>
                  </a:solidFill>
                </a:rPr>
                <a:t>Cooling channel</a:t>
              </a:r>
            </a:p>
          </p:txBody>
        </p:sp>
        <p:cxnSp>
          <p:nvCxnSpPr>
            <p:cNvPr id="29" name="Connettore 7 28">
              <a:extLst>
                <a:ext uri="{FF2B5EF4-FFF2-40B4-BE49-F238E27FC236}">
                  <a16:creationId xmlns:a16="http://schemas.microsoft.com/office/drawing/2014/main" xmlns="" id="{4B510153-2A53-FD46-9B78-FD833AA12921}"/>
                </a:ext>
              </a:extLst>
            </p:cNvPr>
            <p:cNvCxnSpPr>
              <a:cxnSpLocks/>
              <a:stCxn id="8" idx="6"/>
              <a:endCxn id="22" idx="1"/>
            </p:cNvCxnSpPr>
            <p:nvPr/>
          </p:nvCxnSpPr>
          <p:spPr>
            <a:xfrm>
              <a:off x="7366717" y="2677534"/>
              <a:ext cx="1699658" cy="312565"/>
            </a:xfrm>
            <a:prstGeom prst="curvedConnector3">
              <a:avLst/>
            </a:prstGeom>
            <a:ln w="9525" cmpd="sng">
              <a:solidFill>
                <a:schemeClr val="accent5">
                  <a:lumMod val="75000"/>
                </a:schemeClr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xmlns="" id="{09AF00BB-86D8-534B-BED2-65AB6241195C}"/>
                </a:ext>
              </a:extLst>
            </p:cNvPr>
            <p:cNvSpPr txBox="1"/>
            <p:nvPr/>
          </p:nvSpPr>
          <p:spPr>
            <a:xfrm>
              <a:off x="8825429" y="3531398"/>
              <a:ext cx="3015056" cy="276999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en-GB" sz="1800" dirty="0"/>
                <a:t>Jacketed/wrapped strands</a:t>
              </a:r>
            </a:p>
          </p:txBody>
        </p:sp>
        <p:cxnSp>
          <p:nvCxnSpPr>
            <p:cNvPr id="32" name="Connettore 7 31">
              <a:extLst>
                <a:ext uri="{FF2B5EF4-FFF2-40B4-BE49-F238E27FC236}">
                  <a16:creationId xmlns:a16="http://schemas.microsoft.com/office/drawing/2014/main" xmlns="" id="{768AD354-71EB-9F42-8F6C-171CD43AE2F4}"/>
                </a:ext>
              </a:extLst>
            </p:cNvPr>
            <p:cNvCxnSpPr>
              <a:cxnSpLocks/>
              <a:stCxn id="24" idx="3"/>
              <a:endCxn id="31" idx="1"/>
            </p:cNvCxnSpPr>
            <p:nvPr/>
          </p:nvCxnSpPr>
          <p:spPr>
            <a:xfrm>
              <a:off x="8066318" y="3278417"/>
              <a:ext cx="759111" cy="391481"/>
            </a:xfrm>
            <a:prstGeom prst="curvedConnector3">
              <a:avLst/>
            </a:prstGeom>
            <a:ln w="9525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 descr="Core 2 Cave_vers 0_Twista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26760" r="46955" b="25397"/>
          <a:stretch/>
        </p:blipFill>
        <p:spPr>
          <a:xfrm>
            <a:off x="369886" y="3442330"/>
            <a:ext cx="3681600" cy="2552551"/>
          </a:xfrm>
          <a:prstGeom prst="rect">
            <a:avLst/>
          </a:prstGeom>
        </p:spPr>
      </p:pic>
      <p:pic>
        <p:nvPicPr>
          <p:cNvPr id="10" name="Immagine 9" descr="Core 2 Cave_vers 0_Twista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3" t="46032" r="7178" b="13756"/>
          <a:stretch/>
        </p:blipFill>
        <p:spPr>
          <a:xfrm>
            <a:off x="2990384" y="4369143"/>
            <a:ext cx="2785504" cy="2454382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4912302" y="1164926"/>
            <a:ext cx="3566046" cy="2987994"/>
            <a:chOff x="4760254" y="1164926"/>
            <a:chExt cx="3566046" cy="2987994"/>
          </a:xfrm>
        </p:grpSpPr>
        <p:sp>
          <p:nvSpPr>
            <p:cNvPr id="8" name="Anello 7">
              <a:extLst>
                <a:ext uri="{FF2B5EF4-FFF2-40B4-BE49-F238E27FC236}">
                  <a16:creationId xmlns:a16="http://schemas.microsoft.com/office/drawing/2014/main" xmlns="" id="{33018382-FF20-1A41-88F5-A5A5221A8EF2}"/>
                </a:ext>
              </a:extLst>
            </p:cNvPr>
            <p:cNvSpPr/>
            <p:nvPr/>
          </p:nvSpPr>
          <p:spPr>
            <a:xfrm>
              <a:off x="6458669" y="2299534"/>
              <a:ext cx="756000" cy="756000"/>
            </a:xfrm>
            <a:prstGeom prst="donut">
              <a:avLst>
                <a:gd name="adj" fmla="val 1083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4760254" y="1164926"/>
              <a:ext cx="3566046" cy="2987994"/>
              <a:chOff x="4760254" y="1173870"/>
              <a:chExt cx="3566046" cy="2987994"/>
            </a:xfrm>
          </p:grpSpPr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xmlns="" id="{901D2BB4-F088-EB47-A6BE-61213EC4429B}"/>
                  </a:ext>
                </a:extLst>
              </p:cNvPr>
              <p:cNvGrpSpPr/>
              <p:nvPr/>
            </p:nvGrpSpPr>
            <p:grpSpPr>
              <a:xfrm>
                <a:off x="5338306" y="1173870"/>
                <a:ext cx="2987994" cy="2987994"/>
                <a:chOff x="6396842" y="1182789"/>
                <a:chExt cx="2987994" cy="2987994"/>
              </a:xfrm>
            </p:grpSpPr>
            <p:grpSp>
              <p:nvGrpSpPr>
                <p:cNvPr id="30" name="Gruppo 29"/>
                <p:cNvGrpSpPr/>
                <p:nvPr/>
              </p:nvGrpSpPr>
              <p:grpSpPr>
                <a:xfrm>
                  <a:off x="6396842" y="1182789"/>
                  <a:ext cx="2987994" cy="2987994"/>
                  <a:chOff x="6622006" y="1968087"/>
                  <a:chExt cx="2987994" cy="2987994"/>
                </a:xfrm>
              </p:grpSpPr>
              <p:pic>
                <p:nvPicPr>
                  <p:cNvPr id="23" name="Immagine 22" descr="macro strand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48019" y="2629455"/>
                    <a:ext cx="1097280" cy="1097280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magine 23" descr="macro strand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0724251">
                    <a:off x="8118396" y="3671195"/>
                    <a:ext cx="1097280" cy="1097280"/>
                  </a:xfrm>
                  <a:prstGeom prst="rect">
                    <a:avLst/>
                  </a:prstGeom>
                </p:spPr>
              </p:pic>
              <p:pic>
                <p:nvPicPr>
                  <p:cNvPr id="25" name="Immagine 24" descr="macro strand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7300219">
                    <a:off x="7020171" y="3670901"/>
                    <a:ext cx="1097280" cy="1097280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magine 25" descr="macro strand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798528">
                    <a:off x="6689191" y="2630816"/>
                    <a:ext cx="1097280" cy="1097280"/>
                  </a:xfrm>
                  <a:prstGeom prst="rect">
                    <a:avLst/>
                  </a:prstGeom>
                </p:spPr>
              </p:pic>
              <p:pic>
                <p:nvPicPr>
                  <p:cNvPr id="27" name="Immagine 26" descr="macro strand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7566782" y="1996472"/>
                    <a:ext cx="1097280" cy="1097280"/>
                  </a:xfrm>
                  <a:prstGeom prst="rect">
                    <a:avLst/>
                  </a:prstGeom>
                </p:spPr>
              </p:pic>
              <p:sp>
                <p:nvSpPr>
                  <p:cNvPr id="28" name="Ovale 27"/>
                  <p:cNvSpPr>
                    <a:spLocks noChangeAspect="1"/>
                  </p:cNvSpPr>
                  <p:nvPr/>
                </p:nvSpPr>
                <p:spPr>
                  <a:xfrm>
                    <a:off x="6622006" y="1968087"/>
                    <a:ext cx="2987994" cy="2987994"/>
                  </a:xfrm>
                  <a:prstGeom prst="ellipse">
                    <a:avLst/>
                  </a:prstGeom>
                  <a:noFill/>
                  <a:ln w="762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cxnSp>
              <p:nvCxnSpPr>
                <p:cNvPr id="41" name="Connettore 2 40"/>
                <p:cNvCxnSpPr>
                  <a:stCxn id="28" idx="7"/>
                  <a:endCxn id="28" idx="3"/>
                </p:cNvCxnSpPr>
                <p:nvPr/>
              </p:nvCxnSpPr>
              <p:spPr>
                <a:xfrm flipH="1">
                  <a:off x="6834424" y="1620371"/>
                  <a:ext cx="2112830" cy="2112830"/>
                </a:xfrm>
                <a:prstGeom prst="straightConnector1">
                  <a:avLst/>
                </a:prstGeom>
                <a:ln w="6350" cmpd="sng">
                  <a:solidFill>
                    <a:srgbClr val="00000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ttangolo 41"/>
                <p:cNvSpPr/>
                <p:nvPr/>
              </p:nvSpPr>
              <p:spPr>
                <a:xfrm rot="18875375">
                  <a:off x="7450315" y="2434772"/>
                  <a:ext cx="78739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b-NO" sz="1200" dirty="0"/>
                    <a:t>31.5 mm</a:t>
                  </a:r>
                </a:p>
              </p:txBody>
            </p:sp>
          </p:grpSp>
          <p:sp>
            <p:nvSpPr>
              <p:cNvPr id="13" name="Ovale 12"/>
              <p:cNvSpPr>
                <a:spLocks noChangeAspect="1"/>
              </p:cNvSpPr>
              <p:nvPr/>
            </p:nvSpPr>
            <p:spPr>
              <a:xfrm>
                <a:off x="5764240" y="1603845"/>
                <a:ext cx="252000" cy="2472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Ovale 32"/>
              <p:cNvSpPr>
                <a:spLocks noChangeAspect="1"/>
              </p:cNvSpPr>
              <p:nvPr/>
            </p:nvSpPr>
            <p:spPr>
              <a:xfrm>
                <a:off x="6082998" y="1360388"/>
                <a:ext cx="252000" cy="2472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/>
              <p:cNvSpPr>
                <a:spLocks noChangeAspect="1"/>
              </p:cNvSpPr>
              <p:nvPr/>
            </p:nvSpPr>
            <p:spPr>
              <a:xfrm>
                <a:off x="6027827" y="1615729"/>
                <a:ext cx="252000" cy="2472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xmlns="" id="{978BCEE2-A830-2C4E-8BFF-85E1E940E622}"/>
                  </a:ext>
                </a:extLst>
              </p:cNvPr>
              <p:cNvSpPr txBox="1"/>
              <p:nvPr/>
            </p:nvSpPr>
            <p:spPr>
              <a:xfrm>
                <a:off x="4760254" y="1221888"/>
                <a:ext cx="775327" cy="276999"/>
              </a:xfrm>
              <a:prstGeom prst="rect">
                <a:avLst/>
              </a:prstGeom>
            </p:spPr>
            <p:txBody>
              <a:bodyPr vert="horz" wrap="square" lIns="91440" tIns="0" rIns="91440" bIns="0" rtlCol="0">
                <a:spAutoFit/>
              </a:bodyPr>
              <a:lstStyle/>
              <a:p>
                <a:r>
                  <a:rPr lang="en-GB" sz="1800" dirty="0">
                    <a:solidFill>
                      <a:schemeClr val="accent6">
                        <a:lumMod val="75000"/>
                      </a:schemeClr>
                    </a:solidFill>
                  </a:rPr>
                  <a:t>fillers</a:t>
                </a:r>
              </a:p>
            </p:txBody>
          </p:sp>
          <p:cxnSp>
            <p:nvCxnSpPr>
              <p:cNvPr id="36" name="Connettore 7 35">
                <a:extLst>
                  <a:ext uri="{FF2B5EF4-FFF2-40B4-BE49-F238E27FC236}">
                    <a16:creationId xmlns:a16="http://schemas.microsoft.com/office/drawing/2014/main" xmlns="" id="{4B510153-2A53-FD46-9B78-FD833AA12921}"/>
                  </a:ext>
                </a:extLst>
              </p:cNvPr>
              <p:cNvCxnSpPr>
                <a:cxnSpLocks/>
                <a:stCxn id="13" idx="2"/>
                <a:endCxn id="35" idx="3"/>
              </p:cNvCxnSpPr>
              <p:nvPr/>
            </p:nvCxnSpPr>
            <p:spPr>
              <a:xfrm rot="10800000">
                <a:off x="5535582" y="1360388"/>
                <a:ext cx="228659" cy="367076"/>
              </a:xfrm>
              <a:prstGeom prst="curvedConnector3">
                <a:avLst>
                  <a:gd name="adj1" fmla="val 50000"/>
                </a:avLst>
              </a:prstGeom>
              <a:ln w="9525" cmpd="sng">
                <a:solidFill>
                  <a:srgbClr val="E46C0A"/>
                </a:solidFill>
                <a:headEnd type="oval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302157" y="1132175"/>
            <a:ext cx="5278698" cy="1231106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/>
              <a:t>Main drivers: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easier manufacturing; 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more friendly handling;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Investigation of new cable concept/layout  </a:t>
            </a:r>
          </a:p>
        </p:txBody>
      </p:sp>
    </p:spTree>
    <p:extLst>
      <p:ext uri="{BB962C8B-B14F-4D97-AF65-F5344CB8AC3E}">
        <p14:creationId xmlns:p14="http://schemas.microsoft.com/office/powerpoint/2010/main" val="385869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678C7-AC59-264B-9ED5-4D21E0C9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1" y="288414"/>
            <a:ext cx="10974229" cy="430887"/>
          </a:xfrm>
        </p:spPr>
        <p:txBody>
          <a:bodyPr/>
          <a:lstStyle/>
          <a:p>
            <a:r>
              <a:rPr lang="en-GB" sz="2800" dirty="0"/>
              <a:t>Alternative layout of a HTS slotted-core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78EA3AB-3F83-F54A-990F-5A9123B64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69997BF3-B7F7-954F-BD66-02D7F5C17E86}"/>
              </a:ext>
            </a:extLst>
          </p:cNvPr>
          <p:cNvSpPr txBox="1"/>
          <p:nvPr/>
        </p:nvSpPr>
        <p:spPr>
          <a:xfrm>
            <a:off x="302156" y="1132175"/>
            <a:ext cx="5229963" cy="1231106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/>
              <a:t>Main drivers: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easier manufacturing; 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more friendly handling;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Investigation of new cable concept/layout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EBC92B7-BA80-824F-8CA6-9E97F921F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27" b="100000" l="512" r="953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587" y="3496804"/>
            <a:ext cx="3721100" cy="26162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64AEEB1A-30C7-C446-BA9C-77D4B14B4CB5}"/>
              </a:ext>
            </a:extLst>
          </p:cNvPr>
          <p:cNvSpPr txBox="1"/>
          <p:nvPr/>
        </p:nvSpPr>
        <p:spPr>
          <a:xfrm>
            <a:off x="646096" y="2653732"/>
            <a:ext cx="5392309" cy="615553"/>
          </a:xfrm>
          <a:prstGeom prst="rect">
            <a:avLst/>
          </a:prstGeom>
          <a:ln>
            <a:noFill/>
          </a:ln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Inspired by </a:t>
            </a:r>
            <a:r>
              <a:rPr lang="en-GB" sz="2000" b="1" dirty="0">
                <a:solidFill>
                  <a:schemeClr val="tx2"/>
                </a:solidFill>
              </a:rPr>
              <a:t>sector conductor </a:t>
            </a:r>
            <a:r>
              <a:rPr lang="en-GB" sz="2000" dirty="0">
                <a:solidFill>
                  <a:schemeClr val="tx2"/>
                </a:solidFill>
              </a:rPr>
              <a:t>approach aimed at minimizing the cable diameter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B6888D8-497E-2B41-9157-B7C1C5A4030E}"/>
              </a:ext>
            </a:extLst>
          </p:cNvPr>
          <p:cNvSpPr txBox="1"/>
          <p:nvPr/>
        </p:nvSpPr>
        <p:spPr>
          <a:xfrm>
            <a:off x="6995160" y="1226079"/>
            <a:ext cx="4214749" cy="12311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Single stack Macro-Strand for HTS sector cable </a:t>
            </a:r>
          </a:p>
          <a:p>
            <a:r>
              <a:rPr lang="en-GB" sz="2000" dirty="0"/>
              <a:t>Al slotted-core for one HTS stack</a:t>
            </a:r>
          </a:p>
          <a:p>
            <a:r>
              <a:rPr lang="en-GB" sz="2000" dirty="0"/>
              <a:t>1 x 40/50 HTS tapes</a:t>
            </a:r>
          </a:p>
        </p:txBody>
      </p:sp>
      <p:pic>
        <p:nvPicPr>
          <p:cNvPr id="10" name="Immagine 9" descr="Sectorial HTS cable.jpg">
            <a:extLst>
              <a:ext uri="{FF2B5EF4-FFF2-40B4-BE49-F238E27FC236}">
                <a16:creationId xmlns:a16="http://schemas.microsoft.com/office/drawing/2014/main" xmlns="" id="{E8E7CA89-2E4F-3B45-8D6B-A65F2485E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3" t="6000" r="7062" b="19009"/>
          <a:stretch/>
        </p:blipFill>
        <p:spPr>
          <a:xfrm>
            <a:off x="7720115" y="2622266"/>
            <a:ext cx="3201838" cy="393413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13F89270-3790-DB42-9D7E-0983A12331F4}"/>
              </a:ext>
            </a:extLst>
          </p:cNvPr>
          <p:cNvSpPr txBox="1"/>
          <p:nvPr/>
        </p:nvSpPr>
        <p:spPr>
          <a:xfrm>
            <a:off x="1912035" y="6113003"/>
            <a:ext cx="1684605" cy="15388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000" dirty="0"/>
              <a:t>taken from Google…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xmlns="" id="{1DFE9F7D-B94C-7942-AE72-4CE78CAFCB67}"/>
              </a:ext>
            </a:extLst>
          </p:cNvPr>
          <p:cNvGrpSpPr/>
          <p:nvPr/>
        </p:nvGrpSpPr>
        <p:grpSpPr>
          <a:xfrm>
            <a:off x="5254267" y="3496804"/>
            <a:ext cx="4042133" cy="1928636"/>
            <a:chOff x="5254267" y="3496804"/>
            <a:chExt cx="4042133" cy="1928636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xmlns="" id="{5257E13B-8721-3E4D-9E93-FF02A2EF5A1D}"/>
                </a:ext>
              </a:extLst>
            </p:cNvPr>
            <p:cNvSpPr txBox="1"/>
            <p:nvPr/>
          </p:nvSpPr>
          <p:spPr>
            <a:xfrm>
              <a:off x="5254267" y="3496804"/>
              <a:ext cx="2505003" cy="1538883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en-GB" sz="2000" dirty="0"/>
                <a:t>Two base elements </a:t>
              </a:r>
              <a:r>
                <a:rPr lang="en-GB" sz="2000" dirty="0">
                  <a:sym typeface="Wingdings" pitchFamily="2" charset="2"/>
                </a:rPr>
                <a:t> </a:t>
              </a:r>
            </a:p>
            <a:p>
              <a:r>
                <a:rPr lang="en-GB" sz="2000" dirty="0">
                  <a:sym typeface="Wingdings" pitchFamily="2" charset="2"/>
                </a:rPr>
                <a:t>Macro-Strand</a:t>
              </a:r>
            </a:p>
            <a:p>
              <a:r>
                <a:rPr lang="en-GB" sz="2000" dirty="0">
                  <a:sym typeface="Wingdings" pitchFamily="2" charset="2"/>
                </a:rPr>
                <a:t>+ </a:t>
              </a:r>
            </a:p>
            <a:p>
              <a:r>
                <a:rPr lang="en-GB" sz="2000" dirty="0">
                  <a:sym typeface="Wingdings" pitchFamily="2" charset="2"/>
                </a:rPr>
                <a:t>Central support</a:t>
              </a:r>
              <a:endParaRPr lang="en-GB" sz="2000" dirty="0"/>
            </a:p>
          </p:txBody>
        </p:sp>
        <p:cxnSp>
          <p:nvCxnSpPr>
            <p:cNvPr id="14" name="Connettore 7 13">
              <a:extLst>
                <a:ext uri="{FF2B5EF4-FFF2-40B4-BE49-F238E27FC236}">
                  <a16:creationId xmlns:a16="http://schemas.microsoft.com/office/drawing/2014/main" xmlns="" id="{B07B8953-2ADE-3B48-80BC-6CF29F5802F3}"/>
                </a:ext>
              </a:extLst>
            </p:cNvPr>
            <p:cNvCxnSpPr>
              <a:cxnSpLocks/>
            </p:cNvCxnSpPr>
            <p:nvPr/>
          </p:nvCxnSpPr>
          <p:spPr>
            <a:xfrm>
              <a:off x="6995160" y="4297680"/>
              <a:ext cx="1264920" cy="457200"/>
            </a:xfrm>
            <a:prstGeom prst="curvedConnector3">
              <a:avLst/>
            </a:prstGeom>
            <a:ln w="9525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7 16">
              <a:extLst>
                <a:ext uri="{FF2B5EF4-FFF2-40B4-BE49-F238E27FC236}">
                  <a16:creationId xmlns:a16="http://schemas.microsoft.com/office/drawing/2014/main" xmlns="" id="{6A19F78D-15EB-104B-8821-CA8BBF0ECB15}"/>
                </a:ext>
              </a:extLst>
            </p:cNvPr>
            <p:cNvCxnSpPr>
              <a:cxnSpLocks/>
            </p:cNvCxnSpPr>
            <p:nvPr/>
          </p:nvCxnSpPr>
          <p:spPr>
            <a:xfrm>
              <a:off x="7147560" y="4907280"/>
              <a:ext cx="2148840" cy="518160"/>
            </a:xfrm>
            <a:prstGeom prst="curvedConnector3">
              <a:avLst/>
            </a:prstGeom>
            <a:ln w="9525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223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ModelloTemplateENEA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0" rIns="9144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ModelloTemplateENEAita.potx</Template>
  <TotalTime>68823</TotalTime>
  <Words>909</Words>
  <Application>Microsoft Macintosh PowerPoint</Application>
  <PresentationFormat>Personalizzato</PresentationFormat>
  <Paragraphs>138</Paragraphs>
  <Slides>11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ModelloTemplateENEAita</vt:lpstr>
      <vt:lpstr>ENEA contribution to the R&amp;D of HTS conductors</vt:lpstr>
      <vt:lpstr>HTS slotted-core for CS DEMO insert coil</vt:lpstr>
      <vt:lpstr>HTS slotted-core for CS DEMO insert coil</vt:lpstr>
      <vt:lpstr>HTS slotted-core for CS DEMO insert coil</vt:lpstr>
      <vt:lpstr>HTS slotted-core for CS DEMO insert coil</vt:lpstr>
      <vt:lpstr>HTS slotted-core for CS DEMO insert coil</vt:lpstr>
      <vt:lpstr>Alternative layout of a HTS slotted-core</vt:lpstr>
      <vt:lpstr>Alternative layout of a HTS slotted-core</vt:lpstr>
      <vt:lpstr>Alternative layout of a HTS slotted-core</vt:lpstr>
      <vt:lpstr>Time schedule</vt:lpstr>
      <vt:lpstr>Alternative layout of a HTS slotted-core</vt:lpstr>
    </vt:vector>
  </TitlesOfParts>
  <Company>ENEA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Serena Lucibello</dc:creator>
  <cp:lastModifiedBy>Giuseppe Celentano</cp:lastModifiedBy>
  <cp:revision>1956</cp:revision>
  <cp:lastPrinted>2017-01-17T13:52:56Z</cp:lastPrinted>
  <dcterms:created xsi:type="dcterms:W3CDTF">2020-03-22T16:45:26Z</dcterms:created>
  <dcterms:modified xsi:type="dcterms:W3CDTF">2021-05-11T07:46:19Z</dcterms:modified>
</cp:coreProperties>
</file>