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421" r:id="rId6"/>
    <p:sldId id="422" r:id="rId7"/>
    <p:sldId id="423" r:id="rId8"/>
    <p:sldId id="426" r:id="rId9"/>
    <p:sldId id="425" r:id="rId10"/>
  </p:sldIdLst>
  <p:sldSz cx="9144000" cy="5143500" type="screen16x9"/>
  <p:notesSz cx="6794500" cy="99314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3FBE4"/>
    <a:srgbClr val="E3061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017" autoAdjust="0"/>
    <p:restoredTop sz="95816" autoAdjust="0"/>
  </p:normalViewPr>
  <p:slideViewPr>
    <p:cSldViewPr snapToGrid="0" snapToObjects="1" showGuides="1">
      <p:cViewPr varScale="1">
        <p:scale>
          <a:sx n="118" d="100"/>
          <a:sy n="118" d="100"/>
        </p:scale>
        <p:origin x="-112" y="-3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pPr/>
              <a:t>5/12/21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pPr/>
              <a:t>‹#›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5/12/21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36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47" y="4549654"/>
            <a:ext cx="679837" cy="411480"/>
          </a:xfrm>
          <a:prstGeom prst="rect">
            <a:avLst/>
          </a:prstGeom>
        </p:spPr>
      </p:pic>
      <p:sp>
        <p:nvSpPr>
          <p:cNvPr id="12" name="Espace réservé pour une image 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7880871"/>
      </p:ext>
    </p:extLst>
  </p:cSld>
  <p:clrMapOvr>
    <a:masterClrMapping/>
  </p:clrMapOvr>
  <p:extLst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454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70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92121"/>
            <a:ext cx="7844420" cy="5333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6" name="Espace réservé du numéro de diapositiv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083942-1443-BC45-9F95-32C82A8DCDEF}"/>
              </a:ext>
            </a:extLst>
          </p:cNvPr>
          <p:cNvSpPr txBox="1">
            <a:spLocks/>
          </p:cNvSpPr>
          <p:nvPr userDrawn="1"/>
        </p:nvSpPr>
        <p:spPr>
          <a:xfrm>
            <a:off x="8943010" y="199940"/>
            <a:ext cx="206298" cy="16355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fr-FR"/>
            </a:defPPr>
            <a:lvl1pPr marL="0" algn="ctr" defTabSz="685800" rtl="0" eaLnBrk="1" latinLnBrk="0" hangingPunct="1">
              <a:defRPr sz="7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039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094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fr-CH" dirty="0"/>
              <a:t>WPMAG final meeting / New task proposals</a:t>
            </a:r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1727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1156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459938"/>
            <a:ext cx="7812087" cy="468356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A61A89-D1E3-8A40-82D6-9A86AEBFAF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025" y="4579268"/>
            <a:ext cx="561543" cy="3673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5BFF46-A721-4641-AD59-B3251C9D9E0D}"/>
              </a:ext>
            </a:extLst>
          </p:cNvPr>
          <p:cNvSpPr/>
          <p:nvPr userDrawn="1"/>
        </p:nvSpPr>
        <p:spPr>
          <a:xfrm rot="16200000">
            <a:off x="89679" y="4591427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3892250"/>
      </p:ext>
    </p:extLst>
  </p:cSld>
  <p:clrMapOvr>
    <a:masterClrMapping/>
  </p:clrMapOvr>
  <p:extLst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126">
          <p15:clr>
            <a:srgbClr val="FBAE40"/>
          </p15:clr>
        </p15:guide>
        <p15:guide id="5" orient="horz" pos="123">
          <p15:clr>
            <a:srgbClr val="FBAE40"/>
          </p15:clr>
        </p15:guide>
        <p15:guide id="6" orient="horz" pos="3117">
          <p15:clr>
            <a:srgbClr val="FBAE40"/>
          </p15:clr>
        </p15:guide>
        <p15:guide id="7" pos="83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886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817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222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WPMAG final meeting / New task proposals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96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318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89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540036" y="3097075"/>
            <a:ext cx="3341052" cy="274278"/>
          </a:xfrm>
          <a:prstGeom prst="rect">
            <a:avLst/>
          </a:prstGeom>
        </p:spPr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142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37702" y="195263"/>
            <a:ext cx="206298" cy="1635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D7A1C0-94CD-D94F-A99F-21847E542637}"/>
              </a:ext>
            </a:extLst>
          </p:cNvPr>
          <p:cNvSpPr/>
          <p:nvPr userDrawn="1"/>
        </p:nvSpPr>
        <p:spPr>
          <a:xfrm rot="16200000">
            <a:off x="107414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81" r:id="rId4"/>
    <p:sldLayoutId id="2147483673" r:id="rId5"/>
    <p:sldLayoutId id="2147483662" r:id="rId6"/>
    <p:sldLayoutId id="2147483674" r:id="rId7"/>
    <p:sldLayoutId id="2147483675" r:id="rId8"/>
    <p:sldLayoutId id="2147483682" r:id="rId9"/>
    <p:sldLayoutId id="2147483676" r:id="rId10"/>
    <p:sldLayoutId id="2147483664" r:id="rId11"/>
    <p:sldLayoutId id="2147483666" r:id="rId12"/>
    <p:sldLayoutId id="2147483677" r:id="rId13"/>
    <p:sldLayoutId id="2147483678" r:id="rId14"/>
    <p:sldLayoutId id="2147483679" r:id="rId15"/>
    <p:sldLayoutId id="2147483667" r:id="rId1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AF2DA65-CF00-774A-9D7C-EEFA627B2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3179" y="571961"/>
            <a:ext cx="4031436" cy="2338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T-01-01 Tasks for R&amp;D of HTS-CS Conductor</a:t>
            </a:r>
            <a:endParaRPr lang="en-US" sz="2800" dirty="0"/>
          </a:p>
        </p:txBody>
      </p:sp>
      <p:sp>
        <p:nvSpPr>
          <p:cNvPr id="10" name="Sous-titre 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4A7CFE-65FA-E249-9125-D938BCA44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283" y="2910348"/>
            <a:ext cx="1217896" cy="1187173"/>
          </a:xfrm>
        </p:spPr>
        <p:txBody>
          <a:bodyPr lIns="90000">
            <a:normAutofit/>
          </a:bodyPr>
          <a:lstStyle/>
          <a:p>
            <a:pPr algn="l"/>
            <a:r>
              <a:rPr lang="fr-FR" sz="1400" b="1" dirty="0" smtClean="0"/>
              <a:t>P</a:t>
            </a:r>
            <a:r>
              <a:rPr lang="fr-FR" sz="1400" b="1" dirty="0"/>
              <a:t>. </a:t>
            </a:r>
            <a:r>
              <a:rPr lang="fr-FR" sz="1400" b="1" dirty="0" smtClean="0"/>
              <a:t>Bruzzone</a:t>
            </a:r>
            <a:endParaRPr lang="fr-FR" sz="1400" b="1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E5AA54-9807-4542-B338-330D2FC673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22932" y="4097521"/>
            <a:ext cx="1421068" cy="1045979"/>
          </a:xfrm>
        </p:spPr>
        <p:txBody>
          <a:bodyPr lIns="90000"/>
          <a:lstStyle/>
          <a:p>
            <a:r>
              <a:rPr lang="en-US" sz="1400" b="1" dirty="0" smtClean="0"/>
              <a:t>11 May</a:t>
            </a:r>
            <a:r>
              <a:rPr lang="fr-FR" sz="1400" b="1" dirty="0" smtClean="0"/>
              <a:t> 2021</a:t>
            </a:r>
            <a:endParaRPr lang="fr-FR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017152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From the meeting on April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2021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83196" y="1165795"/>
            <a:ext cx="8183058" cy="170983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90000"/>
              <a:buFont typeface="Wingdings" pitchFamily="2" charset="2"/>
              <a:buChar char="§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0156" y="853179"/>
            <a:ext cx="7873024" cy="3021949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Three RU’s (ENEA, KIT and SPC) have expressed interest to develop and assemble prototype conductors for the innermost layer of the hybrid DEMO CS.</a:t>
            </a:r>
          </a:p>
          <a:p>
            <a:pPr>
              <a:spcAft>
                <a:spcPts val="1200"/>
              </a:spcAft>
            </a:pPr>
            <a:r>
              <a:rPr lang="en-US" sz="1800" i="1" dirty="0" smtClean="0">
                <a:solidFill>
                  <a:srgbClr val="FF0000"/>
                </a:solidFill>
              </a:rPr>
              <a:t>“Within next month, each proposal should be completed </a:t>
            </a:r>
            <a:r>
              <a:rPr lang="en-US" sz="1800" i="1" dirty="0" smtClean="0"/>
              <a:t>with the list and schedule of the critical R&amp;D steps, milestones for key procurement.”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various prototypes will be paired in 2-3 SULTAN samples.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test of the prototypes in SULTAN must be completed by early 2024.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detailed </a:t>
            </a:r>
            <a:r>
              <a:rPr lang="en-US" sz="1800" b="1" dirty="0" smtClean="0">
                <a:solidFill>
                  <a:srgbClr val="FF0000"/>
                </a:solidFill>
              </a:rPr>
              <a:t>task specifications </a:t>
            </a:r>
            <a:r>
              <a:rPr lang="en-US" sz="1800" dirty="0" smtClean="0"/>
              <a:t>(T-01-01) are being agreed with the PL.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3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Target range of operation - 4.5 K, 18 T, 60 kA, 1.5 </a:t>
            </a:r>
            <a:r>
              <a:rPr lang="en-US" sz="2400" dirty="0" err="1" smtClean="0"/>
              <a:t>m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83196" y="1165795"/>
            <a:ext cx="8183058" cy="170983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90000"/>
              <a:buFont typeface="Wingdings" pitchFamily="2" charset="2"/>
              <a:buChar char="§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196" y="1016000"/>
            <a:ext cx="8183058" cy="3269158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The prototype is a forced flow conductor cooled by supercritical helium flow with </a:t>
            </a:r>
            <a:r>
              <a:rPr lang="en-US" sz="1800" dirty="0" smtClean="0">
                <a:solidFill>
                  <a:srgbClr val="FF0000"/>
                </a:solidFill>
              </a:rPr>
              <a:t>inlet temperature 4.5 K</a:t>
            </a:r>
            <a:r>
              <a:rPr lang="en-US" sz="1800" dirty="0" smtClean="0"/>
              <a:t>, inlet pressure 6 bar and pressure drop 1 bar (same as all other conductors and coils of DEMO).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FF0000"/>
                </a:solidFill>
              </a:rPr>
              <a:t>peak operating field is set at 18 T </a:t>
            </a:r>
            <a:r>
              <a:rPr lang="en-US" sz="1800" dirty="0" smtClean="0"/>
              <a:t>(in the latest design options the field ranges between 17.5 T and 18.5 T).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target </a:t>
            </a:r>
            <a:r>
              <a:rPr lang="en-US" sz="1800" dirty="0" smtClean="0">
                <a:solidFill>
                  <a:srgbClr val="FF0000"/>
                </a:solidFill>
              </a:rPr>
              <a:t>operating current is at 60 kA</a:t>
            </a:r>
            <a:r>
              <a:rPr lang="en-US" sz="1800" dirty="0" smtClean="0"/>
              <a:t>. Over-current may be applied in the SULTAN test to reproduce the actual electromagnetic loads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The inner radius of the CS modules is the tightest bending radius for the HTS high grade conductor, </a:t>
            </a:r>
            <a:r>
              <a:rPr lang="en-US" sz="1800" dirty="0" err="1" smtClean="0">
                <a:solidFill>
                  <a:srgbClr val="FF0000"/>
                </a:solidFill>
              </a:rPr>
              <a:t>R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 = 1.5 </a:t>
            </a:r>
            <a:r>
              <a:rPr lang="en-US" sz="1800" dirty="0" err="1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3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 requirements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83196" y="1165795"/>
            <a:ext cx="8183058" cy="170983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90000"/>
              <a:buFont typeface="Wingdings" pitchFamily="2" charset="2"/>
              <a:buChar char="§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196" y="625509"/>
            <a:ext cx="8183058" cy="407804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US" sz="1600" dirty="0" smtClean="0"/>
              <a:t>The SULTAN test will verify the key requirement of the </a:t>
            </a:r>
            <a:r>
              <a:rPr lang="en-US" sz="1600" dirty="0" smtClean="0">
                <a:solidFill>
                  <a:srgbClr val="FF0000"/>
                </a:solidFill>
              </a:rPr>
              <a:t>DC performance</a:t>
            </a:r>
            <a:r>
              <a:rPr lang="en-US" sz="1600" dirty="0" smtClean="0"/>
              <a:t>. The target is to retain</a:t>
            </a:r>
            <a:r>
              <a:rPr lang="en-US" sz="1600" dirty="0" smtClean="0"/>
              <a:t> the </a:t>
            </a:r>
            <a:r>
              <a:rPr lang="en-US" sz="1600" dirty="0" smtClean="0"/>
              <a:t>DC performance of the free standing tape (measured</a:t>
            </a:r>
            <a:r>
              <a:rPr lang="en-US" sz="1600" dirty="0" smtClean="0"/>
              <a:t> in field at </a:t>
            </a:r>
            <a:r>
              <a:rPr lang="en-US" sz="1600" dirty="0" smtClean="0"/>
              <a:t>low temperature). The DC performance must remain </a:t>
            </a:r>
            <a:r>
              <a:rPr lang="en-US" sz="1600" dirty="0" smtClean="0">
                <a:solidFill>
                  <a:srgbClr val="FF0000"/>
                </a:solidFill>
              </a:rPr>
              <a:t>stable</a:t>
            </a:r>
            <a:r>
              <a:rPr lang="en-US" sz="1600" dirty="0" smtClean="0"/>
              <a:t> under at least 5000 </a:t>
            </a:r>
            <a:r>
              <a:rPr lang="en-US" sz="1600" dirty="0" err="1" smtClean="0"/>
              <a:t>em</a:t>
            </a:r>
            <a:r>
              <a:rPr lang="en-US" sz="1600" dirty="0" smtClean="0"/>
              <a:t> loads and two thermal </a:t>
            </a:r>
            <a:r>
              <a:rPr lang="en-US" sz="1600" dirty="0" smtClean="0"/>
              <a:t>cycles.</a:t>
            </a:r>
            <a:r>
              <a:rPr lang="en-US" sz="1600" dirty="0" smtClean="0"/>
              <a:t> </a:t>
            </a:r>
            <a:r>
              <a:rPr lang="en-US" sz="1600" dirty="0" smtClean="0"/>
              <a:t>The requirement of bending on 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 = 1.5m will be experimentally verified by bending/straightening the conductor before the test in SULTAN. A test “as bent at 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 = </a:t>
            </a:r>
            <a:r>
              <a:rPr lang="en-US" sz="1600" dirty="0" smtClean="0"/>
              <a:t>1.5m” can also be carried out at liquid nitrogen self-field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AC loss </a:t>
            </a:r>
            <a:r>
              <a:rPr lang="en-US" sz="1600" dirty="0" smtClean="0"/>
              <a:t>will be measured in SULTAN for sinusoidal and trapezoidal field – if necessary the orientation of the AC field can be rotated by 90º. For non-twisted stacks, the AC loss test in SULTAN is drastically underestimating the coupling currents loss, i.e. the test in SULTAN is not conclusive for AC loss.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heat generation/removal and the peak temperature</a:t>
            </a:r>
            <a:r>
              <a:rPr lang="en-US" sz="1600" dirty="0" smtClean="0"/>
              <a:t> in operation with the reference scenario will be assessed by a thermal-hydraulic analysis taking as input the winding pack geometry (TBD), the measured DC performance and the (guessed) AC loss.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3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Test in SULTAN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83196" y="1165795"/>
            <a:ext cx="8183058" cy="170983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90000"/>
              <a:buFont typeface="Wingdings" pitchFamily="2" charset="2"/>
              <a:buChar char="§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196" y="1068103"/>
            <a:ext cx="8183058" cy="3275948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i="1" dirty="0" smtClean="0"/>
              <a:t>The conductor should be applicable at </a:t>
            </a:r>
            <a:r>
              <a:rPr lang="en-US" sz="1800" i="1" dirty="0" smtClean="0">
                <a:solidFill>
                  <a:srgbClr val="FF0000"/>
                </a:solidFill>
              </a:rPr>
              <a:t>any of the CS modules</a:t>
            </a:r>
            <a:r>
              <a:rPr lang="en-US" sz="1800" i="1" dirty="0" smtClean="0"/>
              <a:t>, disregarding the field-conductor angle – the path to termination must also be accounted. </a:t>
            </a:r>
          </a:p>
          <a:p>
            <a:pPr>
              <a:spcAft>
                <a:spcPts val="1200"/>
              </a:spcAft>
            </a:pPr>
            <a:r>
              <a:rPr lang="en-US" sz="1800" i="1" dirty="0" smtClean="0"/>
              <a:t>As the sample in SULTAN has a specific field orientation, the prototypes with non-twisted tapes may have a different performance in SULTAN compared to real CS. Each designer must provide the </a:t>
            </a:r>
            <a:r>
              <a:rPr lang="en-US" sz="1800" i="1" dirty="0" smtClean="0">
                <a:solidFill>
                  <a:srgbClr val="FF0000"/>
                </a:solidFill>
              </a:rPr>
              <a:t>expected performance for both SULTAN test and CS operation</a:t>
            </a:r>
            <a:r>
              <a:rPr lang="en-US" sz="1800" i="1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1800" i="1" dirty="0" smtClean="0"/>
              <a:t>The </a:t>
            </a:r>
            <a:r>
              <a:rPr lang="en-US" sz="1800" i="1" dirty="0" err="1" smtClean="0"/>
              <a:t>em</a:t>
            </a:r>
            <a:r>
              <a:rPr lang="en-US" sz="1800" i="1" dirty="0" smtClean="0"/>
              <a:t> load in SULTAN should match the actual </a:t>
            </a:r>
            <a:r>
              <a:rPr lang="en-US" sz="1800" i="1" dirty="0" err="1" smtClean="0"/>
              <a:t>em</a:t>
            </a:r>
            <a:r>
              <a:rPr lang="en-US" sz="1800" i="1" dirty="0" smtClean="0"/>
              <a:t> load in CS, e.g. by applying at 11T a 98kA current (11·98 = 18·60). The relevance of the load orientation must be discussed.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3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Tentative Organization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583196" y="1165795"/>
            <a:ext cx="8183058" cy="170983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90000"/>
              <a:buFont typeface="Wingdings" pitchFamily="2" charset="2"/>
              <a:buChar char="§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3196" y="827128"/>
            <a:ext cx="7564342" cy="3275948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>
              <a:spcAft>
                <a:spcPts val="3000"/>
              </a:spcAft>
            </a:pPr>
            <a:r>
              <a:rPr lang="en-US" sz="1800" dirty="0" smtClean="0"/>
              <a:t>Each prototype has a “speaker” responsible to report periodically the progress (and any issue) to the technology coordinator (PB) and project leader (VC).</a:t>
            </a:r>
          </a:p>
          <a:p>
            <a:pPr>
              <a:spcAft>
                <a:spcPts val="3000"/>
              </a:spcAft>
            </a:pPr>
            <a:r>
              <a:rPr lang="en-US" sz="1800" dirty="0" smtClean="0"/>
              <a:t>At the end of each month, the speakers send an email message (or a one page summary) about the status and progress.</a:t>
            </a:r>
          </a:p>
          <a:p>
            <a:pPr>
              <a:spcAft>
                <a:spcPts val="3000"/>
              </a:spcAft>
            </a:pPr>
            <a:r>
              <a:rPr lang="en-US" sz="1800" dirty="0" smtClean="0"/>
              <a:t>Every three months, a video meeting is held to summarize the progress and coordinate the schedule in a sort of technical meeting.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3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ustom 1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0070C0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C99A6-5E64-4A2A-9ABF-C3A21F434F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ADDCDA-3DFF-476E-AE9E-38C4DA62B47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9A7CB31-E4DC-4063-BDCD-36DC5F1DA1C8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1275</TotalTime>
  <Words>677</Words>
  <Application>Microsoft Macintosh PowerPoint</Application>
  <PresentationFormat>On-screen Show (16:9)</PresentationFormat>
  <Paragraphs>27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T-01-01 Tasks for R&amp;D of HTS-CS Conductor</vt:lpstr>
      <vt:lpstr>From the meeting on April 13th 2021</vt:lpstr>
      <vt:lpstr>Target range of operation - 4.5 K, 18 T, 60 kA, 1.5 m</vt:lpstr>
      <vt:lpstr>Key requirements</vt:lpstr>
      <vt:lpstr>Test in SULTAN</vt:lpstr>
      <vt:lpstr>Tentative Organization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Pierluigi Bruzzone</cp:lastModifiedBy>
  <cp:revision>657</cp:revision>
  <cp:lastPrinted>2019-09-26T07:10:19Z</cp:lastPrinted>
  <dcterms:created xsi:type="dcterms:W3CDTF">2021-05-12T14:49:10Z</dcterms:created>
  <dcterms:modified xsi:type="dcterms:W3CDTF">2021-05-12T14:58:35Z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  <property fmtid="{D5CDD505-2E9C-101B-9397-08002B2CF9AE}" pid="3" name="EPFLUsage">
    <vt:lpwstr>1;#Public|bed90794-060d-40e3-8efd-fc84c2f09e8f</vt:lpwstr>
  </property>
</Properties>
</file>