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421" r:id="rId6"/>
    <p:sldId id="423" r:id="rId7"/>
    <p:sldId id="424" r:id="rId8"/>
    <p:sldId id="425" r:id="rId9"/>
    <p:sldId id="426" r:id="rId10"/>
    <p:sldId id="422" r:id="rId11"/>
  </p:sldIdLst>
  <p:sldSz cx="9144000" cy="5143500" type="screen16x9"/>
  <p:notesSz cx="6794500" cy="99314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F2B"/>
    <a:srgbClr val="DFDA00"/>
    <a:srgbClr val="006600"/>
    <a:srgbClr val="FFFFCC"/>
    <a:srgbClr val="E3FBE4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5816" autoAdjust="0"/>
  </p:normalViewPr>
  <p:slideViewPr>
    <p:cSldViewPr snapToGrid="0" snapToObjects="1" showGuides="1">
      <p:cViewPr varScale="1">
        <p:scale>
          <a:sx n="173" d="100"/>
          <a:sy n="173" d="100"/>
        </p:scale>
        <p:origin x="29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10.04.2021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10/04/2021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43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4549654"/>
            <a:ext cx="679837" cy="41148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 txBox="1">
            <a:spLocks/>
          </p:cNvSpPr>
          <p:nvPr userDrawn="1"/>
        </p:nvSpPr>
        <p:spPr>
          <a:xfrm rot="16200000">
            <a:off x="-1540037" y="3097075"/>
            <a:ext cx="3341052" cy="274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ASTRA conductor for DEMO CS</a:t>
            </a:r>
            <a:endParaRPr lang="en-US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92121"/>
            <a:ext cx="7844420" cy="5333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74529" y="2027296"/>
            <a:ext cx="3543260" cy="206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N. Bykovskiy</a:t>
            </a:r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 txBox="1">
            <a:spLocks/>
          </p:cNvSpPr>
          <p:nvPr userDrawn="1"/>
        </p:nvSpPr>
        <p:spPr>
          <a:xfrm>
            <a:off x="8943010" y="199940"/>
            <a:ext cx="206298" cy="16355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540036" y="3097075"/>
            <a:ext cx="3341052" cy="274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WPMAG final meeting / New task proposals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WPMAG final meeting / New task proposals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N. Bykovskiy et al.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540036" y="3097075"/>
            <a:ext cx="3341052" cy="274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WPMAG final meeting / New task proposals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269221" y="2027296"/>
            <a:ext cx="3543260" cy="206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7702" y="195263"/>
            <a:ext cx="206298" cy="1635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107414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0011-2275(75)90034-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779" y="571961"/>
            <a:ext cx="4553397" cy="23383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ASTRA conductor</a:t>
            </a:r>
            <a:br>
              <a:rPr lang="en-US" sz="4400" dirty="0" smtClean="0"/>
            </a:br>
            <a:r>
              <a:rPr lang="en-US" sz="4400" dirty="0" smtClean="0"/>
              <a:t>for DEMO CS</a:t>
            </a:r>
            <a:endParaRPr lang="en-US" sz="32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144" y="2910348"/>
            <a:ext cx="1385635" cy="1769807"/>
          </a:xfrm>
        </p:spPr>
        <p:txBody>
          <a:bodyPr lIns="90000">
            <a:normAutofit/>
          </a:bodyPr>
          <a:lstStyle/>
          <a:p>
            <a:pPr algn="l"/>
            <a:r>
              <a:rPr lang="fr-FR" sz="1400" b="1" dirty="0"/>
              <a:t>N. Bykovskiy</a:t>
            </a:r>
          </a:p>
          <a:p>
            <a:pPr algn="l"/>
            <a:r>
              <a:rPr lang="fr-FR" sz="1400" b="1" dirty="0"/>
              <a:t>D. Uglietti</a:t>
            </a:r>
          </a:p>
          <a:p>
            <a:pPr algn="l"/>
            <a:r>
              <a:rPr lang="fr-FR" sz="1400" b="1" dirty="0"/>
              <a:t>P. Bruzzone</a:t>
            </a:r>
          </a:p>
          <a:p>
            <a:pPr algn="l"/>
            <a:r>
              <a:rPr lang="fr-FR" sz="1400" b="1" dirty="0"/>
              <a:t>R. </a:t>
            </a:r>
            <a:r>
              <a:rPr lang="fr-FR" sz="1400" b="1" dirty="0" smtClean="0"/>
              <a:t>Wesche</a:t>
            </a:r>
          </a:p>
          <a:p>
            <a:pPr algn="l"/>
            <a:r>
              <a:rPr lang="fr-FR" sz="1400" b="1" dirty="0" smtClean="0"/>
              <a:t>X. Sarasola</a:t>
            </a:r>
            <a:endParaRPr lang="fr-FR" sz="1400" b="1" dirty="0"/>
          </a:p>
          <a:p>
            <a:pPr algn="l"/>
            <a:r>
              <a:rPr lang="fr-FR" sz="1400" b="1" dirty="0"/>
              <a:t>K. Sedlak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2932" y="4097521"/>
            <a:ext cx="1421068" cy="1045979"/>
          </a:xfrm>
        </p:spPr>
        <p:txBody>
          <a:bodyPr lIns="90000"/>
          <a:lstStyle/>
          <a:p>
            <a:r>
              <a:rPr lang="en-US" sz="1400" b="1" dirty="0" smtClean="0"/>
              <a:t>13 </a:t>
            </a:r>
            <a:r>
              <a:rPr lang="en-US" sz="1400" b="1" dirty="0" smtClean="0"/>
              <a:t>April</a:t>
            </a:r>
            <a:r>
              <a:rPr lang="fr-FR" sz="1400" b="1" dirty="0" smtClean="0"/>
              <a:t> 2021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considerations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83196" y="2166418"/>
            <a:ext cx="4070624" cy="127528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Strand design:</a:t>
            </a:r>
          </a:p>
          <a:p>
            <a:pPr marL="360000" lvl="1"/>
            <a:r>
              <a:rPr lang="en-US" sz="1400" dirty="0"/>
              <a:t>Rectangular profile, </a:t>
            </a:r>
            <a:r>
              <a:rPr lang="en-US" sz="1400" dirty="0" smtClean="0"/>
              <a:t>rounded </a:t>
            </a:r>
            <a:r>
              <a:rPr lang="en-US" sz="1400" dirty="0"/>
              <a:t>corners</a:t>
            </a:r>
          </a:p>
          <a:p>
            <a:pPr marL="360000" lvl="1"/>
            <a:r>
              <a:rPr lang="en-US" sz="1400" dirty="0"/>
              <a:t>Open soldering channel</a:t>
            </a:r>
          </a:p>
          <a:p>
            <a:pPr marL="360000" lvl="1"/>
            <a:r>
              <a:rPr lang="en-US" sz="1400" dirty="0"/>
              <a:t>Non-twisted soldered tapes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37" y="830028"/>
            <a:ext cx="1153690" cy="115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537" y="597301"/>
            <a:ext cx="3559633" cy="1465618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904749" y="2166418"/>
            <a:ext cx="3844546" cy="127528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Cable design:</a:t>
            </a:r>
          </a:p>
          <a:p>
            <a:pPr marL="360000" lvl="1"/>
            <a:r>
              <a:rPr lang="en-US" sz="1400" dirty="0"/>
              <a:t>Roebel cabling</a:t>
            </a:r>
          </a:p>
          <a:p>
            <a:pPr marL="360000" lvl="1"/>
            <a:r>
              <a:rPr lang="en-US" sz="1400" dirty="0"/>
              <a:t>Jacket pre-compression</a:t>
            </a:r>
          </a:p>
          <a:p>
            <a:pPr marL="360000" lvl="1"/>
            <a:r>
              <a:rPr lang="en-US" sz="1400" dirty="0" smtClean="0"/>
              <a:t>Separate </a:t>
            </a:r>
            <a:r>
              <a:rPr lang="en-US" sz="1400" dirty="0"/>
              <a:t>cooling </a:t>
            </a:r>
            <a:r>
              <a:rPr lang="en-US" sz="1400" dirty="0" smtClean="0"/>
              <a:t>channel</a:t>
            </a:r>
            <a:endParaRPr lang="en-US" sz="14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83196" y="3433661"/>
            <a:ext cx="8183058" cy="170983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ASTRA</a:t>
            </a:r>
            <a:r>
              <a:rPr lang="en-US" sz="1400" dirty="0"/>
              <a:t>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000" u="sng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ligned </a:t>
            </a:r>
            <a:r>
              <a:rPr lang="en-US" sz="1000" u="sng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tacks </a:t>
            </a:r>
            <a:r>
              <a:rPr lang="en-US" sz="1000" u="sng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ransposed in </a:t>
            </a:r>
            <a:r>
              <a:rPr lang="en-US" sz="1000" u="sng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oebel </a:t>
            </a:r>
            <a:r>
              <a:rPr lang="en-US" sz="1000" u="sng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rrangement</a:t>
            </a:r>
            <a:r>
              <a:rPr lang="de-CH" sz="1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1600" dirty="0"/>
              <a:t>conductor features:</a:t>
            </a:r>
          </a:p>
          <a:p>
            <a:pPr marL="360000" lvl="1"/>
            <a:r>
              <a:rPr lang="en-US" sz="1400" dirty="0"/>
              <a:t>Simplified and well controlled strand soldering</a:t>
            </a:r>
          </a:p>
          <a:p>
            <a:pPr marL="360000" lvl="1"/>
            <a:r>
              <a:rPr lang="en-US" sz="1400" dirty="0" smtClean="0"/>
              <a:t>Favorable </a:t>
            </a:r>
            <a:r>
              <a:rPr lang="en-US" sz="1400" dirty="0"/>
              <a:t>direction of transverse load (compression </a:t>
            </a:r>
            <a:r>
              <a:rPr lang="en-US" sz="1400" dirty="0" smtClean="0"/>
              <a:t>along </a:t>
            </a:r>
            <a:r>
              <a:rPr lang="en-US" sz="1400" dirty="0"/>
              <a:t>c-axis)</a:t>
            </a:r>
          </a:p>
          <a:p>
            <a:pPr marL="360000" lvl="1"/>
            <a:r>
              <a:rPr lang="en-US" sz="1400" dirty="0" smtClean="0"/>
              <a:t>Aligned stacks, thus less tapes needed (~50% in central modules, for details see last slide)</a:t>
            </a:r>
          </a:p>
          <a:p>
            <a:pPr marL="360000" lvl="1"/>
            <a:r>
              <a:rPr lang="en-US" sz="1400" dirty="0" smtClean="0"/>
              <a:t>Reduced AC losses </a:t>
            </a:r>
            <a:r>
              <a:rPr lang="en-US" sz="1400" dirty="0"/>
              <a:t>(less </a:t>
            </a:r>
            <a:r>
              <a:rPr lang="en-US" sz="1400" dirty="0" smtClean="0"/>
              <a:t>strands needed)</a:t>
            </a:r>
          </a:p>
          <a:p>
            <a:pPr marL="360000" lvl="1"/>
            <a:r>
              <a:rPr lang="en-US" sz="1400" dirty="0" smtClean="0"/>
              <a:t>Conduction cooling conditions to address fatigue issues of DEMO CS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3195" y="3313884"/>
            <a:ext cx="816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5400000">
            <a:off x="7733735" y="1345614"/>
            <a:ext cx="771906" cy="1293130"/>
            <a:chOff x="10144058" y="2060205"/>
            <a:chExt cx="1705390" cy="2856945"/>
          </a:xfrm>
        </p:grpSpPr>
        <p:cxnSp>
          <p:nvCxnSpPr>
            <p:cNvPr id="14" name="Straight Arrow Connector 13"/>
            <p:cNvCxnSpPr/>
            <p:nvPr/>
          </p:nvCxnSpPr>
          <p:spPr>
            <a:xfrm rot="16200000">
              <a:off x="9975615" y="2647594"/>
              <a:ext cx="9429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rot="5400000">
              <a:off x="10144058" y="3188076"/>
              <a:ext cx="606008" cy="606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10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>
              <a:off x="11285789" y="3060702"/>
              <a:ext cx="0" cy="908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10422172" y="2272345"/>
              <a:ext cx="900265" cy="475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/>
                <a:t>Field</a:t>
              </a:r>
              <a:endParaRPr lang="de-CH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1117054" y="2703529"/>
              <a:ext cx="988801" cy="475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/>
                <a:t>Force</a:t>
              </a:r>
              <a:endParaRPr lang="de-CH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9835491" y="4096217"/>
              <a:ext cx="1165881" cy="475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/>
                <a:t>Current</a:t>
              </a:r>
              <a:endParaRPr lang="de-CH" sz="800" dirty="0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10193827" y="3244799"/>
              <a:ext cx="506469" cy="506469"/>
            </a:xfrm>
            <a:prstGeom prst="mathMultiply">
              <a:avLst>
                <a:gd name="adj1" fmla="val 1038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100"/>
            </a:p>
          </p:txBody>
        </p:sp>
      </p:grpSp>
      <p:sp>
        <p:nvSpPr>
          <p:cNvPr id="4" name="Oval 3"/>
          <p:cNvSpPr/>
          <p:nvPr/>
        </p:nvSpPr>
        <p:spPr>
          <a:xfrm rot="20376898">
            <a:off x="5516572" y="1399521"/>
            <a:ext cx="1181100" cy="390727"/>
          </a:xfrm>
          <a:prstGeom prst="ellipse">
            <a:avLst/>
          </a:prstGeom>
          <a:solidFill>
            <a:srgbClr val="FFFFCC">
              <a:alpha val="53000"/>
            </a:srgb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11220" y="691884"/>
            <a:ext cx="1527009" cy="71558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Mechanical issue with unsupported strand section…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42927" y="1170987"/>
            <a:ext cx="664195" cy="356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84734" y="3789140"/>
            <a:ext cx="208152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Likely, the key aspects to avoid cyclic load degradation</a:t>
            </a:r>
            <a:endParaRPr lang="en-US" sz="1100" dirty="0"/>
          </a:p>
        </p:txBody>
      </p:sp>
      <p:sp>
        <p:nvSpPr>
          <p:cNvPr id="10" name="Right Brace 9"/>
          <p:cNvSpPr/>
          <p:nvPr/>
        </p:nvSpPr>
        <p:spPr>
          <a:xfrm>
            <a:off x="6476999" y="3768221"/>
            <a:ext cx="110613" cy="472726"/>
          </a:xfrm>
          <a:prstGeom prst="rightBrace">
            <a:avLst>
              <a:gd name="adj1" fmla="val 79541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 </a:t>
            </a:r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72" y="1973832"/>
            <a:ext cx="5349922" cy="2833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122" y="669867"/>
            <a:ext cx="45993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Short </a:t>
            </a:r>
            <a:r>
              <a:rPr lang="en-US" sz="1400" dirty="0" smtClean="0"/>
              <a:t>transition of strands between the cable layers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Impregnation of the cable space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5" y="1654264"/>
            <a:ext cx="1489403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79" y="2149076"/>
            <a:ext cx="3464204" cy="4503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162269" y="2258704"/>
            <a:ext cx="361689" cy="21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528041">
            <a:off x="5950241" y="2703160"/>
            <a:ext cx="361689" cy="21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6931" y="684783"/>
            <a:ext cx="294167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reduced cable thickness (no core),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min </a:t>
            </a:r>
            <a:r>
              <a:rPr lang="en-US" sz="1400" dirty="0" smtClean="0"/>
              <a:t>bending radius &lt;1.5 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845" y="3461136"/>
            <a:ext cx="338334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Profile annealing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b="1" dirty="0" smtClean="0"/>
              <a:t>Strand </a:t>
            </a:r>
            <a:r>
              <a:rPr lang="en-US" sz="1400" b="1" dirty="0" smtClean="0"/>
              <a:t>pre-shape </a:t>
            </a:r>
            <a:r>
              <a:rPr lang="en-US" sz="1400" b="1" dirty="0" smtClean="0"/>
              <a:t>(</a:t>
            </a:r>
            <a:r>
              <a:rPr lang="en-US" sz="1400" b="1" dirty="0" smtClean="0"/>
              <a:t>easy bending</a:t>
            </a:r>
            <a:r>
              <a:rPr lang="en-US" sz="1400" b="1" dirty="0" smtClean="0"/>
              <a:t>)</a:t>
            </a:r>
            <a:endParaRPr lang="en-US" sz="1400" b="1" dirty="0" smtClean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b="1" dirty="0" smtClean="0"/>
              <a:t>Strand soldering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Strand cabling </a:t>
            </a:r>
            <a:r>
              <a:rPr lang="en-US" sz="1400" dirty="0" smtClean="0"/>
              <a:t>(hard bending)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07" y="3941070"/>
            <a:ext cx="1768988" cy="8665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845" y="4530660"/>
            <a:ext cx="2410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* Tape packing before or after </a:t>
            </a:r>
            <a:r>
              <a:rPr lang="en-US" sz="1200" b="1" dirty="0" smtClean="0"/>
              <a:t>2.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4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 solutions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122" y="669866"/>
            <a:ext cx="45993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Short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transition of strands between the cable layers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Impregnation of the cable space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66184" y="1536562"/>
            <a:ext cx="57061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Various</a:t>
            </a:r>
            <a:r>
              <a:rPr lang="en-US" dirty="0" smtClean="0"/>
              <a:t> </a:t>
            </a:r>
            <a:r>
              <a:rPr lang="en-US" dirty="0" smtClean="0"/>
              <a:t>filling options to be investigated (only the mechanical reason):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Glycerin + water (aiming at reduced thermal expansion)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Paraffin wax (melting point ~50</a:t>
            </a:r>
            <a:r>
              <a:rPr lang="en-US" baseline="30000" dirty="0" smtClean="0"/>
              <a:t>o</a:t>
            </a:r>
            <a:r>
              <a:rPr lang="en-US" dirty="0"/>
              <a:t>C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… Nitrogen?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32" y="3009535"/>
            <a:ext cx="2382816" cy="14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8545" y="450632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LN2 first trials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4153" y="4506325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In-field 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122" y="4538276"/>
            <a:ext cx="1083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Forced flow helium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53" y="3009535"/>
            <a:ext cx="1657421" cy="144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66294" y="3599882"/>
            <a:ext cx="301271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0570" y="3151845"/>
            <a:ext cx="2358504" cy="1155381"/>
            <a:chOff x="904875" y="3003182"/>
            <a:chExt cx="2358504" cy="1155381"/>
          </a:xfrm>
        </p:grpSpPr>
        <p:sp>
          <p:nvSpPr>
            <p:cNvPr id="5" name="Rectangle 4"/>
            <p:cNvSpPr/>
            <p:nvPr/>
          </p:nvSpPr>
          <p:spPr>
            <a:xfrm>
              <a:off x="1508126" y="3355975"/>
              <a:ext cx="1555556" cy="457200"/>
            </a:xfrm>
            <a:prstGeom prst="rect">
              <a:avLst/>
            </a:prstGeom>
            <a:pattFill prst="shingle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5226" y="3355975"/>
              <a:ext cx="342900" cy="457200"/>
            </a:xfrm>
            <a:prstGeom prst="rect">
              <a:avLst/>
            </a:prstGeom>
            <a:pattFill prst="zigZ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" y="3003182"/>
              <a:ext cx="2358504" cy="1155381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V="1">
            <a:off x="950921" y="3791023"/>
            <a:ext cx="130174" cy="715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01645" y="4538276"/>
            <a:ext cx="1274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Liquid impregnation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86679" y="3859189"/>
            <a:ext cx="117769" cy="647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46931" y="684783"/>
            <a:ext cx="294167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reduced cable thickness (no core),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min </a:t>
            </a:r>
            <a:r>
              <a:rPr lang="en-US" sz="1400" dirty="0" smtClean="0"/>
              <a:t>bending radius &lt;1.5 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001644" y="1321118"/>
            <a:ext cx="1884216" cy="1539846"/>
            <a:chOff x="7026422" y="1321118"/>
            <a:chExt cx="1884216" cy="153984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8459" y="1572214"/>
              <a:ext cx="1840143" cy="108693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051319" y="1334972"/>
              <a:ext cx="18372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dirty="0" smtClean="0">
                  <a:sym typeface="Wingdings" panose="05000000000000000000" pitchFamily="2" charset="2"/>
                </a:rPr>
                <a:t> Related study from</a:t>
              </a:r>
              <a:r>
                <a:rPr lang="en-US" sz="900" dirty="0" smtClean="0"/>
                <a:t> 1975…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51319" y="2660909"/>
              <a:ext cx="1837283" cy="20005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700" dirty="0" smtClean="0">
                  <a:hlinkClick r:id="rId6"/>
                </a:rPr>
                <a:t>https://doi.org/10.1016/0011-2275(75)90034-X</a:t>
              </a:r>
              <a:endParaRPr lang="en-US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26422" y="1321118"/>
              <a:ext cx="1884216" cy="1539846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6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4" y="2995605"/>
            <a:ext cx="2655580" cy="1855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Sub-scale ASTRA sample for quench experiment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8583" y="877205"/>
            <a:ext cx="474844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/>
              <a:t>QE sample 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Operation in parallel DC field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Conduction cooling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Electrically insulated and thermally coupled MgB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wire in highly resistive matrix for early quench detection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203" y="867947"/>
            <a:ext cx="2002680" cy="1418901"/>
            <a:chOff x="6956665" y="1536133"/>
            <a:chExt cx="860078" cy="6093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6665" y="1536133"/>
              <a:ext cx="860078" cy="60936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364187" y="2099235"/>
              <a:ext cx="46264" cy="4626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3558582" y="2892438"/>
            <a:ext cx="5585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ym typeface="Wingdings" panose="05000000000000000000" pitchFamily="2" charset="2"/>
              </a:rPr>
              <a:t>Co-wound SC wire vs fiber optics: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Cheaper, simplified and more robust instrumentation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</a:rPr>
              <a:t>Location of hot-spot can not be identified</a:t>
            </a:r>
          </a:p>
          <a:p>
            <a:pPr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b="1" dirty="0" smtClean="0"/>
              <a:t>Co-wound SC wire vs voltage taps: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Increased sensitivity of voltage </a:t>
            </a:r>
            <a:r>
              <a:rPr lang="en-US" sz="1400" dirty="0" smtClean="0">
                <a:solidFill>
                  <a:srgbClr val="00B050"/>
                </a:solidFill>
              </a:rPr>
              <a:t>detection (~100 times at low 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</a:rPr>
              <a:t>Reparability </a:t>
            </a:r>
            <a:r>
              <a:rPr lang="en-US" sz="1400" dirty="0" smtClean="0">
                <a:solidFill>
                  <a:srgbClr val="C00000"/>
                </a:solidFill>
              </a:rPr>
              <a:t>is the main issue (similar to co-wound voltage taps)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45543" y="2368962"/>
            <a:ext cx="0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towards performance demonstration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7619999" y="1785226"/>
            <a:ext cx="1448223" cy="12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br>
              <a:rPr lang="en-US" dirty="0" smtClean="0"/>
            </a:br>
            <a:r>
              <a:rPr lang="en-US" dirty="0" smtClean="0"/>
              <a:t>SULTAN sample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2081506" y="897839"/>
            <a:ext cx="1415932" cy="576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 transition of strands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2260277" y="2145813"/>
            <a:ext cx="846112" cy="5388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Long-length strand soldering</a:t>
            </a:r>
            <a:endParaRPr lang="en-US" sz="900" dirty="0"/>
          </a:p>
        </p:txBody>
      </p:sp>
      <p:sp>
        <p:nvSpPr>
          <p:cNvPr id="89" name="Rounded Rectangle 88"/>
          <p:cNvSpPr/>
          <p:nvPr/>
        </p:nvSpPr>
        <p:spPr>
          <a:xfrm>
            <a:off x="3332222" y="2145813"/>
            <a:ext cx="846112" cy="5388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Cabling</a:t>
            </a:r>
            <a:endParaRPr lang="en-US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4404167" y="2145813"/>
            <a:ext cx="846112" cy="5388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Conduction cooling</a:t>
            </a:r>
            <a:endParaRPr lang="en-US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5476112" y="2145813"/>
            <a:ext cx="846112" cy="5388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Conductor terminations</a:t>
            </a:r>
            <a:endParaRPr lang="en-US" sz="900" dirty="0"/>
          </a:p>
        </p:txBody>
      </p:sp>
      <p:sp>
        <p:nvSpPr>
          <p:cNvPr id="92" name="Rounded Rectangle 91"/>
          <p:cNvSpPr/>
          <p:nvPr/>
        </p:nvSpPr>
        <p:spPr>
          <a:xfrm>
            <a:off x="6548057" y="2145813"/>
            <a:ext cx="846112" cy="5388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Integration and instrumentation</a:t>
            </a:r>
            <a:endParaRPr lang="en-US" sz="900" dirty="0"/>
          </a:p>
        </p:txBody>
      </p:sp>
      <p:sp>
        <p:nvSpPr>
          <p:cNvPr id="93" name="Rounded Rectangle 92"/>
          <p:cNvSpPr/>
          <p:nvPr/>
        </p:nvSpPr>
        <p:spPr>
          <a:xfrm>
            <a:off x="4541714" y="891175"/>
            <a:ext cx="1270280" cy="576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Liquid impregnation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4541714" y="3157006"/>
            <a:ext cx="1270281" cy="694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QE sample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260648" y="1607115"/>
            <a:ext cx="1773796" cy="161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>
              <a:spcAft>
                <a:spcPts val="200"/>
              </a:spcAft>
            </a:pPr>
            <a:r>
              <a:rPr lang="en-US" sz="1100" dirty="0"/>
              <a:t>Material </a:t>
            </a:r>
            <a:r>
              <a:rPr lang="en-US" sz="1100" dirty="0" smtClean="0"/>
              <a:t>procurement</a:t>
            </a:r>
            <a:endParaRPr lang="en-US" sz="1100" dirty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/>
              <a:t>SST 3.3 mm tapes: completed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/>
              <a:t>Copper profiles: small (required) amount ordered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 smtClean="0"/>
              <a:t>Cooling </a:t>
            </a:r>
            <a:r>
              <a:rPr lang="en-US" sz="900" dirty="0"/>
              <a:t>channel: </a:t>
            </a:r>
            <a:r>
              <a:rPr lang="en-US" sz="900" dirty="0" smtClean="0"/>
              <a:t>follow-up</a:t>
            </a:r>
            <a:br>
              <a:rPr lang="en-US" sz="900" dirty="0" smtClean="0"/>
            </a:br>
            <a:r>
              <a:rPr lang="en-US" sz="900" dirty="0" smtClean="0"/>
              <a:t>QE sample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 smtClean="0"/>
              <a:t>Protection copper: TBD</a:t>
            </a:r>
            <a:endParaRPr lang="en-US" sz="900" dirty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 smtClean="0"/>
              <a:t>Steel and copper components</a:t>
            </a:r>
            <a:r>
              <a:rPr lang="en-US" sz="900" dirty="0"/>
              <a:t>: TBD</a:t>
            </a:r>
          </a:p>
        </p:txBody>
      </p:sp>
      <p:cxnSp>
        <p:nvCxnSpPr>
          <p:cNvPr id="103" name="Straight Arrow Connector 102"/>
          <p:cNvCxnSpPr>
            <a:stCxn id="88" idx="3"/>
            <a:endCxn id="89" idx="1"/>
          </p:cNvCxnSpPr>
          <p:nvPr/>
        </p:nvCxnSpPr>
        <p:spPr>
          <a:xfrm>
            <a:off x="3106389" y="2415226"/>
            <a:ext cx="22583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9" idx="3"/>
            <a:endCxn id="90" idx="1"/>
          </p:cNvCxnSpPr>
          <p:nvPr/>
        </p:nvCxnSpPr>
        <p:spPr>
          <a:xfrm>
            <a:off x="4178334" y="2415226"/>
            <a:ext cx="22583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0" idx="3"/>
            <a:endCxn id="91" idx="1"/>
          </p:cNvCxnSpPr>
          <p:nvPr/>
        </p:nvCxnSpPr>
        <p:spPr>
          <a:xfrm>
            <a:off x="5250279" y="2415226"/>
            <a:ext cx="22583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1" idx="3"/>
            <a:endCxn id="92" idx="1"/>
          </p:cNvCxnSpPr>
          <p:nvPr/>
        </p:nvCxnSpPr>
        <p:spPr>
          <a:xfrm>
            <a:off x="6322224" y="2415226"/>
            <a:ext cx="22583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99" idx="3"/>
            <a:endCxn id="88" idx="1"/>
          </p:cNvCxnSpPr>
          <p:nvPr/>
        </p:nvCxnSpPr>
        <p:spPr>
          <a:xfrm>
            <a:off x="2034444" y="2415226"/>
            <a:ext cx="22583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92" idx="3"/>
            <a:endCxn id="84" idx="1"/>
          </p:cNvCxnSpPr>
          <p:nvPr/>
        </p:nvCxnSpPr>
        <p:spPr>
          <a:xfrm>
            <a:off x="7394169" y="2415226"/>
            <a:ext cx="22583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86" idx="2"/>
            <a:endCxn id="89" idx="0"/>
          </p:cNvCxnSpPr>
          <p:nvPr/>
        </p:nvCxnSpPr>
        <p:spPr>
          <a:xfrm>
            <a:off x="2789472" y="1473839"/>
            <a:ext cx="965806" cy="671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93" idx="2"/>
            <a:endCxn id="89" idx="0"/>
          </p:cNvCxnSpPr>
          <p:nvPr/>
        </p:nvCxnSpPr>
        <p:spPr>
          <a:xfrm flipH="1">
            <a:off x="3755278" y="1467175"/>
            <a:ext cx="1421576" cy="678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94" idx="0"/>
            <a:endCxn id="88" idx="2"/>
          </p:cNvCxnSpPr>
          <p:nvPr/>
        </p:nvCxnSpPr>
        <p:spPr>
          <a:xfrm flipH="1" flipV="1">
            <a:off x="2683333" y="2684639"/>
            <a:ext cx="2493522" cy="47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94" idx="0"/>
            <a:endCxn id="90" idx="2"/>
          </p:cNvCxnSpPr>
          <p:nvPr/>
        </p:nvCxnSpPr>
        <p:spPr>
          <a:xfrm flipH="1" flipV="1">
            <a:off x="4827223" y="2684639"/>
            <a:ext cx="349632" cy="47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94" idx="0"/>
            <a:endCxn id="91" idx="2"/>
          </p:cNvCxnSpPr>
          <p:nvPr/>
        </p:nvCxnSpPr>
        <p:spPr>
          <a:xfrm flipV="1">
            <a:off x="5176855" y="2684639"/>
            <a:ext cx="722313" cy="47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0" y="605193"/>
            <a:ext cx="130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 smtClean="0"/>
              <a:t>Time and amount of tape needed</a:t>
            </a:r>
            <a:endParaRPr lang="en-US" sz="1200" i="1" dirty="0" smtClean="0"/>
          </a:p>
        </p:txBody>
      </p:sp>
      <p:sp>
        <p:nvSpPr>
          <p:cNvPr id="200" name="TextBox 199"/>
          <p:cNvSpPr txBox="1"/>
          <p:nvPr/>
        </p:nvSpPr>
        <p:spPr>
          <a:xfrm>
            <a:off x="3496178" y="974300"/>
            <a:ext cx="859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i="1" dirty="0" smtClean="0"/>
              <a:t>~2 months ~20 m</a:t>
            </a:r>
            <a:endParaRPr lang="en-US" sz="1050" i="1" dirty="0" smtClean="0"/>
          </a:p>
        </p:txBody>
      </p:sp>
      <p:sp>
        <p:nvSpPr>
          <p:cNvPr id="201" name="TextBox 200"/>
          <p:cNvSpPr txBox="1"/>
          <p:nvPr/>
        </p:nvSpPr>
        <p:spPr>
          <a:xfrm>
            <a:off x="5799924" y="960543"/>
            <a:ext cx="859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i="1" dirty="0" smtClean="0"/>
              <a:t>~4 months ~10 m</a:t>
            </a:r>
            <a:endParaRPr lang="en-US" sz="1050" i="1" dirty="0" smtClean="0"/>
          </a:p>
        </p:txBody>
      </p:sp>
      <p:sp>
        <p:nvSpPr>
          <p:cNvPr id="202" name="TextBox 201"/>
          <p:cNvSpPr txBox="1"/>
          <p:nvPr/>
        </p:nvSpPr>
        <p:spPr>
          <a:xfrm>
            <a:off x="5811994" y="3287469"/>
            <a:ext cx="859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i="1" dirty="0" smtClean="0"/>
              <a:t>~6 months ~80 m</a:t>
            </a:r>
            <a:endParaRPr lang="en-US" sz="1050" i="1" dirty="0" smtClean="0"/>
          </a:p>
        </p:txBody>
      </p:sp>
      <p:sp>
        <p:nvSpPr>
          <p:cNvPr id="204" name="Rectangle 203"/>
          <p:cNvSpPr/>
          <p:nvPr/>
        </p:nvSpPr>
        <p:spPr>
          <a:xfrm>
            <a:off x="2125588" y="1959339"/>
            <a:ext cx="5334000" cy="9282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6520961" y="1546979"/>
            <a:ext cx="9386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i="1" dirty="0" smtClean="0"/>
              <a:t>~10 months ~300 m</a:t>
            </a:r>
            <a:endParaRPr lang="en-US" sz="1050" i="1" dirty="0" smtClean="0"/>
          </a:p>
        </p:txBody>
      </p:sp>
      <p:cxnSp>
        <p:nvCxnSpPr>
          <p:cNvPr id="206" name="Straight Arrow Connector 205"/>
          <p:cNvCxnSpPr>
            <a:stCxn id="86" idx="2"/>
            <a:endCxn id="88" idx="0"/>
          </p:cNvCxnSpPr>
          <p:nvPr/>
        </p:nvCxnSpPr>
        <p:spPr>
          <a:xfrm flipH="1">
            <a:off x="2683333" y="1473839"/>
            <a:ext cx="106139" cy="671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/>
        </p:nvSpPr>
        <p:spPr>
          <a:xfrm>
            <a:off x="4541715" y="4121395"/>
            <a:ext cx="1270280" cy="69426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Conductor performance assessment</a:t>
            </a:r>
            <a:endParaRPr lang="en-US" dirty="0"/>
          </a:p>
        </p:txBody>
      </p:sp>
      <p:sp>
        <p:nvSpPr>
          <p:cNvPr id="211" name="Rounded Rectangle 210"/>
          <p:cNvSpPr/>
          <p:nvPr/>
        </p:nvSpPr>
        <p:spPr>
          <a:xfrm>
            <a:off x="7619998" y="4121395"/>
            <a:ext cx="1448223" cy="6942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2" name="Straight Arrow Connector 211"/>
          <p:cNvCxnSpPr>
            <a:stCxn id="94" idx="2"/>
            <a:endCxn id="210" idx="0"/>
          </p:cNvCxnSpPr>
          <p:nvPr/>
        </p:nvCxnSpPr>
        <p:spPr>
          <a:xfrm>
            <a:off x="5176855" y="3851806"/>
            <a:ext cx="0" cy="269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210" idx="3"/>
            <a:endCxn id="211" idx="1"/>
          </p:cNvCxnSpPr>
          <p:nvPr/>
        </p:nvCxnSpPr>
        <p:spPr>
          <a:xfrm>
            <a:off x="5811995" y="4468529"/>
            <a:ext cx="180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84" idx="2"/>
            <a:endCxn id="211" idx="0"/>
          </p:cNvCxnSpPr>
          <p:nvPr/>
        </p:nvCxnSpPr>
        <p:spPr>
          <a:xfrm flipH="1">
            <a:off x="8344110" y="3045226"/>
            <a:ext cx="1" cy="1076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ounded Rectangle 236"/>
          <p:cNvSpPr/>
          <p:nvPr/>
        </p:nvSpPr>
        <p:spPr>
          <a:xfrm>
            <a:off x="2040504" y="4121395"/>
            <a:ext cx="1497936" cy="6942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SST tapes characterization</a:t>
            </a:r>
            <a:endParaRPr lang="en-US" dirty="0"/>
          </a:p>
        </p:txBody>
      </p:sp>
      <p:cxnSp>
        <p:nvCxnSpPr>
          <p:cNvPr id="238" name="Straight Arrow Connector 237"/>
          <p:cNvCxnSpPr>
            <a:stCxn id="237" idx="3"/>
            <a:endCxn id="210" idx="1"/>
          </p:cNvCxnSpPr>
          <p:nvPr/>
        </p:nvCxnSpPr>
        <p:spPr>
          <a:xfrm>
            <a:off x="3538440" y="4468528"/>
            <a:ext cx="100327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/>
      <p:bldP spid="201" grpId="0"/>
      <p:bldP spid="202" grpId="0"/>
      <p:bldP spid="204" grpId="0" animBg="1"/>
      <p:bldP spid="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4" y="92121"/>
            <a:ext cx="8239125" cy="533388"/>
          </a:xfrm>
        </p:spPr>
        <p:txBody>
          <a:bodyPr>
            <a:normAutofit/>
          </a:bodyPr>
          <a:lstStyle/>
          <a:p>
            <a:r>
              <a:rPr lang="en-US" dirty="0" smtClean="0"/>
              <a:t>DEMO CS coils: tapes needed for ASTRA conductor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1" y="891089"/>
            <a:ext cx="1902356" cy="310055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287509" y="583667"/>
            <a:ext cx="5171470" cy="3630261"/>
            <a:chOff x="3287509" y="583667"/>
            <a:chExt cx="5171470" cy="36302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7509" y="919998"/>
              <a:ext cx="5171470" cy="329393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293004" y="1224896"/>
              <a:ext cx="128528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 dirty="0" smtClean="0"/>
                <a:t>Dashed lines: tapes aligned along z-axis</a:t>
              </a:r>
            </a:p>
            <a:p>
              <a:pPr algn="ctr">
                <a:spcAft>
                  <a:spcPts val="600"/>
                </a:spcAft>
              </a:pPr>
              <a:r>
                <a:rPr lang="en-US" sz="800" dirty="0">
                  <a:solidFill>
                    <a:srgbClr val="FF0000"/>
                  </a:solidFill>
                </a:rPr>
                <a:t>Solid </a:t>
              </a:r>
              <a:r>
                <a:rPr lang="en-US" sz="800" dirty="0" smtClean="0">
                  <a:solidFill>
                    <a:srgbClr val="FF0000"/>
                  </a:solidFill>
                </a:rPr>
                <a:t>lines: ± 5 deg mismatch with z-axis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7225" y="583667"/>
              <a:ext cx="1671146" cy="336331"/>
            </a:xfrm>
            <a:prstGeom prst="rect">
              <a:avLst/>
            </a:prstGeom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b="1" dirty="0" smtClean="0"/>
                <a:t>3.3 mm SST tapes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05449"/>
              </p:ext>
            </p:extLst>
          </p:nvPr>
        </p:nvGraphicFramePr>
        <p:xfrm>
          <a:off x="2657341" y="4337891"/>
          <a:ext cx="6408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419000541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53273983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37450306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9348632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8771308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2657302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module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CS3L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CS2L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CS1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CS2U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CS3U</a:t>
                      </a:r>
                      <a:endParaRPr lang="en-US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9862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Most</a:t>
                      </a:r>
                      <a:r>
                        <a:rPr lang="en-US" sz="1100" baseline="0" dirty="0" smtClean="0"/>
                        <a:t> demanding operating conditions</a:t>
                      </a:r>
                      <a:endParaRPr lang="en-US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PREMAG:</a:t>
                      </a:r>
                    </a:p>
                    <a:p>
                      <a:r>
                        <a:rPr lang="en-US" sz="1100" dirty="0" smtClean="0"/>
                        <a:t>14.66 T / 70.1</a:t>
                      </a:r>
                      <a:r>
                        <a:rPr lang="en-US" sz="1100" baseline="30000" dirty="0" smtClean="0"/>
                        <a:t>o</a:t>
                      </a:r>
                      <a:endParaRPr lang="en-US" sz="1100" baseline="30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EOF:</a:t>
                      </a:r>
                    </a:p>
                    <a:p>
                      <a:r>
                        <a:rPr lang="en-US" sz="1100" dirty="0" smtClean="0"/>
                        <a:t>12.59 T / 70.1</a:t>
                      </a:r>
                      <a:r>
                        <a:rPr lang="en-US" sz="1100" baseline="30000" dirty="0" smtClean="0"/>
                        <a:t>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PREMAG: </a:t>
                      </a:r>
                    </a:p>
                    <a:p>
                      <a:r>
                        <a:rPr lang="en-US" sz="1100" dirty="0" smtClean="0"/>
                        <a:t>18.14 T / 83.7</a:t>
                      </a:r>
                      <a:r>
                        <a:rPr lang="en-US" sz="1100" baseline="30000" dirty="0" smtClean="0"/>
                        <a:t>o</a:t>
                      </a:r>
                      <a:endParaRPr lang="en-US" sz="1100" baseline="30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EOF:</a:t>
                      </a:r>
                    </a:p>
                    <a:p>
                      <a:r>
                        <a:rPr lang="en-US" sz="1100" baseline="0" dirty="0" smtClean="0"/>
                        <a:t>13.16 T / 70.3</a:t>
                      </a:r>
                      <a:r>
                        <a:rPr lang="en-US" sz="1100" baseline="30000" dirty="0" smtClean="0"/>
                        <a:t>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PREMAG: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15.03 T / 70.2</a:t>
                      </a:r>
                      <a:r>
                        <a:rPr lang="en-US" sz="1100" baseline="30000" dirty="0" smtClean="0"/>
                        <a:t>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1615054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503451" y="4337891"/>
            <a:ext cx="1868129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~</a:t>
            </a:r>
            <a:r>
              <a:rPr lang="en-US" sz="1100" dirty="0"/>
              <a:t>330 </a:t>
            </a:r>
            <a:r>
              <a:rPr lang="en-US" sz="1100" dirty="0" smtClean="0"/>
              <a:t>tapes (SST 3.3 mm) </a:t>
            </a:r>
            <a:r>
              <a:rPr lang="en-US" sz="1100" dirty="0"/>
              <a:t>needed for </a:t>
            </a:r>
            <a:r>
              <a:rPr lang="en-US" sz="1100" dirty="0" smtClean="0"/>
              <a:t>the operation </a:t>
            </a:r>
            <a:r>
              <a:rPr lang="en-US" sz="1100" dirty="0"/>
              <a:t>in </a:t>
            </a:r>
            <a:r>
              <a:rPr lang="en-US" sz="1100" dirty="0" smtClean="0"/>
              <a:t>perpendicular </a:t>
            </a:r>
            <a:r>
              <a:rPr lang="en-US" sz="1100" dirty="0"/>
              <a:t>peak </a:t>
            </a:r>
            <a:r>
              <a:rPr lang="en-US" sz="1100" dirty="0" smtClean="0"/>
              <a:t>field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05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0070C0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DDCDA-3DFF-476E-AE9E-38C4DA62B47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A7CB31-E4DC-4063-BDCD-36DC5F1DA1C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547</Words>
  <Application>Microsoft Office PowerPoint</Application>
  <PresentationFormat>On-screen Show (16:9)</PresentationFormat>
  <Paragraphs>111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Demi Cond</vt:lpstr>
      <vt:lpstr>Roboto Black</vt:lpstr>
      <vt:lpstr>Wingdings</vt:lpstr>
      <vt:lpstr>Thème Office</vt:lpstr>
      <vt:lpstr>ASTRA conductor for DEMO CS</vt:lpstr>
      <vt:lpstr>Design considerations</vt:lpstr>
      <vt:lpstr>Proposed design solutions</vt:lpstr>
      <vt:lpstr>Proposed design solutions</vt:lpstr>
      <vt:lpstr>Sub-scale ASTRA sample for quench experiment</vt:lpstr>
      <vt:lpstr>Action items towards performance demonstration</vt:lpstr>
      <vt:lpstr>DEMO CS coils: tapes needed for ASTRA conductor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Bykovskiy Nikolay</cp:lastModifiedBy>
  <cp:revision>693</cp:revision>
  <cp:lastPrinted>2021-04-12T14:51:18Z</cp:lastPrinted>
  <dcterms:created xsi:type="dcterms:W3CDTF">2019-04-02T06:24:35Z</dcterms:created>
  <dcterms:modified xsi:type="dcterms:W3CDTF">2021-04-13T15:34:45Z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EPFLUsage">
    <vt:lpwstr>1;#Public|bed90794-060d-40e3-8efd-fc84c2f09e8f</vt:lpwstr>
  </property>
</Properties>
</file>