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339" r:id="rId3"/>
    <p:sldId id="336" r:id="rId4"/>
    <p:sldId id="297" r:id="rId5"/>
    <p:sldId id="337" r:id="rId6"/>
    <p:sldId id="340" r:id="rId7"/>
    <p:sldId id="338" r:id="rId8"/>
    <p:sldId id="344" r:id="rId9"/>
    <p:sldId id="342" r:id="rId10"/>
    <p:sldId id="341" r:id="rId11"/>
    <p:sldId id="343" r:id="rId1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7A37"/>
    <a:srgbClr val="0000FF"/>
    <a:srgbClr val="C7BE45"/>
    <a:srgbClr val="009999"/>
    <a:srgbClr val="3366FF"/>
    <a:srgbClr val="FFB8A7"/>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94686" autoAdjust="0"/>
  </p:normalViewPr>
  <p:slideViewPr>
    <p:cSldViewPr>
      <p:cViewPr varScale="1">
        <p:scale>
          <a:sx n="84" d="100"/>
          <a:sy n="84" d="100"/>
        </p:scale>
        <p:origin x="-1411"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9F915B-D3A2-4DF2-9D14-4F8924165F4F}" type="datetimeFigureOut">
              <a:rPr lang="it-IT" smtClean="0"/>
              <a:pPr/>
              <a:t>13/04/2021</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09682E-208E-40CE-BDFC-EBF1BE5759B1}" type="slidenum">
              <a:rPr lang="it-IT" smtClean="0"/>
              <a:pPr/>
              <a:t>‹N›</a:t>
            </a:fld>
            <a:endParaRPr lang="it-IT"/>
          </a:p>
        </p:txBody>
      </p:sp>
    </p:spTree>
    <p:extLst>
      <p:ext uri="{BB962C8B-B14F-4D97-AF65-F5344CB8AC3E}">
        <p14:creationId xmlns="" xmlns:p14="http://schemas.microsoft.com/office/powerpoint/2010/main" val="1066441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0FC12FFB-D7BD-4078-A365-E5959C95E867}" type="datetimeFigureOut">
              <a:rPr lang="it-IT" smtClean="0"/>
              <a:pPr/>
              <a:t>13/04/2021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C93CABB-BAD5-47DA-B1E9-02CBD7F22D16}"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FC12FFB-D7BD-4078-A365-E5959C95E867}" type="datetimeFigureOut">
              <a:rPr lang="it-IT" smtClean="0"/>
              <a:pPr/>
              <a:t>13/04/2021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C93CABB-BAD5-47DA-B1E9-02CBD7F22D16}"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FC12FFB-D7BD-4078-A365-E5959C95E867}" type="datetimeFigureOut">
              <a:rPr lang="it-IT" smtClean="0"/>
              <a:pPr/>
              <a:t>13/04/2021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C93CABB-BAD5-47DA-B1E9-02CBD7F22D16}"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FC12FFB-D7BD-4078-A365-E5959C95E867}" type="datetimeFigureOut">
              <a:rPr lang="it-IT" smtClean="0"/>
              <a:pPr/>
              <a:t>13/04/2021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C93CABB-BAD5-47DA-B1E9-02CBD7F22D16}"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0FC12FFB-D7BD-4078-A365-E5959C95E867}" type="datetimeFigureOut">
              <a:rPr lang="it-IT" smtClean="0"/>
              <a:pPr/>
              <a:t>13/04/2021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C93CABB-BAD5-47DA-B1E9-02CBD7F22D16}"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FC12FFB-D7BD-4078-A365-E5959C95E867}" type="datetimeFigureOut">
              <a:rPr lang="it-IT" smtClean="0"/>
              <a:pPr/>
              <a:t>13/04/2021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C93CABB-BAD5-47DA-B1E9-02CBD7F22D16}"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0FC12FFB-D7BD-4078-A365-E5959C95E867}" type="datetimeFigureOut">
              <a:rPr lang="it-IT" smtClean="0"/>
              <a:pPr/>
              <a:t>13/04/2021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3C93CABB-BAD5-47DA-B1E9-02CBD7F22D16}"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0FC12FFB-D7BD-4078-A365-E5959C95E867}" type="datetimeFigureOut">
              <a:rPr lang="it-IT" smtClean="0"/>
              <a:pPr/>
              <a:t>13/04/2021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3C93CABB-BAD5-47DA-B1E9-02CBD7F22D16}"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FC12FFB-D7BD-4078-A365-E5959C95E867}" type="datetimeFigureOut">
              <a:rPr lang="it-IT" smtClean="0"/>
              <a:pPr/>
              <a:t>13/04/2021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3C93CABB-BAD5-47DA-B1E9-02CBD7F22D16}"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FC12FFB-D7BD-4078-A365-E5959C95E867}" type="datetimeFigureOut">
              <a:rPr lang="it-IT" smtClean="0"/>
              <a:pPr/>
              <a:t>13/04/2021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C93CABB-BAD5-47DA-B1E9-02CBD7F22D16}"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FC12FFB-D7BD-4078-A365-E5959C95E867}" type="datetimeFigureOut">
              <a:rPr lang="it-IT" smtClean="0"/>
              <a:pPr/>
              <a:t>13/04/2021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C93CABB-BAD5-47DA-B1E9-02CBD7F22D16}"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C12FFB-D7BD-4078-A365-E5959C95E867}" type="datetimeFigureOut">
              <a:rPr lang="it-IT" smtClean="0"/>
              <a:pPr/>
              <a:t>13/04/2021</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3CABB-BAD5-47DA-B1E9-02CBD7F22D16}"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1.png" descr="EUROFUSION PowerPoint MASTER DECKBLATT.png"/>
          <p:cNvPicPr/>
          <p:nvPr/>
        </p:nvPicPr>
        <p:blipFill>
          <a:blip r:embed="rId2" cstate="email">
            <a:extLst>
              <a:ext uri="{28A0092B-C50C-407E-A947-70E740481C1C}">
                <a14:useLocalDpi xmlns="" xmlns:a14="http://schemas.microsoft.com/office/drawing/2010/main"/>
              </a:ext>
            </a:extLst>
          </a:blip>
          <a:stretch>
            <a:fillRect/>
          </a:stretch>
        </p:blipFill>
        <p:spPr>
          <a:xfrm>
            <a:off x="0" y="260648"/>
            <a:ext cx="9144000" cy="6419089"/>
          </a:xfrm>
          <a:prstGeom prst="rect">
            <a:avLst/>
          </a:prstGeom>
          <a:ln w="12700">
            <a:miter lim="400000"/>
          </a:ln>
        </p:spPr>
      </p:pic>
      <p:sp>
        <p:nvSpPr>
          <p:cNvPr id="5" name="Title 1"/>
          <p:cNvSpPr>
            <a:spLocks noGrp="1"/>
          </p:cNvSpPr>
          <p:nvPr>
            <p:ph type="ctrTitle"/>
          </p:nvPr>
        </p:nvSpPr>
        <p:spPr>
          <a:xfrm>
            <a:off x="395536" y="2348880"/>
            <a:ext cx="8496944" cy="1296144"/>
          </a:xfrm>
        </p:spPr>
        <p:txBody>
          <a:bodyPr>
            <a:noAutofit/>
          </a:bodyPr>
          <a:lstStyle>
            <a:lvl1pPr algn="l">
              <a:defRPr sz="3500" b="1" baseline="0">
                <a:latin typeface="Arial" panose="020B0604020202020204" pitchFamily="34" charset="0"/>
                <a:cs typeface="Arial" panose="020B0604020202020204" pitchFamily="34" charset="0"/>
              </a:defRPr>
            </a:lvl1pPr>
          </a:lstStyle>
          <a:p>
            <a:r>
              <a:rPr lang="en-GB" dirty="0" smtClean="0"/>
              <a:t>HTS conductor development</a:t>
            </a:r>
            <a:endParaRPr lang="en-GB" dirty="0"/>
          </a:p>
        </p:txBody>
      </p:sp>
      <p:sp>
        <p:nvSpPr>
          <p:cNvPr id="6" name="Subtitle 2"/>
          <p:cNvSpPr>
            <a:spLocks noGrp="1"/>
          </p:cNvSpPr>
          <p:nvPr>
            <p:ph type="subTitle" idx="1"/>
          </p:nvPr>
        </p:nvSpPr>
        <p:spPr>
          <a:xfrm>
            <a:off x="395536" y="4293096"/>
            <a:ext cx="4392488" cy="432048"/>
          </a:xfrm>
        </p:spPr>
        <p:txBody>
          <a:bodyPr>
            <a:normAutofit/>
          </a:bodyPr>
          <a:lstStyle>
            <a:lvl1pPr marL="0" indent="0" algn="l">
              <a:buNone/>
              <a:defRPr sz="2200" b="1" baseline="0">
                <a:solidFill>
                  <a:schemeClr val="bg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err="1" smtClean="0"/>
              <a:t>Valentina</a:t>
            </a:r>
            <a:r>
              <a:rPr lang="en-US" dirty="0" smtClean="0"/>
              <a:t> </a:t>
            </a:r>
            <a:r>
              <a:rPr lang="en-US" dirty="0" err="1" smtClean="0"/>
              <a:t>Corato</a:t>
            </a:r>
            <a:r>
              <a:rPr lang="en-US" dirty="0" smtClean="0"/>
              <a:t> - ENEA</a:t>
            </a:r>
          </a:p>
        </p:txBody>
      </p:sp>
      <p:sp>
        <p:nvSpPr>
          <p:cNvPr id="8" name="Rectangle 10"/>
          <p:cNvSpPr/>
          <p:nvPr/>
        </p:nvSpPr>
        <p:spPr>
          <a:xfrm>
            <a:off x="5724129" y="5661248"/>
            <a:ext cx="3168352" cy="93610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grpSp>
        <p:nvGrpSpPr>
          <p:cNvPr id="9" name="Group 22"/>
          <p:cNvGrpSpPr/>
          <p:nvPr/>
        </p:nvGrpSpPr>
        <p:grpSpPr>
          <a:xfrm>
            <a:off x="5292080" y="5805264"/>
            <a:ext cx="3610184" cy="648072"/>
            <a:chOff x="18230283" y="40396912"/>
            <a:chExt cx="9924896" cy="1781641"/>
          </a:xfrm>
        </p:grpSpPr>
        <p:sp>
          <p:nvSpPr>
            <p:cNvPr id="10" name="Rectangle 23"/>
            <p:cNvSpPr/>
            <p:nvPr/>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a:ex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kern="1200" cap="none" normalizeH="0" baseline="0" dirty="0" smtClean="0">
                <a:ln>
                  <a:noFill/>
                </a:ln>
                <a:solidFill>
                  <a:schemeClr val="tx1"/>
                </a:solidFill>
                <a:effectLst/>
                <a:latin typeface="Arial" charset="0"/>
              </a:endParaRPr>
            </a:p>
          </p:txBody>
        </p:sp>
        <p:pic>
          <p:nvPicPr>
            <p:cNvPr id="11" name="Picture 24" descr="EuropeanFlag-stars.eps"/>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8801564" y="40396912"/>
              <a:ext cx="9353615" cy="1781641"/>
            </a:xfrm>
            <a:prstGeom prst="rect">
              <a:avLst/>
            </a:prstGeom>
          </p:spPr>
        </p:pic>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p:nvPr/>
        </p:nvSpPr>
        <p:spPr>
          <a:xfrm>
            <a:off x="0" y="0"/>
            <a:ext cx="9144000" cy="914400"/>
          </a:xfrm>
          <a:prstGeom prst="rect">
            <a:avLst/>
          </a:prstGeom>
          <a:solidFill>
            <a:srgbClr val="E3E3E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effectLst/>
            </a:endParaRPr>
          </a:p>
        </p:txBody>
      </p:sp>
      <p:pic>
        <p:nvPicPr>
          <p:cNvPr id="7" name="Picture 8" descr="EurofusionDisc.eps"/>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8244408" y="220092"/>
            <a:ext cx="458197" cy="465708"/>
          </a:xfrm>
          <a:prstGeom prst="rect">
            <a:avLst/>
          </a:prstGeom>
        </p:spPr>
      </p:pic>
      <p:sp>
        <p:nvSpPr>
          <p:cNvPr id="8" name="Footer Placeholder 4"/>
          <p:cNvSpPr>
            <a:spLocks noGrp="1"/>
          </p:cNvSpPr>
          <p:nvPr>
            <p:ph type="ftr" sz="quarter" idx="11"/>
          </p:nvPr>
        </p:nvSpPr>
        <p:spPr>
          <a:xfrm>
            <a:off x="467544" y="6545237"/>
            <a:ext cx="8240228" cy="268139"/>
          </a:xfrm>
        </p:spPr>
        <p:txBody>
          <a:bodyPr/>
          <a:lstStyle>
            <a:lvl1pPr>
              <a:defRPr sz="1100">
                <a:solidFill>
                  <a:schemeClr val="tx1"/>
                </a:solidFill>
                <a:latin typeface="Arial" panose="020B0604020202020204" pitchFamily="34" charset="0"/>
                <a:cs typeface="Arial" panose="020B0604020202020204" pitchFamily="34" charset="0"/>
              </a:defRPr>
            </a:lvl1pPr>
          </a:lstStyle>
          <a:p>
            <a:pPr algn="r"/>
            <a:r>
              <a:rPr lang="en-GB" dirty="0" smtClean="0"/>
              <a:t>Valentina Corato | </a:t>
            </a:r>
            <a:r>
              <a:rPr lang="it-IT" dirty="0" smtClean="0"/>
              <a:t>HTS </a:t>
            </a:r>
            <a:r>
              <a:rPr lang="en-US" dirty="0" smtClean="0"/>
              <a:t>conductor development</a:t>
            </a:r>
            <a:r>
              <a:rPr lang="en-GB" dirty="0" smtClean="0"/>
              <a:t>| </a:t>
            </a:r>
            <a:r>
              <a:rPr lang="en-GB" dirty="0" smtClean="0"/>
              <a:t>VC| 13/04/2021 | Page </a:t>
            </a:r>
            <a:fld id="{6A6D9FA1-99C7-4910-8E32-B85D378B0060}" type="slidenum">
              <a:rPr lang="en-GB" smtClean="0"/>
              <a:pPr algn="r"/>
              <a:t>10</a:t>
            </a:fld>
            <a:endParaRPr lang="en-GB" dirty="0"/>
          </a:p>
        </p:txBody>
      </p:sp>
      <p:sp>
        <p:nvSpPr>
          <p:cNvPr id="9" name="Title 1"/>
          <p:cNvSpPr txBox="1">
            <a:spLocks/>
          </p:cNvSpPr>
          <p:nvPr/>
        </p:nvSpPr>
        <p:spPr>
          <a:xfrm>
            <a:off x="395536" y="260648"/>
            <a:ext cx="7543800" cy="457200"/>
          </a:xfrm>
          <a:prstGeom prst="rect">
            <a:avLst/>
          </a:prstGeom>
        </p:spPr>
        <p:txBody>
          <a:bodyPr vert="horz" lIns="91440" tIns="45720" rIns="91440" bIns="45720" rtlCol="0" anchor="ctr">
            <a:noAutofit/>
          </a:bodyPr>
          <a:lstStyle>
            <a:lvl1pPr algn="l">
              <a:lnSpc>
                <a:spcPts val="3200"/>
              </a:lnSpc>
              <a:defRPr sz="30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ts val="3200"/>
              </a:lnSpc>
              <a:spcBef>
                <a:spcPct val="0"/>
              </a:spcBef>
              <a:spcAft>
                <a:spcPts val="0"/>
              </a:spcAft>
              <a:buClrTx/>
              <a:buSzTx/>
              <a:buFontTx/>
              <a:buNone/>
              <a:tabLst/>
              <a:defRPr/>
            </a:pPr>
            <a:r>
              <a:rPr kumimoji="0" lang="en-GB" sz="2800" b="0" i="0" u="none" strike="noStrike" kern="1200" cap="none" spc="0" normalizeH="0" baseline="0" noProof="0" dirty="0" smtClean="0">
                <a:ln>
                  <a:noFill/>
                </a:ln>
                <a:solidFill>
                  <a:schemeClr val="tx1"/>
                </a:solidFill>
                <a:effectLst/>
                <a:uLnTx/>
                <a:uFillTx/>
                <a:latin typeface="Arial" panose="020B0604020202020204" pitchFamily="34" charset="0"/>
                <a:ea typeface="MS Gothic" pitchFamily="49" charset="-128"/>
                <a:cs typeface="Arial" panose="020B0604020202020204" pitchFamily="34" charset="0"/>
              </a:rPr>
              <a:t>Updates</a:t>
            </a:r>
            <a:endParaRPr kumimoji="0" lang="en-GB" sz="2800" b="0" i="0" u="none" strike="noStrike" kern="1200" cap="none" spc="0" normalizeH="0" baseline="0" noProof="0" dirty="0">
              <a:ln>
                <a:noFill/>
              </a:ln>
              <a:solidFill>
                <a:schemeClr val="tx1"/>
              </a:solidFill>
              <a:effectLst/>
              <a:uLnTx/>
              <a:uFillTx/>
              <a:latin typeface="Arial" panose="020B0604020202020204" pitchFamily="34" charset="0"/>
              <a:ea typeface="MS Gothic" pitchFamily="49" charset="-128"/>
              <a:cs typeface="Arial" panose="020B0604020202020204" pitchFamily="34" charset="0"/>
            </a:endParaRPr>
          </a:p>
        </p:txBody>
      </p:sp>
      <p:sp>
        <p:nvSpPr>
          <p:cNvPr id="12" name="Rettangolo 11"/>
          <p:cNvSpPr/>
          <p:nvPr/>
        </p:nvSpPr>
        <p:spPr>
          <a:xfrm>
            <a:off x="251520" y="992917"/>
            <a:ext cx="8352928" cy="5632311"/>
          </a:xfrm>
          <a:prstGeom prst="rect">
            <a:avLst/>
          </a:prstGeom>
        </p:spPr>
        <p:txBody>
          <a:bodyPr wrap="square">
            <a:spAutoFit/>
          </a:bodyPr>
          <a:lstStyle/>
          <a:p>
            <a:pPr algn="just">
              <a:buFont typeface="Arial" pitchFamily="34" charset="0"/>
              <a:buChar char="•"/>
            </a:pPr>
            <a:r>
              <a:rPr lang="en-US" sz="2400" dirty="0" smtClean="0"/>
              <a:t> P. </a:t>
            </a:r>
            <a:r>
              <a:rPr lang="en-US" sz="2400" dirty="0" err="1" smtClean="0"/>
              <a:t>Bruzzone</a:t>
            </a:r>
            <a:r>
              <a:rPr lang="en-US" sz="2400" dirty="0" smtClean="0"/>
              <a:t> will coordinate the Technological R&amp;D branch of WPMAG, including the HTS conductor development.</a:t>
            </a:r>
          </a:p>
          <a:p>
            <a:pPr algn="just">
              <a:buFont typeface="Arial" pitchFamily="34" charset="0"/>
              <a:buChar char="•"/>
            </a:pPr>
            <a:r>
              <a:rPr lang="en-US" sz="2400" dirty="0" smtClean="0"/>
              <a:t> The design will be coordinated by a </a:t>
            </a:r>
            <a:r>
              <a:rPr lang="en-US" sz="2400" dirty="0" smtClean="0"/>
              <a:t>Member of the Central Unit (not yet selected) in compliance with the PL</a:t>
            </a:r>
            <a:r>
              <a:rPr lang="en-US" sz="2400" dirty="0" smtClean="0"/>
              <a:t>. </a:t>
            </a:r>
          </a:p>
          <a:p>
            <a:pPr algn="just"/>
            <a:endParaRPr lang="en-US" sz="2400" dirty="0" smtClean="0"/>
          </a:p>
          <a:p>
            <a:pPr algn="just">
              <a:buFont typeface="Arial" pitchFamily="34" charset="0"/>
              <a:buChar char="•"/>
            </a:pPr>
            <a:r>
              <a:rPr lang="en-US" sz="2400" dirty="0" smtClean="0"/>
              <a:t> </a:t>
            </a:r>
            <a:r>
              <a:rPr lang="en-US" sz="2400" dirty="0" err="1" smtClean="0"/>
              <a:t>PoliTo</a:t>
            </a:r>
            <a:r>
              <a:rPr lang="en-US" sz="2400" dirty="0" smtClean="0"/>
              <a:t> </a:t>
            </a:r>
            <a:r>
              <a:rPr lang="en-US" sz="2400" dirty="0" smtClean="0"/>
              <a:t>will be involved in the TH analysis of all configurations for a comparative purpose.  SPC, KIT  and ENEA can do their independent analyses if they wish. </a:t>
            </a:r>
          </a:p>
          <a:p>
            <a:pPr algn="just">
              <a:buFont typeface="Arial" pitchFamily="34" charset="0"/>
              <a:buChar char="•"/>
            </a:pPr>
            <a:r>
              <a:rPr lang="en-US" sz="2400" dirty="0" smtClean="0"/>
              <a:t> DIFFER </a:t>
            </a:r>
            <a:r>
              <a:rPr lang="en-US" sz="2400" dirty="0" smtClean="0"/>
              <a:t>will develop models of HTS conductors with Jackpot and measure AC losses.</a:t>
            </a:r>
          </a:p>
          <a:p>
            <a:pPr algn="just">
              <a:buFont typeface="Arial" pitchFamily="34" charset="0"/>
              <a:buChar char="•"/>
            </a:pPr>
            <a:endParaRPr lang="en-US" sz="2400" dirty="0" smtClean="0"/>
          </a:p>
          <a:p>
            <a:pPr algn="just">
              <a:buFont typeface="Arial" pitchFamily="34" charset="0"/>
              <a:buChar char="•"/>
            </a:pPr>
            <a:r>
              <a:rPr lang="en-US" sz="2400" dirty="0" smtClean="0"/>
              <a:t> New </a:t>
            </a:r>
            <a:r>
              <a:rPr lang="en-US" sz="2400" dirty="0" smtClean="0"/>
              <a:t>designs with high-current conductors will be studied in 2021, for reducing the allowable Voltage across the coil. Therefore  it’s possible that the target current of the HTS               conductors could increase in the future. </a:t>
            </a:r>
            <a:endParaRPr lang="en-US" sz="2400" dirty="0"/>
          </a:p>
        </p:txBody>
      </p:sp>
    </p:spTree>
    <p:extLst>
      <p:ext uri="{BB962C8B-B14F-4D97-AF65-F5344CB8AC3E}">
        <p14:creationId xmlns="" xmlns:p14="http://schemas.microsoft.com/office/powerpoint/2010/main" val="32511945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p:nvPr/>
        </p:nvSpPr>
        <p:spPr>
          <a:xfrm>
            <a:off x="0" y="0"/>
            <a:ext cx="9144000" cy="914400"/>
          </a:xfrm>
          <a:prstGeom prst="rect">
            <a:avLst/>
          </a:prstGeom>
          <a:solidFill>
            <a:srgbClr val="E3E3E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effectLst/>
            </a:endParaRPr>
          </a:p>
        </p:txBody>
      </p:sp>
      <p:pic>
        <p:nvPicPr>
          <p:cNvPr id="7" name="Picture 8" descr="EurofusionDisc.eps"/>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8244408" y="220092"/>
            <a:ext cx="458197" cy="465708"/>
          </a:xfrm>
          <a:prstGeom prst="rect">
            <a:avLst/>
          </a:prstGeom>
        </p:spPr>
      </p:pic>
      <p:sp>
        <p:nvSpPr>
          <p:cNvPr id="8" name="Footer Placeholder 4"/>
          <p:cNvSpPr>
            <a:spLocks noGrp="1"/>
          </p:cNvSpPr>
          <p:nvPr>
            <p:ph type="ftr" sz="quarter" idx="11"/>
          </p:nvPr>
        </p:nvSpPr>
        <p:spPr>
          <a:xfrm>
            <a:off x="467544" y="6545237"/>
            <a:ext cx="8240228" cy="268139"/>
          </a:xfrm>
        </p:spPr>
        <p:txBody>
          <a:bodyPr/>
          <a:lstStyle>
            <a:lvl1pPr>
              <a:defRPr sz="1100">
                <a:solidFill>
                  <a:schemeClr val="tx1"/>
                </a:solidFill>
                <a:latin typeface="Arial" panose="020B0604020202020204" pitchFamily="34" charset="0"/>
                <a:cs typeface="Arial" panose="020B0604020202020204" pitchFamily="34" charset="0"/>
              </a:defRPr>
            </a:lvl1pPr>
          </a:lstStyle>
          <a:p>
            <a:pPr algn="r"/>
            <a:r>
              <a:rPr lang="en-GB" dirty="0" smtClean="0"/>
              <a:t>Valentina Corato | </a:t>
            </a:r>
            <a:r>
              <a:rPr lang="it-IT" dirty="0" smtClean="0"/>
              <a:t>HTS conductor </a:t>
            </a:r>
            <a:r>
              <a:rPr lang="it-IT" dirty="0" err="1" smtClean="0"/>
              <a:t>development</a:t>
            </a:r>
            <a:r>
              <a:rPr lang="en-GB" dirty="0" smtClean="0"/>
              <a:t>| VC| 13/04/2021 | Page </a:t>
            </a:r>
            <a:fld id="{6A6D9FA1-99C7-4910-8E32-B85D378B0060}" type="slidenum">
              <a:rPr lang="en-GB" smtClean="0"/>
              <a:pPr algn="r"/>
              <a:t>11</a:t>
            </a:fld>
            <a:endParaRPr lang="en-GB" dirty="0"/>
          </a:p>
        </p:txBody>
      </p:sp>
      <p:sp>
        <p:nvSpPr>
          <p:cNvPr id="9" name="Title 1"/>
          <p:cNvSpPr txBox="1">
            <a:spLocks/>
          </p:cNvSpPr>
          <p:nvPr/>
        </p:nvSpPr>
        <p:spPr>
          <a:xfrm>
            <a:off x="395536" y="260648"/>
            <a:ext cx="7543800" cy="457200"/>
          </a:xfrm>
          <a:prstGeom prst="rect">
            <a:avLst/>
          </a:prstGeom>
        </p:spPr>
        <p:txBody>
          <a:bodyPr vert="horz" lIns="91440" tIns="45720" rIns="91440" bIns="45720" rtlCol="0" anchor="ctr">
            <a:noAutofit/>
          </a:bodyPr>
          <a:lstStyle>
            <a:lvl1pPr algn="l">
              <a:lnSpc>
                <a:spcPts val="3200"/>
              </a:lnSpc>
              <a:defRPr sz="30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ts val="3200"/>
              </a:lnSpc>
              <a:spcBef>
                <a:spcPct val="0"/>
              </a:spcBef>
              <a:spcAft>
                <a:spcPts val="0"/>
              </a:spcAft>
              <a:buClrTx/>
              <a:buSzTx/>
              <a:buFontTx/>
              <a:buNone/>
              <a:tabLst/>
              <a:defRPr/>
            </a:pPr>
            <a:r>
              <a:rPr lang="en-GB" sz="2800" dirty="0" smtClean="0">
                <a:ea typeface="MS Gothic" pitchFamily="49" charset="-128"/>
              </a:rPr>
              <a:t>Updates</a:t>
            </a:r>
            <a:endParaRPr kumimoji="0" lang="en-GB" sz="2800" b="0" i="0" u="none" strike="noStrike" kern="1200" cap="none" spc="0" normalizeH="0" baseline="0" noProof="0" dirty="0">
              <a:ln>
                <a:noFill/>
              </a:ln>
              <a:solidFill>
                <a:schemeClr val="tx1"/>
              </a:solidFill>
              <a:effectLst/>
              <a:uLnTx/>
              <a:uFillTx/>
              <a:latin typeface="Arial" panose="020B0604020202020204" pitchFamily="34" charset="0"/>
              <a:ea typeface="MS Gothic" pitchFamily="49" charset="-128"/>
              <a:cs typeface="Arial" panose="020B0604020202020204" pitchFamily="34" charset="0"/>
            </a:endParaRPr>
          </a:p>
        </p:txBody>
      </p:sp>
      <p:sp>
        <p:nvSpPr>
          <p:cNvPr id="12" name="Rettangolo 11"/>
          <p:cNvSpPr/>
          <p:nvPr/>
        </p:nvSpPr>
        <p:spPr>
          <a:xfrm>
            <a:off x="251520" y="908720"/>
            <a:ext cx="8352928" cy="5755422"/>
          </a:xfrm>
          <a:prstGeom prst="rect">
            <a:avLst/>
          </a:prstGeom>
        </p:spPr>
        <p:txBody>
          <a:bodyPr wrap="square">
            <a:spAutoFit/>
          </a:bodyPr>
          <a:lstStyle/>
          <a:p>
            <a:pPr algn="just">
              <a:buFont typeface="Arial" pitchFamily="34" charset="0"/>
              <a:buChar char="•"/>
            </a:pPr>
            <a:r>
              <a:rPr lang="en-US" sz="2300" dirty="0" smtClean="0"/>
              <a:t> EU-CN </a:t>
            </a:r>
            <a:r>
              <a:rPr lang="en-US" sz="2300" dirty="0" smtClean="0"/>
              <a:t>collaboration: 2021 resources  for completing the quench experiment are NOT included in the budget approved by the GA. The possibility to have them is still under debate. I will </a:t>
            </a:r>
            <a:r>
              <a:rPr lang="en-US" sz="2300" dirty="0" smtClean="0"/>
              <a:t>discuss </a:t>
            </a:r>
            <a:r>
              <a:rPr lang="en-US" sz="2300" dirty="0" smtClean="0"/>
              <a:t>with </a:t>
            </a:r>
            <a:r>
              <a:rPr lang="en-US" sz="2300" dirty="0" err="1" smtClean="0"/>
              <a:t>EUROfusion</a:t>
            </a:r>
            <a:r>
              <a:rPr lang="en-US" sz="2300" dirty="0" smtClean="0"/>
              <a:t> this </a:t>
            </a:r>
            <a:r>
              <a:rPr lang="en-US" sz="2300" dirty="0" smtClean="0"/>
              <a:t>point on </a:t>
            </a:r>
            <a:r>
              <a:rPr lang="en-US" sz="2300" dirty="0" err="1" smtClean="0"/>
              <a:t>thursday</a:t>
            </a:r>
            <a:r>
              <a:rPr lang="en-US" sz="2300" dirty="0" smtClean="0"/>
              <a:t>, </a:t>
            </a:r>
            <a:r>
              <a:rPr lang="en-US" sz="2300" dirty="0" smtClean="0"/>
              <a:t>as well as the possibility to extend the collaboration of magnets with China on other topics in the future</a:t>
            </a:r>
            <a:r>
              <a:rPr lang="en-US" sz="2300" dirty="0" smtClean="0"/>
              <a:t>.</a:t>
            </a:r>
          </a:p>
          <a:p>
            <a:pPr algn="just"/>
            <a:r>
              <a:rPr lang="en-US" sz="2300" dirty="0" smtClean="0"/>
              <a:t> </a:t>
            </a:r>
            <a:endParaRPr lang="en-US" sz="2300" dirty="0" smtClean="0"/>
          </a:p>
          <a:p>
            <a:pPr algn="just">
              <a:buFont typeface="Arial" pitchFamily="34" charset="0"/>
              <a:buChar char="•"/>
            </a:pPr>
            <a:r>
              <a:rPr lang="en-US" sz="2300" dirty="0" smtClean="0"/>
              <a:t> RUs should clarify as soon as possible:</a:t>
            </a:r>
          </a:p>
          <a:p>
            <a:pPr marL="457200" indent="-457200" algn="just">
              <a:buAutoNum type="alphaLcParenR"/>
            </a:pPr>
            <a:r>
              <a:rPr lang="en-US" sz="2300" dirty="0" smtClean="0"/>
              <a:t>if they intend to contribute with their own conductor layout or support the design of another RU. </a:t>
            </a:r>
            <a:endParaRPr lang="en-US" sz="2300" dirty="0" smtClean="0"/>
          </a:p>
          <a:p>
            <a:pPr marL="457200" indent="-457200" algn="just">
              <a:buAutoNum type="alphaLcParenR"/>
            </a:pPr>
            <a:r>
              <a:rPr lang="en-US" sz="2300" dirty="0" smtClean="0"/>
              <a:t>How many samples they intend to provide between 2021-2023 and the estimated budget for manufacturing. Also the time schedule is important because the resources are assigned each year.</a:t>
            </a:r>
          </a:p>
          <a:p>
            <a:pPr marL="457200" indent="-457200" algn="just">
              <a:buAutoNum type="alphaLcParenR"/>
            </a:pPr>
            <a:r>
              <a:rPr lang="en-US" sz="2300" dirty="0" smtClean="0"/>
              <a:t>In absence of EU-CN funds, if they intend to use 2021 budget to complete the quench experiment.</a:t>
            </a:r>
          </a:p>
        </p:txBody>
      </p:sp>
    </p:spTree>
    <p:extLst>
      <p:ext uri="{BB962C8B-B14F-4D97-AF65-F5344CB8AC3E}">
        <p14:creationId xmlns="" xmlns:p14="http://schemas.microsoft.com/office/powerpoint/2010/main" val="32511945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p:nvPr/>
        </p:nvSpPr>
        <p:spPr>
          <a:xfrm>
            <a:off x="0" y="0"/>
            <a:ext cx="9144000" cy="914400"/>
          </a:xfrm>
          <a:prstGeom prst="rect">
            <a:avLst/>
          </a:prstGeom>
          <a:solidFill>
            <a:srgbClr val="E3E3E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effectLst/>
            </a:endParaRPr>
          </a:p>
        </p:txBody>
      </p:sp>
      <p:pic>
        <p:nvPicPr>
          <p:cNvPr id="7" name="Picture 8" descr="EurofusionDisc.eps"/>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8244408" y="220092"/>
            <a:ext cx="458197" cy="465708"/>
          </a:xfrm>
          <a:prstGeom prst="rect">
            <a:avLst/>
          </a:prstGeom>
        </p:spPr>
      </p:pic>
      <p:sp>
        <p:nvSpPr>
          <p:cNvPr id="9" name="Footer Placeholder 4"/>
          <p:cNvSpPr>
            <a:spLocks noGrp="1"/>
          </p:cNvSpPr>
          <p:nvPr>
            <p:ph type="ftr" sz="quarter" idx="11"/>
          </p:nvPr>
        </p:nvSpPr>
        <p:spPr>
          <a:xfrm>
            <a:off x="467544" y="6545237"/>
            <a:ext cx="8240228" cy="268139"/>
          </a:xfrm>
        </p:spPr>
        <p:txBody>
          <a:bodyPr/>
          <a:lstStyle>
            <a:lvl1pPr>
              <a:defRPr sz="1100">
                <a:solidFill>
                  <a:schemeClr val="tx1"/>
                </a:solidFill>
                <a:latin typeface="Arial" panose="020B0604020202020204" pitchFamily="34" charset="0"/>
                <a:cs typeface="Arial" panose="020B0604020202020204" pitchFamily="34" charset="0"/>
              </a:defRPr>
            </a:lvl1pPr>
          </a:lstStyle>
          <a:p>
            <a:pPr algn="r"/>
            <a:r>
              <a:rPr lang="en-GB" dirty="0" smtClean="0"/>
              <a:t>Valentina Corato | </a:t>
            </a:r>
            <a:r>
              <a:rPr lang="it-IT" dirty="0" smtClean="0"/>
              <a:t>HTS conductor </a:t>
            </a:r>
            <a:r>
              <a:rPr lang="it-IT" dirty="0" err="1" smtClean="0"/>
              <a:t>development</a:t>
            </a:r>
            <a:r>
              <a:rPr lang="en-GB" dirty="0" smtClean="0"/>
              <a:t>| VC| 23/03/2021 | Page </a:t>
            </a:r>
            <a:fld id="{6A6D9FA1-99C7-4910-8E32-B85D378B0060}" type="slidenum">
              <a:rPr lang="en-GB" smtClean="0"/>
              <a:pPr algn="r"/>
              <a:t>2</a:t>
            </a:fld>
            <a:endParaRPr lang="en-GB" dirty="0"/>
          </a:p>
        </p:txBody>
      </p:sp>
      <p:sp>
        <p:nvSpPr>
          <p:cNvPr id="10" name="Titolo 9"/>
          <p:cNvSpPr>
            <a:spLocks noGrp="1"/>
          </p:cNvSpPr>
          <p:nvPr>
            <p:ph type="title"/>
          </p:nvPr>
        </p:nvSpPr>
        <p:spPr>
          <a:xfrm>
            <a:off x="467544" y="2492896"/>
            <a:ext cx="8229600" cy="1143000"/>
          </a:xfrm>
        </p:spPr>
        <p:txBody>
          <a:bodyPr/>
          <a:lstStyle/>
          <a:p>
            <a:r>
              <a:rPr lang="it-IT" dirty="0" smtClean="0"/>
              <a:t>Meeting 23</a:t>
            </a:r>
            <a:r>
              <a:rPr lang="it-IT" baseline="30000" dirty="0" smtClean="0"/>
              <a:t>rd</a:t>
            </a:r>
            <a:r>
              <a:rPr lang="it-IT" dirty="0" smtClean="0"/>
              <a:t> March 2021</a:t>
            </a:r>
            <a:endParaRPr lang="it-IT" dirty="0"/>
          </a:p>
        </p:txBody>
      </p:sp>
    </p:spTree>
    <p:extLst>
      <p:ext uri="{BB962C8B-B14F-4D97-AF65-F5344CB8AC3E}">
        <p14:creationId xmlns="" xmlns:p14="http://schemas.microsoft.com/office/powerpoint/2010/main" val="32511945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p:nvPr/>
        </p:nvSpPr>
        <p:spPr>
          <a:xfrm>
            <a:off x="0" y="0"/>
            <a:ext cx="9144000" cy="914400"/>
          </a:xfrm>
          <a:prstGeom prst="rect">
            <a:avLst/>
          </a:prstGeom>
          <a:solidFill>
            <a:srgbClr val="E3E3E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effectLst/>
            </a:endParaRPr>
          </a:p>
        </p:txBody>
      </p:sp>
      <p:pic>
        <p:nvPicPr>
          <p:cNvPr id="7" name="Picture 8" descr="EurofusionDisc.eps"/>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8244408" y="220092"/>
            <a:ext cx="458197" cy="465708"/>
          </a:xfrm>
          <a:prstGeom prst="rect">
            <a:avLst/>
          </a:prstGeom>
        </p:spPr>
      </p:pic>
      <p:sp>
        <p:nvSpPr>
          <p:cNvPr id="8" name="Title 1"/>
          <p:cNvSpPr>
            <a:spLocks noGrp="1"/>
          </p:cNvSpPr>
          <p:nvPr>
            <p:ph type="title"/>
          </p:nvPr>
        </p:nvSpPr>
        <p:spPr>
          <a:xfrm>
            <a:off x="395536" y="260648"/>
            <a:ext cx="7543800" cy="457200"/>
          </a:xfrm>
        </p:spPr>
        <p:txBody>
          <a:bodyPr>
            <a:noAutofit/>
          </a:bodyPr>
          <a:lstStyle>
            <a:lvl1pPr algn="l">
              <a:lnSpc>
                <a:spcPts val="3200"/>
              </a:lnSpc>
              <a:defRPr sz="3000">
                <a:latin typeface="Arial" panose="020B0604020202020204" pitchFamily="34" charset="0"/>
                <a:cs typeface="Arial" panose="020B0604020202020204" pitchFamily="34" charset="0"/>
              </a:defRPr>
            </a:lvl1pPr>
          </a:lstStyle>
          <a:p>
            <a:r>
              <a:rPr lang="en-GB" sz="2800" dirty="0" smtClean="0">
                <a:ea typeface="MS Gothic" pitchFamily="49" charset="-128"/>
              </a:rPr>
              <a:t>Premises</a:t>
            </a:r>
            <a:endParaRPr lang="en-GB" sz="2800" dirty="0">
              <a:ea typeface="MS Gothic" pitchFamily="49" charset="-128"/>
            </a:endParaRPr>
          </a:p>
        </p:txBody>
      </p:sp>
      <p:sp>
        <p:nvSpPr>
          <p:cNvPr id="4" name="Rettangolo 3"/>
          <p:cNvSpPr/>
          <p:nvPr/>
        </p:nvSpPr>
        <p:spPr>
          <a:xfrm>
            <a:off x="251520" y="992917"/>
            <a:ext cx="8352928" cy="5262979"/>
          </a:xfrm>
          <a:prstGeom prst="rect">
            <a:avLst/>
          </a:prstGeom>
        </p:spPr>
        <p:txBody>
          <a:bodyPr wrap="square">
            <a:spAutoFit/>
          </a:bodyPr>
          <a:lstStyle/>
          <a:p>
            <a:pPr algn="just">
              <a:buFont typeface="Arial" pitchFamily="34" charset="0"/>
              <a:buChar char="•"/>
            </a:pPr>
            <a:r>
              <a:rPr lang="en-US" sz="2400" dirty="0" smtClean="0"/>
              <a:t>The HTS/LTS hybrid CS has a strategic importance in the FP9 R&amp;D work-plan.</a:t>
            </a:r>
          </a:p>
          <a:p>
            <a:pPr algn="just">
              <a:buFont typeface="Arial" pitchFamily="34" charset="0"/>
              <a:buChar char="•"/>
            </a:pPr>
            <a:endParaRPr lang="en-US" sz="2400" dirty="0" smtClean="0"/>
          </a:p>
          <a:p>
            <a:pPr algn="just">
              <a:buFont typeface="Arial" pitchFamily="34" charset="0"/>
              <a:buChar char="•"/>
            </a:pPr>
            <a:r>
              <a:rPr lang="en-US" sz="2400" dirty="0" smtClean="0"/>
              <a:t>However presently none of the proposed options for HTS conductors has operated at full performances without degradation under  mechanical and thermal cycles</a:t>
            </a:r>
          </a:p>
          <a:p>
            <a:pPr algn="just">
              <a:buFont typeface="Arial" pitchFamily="34" charset="0"/>
              <a:buChar char="•"/>
            </a:pPr>
            <a:endParaRPr lang="en-US" sz="2400" dirty="0" smtClean="0"/>
          </a:p>
          <a:p>
            <a:pPr algn="just">
              <a:buFont typeface="Arial" pitchFamily="34" charset="0"/>
              <a:buChar char="•"/>
            </a:pPr>
            <a:r>
              <a:rPr lang="en-US" sz="2400" dirty="0" smtClean="0"/>
              <a:t>It’s worth joining all forces to achieve the goal, because we have </a:t>
            </a:r>
            <a:r>
              <a:rPr lang="en-US" sz="2400" b="1" dirty="0" smtClean="0">
                <a:solidFill>
                  <a:srgbClr val="FF0000"/>
                </a:solidFill>
              </a:rPr>
              <a:t>3-4 years </a:t>
            </a:r>
            <a:r>
              <a:rPr lang="en-US" sz="2400" dirty="0" smtClean="0"/>
              <a:t>maximum to demonstrate that the HTS concept can work before the down-selection.</a:t>
            </a:r>
          </a:p>
          <a:p>
            <a:pPr algn="just">
              <a:buFont typeface="Arial" pitchFamily="34" charset="0"/>
              <a:buChar char="•"/>
            </a:pPr>
            <a:endParaRPr lang="en-US" sz="2400" dirty="0" smtClean="0"/>
          </a:p>
          <a:p>
            <a:pPr algn="just">
              <a:buFont typeface="Arial" pitchFamily="34" charset="0"/>
              <a:buChar char="•"/>
            </a:pPr>
            <a:r>
              <a:rPr lang="it-IT" sz="2400" b="1" dirty="0" smtClean="0">
                <a:solidFill>
                  <a:srgbClr val="FF0000"/>
                </a:solidFill>
              </a:rPr>
              <a:t> NOW or NEVER </a:t>
            </a:r>
          </a:p>
          <a:p>
            <a:pPr algn="just"/>
            <a:r>
              <a:rPr lang="it-IT" sz="2400" dirty="0" smtClean="0"/>
              <a:t>(at </a:t>
            </a:r>
            <a:r>
              <a:rPr lang="it-IT" sz="2400" dirty="0" err="1" smtClean="0"/>
              <a:t>least</a:t>
            </a:r>
            <a:r>
              <a:rPr lang="it-IT" sz="2400" dirty="0" smtClean="0"/>
              <a:t> </a:t>
            </a:r>
            <a:r>
              <a:rPr lang="it-IT" sz="2400" dirty="0" err="1" smtClean="0"/>
              <a:t>within</a:t>
            </a:r>
            <a:r>
              <a:rPr lang="it-IT" sz="2400" dirty="0" smtClean="0"/>
              <a:t> EU-DEMO </a:t>
            </a:r>
            <a:r>
              <a:rPr lang="it-IT" sz="2400" dirty="0" err="1" smtClean="0"/>
              <a:t>programme</a:t>
            </a:r>
            <a:r>
              <a:rPr lang="it-IT" sz="2400" dirty="0" smtClean="0"/>
              <a:t>, </a:t>
            </a:r>
            <a:r>
              <a:rPr lang="it-IT" sz="2400" dirty="0" err="1" smtClean="0"/>
              <a:t>assuming</a:t>
            </a:r>
            <a:r>
              <a:rPr lang="it-IT" sz="2400" dirty="0" smtClean="0"/>
              <a:t> </a:t>
            </a:r>
            <a:r>
              <a:rPr lang="it-IT" sz="2400" dirty="0" err="1" smtClean="0"/>
              <a:t>that</a:t>
            </a:r>
            <a:r>
              <a:rPr lang="it-IT" sz="2400" dirty="0" smtClean="0"/>
              <a:t> the </a:t>
            </a:r>
            <a:r>
              <a:rPr lang="it-IT" sz="2400" dirty="0" err="1" smtClean="0"/>
              <a:t>requested</a:t>
            </a:r>
            <a:r>
              <a:rPr lang="it-IT" sz="2400" dirty="0" smtClean="0"/>
              <a:t> budget </a:t>
            </a:r>
            <a:r>
              <a:rPr lang="it-IT" sz="2400" dirty="0" err="1" smtClean="0"/>
              <a:t>will</a:t>
            </a:r>
            <a:r>
              <a:rPr lang="it-IT" sz="2400" dirty="0" smtClean="0"/>
              <a:t> </a:t>
            </a:r>
            <a:r>
              <a:rPr lang="it-IT" sz="2400" dirty="0" err="1" smtClean="0"/>
              <a:t>be</a:t>
            </a:r>
            <a:r>
              <a:rPr lang="it-IT" sz="2400" dirty="0" smtClean="0"/>
              <a:t> </a:t>
            </a:r>
            <a:r>
              <a:rPr lang="it-IT" sz="2400" dirty="0" err="1" smtClean="0"/>
              <a:t>given</a:t>
            </a:r>
            <a:r>
              <a:rPr lang="it-IT" sz="2400" dirty="0" smtClean="0"/>
              <a:t>)</a:t>
            </a:r>
          </a:p>
        </p:txBody>
      </p:sp>
      <p:sp>
        <p:nvSpPr>
          <p:cNvPr id="9" name="Footer Placeholder 4"/>
          <p:cNvSpPr>
            <a:spLocks noGrp="1"/>
          </p:cNvSpPr>
          <p:nvPr>
            <p:ph type="ftr" sz="quarter" idx="11"/>
          </p:nvPr>
        </p:nvSpPr>
        <p:spPr>
          <a:xfrm>
            <a:off x="467544" y="6545237"/>
            <a:ext cx="8240228" cy="268139"/>
          </a:xfrm>
        </p:spPr>
        <p:txBody>
          <a:bodyPr/>
          <a:lstStyle>
            <a:lvl1pPr>
              <a:defRPr sz="1100">
                <a:solidFill>
                  <a:schemeClr val="tx1"/>
                </a:solidFill>
                <a:latin typeface="Arial" panose="020B0604020202020204" pitchFamily="34" charset="0"/>
                <a:cs typeface="Arial" panose="020B0604020202020204" pitchFamily="34" charset="0"/>
              </a:defRPr>
            </a:lvl1pPr>
          </a:lstStyle>
          <a:p>
            <a:pPr algn="r"/>
            <a:r>
              <a:rPr lang="en-GB" dirty="0" smtClean="0"/>
              <a:t>Valentina Corato | </a:t>
            </a:r>
            <a:r>
              <a:rPr lang="it-IT" dirty="0" smtClean="0"/>
              <a:t>HTS conductor </a:t>
            </a:r>
            <a:r>
              <a:rPr lang="it-IT" dirty="0" err="1" smtClean="0"/>
              <a:t>development</a:t>
            </a:r>
            <a:r>
              <a:rPr lang="en-GB" dirty="0" smtClean="0"/>
              <a:t>| VC| 23/03/2021 | Page </a:t>
            </a:r>
            <a:fld id="{6A6D9FA1-99C7-4910-8E32-B85D378B0060}" type="slidenum">
              <a:rPr lang="en-GB" smtClean="0"/>
              <a:pPr algn="r"/>
              <a:t>3</a:t>
            </a:fld>
            <a:endParaRPr lang="en-GB" dirty="0"/>
          </a:p>
        </p:txBody>
      </p:sp>
    </p:spTree>
    <p:extLst>
      <p:ext uri="{BB962C8B-B14F-4D97-AF65-F5344CB8AC3E}">
        <p14:creationId xmlns="" xmlns:p14="http://schemas.microsoft.com/office/powerpoint/2010/main" val="32511945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p:nvPr/>
        </p:nvSpPr>
        <p:spPr>
          <a:xfrm>
            <a:off x="0" y="0"/>
            <a:ext cx="9144000" cy="914400"/>
          </a:xfrm>
          <a:prstGeom prst="rect">
            <a:avLst/>
          </a:prstGeom>
          <a:solidFill>
            <a:srgbClr val="E3E3E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effectLst/>
            </a:endParaRPr>
          </a:p>
        </p:txBody>
      </p:sp>
      <p:pic>
        <p:nvPicPr>
          <p:cNvPr id="7" name="Picture 8" descr="EurofusionDisc.eps"/>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8244408" y="220092"/>
            <a:ext cx="458197" cy="465708"/>
          </a:xfrm>
          <a:prstGeom prst="rect">
            <a:avLst/>
          </a:prstGeom>
        </p:spPr>
      </p:pic>
      <p:sp>
        <p:nvSpPr>
          <p:cNvPr id="8" name="Title 1"/>
          <p:cNvSpPr>
            <a:spLocks noGrp="1"/>
          </p:cNvSpPr>
          <p:nvPr>
            <p:ph type="title"/>
          </p:nvPr>
        </p:nvSpPr>
        <p:spPr>
          <a:xfrm>
            <a:off x="395536" y="260648"/>
            <a:ext cx="7543800" cy="457200"/>
          </a:xfrm>
        </p:spPr>
        <p:txBody>
          <a:bodyPr>
            <a:noAutofit/>
          </a:bodyPr>
          <a:lstStyle>
            <a:lvl1pPr algn="l">
              <a:lnSpc>
                <a:spcPts val="3200"/>
              </a:lnSpc>
              <a:defRPr sz="3000">
                <a:latin typeface="Arial" panose="020B0604020202020204" pitchFamily="34" charset="0"/>
                <a:cs typeface="Arial" panose="020B0604020202020204" pitchFamily="34" charset="0"/>
              </a:defRPr>
            </a:lvl1pPr>
          </a:lstStyle>
          <a:p>
            <a:r>
              <a:rPr lang="en-GB" sz="2800" dirty="0" smtClean="0">
                <a:ea typeface="MS Gothic" pitchFamily="49" charset="-128"/>
              </a:rPr>
              <a:t>Possible routes/synergies</a:t>
            </a:r>
            <a:endParaRPr lang="en-GB" sz="2800" dirty="0">
              <a:ea typeface="MS Gothic" pitchFamily="49" charset="-128"/>
            </a:endParaRPr>
          </a:p>
        </p:txBody>
      </p:sp>
      <p:sp>
        <p:nvSpPr>
          <p:cNvPr id="4" name="Rettangolo 3"/>
          <p:cNvSpPr/>
          <p:nvPr/>
        </p:nvSpPr>
        <p:spPr>
          <a:xfrm>
            <a:off x="251520" y="1092800"/>
            <a:ext cx="8352928" cy="3416320"/>
          </a:xfrm>
          <a:prstGeom prst="rect">
            <a:avLst/>
          </a:prstGeom>
        </p:spPr>
        <p:txBody>
          <a:bodyPr wrap="square">
            <a:spAutoFit/>
          </a:bodyPr>
          <a:lstStyle/>
          <a:p>
            <a:pPr>
              <a:buFont typeface="Arial" pitchFamily="34" charset="0"/>
              <a:buChar char="•"/>
            </a:pPr>
            <a:r>
              <a:rPr lang="en-US" sz="2400" dirty="0" smtClean="0"/>
              <a:t> Verify the possibility to integrate the </a:t>
            </a:r>
            <a:r>
              <a:rPr lang="en-US" sz="2400" dirty="0" err="1" smtClean="0"/>
              <a:t>CroCo</a:t>
            </a:r>
            <a:r>
              <a:rPr lang="en-US" sz="2400" dirty="0" smtClean="0"/>
              <a:t> strands in the SPC design or in an alternative common design for the CS HTS cable. This would allow to exploit the equipment realized at KIT for manufacturing long strands.</a:t>
            </a:r>
          </a:p>
          <a:p>
            <a:r>
              <a:rPr lang="en-US" sz="2400" dirty="0" smtClean="0"/>
              <a:t>ENEA could also contribute on the manufacture of the conductor through its industrial contacts.</a:t>
            </a:r>
          </a:p>
          <a:p>
            <a:pPr>
              <a:buFont typeface="Arial" pitchFamily="34" charset="0"/>
              <a:buChar char="•"/>
            </a:pPr>
            <a:endParaRPr lang="en-US" sz="2400" dirty="0" smtClean="0"/>
          </a:p>
          <a:p>
            <a:pPr>
              <a:buFont typeface="Arial" pitchFamily="34" charset="0"/>
              <a:buChar char="•"/>
            </a:pPr>
            <a:r>
              <a:rPr lang="en-US" sz="2400" dirty="0" smtClean="0"/>
              <a:t>ENEA could develop  an alternative design of the hybrid CS coil based on its conductor, which has a completely different layout.</a:t>
            </a:r>
            <a:endParaRPr lang="it-IT" sz="2400" dirty="0" smtClean="0"/>
          </a:p>
        </p:txBody>
      </p:sp>
      <p:sp>
        <p:nvSpPr>
          <p:cNvPr id="9" name="Footer Placeholder 4"/>
          <p:cNvSpPr>
            <a:spLocks noGrp="1"/>
          </p:cNvSpPr>
          <p:nvPr>
            <p:ph type="ftr" sz="quarter" idx="11"/>
          </p:nvPr>
        </p:nvSpPr>
        <p:spPr>
          <a:xfrm>
            <a:off x="467544" y="6545237"/>
            <a:ext cx="8240228" cy="268139"/>
          </a:xfrm>
        </p:spPr>
        <p:txBody>
          <a:bodyPr/>
          <a:lstStyle>
            <a:lvl1pPr>
              <a:defRPr sz="1100">
                <a:solidFill>
                  <a:schemeClr val="tx1"/>
                </a:solidFill>
                <a:latin typeface="Arial" panose="020B0604020202020204" pitchFamily="34" charset="0"/>
                <a:cs typeface="Arial" panose="020B0604020202020204" pitchFamily="34" charset="0"/>
              </a:defRPr>
            </a:lvl1pPr>
          </a:lstStyle>
          <a:p>
            <a:pPr algn="r"/>
            <a:r>
              <a:rPr lang="en-GB" dirty="0" smtClean="0"/>
              <a:t>Valentina Corato | </a:t>
            </a:r>
            <a:r>
              <a:rPr lang="it-IT" dirty="0" smtClean="0"/>
              <a:t>HTS conductor </a:t>
            </a:r>
            <a:r>
              <a:rPr lang="it-IT" dirty="0" err="1" smtClean="0"/>
              <a:t>development</a:t>
            </a:r>
            <a:r>
              <a:rPr lang="en-GB" dirty="0" smtClean="0"/>
              <a:t>| VC| 23/03/2021 | Page </a:t>
            </a:r>
            <a:fld id="{6A6D9FA1-99C7-4910-8E32-B85D378B0060}" type="slidenum">
              <a:rPr lang="en-GB" smtClean="0"/>
              <a:pPr algn="r"/>
              <a:t>4</a:t>
            </a:fld>
            <a:endParaRPr lang="en-GB" dirty="0"/>
          </a:p>
        </p:txBody>
      </p:sp>
    </p:spTree>
    <p:extLst>
      <p:ext uri="{BB962C8B-B14F-4D97-AF65-F5344CB8AC3E}">
        <p14:creationId xmlns="" xmlns:p14="http://schemas.microsoft.com/office/powerpoint/2010/main" val="32511945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p:nvPr/>
        </p:nvSpPr>
        <p:spPr>
          <a:xfrm>
            <a:off x="0" y="0"/>
            <a:ext cx="9144000" cy="914400"/>
          </a:xfrm>
          <a:prstGeom prst="rect">
            <a:avLst/>
          </a:prstGeom>
          <a:solidFill>
            <a:srgbClr val="E3E3E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effectLst/>
            </a:endParaRPr>
          </a:p>
        </p:txBody>
      </p:sp>
      <p:pic>
        <p:nvPicPr>
          <p:cNvPr id="7" name="Picture 8" descr="EurofusionDisc.eps"/>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8244408" y="220092"/>
            <a:ext cx="458197" cy="465708"/>
          </a:xfrm>
          <a:prstGeom prst="rect">
            <a:avLst/>
          </a:prstGeom>
        </p:spPr>
      </p:pic>
      <p:sp>
        <p:nvSpPr>
          <p:cNvPr id="8" name="Title 1"/>
          <p:cNvSpPr>
            <a:spLocks noGrp="1"/>
          </p:cNvSpPr>
          <p:nvPr>
            <p:ph type="title"/>
          </p:nvPr>
        </p:nvSpPr>
        <p:spPr>
          <a:xfrm>
            <a:off x="395536" y="260648"/>
            <a:ext cx="7543800" cy="457200"/>
          </a:xfrm>
        </p:spPr>
        <p:txBody>
          <a:bodyPr>
            <a:noAutofit/>
          </a:bodyPr>
          <a:lstStyle>
            <a:lvl1pPr algn="l">
              <a:lnSpc>
                <a:spcPts val="3200"/>
              </a:lnSpc>
              <a:defRPr sz="3000">
                <a:latin typeface="Arial" panose="020B0604020202020204" pitchFamily="34" charset="0"/>
                <a:cs typeface="Arial" panose="020B0604020202020204" pitchFamily="34" charset="0"/>
              </a:defRPr>
            </a:lvl1pPr>
          </a:lstStyle>
          <a:p>
            <a:r>
              <a:rPr lang="en-GB" sz="2800" dirty="0" smtClean="0">
                <a:ea typeface="MS Gothic" pitchFamily="49" charset="-128"/>
              </a:rPr>
              <a:t>Potential budget</a:t>
            </a:r>
            <a:endParaRPr lang="en-GB" sz="2800" dirty="0">
              <a:ea typeface="MS Gothic" pitchFamily="49" charset="-128"/>
            </a:endParaRPr>
          </a:p>
        </p:txBody>
      </p:sp>
      <p:sp>
        <p:nvSpPr>
          <p:cNvPr id="4" name="Rettangolo 3"/>
          <p:cNvSpPr/>
          <p:nvPr/>
        </p:nvSpPr>
        <p:spPr>
          <a:xfrm>
            <a:off x="107504" y="908720"/>
            <a:ext cx="8352928" cy="5493812"/>
          </a:xfrm>
          <a:prstGeom prst="rect">
            <a:avLst/>
          </a:prstGeom>
        </p:spPr>
        <p:txBody>
          <a:bodyPr wrap="square">
            <a:spAutoFit/>
          </a:bodyPr>
          <a:lstStyle/>
          <a:p>
            <a:pPr>
              <a:spcAft>
                <a:spcPts val="600"/>
              </a:spcAft>
            </a:pPr>
            <a:r>
              <a:rPr lang="en-US" sz="1600" b="1" i="1" dirty="0" smtClean="0">
                <a:solidFill>
                  <a:srgbClr val="0000FF"/>
                </a:solidFill>
              </a:rPr>
              <a:t>Assuming that the requested budget will be approved….</a:t>
            </a:r>
          </a:p>
          <a:p>
            <a:pPr>
              <a:spcAft>
                <a:spcPts val="600"/>
              </a:spcAft>
            </a:pPr>
            <a:r>
              <a:rPr lang="en-US" sz="2200" b="1" dirty="0" smtClean="0">
                <a:solidFill>
                  <a:srgbClr val="C00000"/>
                </a:solidFill>
              </a:rPr>
              <a:t>KIT</a:t>
            </a:r>
            <a:r>
              <a:rPr lang="en-US" sz="2200" dirty="0" smtClean="0">
                <a:solidFill>
                  <a:srgbClr val="C00000"/>
                </a:solidFill>
              </a:rPr>
              <a:t> (Total budget 21-25: Equip. 210k€+ Facility use 400k€)</a:t>
            </a:r>
          </a:p>
          <a:p>
            <a:pPr>
              <a:spcAft>
                <a:spcPts val="600"/>
              </a:spcAft>
            </a:pPr>
            <a:r>
              <a:rPr lang="en-US" sz="2200" b="1" dirty="0" smtClean="0">
                <a:solidFill>
                  <a:srgbClr val="C00000"/>
                </a:solidFill>
              </a:rPr>
              <a:t>Equipment for HTS samples:210 k€</a:t>
            </a:r>
          </a:p>
          <a:p>
            <a:pPr>
              <a:spcAft>
                <a:spcPts val="600"/>
              </a:spcAft>
            </a:pPr>
            <a:r>
              <a:rPr lang="en-US" sz="2200" b="1" dirty="0" smtClean="0">
                <a:solidFill>
                  <a:srgbClr val="C00000"/>
                </a:solidFill>
              </a:rPr>
              <a:t>Use of KIT facilities for conductor development: 200 k€</a:t>
            </a:r>
          </a:p>
          <a:p>
            <a:pPr>
              <a:spcAft>
                <a:spcPts val="600"/>
              </a:spcAft>
            </a:pPr>
            <a:r>
              <a:rPr lang="en-US" sz="1600" i="1" dirty="0" smtClean="0">
                <a:solidFill>
                  <a:srgbClr val="C00000"/>
                </a:solidFill>
              </a:rPr>
              <a:t>(other 200k€ for HV tests on samples to study insulation)</a:t>
            </a:r>
            <a:endParaRPr lang="en-US" sz="1600" b="1" i="1" dirty="0" smtClean="0">
              <a:solidFill>
                <a:srgbClr val="C00000"/>
              </a:solidFill>
            </a:endParaRPr>
          </a:p>
          <a:p>
            <a:pPr>
              <a:spcAft>
                <a:spcPts val="600"/>
              </a:spcAft>
            </a:pPr>
            <a:r>
              <a:rPr lang="en-US" sz="2200" b="1" dirty="0" smtClean="0">
                <a:solidFill>
                  <a:srgbClr val="0070C0"/>
                </a:solidFill>
              </a:rPr>
              <a:t>ENEA</a:t>
            </a:r>
            <a:r>
              <a:rPr lang="en-US" sz="2200" dirty="0" smtClean="0">
                <a:solidFill>
                  <a:srgbClr val="0070C0"/>
                </a:solidFill>
              </a:rPr>
              <a:t> (Total budget 21-25: Equip. 515k€+ Facility use 85k€)</a:t>
            </a:r>
          </a:p>
          <a:p>
            <a:pPr>
              <a:spcAft>
                <a:spcPts val="600"/>
              </a:spcAft>
            </a:pPr>
            <a:r>
              <a:rPr lang="en-US" sz="2200" b="1" dirty="0" smtClean="0">
                <a:solidFill>
                  <a:srgbClr val="0070C0"/>
                </a:solidFill>
              </a:rPr>
              <a:t>Equipment for HTS samples:215 k€</a:t>
            </a:r>
          </a:p>
          <a:p>
            <a:pPr>
              <a:spcAft>
                <a:spcPts val="600"/>
              </a:spcAft>
            </a:pPr>
            <a:r>
              <a:rPr lang="en-US" sz="2200" b="1" dirty="0" smtClean="0">
                <a:solidFill>
                  <a:srgbClr val="0070C0"/>
                </a:solidFill>
              </a:rPr>
              <a:t>Use of ENEA facilities for conductor development: 85 k€</a:t>
            </a:r>
          </a:p>
          <a:p>
            <a:pPr>
              <a:spcAft>
                <a:spcPts val="600"/>
              </a:spcAft>
            </a:pPr>
            <a:r>
              <a:rPr lang="en-US" sz="1600" i="1" dirty="0" smtClean="0">
                <a:solidFill>
                  <a:srgbClr val="0070C0"/>
                </a:solidFill>
              </a:rPr>
              <a:t>(other 300k€ for manufacturing samples to study insulation)</a:t>
            </a:r>
            <a:r>
              <a:rPr lang="en-US" sz="1600" b="1" i="1" dirty="0" smtClean="0"/>
              <a:t> </a:t>
            </a:r>
          </a:p>
          <a:p>
            <a:pPr>
              <a:spcAft>
                <a:spcPts val="600"/>
              </a:spcAft>
            </a:pPr>
            <a:r>
              <a:rPr lang="en-US" sz="2200" b="1" dirty="0" smtClean="0"/>
              <a:t>SPC </a:t>
            </a:r>
            <a:r>
              <a:rPr lang="en-US" sz="2200" dirty="0" smtClean="0"/>
              <a:t>(only budget for HTS 21-25):</a:t>
            </a:r>
          </a:p>
          <a:p>
            <a:pPr>
              <a:spcAft>
                <a:spcPts val="600"/>
              </a:spcAft>
            </a:pPr>
            <a:r>
              <a:rPr lang="en-US" sz="2200" b="1" dirty="0" smtClean="0"/>
              <a:t>Equipment for HTS samples: 2 015 k€</a:t>
            </a:r>
          </a:p>
          <a:p>
            <a:pPr>
              <a:spcAft>
                <a:spcPts val="600"/>
              </a:spcAft>
            </a:pPr>
            <a:r>
              <a:rPr lang="en-US" sz="1600" i="1" dirty="0" smtClean="0"/>
              <a:t>1 CS sample (100 k€) + 50 m HTS conductor (1 915 k€)</a:t>
            </a:r>
          </a:p>
          <a:p>
            <a:pPr>
              <a:spcAft>
                <a:spcPts val="600"/>
              </a:spcAft>
            </a:pPr>
            <a:r>
              <a:rPr lang="en-US" sz="2200" b="1" dirty="0" smtClean="0"/>
              <a:t>Sultan tests for HTS conductors: 280k€ </a:t>
            </a:r>
            <a:r>
              <a:rPr lang="en-US" sz="2200" dirty="0" smtClean="0"/>
              <a:t>(4 tests)</a:t>
            </a:r>
          </a:p>
          <a:p>
            <a:pPr>
              <a:spcAft>
                <a:spcPts val="600"/>
              </a:spcAft>
            </a:pPr>
            <a:endParaRPr lang="en-US" sz="1600" b="1" dirty="0" smtClean="0">
              <a:solidFill>
                <a:srgbClr val="0070C0"/>
              </a:solidFill>
            </a:endParaRPr>
          </a:p>
        </p:txBody>
      </p:sp>
      <p:sp>
        <p:nvSpPr>
          <p:cNvPr id="9" name="Footer Placeholder 4"/>
          <p:cNvSpPr>
            <a:spLocks noGrp="1"/>
          </p:cNvSpPr>
          <p:nvPr>
            <p:ph type="ftr" sz="quarter" idx="11"/>
          </p:nvPr>
        </p:nvSpPr>
        <p:spPr>
          <a:xfrm>
            <a:off x="467544" y="6545237"/>
            <a:ext cx="8240228" cy="268139"/>
          </a:xfrm>
        </p:spPr>
        <p:txBody>
          <a:bodyPr/>
          <a:lstStyle>
            <a:lvl1pPr>
              <a:defRPr sz="1100">
                <a:solidFill>
                  <a:schemeClr val="tx1"/>
                </a:solidFill>
                <a:latin typeface="Arial" panose="020B0604020202020204" pitchFamily="34" charset="0"/>
                <a:cs typeface="Arial" panose="020B0604020202020204" pitchFamily="34" charset="0"/>
              </a:defRPr>
            </a:lvl1pPr>
          </a:lstStyle>
          <a:p>
            <a:pPr algn="r"/>
            <a:r>
              <a:rPr lang="en-GB" dirty="0" smtClean="0"/>
              <a:t>Valentina Corato | </a:t>
            </a:r>
            <a:r>
              <a:rPr lang="it-IT" dirty="0" smtClean="0"/>
              <a:t>HTS conductor </a:t>
            </a:r>
            <a:r>
              <a:rPr lang="it-IT" dirty="0" err="1" smtClean="0"/>
              <a:t>development</a:t>
            </a:r>
            <a:r>
              <a:rPr lang="en-GB" dirty="0" smtClean="0"/>
              <a:t>| VC| 23/03/2021 | Page </a:t>
            </a:r>
            <a:fld id="{6A6D9FA1-99C7-4910-8E32-B85D378B0060}" type="slidenum">
              <a:rPr lang="en-GB" smtClean="0"/>
              <a:pPr algn="r"/>
              <a:t>5</a:t>
            </a:fld>
            <a:endParaRPr lang="en-GB" dirty="0"/>
          </a:p>
        </p:txBody>
      </p:sp>
      <p:grpSp>
        <p:nvGrpSpPr>
          <p:cNvPr id="14" name="Gruppo 13"/>
          <p:cNvGrpSpPr/>
          <p:nvPr/>
        </p:nvGrpSpPr>
        <p:grpSpPr>
          <a:xfrm>
            <a:off x="2051720" y="4265937"/>
            <a:ext cx="6984776" cy="1440160"/>
            <a:chOff x="1907704" y="4365104"/>
            <a:chExt cx="6984776" cy="1440160"/>
          </a:xfrm>
        </p:grpSpPr>
        <p:sp>
          <p:nvSpPr>
            <p:cNvPr id="10" name="Ovale 9"/>
            <p:cNvSpPr/>
            <p:nvPr/>
          </p:nvSpPr>
          <p:spPr>
            <a:xfrm>
              <a:off x="1907704" y="5148139"/>
              <a:ext cx="2736304" cy="576064"/>
            </a:xfrm>
            <a:prstGeom prst="ellipse">
              <a:avLst/>
            </a:prstGeom>
            <a:solidFill>
              <a:srgbClr val="FFFF00">
                <a:alpha val="41000"/>
              </a:srgbClr>
            </a:solidFill>
            <a:ln>
              <a:solidFill>
                <a:srgbClr val="007A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2" name="Connettore 2 11"/>
            <p:cNvCxnSpPr/>
            <p:nvPr/>
          </p:nvCxnSpPr>
          <p:spPr>
            <a:xfrm flipV="1">
              <a:off x="4572000" y="4941168"/>
              <a:ext cx="1008112" cy="432048"/>
            </a:xfrm>
            <a:prstGeom prst="straightConnector1">
              <a:avLst/>
            </a:prstGeom>
            <a:ln w="19050">
              <a:solidFill>
                <a:srgbClr val="007A37"/>
              </a:solidFill>
              <a:tailEnd type="arrow"/>
            </a:ln>
          </p:spPr>
          <p:style>
            <a:lnRef idx="1">
              <a:schemeClr val="accent1"/>
            </a:lnRef>
            <a:fillRef idx="0">
              <a:schemeClr val="accent1"/>
            </a:fillRef>
            <a:effectRef idx="0">
              <a:schemeClr val="accent1"/>
            </a:effectRef>
            <a:fontRef idx="minor">
              <a:schemeClr val="tx1"/>
            </a:fontRef>
          </p:style>
        </p:cxnSp>
        <p:sp>
          <p:nvSpPr>
            <p:cNvPr id="13" name="Rettangolo 12"/>
            <p:cNvSpPr/>
            <p:nvPr/>
          </p:nvSpPr>
          <p:spPr>
            <a:xfrm>
              <a:off x="5580112" y="4365104"/>
              <a:ext cx="3312368" cy="1440160"/>
            </a:xfrm>
            <a:prstGeom prst="rect">
              <a:avLst/>
            </a:prstGeom>
            <a:solidFill>
              <a:srgbClr val="FFFF00"/>
            </a:solidFill>
            <a:ln>
              <a:solidFill>
                <a:srgbClr val="007A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n-US" dirty="0" smtClean="0">
                  <a:solidFill>
                    <a:srgbClr val="007A37"/>
                  </a:solidFill>
                </a:rPr>
                <a:t>This industrial activity starts in 2022. If no suitable conductors will be available, it could be partially converted into short-length conductor development</a:t>
              </a:r>
            </a:p>
          </p:txBody>
        </p:sp>
      </p:grpSp>
      <p:sp>
        <p:nvSpPr>
          <p:cNvPr id="15" name="Rettangolo 14"/>
          <p:cNvSpPr/>
          <p:nvPr/>
        </p:nvSpPr>
        <p:spPr>
          <a:xfrm>
            <a:off x="179512" y="6094457"/>
            <a:ext cx="8640960" cy="430887"/>
          </a:xfrm>
          <a:prstGeom prst="rect">
            <a:avLst/>
          </a:prstGeom>
          <a:solidFill>
            <a:srgbClr val="7030A0"/>
          </a:solidFill>
        </p:spPr>
        <p:txBody>
          <a:bodyPr wrap="square">
            <a:spAutoFit/>
          </a:bodyPr>
          <a:lstStyle/>
          <a:p>
            <a:pPr>
              <a:spcAft>
                <a:spcPts val="600"/>
              </a:spcAft>
            </a:pPr>
            <a:r>
              <a:rPr lang="en-US" sz="2200" b="1" dirty="0" smtClean="0">
                <a:solidFill>
                  <a:srgbClr val="FFFF00"/>
                </a:solidFill>
              </a:rPr>
              <a:t>+ 2500 k€ in 2026 for manufacture and test of HTS insert</a:t>
            </a:r>
            <a:endParaRPr lang="en-US" sz="2200" dirty="0" smtClean="0">
              <a:solidFill>
                <a:srgbClr val="FFFF00"/>
              </a:solidFill>
            </a:endParaRPr>
          </a:p>
        </p:txBody>
      </p:sp>
    </p:spTree>
    <p:extLst>
      <p:ext uri="{BB962C8B-B14F-4D97-AF65-F5344CB8AC3E}">
        <p14:creationId xmlns="" xmlns:p14="http://schemas.microsoft.com/office/powerpoint/2010/main" val="3251194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0-#ppt_w/2"/>
                                          </p:val>
                                        </p:tav>
                                        <p:tav tm="100000">
                                          <p:val>
                                            <p:strVal val="#ppt_x"/>
                                          </p:val>
                                        </p:tav>
                                      </p:tavLst>
                                    </p:anim>
                                    <p:anim calcmode="lin" valueType="num">
                                      <p:cBhvr additive="base">
                                        <p:cTn id="13"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p:nvPr/>
        </p:nvSpPr>
        <p:spPr>
          <a:xfrm>
            <a:off x="0" y="0"/>
            <a:ext cx="9144000" cy="914400"/>
          </a:xfrm>
          <a:prstGeom prst="rect">
            <a:avLst/>
          </a:prstGeom>
          <a:solidFill>
            <a:srgbClr val="E3E3E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effectLst/>
            </a:endParaRPr>
          </a:p>
        </p:txBody>
      </p:sp>
      <p:pic>
        <p:nvPicPr>
          <p:cNvPr id="7" name="Picture 8" descr="EurofusionDisc.eps"/>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8244408" y="220092"/>
            <a:ext cx="458197" cy="465708"/>
          </a:xfrm>
          <a:prstGeom prst="rect">
            <a:avLst/>
          </a:prstGeom>
        </p:spPr>
      </p:pic>
      <p:sp>
        <p:nvSpPr>
          <p:cNvPr id="10" name="Titolo 9"/>
          <p:cNvSpPr>
            <a:spLocks noGrp="1"/>
          </p:cNvSpPr>
          <p:nvPr>
            <p:ph type="title"/>
          </p:nvPr>
        </p:nvSpPr>
        <p:spPr>
          <a:xfrm>
            <a:off x="467544" y="2492896"/>
            <a:ext cx="8229600" cy="1143000"/>
          </a:xfrm>
        </p:spPr>
        <p:txBody>
          <a:bodyPr/>
          <a:lstStyle/>
          <a:p>
            <a:r>
              <a:rPr lang="it-IT" dirty="0" smtClean="0"/>
              <a:t>Meeting 13</a:t>
            </a:r>
            <a:r>
              <a:rPr lang="it-IT" baseline="30000" dirty="0" smtClean="0"/>
              <a:t>th</a:t>
            </a:r>
            <a:r>
              <a:rPr lang="it-IT" dirty="0" smtClean="0"/>
              <a:t> </a:t>
            </a:r>
            <a:r>
              <a:rPr lang="it-IT" dirty="0" err="1" smtClean="0"/>
              <a:t>April</a:t>
            </a:r>
            <a:r>
              <a:rPr lang="it-IT" dirty="0" smtClean="0"/>
              <a:t> 2021</a:t>
            </a:r>
            <a:endParaRPr lang="it-IT" dirty="0"/>
          </a:p>
        </p:txBody>
      </p:sp>
      <p:sp>
        <p:nvSpPr>
          <p:cNvPr id="8" name="Footer Placeholder 4"/>
          <p:cNvSpPr>
            <a:spLocks noGrp="1"/>
          </p:cNvSpPr>
          <p:nvPr>
            <p:ph type="ftr" sz="quarter" idx="11"/>
          </p:nvPr>
        </p:nvSpPr>
        <p:spPr>
          <a:xfrm>
            <a:off x="467544" y="6545237"/>
            <a:ext cx="8240228" cy="268139"/>
          </a:xfrm>
        </p:spPr>
        <p:txBody>
          <a:bodyPr/>
          <a:lstStyle>
            <a:lvl1pPr>
              <a:defRPr sz="1100">
                <a:solidFill>
                  <a:schemeClr val="tx1"/>
                </a:solidFill>
                <a:latin typeface="Arial" panose="020B0604020202020204" pitchFamily="34" charset="0"/>
                <a:cs typeface="Arial" panose="020B0604020202020204" pitchFamily="34" charset="0"/>
              </a:defRPr>
            </a:lvl1pPr>
          </a:lstStyle>
          <a:p>
            <a:pPr algn="r"/>
            <a:r>
              <a:rPr lang="en-GB" dirty="0" smtClean="0"/>
              <a:t>Valentina Corato | </a:t>
            </a:r>
            <a:r>
              <a:rPr lang="it-IT" dirty="0" smtClean="0"/>
              <a:t>HTS conductor </a:t>
            </a:r>
            <a:r>
              <a:rPr lang="it-IT" dirty="0" err="1" smtClean="0"/>
              <a:t>development</a:t>
            </a:r>
            <a:r>
              <a:rPr lang="en-GB" dirty="0" smtClean="0"/>
              <a:t>| VC| 13/04/2021 | Page </a:t>
            </a:r>
            <a:fld id="{6A6D9FA1-99C7-4910-8E32-B85D378B0060}" type="slidenum">
              <a:rPr lang="en-GB" smtClean="0"/>
              <a:pPr algn="r"/>
              <a:t>6</a:t>
            </a:fld>
            <a:endParaRPr lang="en-GB" dirty="0"/>
          </a:p>
        </p:txBody>
      </p:sp>
    </p:spTree>
    <p:extLst>
      <p:ext uri="{BB962C8B-B14F-4D97-AF65-F5344CB8AC3E}">
        <p14:creationId xmlns="" xmlns:p14="http://schemas.microsoft.com/office/powerpoint/2010/main" val="32511945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p:nvPr/>
        </p:nvSpPr>
        <p:spPr>
          <a:xfrm>
            <a:off x="0" y="0"/>
            <a:ext cx="9144000" cy="914400"/>
          </a:xfrm>
          <a:prstGeom prst="rect">
            <a:avLst/>
          </a:prstGeom>
          <a:solidFill>
            <a:srgbClr val="E3E3E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effectLst/>
            </a:endParaRPr>
          </a:p>
        </p:txBody>
      </p:sp>
      <p:sp>
        <p:nvSpPr>
          <p:cNvPr id="8" name="Title 1"/>
          <p:cNvSpPr>
            <a:spLocks noGrp="1"/>
          </p:cNvSpPr>
          <p:nvPr>
            <p:ph type="title"/>
          </p:nvPr>
        </p:nvSpPr>
        <p:spPr>
          <a:xfrm>
            <a:off x="457200" y="228600"/>
            <a:ext cx="7543800" cy="457200"/>
          </a:xfrm>
        </p:spPr>
        <p:txBody>
          <a:bodyPr>
            <a:noAutofit/>
          </a:bodyPr>
          <a:lstStyle>
            <a:lvl1pPr algn="l">
              <a:lnSpc>
                <a:spcPts val="3200"/>
              </a:lnSpc>
              <a:defRPr sz="3000">
                <a:latin typeface="Arial" panose="020B0604020202020204" pitchFamily="34" charset="0"/>
                <a:cs typeface="Arial" panose="020B0604020202020204" pitchFamily="34" charset="0"/>
              </a:defRPr>
            </a:lvl1pPr>
          </a:lstStyle>
          <a:p>
            <a:r>
              <a:rPr lang="en-US" dirty="0" smtClean="0"/>
              <a:t>Budget 2021-2025: Approved by GA</a:t>
            </a:r>
            <a:endParaRPr lang="en-GB" dirty="0"/>
          </a:p>
        </p:txBody>
      </p:sp>
      <p:graphicFrame>
        <p:nvGraphicFramePr>
          <p:cNvPr id="11" name="Tabella 10"/>
          <p:cNvGraphicFramePr>
            <a:graphicFrameLocks noGrp="1"/>
          </p:cNvGraphicFramePr>
          <p:nvPr/>
        </p:nvGraphicFramePr>
        <p:xfrm>
          <a:off x="107504" y="980728"/>
          <a:ext cx="8999982" cy="5490689"/>
        </p:xfrm>
        <a:graphic>
          <a:graphicData uri="http://schemas.openxmlformats.org/drawingml/2006/table">
            <a:tbl>
              <a:tblPr/>
              <a:tblGrid>
                <a:gridCol w="457257"/>
                <a:gridCol w="598114"/>
                <a:gridCol w="469054"/>
                <a:gridCol w="390878"/>
                <a:gridCol w="469054"/>
                <a:gridCol w="429966"/>
                <a:gridCol w="517915"/>
                <a:gridCol w="517915"/>
                <a:gridCol w="244300"/>
                <a:gridCol w="361563"/>
                <a:gridCol w="517915"/>
                <a:gridCol w="508142"/>
                <a:gridCol w="508142"/>
                <a:gridCol w="244300"/>
                <a:gridCol w="420195"/>
                <a:gridCol w="400651"/>
                <a:gridCol w="420195"/>
                <a:gridCol w="469054"/>
                <a:gridCol w="508142"/>
                <a:gridCol w="547230"/>
              </a:tblGrid>
              <a:tr h="1355985">
                <a:tc>
                  <a:txBody>
                    <a:bodyPr/>
                    <a:lstStyle/>
                    <a:p>
                      <a:pPr algn="ctr" fontAlgn="b"/>
                      <a:r>
                        <a:rPr lang="it-IT" sz="1200" b="0" i="0" u="none" strike="noStrike" dirty="0" err="1">
                          <a:solidFill>
                            <a:srgbClr val="FFFFFF"/>
                          </a:solidFill>
                          <a:latin typeface="Calibri"/>
                        </a:rPr>
                        <a:t>Year</a:t>
                      </a:r>
                      <a:endParaRPr lang="it-IT" sz="1200" b="0" i="0" u="none" strike="noStrike" dirty="0">
                        <a:solidFill>
                          <a:srgbClr val="FFFFFF"/>
                        </a:solidFill>
                        <a:latin typeface="Calibri"/>
                      </a:endParaRPr>
                    </a:p>
                  </a:txBody>
                  <a:tcPr marL="3337" marR="3337" marT="33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b"/>
                      <a:r>
                        <a:rPr lang="it-IT" sz="1200" b="0" i="0" u="none" strike="noStrike">
                          <a:solidFill>
                            <a:srgbClr val="FFFF00"/>
                          </a:solidFill>
                          <a:latin typeface="Calibri"/>
                        </a:rPr>
                        <a:t>Beneficiary</a:t>
                      </a:r>
                    </a:p>
                  </a:txBody>
                  <a:tcPr marL="3337" marR="3337" marT="33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it-IT" sz="1200" b="0" i="0" u="none" strike="noStrike">
                          <a:solidFill>
                            <a:srgbClr val="FFFF00"/>
                          </a:solidFill>
                          <a:latin typeface="Calibri"/>
                        </a:rPr>
                        <a:t>ppm</a:t>
                      </a:r>
                      <a:r>
                        <a:rPr lang="it-IT" sz="1200" b="0" i="0" u="none" strike="noStrike">
                          <a:solidFill>
                            <a:srgbClr val="FFFFFF"/>
                          </a:solidFill>
                          <a:latin typeface="Calibri"/>
                        </a:rPr>
                        <a:t> @ 50%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6D0A"/>
                    </a:solidFill>
                  </a:tcPr>
                </a:tc>
                <a:tc>
                  <a:txBody>
                    <a:bodyPr/>
                    <a:lstStyle/>
                    <a:p>
                      <a:pPr algn="ctr" fontAlgn="ctr"/>
                      <a:r>
                        <a:rPr lang="it-IT" sz="1200" b="0" i="0" u="none" strike="noStrike">
                          <a:solidFill>
                            <a:srgbClr val="FFFF00"/>
                          </a:solidFill>
                          <a:latin typeface="Calibri"/>
                        </a:rPr>
                        <a:t>ppm</a:t>
                      </a:r>
                      <a:r>
                        <a:rPr lang="it-IT" sz="1200" b="0" i="0" u="none" strike="noStrike">
                          <a:solidFill>
                            <a:srgbClr val="FFFFFF"/>
                          </a:solidFill>
                          <a:latin typeface="Calibri"/>
                        </a:rPr>
                        <a:t> PL-TFL-PSO (70%)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6D0A"/>
                    </a:solidFill>
                  </a:tcPr>
                </a:tc>
                <a:tc>
                  <a:txBody>
                    <a:bodyPr/>
                    <a:lstStyle/>
                    <a:p>
                      <a:pPr algn="ctr" fontAlgn="ctr"/>
                      <a:r>
                        <a:rPr lang="it-IT" sz="1200" b="0" i="0" u="none" strike="noStrike" dirty="0">
                          <a:solidFill>
                            <a:srgbClr val="FFFF00"/>
                          </a:solidFill>
                          <a:latin typeface="Calibri"/>
                        </a:rPr>
                        <a:t>Total</a:t>
                      </a:r>
                      <a:r>
                        <a:rPr lang="it-IT" sz="1200" b="0" i="0" u="none" strike="noStrike" dirty="0">
                          <a:solidFill>
                            <a:srgbClr val="FFFFFF"/>
                          </a:solidFill>
                          <a:latin typeface="Calibri"/>
                        </a:rPr>
                        <a:t> </a:t>
                      </a:r>
                      <a:r>
                        <a:rPr lang="it-IT" sz="1200" b="0" i="0" u="none" strike="noStrike" dirty="0" smtClean="0">
                          <a:solidFill>
                            <a:srgbClr val="FFFFFF"/>
                          </a:solidFill>
                          <a:latin typeface="Calibri"/>
                        </a:rPr>
                        <a:t>ppm (</a:t>
                      </a:r>
                      <a:r>
                        <a:rPr lang="it-IT" sz="1200" b="0" i="0" u="none" strike="noStrike" dirty="0" err="1" smtClean="0">
                          <a:solidFill>
                            <a:srgbClr val="FFFFFF"/>
                          </a:solidFill>
                          <a:latin typeface="Calibri"/>
                        </a:rPr>
                        <a:t>Labs</a:t>
                      </a:r>
                      <a:r>
                        <a:rPr lang="it-IT" sz="1200" b="0" i="0" u="none" strike="noStrike" dirty="0" smtClean="0">
                          <a:solidFill>
                            <a:srgbClr val="FFFFFF"/>
                          </a:solidFill>
                          <a:latin typeface="Calibri"/>
                        </a:rPr>
                        <a:t>)</a:t>
                      </a:r>
                      <a:endParaRPr lang="it-IT" sz="1200" b="0" i="0" u="none" strike="noStrike" dirty="0">
                        <a:solidFill>
                          <a:srgbClr val="FFFFFF"/>
                        </a:solidFill>
                        <a:latin typeface="Calibri"/>
                      </a:endParaRP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6D0A"/>
                    </a:solidFill>
                  </a:tcPr>
                </a:tc>
                <a:tc>
                  <a:txBody>
                    <a:bodyPr/>
                    <a:lstStyle/>
                    <a:p>
                      <a:pPr algn="ctr" fontAlgn="ctr"/>
                      <a:r>
                        <a:rPr lang="it-IT" sz="1200" b="0" i="0" u="none" strike="noStrike" dirty="0">
                          <a:solidFill>
                            <a:srgbClr val="FFFFFF"/>
                          </a:solidFill>
                          <a:latin typeface="Calibri"/>
                        </a:rPr>
                        <a:t>Total Manpower (</a:t>
                      </a:r>
                      <a:r>
                        <a:rPr lang="it-IT" sz="1200" b="0" i="0" u="none" strike="noStrike" dirty="0" err="1">
                          <a:solidFill>
                            <a:srgbClr val="FFFFFF"/>
                          </a:solidFill>
                          <a:latin typeface="Calibri"/>
                        </a:rPr>
                        <a:t>k€</a:t>
                      </a:r>
                      <a:r>
                        <a:rPr lang="it-IT" sz="1200" b="0" i="0" u="none" strike="noStrike" dirty="0">
                          <a:solidFill>
                            <a:srgbClr val="FFFFFF"/>
                          </a:solidFill>
                          <a:latin typeface="Calibri"/>
                        </a:rPr>
                        <a:t>)</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n-US" sz="1200" b="0" i="0" u="none" strike="noStrike" dirty="0" err="1">
                          <a:solidFill>
                            <a:srgbClr val="FFFFFF"/>
                          </a:solidFill>
                          <a:latin typeface="Calibri"/>
                        </a:rPr>
                        <a:t>Equipmt</a:t>
                      </a:r>
                      <a:r>
                        <a:rPr lang="en-US" sz="1200" b="0" i="0" u="none" strike="noStrike" dirty="0">
                          <a:solidFill>
                            <a:srgbClr val="FFFFFF"/>
                          </a:solidFill>
                          <a:latin typeface="Calibri"/>
                        </a:rPr>
                        <a:t>./ </a:t>
                      </a:r>
                      <a:r>
                        <a:rPr lang="en-US" sz="1200" b="0" i="0" u="none" strike="noStrike" dirty="0" err="1">
                          <a:solidFill>
                            <a:srgbClr val="FFFFFF"/>
                          </a:solidFill>
                          <a:latin typeface="Calibri"/>
                        </a:rPr>
                        <a:t>oth</a:t>
                      </a:r>
                      <a:r>
                        <a:rPr lang="en-US" sz="1200" b="0" i="0" u="none" strike="noStrike" dirty="0">
                          <a:solidFill>
                            <a:srgbClr val="FFFFFF"/>
                          </a:solidFill>
                          <a:latin typeface="Calibri"/>
                        </a:rPr>
                        <a:t>. goods &amp; services: Other</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n-US" sz="1200" b="0" i="0" u="none" strike="noStrike" dirty="0">
                          <a:solidFill>
                            <a:srgbClr val="FFFFFF"/>
                          </a:solidFill>
                          <a:latin typeface="Calibri"/>
                        </a:rPr>
                        <a:t>Equipment/other goods and serv. (k€)</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it-IT" sz="1200" b="0" i="0" u="none" strike="noStrike">
                          <a:solidFill>
                            <a:srgbClr val="FFFF00"/>
                          </a:solidFill>
                          <a:latin typeface="Calibri"/>
                        </a:rPr>
                        <a:t>Eq./</a:t>
                      </a:r>
                      <a:br>
                        <a:rPr lang="it-IT" sz="1200" b="0" i="0" u="none" strike="noStrike">
                          <a:solidFill>
                            <a:srgbClr val="FFFF00"/>
                          </a:solidFill>
                          <a:latin typeface="Calibri"/>
                        </a:rPr>
                      </a:br>
                      <a:r>
                        <a:rPr lang="it-IT" sz="1200" b="0" i="0" u="none" strike="noStrike">
                          <a:solidFill>
                            <a:srgbClr val="FFFF00"/>
                          </a:solidFill>
                          <a:latin typeface="Calibri"/>
                        </a:rPr>
                        <a:t>OGS type</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it-IT" sz="1200" b="0" i="0" u="none" strike="noStrike">
                          <a:solidFill>
                            <a:srgbClr val="FFFFFF"/>
                          </a:solidFill>
                          <a:latin typeface="Calibri"/>
                        </a:rPr>
                        <a:t>Use of facilities: </a:t>
                      </a:r>
                      <a:r>
                        <a:rPr lang="it-IT" sz="1200" b="0" i="0" u="none" strike="noStrike">
                          <a:solidFill>
                            <a:srgbClr val="FFFF00"/>
                          </a:solidFill>
                          <a:latin typeface="Calibri"/>
                        </a:rPr>
                        <a:t>ppm</a:t>
                      </a:r>
                      <a:endParaRPr lang="it-IT" sz="1200" b="0" i="0" u="none" strike="noStrike">
                        <a:solidFill>
                          <a:srgbClr val="FFFFFF"/>
                        </a:solidFill>
                        <a:latin typeface="Calibri"/>
                      </a:endParaRP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6D0A"/>
                    </a:solidFill>
                  </a:tcPr>
                </a:tc>
                <a:tc>
                  <a:txBody>
                    <a:bodyPr/>
                    <a:lstStyle/>
                    <a:p>
                      <a:pPr algn="ctr" fontAlgn="ctr"/>
                      <a:r>
                        <a:rPr lang="it-IT" sz="1200" b="0" i="0" u="none" strike="noStrike">
                          <a:solidFill>
                            <a:srgbClr val="FFFFFF"/>
                          </a:solidFill>
                          <a:latin typeface="Calibri"/>
                        </a:rPr>
                        <a:t>Use of facilities: Manpower</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it-IT" sz="1200" b="0" i="0" u="none" strike="noStrike">
                          <a:solidFill>
                            <a:srgbClr val="FFFFFF"/>
                          </a:solidFill>
                          <a:latin typeface="Calibri"/>
                        </a:rPr>
                        <a:t>Use of facilities: Other</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n-US" sz="1200" b="0" i="0" u="none" strike="noStrike">
                          <a:solidFill>
                            <a:srgbClr val="FFFFFF"/>
                          </a:solidFill>
                          <a:latin typeface="Calibri"/>
                        </a:rPr>
                        <a:t>Use of facilities on actuals (k€)</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it-IT" sz="1200" b="0" i="0" u="none" strike="noStrike">
                          <a:solidFill>
                            <a:srgbClr val="FFFF00"/>
                          </a:solidFill>
                          <a:latin typeface="Calibri"/>
                        </a:rPr>
                        <a:t>fac. type</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it-IT" sz="1200" b="0" i="0" u="none" strike="noStrike">
                          <a:solidFill>
                            <a:srgbClr val="FFFFFF"/>
                          </a:solidFill>
                          <a:latin typeface="Calibri"/>
                        </a:rPr>
                        <a:t>Total other costs (k€)</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it-IT" sz="1200" b="0" i="0" u="none" strike="noStrike">
                          <a:solidFill>
                            <a:srgbClr val="FFFFFF"/>
                          </a:solidFill>
                          <a:latin typeface="Calibri"/>
                        </a:rPr>
                        <a:t>Indirect costs (k€)</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it-IT" sz="1200" b="0" i="0" u="none" strike="noStrike">
                          <a:solidFill>
                            <a:srgbClr val="FFFFFF"/>
                          </a:solidFill>
                          <a:latin typeface="Calibri"/>
                        </a:rPr>
                        <a:t>Subcon-tracting 100% (k€)</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it-IT" sz="1200" b="0" i="0" u="none" strike="noStrike">
                          <a:solidFill>
                            <a:srgbClr val="FFFFFF"/>
                          </a:solidFill>
                          <a:latin typeface="Calibri"/>
                        </a:rPr>
                        <a:t>Total Mobility + Subcon (k€)</a:t>
                      </a:r>
                    </a:p>
                  </a:txBody>
                  <a:tcPr marL="3337" marR="3337" marT="3337" marB="0" anchor="ctr">
                    <a:lnL w="6350" cap="flat" cmpd="sng" algn="ctr">
                      <a:solidFill>
                        <a:srgbClr val="00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it-IT" sz="1200" b="0" i="0" u="none" strike="noStrike">
                          <a:solidFill>
                            <a:srgbClr val="FFFFFF"/>
                          </a:solidFill>
                          <a:latin typeface="Calibri"/>
                        </a:rPr>
                        <a:t>Total Resources (k€)</a:t>
                      </a:r>
                    </a:p>
                  </a:txBody>
                  <a:tcPr marL="3337" marR="3337" marT="3337"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it-IT" sz="1200" b="1" i="0" u="none" strike="noStrike">
                          <a:solidFill>
                            <a:srgbClr val="FF0000"/>
                          </a:solidFill>
                          <a:latin typeface="Calibri"/>
                        </a:rPr>
                        <a:t>Cons. Contr. (CC)</a:t>
                      </a:r>
                    </a:p>
                  </a:txBody>
                  <a:tcPr marL="3337" marR="3337" marT="3337"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0497B"/>
                    </a:solidFill>
                  </a:tcPr>
                </a:tc>
              </a:tr>
              <a:tr h="193209">
                <a:tc>
                  <a:txBody>
                    <a:bodyPr/>
                    <a:lstStyle/>
                    <a:p>
                      <a:pPr algn="ctr" fontAlgn="ctr"/>
                      <a:r>
                        <a:rPr lang="it-IT" sz="1200" b="0" i="0" u="none" strike="noStrike" dirty="0">
                          <a:solidFill>
                            <a:srgbClr val="000000"/>
                          </a:solidFill>
                          <a:latin typeface="Calibri"/>
                        </a:rPr>
                        <a:t>2021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F1FF"/>
                    </a:solidFill>
                  </a:tcPr>
                </a:tc>
                <a:tc>
                  <a:txBody>
                    <a:bodyPr/>
                    <a:lstStyle/>
                    <a:p>
                      <a:pPr algn="l" fontAlgn="ctr"/>
                      <a:r>
                        <a:rPr lang="it-IT" sz="1200" b="0" i="0" u="none" strike="noStrike" dirty="0">
                          <a:solidFill>
                            <a:srgbClr val="000000"/>
                          </a:solidFill>
                          <a:latin typeface="Calibri"/>
                        </a:rPr>
                        <a:t>EPFL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F1FF"/>
                    </a:solidFill>
                  </a:tcPr>
                </a:tc>
                <a:tc>
                  <a:txBody>
                    <a:bodyPr/>
                    <a:lstStyle/>
                    <a:p>
                      <a:pPr algn="r" fontAlgn="ctr"/>
                      <a:r>
                        <a:rPr lang="it-IT" sz="1200" b="0" i="0" u="none" strike="noStrike">
                          <a:solidFill>
                            <a:srgbClr val="000000"/>
                          </a:solidFill>
                          <a:latin typeface="Calibri"/>
                        </a:rPr>
                        <a:t>20.00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a:solidFill>
                            <a:srgbClr val="000000"/>
                          </a:solidFill>
                          <a:latin typeface="Calibri"/>
                        </a:rPr>
                        <a:t>20.00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a:solidFill>
                            <a:srgbClr val="000000"/>
                          </a:solidFill>
                          <a:latin typeface="Calibri"/>
                        </a:rPr>
                        <a:t>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dirty="0">
                          <a:solidFill>
                            <a:srgbClr val="000000"/>
                          </a:solidFill>
                          <a:latin typeface="Calibri"/>
                        </a:rPr>
                        <a:t>700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it-IT" sz="1200" b="0" i="0" u="none" strike="noStrike" dirty="0">
                          <a:solidFill>
                            <a:srgbClr val="000000"/>
                          </a:solidFill>
                          <a:latin typeface="Calibri"/>
                        </a:rPr>
                        <a:t>700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1200" b="0" i="0" u="none" strike="noStrike">
                          <a:solidFill>
                            <a:srgbClr val="000000"/>
                          </a:solidFill>
                          <a:latin typeface="Calibri"/>
                        </a:rPr>
                        <a:t>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ECFF"/>
                    </a:solidFill>
                  </a:tcPr>
                </a:tc>
                <a:tc>
                  <a:txBody>
                    <a:bodyPr/>
                    <a:lstStyle/>
                    <a:p>
                      <a:pPr algn="r" fontAlgn="ctr"/>
                      <a:r>
                        <a:rPr lang="it-IT" sz="1200" b="0" i="0" u="none" strike="noStrike">
                          <a:solidFill>
                            <a:srgbClr val="000000"/>
                          </a:solidFill>
                          <a:latin typeface="Calibri"/>
                        </a:rPr>
                        <a:t>11.00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it-IT" sz="1200" b="0" i="0" u="none" strike="noStrike">
                          <a:solidFill>
                            <a:srgbClr val="000000"/>
                          </a:solidFill>
                          <a:latin typeface="Calibri"/>
                        </a:rPr>
                        <a:t>110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a:solidFill>
                            <a:srgbClr val="000000"/>
                          </a:solidFill>
                          <a:latin typeface="Calibri"/>
                        </a:rPr>
                        <a:t>430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a:solidFill>
                            <a:srgbClr val="000000"/>
                          </a:solidFill>
                          <a:latin typeface="Calibri"/>
                        </a:rPr>
                        <a:t>540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it-IT" sz="1200" b="0" i="0" u="none" strike="noStrike" dirty="0">
                          <a:solidFill>
                            <a:srgbClr val="000000"/>
                          </a:solidFill>
                          <a:latin typeface="Calibri"/>
                        </a:rPr>
                        <a:t>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ECFF"/>
                    </a:solidFill>
                  </a:tcPr>
                </a:tc>
                <a:tc>
                  <a:txBody>
                    <a:bodyPr/>
                    <a:lstStyle/>
                    <a:p>
                      <a:pPr algn="r" fontAlgn="ctr"/>
                      <a:r>
                        <a:rPr lang="it-IT" sz="1200" b="0" i="0" u="none" strike="noStrike">
                          <a:solidFill>
                            <a:srgbClr val="000000"/>
                          </a:solidFill>
                          <a:latin typeface="Calibri"/>
                        </a:rPr>
                        <a:t>1 240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a:solidFill>
                            <a:srgbClr val="000000"/>
                          </a:solidFill>
                          <a:latin typeface="Calibri"/>
                        </a:rPr>
                        <a:t>360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a:solidFill>
                            <a:srgbClr val="000000"/>
                          </a:solidFill>
                          <a:latin typeface="Calibri"/>
                        </a:rPr>
                        <a:t>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a:solidFill>
                            <a:srgbClr val="000000"/>
                          </a:solidFill>
                          <a:latin typeface="Calibri"/>
                        </a:rPr>
                        <a:t>200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1" i="0" u="none" strike="noStrike">
                          <a:solidFill>
                            <a:srgbClr val="000000"/>
                          </a:solidFill>
                          <a:latin typeface="Calibri"/>
                        </a:rPr>
                        <a:t>1 999</a:t>
                      </a:r>
                    </a:p>
                  </a:txBody>
                  <a:tcPr marL="0" marR="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1" i="0" u="none" strike="noStrike" dirty="0">
                          <a:solidFill>
                            <a:srgbClr val="FF0000"/>
                          </a:solidFill>
                          <a:latin typeface="Calibri"/>
                        </a:rPr>
                        <a:t>1 147</a:t>
                      </a:r>
                    </a:p>
                  </a:txBody>
                  <a:tcPr marL="0" marR="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3209">
                <a:tc>
                  <a:txBody>
                    <a:bodyPr/>
                    <a:lstStyle/>
                    <a:p>
                      <a:pPr algn="ctr" fontAlgn="ctr"/>
                      <a:r>
                        <a:rPr lang="it-IT" sz="1200" b="0" i="0" u="none" strike="noStrike">
                          <a:solidFill>
                            <a:srgbClr val="000000"/>
                          </a:solidFill>
                          <a:latin typeface="Calibri"/>
                        </a:rPr>
                        <a:t>2022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F1FF"/>
                    </a:solidFill>
                  </a:tcPr>
                </a:tc>
                <a:tc>
                  <a:txBody>
                    <a:bodyPr/>
                    <a:lstStyle/>
                    <a:p>
                      <a:pPr algn="l" fontAlgn="ctr"/>
                      <a:r>
                        <a:rPr lang="it-IT" sz="1200" b="0" i="0" u="none" strike="noStrike" dirty="0">
                          <a:solidFill>
                            <a:srgbClr val="000000"/>
                          </a:solidFill>
                          <a:latin typeface="Calibri"/>
                        </a:rPr>
                        <a:t>EPFL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F1FF"/>
                    </a:solidFill>
                  </a:tcPr>
                </a:tc>
                <a:tc>
                  <a:txBody>
                    <a:bodyPr/>
                    <a:lstStyle/>
                    <a:p>
                      <a:pPr algn="r" fontAlgn="ctr"/>
                      <a:r>
                        <a:rPr lang="it-IT" sz="1200" b="0" i="0" u="none" strike="noStrike" dirty="0">
                          <a:solidFill>
                            <a:srgbClr val="000000"/>
                          </a:solidFill>
                          <a:latin typeface="Calibri"/>
                        </a:rPr>
                        <a:t>33.00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2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dirty="0">
                          <a:solidFill>
                            <a:srgbClr val="000000"/>
                          </a:solidFill>
                          <a:latin typeface="Calibri"/>
                        </a:rPr>
                        <a:t>33.00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a:solidFill>
                            <a:srgbClr val="000000"/>
                          </a:solidFill>
                          <a:latin typeface="Calibri"/>
                        </a:rPr>
                        <a:t>334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dirty="0">
                          <a:solidFill>
                            <a:srgbClr val="000000"/>
                          </a:solidFill>
                          <a:latin typeface="Calibri"/>
                        </a:rPr>
                        <a:t>2 350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it-IT" sz="1200" b="0" i="0" u="none" strike="noStrike">
                          <a:solidFill>
                            <a:srgbClr val="000000"/>
                          </a:solidFill>
                          <a:latin typeface="Calibri"/>
                        </a:rPr>
                        <a:t>2 350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1200" b="0" i="0" u="none" strike="noStrike">
                          <a:solidFill>
                            <a:srgbClr val="000000"/>
                          </a:solidFill>
                          <a:latin typeface="Calibri"/>
                        </a:rPr>
                        <a:t>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ECFF"/>
                    </a:solidFill>
                  </a:tcPr>
                </a:tc>
                <a:tc>
                  <a:txBody>
                    <a:bodyPr/>
                    <a:lstStyle/>
                    <a:p>
                      <a:pPr algn="r" fontAlgn="ctr"/>
                      <a:r>
                        <a:rPr lang="it-IT" sz="1200" b="0" i="0" u="none" strike="noStrike">
                          <a:solidFill>
                            <a:srgbClr val="000000"/>
                          </a:solidFill>
                          <a:latin typeface="Calibri"/>
                        </a:rPr>
                        <a:t>9.90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a:solidFill>
                            <a:srgbClr val="000000"/>
                          </a:solidFill>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a:solidFill>
                            <a:srgbClr val="000000"/>
                          </a:solidFill>
                          <a:latin typeface="Calibri"/>
                        </a:rPr>
                        <a:t>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a:solidFill>
                            <a:srgbClr val="000000"/>
                          </a:solidFill>
                          <a:latin typeface="Calibri"/>
                        </a:rPr>
                        <a:t>400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it-IT" sz="1200" b="0" i="0" u="none" strike="noStrike">
                          <a:solidFill>
                            <a:srgbClr val="000000"/>
                          </a:solidFill>
                          <a:latin typeface="Calibri"/>
                        </a:rPr>
                        <a:t>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ECFF"/>
                    </a:solidFill>
                  </a:tcPr>
                </a:tc>
                <a:tc>
                  <a:txBody>
                    <a:bodyPr/>
                    <a:lstStyle/>
                    <a:p>
                      <a:pPr algn="r" fontAlgn="ctr"/>
                      <a:r>
                        <a:rPr lang="it-IT" sz="1200" b="0" i="0" u="none" strike="noStrike">
                          <a:solidFill>
                            <a:srgbClr val="000000"/>
                          </a:solidFill>
                          <a:latin typeface="Calibri"/>
                        </a:rPr>
                        <a:t>2 750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a:solidFill>
                            <a:srgbClr val="000000"/>
                          </a:solidFill>
                          <a:latin typeface="Calibri"/>
                        </a:rPr>
                        <a:t>771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a:solidFill>
                            <a:srgbClr val="000000"/>
                          </a:solidFill>
                          <a:latin typeface="Calibri"/>
                        </a:rPr>
                        <a:t>1 600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a:solidFill>
                            <a:srgbClr val="000000"/>
                          </a:solidFill>
                          <a:latin typeface="Calibri"/>
                        </a:rPr>
                        <a:t>1 600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1" i="0" u="none" strike="noStrike">
                          <a:solidFill>
                            <a:srgbClr val="000000"/>
                          </a:solidFill>
                          <a:latin typeface="Calibri"/>
                        </a:rPr>
                        <a:t>5 456</a:t>
                      </a:r>
                    </a:p>
                  </a:txBody>
                  <a:tcPr marL="0" marR="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1" i="0" u="none" strike="noStrike">
                          <a:solidFill>
                            <a:srgbClr val="FF0000"/>
                          </a:solidFill>
                          <a:latin typeface="Calibri"/>
                        </a:rPr>
                        <a:t>3 334</a:t>
                      </a:r>
                    </a:p>
                  </a:txBody>
                  <a:tcPr marL="0" marR="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3209">
                <a:tc>
                  <a:txBody>
                    <a:bodyPr/>
                    <a:lstStyle/>
                    <a:p>
                      <a:pPr algn="ctr" fontAlgn="ctr"/>
                      <a:r>
                        <a:rPr lang="it-IT" sz="1200" b="0" i="0" u="none" strike="noStrike">
                          <a:solidFill>
                            <a:srgbClr val="000000"/>
                          </a:solidFill>
                          <a:latin typeface="Calibri"/>
                        </a:rPr>
                        <a:t>2023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F1FF"/>
                    </a:solidFill>
                  </a:tcPr>
                </a:tc>
                <a:tc>
                  <a:txBody>
                    <a:bodyPr/>
                    <a:lstStyle/>
                    <a:p>
                      <a:pPr algn="l" fontAlgn="ctr"/>
                      <a:r>
                        <a:rPr lang="it-IT" sz="1200" b="0" i="0" u="none" strike="noStrike">
                          <a:solidFill>
                            <a:srgbClr val="000000"/>
                          </a:solidFill>
                          <a:latin typeface="Calibri"/>
                        </a:rPr>
                        <a:t>EPFL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F1FF"/>
                    </a:solidFill>
                  </a:tcPr>
                </a:tc>
                <a:tc>
                  <a:txBody>
                    <a:bodyPr/>
                    <a:lstStyle/>
                    <a:p>
                      <a:pPr algn="r" fontAlgn="ctr"/>
                      <a:r>
                        <a:rPr lang="it-IT" sz="1200" b="0" i="0" u="none" strike="noStrike">
                          <a:solidFill>
                            <a:srgbClr val="000000"/>
                          </a:solidFill>
                          <a:latin typeface="Calibri"/>
                        </a:rPr>
                        <a:t>33.00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dirty="0">
                          <a:solidFill>
                            <a:srgbClr val="000000"/>
                          </a:solidFill>
                          <a:latin typeface="Calibri"/>
                        </a:rPr>
                        <a:t>33.00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dirty="0">
                          <a:solidFill>
                            <a:srgbClr val="000000"/>
                          </a:solidFill>
                          <a:latin typeface="Calibri"/>
                        </a:rPr>
                        <a:t>340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dirty="0">
                          <a:solidFill>
                            <a:srgbClr val="000000"/>
                          </a:solidFill>
                          <a:latin typeface="Calibri"/>
                        </a:rPr>
                        <a:t>2 600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it-IT" sz="1200" b="0" i="0" u="none" strike="noStrike" dirty="0">
                          <a:solidFill>
                            <a:srgbClr val="000000"/>
                          </a:solidFill>
                          <a:latin typeface="Calibri"/>
                        </a:rPr>
                        <a:t>2 600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1200" b="0" i="0" u="none" strike="noStrike" dirty="0">
                          <a:solidFill>
                            <a:srgbClr val="000000"/>
                          </a:solidFill>
                          <a:latin typeface="Calibri"/>
                        </a:rPr>
                        <a:t>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ECFF"/>
                    </a:solidFill>
                  </a:tcPr>
                </a:tc>
                <a:tc>
                  <a:txBody>
                    <a:bodyPr/>
                    <a:lstStyle/>
                    <a:p>
                      <a:pPr algn="r" fontAlgn="ctr"/>
                      <a:r>
                        <a:rPr lang="it-IT" sz="1200" b="0" i="0" u="none" strike="noStrike" dirty="0">
                          <a:solidFill>
                            <a:srgbClr val="000000"/>
                          </a:solidFill>
                          <a:latin typeface="Calibri"/>
                        </a:rPr>
                        <a:t>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dirty="0">
                          <a:solidFill>
                            <a:srgbClr val="000000"/>
                          </a:solidFill>
                          <a:latin typeface="Calibri"/>
                        </a:rPr>
                        <a:t>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dirty="0">
                          <a:solidFill>
                            <a:srgbClr val="000000"/>
                          </a:solidFill>
                          <a:latin typeface="Calibri"/>
                        </a:rPr>
                        <a:t>128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dirty="0">
                          <a:solidFill>
                            <a:srgbClr val="000000"/>
                          </a:solidFill>
                          <a:latin typeface="Calibri"/>
                        </a:rPr>
                        <a:t>190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it-IT" sz="1200" b="0" i="0" u="none" strike="noStrike" dirty="0">
                          <a:solidFill>
                            <a:srgbClr val="000000"/>
                          </a:solidFill>
                          <a:latin typeface="Calibri"/>
                        </a:rPr>
                        <a:t>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ECFF"/>
                    </a:solidFill>
                  </a:tcPr>
                </a:tc>
                <a:tc>
                  <a:txBody>
                    <a:bodyPr/>
                    <a:lstStyle/>
                    <a:p>
                      <a:pPr algn="r" fontAlgn="ctr"/>
                      <a:r>
                        <a:rPr lang="it-IT" sz="1200" b="0" i="0" u="none" strike="noStrike" dirty="0">
                          <a:solidFill>
                            <a:srgbClr val="000000"/>
                          </a:solidFill>
                          <a:latin typeface="Calibri"/>
                        </a:rPr>
                        <a:t>2 790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dirty="0">
                          <a:solidFill>
                            <a:srgbClr val="000000"/>
                          </a:solidFill>
                          <a:latin typeface="Calibri"/>
                        </a:rPr>
                        <a:t>782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a:solidFill>
                            <a:srgbClr val="000000"/>
                          </a:solidFill>
                          <a:latin typeface="Calibri"/>
                        </a:rPr>
                        <a:t>1 600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a:solidFill>
                            <a:srgbClr val="000000"/>
                          </a:solidFill>
                          <a:latin typeface="Calibri"/>
                        </a:rPr>
                        <a:t>1 600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1" i="0" u="none" strike="noStrike">
                          <a:solidFill>
                            <a:srgbClr val="000000"/>
                          </a:solidFill>
                          <a:latin typeface="Calibri"/>
                        </a:rPr>
                        <a:t>5 512</a:t>
                      </a:r>
                    </a:p>
                  </a:txBody>
                  <a:tcPr marL="0" marR="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1" i="0" u="none" strike="noStrike">
                          <a:solidFill>
                            <a:srgbClr val="FF0000"/>
                          </a:solidFill>
                          <a:latin typeface="Calibri"/>
                        </a:rPr>
                        <a:t>3 278</a:t>
                      </a:r>
                    </a:p>
                  </a:txBody>
                  <a:tcPr marL="0" marR="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3209">
                <a:tc>
                  <a:txBody>
                    <a:bodyPr/>
                    <a:lstStyle/>
                    <a:p>
                      <a:pPr algn="ctr" fontAlgn="ctr"/>
                      <a:r>
                        <a:rPr lang="it-IT" sz="1200" b="0" i="0" u="none" strike="noStrike">
                          <a:solidFill>
                            <a:srgbClr val="000000"/>
                          </a:solidFill>
                          <a:latin typeface="Calibri"/>
                        </a:rPr>
                        <a:t>2024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F1FF"/>
                    </a:solidFill>
                  </a:tcPr>
                </a:tc>
                <a:tc>
                  <a:txBody>
                    <a:bodyPr/>
                    <a:lstStyle/>
                    <a:p>
                      <a:pPr algn="l" fontAlgn="ctr"/>
                      <a:r>
                        <a:rPr lang="it-IT" sz="1200" b="0" i="0" u="none" strike="noStrike">
                          <a:solidFill>
                            <a:srgbClr val="000000"/>
                          </a:solidFill>
                          <a:latin typeface="Calibri"/>
                        </a:rPr>
                        <a:t>EPFL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F1FF"/>
                    </a:solidFill>
                  </a:tcPr>
                </a:tc>
                <a:tc>
                  <a:txBody>
                    <a:bodyPr/>
                    <a:lstStyle/>
                    <a:p>
                      <a:pPr algn="r" fontAlgn="ctr"/>
                      <a:r>
                        <a:rPr lang="it-IT" sz="1200" b="0" i="0" u="none" strike="noStrike">
                          <a:solidFill>
                            <a:srgbClr val="000000"/>
                          </a:solidFill>
                          <a:latin typeface="Calibri"/>
                        </a:rPr>
                        <a:t>24.00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a:solidFill>
                            <a:srgbClr val="000000"/>
                          </a:solidFill>
                          <a:latin typeface="Calibri"/>
                        </a:rPr>
                        <a:t>24.00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a:solidFill>
                            <a:srgbClr val="000000"/>
                          </a:solidFill>
                          <a:latin typeface="Calibri"/>
                        </a:rPr>
                        <a:t>251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dirty="0">
                          <a:solidFill>
                            <a:srgbClr val="000000"/>
                          </a:solidFill>
                          <a:latin typeface="Calibri"/>
                        </a:rPr>
                        <a:t>1 850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it-IT" sz="1200" b="0" i="0" u="none" strike="noStrike" dirty="0">
                          <a:solidFill>
                            <a:srgbClr val="000000"/>
                          </a:solidFill>
                          <a:latin typeface="Calibri"/>
                        </a:rPr>
                        <a:t>1 850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1200" b="0" i="0" u="none" strike="noStrike">
                          <a:solidFill>
                            <a:srgbClr val="000000"/>
                          </a:solidFill>
                          <a:latin typeface="Calibri"/>
                        </a:rPr>
                        <a:t>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ECFF"/>
                    </a:solidFill>
                  </a:tcPr>
                </a:tc>
                <a:tc>
                  <a:txBody>
                    <a:bodyPr/>
                    <a:lstStyle/>
                    <a:p>
                      <a:pPr algn="r" fontAlgn="ctr"/>
                      <a:r>
                        <a:rPr lang="it-IT" sz="1200" b="0" i="0" u="none" strike="noStrike" dirty="0">
                          <a:solidFill>
                            <a:srgbClr val="000000"/>
                          </a:solidFill>
                          <a:latin typeface="Calibri"/>
                        </a:rPr>
                        <a:t>9.60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dirty="0">
                          <a:solidFill>
                            <a:srgbClr val="000000"/>
                          </a:solidFill>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dirty="0">
                          <a:solidFill>
                            <a:srgbClr val="000000"/>
                          </a:solidFill>
                          <a:latin typeface="Calibri"/>
                        </a:rPr>
                        <a:t>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dirty="0">
                          <a:solidFill>
                            <a:srgbClr val="000000"/>
                          </a:solidFill>
                          <a:latin typeface="Calibri"/>
                        </a:rPr>
                        <a:t>400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it-IT" sz="1200" b="0" i="0" u="none" strike="noStrike">
                          <a:solidFill>
                            <a:srgbClr val="000000"/>
                          </a:solidFill>
                          <a:latin typeface="Calibri"/>
                        </a:rPr>
                        <a:t>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ECFF"/>
                    </a:solidFill>
                  </a:tcPr>
                </a:tc>
                <a:tc>
                  <a:txBody>
                    <a:bodyPr/>
                    <a:lstStyle/>
                    <a:p>
                      <a:pPr algn="r" fontAlgn="ctr"/>
                      <a:r>
                        <a:rPr lang="it-IT" sz="1200" b="0" i="0" u="none" strike="noStrike">
                          <a:solidFill>
                            <a:srgbClr val="000000"/>
                          </a:solidFill>
                          <a:latin typeface="Calibri"/>
                        </a:rPr>
                        <a:t>2 250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a:solidFill>
                            <a:srgbClr val="000000"/>
                          </a:solidFill>
                          <a:latin typeface="Calibri"/>
                        </a:rPr>
                        <a:t>625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dirty="0">
                          <a:solidFill>
                            <a:srgbClr val="000000"/>
                          </a:solidFill>
                          <a:latin typeface="Calibri"/>
                        </a:rPr>
                        <a:t>150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a:solidFill>
                            <a:srgbClr val="000000"/>
                          </a:solidFill>
                          <a:latin typeface="Calibri"/>
                        </a:rPr>
                        <a:t>150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1" i="0" u="none" strike="noStrike">
                          <a:solidFill>
                            <a:srgbClr val="000000"/>
                          </a:solidFill>
                          <a:latin typeface="Calibri"/>
                        </a:rPr>
                        <a:t>3 276</a:t>
                      </a:r>
                    </a:p>
                  </a:txBody>
                  <a:tcPr marL="0" marR="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1" i="0" u="none" strike="noStrike">
                          <a:solidFill>
                            <a:srgbClr val="FF0000"/>
                          </a:solidFill>
                          <a:latin typeface="Calibri"/>
                        </a:rPr>
                        <a:t>1 582</a:t>
                      </a:r>
                    </a:p>
                  </a:txBody>
                  <a:tcPr marL="0" marR="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3209">
                <a:tc>
                  <a:txBody>
                    <a:bodyPr/>
                    <a:lstStyle/>
                    <a:p>
                      <a:pPr algn="ctr" fontAlgn="ctr"/>
                      <a:r>
                        <a:rPr lang="it-IT" sz="1200" b="0" i="0" u="none" strike="noStrike">
                          <a:solidFill>
                            <a:srgbClr val="000000"/>
                          </a:solidFill>
                          <a:latin typeface="Calibri"/>
                        </a:rPr>
                        <a:t>2025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F1FF"/>
                    </a:solidFill>
                  </a:tcPr>
                </a:tc>
                <a:tc>
                  <a:txBody>
                    <a:bodyPr/>
                    <a:lstStyle/>
                    <a:p>
                      <a:pPr algn="l" fontAlgn="ctr"/>
                      <a:r>
                        <a:rPr lang="it-IT" sz="1200" b="0" i="0" u="none" strike="noStrike">
                          <a:solidFill>
                            <a:srgbClr val="000000"/>
                          </a:solidFill>
                          <a:latin typeface="Calibri"/>
                        </a:rPr>
                        <a:t>EPFL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F1FF"/>
                    </a:solidFill>
                  </a:tcPr>
                </a:tc>
                <a:tc>
                  <a:txBody>
                    <a:bodyPr/>
                    <a:lstStyle/>
                    <a:p>
                      <a:pPr algn="r" fontAlgn="ctr"/>
                      <a:r>
                        <a:rPr lang="it-IT" sz="1200" b="0" i="0" u="none" strike="noStrike">
                          <a:solidFill>
                            <a:srgbClr val="000000"/>
                          </a:solidFill>
                          <a:latin typeface="Calibri"/>
                        </a:rPr>
                        <a:t>24.00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a:solidFill>
                            <a:srgbClr val="000000"/>
                          </a:solidFill>
                          <a:latin typeface="Calibri"/>
                        </a:rPr>
                        <a:t>24.00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a:solidFill>
                            <a:srgbClr val="000000"/>
                          </a:solidFill>
                          <a:latin typeface="Calibri"/>
                        </a:rPr>
                        <a:t>254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dirty="0">
                          <a:solidFill>
                            <a:srgbClr val="000000"/>
                          </a:solidFill>
                          <a:latin typeface="Calibri"/>
                        </a:rPr>
                        <a:t>810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it-IT" sz="1200" b="0" i="0" u="none" strike="noStrike" dirty="0">
                          <a:solidFill>
                            <a:srgbClr val="000000"/>
                          </a:solidFill>
                          <a:latin typeface="Calibri"/>
                        </a:rPr>
                        <a:t>810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1200" b="0" i="0" u="none" strike="noStrike">
                          <a:solidFill>
                            <a:srgbClr val="000000"/>
                          </a:solidFill>
                          <a:latin typeface="Calibri"/>
                        </a:rPr>
                        <a:t>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ECFF"/>
                    </a:solidFill>
                  </a:tcPr>
                </a:tc>
                <a:tc>
                  <a:txBody>
                    <a:bodyPr/>
                    <a:lstStyle/>
                    <a:p>
                      <a:pPr algn="r" fontAlgn="ctr"/>
                      <a:r>
                        <a:rPr lang="it-IT" sz="1200" b="0" i="0" u="none" strike="noStrike">
                          <a:solidFill>
                            <a:srgbClr val="000000"/>
                          </a:solidFill>
                          <a:latin typeface="Calibri"/>
                        </a:rPr>
                        <a:t>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a:solidFill>
                            <a:srgbClr val="000000"/>
                          </a:solidFill>
                          <a:latin typeface="Calibri"/>
                        </a:rPr>
                        <a:t>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a:solidFill>
                            <a:srgbClr val="000000"/>
                          </a:solidFill>
                          <a:latin typeface="Calibri"/>
                        </a:rPr>
                        <a:t>126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dirty="0">
                          <a:solidFill>
                            <a:srgbClr val="000000"/>
                          </a:solidFill>
                          <a:latin typeface="Calibri"/>
                        </a:rPr>
                        <a:t>190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it-IT" sz="1200" b="0" i="0" u="none" strike="noStrike" dirty="0">
                          <a:solidFill>
                            <a:srgbClr val="000000"/>
                          </a:solidFill>
                          <a:latin typeface="Calibri"/>
                        </a:rPr>
                        <a:t>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ECFF"/>
                    </a:solidFill>
                  </a:tcPr>
                </a:tc>
                <a:tc>
                  <a:txBody>
                    <a:bodyPr/>
                    <a:lstStyle/>
                    <a:p>
                      <a:pPr algn="r" fontAlgn="ctr"/>
                      <a:r>
                        <a:rPr lang="it-IT" sz="1200" b="0" i="0" u="none" strike="noStrike" dirty="0">
                          <a:solidFill>
                            <a:srgbClr val="000000"/>
                          </a:solidFill>
                          <a:latin typeface="Calibri"/>
                        </a:rPr>
                        <a:t>1 000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dirty="0">
                          <a:solidFill>
                            <a:srgbClr val="000000"/>
                          </a:solidFill>
                          <a:latin typeface="Calibri"/>
                        </a:rPr>
                        <a:t>314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dirty="0">
                          <a:solidFill>
                            <a:srgbClr val="000000"/>
                          </a:solidFill>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dirty="0">
                          <a:solidFill>
                            <a:srgbClr val="000000"/>
                          </a:solidFill>
                          <a:latin typeface="Calibri"/>
                        </a:rPr>
                        <a:t>50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1" i="0" u="none" strike="noStrike" dirty="0">
                          <a:solidFill>
                            <a:srgbClr val="000000"/>
                          </a:solidFill>
                          <a:latin typeface="Calibri"/>
                        </a:rPr>
                        <a:t>1 618</a:t>
                      </a:r>
                    </a:p>
                  </a:txBody>
                  <a:tcPr marL="0" marR="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1" i="0" u="none" strike="noStrike" dirty="0">
                          <a:solidFill>
                            <a:srgbClr val="FF0000"/>
                          </a:solidFill>
                          <a:latin typeface="Calibri"/>
                        </a:rPr>
                        <a:t>780</a:t>
                      </a:r>
                    </a:p>
                  </a:txBody>
                  <a:tcPr marL="0" marR="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176">
                <a:tc>
                  <a:txBody>
                    <a:bodyPr/>
                    <a:lstStyle/>
                    <a:p>
                      <a:pPr algn="ctr" fontAlgn="ctr"/>
                      <a:endParaRPr lang="it-IT" sz="5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ctr"/>
                      <a:endParaRPr lang="it-IT" sz="5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ctr"/>
                      <a:endParaRPr lang="it-IT" sz="5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ctr"/>
                      <a:endParaRPr lang="it-IT" sz="5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ctr"/>
                      <a:endParaRPr lang="it-IT" sz="5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ctr"/>
                      <a:endParaRPr lang="it-IT" sz="5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ctr"/>
                      <a:endParaRPr lang="it-IT" sz="5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ctr"/>
                      <a:endParaRPr lang="it-IT" sz="5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endParaRPr lang="it-IT" sz="5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ctr"/>
                      <a:endParaRPr lang="it-IT" sz="5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ctr"/>
                      <a:endParaRPr lang="it-IT" sz="5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ctr"/>
                      <a:endParaRPr lang="it-IT" sz="5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ctr"/>
                      <a:endParaRPr lang="it-IT" sz="5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endParaRPr lang="it-IT" sz="5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ctr"/>
                      <a:endParaRPr lang="it-IT" sz="5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ctr"/>
                      <a:endParaRPr lang="it-IT" sz="5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ctr"/>
                      <a:endParaRPr lang="it-IT" sz="5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ctr"/>
                      <a:endParaRPr lang="it-IT" sz="5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ctr"/>
                      <a:endParaRPr lang="it-IT" sz="500" b="1" i="0" u="none" strike="noStrike" dirty="0">
                        <a:solidFill>
                          <a:srgbClr val="000000"/>
                        </a:solidFill>
                        <a:latin typeface="Calibri"/>
                      </a:endParaRPr>
                    </a:p>
                  </a:txBody>
                  <a:tcPr marL="0" marR="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ctr"/>
                      <a:endParaRPr lang="it-IT" sz="500" b="1" i="0" u="none" strike="noStrike" dirty="0">
                        <a:solidFill>
                          <a:srgbClr val="FF0000"/>
                        </a:solidFill>
                        <a:latin typeface="Calibri"/>
                      </a:endParaRPr>
                    </a:p>
                  </a:txBody>
                  <a:tcPr marL="0" marR="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r h="193209">
                <a:tc>
                  <a:txBody>
                    <a:bodyPr/>
                    <a:lstStyle/>
                    <a:p>
                      <a:pPr algn="ctr" fontAlgn="ctr"/>
                      <a:r>
                        <a:rPr lang="it-IT" sz="1200" b="0" i="0" u="none" strike="noStrike" dirty="0">
                          <a:solidFill>
                            <a:srgbClr val="000000"/>
                          </a:solidFill>
                          <a:latin typeface="Calibri"/>
                        </a:rPr>
                        <a:t>2021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F1FF"/>
                    </a:solidFill>
                  </a:tcPr>
                </a:tc>
                <a:tc>
                  <a:txBody>
                    <a:bodyPr/>
                    <a:lstStyle/>
                    <a:p>
                      <a:pPr algn="l" fontAlgn="ctr"/>
                      <a:r>
                        <a:rPr lang="it-IT" sz="1200" b="0" i="0" u="none" strike="noStrike" dirty="0">
                          <a:solidFill>
                            <a:srgbClr val="000000"/>
                          </a:solidFill>
                          <a:latin typeface="Calibri"/>
                        </a:rPr>
                        <a:t>KIT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F1FF"/>
                    </a:solidFill>
                  </a:tcPr>
                </a:tc>
                <a:tc>
                  <a:txBody>
                    <a:bodyPr/>
                    <a:lstStyle/>
                    <a:p>
                      <a:pPr algn="r" fontAlgn="ctr"/>
                      <a:r>
                        <a:rPr lang="it-IT" sz="1200" b="0" i="0" u="none" strike="noStrike" dirty="0">
                          <a:solidFill>
                            <a:srgbClr val="000000"/>
                          </a:solidFill>
                          <a:latin typeface="Calibri"/>
                        </a:rPr>
                        <a:t>9.00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2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dirty="0">
                          <a:solidFill>
                            <a:srgbClr val="000000"/>
                          </a:solidFill>
                          <a:latin typeface="Calibri"/>
                        </a:rPr>
                        <a:t>9.00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dirty="0">
                          <a:solidFill>
                            <a:srgbClr val="000000"/>
                          </a:solidFill>
                          <a:latin typeface="Calibri"/>
                        </a:rPr>
                        <a:t>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dirty="0">
                          <a:solidFill>
                            <a:srgbClr val="000000"/>
                          </a:solidFill>
                          <a:latin typeface="Calibri"/>
                        </a:rPr>
                        <a:t>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it-IT" sz="1200" b="0" i="0" u="none" strike="noStrike" dirty="0">
                          <a:solidFill>
                            <a:srgbClr val="000000"/>
                          </a:solidFill>
                          <a:latin typeface="Calibri"/>
                        </a:rPr>
                        <a:t>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1200" b="0" i="0" u="none" strike="noStrike" dirty="0">
                          <a:solidFill>
                            <a:srgbClr val="000000"/>
                          </a:solidFill>
                          <a:latin typeface="Calibri"/>
                        </a:rPr>
                        <a:t>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ECFF"/>
                    </a:solidFill>
                  </a:tcPr>
                </a:tc>
                <a:tc>
                  <a:txBody>
                    <a:bodyPr/>
                    <a:lstStyle/>
                    <a:p>
                      <a:pPr algn="r" fontAlgn="ctr"/>
                      <a:r>
                        <a:rPr lang="it-IT" sz="1200" b="0" i="0" u="none" strike="noStrike" dirty="0">
                          <a:solidFill>
                            <a:srgbClr val="000000"/>
                          </a:solidFill>
                          <a:latin typeface="Calibri"/>
                        </a:rPr>
                        <a:t>4.20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dirty="0">
                          <a:solidFill>
                            <a:srgbClr val="000000"/>
                          </a:solidFill>
                          <a:latin typeface="Calibri"/>
                        </a:rPr>
                        <a:t>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dirty="0">
                          <a:solidFill>
                            <a:srgbClr val="000000"/>
                          </a:solidFill>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dirty="0">
                          <a:solidFill>
                            <a:srgbClr val="000000"/>
                          </a:solidFill>
                          <a:latin typeface="Calibri"/>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1200" b="0" i="0" u="none" strike="noStrike">
                          <a:solidFill>
                            <a:srgbClr val="000000"/>
                          </a:solidFill>
                          <a:latin typeface="Calibri"/>
                        </a:rPr>
                        <a:t>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ECFF"/>
                    </a:solidFill>
                  </a:tcPr>
                </a:tc>
                <a:tc>
                  <a:txBody>
                    <a:bodyPr/>
                    <a:lstStyle/>
                    <a:p>
                      <a:pPr algn="r" fontAlgn="ctr"/>
                      <a:r>
                        <a:rPr lang="it-IT" sz="1200" b="0" i="0" u="none" strike="noStrike">
                          <a:solidFill>
                            <a:srgbClr val="000000"/>
                          </a:solidFill>
                          <a:latin typeface="Calibri"/>
                        </a:rPr>
                        <a:t>165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a:solidFill>
                            <a:srgbClr val="000000"/>
                          </a:solidFill>
                          <a:latin typeface="Calibri"/>
                        </a:rPr>
                        <a:t>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it-IT" sz="12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a:solidFill>
                            <a:srgbClr val="000000"/>
                          </a:solidFill>
                          <a:latin typeface="Calibri"/>
                        </a:rPr>
                        <a:t>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1" i="0" u="none" strike="noStrike">
                          <a:solidFill>
                            <a:srgbClr val="000000"/>
                          </a:solidFill>
                          <a:latin typeface="Calibri"/>
                        </a:rPr>
                        <a:t>285</a:t>
                      </a:r>
                    </a:p>
                  </a:txBody>
                  <a:tcPr marL="0" marR="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1" i="0" u="none" strike="noStrike">
                          <a:solidFill>
                            <a:srgbClr val="FF0000"/>
                          </a:solidFill>
                          <a:latin typeface="Calibri"/>
                        </a:rPr>
                        <a:t>122</a:t>
                      </a:r>
                    </a:p>
                  </a:txBody>
                  <a:tcPr marL="0" marR="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3209">
                <a:tc>
                  <a:txBody>
                    <a:bodyPr/>
                    <a:lstStyle/>
                    <a:p>
                      <a:pPr algn="ctr" fontAlgn="ctr"/>
                      <a:r>
                        <a:rPr lang="it-IT" sz="1200" b="0" i="0" u="none" strike="noStrike" dirty="0">
                          <a:solidFill>
                            <a:srgbClr val="000000"/>
                          </a:solidFill>
                          <a:latin typeface="Calibri"/>
                        </a:rPr>
                        <a:t>2022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F1FF"/>
                    </a:solidFill>
                  </a:tcPr>
                </a:tc>
                <a:tc>
                  <a:txBody>
                    <a:bodyPr/>
                    <a:lstStyle/>
                    <a:p>
                      <a:pPr algn="l" fontAlgn="ctr"/>
                      <a:r>
                        <a:rPr lang="it-IT" sz="1200" b="0" i="0" u="none" strike="noStrike">
                          <a:solidFill>
                            <a:srgbClr val="000000"/>
                          </a:solidFill>
                          <a:latin typeface="Calibri"/>
                        </a:rPr>
                        <a:t>KIT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F1FF"/>
                    </a:solidFill>
                  </a:tcPr>
                </a:tc>
                <a:tc>
                  <a:txBody>
                    <a:bodyPr/>
                    <a:lstStyle/>
                    <a:p>
                      <a:pPr algn="r" fontAlgn="ctr"/>
                      <a:r>
                        <a:rPr lang="it-IT" sz="1200" b="0" i="0" u="none" strike="noStrike" dirty="0">
                          <a:solidFill>
                            <a:srgbClr val="000000"/>
                          </a:solidFill>
                          <a:latin typeface="Calibri"/>
                        </a:rPr>
                        <a:t>9.00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2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dirty="0">
                          <a:solidFill>
                            <a:srgbClr val="000000"/>
                          </a:solidFill>
                          <a:latin typeface="Calibri"/>
                        </a:rPr>
                        <a:t>9.00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dirty="0">
                          <a:solidFill>
                            <a:srgbClr val="000000"/>
                          </a:solidFill>
                          <a:latin typeface="Calibri"/>
                        </a:rPr>
                        <a:t>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dirty="0">
                          <a:solidFill>
                            <a:srgbClr val="000000"/>
                          </a:solidFill>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it-IT" sz="1200" b="0" i="0" u="none" strike="noStrike" dirty="0">
                          <a:solidFill>
                            <a:srgbClr val="000000"/>
                          </a:solidFill>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1200" b="0" i="0" u="none" strike="noStrike" dirty="0">
                          <a:solidFill>
                            <a:srgbClr val="000000"/>
                          </a:solidFill>
                          <a:latin typeface="Calibri"/>
                        </a:rPr>
                        <a:t>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ECFF"/>
                    </a:solidFill>
                  </a:tcPr>
                </a:tc>
                <a:tc>
                  <a:txBody>
                    <a:bodyPr/>
                    <a:lstStyle/>
                    <a:p>
                      <a:pPr algn="r" fontAlgn="ctr"/>
                      <a:r>
                        <a:rPr lang="it-IT" sz="1200" b="0" i="0" u="none" strike="noStrike" dirty="0">
                          <a:solidFill>
                            <a:srgbClr val="000000"/>
                          </a:solidFill>
                          <a:latin typeface="Calibri"/>
                        </a:rPr>
                        <a:t>4.20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a:solidFill>
                            <a:srgbClr val="000000"/>
                          </a:solidFill>
                          <a:latin typeface="Calibri"/>
                        </a:rPr>
                        <a:t>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a:solidFill>
                            <a:srgbClr val="000000"/>
                          </a:solidFill>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a:solidFill>
                            <a:srgbClr val="000000"/>
                          </a:solidFill>
                          <a:latin typeface="Calibri"/>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1200" b="0" i="0" u="none" strike="noStrike">
                          <a:solidFill>
                            <a:srgbClr val="000000"/>
                          </a:solidFill>
                          <a:latin typeface="Calibri"/>
                        </a:rPr>
                        <a:t>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ECFF"/>
                    </a:solidFill>
                  </a:tcPr>
                </a:tc>
                <a:tc>
                  <a:txBody>
                    <a:bodyPr/>
                    <a:lstStyle/>
                    <a:p>
                      <a:pPr algn="r" fontAlgn="ctr"/>
                      <a:r>
                        <a:rPr lang="it-IT" sz="1200" b="0" i="0" u="none" strike="noStrike">
                          <a:solidFill>
                            <a:srgbClr val="000000"/>
                          </a:solidFill>
                          <a:latin typeface="Calibri"/>
                        </a:rPr>
                        <a:t>130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a:solidFill>
                            <a:srgbClr val="000000"/>
                          </a:solidFill>
                          <a:latin typeface="Calibri"/>
                        </a:rPr>
                        <a:t>49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it-IT" sz="12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a:solidFill>
                            <a:srgbClr val="000000"/>
                          </a:solidFill>
                          <a:latin typeface="Calibri"/>
                        </a:rPr>
                        <a:t>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1" i="0" u="none" strike="noStrike">
                          <a:solidFill>
                            <a:srgbClr val="000000"/>
                          </a:solidFill>
                          <a:latin typeface="Calibri"/>
                        </a:rPr>
                        <a:t>244</a:t>
                      </a:r>
                    </a:p>
                  </a:txBody>
                  <a:tcPr marL="0" marR="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1" i="0" u="none" strike="noStrike">
                          <a:solidFill>
                            <a:srgbClr val="FF0000"/>
                          </a:solidFill>
                          <a:latin typeface="Calibri"/>
                        </a:rPr>
                        <a:t>105</a:t>
                      </a:r>
                    </a:p>
                  </a:txBody>
                  <a:tcPr marL="0" marR="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3209">
                <a:tc>
                  <a:txBody>
                    <a:bodyPr/>
                    <a:lstStyle/>
                    <a:p>
                      <a:pPr algn="ctr" fontAlgn="ctr"/>
                      <a:r>
                        <a:rPr lang="it-IT" sz="1200" b="0" i="0" u="none" strike="noStrike">
                          <a:solidFill>
                            <a:srgbClr val="000000"/>
                          </a:solidFill>
                          <a:latin typeface="Calibri"/>
                        </a:rPr>
                        <a:t>2023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F1FF"/>
                    </a:solidFill>
                  </a:tcPr>
                </a:tc>
                <a:tc>
                  <a:txBody>
                    <a:bodyPr/>
                    <a:lstStyle/>
                    <a:p>
                      <a:pPr algn="l" fontAlgn="ctr"/>
                      <a:r>
                        <a:rPr lang="it-IT" sz="1200" b="0" i="0" u="none" strike="noStrike">
                          <a:solidFill>
                            <a:srgbClr val="000000"/>
                          </a:solidFill>
                          <a:latin typeface="Calibri"/>
                        </a:rPr>
                        <a:t>KIT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F1FF"/>
                    </a:solidFill>
                  </a:tcPr>
                </a:tc>
                <a:tc>
                  <a:txBody>
                    <a:bodyPr/>
                    <a:lstStyle/>
                    <a:p>
                      <a:pPr algn="r" fontAlgn="ctr"/>
                      <a:r>
                        <a:rPr lang="it-IT" sz="1200" b="0" i="0" u="none" strike="noStrike">
                          <a:solidFill>
                            <a:srgbClr val="000000"/>
                          </a:solidFill>
                          <a:latin typeface="Calibri"/>
                        </a:rPr>
                        <a:t>9.00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a:solidFill>
                            <a:srgbClr val="000000"/>
                          </a:solidFill>
                          <a:latin typeface="Calibri"/>
                        </a:rPr>
                        <a:t>9.00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dirty="0">
                          <a:solidFill>
                            <a:srgbClr val="000000"/>
                          </a:solidFill>
                          <a:latin typeface="Calibri"/>
                        </a:rPr>
                        <a:t>66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dirty="0">
                          <a:solidFill>
                            <a:srgbClr val="000000"/>
                          </a:solidFill>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it-IT" sz="1200" b="0" i="0" u="none" strike="noStrike" dirty="0">
                          <a:solidFill>
                            <a:srgbClr val="000000"/>
                          </a:solidFill>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1200" b="0" i="0" u="none" strike="noStrike" dirty="0">
                          <a:solidFill>
                            <a:srgbClr val="000000"/>
                          </a:solidFill>
                          <a:latin typeface="Calibri"/>
                        </a:rPr>
                        <a:t>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ECFF"/>
                    </a:solidFill>
                  </a:tcPr>
                </a:tc>
                <a:tc>
                  <a:txBody>
                    <a:bodyPr/>
                    <a:lstStyle/>
                    <a:p>
                      <a:pPr algn="r" fontAlgn="ctr"/>
                      <a:r>
                        <a:rPr lang="it-IT" sz="1200" b="0" i="0" u="none" strike="noStrike" dirty="0">
                          <a:solidFill>
                            <a:srgbClr val="000000"/>
                          </a:solidFill>
                          <a:latin typeface="Calibri"/>
                        </a:rPr>
                        <a:t>4.10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dirty="0">
                          <a:solidFill>
                            <a:srgbClr val="000000"/>
                          </a:solidFill>
                          <a:latin typeface="Calibri"/>
                        </a:rPr>
                        <a:t>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dirty="0">
                          <a:solidFill>
                            <a:srgbClr val="000000"/>
                          </a:solidFill>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dirty="0">
                          <a:solidFill>
                            <a:srgbClr val="000000"/>
                          </a:solidFill>
                          <a:latin typeface="Calibri"/>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1200" b="0" i="0" u="none" strike="noStrike">
                          <a:solidFill>
                            <a:srgbClr val="000000"/>
                          </a:solidFill>
                          <a:latin typeface="Calibri"/>
                        </a:rPr>
                        <a:t>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ECFF"/>
                    </a:solidFill>
                  </a:tcPr>
                </a:tc>
                <a:tc>
                  <a:txBody>
                    <a:bodyPr/>
                    <a:lstStyle/>
                    <a:p>
                      <a:pPr algn="r" fontAlgn="ctr"/>
                      <a:r>
                        <a:rPr lang="it-IT" sz="1200" b="0" i="0" u="none" strike="noStrike">
                          <a:solidFill>
                            <a:srgbClr val="000000"/>
                          </a:solidFill>
                          <a:latin typeface="Calibri"/>
                        </a:rPr>
                        <a:t>105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a:solidFill>
                            <a:srgbClr val="000000"/>
                          </a:solidFill>
                          <a:latin typeface="Calibri"/>
                        </a:rPr>
                        <a:t>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it-IT" sz="12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a:solidFill>
                            <a:srgbClr val="000000"/>
                          </a:solidFill>
                          <a:latin typeface="Calibri"/>
                        </a:rPr>
                        <a:t>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1" i="0" u="none" strike="noStrike">
                          <a:solidFill>
                            <a:srgbClr val="000000"/>
                          </a:solidFill>
                          <a:latin typeface="Calibri"/>
                        </a:rPr>
                        <a:t>213</a:t>
                      </a:r>
                    </a:p>
                  </a:txBody>
                  <a:tcPr marL="0" marR="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1" i="0" u="none" strike="noStrike">
                          <a:solidFill>
                            <a:srgbClr val="FF0000"/>
                          </a:solidFill>
                          <a:latin typeface="Calibri"/>
                        </a:rPr>
                        <a:t>93</a:t>
                      </a:r>
                    </a:p>
                  </a:txBody>
                  <a:tcPr marL="0" marR="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3209">
                <a:tc>
                  <a:txBody>
                    <a:bodyPr/>
                    <a:lstStyle/>
                    <a:p>
                      <a:pPr algn="ctr" fontAlgn="ctr"/>
                      <a:r>
                        <a:rPr lang="it-IT" sz="1200" b="0" i="0" u="none" strike="noStrike">
                          <a:solidFill>
                            <a:srgbClr val="000000"/>
                          </a:solidFill>
                          <a:latin typeface="Calibri"/>
                        </a:rPr>
                        <a:t>2024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F1FF"/>
                    </a:solidFill>
                  </a:tcPr>
                </a:tc>
                <a:tc>
                  <a:txBody>
                    <a:bodyPr/>
                    <a:lstStyle/>
                    <a:p>
                      <a:pPr algn="l" fontAlgn="ctr"/>
                      <a:r>
                        <a:rPr lang="it-IT" sz="1200" b="0" i="0" u="none" strike="noStrike">
                          <a:solidFill>
                            <a:srgbClr val="000000"/>
                          </a:solidFill>
                          <a:latin typeface="Calibri"/>
                        </a:rPr>
                        <a:t>KIT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F1FF"/>
                    </a:solidFill>
                  </a:tcPr>
                </a:tc>
                <a:tc>
                  <a:txBody>
                    <a:bodyPr/>
                    <a:lstStyle/>
                    <a:p>
                      <a:pPr algn="r" fontAlgn="ctr"/>
                      <a:r>
                        <a:rPr lang="it-IT" sz="1200" b="0" i="0" u="none" strike="noStrike">
                          <a:solidFill>
                            <a:srgbClr val="000000"/>
                          </a:solidFill>
                          <a:latin typeface="Calibri"/>
                        </a:rPr>
                        <a:t>9.00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a:solidFill>
                            <a:srgbClr val="000000"/>
                          </a:solidFill>
                          <a:latin typeface="Calibri"/>
                        </a:rPr>
                        <a:t>9.00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a:solidFill>
                            <a:srgbClr val="000000"/>
                          </a:solidFill>
                          <a:latin typeface="Calibri"/>
                        </a:rPr>
                        <a:t>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dirty="0">
                          <a:solidFill>
                            <a:srgbClr val="000000"/>
                          </a:solidFill>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it-IT" sz="1200" b="0" i="0" u="none" strike="noStrike" dirty="0">
                          <a:solidFill>
                            <a:srgbClr val="000000"/>
                          </a:solidFill>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1200" b="0" i="0" u="none" strike="noStrike">
                          <a:solidFill>
                            <a:srgbClr val="000000"/>
                          </a:solidFill>
                          <a:latin typeface="Calibri"/>
                        </a:rPr>
                        <a:t>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ECFF"/>
                    </a:solidFill>
                  </a:tcPr>
                </a:tc>
                <a:tc>
                  <a:txBody>
                    <a:bodyPr/>
                    <a:lstStyle/>
                    <a:p>
                      <a:pPr algn="r" fontAlgn="ctr"/>
                      <a:r>
                        <a:rPr lang="it-IT" sz="1200" b="0" i="0" u="none" strike="noStrike" dirty="0">
                          <a:solidFill>
                            <a:srgbClr val="000000"/>
                          </a:solidFill>
                          <a:latin typeface="Calibri"/>
                        </a:rPr>
                        <a:t>4.10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dirty="0">
                          <a:solidFill>
                            <a:srgbClr val="000000"/>
                          </a:solidFill>
                          <a:latin typeface="Calibri"/>
                        </a:rPr>
                        <a:t>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dirty="0">
                          <a:solidFill>
                            <a:srgbClr val="000000"/>
                          </a:solidFill>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dirty="0">
                          <a:solidFill>
                            <a:srgbClr val="000000"/>
                          </a:solidFill>
                          <a:latin typeface="Calibri"/>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1200" b="0" i="0" u="none" strike="noStrike" dirty="0">
                          <a:solidFill>
                            <a:srgbClr val="000000"/>
                          </a:solidFill>
                          <a:latin typeface="Calibri"/>
                        </a:rPr>
                        <a:t>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ECFF"/>
                    </a:solidFill>
                  </a:tcPr>
                </a:tc>
                <a:tc>
                  <a:txBody>
                    <a:bodyPr/>
                    <a:lstStyle/>
                    <a:p>
                      <a:pPr algn="r" fontAlgn="ctr"/>
                      <a:r>
                        <a:rPr lang="it-IT" sz="1200" b="0" i="0" u="none" strike="noStrike" dirty="0">
                          <a:solidFill>
                            <a:srgbClr val="000000"/>
                          </a:solidFill>
                          <a:latin typeface="Calibri"/>
                        </a:rPr>
                        <a:t>105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dirty="0">
                          <a:solidFill>
                            <a:srgbClr val="000000"/>
                          </a:solidFill>
                          <a:latin typeface="Calibri"/>
                        </a:rPr>
                        <a:t>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it-IT" sz="12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dirty="0">
                          <a:solidFill>
                            <a:srgbClr val="000000"/>
                          </a:solidFill>
                          <a:latin typeface="Calibri"/>
                        </a:rPr>
                        <a:t>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1" i="0" u="none" strike="noStrike" dirty="0">
                          <a:solidFill>
                            <a:srgbClr val="000000"/>
                          </a:solidFill>
                          <a:latin typeface="Calibri"/>
                        </a:rPr>
                        <a:t>215</a:t>
                      </a:r>
                    </a:p>
                  </a:txBody>
                  <a:tcPr marL="0" marR="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1" i="0" u="none" strike="noStrike">
                          <a:solidFill>
                            <a:srgbClr val="FF0000"/>
                          </a:solidFill>
                          <a:latin typeface="Calibri"/>
                        </a:rPr>
                        <a:t>94</a:t>
                      </a:r>
                    </a:p>
                  </a:txBody>
                  <a:tcPr marL="0" marR="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3209">
                <a:tc>
                  <a:txBody>
                    <a:bodyPr/>
                    <a:lstStyle/>
                    <a:p>
                      <a:pPr algn="ctr" fontAlgn="ctr"/>
                      <a:r>
                        <a:rPr lang="it-IT" sz="1200" b="0" i="0" u="none" strike="noStrike">
                          <a:solidFill>
                            <a:srgbClr val="000000"/>
                          </a:solidFill>
                          <a:latin typeface="Calibri"/>
                        </a:rPr>
                        <a:t>2025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F1FF"/>
                    </a:solidFill>
                  </a:tcPr>
                </a:tc>
                <a:tc>
                  <a:txBody>
                    <a:bodyPr/>
                    <a:lstStyle/>
                    <a:p>
                      <a:pPr algn="l" fontAlgn="ctr"/>
                      <a:r>
                        <a:rPr lang="it-IT" sz="1200" b="0" i="0" u="none" strike="noStrike">
                          <a:solidFill>
                            <a:srgbClr val="000000"/>
                          </a:solidFill>
                          <a:latin typeface="Calibri"/>
                        </a:rPr>
                        <a:t>KIT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F1FF"/>
                    </a:solidFill>
                  </a:tcPr>
                </a:tc>
                <a:tc>
                  <a:txBody>
                    <a:bodyPr/>
                    <a:lstStyle/>
                    <a:p>
                      <a:pPr algn="r" fontAlgn="ctr"/>
                      <a:r>
                        <a:rPr lang="it-IT" sz="1200" b="0" i="0" u="none" strike="noStrike">
                          <a:solidFill>
                            <a:srgbClr val="000000"/>
                          </a:solidFill>
                          <a:latin typeface="Calibri"/>
                        </a:rPr>
                        <a:t>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a:solidFill>
                            <a:srgbClr val="000000"/>
                          </a:solidFill>
                          <a:latin typeface="Calibri"/>
                        </a:rPr>
                        <a:t>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a:solidFill>
                            <a:srgbClr val="000000"/>
                          </a:solidFill>
                          <a:latin typeface="Calibri"/>
                        </a:rPr>
                        <a:t>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dirty="0">
                          <a:solidFill>
                            <a:srgbClr val="000000"/>
                          </a:solidFill>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it-IT" sz="1200" b="0" i="0" u="none" strike="noStrike" dirty="0">
                          <a:solidFill>
                            <a:srgbClr val="000000"/>
                          </a:solidFill>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1200" b="0" i="0" u="none" strike="noStrike">
                          <a:solidFill>
                            <a:srgbClr val="000000"/>
                          </a:solidFill>
                          <a:latin typeface="Calibri"/>
                        </a:rPr>
                        <a:t>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ECFF"/>
                    </a:solidFill>
                  </a:tcPr>
                </a:tc>
                <a:tc>
                  <a:txBody>
                    <a:bodyPr/>
                    <a:lstStyle/>
                    <a:p>
                      <a:pPr algn="r" fontAlgn="ctr"/>
                      <a:r>
                        <a:rPr lang="it-IT" sz="1200" b="0" i="0" u="none" strike="noStrike">
                          <a:solidFill>
                            <a:srgbClr val="000000"/>
                          </a:solidFill>
                          <a:latin typeface="Calibri"/>
                        </a:rPr>
                        <a:t>4.00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a:solidFill>
                            <a:srgbClr val="000000"/>
                          </a:solidFill>
                          <a:latin typeface="Calibri"/>
                        </a:rPr>
                        <a:t>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dirty="0">
                          <a:solidFill>
                            <a:srgbClr val="000000"/>
                          </a:solidFill>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dirty="0">
                          <a:solidFill>
                            <a:srgbClr val="000000"/>
                          </a:solidFill>
                          <a:latin typeface="Calibri"/>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1200" b="0" i="0" u="none" strike="noStrike">
                          <a:solidFill>
                            <a:srgbClr val="000000"/>
                          </a:solidFill>
                          <a:latin typeface="Calibri"/>
                        </a:rPr>
                        <a:t>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ECFF"/>
                    </a:solidFill>
                  </a:tcPr>
                </a:tc>
                <a:tc>
                  <a:txBody>
                    <a:bodyPr/>
                    <a:lstStyle/>
                    <a:p>
                      <a:pPr algn="r" fontAlgn="ctr"/>
                      <a:r>
                        <a:rPr lang="it-IT" sz="1200" b="0" i="0" u="none" strike="noStrike">
                          <a:solidFill>
                            <a:srgbClr val="000000"/>
                          </a:solidFill>
                          <a:latin typeface="Calibri"/>
                        </a:rPr>
                        <a:t>105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a:solidFill>
                            <a:srgbClr val="000000"/>
                          </a:solidFill>
                          <a:latin typeface="Calibri"/>
                        </a:rPr>
                        <a:t>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it-IT" sz="12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dirty="0">
                          <a:solidFill>
                            <a:srgbClr val="000000"/>
                          </a:solidFill>
                          <a:latin typeface="Calibri"/>
                        </a:rPr>
                        <a:t>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1" i="0" u="none" strike="noStrike" dirty="0">
                          <a:solidFill>
                            <a:srgbClr val="000000"/>
                          </a:solidFill>
                          <a:latin typeface="Calibri"/>
                        </a:rPr>
                        <a:t>207</a:t>
                      </a:r>
                    </a:p>
                  </a:txBody>
                  <a:tcPr marL="0" marR="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1" i="0" u="none" strike="noStrike" dirty="0">
                          <a:solidFill>
                            <a:srgbClr val="FF0000"/>
                          </a:solidFill>
                          <a:latin typeface="Calibri"/>
                        </a:rPr>
                        <a:t>90</a:t>
                      </a:r>
                    </a:p>
                  </a:txBody>
                  <a:tcPr marL="0" marR="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0">
                <a:tc>
                  <a:txBody>
                    <a:bodyPr/>
                    <a:lstStyle/>
                    <a:p>
                      <a:pPr algn="ctr" fontAlgn="ctr"/>
                      <a:endParaRPr lang="it-IT" sz="500" b="0" i="0" u="none" strike="noStrike" dirty="0">
                        <a:solidFill>
                          <a:srgbClr val="000000"/>
                        </a:solidFill>
                        <a:latin typeface="Calibri"/>
                      </a:endParaRP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ctr"/>
                      <a:endParaRPr lang="it-IT" sz="500" b="0" i="0" u="none" strike="noStrike" dirty="0">
                        <a:solidFill>
                          <a:srgbClr val="000000"/>
                        </a:solidFill>
                        <a:latin typeface="Calibri"/>
                      </a:endParaRP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ctr"/>
                      <a:endParaRPr lang="it-IT" sz="500" b="0" i="0" u="none" strike="noStrike" dirty="0">
                        <a:solidFill>
                          <a:srgbClr val="000000"/>
                        </a:solidFill>
                        <a:latin typeface="Calibri"/>
                      </a:endParaRP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ctr"/>
                      <a:endParaRPr lang="it-IT" sz="500" b="0" i="0" u="none" strike="noStrike" dirty="0">
                        <a:solidFill>
                          <a:srgbClr val="000000"/>
                        </a:solidFill>
                        <a:latin typeface="Calibri"/>
                      </a:endParaRP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ctr"/>
                      <a:endParaRPr lang="it-IT" sz="500" b="0" i="0" u="none" strike="noStrike" dirty="0">
                        <a:solidFill>
                          <a:srgbClr val="000000"/>
                        </a:solidFill>
                        <a:latin typeface="Calibri"/>
                      </a:endParaRP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ctr"/>
                      <a:endParaRPr lang="it-IT" sz="500" b="0" i="0" u="none" strike="noStrike" dirty="0">
                        <a:solidFill>
                          <a:srgbClr val="000000"/>
                        </a:solidFill>
                        <a:latin typeface="Calibri"/>
                      </a:endParaRP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ctr"/>
                      <a:endParaRPr lang="it-IT" sz="500" b="0" i="0" u="none" strike="noStrike" dirty="0">
                        <a:solidFill>
                          <a:srgbClr val="000000"/>
                        </a:solidFill>
                        <a:latin typeface="Calibri"/>
                      </a:endParaRP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ctr"/>
                      <a:endParaRPr lang="it-IT" sz="500" b="0" i="0" u="none" strike="noStrike" dirty="0">
                        <a:solidFill>
                          <a:srgbClr val="000000"/>
                        </a:solidFill>
                        <a:latin typeface="Calibri"/>
                      </a:endParaRP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endParaRPr lang="it-IT" sz="500" b="0" i="0" u="none" strike="noStrike" dirty="0">
                        <a:solidFill>
                          <a:srgbClr val="000000"/>
                        </a:solidFill>
                        <a:latin typeface="Calibri"/>
                      </a:endParaRP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ctr"/>
                      <a:endParaRPr lang="it-IT" sz="500" b="0" i="0" u="none" strike="noStrike" dirty="0">
                        <a:solidFill>
                          <a:srgbClr val="000000"/>
                        </a:solidFill>
                        <a:latin typeface="Calibri"/>
                      </a:endParaRP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ctr"/>
                      <a:endParaRPr lang="it-IT" sz="500" b="0" i="0" u="none" strike="noStrike" dirty="0">
                        <a:solidFill>
                          <a:srgbClr val="000000"/>
                        </a:solidFill>
                        <a:latin typeface="Calibri"/>
                      </a:endParaRP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ctr"/>
                      <a:endParaRPr lang="it-IT" sz="500" b="0" i="0" u="none" strike="noStrike" dirty="0">
                        <a:solidFill>
                          <a:srgbClr val="000000"/>
                        </a:solidFill>
                        <a:latin typeface="Calibri"/>
                      </a:endParaRP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ctr"/>
                      <a:endParaRPr lang="it-IT" sz="500" b="0" i="0" u="none" strike="noStrike" dirty="0">
                        <a:solidFill>
                          <a:srgbClr val="000000"/>
                        </a:solidFill>
                        <a:latin typeface="Calibri"/>
                      </a:endParaRP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endParaRPr lang="it-IT" sz="500" b="0" i="0" u="none" strike="noStrike" dirty="0">
                        <a:solidFill>
                          <a:srgbClr val="000000"/>
                        </a:solidFill>
                        <a:latin typeface="Calibri"/>
                      </a:endParaRP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ctr"/>
                      <a:endParaRPr lang="it-IT" sz="500" b="0" i="0" u="none" strike="noStrike" dirty="0">
                        <a:solidFill>
                          <a:srgbClr val="000000"/>
                        </a:solidFill>
                        <a:latin typeface="Calibri"/>
                      </a:endParaRP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ctr"/>
                      <a:endParaRPr lang="it-IT" sz="500" b="0" i="0" u="none" strike="noStrike" dirty="0">
                        <a:solidFill>
                          <a:srgbClr val="000000"/>
                        </a:solidFill>
                        <a:latin typeface="Calibri"/>
                      </a:endParaRP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ctr"/>
                      <a:endParaRPr lang="it-IT" sz="500" b="0" i="0" u="none" strike="noStrike" dirty="0">
                        <a:solidFill>
                          <a:srgbClr val="000000"/>
                        </a:solidFill>
                        <a:latin typeface="Calibri"/>
                      </a:endParaRP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ctr"/>
                      <a:endParaRPr lang="it-IT" sz="500" b="0" i="0" u="none" strike="noStrike" dirty="0">
                        <a:solidFill>
                          <a:srgbClr val="000000"/>
                        </a:solidFill>
                        <a:latin typeface="Calibri"/>
                      </a:endParaRPr>
                    </a:p>
                  </a:txBody>
                  <a:tcPr marL="3337" marR="3337" marT="3337" marB="0" anchor="ctr">
                    <a:lnL w="6350" cap="flat" cmpd="sng" algn="ctr">
                      <a:solidFill>
                        <a:srgbClr val="00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ctr"/>
                      <a:endParaRPr lang="it-IT" sz="500" b="1" i="0" u="none" strike="noStrike" dirty="0">
                        <a:solidFill>
                          <a:srgbClr val="000000"/>
                        </a:solidFill>
                        <a:latin typeface="Calibri"/>
                      </a:endParaRPr>
                    </a:p>
                  </a:txBody>
                  <a:tcPr marL="3337" marR="3337" marT="3337"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ctr"/>
                      <a:endParaRPr lang="it-IT" sz="500" b="1" i="0" u="none" strike="noStrike" dirty="0">
                        <a:solidFill>
                          <a:srgbClr val="FF0000"/>
                        </a:solidFill>
                        <a:latin typeface="Calibri"/>
                      </a:endParaRPr>
                    </a:p>
                  </a:txBody>
                  <a:tcPr marL="3337" marR="3337" marT="3337"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r h="196734">
                <a:tc>
                  <a:txBody>
                    <a:bodyPr/>
                    <a:lstStyle/>
                    <a:p>
                      <a:pPr algn="ctr" fontAlgn="ctr"/>
                      <a:r>
                        <a:rPr lang="it-IT" sz="1200" b="0" i="0" u="none" strike="noStrike" dirty="0">
                          <a:solidFill>
                            <a:srgbClr val="000000"/>
                          </a:solidFill>
                          <a:latin typeface="Calibri"/>
                        </a:rPr>
                        <a:t>2021</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F1FF"/>
                    </a:solidFill>
                  </a:tcPr>
                </a:tc>
                <a:tc>
                  <a:txBody>
                    <a:bodyPr/>
                    <a:lstStyle/>
                    <a:p>
                      <a:pPr algn="l" fontAlgn="ctr"/>
                      <a:r>
                        <a:rPr lang="it-IT" sz="1200" b="0" i="0" u="none" strike="noStrike">
                          <a:solidFill>
                            <a:srgbClr val="000000"/>
                          </a:solidFill>
                          <a:latin typeface="Calibri"/>
                        </a:rPr>
                        <a:t>DIFFER</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F1FF"/>
                    </a:solidFill>
                  </a:tcPr>
                </a:tc>
                <a:tc>
                  <a:txBody>
                    <a:bodyPr/>
                    <a:lstStyle/>
                    <a:p>
                      <a:pPr algn="r" fontAlgn="ctr"/>
                      <a:r>
                        <a:rPr lang="it-IT" sz="1200" b="0" i="0" u="none" strike="noStrike">
                          <a:solidFill>
                            <a:srgbClr val="000000"/>
                          </a:solidFill>
                          <a:latin typeface="Calibri"/>
                        </a:rPr>
                        <a:t>6.00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000000"/>
                          </a:solidFill>
                          <a:latin typeface="Calibri"/>
                        </a:rPr>
                        <a:t> </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a:solidFill>
                            <a:srgbClr val="000000"/>
                          </a:solidFill>
                          <a:latin typeface="Calibri"/>
                        </a:rPr>
                        <a:t>6.00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a:solidFill>
                            <a:srgbClr val="000000"/>
                          </a:solidFill>
                          <a:latin typeface="Calibri"/>
                        </a:rPr>
                        <a:t>44</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it-IT" sz="1200" b="0" i="0" u="none" strike="noStrike">
                          <a:solidFill>
                            <a:srgbClr val="000000"/>
                          </a:solidFill>
                          <a:latin typeface="Calibri"/>
                        </a:rPr>
                        <a:t> </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a:solidFill>
                            <a:srgbClr val="000000"/>
                          </a:solidFill>
                          <a:latin typeface="Calibri"/>
                        </a:rPr>
                        <a:t>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it-IT" sz="1200" b="0" i="0" u="none" strike="noStrike">
                          <a:solidFill>
                            <a:srgbClr val="000000"/>
                          </a:solidFill>
                          <a:latin typeface="Calibri"/>
                        </a:rPr>
                        <a:t>D</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ECFF"/>
                    </a:solidFill>
                  </a:tcPr>
                </a:tc>
                <a:tc>
                  <a:txBody>
                    <a:bodyPr/>
                    <a:lstStyle/>
                    <a:p>
                      <a:pPr algn="r" fontAlgn="ctr"/>
                      <a:r>
                        <a:rPr lang="it-IT" sz="1200" b="0" i="0" u="none" strike="noStrike">
                          <a:solidFill>
                            <a:srgbClr val="000000"/>
                          </a:solidFill>
                          <a:latin typeface="Calibri"/>
                        </a:rPr>
                        <a:t>2.40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a:solidFill>
                            <a:srgbClr val="000000"/>
                          </a:solidFill>
                          <a:latin typeface="Calibri"/>
                        </a:rPr>
                        <a:t>18</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a:solidFill>
                            <a:srgbClr val="000000"/>
                          </a:solidFill>
                          <a:latin typeface="Calibri"/>
                        </a:rPr>
                        <a:t>12</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dirty="0">
                          <a:solidFill>
                            <a:srgbClr val="000000"/>
                          </a:solidFill>
                          <a:latin typeface="Calibri"/>
                        </a:rPr>
                        <a:t>30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1200" b="0" i="0" u="none" strike="noStrike">
                          <a:solidFill>
                            <a:srgbClr val="000000"/>
                          </a:solidFill>
                          <a:latin typeface="Calibri"/>
                        </a:rPr>
                        <a:t>D</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ECFF"/>
                    </a:solidFill>
                  </a:tcPr>
                </a:tc>
                <a:tc>
                  <a:txBody>
                    <a:bodyPr/>
                    <a:lstStyle/>
                    <a:p>
                      <a:pPr algn="r" fontAlgn="ctr"/>
                      <a:r>
                        <a:rPr lang="it-IT" sz="1200" b="0" i="0" u="none" strike="noStrike">
                          <a:solidFill>
                            <a:srgbClr val="000000"/>
                          </a:solidFill>
                          <a:latin typeface="Calibri"/>
                        </a:rPr>
                        <a:t>30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a:solidFill>
                            <a:srgbClr val="000000"/>
                          </a:solidFill>
                          <a:latin typeface="Calibri"/>
                        </a:rPr>
                        <a:t>19</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it-IT" sz="1200" b="0" i="0" u="none" strike="noStrike" dirty="0">
                          <a:solidFill>
                            <a:srgbClr val="000000"/>
                          </a:solidFill>
                          <a:latin typeface="Calibri"/>
                        </a:rPr>
                        <a:t> </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dirty="0">
                          <a:solidFill>
                            <a:srgbClr val="000000"/>
                          </a:solidFill>
                          <a:latin typeface="Calibri"/>
                        </a:rPr>
                        <a:t>0</a:t>
                      </a:r>
                    </a:p>
                  </a:txBody>
                  <a:tcPr marL="3337" marR="3337" marT="3337" marB="0" anchor="ctr">
                    <a:lnL w="6350" cap="flat" cmpd="sng" algn="ctr">
                      <a:solidFill>
                        <a:srgbClr val="00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1" i="0" u="none" strike="noStrike">
                          <a:solidFill>
                            <a:srgbClr val="000000"/>
                          </a:solidFill>
                          <a:latin typeface="Calibri"/>
                        </a:rPr>
                        <a:t>93</a:t>
                      </a:r>
                    </a:p>
                  </a:txBody>
                  <a:tcPr marL="3337" marR="3337" marT="3337"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1" i="0" u="none" strike="noStrike" dirty="0">
                          <a:solidFill>
                            <a:srgbClr val="FF0000"/>
                          </a:solidFill>
                          <a:latin typeface="Calibri"/>
                        </a:rPr>
                        <a:t>43</a:t>
                      </a:r>
                    </a:p>
                  </a:txBody>
                  <a:tcPr marL="3337" marR="3337" marT="3337"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734">
                <a:tc>
                  <a:txBody>
                    <a:bodyPr/>
                    <a:lstStyle/>
                    <a:p>
                      <a:pPr algn="ctr" fontAlgn="ctr"/>
                      <a:r>
                        <a:rPr lang="it-IT" sz="1200" b="0" i="0" u="none" strike="noStrike">
                          <a:solidFill>
                            <a:srgbClr val="000000"/>
                          </a:solidFill>
                          <a:latin typeface="Calibri"/>
                        </a:rPr>
                        <a:t>2022</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F1FF"/>
                    </a:solidFill>
                  </a:tcPr>
                </a:tc>
                <a:tc>
                  <a:txBody>
                    <a:bodyPr/>
                    <a:lstStyle/>
                    <a:p>
                      <a:pPr algn="l" fontAlgn="ctr"/>
                      <a:r>
                        <a:rPr lang="it-IT" sz="1200" b="0" i="0" u="none" strike="noStrike">
                          <a:solidFill>
                            <a:srgbClr val="000000"/>
                          </a:solidFill>
                          <a:latin typeface="Calibri"/>
                        </a:rPr>
                        <a:t>DIFFER</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F1FF"/>
                    </a:solidFill>
                  </a:tcPr>
                </a:tc>
                <a:tc>
                  <a:txBody>
                    <a:bodyPr/>
                    <a:lstStyle/>
                    <a:p>
                      <a:pPr algn="r" fontAlgn="ctr"/>
                      <a:r>
                        <a:rPr lang="it-IT" sz="1200" b="0" i="0" u="none" strike="noStrike" dirty="0">
                          <a:solidFill>
                            <a:srgbClr val="000000"/>
                          </a:solidFill>
                          <a:latin typeface="Calibri"/>
                        </a:rPr>
                        <a:t>6.00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200" b="0" i="0" u="none" strike="noStrike" dirty="0">
                          <a:solidFill>
                            <a:srgbClr val="000000"/>
                          </a:solidFill>
                          <a:latin typeface="Calibri"/>
                        </a:rPr>
                        <a:t> </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dirty="0">
                          <a:solidFill>
                            <a:srgbClr val="000000"/>
                          </a:solidFill>
                          <a:latin typeface="Calibri"/>
                        </a:rPr>
                        <a:t>6.00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a:solidFill>
                            <a:srgbClr val="000000"/>
                          </a:solidFill>
                          <a:latin typeface="Calibri"/>
                        </a:rPr>
                        <a:t>45</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it-IT" sz="1200" b="0" i="0" u="none" strike="noStrike">
                          <a:solidFill>
                            <a:srgbClr val="000000"/>
                          </a:solidFill>
                          <a:latin typeface="Calibri"/>
                        </a:rPr>
                        <a:t> </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a:solidFill>
                            <a:srgbClr val="000000"/>
                          </a:solidFill>
                          <a:latin typeface="Calibri"/>
                        </a:rPr>
                        <a:t>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it-IT" sz="1200" b="0" i="0" u="none" strike="noStrike">
                          <a:solidFill>
                            <a:srgbClr val="000000"/>
                          </a:solidFill>
                          <a:latin typeface="Calibri"/>
                        </a:rPr>
                        <a:t>D</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ECFF"/>
                    </a:solidFill>
                  </a:tcPr>
                </a:tc>
                <a:tc>
                  <a:txBody>
                    <a:bodyPr/>
                    <a:lstStyle/>
                    <a:p>
                      <a:pPr algn="r" fontAlgn="ctr"/>
                      <a:r>
                        <a:rPr lang="it-IT" sz="1200" b="0" i="0" u="none" strike="noStrike">
                          <a:solidFill>
                            <a:srgbClr val="000000"/>
                          </a:solidFill>
                          <a:latin typeface="Calibri"/>
                        </a:rPr>
                        <a:t>2.40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a:solidFill>
                            <a:srgbClr val="000000"/>
                          </a:solidFill>
                          <a:latin typeface="Calibri"/>
                        </a:rPr>
                        <a:t>18</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a:solidFill>
                            <a:srgbClr val="000000"/>
                          </a:solidFill>
                          <a:latin typeface="Calibri"/>
                        </a:rPr>
                        <a:t>12</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dirty="0">
                          <a:solidFill>
                            <a:srgbClr val="000000"/>
                          </a:solidFill>
                          <a:latin typeface="Calibri"/>
                        </a:rPr>
                        <a:t>30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1200" b="0" i="0" u="none" strike="noStrike">
                          <a:solidFill>
                            <a:srgbClr val="000000"/>
                          </a:solidFill>
                          <a:latin typeface="Calibri"/>
                        </a:rPr>
                        <a:t>D</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ECFF"/>
                    </a:solidFill>
                  </a:tcPr>
                </a:tc>
                <a:tc>
                  <a:txBody>
                    <a:bodyPr/>
                    <a:lstStyle/>
                    <a:p>
                      <a:pPr algn="r" fontAlgn="ctr"/>
                      <a:r>
                        <a:rPr lang="it-IT" sz="1200" b="0" i="0" u="none" strike="noStrike">
                          <a:solidFill>
                            <a:srgbClr val="000000"/>
                          </a:solidFill>
                          <a:latin typeface="Calibri"/>
                        </a:rPr>
                        <a:t>30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a:solidFill>
                            <a:srgbClr val="000000"/>
                          </a:solidFill>
                          <a:latin typeface="Calibri"/>
                        </a:rPr>
                        <a:t>19</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it-IT" sz="1200" b="0" i="0" u="none" strike="noStrike">
                          <a:solidFill>
                            <a:srgbClr val="000000"/>
                          </a:solidFill>
                          <a:latin typeface="Calibri"/>
                        </a:rPr>
                        <a:t> </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a:solidFill>
                            <a:srgbClr val="000000"/>
                          </a:solidFill>
                          <a:latin typeface="Calibri"/>
                        </a:rPr>
                        <a:t>0</a:t>
                      </a:r>
                    </a:p>
                  </a:txBody>
                  <a:tcPr marL="3337" marR="3337" marT="3337" marB="0" anchor="ctr">
                    <a:lnL w="6350" cap="flat" cmpd="sng" algn="ctr">
                      <a:solidFill>
                        <a:srgbClr val="00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1" i="0" u="none" strike="noStrike" dirty="0">
                          <a:solidFill>
                            <a:srgbClr val="000000"/>
                          </a:solidFill>
                          <a:latin typeface="Calibri"/>
                        </a:rPr>
                        <a:t>94</a:t>
                      </a:r>
                    </a:p>
                  </a:txBody>
                  <a:tcPr marL="3337" marR="3337" marT="3337"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1" i="0" u="none" strike="noStrike" dirty="0">
                          <a:solidFill>
                            <a:srgbClr val="FF0000"/>
                          </a:solidFill>
                          <a:latin typeface="Calibri"/>
                        </a:rPr>
                        <a:t>43</a:t>
                      </a:r>
                    </a:p>
                  </a:txBody>
                  <a:tcPr marL="3337" marR="3337" marT="3337"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734">
                <a:tc>
                  <a:txBody>
                    <a:bodyPr/>
                    <a:lstStyle/>
                    <a:p>
                      <a:pPr algn="ctr" fontAlgn="ctr"/>
                      <a:r>
                        <a:rPr lang="it-IT" sz="1200" b="0" i="0" u="none" strike="noStrike">
                          <a:solidFill>
                            <a:srgbClr val="000000"/>
                          </a:solidFill>
                          <a:latin typeface="Calibri"/>
                        </a:rPr>
                        <a:t>2023</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F1FF"/>
                    </a:solidFill>
                  </a:tcPr>
                </a:tc>
                <a:tc>
                  <a:txBody>
                    <a:bodyPr/>
                    <a:lstStyle/>
                    <a:p>
                      <a:pPr algn="l" fontAlgn="ctr"/>
                      <a:r>
                        <a:rPr lang="it-IT" sz="1200" b="0" i="0" u="none" strike="noStrike">
                          <a:solidFill>
                            <a:srgbClr val="000000"/>
                          </a:solidFill>
                          <a:latin typeface="Calibri"/>
                        </a:rPr>
                        <a:t>DIFFER</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F1FF"/>
                    </a:solidFill>
                  </a:tcPr>
                </a:tc>
                <a:tc>
                  <a:txBody>
                    <a:bodyPr/>
                    <a:lstStyle/>
                    <a:p>
                      <a:pPr algn="r" fontAlgn="ctr"/>
                      <a:r>
                        <a:rPr lang="it-IT" sz="1200" b="0" i="0" u="none" strike="noStrike">
                          <a:solidFill>
                            <a:srgbClr val="000000"/>
                          </a:solidFill>
                          <a:latin typeface="Calibri"/>
                        </a:rPr>
                        <a:t>6.00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000000"/>
                          </a:solidFill>
                          <a:latin typeface="Calibri"/>
                        </a:rPr>
                        <a:t> </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a:solidFill>
                            <a:srgbClr val="000000"/>
                          </a:solidFill>
                          <a:latin typeface="Calibri"/>
                        </a:rPr>
                        <a:t>6.00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dirty="0">
                          <a:solidFill>
                            <a:srgbClr val="000000"/>
                          </a:solidFill>
                          <a:latin typeface="Calibri"/>
                        </a:rPr>
                        <a:t>46</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it-IT" sz="1200" b="0" i="0" u="none" strike="noStrike" dirty="0">
                          <a:solidFill>
                            <a:srgbClr val="000000"/>
                          </a:solidFill>
                          <a:latin typeface="Calibri"/>
                        </a:rPr>
                        <a:t> </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dirty="0">
                          <a:solidFill>
                            <a:srgbClr val="000000"/>
                          </a:solidFill>
                          <a:latin typeface="Calibri"/>
                        </a:rPr>
                        <a:t>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it-IT" sz="1200" b="0" i="0" u="none" strike="noStrike" dirty="0">
                          <a:solidFill>
                            <a:srgbClr val="000000"/>
                          </a:solidFill>
                          <a:latin typeface="Calibri"/>
                        </a:rPr>
                        <a:t>D</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ECFF"/>
                    </a:solidFill>
                  </a:tcPr>
                </a:tc>
                <a:tc>
                  <a:txBody>
                    <a:bodyPr/>
                    <a:lstStyle/>
                    <a:p>
                      <a:pPr algn="r" fontAlgn="ctr"/>
                      <a:r>
                        <a:rPr lang="it-IT" sz="1200" b="0" i="0" u="none" strike="noStrike" dirty="0">
                          <a:solidFill>
                            <a:srgbClr val="000000"/>
                          </a:solidFill>
                          <a:latin typeface="Calibri"/>
                        </a:rPr>
                        <a:t>2.40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a:solidFill>
                            <a:srgbClr val="000000"/>
                          </a:solidFill>
                          <a:latin typeface="Calibri"/>
                        </a:rPr>
                        <a:t>18</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a:solidFill>
                            <a:srgbClr val="000000"/>
                          </a:solidFill>
                          <a:latin typeface="Calibri"/>
                        </a:rPr>
                        <a:t>12</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dirty="0">
                          <a:solidFill>
                            <a:srgbClr val="000000"/>
                          </a:solidFill>
                          <a:latin typeface="Calibri"/>
                        </a:rPr>
                        <a:t>30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1200" b="0" i="0" u="none" strike="noStrike">
                          <a:solidFill>
                            <a:srgbClr val="000000"/>
                          </a:solidFill>
                          <a:latin typeface="Calibri"/>
                        </a:rPr>
                        <a:t>D</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ECFF"/>
                    </a:solidFill>
                  </a:tcPr>
                </a:tc>
                <a:tc>
                  <a:txBody>
                    <a:bodyPr/>
                    <a:lstStyle/>
                    <a:p>
                      <a:pPr algn="r" fontAlgn="ctr"/>
                      <a:r>
                        <a:rPr lang="it-IT" sz="1200" b="0" i="0" u="none" strike="noStrike">
                          <a:solidFill>
                            <a:srgbClr val="000000"/>
                          </a:solidFill>
                          <a:latin typeface="Calibri"/>
                        </a:rPr>
                        <a:t>30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a:solidFill>
                            <a:srgbClr val="000000"/>
                          </a:solidFill>
                          <a:latin typeface="Calibri"/>
                        </a:rPr>
                        <a:t>19</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it-IT" sz="1200" b="0" i="0" u="none" strike="noStrike">
                          <a:solidFill>
                            <a:srgbClr val="000000"/>
                          </a:solidFill>
                          <a:latin typeface="Calibri"/>
                        </a:rPr>
                        <a:t> </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a:solidFill>
                            <a:srgbClr val="000000"/>
                          </a:solidFill>
                          <a:latin typeface="Calibri"/>
                        </a:rPr>
                        <a:t>0</a:t>
                      </a:r>
                    </a:p>
                  </a:txBody>
                  <a:tcPr marL="3337" marR="3337" marT="3337" marB="0" anchor="ctr">
                    <a:lnL w="6350" cap="flat" cmpd="sng" algn="ctr">
                      <a:solidFill>
                        <a:srgbClr val="00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1" i="0" u="none" strike="noStrike" dirty="0">
                          <a:solidFill>
                            <a:srgbClr val="000000"/>
                          </a:solidFill>
                          <a:latin typeface="Calibri"/>
                        </a:rPr>
                        <a:t>95</a:t>
                      </a:r>
                    </a:p>
                  </a:txBody>
                  <a:tcPr marL="3337" marR="3337" marT="3337"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1" i="0" u="none" strike="noStrike">
                          <a:solidFill>
                            <a:srgbClr val="FF0000"/>
                          </a:solidFill>
                          <a:latin typeface="Calibri"/>
                        </a:rPr>
                        <a:t>44</a:t>
                      </a:r>
                    </a:p>
                  </a:txBody>
                  <a:tcPr marL="3337" marR="3337" marT="3337"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734">
                <a:tc>
                  <a:txBody>
                    <a:bodyPr/>
                    <a:lstStyle/>
                    <a:p>
                      <a:pPr algn="ctr" fontAlgn="ctr"/>
                      <a:r>
                        <a:rPr lang="it-IT" sz="1200" b="0" i="0" u="none" strike="noStrike">
                          <a:solidFill>
                            <a:srgbClr val="000000"/>
                          </a:solidFill>
                          <a:latin typeface="Calibri"/>
                        </a:rPr>
                        <a:t>2024</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F1FF"/>
                    </a:solidFill>
                  </a:tcPr>
                </a:tc>
                <a:tc>
                  <a:txBody>
                    <a:bodyPr/>
                    <a:lstStyle/>
                    <a:p>
                      <a:pPr algn="l" fontAlgn="ctr"/>
                      <a:r>
                        <a:rPr lang="it-IT" sz="1200" b="0" i="0" u="none" strike="noStrike">
                          <a:solidFill>
                            <a:srgbClr val="000000"/>
                          </a:solidFill>
                          <a:latin typeface="Calibri"/>
                        </a:rPr>
                        <a:t>DIFFER</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F1FF"/>
                    </a:solidFill>
                  </a:tcPr>
                </a:tc>
                <a:tc>
                  <a:txBody>
                    <a:bodyPr/>
                    <a:lstStyle/>
                    <a:p>
                      <a:pPr algn="r" fontAlgn="ctr"/>
                      <a:r>
                        <a:rPr lang="it-IT" sz="1200" b="0" i="0" u="none" strike="noStrike">
                          <a:solidFill>
                            <a:srgbClr val="000000"/>
                          </a:solidFill>
                          <a:latin typeface="Calibri"/>
                        </a:rPr>
                        <a:t>6.00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000000"/>
                          </a:solidFill>
                          <a:latin typeface="Calibri"/>
                        </a:rPr>
                        <a:t> </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dirty="0">
                          <a:solidFill>
                            <a:srgbClr val="000000"/>
                          </a:solidFill>
                          <a:latin typeface="Calibri"/>
                        </a:rPr>
                        <a:t>6.00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a:solidFill>
                            <a:srgbClr val="000000"/>
                          </a:solidFill>
                          <a:latin typeface="Calibri"/>
                        </a:rPr>
                        <a:t>46</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it-IT" sz="1200" b="0" i="0" u="none" strike="noStrike">
                          <a:solidFill>
                            <a:srgbClr val="000000"/>
                          </a:solidFill>
                          <a:latin typeface="Calibri"/>
                        </a:rPr>
                        <a:t> </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a:solidFill>
                            <a:srgbClr val="000000"/>
                          </a:solidFill>
                          <a:latin typeface="Calibri"/>
                        </a:rPr>
                        <a:t>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it-IT" sz="1200" b="0" i="0" u="none" strike="noStrike">
                          <a:solidFill>
                            <a:srgbClr val="000000"/>
                          </a:solidFill>
                          <a:latin typeface="Calibri"/>
                        </a:rPr>
                        <a:t>D</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ECFF"/>
                    </a:solidFill>
                  </a:tcPr>
                </a:tc>
                <a:tc>
                  <a:txBody>
                    <a:bodyPr/>
                    <a:lstStyle/>
                    <a:p>
                      <a:pPr algn="r" fontAlgn="ctr"/>
                      <a:r>
                        <a:rPr lang="it-IT" sz="1200" b="0" i="0" u="none" strike="noStrike">
                          <a:solidFill>
                            <a:srgbClr val="000000"/>
                          </a:solidFill>
                          <a:latin typeface="Calibri"/>
                        </a:rPr>
                        <a:t>2.30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dirty="0">
                          <a:solidFill>
                            <a:srgbClr val="000000"/>
                          </a:solidFill>
                          <a:latin typeface="Calibri"/>
                        </a:rPr>
                        <a:t>18</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dirty="0">
                          <a:solidFill>
                            <a:srgbClr val="000000"/>
                          </a:solidFill>
                          <a:latin typeface="Calibri"/>
                        </a:rPr>
                        <a:t>12</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dirty="0">
                          <a:solidFill>
                            <a:srgbClr val="000000"/>
                          </a:solidFill>
                          <a:latin typeface="Calibri"/>
                        </a:rPr>
                        <a:t>30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1200" b="0" i="0" u="none" strike="noStrike" dirty="0">
                          <a:solidFill>
                            <a:srgbClr val="000000"/>
                          </a:solidFill>
                          <a:latin typeface="Calibri"/>
                        </a:rPr>
                        <a:t>D</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ECFF"/>
                    </a:solidFill>
                  </a:tcPr>
                </a:tc>
                <a:tc>
                  <a:txBody>
                    <a:bodyPr/>
                    <a:lstStyle/>
                    <a:p>
                      <a:pPr algn="r" fontAlgn="ctr"/>
                      <a:r>
                        <a:rPr lang="it-IT" sz="1200" b="0" i="0" u="none" strike="noStrike" dirty="0">
                          <a:solidFill>
                            <a:srgbClr val="000000"/>
                          </a:solidFill>
                          <a:latin typeface="Calibri"/>
                        </a:rPr>
                        <a:t>30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dirty="0">
                          <a:solidFill>
                            <a:srgbClr val="000000"/>
                          </a:solidFill>
                          <a:latin typeface="Calibri"/>
                        </a:rPr>
                        <a:t>19</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it-IT" sz="1200" b="0" i="0" u="none" strike="noStrike" dirty="0">
                          <a:solidFill>
                            <a:srgbClr val="000000"/>
                          </a:solidFill>
                          <a:latin typeface="Calibri"/>
                        </a:rPr>
                        <a:t> </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dirty="0">
                          <a:solidFill>
                            <a:srgbClr val="000000"/>
                          </a:solidFill>
                          <a:latin typeface="Calibri"/>
                        </a:rPr>
                        <a:t>0</a:t>
                      </a:r>
                    </a:p>
                  </a:txBody>
                  <a:tcPr marL="3337" marR="3337" marT="3337" marB="0" anchor="ctr">
                    <a:lnL w="6350" cap="flat" cmpd="sng" algn="ctr">
                      <a:solidFill>
                        <a:srgbClr val="00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1" i="0" u="none" strike="noStrike">
                          <a:solidFill>
                            <a:srgbClr val="000000"/>
                          </a:solidFill>
                          <a:latin typeface="Calibri"/>
                        </a:rPr>
                        <a:t>95</a:t>
                      </a:r>
                    </a:p>
                  </a:txBody>
                  <a:tcPr marL="3337" marR="3337" marT="3337"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1" i="0" u="none" strike="noStrike">
                          <a:solidFill>
                            <a:srgbClr val="FF0000"/>
                          </a:solidFill>
                          <a:latin typeface="Calibri"/>
                        </a:rPr>
                        <a:t>44</a:t>
                      </a:r>
                    </a:p>
                  </a:txBody>
                  <a:tcPr marL="3337" marR="3337" marT="3337"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734">
                <a:tc>
                  <a:txBody>
                    <a:bodyPr/>
                    <a:lstStyle/>
                    <a:p>
                      <a:pPr algn="ctr" fontAlgn="ctr"/>
                      <a:r>
                        <a:rPr lang="it-IT" sz="1200" b="0" i="0" u="none" strike="noStrike">
                          <a:solidFill>
                            <a:srgbClr val="000000"/>
                          </a:solidFill>
                          <a:latin typeface="Calibri"/>
                        </a:rPr>
                        <a:t>2025</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F1FF"/>
                    </a:solidFill>
                  </a:tcPr>
                </a:tc>
                <a:tc>
                  <a:txBody>
                    <a:bodyPr/>
                    <a:lstStyle/>
                    <a:p>
                      <a:pPr algn="l" fontAlgn="ctr"/>
                      <a:r>
                        <a:rPr lang="it-IT" sz="1200" b="0" i="0" u="none" strike="noStrike">
                          <a:solidFill>
                            <a:srgbClr val="000000"/>
                          </a:solidFill>
                          <a:latin typeface="Calibri"/>
                        </a:rPr>
                        <a:t>DIFFER</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F1FF"/>
                    </a:solidFill>
                  </a:tcPr>
                </a:tc>
                <a:tc>
                  <a:txBody>
                    <a:bodyPr/>
                    <a:lstStyle/>
                    <a:p>
                      <a:pPr algn="r" fontAlgn="ctr"/>
                      <a:r>
                        <a:rPr lang="it-IT" sz="1200" b="0" i="0" u="none" strike="noStrike">
                          <a:solidFill>
                            <a:srgbClr val="000000"/>
                          </a:solidFill>
                          <a:latin typeface="Calibri"/>
                        </a:rPr>
                        <a:t>6.00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000000"/>
                          </a:solidFill>
                          <a:latin typeface="Calibri"/>
                        </a:rPr>
                        <a:t> </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a:solidFill>
                            <a:srgbClr val="000000"/>
                          </a:solidFill>
                          <a:latin typeface="Calibri"/>
                        </a:rPr>
                        <a:t>6.00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dirty="0">
                          <a:solidFill>
                            <a:srgbClr val="000000"/>
                          </a:solidFill>
                          <a:latin typeface="Calibri"/>
                        </a:rPr>
                        <a:t>47</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it-IT" sz="1200" b="0" i="0" u="none" strike="noStrike" dirty="0">
                          <a:solidFill>
                            <a:srgbClr val="000000"/>
                          </a:solidFill>
                          <a:latin typeface="Calibri"/>
                        </a:rPr>
                        <a:t> </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a:solidFill>
                            <a:srgbClr val="000000"/>
                          </a:solidFill>
                          <a:latin typeface="Calibri"/>
                        </a:rPr>
                        <a:t>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it-IT" sz="1200" b="0" i="0" u="none" strike="noStrike">
                          <a:solidFill>
                            <a:srgbClr val="000000"/>
                          </a:solidFill>
                          <a:latin typeface="Calibri"/>
                        </a:rPr>
                        <a:t>D</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ECFF"/>
                    </a:solidFill>
                  </a:tcPr>
                </a:tc>
                <a:tc>
                  <a:txBody>
                    <a:bodyPr/>
                    <a:lstStyle/>
                    <a:p>
                      <a:pPr algn="r" fontAlgn="ctr"/>
                      <a:r>
                        <a:rPr lang="it-IT" sz="1200" b="0" i="0" u="none" strike="noStrike">
                          <a:solidFill>
                            <a:srgbClr val="000000"/>
                          </a:solidFill>
                          <a:latin typeface="Calibri"/>
                        </a:rPr>
                        <a:t>2.30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a:solidFill>
                            <a:srgbClr val="000000"/>
                          </a:solidFill>
                          <a:latin typeface="Calibri"/>
                        </a:rPr>
                        <a:t>18</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a:solidFill>
                            <a:srgbClr val="000000"/>
                          </a:solidFill>
                          <a:latin typeface="Calibri"/>
                        </a:rPr>
                        <a:t>12</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dirty="0">
                          <a:solidFill>
                            <a:srgbClr val="000000"/>
                          </a:solidFill>
                          <a:latin typeface="Calibri"/>
                        </a:rPr>
                        <a:t>30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1200" b="0" i="0" u="none" strike="noStrike">
                          <a:solidFill>
                            <a:srgbClr val="000000"/>
                          </a:solidFill>
                          <a:latin typeface="Calibri"/>
                        </a:rPr>
                        <a:t>D</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ECFF"/>
                    </a:solidFill>
                  </a:tcPr>
                </a:tc>
                <a:tc>
                  <a:txBody>
                    <a:bodyPr/>
                    <a:lstStyle/>
                    <a:p>
                      <a:pPr algn="r" fontAlgn="ctr"/>
                      <a:r>
                        <a:rPr lang="it-IT" sz="1200" b="0" i="0" u="none" strike="noStrike">
                          <a:solidFill>
                            <a:srgbClr val="000000"/>
                          </a:solidFill>
                          <a:latin typeface="Calibri"/>
                        </a:rPr>
                        <a:t>30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a:solidFill>
                            <a:srgbClr val="000000"/>
                          </a:solidFill>
                          <a:latin typeface="Calibri"/>
                        </a:rPr>
                        <a:t>19</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it-IT" sz="1200" b="0" i="0" u="none" strike="noStrike">
                          <a:solidFill>
                            <a:srgbClr val="000000"/>
                          </a:solidFill>
                          <a:latin typeface="Calibri"/>
                        </a:rPr>
                        <a:t> </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dirty="0">
                          <a:solidFill>
                            <a:srgbClr val="000000"/>
                          </a:solidFill>
                          <a:latin typeface="Calibri"/>
                        </a:rPr>
                        <a:t>0</a:t>
                      </a:r>
                    </a:p>
                  </a:txBody>
                  <a:tcPr marL="3337" marR="3337" marT="3337" marB="0" anchor="ctr">
                    <a:lnL w="6350" cap="flat" cmpd="sng" algn="ctr">
                      <a:solidFill>
                        <a:srgbClr val="00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1" i="0" u="none" strike="noStrike" dirty="0">
                          <a:solidFill>
                            <a:srgbClr val="000000"/>
                          </a:solidFill>
                          <a:latin typeface="Calibri"/>
                        </a:rPr>
                        <a:t>97</a:t>
                      </a:r>
                    </a:p>
                  </a:txBody>
                  <a:tcPr marL="3337" marR="3337" marT="3337"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1" i="0" u="none" strike="noStrike" dirty="0">
                          <a:solidFill>
                            <a:srgbClr val="FF0000"/>
                          </a:solidFill>
                          <a:latin typeface="Calibri"/>
                        </a:rPr>
                        <a:t>45</a:t>
                      </a:r>
                    </a:p>
                  </a:txBody>
                  <a:tcPr marL="3337" marR="3337" marT="3337"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014">
                <a:tc>
                  <a:txBody>
                    <a:bodyPr/>
                    <a:lstStyle/>
                    <a:p>
                      <a:pPr algn="ctr" fontAlgn="ctr"/>
                      <a:endParaRPr lang="it-IT" sz="500" b="0" i="0" u="none" strike="noStrike" dirty="0">
                        <a:solidFill>
                          <a:srgbClr val="000000"/>
                        </a:solidFill>
                        <a:latin typeface="Calibri"/>
                      </a:endParaRP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ctr"/>
                      <a:endParaRPr lang="it-IT" sz="500" b="0" i="0" u="none" strike="noStrike" dirty="0">
                        <a:solidFill>
                          <a:srgbClr val="000000"/>
                        </a:solidFill>
                        <a:latin typeface="Calibri"/>
                      </a:endParaRP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ctr"/>
                      <a:endParaRPr lang="it-IT" sz="500" b="0" i="0" u="none" strike="noStrike" dirty="0">
                        <a:solidFill>
                          <a:srgbClr val="000000"/>
                        </a:solidFill>
                        <a:latin typeface="Calibri"/>
                      </a:endParaRP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ctr"/>
                      <a:endParaRPr lang="it-IT" sz="500" b="0" i="0" u="none" strike="noStrike" dirty="0">
                        <a:solidFill>
                          <a:srgbClr val="000000"/>
                        </a:solidFill>
                        <a:latin typeface="Calibri"/>
                      </a:endParaRP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ctr"/>
                      <a:endParaRPr lang="it-IT" sz="500" b="0" i="0" u="none" strike="noStrike" dirty="0">
                        <a:solidFill>
                          <a:srgbClr val="000000"/>
                        </a:solidFill>
                        <a:latin typeface="Calibri"/>
                      </a:endParaRP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ctr"/>
                      <a:endParaRPr lang="it-IT" sz="500" b="0" i="0" u="none" strike="noStrike" dirty="0">
                        <a:solidFill>
                          <a:srgbClr val="000000"/>
                        </a:solidFill>
                        <a:latin typeface="Calibri"/>
                      </a:endParaRP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ctr"/>
                      <a:endParaRPr lang="it-IT" sz="500" b="0" i="0" u="none" strike="noStrike" dirty="0">
                        <a:solidFill>
                          <a:srgbClr val="000000"/>
                        </a:solidFill>
                        <a:latin typeface="Calibri"/>
                      </a:endParaRP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ctr"/>
                      <a:endParaRPr lang="it-IT" sz="500" b="0" i="0" u="none" strike="noStrike" dirty="0">
                        <a:solidFill>
                          <a:srgbClr val="000000"/>
                        </a:solidFill>
                        <a:latin typeface="Calibri"/>
                      </a:endParaRP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endParaRPr lang="it-IT" sz="500" b="0" i="0" u="none" strike="noStrike" dirty="0">
                        <a:solidFill>
                          <a:srgbClr val="000000"/>
                        </a:solidFill>
                        <a:latin typeface="Calibri"/>
                      </a:endParaRP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ctr"/>
                      <a:endParaRPr lang="it-IT" sz="500" b="0" i="0" u="none" strike="noStrike" dirty="0">
                        <a:solidFill>
                          <a:srgbClr val="000000"/>
                        </a:solidFill>
                        <a:latin typeface="Calibri"/>
                      </a:endParaRP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ctr"/>
                      <a:endParaRPr lang="it-IT" sz="500" b="0" i="0" u="none" strike="noStrike" dirty="0">
                        <a:solidFill>
                          <a:srgbClr val="000000"/>
                        </a:solidFill>
                        <a:latin typeface="Calibri"/>
                      </a:endParaRP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ctr"/>
                      <a:endParaRPr lang="it-IT" sz="500" b="0" i="0" u="none" strike="noStrike" dirty="0">
                        <a:solidFill>
                          <a:srgbClr val="000000"/>
                        </a:solidFill>
                        <a:latin typeface="Calibri"/>
                      </a:endParaRP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ctr"/>
                      <a:endParaRPr lang="it-IT" sz="500" b="0" i="0" u="none" strike="noStrike" dirty="0">
                        <a:solidFill>
                          <a:srgbClr val="000000"/>
                        </a:solidFill>
                        <a:latin typeface="Calibri"/>
                      </a:endParaRP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endParaRPr lang="it-IT" sz="500" b="0" i="0" u="none" strike="noStrike" dirty="0">
                        <a:solidFill>
                          <a:srgbClr val="000000"/>
                        </a:solidFill>
                        <a:latin typeface="Calibri"/>
                      </a:endParaRP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ctr"/>
                      <a:endParaRPr lang="it-IT" sz="500" b="0" i="0" u="none" strike="noStrike" dirty="0">
                        <a:solidFill>
                          <a:srgbClr val="000000"/>
                        </a:solidFill>
                        <a:latin typeface="Calibri"/>
                      </a:endParaRP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ctr"/>
                      <a:endParaRPr lang="it-IT" sz="500" b="0" i="0" u="none" strike="noStrike" dirty="0">
                        <a:solidFill>
                          <a:srgbClr val="000000"/>
                        </a:solidFill>
                        <a:latin typeface="Calibri"/>
                      </a:endParaRP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ctr"/>
                      <a:endParaRPr lang="it-IT" sz="500" b="0" i="0" u="none" strike="noStrike" dirty="0">
                        <a:solidFill>
                          <a:srgbClr val="000000"/>
                        </a:solidFill>
                        <a:latin typeface="Calibri"/>
                      </a:endParaRP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ctr"/>
                      <a:endParaRPr lang="it-IT" sz="500" b="0" i="0" u="none" strike="noStrike" dirty="0">
                        <a:solidFill>
                          <a:srgbClr val="000000"/>
                        </a:solidFill>
                        <a:latin typeface="Calibri"/>
                      </a:endParaRPr>
                    </a:p>
                  </a:txBody>
                  <a:tcPr marL="3337" marR="3337" marT="3337" marB="0" anchor="ctr">
                    <a:lnL w="6350" cap="flat" cmpd="sng" algn="ctr">
                      <a:solidFill>
                        <a:srgbClr val="00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ctr"/>
                      <a:endParaRPr lang="it-IT" sz="500" b="1" i="0" u="none" strike="noStrike" dirty="0">
                        <a:solidFill>
                          <a:srgbClr val="000000"/>
                        </a:solidFill>
                        <a:latin typeface="Calibri"/>
                      </a:endParaRPr>
                    </a:p>
                  </a:txBody>
                  <a:tcPr marL="3337" marR="3337" marT="3337"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ctr"/>
                      <a:endParaRPr lang="it-IT" sz="500" b="1" i="0" u="none" strike="noStrike" dirty="0">
                        <a:solidFill>
                          <a:srgbClr val="FF0000"/>
                        </a:solidFill>
                        <a:latin typeface="Calibri"/>
                      </a:endParaRPr>
                    </a:p>
                  </a:txBody>
                  <a:tcPr marL="3337" marR="3337" marT="3337"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r h="196734">
                <a:tc>
                  <a:txBody>
                    <a:bodyPr/>
                    <a:lstStyle/>
                    <a:p>
                      <a:pPr algn="ctr" fontAlgn="ctr"/>
                      <a:r>
                        <a:rPr lang="it-IT" sz="1200" b="0" i="0" u="none" strike="noStrike" dirty="0">
                          <a:solidFill>
                            <a:srgbClr val="000000"/>
                          </a:solidFill>
                          <a:latin typeface="Calibri"/>
                        </a:rPr>
                        <a:t>2021</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F1FF"/>
                    </a:solidFill>
                  </a:tcPr>
                </a:tc>
                <a:tc>
                  <a:txBody>
                    <a:bodyPr/>
                    <a:lstStyle/>
                    <a:p>
                      <a:pPr algn="l" fontAlgn="ctr"/>
                      <a:r>
                        <a:rPr lang="it-IT" sz="1200" b="0" i="0" u="none" strike="noStrike" dirty="0">
                          <a:solidFill>
                            <a:srgbClr val="000000"/>
                          </a:solidFill>
                          <a:latin typeface="Calibri"/>
                        </a:rPr>
                        <a:t>ENEA</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F1FF"/>
                    </a:solidFill>
                  </a:tcPr>
                </a:tc>
                <a:tc>
                  <a:txBody>
                    <a:bodyPr/>
                    <a:lstStyle/>
                    <a:p>
                      <a:pPr algn="r" fontAlgn="ctr"/>
                      <a:r>
                        <a:rPr lang="it-IT" sz="1200" b="0" i="0" u="none" strike="noStrike" dirty="0">
                          <a:solidFill>
                            <a:srgbClr val="000000"/>
                          </a:solidFill>
                          <a:latin typeface="Calibri"/>
                        </a:rPr>
                        <a:t>39.00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dirty="0" smtClean="0">
                          <a:solidFill>
                            <a:srgbClr val="000000"/>
                          </a:solidFill>
                          <a:latin typeface="Calibri"/>
                        </a:rPr>
                        <a:t>10.8</a:t>
                      </a:r>
                      <a:endParaRPr lang="it-IT" sz="1200" b="0" i="0" u="none" strike="noStrike" dirty="0">
                        <a:solidFill>
                          <a:srgbClr val="000000"/>
                        </a:solidFill>
                        <a:latin typeface="Calibri"/>
                      </a:endParaRP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a:solidFill>
                            <a:srgbClr val="000000"/>
                          </a:solidFill>
                          <a:latin typeface="Calibri"/>
                        </a:rPr>
                        <a:t>49.80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a:solidFill>
                            <a:srgbClr val="000000"/>
                          </a:solidFill>
                          <a:latin typeface="Calibri"/>
                        </a:rPr>
                        <a:t>278</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dirty="0">
                          <a:solidFill>
                            <a:srgbClr val="000000"/>
                          </a:solidFill>
                          <a:latin typeface="Calibri"/>
                        </a:rPr>
                        <a:t>100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it-IT" sz="1200" b="0" i="0" u="none" strike="noStrike" dirty="0">
                          <a:solidFill>
                            <a:srgbClr val="000000"/>
                          </a:solidFill>
                          <a:latin typeface="Calibri"/>
                        </a:rPr>
                        <a:t>100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1200" b="0" i="0" u="none" strike="noStrike">
                          <a:solidFill>
                            <a:srgbClr val="000000"/>
                          </a:solidFill>
                          <a:latin typeface="Calibri"/>
                        </a:rPr>
                        <a:t>D</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ECFF"/>
                    </a:solidFill>
                  </a:tcPr>
                </a:tc>
                <a:tc>
                  <a:txBody>
                    <a:bodyPr/>
                    <a:lstStyle/>
                    <a:p>
                      <a:pPr algn="r" fontAlgn="ctr"/>
                      <a:r>
                        <a:rPr lang="it-IT" sz="1200" b="0" i="0" u="none" strike="noStrike">
                          <a:solidFill>
                            <a:srgbClr val="000000"/>
                          </a:solidFill>
                          <a:latin typeface="Calibri"/>
                        </a:rPr>
                        <a:t>1.30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a:solidFill>
                            <a:srgbClr val="000000"/>
                          </a:solidFill>
                          <a:latin typeface="Calibri"/>
                        </a:rPr>
                        <a:t>7</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a:solidFill>
                            <a:srgbClr val="000000"/>
                          </a:solidFill>
                          <a:latin typeface="Calibri"/>
                        </a:rPr>
                        <a:t>10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dirty="0">
                          <a:solidFill>
                            <a:srgbClr val="000000"/>
                          </a:solidFill>
                          <a:latin typeface="Calibri"/>
                        </a:rPr>
                        <a:t>17</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1200" b="0" i="0" u="none" strike="noStrike">
                          <a:solidFill>
                            <a:srgbClr val="000000"/>
                          </a:solidFill>
                          <a:latin typeface="Calibri"/>
                        </a:rPr>
                        <a:t>D</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ECFF"/>
                    </a:solidFill>
                  </a:tcPr>
                </a:tc>
                <a:tc>
                  <a:txBody>
                    <a:bodyPr/>
                    <a:lstStyle/>
                    <a:p>
                      <a:pPr algn="r" fontAlgn="ctr"/>
                      <a:r>
                        <a:rPr lang="it-IT" sz="1200" b="0" i="0" u="none" strike="noStrike">
                          <a:solidFill>
                            <a:srgbClr val="000000"/>
                          </a:solidFill>
                          <a:latin typeface="Calibri"/>
                        </a:rPr>
                        <a:t>117</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a:solidFill>
                            <a:srgbClr val="000000"/>
                          </a:solidFill>
                          <a:latin typeface="Calibri"/>
                        </a:rPr>
                        <a:t>99</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a:solidFill>
                            <a:srgbClr val="000000"/>
                          </a:solidFill>
                          <a:latin typeface="Calibri"/>
                        </a:rPr>
                        <a:t>50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a:solidFill>
                            <a:srgbClr val="000000"/>
                          </a:solidFill>
                          <a:latin typeface="Calibri"/>
                        </a:rPr>
                        <a:t>50</a:t>
                      </a:r>
                    </a:p>
                  </a:txBody>
                  <a:tcPr marL="3337" marR="3337" marT="3337" marB="0" anchor="ctr">
                    <a:lnL w="6350" cap="flat" cmpd="sng" algn="ctr">
                      <a:solidFill>
                        <a:srgbClr val="00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1" i="0" u="none" strike="noStrike">
                          <a:solidFill>
                            <a:srgbClr val="000000"/>
                          </a:solidFill>
                          <a:latin typeface="Calibri"/>
                        </a:rPr>
                        <a:t>545</a:t>
                      </a:r>
                    </a:p>
                  </a:txBody>
                  <a:tcPr marL="3337" marR="3337" marT="3337"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1" i="0" u="none" strike="noStrike">
                          <a:solidFill>
                            <a:srgbClr val="FF0000"/>
                          </a:solidFill>
                          <a:latin typeface="Calibri"/>
                        </a:rPr>
                        <a:t>298</a:t>
                      </a:r>
                    </a:p>
                  </a:txBody>
                  <a:tcPr marL="3337" marR="3337" marT="3337"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734">
                <a:tc>
                  <a:txBody>
                    <a:bodyPr/>
                    <a:lstStyle/>
                    <a:p>
                      <a:pPr algn="ctr" fontAlgn="ctr"/>
                      <a:r>
                        <a:rPr lang="it-IT" sz="1200" b="0" i="0" u="none" strike="noStrike">
                          <a:solidFill>
                            <a:srgbClr val="000000"/>
                          </a:solidFill>
                          <a:latin typeface="Calibri"/>
                        </a:rPr>
                        <a:t>2022</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F1FF"/>
                    </a:solidFill>
                  </a:tcPr>
                </a:tc>
                <a:tc>
                  <a:txBody>
                    <a:bodyPr/>
                    <a:lstStyle/>
                    <a:p>
                      <a:pPr algn="l" fontAlgn="ctr"/>
                      <a:r>
                        <a:rPr lang="it-IT" sz="1200" b="0" i="0" u="none" strike="noStrike">
                          <a:solidFill>
                            <a:srgbClr val="000000"/>
                          </a:solidFill>
                          <a:latin typeface="Calibri"/>
                        </a:rPr>
                        <a:t>ENEA</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F1FF"/>
                    </a:solidFill>
                  </a:tcPr>
                </a:tc>
                <a:tc>
                  <a:txBody>
                    <a:bodyPr/>
                    <a:lstStyle/>
                    <a:p>
                      <a:pPr algn="r" fontAlgn="ctr"/>
                      <a:r>
                        <a:rPr lang="it-IT" sz="1200" b="0" i="0" u="none" strike="noStrike">
                          <a:solidFill>
                            <a:srgbClr val="000000"/>
                          </a:solidFill>
                          <a:latin typeface="Calibri"/>
                        </a:rPr>
                        <a:t>39.00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dirty="0" smtClean="0">
                          <a:solidFill>
                            <a:srgbClr val="000000"/>
                          </a:solidFill>
                          <a:latin typeface="Calibri"/>
                        </a:rPr>
                        <a:t>10.8</a:t>
                      </a:r>
                      <a:endParaRPr lang="it-IT" sz="1200" b="0" i="0" u="none" strike="noStrike" dirty="0">
                        <a:solidFill>
                          <a:srgbClr val="000000"/>
                        </a:solidFill>
                        <a:latin typeface="Calibri"/>
                      </a:endParaRP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dirty="0">
                          <a:solidFill>
                            <a:srgbClr val="000000"/>
                          </a:solidFill>
                          <a:latin typeface="Calibri"/>
                        </a:rPr>
                        <a:t>49.80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a:solidFill>
                            <a:srgbClr val="000000"/>
                          </a:solidFill>
                          <a:latin typeface="Calibri"/>
                        </a:rPr>
                        <a:t>283</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dirty="0">
                          <a:solidFill>
                            <a:srgbClr val="000000"/>
                          </a:solidFill>
                          <a:latin typeface="Calibri"/>
                        </a:rPr>
                        <a:t>125</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it-IT" sz="1200" b="0" i="0" u="none" strike="noStrike" dirty="0">
                          <a:solidFill>
                            <a:srgbClr val="000000"/>
                          </a:solidFill>
                          <a:latin typeface="Calibri"/>
                        </a:rPr>
                        <a:t>125</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1200" b="0" i="0" u="none" strike="noStrike" dirty="0">
                          <a:solidFill>
                            <a:srgbClr val="000000"/>
                          </a:solidFill>
                          <a:latin typeface="Calibri"/>
                        </a:rPr>
                        <a:t>D</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ECFF"/>
                    </a:solidFill>
                  </a:tcPr>
                </a:tc>
                <a:tc>
                  <a:txBody>
                    <a:bodyPr/>
                    <a:lstStyle/>
                    <a:p>
                      <a:pPr algn="r" fontAlgn="ctr"/>
                      <a:r>
                        <a:rPr lang="it-IT" sz="1200" b="0" i="0" u="none" strike="noStrike">
                          <a:solidFill>
                            <a:srgbClr val="000000"/>
                          </a:solidFill>
                          <a:latin typeface="Calibri"/>
                        </a:rPr>
                        <a:t>1.30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dirty="0">
                          <a:solidFill>
                            <a:srgbClr val="000000"/>
                          </a:solidFill>
                          <a:latin typeface="Calibri"/>
                        </a:rPr>
                        <a:t>7</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a:solidFill>
                            <a:srgbClr val="000000"/>
                          </a:solidFill>
                          <a:latin typeface="Calibri"/>
                        </a:rPr>
                        <a:t>10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a:solidFill>
                            <a:srgbClr val="000000"/>
                          </a:solidFill>
                          <a:latin typeface="Calibri"/>
                        </a:rPr>
                        <a:t>17</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1200" b="0" i="0" u="none" strike="noStrike">
                          <a:solidFill>
                            <a:srgbClr val="000000"/>
                          </a:solidFill>
                          <a:latin typeface="Calibri"/>
                        </a:rPr>
                        <a:t>D</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ECFF"/>
                    </a:solidFill>
                  </a:tcPr>
                </a:tc>
                <a:tc>
                  <a:txBody>
                    <a:bodyPr/>
                    <a:lstStyle/>
                    <a:p>
                      <a:pPr algn="r" fontAlgn="ctr"/>
                      <a:r>
                        <a:rPr lang="it-IT" sz="1200" b="0" i="0" u="none" strike="noStrike">
                          <a:solidFill>
                            <a:srgbClr val="000000"/>
                          </a:solidFill>
                          <a:latin typeface="Calibri"/>
                        </a:rPr>
                        <a:t>142</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a:solidFill>
                            <a:srgbClr val="000000"/>
                          </a:solidFill>
                          <a:latin typeface="Calibri"/>
                        </a:rPr>
                        <a:t>106</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a:solidFill>
                            <a:srgbClr val="000000"/>
                          </a:solidFill>
                          <a:latin typeface="Calibri"/>
                        </a:rPr>
                        <a:t>100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dirty="0">
                          <a:solidFill>
                            <a:srgbClr val="000000"/>
                          </a:solidFill>
                          <a:latin typeface="Calibri"/>
                        </a:rPr>
                        <a:t>100</a:t>
                      </a:r>
                    </a:p>
                  </a:txBody>
                  <a:tcPr marL="3337" marR="3337" marT="3337" marB="0" anchor="ctr">
                    <a:lnL w="6350" cap="flat" cmpd="sng" algn="ctr">
                      <a:solidFill>
                        <a:srgbClr val="00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1" i="0" u="none" strike="noStrike" dirty="0">
                          <a:solidFill>
                            <a:srgbClr val="000000"/>
                          </a:solidFill>
                          <a:latin typeface="Calibri"/>
                        </a:rPr>
                        <a:t>632</a:t>
                      </a:r>
                    </a:p>
                  </a:txBody>
                  <a:tcPr marL="3337" marR="3337" marT="3337"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1" i="0" u="none" strike="noStrike" dirty="0">
                          <a:solidFill>
                            <a:srgbClr val="FF0000"/>
                          </a:solidFill>
                          <a:latin typeface="Calibri"/>
                        </a:rPr>
                        <a:t>363</a:t>
                      </a:r>
                    </a:p>
                  </a:txBody>
                  <a:tcPr marL="3337" marR="3337" marT="3337"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734">
                <a:tc>
                  <a:txBody>
                    <a:bodyPr/>
                    <a:lstStyle/>
                    <a:p>
                      <a:pPr algn="ctr" fontAlgn="ctr"/>
                      <a:r>
                        <a:rPr lang="it-IT" sz="1200" b="0" i="0" u="none" strike="noStrike">
                          <a:solidFill>
                            <a:srgbClr val="000000"/>
                          </a:solidFill>
                          <a:latin typeface="Calibri"/>
                        </a:rPr>
                        <a:t>2023</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F1FF"/>
                    </a:solidFill>
                  </a:tcPr>
                </a:tc>
                <a:tc>
                  <a:txBody>
                    <a:bodyPr/>
                    <a:lstStyle/>
                    <a:p>
                      <a:pPr algn="l" fontAlgn="ctr"/>
                      <a:r>
                        <a:rPr lang="it-IT" sz="1200" b="0" i="0" u="none" strike="noStrike">
                          <a:solidFill>
                            <a:srgbClr val="000000"/>
                          </a:solidFill>
                          <a:latin typeface="Calibri"/>
                        </a:rPr>
                        <a:t>ENEA</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F1FF"/>
                    </a:solidFill>
                  </a:tcPr>
                </a:tc>
                <a:tc>
                  <a:txBody>
                    <a:bodyPr/>
                    <a:lstStyle/>
                    <a:p>
                      <a:pPr algn="r" fontAlgn="ctr"/>
                      <a:r>
                        <a:rPr lang="it-IT" sz="1200" b="0" i="0" u="none" strike="noStrike">
                          <a:solidFill>
                            <a:srgbClr val="000000"/>
                          </a:solidFill>
                          <a:latin typeface="Calibri"/>
                        </a:rPr>
                        <a:t>39.00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dirty="0" smtClean="0">
                          <a:solidFill>
                            <a:srgbClr val="000000"/>
                          </a:solidFill>
                          <a:latin typeface="Calibri"/>
                        </a:rPr>
                        <a:t>10.8</a:t>
                      </a:r>
                      <a:endParaRPr lang="it-IT" sz="1200" b="0" i="0" u="none" strike="noStrike" dirty="0">
                        <a:solidFill>
                          <a:srgbClr val="000000"/>
                        </a:solidFill>
                        <a:latin typeface="Calibri"/>
                      </a:endParaRP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a:solidFill>
                            <a:srgbClr val="000000"/>
                          </a:solidFill>
                          <a:latin typeface="Calibri"/>
                        </a:rPr>
                        <a:t>49.80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a:solidFill>
                            <a:srgbClr val="000000"/>
                          </a:solidFill>
                          <a:latin typeface="Calibri"/>
                        </a:rPr>
                        <a:t>287</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dirty="0">
                          <a:solidFill>
                            <a:srgbClr val="000000"/>
                          </a:solidFill>
                          <a:latin typeface="Calibri"/>
                        </a:rPr>
                        <a:t>125</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it-IT" sz="1200" b="0" i="0" u="none" strike="noStrike">
                          <a:solidFill>
                            <a:srgbClr val="000000"/>
                          </a:solidFill>
                          <a:latin typeface="Calibri"/>
                        </a:rPr>
                        <a:t>125</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1200" b="0" i="0" u="none" strike="noStrike" dirty="0">
                          <a:solidFill>
                            <a:srgbClr val="000000"/>
                          </a:solidFill>
                          <a:latin typeface="Calibri"/>
                        </a:rPr>
                        <a:t>D</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ECFF"/>
                    </a:solidFill>
                  </a:tcPr>
                </a:tc>
                <a:tc>
                  <a:txBody>
                    <a:bodyPr/>
                    <a:lstStyle/>
                    <a:p>
                      <a:pPr algn="r" fontAlgn="ctr"/>
                      <a:r>
                        <a:rPr lang="it-IT" sz="1200" b="0" i="0" u="none" strike="noStrike">
                          <a:solidFill>
                            <a:srgbClr val="000000"/>
                          </a:solidFill>
                          <a:latin typeface="Calibri"/>
                        </a:rPr>
                        <a:t>1.30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dirty="0">
                          <a:solidFill>
                            <a:srgbClr val="000000"/>
                          </a:solidFill>
                          <a:latin typeface="Calibri"/>
                        </a:rPr>
                        <a:t>7</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dirty="0">
                          <a:solidFill>
                            <a:srgbClr val="000000"/>
                          </a:solidFill>
                          <a:latin typeface="Calibri"/>
                        </a:rPr>
                        <a:t>10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dirty="0">
                          <a:solidFill>
                            <a:srgbClr val="000000"/>
                          </a:solidFill>
                          <a:latin typeface="Calibri"/>
                        </a:rPr>
                        <a:t>17</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1200" b="0" i="0" u="none" strike="noStrike" dirty="0">
                          <a:solidFill>
                            <a:srgbClr val="000000"/>
                          </a:solidFill>
                          <a:latin typeface="Calibri"/>
                        </a:rPr>
                        <a:t>D</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ECFF"/>
                    </a:solidFill>
                  </a:tcPr>
                </a:tc>
                <a:tc>
                  <a:txBody>
                    <a:bodyPr/>
                    <a:lstStyle/>
                    <a:p>
                      <a:pPr algn="r" fontAlgn="ctr"/>
                      <a:r>
                        <a:rPr lang="it-IT" sz="1200" b="0" i="0" u="none" strike="noStrike" dirty="0">
                          <a:solidFill>
                            <a:srgbClr val="000000"/>
                          </a:solidFill>
                          <a:latin typeface="Calibri"/>
                        </a:rPr>
                        <a:t>142</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dirty="0">
                          <a:solidFill>
                            <a:srgbClr val="000000"/>
                          </a:solidFill>
                          <a:latin typeface="Calibri"/>
                        </a:rPr>
                        <a:t>107</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a:solidFill>
                            <a:srgbClr val="000000"/>
                          </a:solidFill>
                          <a:latin typeface="Calibri"/>
                        </a:rPr>
                        <a:t>50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a:solidFill>
                            <a:srgbClr val="000000"/>
                          </a:solidFill>
                          <a:latin typeface="Calibri"/>
                        </a:rPr>
                        <a:t>50</a:t>
                      </a:r>
                    </a:p>
                  </a:txBody>
                  <a:tcPr marL="3337" marR="3337" marT="3337" marB="0" anchor="ctr">
                    <a:lnL w="6350" cap="flat" cmpd="sng" algn="ctr">
                      <a:solidFill>
                        <a:srgbClr val="00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1" i="0" u="none" strike="noStrike">
                          <a:solidFill>
                            <a:srgbClr val="000000"/>
                          </a:solidFill>
                          <a:latin typeface="Calibri"/>
                        </a:rPr>
                        <a:t>587</a:t>
                      </a:r>
                    </a:p>
                  </a:txBody>
                  <a:tcPr marL="3337" marR="3337" marT="3337"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1" i="0" u="none" strike="noStrike" dirty="0">
                          <a:solidFill>
                            <a:srgbClr val="FF0000"/>
                          </a:solidFill>
                          <a:latin typeface="Calibri"/>
                        </a:rPr>
                        <a:t>316</a:t>
                      </a:r>
                    </a:p>
                  </a:txBody>
                  <a:tcPr marL="3337" marR="3337" marT="3337"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734">
                <a:tc>
                  <a:txBody>
                    <a:bodyPr/>
                    <a:lstStyle/>
                    <a:p>
                      <a:pPr algn="ctr" fontAlgn="ctr"/>
                      <a:r>
                        <a:rPr lang="it-IT" sz="1200" b="0" i="0" u="none" strike="noStrike">
                          <a:solidFill>
                            <a:srgbClr val="000000"/>
                          </a:solidFill>
                          <a:latin typeface="Calibri"/>
                        </a:rPr>
                        <a:t>2024</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F1FF"/>
                    </a:solidFill>
                  </a:tcPr>
                </a:tc>
                <a:tc>
                  <a:txBody>
                    <a:bodyPr/>
                    <a:lstStyle/>
                    <a:p>
                      <a:pPr algn="l" fontAlgn="ctr"/>
                      <a:r>
                        <a:rPr lang="it-IT" sz="1200" b="0" i="0" u="none" strike="noStrike">
                          <a:solidFill>
                            <a:srgbClr val="000000"/>
                          </a:solidFill>
                          <a:latin typeface="Calibri"/>
                        </a:rPr>
                        <a:t>ENEA</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F1FF"/>
                    </a:solidFill>
                  </a:tcPr>
                </a:tc>
                <a:tc>
                  <a:txBody>
                    <a:bodyPr/>
                    <a:lstStyle/>
                    <a:p>
                      <a:pPr algn="r" fontAlgn="ctr"/>
                      <a:r>
                        <a:rPr lang="it-IT" sz="1200" b="0" i="0" u="none" strike="noStrike" dirty="0">
                          <a:solidFill>
                            <a:srgbClr val="000000"/>
                          </a:solidFill>
                          <a:latin typeface="Calibri"/>
                        </a:rPr>
                        <a:t>39.00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dirty="0" smtClean="0">
                          <a:solidFill>
                            <a:srgbClr val="000000"/>
                          </a:solidFill>
                          <a:latin typeface="Calibri"/>
                        </a:rPr>
                        <a:t>10.8</a:t>
                      </a:r>
                      <a:endParaRPr lang="it-IT" sz="1200" b="0" i="0" u="none" strike="noStrike" dirty="0">
                        <a:solidFill>
                          <a:srgbClr val="000000"/>
                        </a:solidFill>
                        <a:latin typeface="Calibri"/>
                      </a:endParaRP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a:solidFill>
                            <a:srgbClr val="000000"/>
                          </a:solidFill>
                          <a:latin typeface="Calibri"/>
                        </a:rPr>
                        <a:t>49.80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a:solidFill>
                            <a:srgbClr val="000000"/>
                          </a:solidFill>
                          <a:latin typeface="Calibri"/>
                        </a:rPr>
                        <a:t>291</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dirty="0">
                          <a:solidFill>
                            <a:srgbClr val="000000"/>
                          </a:solidFill>
                          <a:latin typeface="Calibri"/>
                        </a:rPr>
                        <a:t>85</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it-IT" sz="1200" b="0" i="0" u="none" strike="noStrike" dirty="0">
                          <a:solidFill>
                            <a:srgbClr val="000000"/>
                          </a:solidFill>
                          <a:latin typeface="Calibri"/>
                        </a:rPr>
                        <a:t>85</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1200" b="0" i="0" u="none" strike="noStrike">
                          <a:solidFill>
                            <a:srgbClr val="000000"/>
                          </a:solidFill>
                          <a:latin typeface="Calibri"/>
                        </a:rPr>
                        <a:t>D</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ECFF"/>
                    </a:solidFill>
                  </a:tcPr>
                </a:tc>
                <a:tc>
                  <a:txBody>
                    <a:bodyPr/>
                    <a:lstStyle/>
                    <a:p>
                      <a:pPr algn="r" fontAlgn="ctr"/>
                      <a:r>
                        <a:rPr lang="it-IT" sz="1200" b="0" i="0" u="none" strike="noStrike">
                          <a:solidFill>
                            <a:srgbClr val="000000"/>
                          </a:solidFill>
                          <a:latin typeface="Calibri"/>
                        </a:rPr>
                        <a:t>1.20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a:solidFill>
                            <a:srgbClr val="000000"/>
                          </a:solidFill>
                          <a:latin typeface="Calibri"/>
                        </a:rPr>
                        <a:t>7</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a:solidFill>
                            <a:srgbClr val="000000"/>
                          </a:solidFill>
                          <a:latin typeface="Calibri"/>
                        </a:rPr>
                        <a:t>10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dirty="0">
                          <a:solidFill>
                            <a:srgbClr val="000000"/>
                          </a:solidFill>
                          <a:latin typeface="Calibri"/>
                        </a:rPr>
                        <a:t>17</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1200" b="0" i="0" u="none" strike="noStrike">
                          <a:solidFill>
                            <a:srgbClr val="000000"/>
                          </a:solidFill>
                          <a:latin typeface="Calibri"/>
                        </a:rPr>
                        <a:t>D</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ECFF"/>
                    </a:solidFill>
                  </a:tcPr>
                </a:tc>
                <a:tc>
                  <a:txBody>
                    <a:bodyPr/>
                    <a:lstStyle/>
                    <a:p>
                      <a:pPr algn="r" fontAlgn="ctr"/>
                      <a:r>
                        <a:rPr lang="it-IT" sz="1200" b="0" i="0" u="none" strike="noStrike">
                          <a:solidFill>
                            <a:srgbClr val="000000"/>
                          </a:solidFill>
                          <a:latin typeface="Calibri"/>
                        </a:rPr>
                        <a:t>102</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dirty="0">
                          <a:solidFill>
                            <a:srgbClr val="000000"/>
                          </a:solidFill>
                          <a:latin typeface="Calibri"/>
                        </a:rPr>
                        <a:t>98</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it-IT" sz="1200" b="0" i="0" u="none" strike="noStrike" dirty="0">
                          <a:solidFill>
                            <a:srgbClr val="000000"/>
                          </a:solidFill>
                          <a:latin typeface="Calibri"/>
                        </a:rPr>
                        <a:t> </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a:solidFill>
                            <a:srgbClr val="000000"/>
                          </a:solidFill>
                          <a:latin typeface="Calibri"/>
                        </a:rPr>
                        <a:t>0</a:t>
                      </a:r>
                    </a:p>
                  </a:txBody>
                  <a:tcPr marL="3337" marR="3337" marT="3337" marB="0" anchor="ctr">
                    <a:lnL w="6350" cap="flat" cmpd="sng" algn="ctr">
                      <a:solidFill>
                        <a:srgbClr val="00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1" i="0" u="none" strike="noStrike" dirty="0">
                          <a:solidFill>
                            <a:srgbClr val="000000"/>
                          </a:solidFill>
                          <a:latin typeface="Calibri"/>
                        </a:rPr>
                        <a:t>492</a:t>
                      </a:r>
                    </a:p>
                  </a:txBody>
                  <a:tcPr marL="3337" marR="3337" marT="3337"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1" i="0" u="none" strike="noStrike" dirty="0">
                          <a:solidFill>
                            <a:srgbClr val="FF0000"/>
                          </a:solidFill>
                          <a:latin typeface="Calibri"/>
                        </a:rPr>
                        <a:t>249</a:t>
                      </a:r>
                    </a:p>
                  </a:txBody>
                  <a:tcPr marL="3337" marR="3337" marT="3337"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734">
                <a:tc>
                  <a:txBody>
                    <a:bodyPr/>
                    <a:lstStyle/>
                    <a:p>
                      <a:pPr algn="ctr" fontAlgn="ctr"/>
                      <a:r>
                        <a:rPr lang="it-IT" sz="1200" b="0" i="0" u="none" strike="noStrike">
                          <a:solidFill>
                            <a:srgbClr val="000000"/>
                          </a:solidFill>
                          <a:latin typeface="Calibri"/>
                        </a:rPr>
                        <a:t>2025</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F1FF"/>
                    </a:solidFill>
                  </a:tcPr>
                </a:tc>
                <a:tc>
                  <a:txBody>
                    <a:bodyPr/>
                    <a:lstStyle/>
                    <a:p>
                      <a:pPr algn="l" fontAlgn="ctr"/>
                      <a:r>
                        <a:rPr lang="it-IT" sz="1200" b="0" i="0" u="none" strike="noStrike">
                          <a:solidFill>
                            <a:srgbClr val="000000"/>
                          </a:solidFill>
                          <a:latin typeface="Calibri"/>
                        </a:rPr>
                        <a:t>ENEA</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F1FF"/>
                    </a:solidFill>
                  </a:tcPr>
                </a:tc>
                <a:tc>
                  <a:txBody>
                    <a:bodyPr/>
                    <a:lstStyle/>
                    <a:p>
                      <a:pPr algn="r" fontAlgn="ctr"/>
                      <a:r>
                        <a:rPr lang="it-IT" sz="1200" b="0" i="0" u="none" strike="noStrike" dirty="0">
                          <a:solidFill>
                            <a:srgbClr val="000000"/>
                          </a:solidFill>
                          <a:latin typeface="Calibri"/>
                        </a:rPr>
                        <a:t>38.00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dirty="0" smtClean="0">
                          <a:solidFill>
                            <a:srgbClr val="000000"/>
                          </a:solidFill>
                          <a:latin typeface="Calibri"/>
                        </a:rPr>
                        <a:t>10.8</a:t>
                      </a:r>
                      <a:endParaRPr lang="it-IT" sz="1200" b="0" i="0" u="none" strike="noStrike" dirty="0">
                        <a:solidFill>
                          <a:srgbClr val="000000"/>
                        </a:solidFill>
                        <a:latin typeface="Calibri"/>
                      </a:endParaRP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a:solidFill>
                            <a:srgbClr val="000000"/>
                          </a:solidFill>
                          <a:latin typeface="Calibri"/>
                        </a:rPr>
                        <a:t>48.80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a:solidFill>
                            <a:srgbClr val="000000"/>
                          </a:solidFill>
                          <a:latin typeface="Calibri"/>
                        </a:rPr>
                        <a:t>290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dirty="0">
                          <a:solidFill>
                            <a:srgbClr val="000000"/>
                          </a:solidFill>
                          <a:latin typeface="Calibri"/>
                        </a:rPr>
                        <a:t>80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it-IT" sz="1200" b="0" i="0" u="none" strike="noStrike" dirty="0">
                          <a:solidFill>
                            <a:srgbClr val="000000"/>
                          </a:solidFill>
                          <a:latin typeface="Calibri"/>
                        </a:rPr>
                        <a:t>80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1200" b="0" i="0" u="none" strike="noStrike">
                          <a:solidFill>
                            <a:srgbClr val="000000"/>
                          </a:solidFill>
                          <a:latin typeface="Calibri"/>
                        </a:rPr>
                        <a:t>D</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ECFF"/>
                    </a:solidFill>
                  </a:tcPr>
                </a:tc>
                <a:tc>
                  <a:txBody>
                    <a:bodyPr/>
                    <a:lstStyle/>
                    <a:p>
                      <a:pPr algn="r" fontAlgn="ctr"/>
                      <a:r>
                        <a:rPr lang="it-IT" sz="1200" b="0" i="0" u="none" strike="noStrike" dirty="0">
                          <a:solidFill>
                            <a:srgbClr val="000000"/>
                          </a:solidFill>
                          <a:latin typeface="Calibri"/>
                        </a:rPr>
                        <a:t>1.20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a:solidFill>
                            <a:srgbClr val="000000"/>
                          </a:solidFill>
                          <a:latin typeface="Calibri"/>
                        </a:rPr>
                        <a:t>7</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a:solidFill>
                            <a:srgbClr val="000000"/>
                          </a:solidFill>
                          <a:latin typeface="Calibri"/>
                        </a:rPr>
                        <a:t>10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dirty="0">
                          <a:solidFill>
                            <a:srgbClr val="000000"/>
                          </a:solidFill>
                          <a:latin typeface="Calibri"/>
                        </a:rPr>
                        <a:t>17</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1200" b="0" i="0" u="none" strike="noStrike">
                          <a:solidFill>
                            <a:srgbClr val="000000"/>
                          </a:solidFill>
                          <a:latin typeface="Calibri"/>
                        </a:rPr>
                        <a:t>D</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ECFF"/>
                    </a:solidFill>
                  </a:tcPr>
                </a:tc>
                <a:tc>
                  <a:txBody>
                    <a:bodyPr/>
                    <a:lstStyle/>
                    <a:p>
                      <a:pPr algn="r" fontAlgn="ctr"/>
                      <a:r>
                        <a:rPr lang="it-IT" sz="1200" b="0" i="0" u="none" strike="noStrike">
                          <a:solidFill>
                            <a:srgbClr val="000000"/>
                          </a:solidFill>
                          <a:latin typeface="Calibri"/>
                        </a:rPr>
                        <a:t>97</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a:solidFill>
                            <a:srgbClr val="000000"/>
                          </a:solidFill>
                          <a:latin typeface="Calibri"/>
                        </a:rPr>
                        <a:t>97</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0" i="0" u="none" strike="noStrike">
                          <a:solidFill>
                            <a:srgbClr val="000000"/>
                          </a:solidFill>
                          <a:latin typeface="Calibri"/>
                        </a:rPr>
                        <a:t>50</a:t>
                      </a:r>
                    </a:p>
                  </a:txBody>
                  <a:tcPr marL="3337" marR="3337" marT="3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200" b="0" i="0" u="none" strike="noStrike">
                          <a:solidFill>
                            <a:srgbClr val="000000"/>
                          </a:solidFill>
                          <a:latin typeface="Calibri"/>
                        </a:rPr>
                        <a:t>50</a:t>
                      </a:r>
                    </a:p>
                  </a:txBody>
                  <a:tcPr marL="3337" marR="3337" marT="3337" marB="0" anchor="ctr">
                    <a:lnL w="6350" cap="flat" cmpd="sng" algn="ctr">
                      <a:solidFill>
                        <a:srgbClr val="00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1" i="0" u="none" strike="noStrike">
                          <a:solidFill>
                            <a:srgbClr val="000000"/>
                          </a:solidFill>
                          <a:latin typeface="Calibri"/>
                        </a:rPr>
                        <a:t>534</a:t>
                      </a:r>
                    </a:p>
                  </a:txBody>
                  <a:tcPr marL="3337" marR="3337" marT="3337"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ctr"/>
                      <a:r>
                        <a:rPr lang="it-IT" sz="1200" b="1" i="0" u="none" strike="noStrike" dirty="0">
                          <a:solidFill>
                            <a:srgbClr val="FF0000"/>
                          </a:solidFill>
                          <a:latin typeface="Calibri"/>
                        </a:rPr>
                        <a:t>296</a:t>
                      </a:r>
                    </a:p>
                  </a:txBody>
                  <a:tcPr marL="3337" marR="3337" marT="3337"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pic>
        <p:nvPicPr>
          <p:cNvPr id="10" name="Picture 8" descr="EurofusionDisc.eps"/>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8244408" y="220092"/>
            <a:ext cx="458197" cy="465708"/>
          </a:xfrm>
          <a:prstGeom prst="rect">
            <a:avLst/>
          </a:prstGeom>
        </p:spPr>
      </p:pic>
      <p:sp>
        <p:nvSpPr>
          <p:cNvPr id="7" name="Footer Placeholder 4"/>
          <p:cNvSpPr>
            <a:spLocks noGrp="1"/>
          </p:cNvSpPr>
          <p:nvPr>
            <p:ph type="ftr" sz="quarter" idx="11"/>
          </p:nvPr>
        </p:nvSpPr>
        <p:spPr>
          <a:xfrm>
            <a:off x="467544" y="6545237"/>
            <a:ext cx="8240228" cy="268139"/>
          </a:xfrm>
        </p:spPr>
        <p:txBody>
          <a:bodyPr/>
          <a:lstStyle>
            <a:lvl1pPr>
              <a:defRPr sz="1100">
                <a:solidFill>
                  <a:schemeClr val="tx1"/>
                </a:solidFill>
                <a:latin typeface="Arial" panose="020B0604020202020204" pitchFamily="34" charset="0"/>
                <a:cs typeface="Arial" panose="020B0604020202020204" pitchFamily="34" charset="0"/>
              </a:defRPr>
            </a:lvl1pPr>
          </a:lstStyle>
          <a:p>
            <a:pPr algn="r"/>
            <a:r>
              <a:rPr lang="en-GB" dirty="0" smtClean="0"/>
              <a:t>Valentina Corato | </a:t>
            </a:r>
            <a:r>
              <a:rPr lang="it-IT" dirty="0" smtClean="0"/>
              <a:t>HTS conductor </a:t>
            </a:r>
            <a:r>
              <a:rPr lang="it-IT" dirty="0" err="1" smtClean="0"/>
              <a:t>development</a:t>
            </a:r>
            <a:r>
              <a:rPr lang="en-GB" dirty="0" smtClean="0"/>
              <a:t>| VC| 13/04/2021 | Page </a:t>
            </a:r>
            <a:fld id="{6A6D9FA1-99C7-4910-8E32-B85D378B0060}" type="slidenum">
              <a:rPr lang="en-GB" smtClean="0"/>
              <a:pPr algn="r"/>
              <a:t>7</a:t>
            </a:fld>
            <a:endParaRPr lang="en-GB" dirty="0"/>
          </a:p>
        </p:txBody>
      </p:sp>
      <p:sp>
        <p:nvSpPr>
          <p:cNvPr id="12" name="Ovale 11"/>
          <p:cNvSpPr/>
          <p:nvPr/>
        </p:nvSpPr>
        <p:spPr>
          <a:xfrm>
            <a:off x="5724128" y="2204864"/>
            <a:ext cx="432048" cy="11521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4" name="Connettore 2 13"/>
          <p:cNvCxnSpPr>
            <a:stCxn id="12" idx="0"/>
          </p:cNvCxnSpPr>
          <p:nvPr/>
        </p:nvCxnSpPr>
        <p:spPr>
          <a:xfrm flipV="1">
            <a:off x="5940152" y="764704"/>
            <a:ext cx="792088" cy="144016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CasellaDiTesto 14"/>
          <p:cNvSpPr txBox="1"/>
          <p:nvPr/>
        </p:nvSpPr>
        <p:spPr>
          <a:xfrm>
            <a:off x="6660232" y="620688"/>
            <a:ext cx="1418593" cy="369332"/>
          </a:xfrm>
          <a:prstGeom prst="rect">
            <a:avLst/>
          </a:prstGeom>
          <a:noFill/>
        </p:spPr>
        <p:txBody>
          <a:bodyPr wrap="none" rtlCol="0">
            <a:spAutoFit/>
          </a:bodyPr>
          <a:lstStyle/>
          <a:p>
            <a:r>
              <a:rPr lang="it-IT" b="1" dirty="0" smtClean="0">
                <a:solidFill>
                  <a:srgbClr val="FF0000"/>
                </a:solidFill>
              </a:rPr>
              <a:t>SULTAN </a:t>
            </a:r>
            <a:r>
              <a:rPr lang="it-IT" b="1" dirty="0" err="1" smtClean="0">
                <a:solidFill>
                  <a:srgbClr val="FF0000"/>
                </a:solidFill>
              </a:rPr>
              <a:t>tests</a:t>
            </a:r>
            <a:endParaRPr lang="it-IT" b="1"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p:nvPr/>
        </p:nvSpPr>
        <p:spPr>
          <a:xfrm>
            <a:off x="0" y="0"/>
            <a:ext cx="9144000" cy="914400"/>
          </a:xfrm>
          <a:prstGeom prst="rect">
            <a:avLst/>
          </a:prstGeom>
          <a:solidFill>
            <a:srgbClr val="E3E3E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effectLst/>
            </a:endParaRPr>
          </a:p>
        </p:txBody>
      </p:sp>
      <p:pic>
        <p:nvPicPr>
          <p:cNvPr id="7" name="Picture 8" descr="EurofusionDisc.eps"/>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8244408" y="220092"/>
            <a:ext cx="458197" cy="465708"/>
          </a:xfrm>
          <a:prstGeom prst="rect">
            <a:avLst/>
          </a:prstGeom>
        </p:spPr>
      </p:pic>
      <p:sp>
        <p:nvSpPr>
          <p:cNvPr id="8" name="Title 1"/>
          <p:cNvSpPr>
            <a:spLocks noGrp="1"/>
          </p:cNvSpPr>
          <p:nvPr>
            <p:ph type="title"/>
          </p:nvPr>
        </p:nvSpPr>
        <p:spPr>
          <a:xfrm>
            <a:off x="251520" y="260648"/>
            <a:ext cx="8208912" cy="457200"/>
          </a:xfrm>
        </p:spPr>
        <p:txBody>
          <a:bodyPr>
            <a:noAutofit/>
          </a:bodyPr>
          <a:lstStyle>
            <a:lvl1pPr algn="l">
              <a:lnSpc>
                <a:spcPts val="3200"/>
              </a:lnSpc>
              <a:defRPr sz="3000">
                <a:latin typeface="Arial" panose="020B0604020202020204" pitchFamily="34" charset="0"/>
                <a:cs typeface="Arial" panose="020B0604020202020204" pitchFamily="34" charset="0"/>
              </a:defRPr>
            </a:lvl1pPr>
          </a:lstStyle>
          <a:p>
            <a:r>
              <a:rPr lang="en-GB" sz="2800" dirty="0" smtClean="0">
                <a:ea typeface="MS Gothic" pitchFamily="49" charset="-128"/>
              </a:rPr>
              <a:t>Available budget for HTS conductor development</a:t>
            </a:r>
            <a:endParaRPr lang="en-GB" sz="2800" dirty="0">
              <a:ea typeface="MS Gothic" pitchFamily="49" charset="-128"/>
            </a:endParaRPr>
          </a:p>
        </p:txBody>
      </p:sp>
      <p:sp>
        <p:nvSpPr>
          <p:cNvPr id="4" name="Rettangolo 3"/>
          <p:cNvSpPr/>
          <p:nvPr/>
        </p:nvSpPr>
        <p:spPr>
          <a:xfrm>
            <a:off x="107504" y="908720"/>
            <a:ext cx="8352928" cy="5047536"/>
          </a:xfrm>
          <a:prstGeom prst="rect">
            <a:avLst/>
          </a:prstGeom>
        </p:spPr>
        <p:txBody>
          <a:bodyPr wrap="square">
            <a:spAutoFit/>
          </a:bodyPr>
          <a:lstStyle/>
          <a:p>
            <a:pPr>
              <a:spcAft>
                <a:spcPts val="600"/>
              </a:spcAft>
            </a:pPr>
            <a:r>
              <a:rPr lang="en-US" sz="2200" b="1" dirty="0" smtClean="0">
                <a:solidFill>
                  <a:srgbClr val="C00000"/>
                </a:solidFill>
              </a:rPr>
              <a:t>KIT</a:t>
            </a:r>
            <a:r>
              <a:rPr lang="en-US" sz="2200" dirty="0" smtClean="0">
                <a:solidFill>
                  <a:srgbClr val="C00000"/>
                </a:solidFill>
              </a:rPr>
              <a:t> (Total budget 21-25: Equip. 210k€+ Facility use 400k€)</a:t>
            </a:r>
          </a:p>
          <a:p>
            <a:pPr>
              <a:spcAft>
                <a:spcPts val="600"/>
              </a:spcAft>
            </a:pPr>
            <a:r>
              <a:rPr lang="en-US" sz="2200" b="1" dirty="0" smtClean="0">
                <a:solidFill>
                  <a:srgbClr val="C00000"/>
                </a:solidFill>
              </a:rPr>
              <a:t>Equipment for HTS samples:210 k€</a:t>
            </a:r>
          </a:p>
          <a:p>
            <a:pPr>
              <a:spcAft>
                <a:spcPts val="600"/>
              </a:spcAft>
            </a:pPr>
            <a:r>
              <a:rPr lang="en-US" sz="2200" b="1" dirty="0" smtClean="0">
                <a:solidFill>
                  <a:srgbClr val="C00000"/>
                </a:solidFill>
              </a:rPr>
              <a:t>Use of KIT facilities for conductor development: 200 k€</a:t>
            </a:r>
          </a:p>
          <a:p>
            <a:pPr>
              <a:spcAft>
                <a:spcPts val="600"/>
              </a:spcAft>
            </a:pPr>
            <a:r>
              <a:rPr lang="en-US" sz="1600" i="1" dirty="0" smtClean="0">
                <a:solidFill>
                  <a:srgbClr val="C00000"/>
                </a:solidFill>
              </a:rPr>
              <a:t>(other 200k€ for HV tests on samples to study insulation)</a:t>
            </a:r>
            <a:endParaRPr lang="en-US" sz="1600" b="1" i="1" dirty="0" smtClean="0">
              <a:solidFill>
                <a:srgbClr val="C00000"/>
              </a:solidFill>
            </a:endParaRPr>
          </a:p>
          <a:p>
            <a:pPr>
              <a:spcAft>
                <a:spcPts val="600"/>
              </a:spcAft>
            </a:pPr>
            <a:r>
              <a:rPr lang="en-US" sz="2200" b="1" dirty="0" smtClean="0">
                <a:solidFill>
                  <a:srgbClr val="0070C0"/>
                </a:solidFill>
              </a:rPr>
              <a:t>ENEA</a:t>
            </a:r>
            <a:r>
              <a:rPr lang="en-US" sz="2200" dirty="0" smtClean="0">
                <a:solidFill>
                  <a:srgbClr val="0070C0"/>
                </a:solidFill>
              </a:rPr>
              <a:t> (Total budget 21-25: Equip. 515k€+ Facility use 85k€)</a:t>
            </a:r>
          </a:p>
          <a:p>
            <a:pPr>
              <a:spcAft>
                <a:spcPts val="600"/>
              </a:spcAft>
            </a:pPr>
            <a:r>
              <a:rPr lang="en-US" sz="2200" b="1" dirty="0" smtClean="0">
                <a:solidFill>
                  <a:srgbClr val="0070C0"/>
                </a:solidFill>
              </a:rPr>
              <a:t>Equipment for HTS samples:215 k€</a:t>
            </a:r>
          </a:p>
          <a:p>
            <a:pPr>
              <a:spcAft>
                <a:spcPts val="600"/>
              </a:spcAft>
            </a:pPr>
            <a:r>
              <a:rPr lang="en-US" sz="2200" b="1" dirty="0" smtClean="0">
                <a:solidFill>
                  <a:srgbClr val="0070C0"/>
                </a:solidFill>
              </a:rPr>
              <a:t>Use of ENEA facilities for conductor development: 85 k€</a:t>
            </a:r>
          </a:p>
          <a:p>
            <a:pPr>
              <a:spcAft>
                <a:spcPts val="600"/>
              </a:spcAft>
            </a:pPr>
            <a:r>
              <a:rPr lang="en-US" sz="1600" i="1" dirty="0" smtClean="0">
                <a:solidFill>
                  <a:srgbClr val="0070C0"/>
                </a:solidFill>
              </a:rPr>
              <a:t>(other 300k€ for manufacturing samples to study insulation)</a:t>
            </a:r>
            <a:r>
              <a:rPr lang="en-US" sz="1600" b="1" i="1" dirty="0" smtClean="0"/>
              <a:t> </a:t>
            </a:r>
          </a:p>
          <a:p>
            <a:pPr>
              <a:spcAft>
                <a:spcPts val="600"/>
              </a:spcAft>
            </a:pPr>
            <a:r>
              <a:rPr lang="en-US" sz="2200" b="1" dirty="0" smtClean="0"/>
              <a:t>SPC </a:t>
            </a:r>
            <a:r>
              <a:rPr lang="en-US" sz="2200" dirty="0" smtClean="0"/>
              <a:t>(only budget for HTS 21-25):</a:t>
            </a:r>
          </a:p>
          <a:p>
            <a:pPr>
              <a:spcAft>
                <a:spcPts val="600"/>
              </a:spcAft>
            </a:pPr>
            <a:r>
              <a:rPr lang="en-US" sz="2200" b="1" dirty="0" smtClean="0"/>
              <a:t>Equipment for HTS samples: 2 015 k€</a:t>
            </a:r>
          </a:p>
          <a:p>
            <a:pPr>
              <a:spcAft>
                <a:spcPts val="600"/>
              </a:spcAft>
            </a:pPr>
            <a:r>
              <a:rPr lang="en-US" sz="1600" i="1" dirty="0" smtClean="0"/>
              <a:t>1 CS sample (100 k€) + 50 m HTS conductor (1 915 k€)</a:t>
            </a:r>
          </a:p>
          <a:p>
            <a:pPr>
              <a:spcAft>
                <a:spcPts val="600"/>
              </a:spcAft>
            </a:pPr>
            <a:r>
              <a:rPr lang="en-US" sz="2200" b="1" dirty="0" smtClean="0"/>
              <a:t>Sultan tests for HTS conductors: 280k€ </a:t>
            </a:r>
            <a:r>
              <a:rPr lang="en-US" sz="2200" dirty="0" smtClean="0"/>
              <a:t>(4 tests)</a:t>
            </a:r>
          </a:p>
          <a:p>
            <a:pPr>
              <a:spcAft>
                <a:spcPts val="600"/>
              </a:spcAft>
            </a:pPr>
            <a:endParaRPr lang="en-US" sz="1600" b="1" dirty="0" smtClean="0">
              <a:solidFill>
                <a:srgbClr val="0070C0"/>
              </a:solidFill>
            </a:endParaRPr>
          </a:p>
        </p:txBody>
      </p:sp>
      <p:grpSp>
        <p:nvGrpSpPr>
          <p:cNvPr id="2" name="Gruppo 13"/>
          <p:cNvGrpSpPr/>
          <p:nvPr/>
        </p:nvGrpSpPr>
        <p:grpSpPr>
          <a:xfrm>
            <a:off x="2051720" y="3717032"/>
            <a:ext cx="6984776" cy="2232248"/>
            <a:chOff x="1907704" y="4149080"/>
            <a:chExt cx="6984776" cy="2232248"/>
          </a:xfrm>
        </p:grpSpPr>
        <p:sp>
          <p:nvSpPr>
            <p:cNvPr id="10" name="Ovale 9"/>
            <p:cNvSpPr/>
            <p:nvPr/>
          </p:nvSpPr>
          <p:spPr>
            <a:xfrm>
              <a:off x="1907704" y="5157192"/>
              <a:ext cx="2736304" cy="576064"/>
            </a:xfrm>
            <a:prstGeom prst="ellipse">
              <a:avLst/>
            </a:prstGeom>
            <a:solidFill>
              <a:srgbClr val="FFFF00">
                <a:alpha val="41000"/>
              </a:srgbClr>
            </a:solidFill>
            <a:ln>
              <a:solidFill>
                <a:srgbClr val="007A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2" name="Connettore 2 11"/>
            <p:cNvCxnSpPr/>
            <p:nvPr/>
          </p:nvCxnSpPr>
          <p:spPr>
            <a:xfrm flipV="1">
              <a:off x="4572000" y="4941168"/>
              <a:ext cx="1008112" cy="432048"/>
            </a:xfrm>
            <a:prstGeom prst="straightConnector1">
              <a:avLst/>
            </a:prstGeom>
            <a:ln w="19050">
              <a:solidFill>
                <a:srgbClr val="007A37"/>
              </a:solidFill>
              <a:tailEnd type="arrow"/>
            </a:ln>
          </p:spPr>
          <p:style>
            <a:lnRef idx="1">
              <a:schemeClr val="accent1"/>
            </a:lnRef>
            <a:fillRef idx="0">
              <a:schemeClr val="accent1"/>
            </a:fillRef>
            <a:effectRef idx="0">
              <a:schemeClr val="accent1"/>
            </a:effectRef>
            <a:fontRef idx="minor">
              <a:schemeClr val="tx1"/>
            </a:fontRef>
          </p:style>
        </p:cxnSp>
        <p:sp>
          <p:nvSpPr>
            <p:cNvPr id="13" name="Rettangolo 12"/>
            <p:cNvSpPr/>
            <p:nvPr/>
          </p:nvSpPr>
          <p:spPr>
            <a:xfrm>
              <a:off x="5580112" y="4149080"/>
              <a:ext cx="3312368" cy="2232248"/>
            </a:xfrm>
            <a:prstGeom prst="rect">
              <a:avLst/>
            </a:prstGeom>
            <a:solidFill>
              <a:srgbClr val="FFFF00"/>
            </a:solidFill>
            <a:ln>
              <a:solidFill>
                <a:srgbClr val="007A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n-US" dirty="0" smtClean="0">
                  <a:solidFill>
                    <a:srgbClr val="007A37"/>
                  </a:solidFill>
                </a:rPr>
                <a:t>2022: 500k€</a:t>
              </a:r>
            </a:p>
            <a:p>
              <a:pPr>
                <a:spcAft>
                  <a:spcPts val="600"/>
                </a:spcAft>
              </a:pPr>
              <a:r>
                <a:rPr lang="en-US" dirty="0" smtClean="0">
                  <a:solidFill>
                    <a:srgbClr val="007A37"/>
                  </a:solidFill>
                </a:rPr>
                <a:t>2023: 600k€</a:t>
              </a:r>
            </a:p>
            <a:p>
              <a:pPr>
                <a:spcAft>
                  <a:spcPts val="600"/>
                </a:spcAft>
              </a:pPr>
              <a:r>
                <a:rPr lang="en-US" dirty="0" smtClean="0">
                  <a:solidFill>
                    <a:srgbClr val="007A37"/>
                  </a:solidFill>
                </a:rPr>
                <a:t>2024: 815 k€</a:t>
              </a:r>
            </a:p>
            <a:p>
              <a:pPr>
                <a:spcAft>
                  <a:spcPts val="600"/>
                </a:spcAft>
              </a:pPr>
              <a:r>
                <a:rPr lang="en-US" dirty="0" smtClean="0">
                  <a:solidFill>
                    <a:srgbClr val="007A37"/>
                  </a:solidFill>
                </a:rPr>
                <a:t>If no suitable conductors will be available, it could be partially converted into short-length conductor development.</a:t>
              </a:r>
            </a:p>
          </p:txBody>
        </p:sp>
      </p:grpSp>
      <p:sp>
        <p:nvSpPr>
          <p:cNvPr id="15" name="Rettangolo 14"/>
          <p:cNvSpPr/>
          <p:nvPr/>
        </p:nvSpPr>
        <p:spPr>
          <a:xfrm>
            <a:off x="179512" y="6094457"/>
            <a:ext cx="8640960" cy="430887"/>
          </a:xfrm>
          <a:prstGeom prst="rect">
            <a:avLst/>
          </a:prstGeom>
          <a:solidFill>
            <a:srgbClr val="7030A0"/>
          </a:solidFill>
        </p:spPr>
        <p:txBody>
          <a:bodyPr wrap="square">
            <a:spAutoFit/>
          </a:bodyPr>
          <a:lstStyle/>
          <a:p>
            <a:pPr>
              <a:spcAft>
                <a:spcPts val="600"/>
              </a:spcAft>
            </a:pPr>
            <a:r>
              <a:rPr lang="en-US" sz="2200" b="1" dirty="0" smtClean="0">
                <a:solidFill>
                  <a:srgbClr val="FFFF00"/>
                </a:solidFill>
              </a:rPr>
              <a:t>+ 2500 k€ in 2026 for manufacture and test of HTS insert</a:t>
            </a:r>
            <a:endParaRPr lang="en-US" sz="2200" dirty="0" smtClean="0">
              <a:solidFill>
                <a:srgbClr val="FFFF00"/>
              </a:solidFill>
            </a:endParaRPr>
          </a:p>
        </p:txBody>
      </p:sp>
      <p:sp>
        <p:nvSpPr>
          <p:cNvPr id="14" name="Footer Placeholder 4"/>
          <p:cNvSpPr>
            <a:spLocks noGrp="1"/>
          </p:cNvSpPr>
          <p:nvPr>
            <p:ph type="ftr" sz="quarter" idx="11"/>
          </p:nvPr>
        </p:nvSpPr>
        <p:spPr>
          <a:xfrm>
            <a:off x="467544" y="6545237"/>
            <a:ext cx="8240228" cy="268139"/>
          </a:xfrm>
        </p:spPr>
        <p:txBody>
          <a:bodyPr/>
          <a:lstStyle>
            <a:lvl1pPr>
              <a:defRPr sz="1100">
                <a:solidFill>
                  <a:schemeClr val="tx1"/>
                </a:solidFill>
                <a:latin typeface="Arial" panose="020B0604020202020204" pitchFamily="34" charset="0"/>
                <a:cs typeface="Arial" panose="020B0604020202020204" pitchFamily="34" charset="0"/>
              </a:defRPr>
            </a:lvl1pPr>
          </a:lstStyle>
          <a:p>
            <a:pPr algn="r"/>
            <a:r>
              <a:rPr lang="en-GB" dirty="0" smtClean="0"/>
              <a:t>Valentina Corato | </a:t>
            </a:r>
            <a:r>
              <a:rPr lang="it-IT" dirty="0" smtClean="0"/>
              <a:t>HTS conductor </a:t>
            </a:r>
            <a:r>
              <a:rPr lang="it-IT" dirty="0" err="1" smtClean="0"/>
              <a:t>development</a:t>
            </a:r>
            <a:r>
              <a:rPr lang="en-GB" dirty="0" smtClean="0"/>
              <a:t>| VC| 13/04/2021 | Page </a:t>
            </a:r>
            <a:fld id="{6A6D9FA1-99C7-4910-8E32-B85D378B0060}" type="slidenum">
              <a:rPr lang="en-GB" smtClean="0"/>
              <a:pPr algn="r"/>
              <a:t>8</a:t>
            </a:fld>
            <a:endParaRPr lang="en-GB" dirty="0"/>
          </a:p>
        </p:txBody>
      </p:sp>
    </p:spTree>
    <p:extLst>
      <p:ext uri="{BB962C8B-B14F-4D97-AF65-F5344CB8AC3E}">
        <p14:creationId xmlns="" xmlns:p14="http://schemas.microsoft.com/office/powerpoint/2010/main" val="3251194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0-#ppt_w/2"/>
                                          </p:val>
                                        </p:tav>
                                        <p:tav tm="100000">
                                          <p:val>
                                            <p:strVal val="#ppt_x"/>
                                          </p:val>
                                        </p:tav>
                                      </p:tavLst>
                                    </p:anim>
                                    <p:anim calcmode="lin" valueType="num">
                                      <p:cBhvr additive="base">
                                        <p:cTn id="13"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p:nvPr/>
        </p:nvSpPr>
        <p:spPr>
          <a:xfrm>
            <a:off x="0" y="0"/>
            <a:ext cx="9144000" cy="914400"/>
          </a:xfrm>
          <a:prstGeom prst="rect">
            <a:avLst/>
          </a:prstGeom>
          <a:solidFill>
            <a:srgbClr val="E3E3E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effectLst/>
            </a:endParaRPr>
          </a:p>
        </p:txBody>
      </p:sp>
      <p:sp>
        <p:nvSpPr>
          <p:cNvPr id="8" name="Title 1"/>
          <p:cNvSpPr>
            <a:spLocks noGrp="1"/>
          </p:cNvSpPr>
          <p:nvPr>
            <p:ph type="title"/>
          </p:nvPr>
        </p:nvSpPr>
        <p:spPr>
          <a:xfrm>
            <a:off x="457200" y="228600"/>
            <a:ext cx="7543800" cy="457200"/>
          </a:xfrm>
        </p:spPr>
        <p:txBody>
          <a:bodyPr>
            <a:noAutofit/>
          </a:bodyPr>
          <a:lstStyle>
            <a:lvl1pPr algn="l">
              <a:lnSpc>
                <a:spcPts val="3200"/>
              </a:lnSpc>
              <a:defRPr sz="3000">
                <a:latin typeface="Arial" panose="020B0604020202020204" pitchFamily="34" charset="0"/>
                <a:cs typeface="Arial" panose="020B0604020202020204" pitchFamily="34" charset="0"/>
              </a:defRPr>
            </a:lvl1pPr>
          </a:lstStyle>
          <a:p>
            <a:r>
              <a:rPr lang="en-US" dirty="0" smtClean="0"/>
              <a:t>Reference persons</a:t>
            </a:r>
            <a:endParaRPr lang="en-GB" dirty="0"/>
          </a:p>
        </p:txBody>
      </p:sp>
      <p:pic>
        <p:nvPicPr>
          <p:cNvPr id="7" name="Immagine 6" descr="WBS_v2.jpg"/>
          <p:cNvPicPr>
            <a:picLocks noChangeAspect="1"/>
          </p:cNvPicPr>
          <p:nvPr/>
        </p:nvPicPr>
        <p:blipFill>
          <a:blip r:embed="rId2" cstate="print"/>
          <a:stretch>
            <a:fillRect/>
          </a:stretch>
        </p:blipFill>
        <p:spPr>
          <a:xfrm>
            <a:off x="683568" y="980728"/>
            <a:ext cx="7818120" cy="5524805"/>
          </a:xfrm>
          <a:prstGeom prst="rect">
            <a:avLst/>
          </a:prstGeom>
        </p:spPr>
      </p:pic>
      <p:sp>
        <p:nvSpPr>
          <p:cNvPr id="9" name="CasellaDiTesto 8"/>
          <p:cNvSpPr txBox="1"/>
          <p:nvPr/>
        </p:nvSpPr>
        <p:spPr>
          <a:xfrm>
            <a:off x="179512" y="1124744"/>
            <a:ext cx="1939890" cy="369332"/>
          </a:xfrm>
          <a:prstGeom prst="rect">
            <a:avLst/>
          </a:prstGeom>
          <a:solidFill>
            <a:srgbClr val="7030A0"/>
          </a:solidFill>
        </p:spPr>
        <p:txBody>
          <a:bodyPr wrap="none" rtlCol="0">
            <a:spAutoFit/>
          </a:bodyPr>
          <a:lstStyle/>
          <a:p>
            <a:r>
              <a:rPr lang="it-IT" b="1" dirty="0" err="1" smtClean="0">
                <a:solidFill>
                  <a:schemeClr val="bg1"/>
                </a:solidFill>
              </a:rPr>
              <a:t>Reference</a:t>
            </a:r>
            <a:r>
              <a:rPr lang="it-IT" b="1" dirty="0" smtClean="0">
                <a:solidFill>
                  <a:schemeClr val="bg1"/>
                </a:solidFill>
              </a:rPr>
              <a:t> </a:t>
            </a:r>
            <a:r>
              <a:rPr lang="it-IT" b="1" dirty="0" err="1" smtClean="0">
                <a:solidFill>
                  <a:schemeClr val="bg1"/>
                </a:solidFill>
              </a:rPr>
              <a:t>persons</a:t>
            </a:r>
            <a:endParaRPr lang="it-IT" b="1" dirty="0">
              <a:solidFill>
                <a:schemeClr val="bg1"/>
              </a:solidFill>
            </a:endParaRPr>
          </a:p>
        </p:txBody>
      </p:sp>
      <p:sp>
        <p:nvSpPr>
          <p:cNvPr id="10" name="CasellaDiTesto 9"/>
          <p:cNvSpPr txBox="1"/>
          <p:nvPr/>
        </p:nvSpPr>
        <p:spPr>
          <a:xfrm>
            <a:off x="4716016" y="1159044"/>
            <a:ext cx="1980414" cy="369332"/>
          </a:xfrm>
          <a:prstGeom prst="rect">
            <a:avLst/>
          </a:prstGeom>
          <a:solidFill>
            <a:srgbClr val="7030A0"/>
          </a:solidFill>
        </p:spPr>
        <p:txBody>
          <a:bodyPr wrap="none" rtlCol="0">
            <a:spAutoFit/>
          </a:bodyPr>
          <a:lstStyle/>
          <a:p>
            <a:r>
              <a:rPr lang="it-IT" b="1" dirty="0" smtClean="0">
                <a:solidFill>
                  <a:schemeClr val="bg1"/>
                </a:solidFill>
              </a:rPr>
              <a:t>Project Leader (PL)</a:t>
            </a:r>
            <a:endParaRPr lang="it-IT" b="1" dirty="0">
              <a:solidFill>
                <a:schemeClr val="bg1"/>
              </a:solidFill>
            </a:endParaRPr>
          </a:p>
        </p:txBody>
      </p:sp>
      <p:sp>
        <p:nvSpPr>
          <p:cNvPr id="11" name="CasellaDiTesto 10"/>
          <p:cNvSpPr txBox="1"/>
          <p:nvPr/>
        </p:nvSpPr>
        <p:spPr>
          <a:xfrm>
            <a:off x="827584" y="2204864"/>
            <a:ext cx="405880" cy="369332"/>
          </a:xfrm>
          <a:prstGeom prst="rect">
            <a:avLst/>
          </a:prstGeom>
          <a:solidFill>
            <a:srgbClr val="7030A0"/>
          </a:solidFill>
        </p:spPr>
        <p:txBody>
          <a:bodyPr wrap="none" rtlCol="0">
            <a:spAutoFit/>
          </a:bodyPr>
          <a:lstStyle/>
          <a:p>
            <a:r>
              <a:rPr lang="it-IT" b="1" dirty="0" smtClean="0">
                <a:solidFill>
                  <a:schemeClr val="bg1"/>
                </a:solidFill>
              </a:rPr>
              <a:t>PL</a:t>
            </a:r>
            <a:endParaRPr lang="it-IT" b="1" dirty="0">
              <a:solidFill>
                <a:schemeClr val="bg1"/>
              </a:solidFill>
            </a:endParaRPr>
          </a:p>
        </p:txBody>
      </p:sp>
      <p:sp>
        <p:nvSpPr>
          <p:cNvPr id="12" name="CasellaDiTesto 11"/>
          <p:cNvSpPr txBox="1"/>
          <p:nvPr/>
        </p:nvSpPr>
        <p:spPr>
          <a:xfrm>
            <a:off x="2699792" y="2078954"/>
            <a:ext cx="2782365" cy="369332"/>
          </a:xfrm>
          <a:prstGeom prst="rect">
            <a:avLst/>
          </a:prstGeom>
          <a:solidFill>
            <a:srgbClr val="7030A0"/>
          </a:solidFill>
        </p:spPr>
        <p:txBody>
          <a:bodyPr wrap="none" rtlCol="0">
            <a:spAutoFit/>
          </a:bodyPr>
          <a:lstStyle/>
          <a:p>
            <a:r>
              <a:rPr lang="it-IT" b="1" dirty="0" err="1" smtClean="0">
                <a:solidFill>
                  <a:schemeClr val="bg1"/>
                </a:solidFill>
              </a:rPr>
              <a:t>Member</a:t>
            </a:r>
            <a:r>
              <a:rPr lang="it-IT" b="1" dirty="0" smtClean="0">
                <a:solidFill>
                  <a:schemeClr val="bg1"/>
                </a:solidFill>
              </a:rPr>
              <a:t> </a:t>
            </a:r>
            <a:r>
              <a:rPr lang="it-IT" b="1" dirty="0" err="1" smtClean="0">
                <a:solidFill>
                  <a:schemeClr val="bg1"/>
                </a:solidFill>
              </a:rPr>
              <a:t>of</a:t>
            </a:r>
            <a:r>
              <a:rPr lang="it-IT" b="1" dirty="0" smtClean="0">
                <a:solidFill>
                  <a:schemeClr val="bg1"/>
                </a:solidFill>
              </a:rPr>
              <a:t> </a:t>
            </a:r>
            <a:r>
              <a:rPr lang="it-IT" b="1" dirty="0" err="1" smtClean="0">
                <a:solidFill>
                  <a:schemeClr val="bg1"/>
                </a:solidFill>
              </a:rPr>
              <a:t>Central</a:t>
            </a:r>
            <a:r>
              <a:rPr lang="it-IT" b="1" dirty="0" smtClean="0">
                <a:solidFill>
                  <a:schemeClr val="bg1"/>
                </a:solidFill>
              </a:rPr>
              <a:t> </a:t>
            </a:r>
            <a:r>
              <a:rPr lang="it-IT" b="1" dirty="0" err="1" smtClean="0">
                <a:solidFill>
                  <a:schemeClr val="bg1"/>
                </a:solidFill>
              </a:rPr>
              <a:t>Unit</a:t>
            </a:r>
            <a:r>
              <a:rPr lang="it-IT" b="1" dirty="0" smtClean="0">
                <a:solidFill>
                  <a:schemeClr val="bg1"/>
                </a:solidFill>
              </a:rPr>
              <a:t>/PL</a:t>
            </a:r>
            <a:endParaRPr lang="it-IT" b="1" dirty="0">
              <a:solidFill>
                <a:schemeClr val="bg1"/>
              </a:solidFill>
            </a:endParaRPr>
          </a:p>
        </p:txBody>
      </p:sp>
      <p:sp>
        <p:nvSpPr>
          <p:cNvPr id="13" name="CasellaDiTesto 12"/>
          <p:cNvSpPr txBox="1"/>
          <p:nvPr/>
        </p:nvSpPr>
        <p:spPr>
          <a:xfrm>
            <a:off x="5891760" y="2123564"/>
            <a:ext cx="1272528" cy="369332"/>
          </a:xfrm>
          <a:prstGeom prst="rect">
            <a:avLst/>
          </a:prstGeom>
          <a:solidFill>
            <a:srgbClr val="7030A0"/>
          </a:solidFill>
        </p:spPr>
        <p:txBody>
          <a:bodyPr wrap="none" rtlCol="0">
            <a:spAutoFit/>
          </a:bodyPr>
          <a:lstStyle/>
          <a:p>
            <a:r>
              <a:rPr lang="it-IT" b="1" dirty="0" smtClean="0">
                <a:solidFill>
                  <a:schemeClr val="bg1"/>
                </a:solidFill>
              </a:rPr>
              <a:t>P. </a:t>
            </a:r>
            <a:r>
              <a:rPr lang="it-IT" b="1" dirty="0" err="1" smtClean="0">
                <a:solidFill>
                  <a:schemeClr val="bg1"/>
                </a:solidFill>
              </a:rPr>
              <a:t>Bruzzone</a:t>
            </a:r>
            <a:endParaRPr lang="it-IT" b="1" dirty="0">
              <a:solidFill>
                <a:schemeClr val="bg1"/>
              </a:solidFill>
            </a:endParaRPr>
          </a:p>
        </p:txBody>
      </p:sp>
      <p:pic>
        <p:nvPicPr>
          <p:cNvPr id="14" name="Picture 8" descr="EurofusionDisc.eps"/>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244408" y="220092"/>
            <a:ext cx="458197" cy="465708"/>
          </a:xfrm>
          <a:prstGeom prst="rect">
            <a:avLst/>
          </a:prstGeom>
        </p:spPr>
      </p:pic>
      <p:sp>
        <p:nvSpPr>
          <p:cNvPr id="15" name="Footer Placeholder 4"/>
          <p:cNvSpPr>
            <a:spLocks noGrp="1"/>
          </p:cNvSpPr>
          <p:nvPr>
            <p:ph type="ftr" sz="quarter" idx="11"/>
          </p:nvPr>
        </p:nvSpPr>
        <p:spPr>
          <a:xfrm>
            <a:off x="467544" y="6545237"/>
            <a:ext cx="8240228" cy="268139"/>
          </a:xfrm>
        </p:spPr>
        <p:txBody>
          <a:bodyPr/>
          <a:lstStyle>
            <a:lvl1pPr>
              <a:defRPr sz="1100">
                <a:solidFill>
                  <a:schemeClr val="tx1"/>
                </a:solidFill>
                <a:latin typeface="Arial" panose="020B0604020202020204" pitchFamily="34" charset="0"/>
                <a:cs typeface="Arial" panose="020B0604020202020204" pitchFamily="34" charset="0"/>
              </a:defRPr>
            </a:lvl1pPr>
          </a:lstStyle>
          <a:p>
            <a:pPr algn="r"/>
            <a:r>
              <a:rPr lang="en-GB" dirty="0" smtClean="0"/>
              <a:t>Valentina Corato | </a:t>
            </a:r>
            <a:r>
              <a:rPr lang="it-IT" dirty="0" smtClean="0"/>
              <a:t>HTS conductor </a:t>
            </a:r>
            <a:r>
              <a:rPr lang="it-IT" dirty="0" err="1" smtClean="0"/>
              <a:t>development</a:t>
            </a:r>
            <a:r>
              <a:rPr lang="en-GB" dirty="0" smtClean="0"/>
              <a:t>| VC| 13/04/2021 | Page </a:t>
            </a:r>
            <a:fld id="{6A6D9FA1-99C7-4910-8E32-B85D378B0060}" type="slidenum">
              <a:rPr lang="en-GB" smtClean="0"/>
              <a:pPr algn="r"/>
              <a:t>9</a:t>
            </a:fld>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2265</TotalTime>
  <Words>1444</Words>
  <Application>Microsoft Office PowerPoint</Application>
  <PresentationFormat>Presentazione su schermo (4:3)</PresentationFormat>
  <Paragraphs>505</Paragraphs>
  <Slides>11</Slides>
  <Notes>0</Notes>
  <HiddenSlides>0</HiddenSlides>
  <MMClips>0</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Tema di Office</vt:lpstr>
      <vt:lpstr>HTS conductor development</vt:lpstr>
      <vt:lpstr>Meeting 23rd March 2021</vt:lpstr>
      <vt:lpstr>Premises</vt:lpstr>
      <vt:lpstr>Possible routes/synergies</vt:lpstr>
      <vt:lpstr>Potential budget</vt:lpstr>
      <vt:lpstr>Meeting 13th April 2021</vt:lpstr>
      <vt:lpstr>Budget 2021-2025: Approved by GA</vt:lpstr>
      <vt:lpstr>Available budget for HTS conductor development</vt:lpstr>
      <vt:lpstr>Reference persons</vt:lpstr>
      <vt:lpstr>Diapositiva 10</vt:lpstr>
      <vt:lpstr>Diapositiva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user</dc:creator>
  <cp:lastModifiedBy>user</cp:lastModifiedBy>
  <cp:revision>764</cp:revision>
  <dcterms:created xsi:type="dcterms:W3CDTF">2016-09-16T20:30:29Z</dcterms:created>
  <dcterms:modified xsi:type="dcterms:W3CDTF">2021-04-14T07:29:57Z</dcterms:modified>
</cp:coreProperties>
</file>