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36" r:id="rId3"/>
    <p:sldId id="297" r:id="rId4"/>
    <p:sldId id="337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7A37"/>
    <a:srgbClr val="0000FF"/>
    <a:srgbClr val="C7BE45"/>
    <a:srgbClr val="009999"/>
    <a:srgbClr val="3366FF"/>
    <a:srgbClr val="FFB8A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421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F915B-D3A2-4DF2-9D14-4F8924165F4F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9682E-208E-40CE-BDFC-EBF1BE5759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06644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2FFB-D7BD-4078-A365-E5959C95E867}" type="datetimeFigureOut">
              <a:rPr lang="it-IT" smtClean="0"/>
              <a:pPr/>
              <a:t>23/03/2021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3CABB-BAD5-47DA-B1E9-02CBD7F22D1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 descr="EUROFUSION PowerPoint MASTER DECKBLATT.png"/>
          <p:cNvPicPr/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8"/>
            <a:ext cx="9144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HTS conductor development</a:t>
            </a:r>
            <a:endParaRPr lang="en-GB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Valentina</a:t>
            </a:r>
            <a:r>
              <a:rPr lang="en-US" dirty="0" smtClean="0"/>
              <a:t> </a:t>
            </a:r>
            <a:r>
              <a:rPr lang="en-US" dirty="0" err="1" smtClean="0"/>
              <a:t>Corato</a:t>
            </a:r>
            <a:r>
              <a:rPr lang="en-US" dirty="0" smtClean="0"/>
              <a:t> - ENEA</a:t>
            </a:r>
          </a:p>
        </p:txBody>
      </p:sp>
      <p:sp>
        <p:nvSpPr>
          <p:cNvPr id="8" name="Rectangle 10"/>
          <p:cNvSpPr/>
          <p:nvPr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22"/>
          <p:cNvGrpSpPr/>
          <p:nvPr/>
        </p:nvGrpSpPr>
        <p:grpSpPr>
          <a:xfrm>
            <a:off x="5292080" y="5805264"/>
            <a:ext cx="3610184" cy="648072"/>
            <a:chOff x="18230283" y="40396912"/>
            <a:chExt cx="9924896" cy="1781641"/>
          </a:xfrm>
        </p:grpSpPr>
        <p:sp>
          <p:nvSpPr>
            <p:cNvPr id="10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1" name="Picture 24" descr="EuropeanFlag-stars.ep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pic>
        <p:nvPicPr>
          <p:cNvPr id="7" name="Picture 8" descr="EurofusionDisc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5438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ea typeface="MS Gothic" pitchFamily="49" charset="-128"/>
              </a:rPr>
              <a:t>Premises</a:t>
            </a:r>
            <a:endParaRPr lang="en-GB" sz="2800" dirty="0">
              <a:ea typeface="MS Gothic" pitchFamily="49" charset="-128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51520" y="992917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The HTS/LTS hybrid CS has a strategic importance in the FP9 R&amp;D work-plan.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However presently none of the proposed options for HTS conductors has operated at full performances without degradation under  mechanical and thermal cycles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It’s worth joining all forces to achieve the goal, because we have </a:t>
            </a:r>
            <a:r>
              <a:rPr lang="en-US" sz="2400" b="1" dirty="0" smtClean="0">
                <a:solidFill>
                  <a:srgbClr val="FF0000"/>
                </a:solidFill>
              </a:rPr>
              <a:t>3-4 years </a:t>
            </a:r>
            <a:r>
              <a:rPr lang="en-US" sz="2400" dirty="0" smtClean="0"/>
              <a:t>maximum to demonstrate that the HTS concept can work before the down-selection.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/>
          </a:p>
          <a:p>
            <a:pPr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 NOW or NEVER </a:t>
            </a:r>
          </a:p>
          <a:p>
            <a:pPr algn="just"/>
            <a:r>
              <a:rPr lang="it-IT" sz="2400" dirty="0" smtClean="0"/>
              <a:t>(at </a:t>
            </a:r>
            <a:r>
              <a:rPr lang="it-IT" sz="2400" dirty="0" err="1" smtClean="0"/>
              <a:t>least</a:t>
            </a:r>
            <a:r>
              <a:rPr lang="it-IT" sz="2400" dirty="0" smtClean="0"/>
              <a:t> </a:t>
            </a:r>
            <a:r>
              <a:rPr lang="it-IT" sz="2400" dirty="0" err="1" smtClean="0"/>
              <a:t>within</a:t>
            </a:r>
            <a:r>
              <a:rPr lang="it-IT" sz="2400" dirty="0" smtClean="0"/>
              <a:t> EU-DEMO </a:t>
            </a:r>
            <a:r>
              <a:rPr lang="it-IT" sz="2400" dirty="0" err="1" smtClean="0"/>
              <a:t>programme</a:t>
            </a:r>
            <a:r>
              <a:rPr lang="it-IT" sz="2400" dirty="0" smtClean="0"/>
              <a:t>, </a:t>
            </a:r>
            <a:r>
              <a:rPr lang="it-IT" sz="2400" dirty="0" err="1" smtClean="0"/>
              <a:t>assuming</a:t>
            </a:r>
            <a:r>
              <a:rPr lang="it-IT" sz="2400" dirty="0" smtClean="0"/>
              <a:t> </a:t>
            </a:r>
            <a:r>
              <a:rPr lang="it-IT" sz="2400" dirty="0" err="1" smtClean="0"/>
              <a:t>that</a:t>
            </a:r>
            <a:r>
              <a:rPr lang="it-IT" sz="2400" dirty="0" smtClean="0"/>
              <a:t> the </a:t>
            </a:r>
            <a:r>
              <a:rPr lang="it-IT" sz="2400" dirty="0" err="1" smtClean="0"/>
              <a:t>requested</a:t>
            </a:r>
            <a:r>
              <a:rPr lang="it-IT" sz="2400" dirty="0" smtClean="0"/>
              <a:t> budget </a:t>
            </a:r>
            <a:r>
              <a:rPr lang="it-IT" sz="2400" dirty="0" err="1" smtClean="0"/>
              <a:t>will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err="1" smtClean="0"/>
              <a:t>given</a:t>
            </a:r>
            <a:r>
              <a:rPr lang="it-IT" sz="2400" dirty="0" smtClean="0"/>
              <a:t>)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545237"/>
            <a:ext cx="8240228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Valentina Corato | </a:t>
            </a:r>
            <a:r>
              <a:rPr lang="it-IT" dirty="0" smtClean="0"/>
              <a:t>HTS conductor </a:t>
            </a:r>
            <a:r>
              <a:rPr lang="it-IT" dirty="0" err="1" smtClean="0"/>
              <a:t>development</a:t>
            </a:r>
            <a:r>
              <a:rPr lang="en-GB" dirty="0" smtClean="0"/>
              <a:t>| VC| 23/03/2021 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2511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pic>
        <p:nvPicPr>
          <p:cNvPr id="7" name="Picture 8" descr="EurofusionDisc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5438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ea typeface="MS Gothic" pitchFamily="49" charset="-128"/>
              </a:rPr>
              <a:t>Possible routes/synergies</a:t>
            </a:r>
            <a:endParaRPr lang="en-GB" sz="2800" dirty="0">
              <a:ea typeface="MS Gothic" pitchFamily="49" charset="-128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51520" y="1092800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Verify the possibility to integrate the </a:t>
            </a:r>
            <a:r>
              <a:rPr lang="en-US" sz="2400" dirty="0" err="1" smtClean="0"/>
              <a:t>CroCo</a:t>
            </a:r>
            <a:r>
              <a:rPr lang="en-US" sz="2400" dirty="0" smtClean="0"/>
              <a:t> strands in the SPC design or in an alternative common design for the CS HTS cable. This would allow to exploit the equipment realized at KIT for manufacturing long strands.</a:t>
            </a:r>
          </a:p>
          <a:p>
            <a:r>
              <a:rPr lang="en-US" sz="2400" dirty="0" smtClean="0"/>
              <a:t>ENEA could also contribute on the manufacture of the conductor through its industrial contacts.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ENEA could develop  an alternative design of the hybrid CS coil based on its conductor, which has a completely different layout.</a:t>
            </a:r>
            <a:endParaRPr lang="it-IT" sz="2400" dirty="0" smtClean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545237"/>
            <a:ext cx="8240228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Valentina Corato | </a:t>
            </a:r>
            <a:r>
              <a:rPr lang="it-IT" dirty="0" smtClean="0"/>
              <a:t>HTS conductor </a:t>
            </a:r>
            <a:r>
              <a:rPr lang="it-IT" dirty="0" err="1" smtClean="0"/>
              <a:t>development</a:t>
            </a:r>
            <a:r>
              <a:rPr lang="en-GB" dirty="0" smtClean="0"/>
              <a:t>| VC| 23/03/2021 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2511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pic>
        <p:nvPicPr>
          <p:cNvPr id="7" name="Picture 8" descr="EurofusionDisc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5438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ea typeface="MS Gothic" pitchFamily="49" charset="-128"/>
              </a:rPr>
              <a:t>Potential budget</a:t>
            </a:r>
            <a:endParaRPr lang="en-GB" sz="2800" dirty="0">
              <a:ea typeface="MS Gothic" pitchFamily="49" charset="-128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7504" y="908720"/>
            <a:ext cx="835292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i="1" dirty="0" smtClean="0">
                <a:solidFill>
                  <a:srgbClr val="0000FF"/>
                </a:solidFill>
              </a:rPr>
              <a:t>Assuming that the requested budget will be approved….</a:t>
            </a:r>
          </a:p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rgbClr val="C00000"/>
                </a:solidFill>
              </a:rPr>
              <a:t>KIT</a:t>
            </a:r>
            <a:r>
              <a:rPr lang="en-US" sz="2200" dirty="0" smtClean="0">
                <a:solidFill>
                  <a:srgbClr val="C00000"/>
                </a:solidFill>
              </a:rPr>
              <a:t> (Total budget 21-25: Equip. 210k€+ Facility use 400k€)</a:t>
            </a:r>
          </a:p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rgbClr val="C00000"/>
                </a:solidFill>
              </a:rPr>
              <a:t>Equipment for HTS samples:210 k€</a:t>
            </a:r>
          </a:p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rgbClr val="C00000"/>
                </a:solidFill>
              </a:rPr>
              <a:t>Use of KIT facilities for conductor development: 200 k€</a:t>
            </a:r>
          </a:p>
          <a:p>
            <a:pPr>
              <a:spcAft>
                <a:spcPts val="600"/>
              </a:spcAft>
            </a:pPr>
            <a:r>
              <a:rPr lang="en-US" sz="1600" i="1" dirty="0" smtClean="0">
                <a:solidFill>
                  <a:srgbClr val="C00000"/>
                </a:solidFill>
              </a:rPr>
              <a:t>(other 200k€ for HV tests on samples to study insulation)</a:t>
            </a:r>
            <a:endParaRPr lang="en-US" sz="1600" b="1" i="1" dirty="0" smtClean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rgbClr val="0070C0"/>
                </a:solidFill>
              </a:rPr>
              <a:t>ENEA</a:t>
            </a:r>
            <a:r>
              <a:rPr lang="en-US" sz="2200" dirty="0" smtClean="0">
                <a:solidFill>
                  <a:srgbClr val="0070C0"/>
                </a:solidFill>
              </a:rPr>
              <a:t> (Total budget 21-25: Equip. 515k€+ Facility use 85k€)</a:t>
            </a:r>
          </a:p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rgbClr val="0070C0"/>
                </a:solidFill>
              </a:rPr>
              <a:t>Equipment for HTS samples:215 k€</a:t>
            </a:r>
          </a:p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rgbClr val="0070C0"/>
                </a:solidFill>
              </a:rPr>
              <a:t>Use of ENEA facilities for conductor development: 85 k€</a:t>
            </a:r>
          </a:p>
          <a:p>
            <a:pPr>
              <a:spcAft>
                <a:spcPts val="600"/>
              </a:spcAft>
            </a:pPr>
            <a:r>
              <a:rPr lang="en-US" sz="1600" i="1" dirty="0" smtClean="0">
                <a:solidFill>
                  <a:srgbClr val="0070C0"/>
                </a:solidFill>
              </a:rPr>
              <a:t>(other 300k€ for manufacturing samples to study insulation)</a:t>
            </a:r>
            <a:r>
              <a:rPr lang="en-US" sz="1600" b="1" i="1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SPC </a:t>
            </a:r>
            <a:r>
              <a:rPr lang="en-US" sz="2200" dirty="0" smtClean="0"/>
              <a:t>(only budget for HTS 21-25):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Equipment for HTS samples: 2 015 k€</a:t>
            </a:r>
          </a:p>
          <a:p>
            <a:pPr>
              <a:spcAft>
                <a:spcPts val="600"/>
              </a:spcAft>
            </a:pPr>
            <a:r>
              <a:rPr lang="en-US" sz="1600" i="1" dirty="0" smtClean="0"/>
              <a:t>1 CS sample (100 k€) + 50 m HTS conductor (1 915 k€)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Sultan tests for HTS conductors: 280k€ </a:t>
            </a:r>
            <a:r>
              <a:rPr lang="en-US" sz="2200" dirty="0" smtClean="0"/>
              <a:t>(4 tests)</a:t>
            </a:r>
          </a:p>
          <a:p>
            <a:pPr>
              <a:spcAft>
                <a:spcPts val="600"/>
              </a:spcAft>
            </a:pPr>
            <a:endParaRPr lang="en-US" sz="1600" b="1" dirty="0" smtClean="0">
              <a:solidFill>
                <a:srgbClr val="0070C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545237"/>
            <a:ext cx="8240228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Valentina Corato | </a:t>
            </a:r>
            <a:r>
              <a:rPr lang="it-IT" dirty="0" smtClean="0"/>
              <a:t>HTS conductor </a:t>
            </a:r>
            <a:r>
              <a:rPr lang="it-IT" dirty="0" err="1" smtClean="0"/>
              <a:t>development</a:t>
            </a:r>
            <a:r>
              <a:rPr lang="en-GB" dirty="0" smtClean="0"/>
              <a:t>| VC| 23/03/2021 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grpSp>
        <p:nvGrpSpPr>
          <p:cNvPr id="14" name="Gruppo 13"/>
          <p:cNvGrpSpPr/>
          <p:nvPr/>
        </p:nvGrpSpPr>
        <p:grpSpPr>
          <a:xfrm>
            <a:off x="1907704" y="4265937"/>
            <a:ext cx="6984776" cy="1440160"/>
            <a:chOff x="1907704" y="4365104"/>
            <a:chExt cx="6984776" cy="1440160"/>
          </a:xfrm>
        </p:grpSpPr>
        <p:sp>
          <p:nvSpPr>
            <p:cNvPr id="10" name="Ovale 9"/>
            <p:cNvSpPr/>
            <p:nvPr/>
          </p:nvSpPr>
          <p:spPr>
            <a:xfrm>
              <a:off x="1907704" y="5148139"/>
              <a:ext cx="2736304" cy="576064"/>
            </a:xfrm>
            <a:prstGeom prst="ellipse">
              <a:avLst/>
            </a:prstGeom>
            <a:solidFill>
              <a:srgbClr val="FFFF00">
                <a:alpha val="41000"/>
              </a:srgbClr>
            </a:solidFill>
            <a:ln>
              <a:solidFill>
                <a:srgbClr val="007A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2" name="Connettore 2 11"/>
            <p:cNvCxnSpPr/>
            <p:nvPr/>
          </p:nvCxnSpPr>
          <p:spPr>
            <a:xfrm flipV="1">
              <a:off x="4572000" y="4941168"/>
              <a:ext cx="1008112" cy="432048"/>
            </a:xfrm>
            <a:prstGeom prst="straightConnector1">
              <a:avLst/>
            </a:prstGeom>
            <a:ln w="19050">
              <a:solidFill>
                <a:srgbClr val="007A37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ttangolo 12"/>
            <p:cNvSpPr/>
            <p:nvPr/>
          </p:nvSpPr>
          <p:spPr>
            <a:xfrm>
              <a:off x="5580112" y="4365104"/>
              <a:ext cx="3312368" cy="144016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7A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600"/>
                </a:spcAft>
              </a:pPr>
              <a:r>
                <a:rPr lang="en-US" dirty="0" smtClean="0">
                  <a:solidFill>
                    <a:srgbClr val="007A37"/>
                  </a:solidFill>
                </a:rPr>
                <a:t>This industrial activity starts in 2022. If no suitable conductors will be available, it could be partially converted into short-length conductor development</a:t>
              </a:r>
            </a:p>
          </p:txBody>
        </p:sp>
      </p:grpSp>
      <p:sp>
        <p:nvSpPr>
          <p:cNvPr id="15" name="Rettangolo 14"/>
          <p:cNvSpPr/>
          <p:nvPr/>
        </p:nvSpPr>
        <p:spPr>
          <a:xfrm>
            <a:off x="179512" y="6094457"/>
            <a:ext cx="8640960" cy="430887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rgbClr val="FFFF00"/>
                </a:solidFill>
              </a:rPr>
              <a:t>+ 2500 k€ in 2026 for manufacture and test of HTS insert</a:t>
            </a:r>
            <a:endParaRPr lang="en-US" sz="2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119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377</Words>
  <Application>Microsoft Office PowerPoint</Application>
  <PresentationFormat>Presentazione su schermo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HTS conductor development</vt:lpstr>
      <vt:lpstr>Premises</vt:lpstr>
      <vt:lpstr>Possible routes/synergies</vt:lpstr>
      <vt:lpstr>Potential budget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user</dc:creator>
  <cp:lastModifiedBy>user</cp:lastModifiedBy>
  <cp:revision>637</cp:revision>
  <dcterms:created xsi:type="dcterms:W3CDTF">2016-09-16T20:30:29Z</dcterms:created>
  <dcterms:modified xsi:type="dcterms:W3CDTF">2021-03-23T15:56:30Z</dcterms:modified>
</cp:coreProperties>
</file>