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383" r:id="rId3"/>
    <p:sldId id="270" r:id="rId4"/>
    <p:sldId id="409" r:id="rId5"/>
    <p:sldId id="410" r:id="rId6"/>
    <p:sldId id="411" r:id="rId7"/>
    <p:sldId id="413" r:id="rId8"/>
    <p:sldId id="414" r:id="rId9"/>
    <p:sldId id="415" r:id="rId10"/>
    <p:sldId id="408" r:id="rId11"/>
    <p:sldId id="417" r:id="rId12"/>
    <p:sldId id="421" r:id="rId13"/>
    <p:sldId id="416" r:id="rId14"/>
    <p:sldId id="422" r:id="rId15"/>
    <p:sldId id="419" r:id="rId16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 Zhixin" initials="LZ" lastIdx="7" clrIdx="0">
    <p:extLst>
      <p:ext uri="{19B8F6BF-5375-455C-9EA6-DF929625EA0E}">
        <p15:presenceInfo xmlns:p15="http://schemas.microsoft.com/office/powerpoint/2012/main" userId="964e43074c8e95e8" providerId="Windows Live"/>
      </p:ext>
    </p:extLst>
  </p:cmAuthor>
  <p:cmAuthor id="2" name="孟果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F16"/>
    <a:srgbClr val="0000FF"/>
    <a:srgbClr val="0066FF"/>
    <a:srgbClr val="395FA5"/>
    <a:srgbClr val="8D0011"/>
    <a:srgbClr val="007F00"/>
    <a:srgbClr val="8B0012"/>
    <a:srgbClr val="000000"/>
    <a:srgbClr val="A1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44" autoAdjust="0"/>
  </p:normalViewPr>
  <p:slideViewPr>
    <p:cSldViewPr snapToGrid="0">
      <p:cViewPr>
        <p:scale>
          <a:sx n="65" d="100"/>
          <a:sy n="65" d="100"/>
        </p:scale>
        <p:origin x="148" y="296"/>
      </p:cViewPr>
      <p:guideLst/>
    </p:cSldViewPr>
  </p:slideViewPr>
  <p:outlineViewPr>
    <p:cViewPr>
      <p:scale>
        <a:sx n="33" d="100"/>
        <a:sy n="33" d="100"/>
      </p:scale>
      <p:origin x="0" y="-119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447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F00FC593-1B34-4616-8CD7-F939A7F8BE8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447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A1EE58D5-AC65-47EE-927F-060A4625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mode symmetry breaking effects considered, the mode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growth rate can change by 10% and the saturation level can change by 20%. While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EP density and energy transport can change by of order 10%, the EP parallel velocity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can change significantly, with the magnitude of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∼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km=s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2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\non-perturbative" effects cause a \distortion" of the mode which has been generally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 by Electron Cyclotron Emission Imaging (ECEI) in various experiments</a:t>
            </a:r>
            <a:r>
              <a:rPr lang="en-US" dirty="0"/>
              <a:t> </a:t>
            </a:r>
            <a:br>
              <a:rPr lang="en-US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from 15kev-150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cut off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altLang="en-US" sz="1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1200" i="1">
                        <a:latin typeface="Cambria Math" panose="02040503050406030204" pitchFamily="18" charset="0"/>
                      </a:rPr>
                      <m:t>=1.00 %</m:t>
                    </m:r>
                  </m:oMath>
                </a14:m>
                <a:r>
                  <a:rPr lang="en-US" altLang="en-US" sz="12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altLang="en-US" sz="1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200" dirty="0">
                    <a:latin typeface="+mn-lt"/>
                  </a:rPr>
                  <a:t>is 3.61</a:t>
                </a:r>
                <a14:m>
                  <m:oMath xmlns:m="http://schemas.openxmlformats.org/officeDocument/2006/math">
                    <m:r>
                      <a:rPr lang="en-US" altLang="en-US" sz="1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sz="1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200" i="1">
                        <a:latin typeface="Cambria Math" panose="02040503050406030204" pitchFamily="18" charset="0"/>
                      </a:rPr>
                      <m:t>𝛿𝜔</m:t>
                    </m:r>
                    <m:r>
                      <m:rPr>
                        <m:lit/>
                      </m:rPr>
                      <a:rPr lang="en-US" altLang="en-US" sz="1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1200" i="1">
                        <a:latin typeface="Cambria Math" panose="02040503050406030204" pitchFamily="18" charset="0"/>
                      </a:rPr>
                      <m:t>=−1.64×</m:t>
                    </m:r>
                    <m:sSup>
                      <m:sSupPr>
                        <m:ctrlPr>
                          <a:rPr lang="en-US" alt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en-US" sz="1200" dirty="0">
                    <a:latin typeface="+mn-lt"/>
                  </a:rPr>
                  <a:t>.</a:t>
                </a:r>
                <a:br>
                  <a:rPr lang="pt-BR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1200" i="0">
                    <a:latin typeface="Cambria Math" panose="02040503050406030204" pitchFamily="18" charset="0"/>
                  </a:rPr>
                  <a:t>𝛾_𝐿 \/𝜔=1.00 %</a:t>
                </a:r>
                <a:r>
                  <a:rPr lang="en-US" altLang="en-US" sz="1200" dirty="0">
                    <a:latin typeface="+mn-lt"/>
                  </a:rPr>
                  <a:t>, </a:t>
                </a:r>
                <a:r>
                  <a:rPr lang="en-US" altLang="en-US" sz="1200" i="0" dirty="0">
                    <a:latin typeface="Cambria Math" panose="02040503050406030204" pitchFamily="18" charset="0"/>
                  </a:rPr>
                  <a:t>𝐴_𝑠𝑎𝑡  </a:t>
                </a:r>
                <a:r>
                  <a:rPr lang="en-US" altLang="en-US" sz="1200" dirty="0">
                    <a:latin typeface="+mn-lt"/>
                  </a:rPr>
                  <a:t>is 3.61</a:t>
                </a:r>
                <a:r>
                  <a:rPr lang="en-US" altLang="en-US" sz="1200" i="0">
                    <a:latin typeface="Cambria Math" panose="02040503050406030204" pitchFamily="18" charset="0"/>
                  </a:rPr>
                  <a:t>×10^(−3)</a:t>
                </a:r>
                <a:r>
                  <a:rPr lang="en-US" altLang="en-US" sz="1200" dirty="0">
                    <a:latin typeface="+mn-lt"/>
                  </a:rPr>
                  <a:t> and </a:t>
                </a:r>
                <a:r>
                  <a:rPr lang="en-US" altLang="en-US" sz="1200" i="0">
                    <a:latin typeface="Cambria Math" panose="02040503050406030204" pitchFamily="18" charset="0"/>
                  </a:rPr>
                  <a:t>𝛿𝜔\/𝜔=−1.64×10^(−2)</a:t>
                </a:r>
                <a:r>
                  <a:rPr lang="en-US" altLang="en-US" sz="1200" dirty="0">
                    <a:latin typeface="+mn-lt"/>
                  </a:rPr>
                  <a:t>.</a:t>
                </a:r>
                <a:br>
                  <a:rPr lang="pt-BR" dirty="0"/>
                </a:b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uk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EPs at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0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26 can be produced with a magnitude of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∼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km=s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dirty="0">
                  <a:solidFill>
                    <a:srgbClr val="000000"/>
                  </a:solidFill>
                  <a:latin typeface="CMR1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The mode linear growth rate, saturation level, frequency change at saturation, compared</a:t>
                </a:r>
                <a:r>
                  <a:rPr lang="en-US" baseline="0" dirty="0">
                    <a:solidFill>
                      <a:srgbClr val="000000"/>
                    </a:solidFill>
                    <a:latin typeface="CMR1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with case A. The frequency change of the mode at saturation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𝛿𝜔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500" i="1" dirty="0">
                    <a:solidFill>
                      <a:srgbClr val="000000"/>
                    </a:solidFill>
                    <a:latin typeface="CMMI7"/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varies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−0.88×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500" dirty="0">
                    <a:solidFill>
                      <a:srgbClr val="000000"/>
                    </a:solidFill>
                    <a:latin typeface="CMR7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−2.13×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500" dirty="0">
                    <a:solidFill>
                      <a:srgbClr val="000000"/>
                    </a:solidFill>
                    <a:latin typeface="CMR7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for </a:t>
                </a:r>
                <a:r>
                  <a:rPr lang="en-US" dirty="0" err="1">
                    <a:solidFill>
                      <a:srgbClr val="000000"/>
                    </a:solidFill>
                    <a:latin typeface="CMR10"/>
                  </a:rPr>
                  <a:t>Im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) varying from </a:t>
                </a:r>
                <a:r>
                  <a:rPr lang="en-US" i="1" dirty="0">
                    <a:solidFill>
                      <a:srgbClr val="000000"/>
                    </a:solidFill>
                    <a:latin typeface="CMSY10"/>
                  </a:rPr>
                  <a:t>-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03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to 0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03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i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uk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EPs at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0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26 can be produced with a magnitude of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∼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 </a:t>
                </a:r>
                <a:r>
                  <a:rPr lang="en-US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km=s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dirty="0">
                  <a:solidFill>
                    <a:srgbClr val="000000"/>
                  </a:solidFill>
                  <a:latin typeface="CMR1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The mode linear growth rate, saturation level, frequency change at saturation, compared</a:t>
                </a:r>
                <a:r>
                  <a:rPr lang="en-US" baseline="0" dirty="0">
                    <a:solidFill>
                      <a:srgbClr val="000000"/>
                    </a:solidFill>
                    <a:latin typeface="CMR1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with case A. The frequency change of the mode at saturation </a:t>
                </a:r>
                <a:r>
                  <a:rPr lang="en-US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𝛿𝜔\/𝜔_𝑛</a:t>
                </a:r>
                <a:r>
                  <a:rPr lang="en-US" sz="500" i="1" dirty="0">
                    <a:solidFill>
                      <a:srgbClr val="000000"/>
                    </a:solidFill>
                    <a:latin typeface="CMMI7"/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varies from </a:t>
                </a:r>
                <a:r>
                  <a:rPr lang="en-US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−0.88×10^(−2)</a:t>
                </a:r>
                <a:r>
                  <a:rPr lang="en-US" sz="500" dirty="0">
                    <a:solidFill>
                      <a:srgbClr val="000000"/>
                    </a:solidFill>
                    <a:latin typeface="CMR7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to </a:t>
                </a:r>
                <a:r>
                  <a:rPr lang="en-US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−2.13×10^(−2)</a:t>
                </a:r>
                <a:r>
                  <a:rPr lang="en-US" sz="500" dirty="0">
                    <a:solidFill>
                      <a:srgbClr val="000000"/>
                    </a:solidFill>
                    <a:latin typeface="CMR7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for </a:t>
                </a:r>
                <a:r>
                  <a:rPr lang="en-US" dirty="0" err="1">
                    <a:solidFill>
                      <a:srgbClr val="000000"/>
                    </a:solidFill>
                    <a:latin typeface="CMR10"/>
                  </a:rPr>
                  <a:t>Im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(</a:t>
                </a:r>
                <a:r>
                  <a:rPr lang="en-US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𝑠_0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) varying from </a:t>
                </a:r>
                <a:r>
                  <a:rPr lang="en-US" i="1" dirty="0">
                    <a:solidFill>
                      <a:srgbClr val="000000"/>
                    </a:solidFill>
                    <a:latin typeface="CMSY10"/>
                  </a:rPr>
                  <a:t>-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03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to 0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0"/>
                  </a:rPr>
                  <a:t>03</a:t>
                </a:r>
                <a:r>
                  <a:rPr lang="en-US" i="1" dirty="0">
                    <a:solidFill>
                      <a:srgbClr val="000000"/>
                    </a:solidFill>
                    <a:latin typeface="CMMI10"/>
                  </a:rPr>
                  <a:t>i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9E580-15A5-4310-9E8E-BA120B1EE8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E58D5-AC65-47EE-927F-060A4625E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3F49-87AD-4669-9265-9F71F12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1331"/>
            <a:ext cx="9144000" cy="2028635"/>
          </a:xfrm>
        </p:spPr>
        <p:txBody>
          <a:bodyPr anchor="b"/>
          <a:lstStyle>
            <a:lvl1pPr algn="ctr">
              <a:defRPr sz="60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DA3B5-F49A-42D1-9669-6513234EF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673E-23F9-4917-88EA-E59A186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5A4B-26EE-4BB8-815A-679F00FC000A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5D33C-0619-4840-B477-7FB63B6A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BAC23-F8B7-4D48-B6E6-38ED612B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0D2-61EF-40C0-BCC9-7EEEB8B1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DDCC8-6C81-469B-B9CA-0DCB847DA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A1256-E18B-4ECE-9ACA-A5E8D572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9F58-8531-429D-89B1-62F4334B3844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79E1E-1E3C-4B64-B627-35897D52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68B9-AB0B-4886-BEC6-7DE689ED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F6791-BD29-4D8E-B117-85E579E1F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95A2C-D792-4B04-B6DF-111CD790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069E-3AA4-49C2-8E4F-A2BC668B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E8-62A9-4379-9AF2-09F6C640602E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549A-A26D-49FE-AFA8-A639ED7B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AF49-B346-4301-9F4B-3EB2AE6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1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BFB81C-D761-45A2-9C6F-55A0D4840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2" y="0"/>
            <a:ext cx="12205011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94CDD-03EC-4E63-81BB-F1ED2ECA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8" y="0"/>
            <a:ext cx="11876049" cy="73152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003-D0B3-43B8-85DC-75A23AC1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8" y="981307"/>
            <a:ext cx="11876049" cy="5263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2191-C974-48AA-9826-822C8291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430" y="6366538"/>
            <a:ext cx="780585" cy="365125"/>
          </a:xfrm>
        </p:spPr>
        <p:txBody>
          <a:bodyPr/>
          <a:lstStyle>
            <a:lvl1pPr>
              <a:defRPr sz="1400" baseline="0">
                <a:solidFill>
                  <a:srgbClr val="8D0011"/>
                </a:solidFill>
              </a:defRPr>
            </a:lvl1pPr>
          </a:lstStyle>
          <a:p>
            <a:fld id="{A4FBC792-5A38-4AA4-BAEB-F36B46FD0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CDF7-04F1-4224-940A-678C1E1D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94DC2-A8CB-4B32-85B8-35BE7A1D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CF79-9D40-48C9-9EB2-DADFE018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0B8A-16D6-40BC-8BB4-FE5AA766993C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A87F7-7AC7-4836-88E8-652CF327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562E-E24B-418B-ACED-FB3909C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1A76-E017-486E-8506-B173137F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FC08-6AF2-41AB-8386-18226A0FC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233F4-311C-4AED-84FF-5EBE4A919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14721-18AC-41CB-A1A8-D0D57240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6B9A-D278-428B-A2A0-65A464B3DA3B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39E8A-6359-46B7-B61B-D3CFC12D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DC28C-F9EE-41F8-848F-8D6C0435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7F6C-3AC0-4FD0-B2A4-8F9DC937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4497A-7F3C-4455-BB62-D336E7028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6E312-DEE6-40A1-A105-773478926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4A2E6-9DBA-40A3-B13F-876DE680D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C386A-EF44-41DD-986D-0040DCC4E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6F0AA-8F5E-4359-B8D8-C6A6D4C4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A3F-C5D3-4544-803D-2C7D5159A5B3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13B74-F372-48A6-B0B1-B6904338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8EBC4-4BAE-4583-BB73-3C3793B0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8CF6-3106-4ABC-94CA-41EFAAA1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BA0FB-50E2-4470-9894-97EC069A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93E3-1B96-4B66-A6CD-D27ED36F55F9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776AC-A111-4653-ABA2-EECF36F8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1A5FB-07E7-48CA-8E26-26EA633C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0EFEF-D3A3-49C3-8DC9-648AD96A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0A41-5C9B-4AE3-9278-CC20CC1C4859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5E975-548E-4232-B72C-547581B0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EB3523-7D54-4F94-A183-CB12EB22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430" y="6366538"/>
            <a:ext cx="780585" cy="365125"/>
          </a:xfrm>
        </p:spPr>
        <p:txBody>
          <a:bodyPr/>
          <a:lstStyle>
            <a:lvl1pPr>
              <a:defRPr sz="1400" baseline="0">
                <a:solidFill>
                  <a:srgbClr val="8D0011"/>
                </a:solidFill>
              </a:defRPr>
            </a:lvl1pPr>
          </a:lstStyle>
          <a:p>
            <a:fld id="{A4FBC792-5A38-4AA4-BAEB-F36B46FD0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ABDA-AAA7-4CE8-BA89-B399976D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5F8A-E5D3-4104-AA84-D6D0D32F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FE999-C84B-4ED0-A0A1-EA0C15613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8A5C6-7402-4B44-A156-F186E4F6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FC97-3CFE-4B6A-B6F9-AFC26721A10A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AB842-6118-406B-A631-3827797F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67278-6420-4023-AFD2-1A8E35A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E394-3A39-4A20-944D-35B23991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07BFF-9B4E-49E0-BBB6-46076F8A8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7018E-0F16-44B8-8827-979BDAB38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1E2DC-74E6-442F-8D1B-D75939C3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1C0F-A1D4-492D-BD0F-09564C41660A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5EB34-56A2-4CF8-8AAB-068B70D9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EE276-3463-4B08-9DF9-230A05B5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12053-FD36-4E41-BE9E-24D43017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8" y="0"/>
            <a:ext cx="1187604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9C9-5ED9-4494-B4D7-0D87066EC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68" y="1103971"/>
            <a:ext cx="11876049" cy="507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CD09A-3C8F-4215-8A4A-927714324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5" y="6366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BB8D-EDBF-44B9-B010-B5653AEE95D7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A663B-0B2D-4297-93BF-DE251BC3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CB85-32EA-4A34-9A32-F02996BD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815" y="6366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C792-5A38-4AA4-BAEB-F36B46FD0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20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7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902A56-9049-4B6A-A544-C8A2ACB10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910" y="1335335"/>
            <a:ext cx="10556180" cy="20286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Eﬀects of the non-perturbative mode structure on energetic particle transport</a:t>
            </a:r>
            <a:r>
              <a:rPr lang="en-US" sz="4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6520B80-BBB6-41DF-A980-C80AB6D04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3809802"/>
            <a:ext cx="10058400" cy="1940119"/>
          </a:xfrm>
        </p:spPr>
        <p:txBody>
          <a:bodyPr>
            <a:normAutofit fontScale="70000" lnSpcReduction="20000"/>
          </a:bodyPr>
          <a:lstStyle/>
          <a:p>
            <a:r>
              <a:rPr lang="en-US" sz="2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G. Meng</a:t>
            </a:r>
          </a:p>
          <a:p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Collaborating with: </a:t>
            </a:r>
            <a:r>
              <a:rPr lang="en-US" altLang="zh-CN" sz="2500" dirty="0"/>
              <a:t>Ph. Lauber, Z.X. Lu, X. Wang     </a:t>
            </a:r>
          </a:p>
          <a:p>
            <a:r>
              <a:rPr lang="en-US" altLang="zh-CN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Acknowledgement: F. Zonca, S.D. Pinches, B. Scott and T. Hayward-Schneider </a:t>
            </a:r>
          </a:p>
          <a:p>
            <a:r>
              <a:rPr lang="de-D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Max Planck Institut für Plasmaphysik, Garching, Germany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nl-NL" altLang="zh-CN" b="1" dirty="0"/>
              <a:t> MID TERM MET Worskop </a:t>
            </a:r>
            <a:r>
              <a:rPr lang="en-US" altLang="zh-CN" b="1" dirty="0"/>
              <a:t>2020</a:t>
            </a:r>
            <a:endParaRPr lang="en-GB" altLang="zh-CN" b="1" dirty="0"/>
          </a:p>
          <a:p>
            <a:r>
              <a:rPr lang="en-US" altLang="zh-CN" b="1" dirty="0"/>
              <a:t>Mar</a:t>
            </a:r>
            <a:r>
              <a:rPr lang="pt-BR" altLang="zh-CN" b="1" dirty="0"/>
              <a:t>. </a:t>
            </a:r>
            <a:r>
              <a:rPr lang="en-US" altLang="zh-CN" b="1" dirty="0"/>
              <a:t>23</a:t>
            </a:r>
            <a:r>
              <a:rPr lang="pt-BR" altLang="zh-CN" b="1" dirty="0"/>
              <a:t>-</a:t>
            </a:r>
            <a:r>
              <a:rPr lang="en-US" altLang="zh-CN" b="1" dirty="0"/>
              <a:t>25,</a:t>
            </a:r>
            <a:r>
              <a:rPr lang="pt-BR" altLang="zh-CN" b="1" dirty="0"/>
              <a:t> 2020</a:t>
            </a:r>
            <a:endParaRPr lang="zh-CN" altLang="en-US" dirty="0"/>
          </a:p>
          <a:p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AF6DD504-CC9B-4426-87E9-C0604C164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117648"/>
            <a:ext cx="184731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300" b="1" dirty="0">
                <a:solidFill>
                  <a:srgbClr val="33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en-US" sz="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E7C41A-23DA-46B0-BD3D-CE8729C90E2E}"/>
              </a:ext>
            </a:extLst>
          </p:cNvPr>
          <p:cNvCxnSpPr>
            <a:cxnSpLocks/>
          </p:cNvCxnSpPr>
          <p:nvPr/>
        </p:nvCxnSpPr>
        <p:spPr>
          <a:xfrm>
            <a:off x="0" y="1594625"/>
            <a:ext cx="12192000" cy="0"/>
          </a:xfrm>
          <a:prstGeom prst="line">
            <a:avLst/>
          </a:prstGeom>
          <a:ln w="22225">
            <a:solidFill>
              <a:srgbClr val="3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4C919D-52F6-40AA-B6A2-E34AFF9813A9}"/>
              </a:ext>
            </a:extLst>
          </p:cNvPr>
          <p:cNvCxnSpPr>
            <a:cxnSpLocks/>
          </p:cNvCxnSpPr>
          <p:nvPr/>
        </p:nvCxnSpPr>
        <p:spPr>
          <a:xfrm>
            <a:off x="0" y="1554480"/>
            <a:ext cx="12192000" cy="0"/>
          </a:xfrm>
          <a:prstGeom prst="line">
            <a:avLst/>
          </a:prstGeom>
          <a:ln>
            <a:solidFill>
              <a:srgbClr val="3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C1B14-86A3-450C-8873-E3CAB632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4BA4-9EA7-4520-9813-55371387C9C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EB503-6775-4889-B8C8-D3B30159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800" u="sng" dirty="0">
                <a:solidFill>
                  <a:srgbClr val="0000FF"/>
                </a:solidFill>
              </a:rPr>
              <a:t>guo.meng</a:t>
            </a:r>
            <a:r>
              <a:rPr lang="en-US" sz="1800" u="sng" dirty="0">
                <a:solidFill>
                  <a:srgbClr val="0000FF"/>
                </a:solidFill>
              </a:rPr>
              <a:t>@ipp.mpg.de</a:t>
            </a: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650442E1-7C7E-4731-AECF-393487E63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685"/>
            <a:ext cx="4372684" cy="1016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E0B2EB-F5E1-4141-BC7C-49E3B7A54301}"/>
              </a:ext>
            </a:extLst>
          </p:cNvPr>
          <p:cNvSpPr/>
          <p:nvPr/>
        </p:nvSpPr>
        <p:spPr>
          <a:xfrm>
            <a:off x="2382253" y="5753300"/>
            <a:ext cx="76122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*Accepted:</a:t>
            </a:r>
            <a:r>
              <a:rPr lang="zh-CN" altLang="en-US" sz="1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2020 Nucl. Fusion https://doi.org/10.1088/1741-4326/ab7e01</a:t>
            </a:r>
            <a:endParaRPr lang="en-US" sz="17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55480-5DF8-4648-BDF8-FFB723D6E3BE}"/>
                  </a:ext>
                </a:extLst>
              </p:cNvPr>
              <p:cNvSpPr/>
              <p:nvPr/>
            </p:nvSpPr>
            <p:spPr>
              <a:xfrm>
                <a:off x="5284183" y="3608244"/>
                <a:ext cx="6372209" cy="102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altLang="en-US" sz="2000" dirty="0"/>
                  <a:t>When varying the mode structures, EP </a:t>
                </a:r>
                <a:r>
                  <a:rPr lang="en-GB" altLang="en-US" sz="2000" dirty="0">
                    <a:solidFill>
                      <a:srgbClr val="FF0000"/>
                    </a:solidFill>
                  </a:rPr>
                  <a:t>parallel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GB" altLang="en-US" sz="2000" dirty="0"/>
                  <a:t> changes significantly.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GB" altLang="en-US" sz="2000" dirty="0">
                    <a:solidFill>
                      <a:srgbClr val="FF0000"/>
                    </a:solidFill>
                  </a:rPr>
                  <a:t>  reversal</a:t>
                </a:r>
                <a:r>
                  <a:rPr lang="en-GB" altLang="en-US" sz="2000" dirty="0"/>
                  <a:t> in the inner region is observed.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55480-5DF8-4648-BDF8-FFB723D6E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3" y="3608244"/>
                <a:ext cx="6372209" cy="1022139"/>
              </a:xfrm>
              <a:prstGeom prst="rect">
                <a:avLst/>
              </a:prstGeom>
              <a:blipFill>
                <a:blip r:embed="rId3"/>
                <a:stretch>
                  <a:fillRect l="-861" t="-3571" r="-153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744E3-D327-4F07-9830-45B95F6633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 reversal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744E3-D327-4F07-9830-45B95F663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1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CDEA-C9E3-474D-A950-EA3D98D5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 Box 3409">
            <a:extLst>
              <a:ext uri="{FF2B5EF4-FFF2-40B4-BE49-F238E27FC236}">
                <a16:creationId xmlns:a16="http://schemas.microsoft.com/office/drawing/2014/main" id="{B69CCAC0-FE77-4771-ABC4-8BA56B4E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854" y="2210166"/>
            <a:ext cx="1036621" cy="4572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defTabSz="912813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>
                <a:solidFill>
                  <a:schemeClr val="bg1"/>
                </a:solidFill>
              </a:rPr>
              <a:t>x5 Int.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9E2DE4-79EE-4673-87A1-677F5C6291A8}"/>
              </a:ext>
            </a:extLst>
          </p:cNvPr>
          <p:cNvGrpSpPr>
            <a:grpSpLocks noChangeAspect="1"/>
          </p:cNvGrpSpPr>
          <p:nvPr/>
        </p:nvGrpSpPr>
        <p:grpSpPr>
          <a:xfrm>
            <a:off x="5235632" y="750258"/>
            <a:ext cx="6785383" cy="2935835"/>
            <a:chOff x="5867139" y="784570"/>
            <a:chExt cx="6075361" cy="26286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6D638B3-B596-4319-AF9F-B16B4F9F3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7139" y="784570"/>
              <a:ext cx="3441258" cy="25809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F1940C-9EDA-4146-9F8A-28A19B95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2850" y="832257"/>
              <a:ext cx="2949650" cy="2580943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D9582-B792-49F8-9B6B-AC827D8DE7CD}"/>
                    </a:ext>
                  </a:extLst>
                </p:cNvPr>
                <p:cNvSpPr txBox="1"/>
                <p:nvPr/>
              </p:nvSpPr>
              <p:spPr>
                <a:xfrm>
                  <a:off x="10350909" y="1735051"/>
                  <a:ext cx="1198245" cy="639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0" b="1" dirty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a:t>+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</a:rPr>
                    <a:t>reversal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DD9582-B792-49F8-9B6B-AC827D8DE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909" y="1735051"/>
                  <a:ext cx="1198245" cy="639612"/>
                </a:xfrm>
                <a:prstGeom prst="rect">
                  <a:avLst/>
                </a:prstGeom>
                <a:blipFill>
                  <a:blip r:embed="rId7"/>
                  <a:stretch>
                    <a:fillRect l="-4545" t="-4274" r="-2273" b="-145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72C2447-9E9D-4179-8727-2D05A8460D3D}"/>
              </a:ext>
            </a:extLst>
          </p:cNvPr>
          <p:cNvSpPr/>
          <p:nvPr/>
        </p:nvSpPr>
        <p:spPr bwMode="auto">
          <a:xfrm>
            <a:off x="5894542" y="778859"/>
            <a:ext cx="9214393" cy="2678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79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4800">
              <a:latin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22C3E6-C4D9-4E04-946D-470466B30CDB}"/>
              </a:ext>
            </a:extLst>
          </p:cNvPr>
          <p:cNvSpPr/>
          <p:nvPr/>
        </p:nvSpPr>
        <p:spPr>
          <a:xfrm>
            <a:off x="5609478" y="5945506"/>
            <a:ext cx="535306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Next step: comparison with ORB5. </a:t>
            </a:r>
          </a:p>
          <a:p>
            <a:r>
              <a:rPr lang="en-US" dirty="0"/>
              <a:t>AUG experiment proposed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2119BF-2A93-46BC-9FE1-82FE217481CD}"/>
                  </a:ext>
                </a:extLst>
              </p:cNvPr>
              <p:cNvSpPr/>
              <p:nvPr/>
            </p:nvSpPr>
            <p:spPr>
              <a:xfrm>
                <a:off x="5456983" y="4643953"/>
                <a:ext cx="6539318" cy="132991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000" dirty="0"/>
                  <a:t>This large effect (∼100%)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en-US" sz="2000" dirty="0"/>
                  <a:t> could have implications for EP current drive and the transport in the burning plasmas.</a:t>
                </a:r>
                <a:endParaRPr lang="en-GB" altLang="en-US" sz="2000" dirty="0"/>
              </a:p>
              <a:p>
                <a:pPr>
                  <a:spcBef>
                    <a:spcPct val="0"/>
                  </a:spcBef>
                </a:pPr>
                <a:r>
                  <a:rPr lang="en-GB" altLang="en-US" sz="2000" dirty="0"/>
                  <a:t>Mode structure symmetry breaking is important to EP momentum transport. 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2119BF-2A93-46BC-9FE1-82FE21748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83" y="4643953"/>
                <a:ext cx="6539318" cy="1329916"/>
              </a:xfrm>
              <a:prstGeom prst="rect">
                <a:avLst/>
              </a:prstGeom>
              <a:blipFill>
                <a:blip r:embed="rId8"/>
                <a:stretch>
                  <a:fillRect l="-836" t="-2715" r="-651" b="-6335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B109481-D525-406C-9328-4A4B3041300A}"/>
              </a:ext>
            </a:extLst>
          </p:cNvPr>
          <p:cNvSpPr/>
          <p:nvPr/>
        </p:nvSpPr>
        <p:spPr>
          <a:xfrm>
            <a:off x="508862" y="6287486"/>
            <a:ext cx="4775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AutoNum type="arabicPeriod"/>
            </a:pPr>
            <a:r>
              <a:rPr lang="nb-NO" sz="1400" dirty="0"/>
              <a:t>G. Meng</a:t>
            </a:r>
            <a:r>
              <a:rPr lang="en-US" sz="1400" dirty="0"/>
              <a:t> , et al.,</a:t>
            </a:r>
            <a:r>
              <a:rPr lang="nb-NO" sz="1400" dirty="0"/>
              <a:t>  NF 2020 ; </a:t>
            </a:r>
            <a:endParaRPr lang="en-US" sz="1400" dirty="0"/>
          </a:p>
          <a:p>
            <a:r>
              <a:rPr lang="en-US" sz="1400" dirty="0"/>
              <a:t>2.  Ph. Lauber,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sz="1400" dirty="0"/>
              <a:t>AUG experiment proposal 2020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8EC4B-5CD7-4570-B824-79DA2090ECFA}"/>
              </a:ext>
            </a:extLst>
          </p:cNvPr>
          <p:cNvSpPr/>
          <p:nvPr/>
        </p:nvSpPr>
        <p:spPr>
          <a:xfrm flipH="1">
            <a:off x="6287730" y="884131"/>
            <a:ext cx="82196" cy="251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79749-5F73-424A-ABF9-A157243CEF42}"/>
                  </a:ext>
                </a:extLst>
              </p:cNvPr>
              <p:cNvSpPr txBox="1"/>
              <p:nvPr/>
            </p:nvSpPr>
            <p:spPr>
              <a:xfrm rot="16200000">
                <a:off x="4675431" y="1832981"/>
                <a:ext cx="1318179" cy="375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[m/s]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79749-5F73-424A-ABF9-A157243CE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75431" y="1832981"/>
                <a:ext cx="1318179" cy="375231"/>
              </a:xfrm>
              <a:prstGeom prst="rect">
                <a:avLst/>
              </a:prstGeom>
              <a:blipFill>
                <a:blip r:embed="rId9"/>
                <a:stretch>
                  <a:fillRect l="-6452" r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393791-10C7-4833-9D2E-EBD0FC7DA427}"/>
              </a:ext>
            </a:extLst>
          </p:cNvPr>
          <p:cNvCxnSpPr>
            <a:cxnSpLocks/>
          </p:cNvCxnSpPr>
          <p:nvPr/>
        </p:nvCxnSpPr>
        <p:spPr>
          <a:xfrm>
            <a:off x="5794573" y="1485567"/>
            <a:ext cx="2939524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E7CDD-1635-4CA8-B68A-09B9F92C56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2676" b="961"/>
          <a:stretch/>
        </p:blipFill>
        <p:spPr>
          <a:xfrm>
            <a:off x="144414" y="1093659"/>
            <a:ext cx="4923698" cy="24176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78DF5B-3E8C-42FE-BC70-87326C529DFA}"/>
              </a:ext>
            </a:extLst>
          </p:cNvPr>
          <p:cNvSpPr txBox="1"/>
          <p:nvPr/>
        </p:nvSpPr>
        <p:spPr>
          <a:xfrm>
            <a:off x="3677142" y="1464901"/>
            <a:ext cx="55335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Case 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50BF7F-22A6-4E5E-941C-B9ED6F3AE1DE}"/>
              </a:ext>
            </a:extLst>
          </p:cNvPr>
          <p:cNvCxnSpPr>
            <a:cxnSpLocks/>
          </p:cNvCxnSpPr>
          <p:nvPr/>
        </p:nvCxnSpPr>
        <p:spPr>
          <a:xfrm>
            <a:off x="3923361" y="1703196"/>
            <a:ext cx="1085" cy="23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map&#10;&#10;Description automatically generated">
            <a:extLst>
              <a:ext uri="{FF2B5EF4-FFF2-40B4-BE49-F238E27FC236}">
                <a16:creationId xmlns:a16="http://schemas.microsoft.com/office/drawing/2014/main" id="{4164A71D-DE64-4B9C-8699-B1B793E48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4" y="3566010"/>
            <a:ext cx="2416533" cy="2114466"/>
          </a:xfrm>
          <a:prstGeom prst="rect">
            <a:avLst/>
          </a:prstGeom>
        </p:spPr>
      </p:pic>
      <p:pic>
        <p:nvPicPr>
          <p:cNvPr id="32" name="Picture 31" descr="A close up of a map&#10;&#10;Description automatically generated">
            <a:extLst>
              <a:ext uri="{FF2B5EF4-FFF2-40B4-BE49-F238E27FC236}">
                <a16:creationId xmlns:a16="http://schemas.microsoft.com/office/drawing/2014/main" id="{F24B2BC0-159A-4927-B838-1360E1937A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47" y="3566010"/>
            <a:ext cx="2487531" cy="2176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0DA94E-ED90-4D00-B99C-A001638B0670}"/>
                  </a:ext>
                </a:extLst>
              </p:cNvPr>
              <p:cNvSpPr/>
              <p:nvPr/>
            </p:nvSpPr>
            <p:spPr>
              <a:xfrm>
                <a:off x="270287" y="786238"/>
                <a:ext cx="4581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44" indent="-285744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Vary 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Im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,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with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alt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=80</m:t>
                    </m:r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0DA94E-ED90-4D00-B99C-A001638B0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87" y="786238"/>
                <a:ext cx="4581319" cy="369332"/>
              </a:xfrm>
              <a:prstGeom prst="rect">
                <a:avLst/>
              </a:prstGeom>
              <a:blipFill>
                <a:blip r:embed="rId13"/>
                <a:stretch>
                  <a:fillRect l="-798" t="-9836" r="-2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59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0B263909-4FF3-40B4-8CE5-BCE94EB61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98"/>
          <a:stretch/>
        </p:blipFill>
        <p:spPr>
          <a:xfrm>
            <a:off x="33027" y="3526021"/>
            <a:ext cx="2850133" cy="2643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60F6E5-B793-4B27-BFCC-FC0233CCE3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Particle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60F6E5-B793-4B27-BFCC-FC0233CCE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848" t="-1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7E87B-2725-4913-B8C2-2AC5632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2215B9-1B27-445A-9CDF-98489AEF9765}"/>
                  </a:ext>
                </a:extLst>
              </p:cNvPr>
              <p:cNvSpPr/>
              <p:nvPr/>
            </p:nvSpPr>
            <p:spPr>
              <a:xfrm>
                <a:off x="5845261" y="984407"/>
                <a:ext cx="5714286" cy="5638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change of the </a:t>
                </a:r>
                <a:r>
                  <a:rPr lang="en-US" sz="2000" i="1" dirty="0" err="1"/>
                  <a:t>δf</a:t>
                </a:r>
                <a:r>
                  <a:rPr lang="en-US" sz="2000" i="1" dirty="0"/>
                  <a:t>  </a:t>
                </a:r>
                <a:r>
                  <a:rPr lang="en-US" sz="2000" dirty="0"/>
                  <a:t>value is more visible for the co-moving particles in the </a:t>
                </a:r>
                <a:r>
                  <a:rPr lang="en-US" sz="2000" i="1" dirty="0"/>
                  <a:t>s &lt; </a:t>
                </a:r>
                <a:r>
                  <a:rPr lang="en-US" sz="2000" dirty="0"/>
                  <a:t>0</a:t>
                </a:r>
                <a:r>
                  <a:rPr lang="en-US" sz="2000" i="1" dirty="0"/>
                  <a:t>.</a:t>
                </a:r>
                <a:r>
                  <a:rPr lang="en-US" sz="2000" dirty="0"/>
                  <a:t>4 region.</a:t>
                </a:r>
              </a:p>
              <a:p>
                <a:pPr>
                  <a:spcBef>
                    <a:spcPct val="0"/>
                  </a:spcBef>
                </a:pPr>
                <a:endParaRPr lang="en-US" sz="2000" dirty="0"/>
              </a:p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solidFill>
                      <a:srgbClr val="000000"/>
                    </a:solidFill>
                  </a:rPr>
                  <a:t> distribution of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averaged over s=0.2-0.4,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Particle response are different according to their pitch angles.</a:t>
                </a:r>
              </a:p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co-moving particles are more sensitive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The response region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=[0.3, 1].</m:t>
                    </m:r>
                  </m:oMath>
                </a14:m>
                <a:endParaRPr lang="en-US" sz="2000" dirty="0"/>
              </a:p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counter-moving particles response region is much narrower.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=[−1,−0.6].</m:t>
                    </m:r>
                  </m:oMath>
                </a14:m>
                <a:endParaRPr lang="en-US" sz="2000" dirty="0"/>
              </a:p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Co- and counter moving particles response differently to the asymmetric wave</a:t>
                </a:r>
              </a:p>
              <a:p>
                <a:pPr marL="914377" lvl="1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Co-moving particles response more significantly </a:t>
                </a:r>
              </a:p>
              <a:p>
                <a:pPr marL="914377" lvl="1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Asymmetric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wave</m:t>
                    </m:r>
                    <m:r>
                      <m:rPr>
                        <m:nor/>
                      </m:rPr>
                      <a:rPr lang="en-US" sz="2000" dirty="0"/>
                      <m:t>−</m:t>
                    </m:r>
                    <m:r>
                      <m:rPr>
                        <m:nor/>
                      </m:rPr>
                      <a:rPr lang="en-US" sz="2000" dirty="0"/>
                      <m:t>particle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interaction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leads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to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generation</m:t>
                    </m:r>
                  </m:oMath>
                </a14:m>
                <a:endParaRPr lang="en-US" sz="2000" dirty="0"/>
              </a:p>
              <a:p>
                <a:pPr marL="457189" indent="-457189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2215B9-1B27-445A-9CDF-98489AEF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61" y="984407"/>
                <a:ext cx="5714286" cy="5638147"/>
              </a:xfrm>
              <a:prstGeom prst="rect">
                <a:avLst/>
              </a:prstGeom>
              <a:blipFill>
                <a:blip r:embed="rId5"/>
                <a:stretch>
                  <a:fillRect l="-961" t="-541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D3855A1-C4E1-4445-89A1-660853A2419E}"/>
              </a:ext>
            </a:extLst>
          </p:cNvPr>
          <p:cNvSpPr/>
          <p:nvPr/>
        </p:nvSpPr>
        <p:spPr>
          <a:xfrm>
            <a:off x="2827177" y="2929908"/>
            <a:ext cx="111967" cy="104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close up of a map&#10;&#10;Description automatically generated">
            <a:extLst>
              <a:ext uri="{FF2B5EF4-FFF2-40B4-BE49-F238E27FC236}">
                <a16:creationId xmlns:a16="http://schemas.microsoft.com/office/drawing/2014/main" id="{4B66E575-EEA8-4E76-88CB-688A6545D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" y="783677"/>
            <a:ext cx="5714286" cy="2857143"/>
          </a:xfr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06C73871-CCA4-499E-95CC-52A1179DB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8"/>
          <a:stretch/>
        </p:blipFill>
        <p:spPr>
          <a:xfrm>
            <a:off x="2883160" y="3573896"/>
            <a:ext cx="2850133" cy="26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EE22-AA58-418A-8720-72DC270E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Toroidal momentum transport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9BA46E-5DB0-43C1-AAD8-4B939B4B1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877" y="981307"/>
                <a:ext cx="11252719" cy="526337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Toroidal momentum evolution equation in conservative form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600" dirty="0"/>
              </a:p>
              <a:p>
                <a:r>
                  <a:rPr lang="en-US" sz="2600" dirty="0"/>
                  <a:t>HAGIS conserves the total energy and toroidal momentum of the wave-particle system.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 Electromagnetic field momentum </a:t>
                </a: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⃗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⃗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/(2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){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sub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𝑟𝐼</m:t>
                              </m:r>
                            </m:sub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b="0" i="0" dirty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Comparing mode with positive and negative values of </a:t>
                </a:r>
                <a:r>
                  <a:rPr lang="en-US" sz="2600" dirty="0" err="1"/>
                  <a:t>Im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): the wave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/>
                  <a:t> is the same but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in the inner region is opposite. </a:t>
                </a:r>
              </a:p>
              <a:p>
                <a:r>
                  <a:rPr lang="en-US" sz="2600" dirty="0"/>
                  <a:t>Toroidal momentum transport equation needs to be derived using the gyrokinetic theory [1,2].</a:t>
                </a:r>
              </a:p>
              <a:p>
                <a:pPr lvl="1"/>
                <a:r>
                  <a:rPr lang="en-US" sz="2200" dirty="0"/>
                  <a:t>EP physics and EM field perturbations to be considered.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9BA46E-5DB0-43C1-AAD8-4B939B4B1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877" y="981307"/>
                <a:ext cx="11252719" cy="5263376"/>
              </a:xfrm>
              <a:blipFill>
                <a:blip r:embed="rId2"/>
                <a:stretch>
                  <a:fillRect l="-867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7E95-0DC5-4A6E-B057-C987F356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CB378-7A79-419D-B89E-3434701A3CAC}"/>
              </a:ext>
            </a:extLst>
          </p:cNvPr>
          <p:cNvSpPr/>
          <p:nvPr/>
        </p:nvSpPr>
        <p:spPr>
          <a:xfrm>
            <a:off x="6742131" y="57817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[1] Scott B, Smirnov J, 2010 POP 17 112302 </a:t>
            </a:r>
          </a:p>
          <a:p>
            <a:r>
              <a:rPr lang="en-US" sz="1600" dirty="0"/>
              <a:t>[2] </a:t>
            </a:r>
            <a:r>
              <a:rPr lang="en-US" sz="1600" dirty="0" err="1"/>
              <a:t>Abiteboul</a:t>
            </a:r>
            <a:r>
              <a:rPr lang="en-US" sz="1600" dirty="0"/>
              <a:t> J, </a:t>
            </a:r>
            <a:r>
              <a:rPr lang="en-US" sz="1600" dirty="0" err="1"/>
              <a:t>Garbet</a:t>
            </a:r>
            <a:r>
              <a:rPr lang="en-US" sz="1600" dirty="0"/>
              <a:t> X, et al.,2011 POP 18 082503</a:t>
            </a:r>
          </a:p>
        </p:txBody>
      </p:sp>
    </p:spTree>
    <p:extLst>
      <p:ext uri="{BB962C8B-B14F-4D97-AF65-F5344CB8AC3E}">
        <p14:creationId xmlns:p14="http://schemas.microsoft.com/office/powerpoint/2010/main" val="65868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EB59-564A-443D-B7FB-7EDE4CCC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B930-A38B-44CF-825C-C0AEFA4F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434">
                <a:extLst>
                  <a:ext uri="{FF2B5EF4-FFF2-40B4-BE49-F238E27FC236}">
                    <a16:creationId xmlns:a16="http://schemas.microsoft.com/office/drawing/2014/main" id="{5DE235C7-3FBD-477A-BC16-D20AA3E9593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332764" y="961231"/>
                <a:ext cx="11500456" cy="4296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1" tIns="45711" rIns="91421" bIns="45711" rtlCol="0">
                <a:spAutoFit/>
              </a:bodyPr>
              <a:lstStyle>
                <a:lvl1pPr marL="342900" indent="-3429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US" altLang="en-US" sz="2200" dirty="0">
                    <a:latin typeface="+mn-lt"/>
                  </a:rPr>
                  <a:t>The effects of the non-perturbative mode structure on the energetic particle transport have been analyzed.</a:t>
                </a:r>
              </a:p>
              <a:p>
                <a:pPr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US" altLang="en-US" sz="2200" dirty="0">
                    <a:latin typeface="+mn-lt"/>
                  </a:rPr>
                  <a:t>Particle-wave resonance changes due to the mode structure symmetry breaking</a:t>
                </a:r>
              </a:p>
              <a:p>
                <a:pPr marL="914377" lvl="1" indent="-457189"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</a:pPr>
                <a:r>
                  <a:rPr lang="en-US" altLang="en-US" sz="2200" dirty="0">
                    <a:latin typeface="+mn-lt"/>
                  </a:rPr>
                  <a:t>Mode structure symmetry breaking leads to distortion of wave-particle resonance island structures; the </a:t>
                </a:r>
                <a:r>
                  <a:rPr lang="en-US" altLang="en-US" sz="2200" dirty="0">
                    <a:solidFill>
                      <a:srgbClr val="0033CC"/>
                    </a:solidFill>
                    <a:latin typeface="+mn-lt"/>
                  </a:rPr>
                  <a:t>mode radial wave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200" dirty="0">
                    <a:latin typeface="+mn-lt"/>
                  </a:rPr>
                  <a:t> plays an important role. </a:t>
                </a:r>
                <a:endParaRPr lang="en-GB" altLang="en-US" sz="2200" dirty="0">
                  <a:latin typeface="+mn-lt"/>
                </a:endParaRPr>
              </a:p>
              <a:p>
                <a:pPr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US" altLang="zh-CN" sz="2200" dirty="0">
                    <a:latin typeface="+mn-lt"/>
                  </a:rPr>
                  <a:t>With m</a:t>
                </a:r>
                <a:r>
                  <a:rPr lang="en-GB" altLang="en-US" sz="2200" dirty="0">
                    <a:latin typeface="+mn-lt"/>
                  </a:rPr>
                  <a:t>ode </a:t>
                </a:r>
                <a:r>
                  <a:rPr lang="en-US" altLang="en-US" sz="2200" dirty="0">
                    <a:solidFill>
                      <a:srgbClr val="FF0000"/>
                    </a:solidFill>
                    <a:latin typeface="+mn-lt"/>
                  </a:rPr>
                  <a:t>symmetry breaking</a:t>
                </a:r>
                <a:r>
                  <a:rPr lang="en-GB" altLang="en-US" sz="2200" dirty="0">
                    <a:latin typeface="+mn-lt"/>
                  </a:rPr>
                  <a:t> effects  considered:</a:t>
                </a:r>
              </a:p>
              <a:p>
                <a:pPr marL="914377" lvl="1" indent="-457189"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</a:pPr>
                <a:r>
                  <a:rPr lang="en-GB" altLang="en-US" sz="2200" dirty="0">
                    <a:latin typeface="+mn-lt"/>
                  </a:rPr>
                  <a:t>Mode linear growth rate can change by 10% and saturation level can change by 20%.</a:t>
                </a:r>
              </a:p>
              <a:p>
                <a:pPr marL="914377" lvl="1" indent="-457189"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</a:pPr>
                <a:r>
                  <a:rPr lang="en-GB" altLang="en-US" sz="2200" dirty="0">
                    <a:latin typeface="+mn-lt"/>
                  </a:rPr>
                  <a:t>EP density and energy transport can change by of order 10%. </a:t>
                </a:r>
              </a:p>
              <a:p>
                <a:pPr marL="914377" lvl="1" indent="-457189"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</a:pPr>
                <a:r>
                  <a:rPr lang="en-GB" altLang="en-US" sz="2200" dirty="0">
                    <a:latin typeface="+mn-lt"/>
                  </a:rPr>
                  <a:t>EP </a:t>
                </a:r>
                <a:r>
                  <a:rPr lang="en-GB" altLang="en-US" sz="2200" dirty="0">
                    <a:solidFill>
                      <a:srgbClr val="FF0000"/>
                    </a:solidFill>
                    <a:latin typeface="+mn-lt"/>
                  </a:rPr>
                  <a:t>parallel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GB" altLang="en-US" sz="2200" dirty="0">
                    <a:latin typeface="+mn-lt"/>
                  </a:rPr>
                  <a:t> </a:t>
                </a:r>
                <a:r>
                  <a:rPr lang="en-US" altLang="en-US" sz="2200" dirty="0">
                    <a:latin typeface="+mn-lt"/>
                  </a:rPr>
                  <a:t>in the inner region s = 0.2-0.5 can change its sign for different mode structures, demonstrating the importance of the mode structure symmetry breaking on EP toroidal velocity reversal. This large effect (∼100%) on the mean parallel flow could have implications for EP current drive and the transport in the burning plasmas.</a:t>
                </a:r>
                <a:endParaRPr lang="en-GB" altLang="en-US" sz="2200" dirty="0">
                  <a:latin typeface="+mn-lt"/>
                </a:endParaRPr>
              </a:p>
              <a:p>
                <a:pPr algn="just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2200" dirty="0">
                    <a:latin typeface="+mn-lt"/>
                  </a:rPr>
                  <a:t>Next: more self-consistent simulation, full f HAGIS simulation,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altLang="en-US" sz="2200" dirty="0">
                    <a:latin typeface="+mn-lt"/>
                  </a:rPr>
                  <a:t> particles transport</a:t>
                </a:r>
              </a:p>
            </p:txBody>
          </p:sp>
        </mc:Choice>
        <mc:Fallback xmlns="">
          <p:sp>
            <p:nvSpPr>
              <p:cNvPr id="5" name="Text Box 3434">
                <a:extLst>
                  <a:ext uri="{FF2B5EF4-FFF2-40B4-BE49-F238E27FC236}">
                    <a16:creationId xmlns:a16="http://schemas.microsoft.com/office/drawing/2014/main" id="{5DE235C7-3FBD-477A-BC16-D20AA3E959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32764" y="961231"/>
                <a:ext cx="11500456" cy="4296799"/>
              </a:xfrm>
              <a:prstGeom prst="rect">
                <a:avLst/>
              </a:prstGeom>
              <a:blipFill>
                <a:blip r:embed="rId3"/>
                <a:stretch>
                  <a:fillRect l="-636" t="-1844" r="-742" b="-18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20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65AB-47C9-4908-B796-B92628DF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691E2325-FBF0-4E6C-B838-40B4DE97E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80" y="989139"/>
            <a:ext cx="4025343" cy="3019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D7B39-C6A6-4546-B3BC-B93669B3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7C9E1C1-67D7-4947-ADB8-4E6579418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1" y="858109"/>
            <a:ext cx="4571429" cy="342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61BFD3-E9BA-43EF-A5F5-A7241600274B}"/>
                  </a:ext>
                </a:extLst>
              </p:cNvPr>
              <p:cNvSpPr/>
              <p:nvPr/>
            </p:nvSpPr>
            <p:spPr>
              <a:xfrm>
                <a:off x="1335781" y="4265765"/>
                <a:ext cx="8651598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MR12"/>
                  </a:rPr>
                  <a:t>Φ = </a:t>
                </a:r>
                <a:r>
                  <a:rPr lang="en-US" i="1" dirty="0">
                    <a:solidFill>
                      <a:schemeClr val="tx1"/>
                    </a:solidFill>
                    <a:latin typeface="CMMI12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using the least-squares method. The fitting results are shown</a:t>
                </a:r>
                <a:br>
                  <a:rPr lang="en-US" dirty="0">
                    <a:solidFill>
                      <a:srgbClr val="000000"/>
                    </a:solidFill>
                    <a:latin typeface="CMR12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in the right frame of figure </a:t>
                </a:r>
                <a:r>
                  <a:rPr lang="en-US" dirty="0">
                    <a:solidFill>
                      <a:srgbClr val="0000FF"/>
                    </a:solidFill>
                    <a:latin typeface="CMR12"/>
                  </a:rPr>
                  <a:t>1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with 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σ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= 39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25+1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14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and 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s</a:t>
                </a:r>
                <a:r>
                  <a:rPr lang="en-US" sz="1050" dirty="0">
                    <a:solidFill>
                      <a:srgbClr val="000000"/>
                    </a:solidFill>
                    <a:latin typeface="CMR8"/>
                  </a:rPr>
                  <a:t>0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= 0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40+0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0015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. The LIGKA</a:t>
                </a:r>
                <a:br>
                  <a:rPr lang="en-US" dirty="0">
                    <a:solidFill>
                      <a:srgbClr val="000000"/>
                    </a:solidFill>
                    <a:latin typeface="CMR12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mode structure is almost symmetric. The fitting parameter 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A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= 148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66 </a:t>
                </a:r>
                <a:r>
                  <a:rPr lang="en-US" i="1" dirty="0">
                    <a:solidFill>
                      <a:srgbClr val="000000"/>
                    </a:solidFill>
                    <a:latin typeface="CMSY10"/>
                  </a:rPr>
                  <a:t>–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18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17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=</a:t>
                </a:r>
                <a:br>
                  <a:rPr lang="en-US" dirty="0">
                    <a:solidFill>
                      <a:srgbClr val="000000"/>
                    </a:solidFill>
                    <a:latin typeface="CMR12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149</a:t>
                </a:r>
                <a:r>
                  <a:rPr lang="en-US" i="1" dirty="0">
                    <a:solidFill>
                      <a:srgbClr val="000000"/>
                    </a:solidFill>
                    <a:latin typeface="CMMI12"/>
                  </a:rPr>
                  <a:t>.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77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−0.1216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050" i="1" dirty="0">
                    <a:solidFill>
                      <a:srgbClr val="000000"/>
                    </a:solidFill>
                    <a:latin typeface="CMMI8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MR12"/>
                  </a:rPr>
                  <a:t>is related to the mode amplitude and initial phase.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61BFD3-E9BA-43EF-A5F5-A72416002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781" y="4265765"/>
                <a:ext cx="8651598" cy="1508105"/>
              </a:xfrm>
              <a:prstGeom prst="rect">
                <a:avLst/>
              </a:prstGeom>
              <a:blipFill>
                <a:blip r:embed="rId4"/>
                <a:stretch>
                  <a:fillRect l="-564" t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07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chine generated alternative text:&#10;-0.15 &#10;-0.2 &#10;-0.25 &#10;-0.3 &#10;-o. 35 &#10;-0.4 &#10;-0.45 &#10;0.2 &#10;0.4 &#10;0.6 ">
            <a:extLst>
              <a:ext uri="{FF2B5EF4-FFF2-40B4-BE49-F238E27FC236}">
                <a16:creationId xmlns:a16="http://schemas.microsoft.com/office/drawing/2014/main" id="{5371A004-5EFE-4C00-A4B3-C1C9DAC3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05" y="3524252"/>
            <a:ext cx="4000500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DBAEE-13DF-4948-8504-90EE627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resonance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24AE-4ADC-47E1-B02B-A6E154C2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232">
                <a:extLst>
                  <a:ext uri="{FF2B5EF4-FFF2-40B4-BE49-F238E27FC236}">
                    <a16:creationId xmlns:a16="http://schemas.microsoft.com/office/drawing/2014/main" id="{DDC709B8-FC61-47E4-AD80-6B9EA92E3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42" y="3378177"/>
                <a:ext cx="5903295" cy="2755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1" tIns="45711" rIns="91421" bIns="45711">
                <a:spAutoFit/>
              </a:bodyPr>
              <a:lstStyle/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=0.15 corresponds to E=16 keV.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lit/>
                      </m:rP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=0.2 corresponds to E=28 keV.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altLang="en-US" sz="2400" dirty="0"/>
                  <a:t>NBI birth energy: 93 keV. 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altLang="en-US" sz="2400" dirty="0"/>
                  <a:t>In this range, for co-passing particles p=2 resonance dominates.</a:t>
                </a:r>
              </a:p>
              <a:p>
                <a:pPr marL="714357" indent="-714357" algn="just" defTabSz="912791">
                  <a:spcBef>
                    <a:spcPct val="0"/>
                  </a:spcBef>
                  <a:buFont typeface="Wingdings" panose="05000000000000000000" pitchFamily="2" charset="2"/>
                  <a:buChar char="è"/>
                  <a:tabLst>
                    <a:tab pos="7715058" algn="dec"/>
                    <a:tab pos="10320081" algn="dec"/>
                  </a:tabLst>
                  <a:defRPr/>
                </a:pPr>
                <a:endParaRPr lang="en-US" altLang="en-US" sz="2600" dirty="0"/>
              </a:p>
              <a:p>
                <a:pPr marL="714357" indent="-714357" algn="just" defTabSz="912791">
                  <a:spcBef>
                    <a:spcPct val="0"/>
                  </a:spcBef>
                  <a:tabLst>
                    <a:tab pos="7715058" algn="dec"/>
                    <a:tab pos="10320081" algn="dec"/>
                  </a:tabLst>
                  <a:defRPr/>
                </a:pPr>
                <a:endParaRPr lang="en-US" sz="26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" name="Text Box 2232">
                <a:extLst>
                  <a:ext uri="{FF2B5EF4-FFF2-40B4-BE49-F238E27FC236}">
                    <a16:creationId xmlns:a16="http://schemas.microsoft.com/office/drawing/2014/main" id="{DDC709B8-FC61-47E4-AD80-6B9EA92E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42" y="3378177"/>
                <a:ext cx="5903295" cy="2755095"/>
              </a:xfrm>
              <a:prstGeom prst="rect">
                <a:avLst/>
              </a:prstGeom>
              <a:blipFill>
                <a:blip r:embed="rId3"/>
                <a:stretch>
                  <a:fillRect l="-1342" t="-15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232">
                <a:extLst>
                  <a:ext uri="{FF2B5EF4-FFF2-40B4-BE49-F238E27FC236}">
                    <a16:creationId xmlns:a16="http://schemas.microsoft.com/office/drawing/2014/main" id="{FFFB3CC6-0469-402A-9ED9-7FEF687B6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66" y="825065"/>
                <a:ext cx="7635748" cy="2459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1" tIns="45711" rIns="91421" bIns="45711">
                <a:spAutoFit/>
              </a:bodyPr>
              <a:lstStyle/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sz="2400" dirty="0"/>
                  <a:t>HAGIS result: linear resonances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red lines, p= 2, 3</a:t>
                </a:r>
                <a:r>
                  <a:rPr lang="en-US" sz="2400" dirty="0"/>
                  <a:t>) in phase space for a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133 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400" dirty="0"/>
                  <a:t>mode in the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circular</a:t>
                </a:r>
                <a:r>
                  <a:rPr lang="en-US" sz="2400" dirty="0"/>
                  <a:t> equilibrium matched to AUG #31213. Color bar represents [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]/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sz="2400" dirty="0"/>
                  <a:t>s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altLang="zh-CN" sz="2400" dirty="0"/>
                  <a:t>parallel velocity</a:t>
                </a:r>
                <a:r>
                  <a:rPr lang="en-US" sz="2400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is Alfvén velocity. Particle initial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=0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initial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Text Box 2232">
                <a:extLst>
                  <a:ext uri="{FF2B5EF4-FFF2-40B4-BE49-F238E27FC236}">
                    <a16:creationId xmlns:a16="http://schemas.microsoft.com/office/drawing/2014/main" id="{FFFB3CC6-0469-402A-9ED9-7FEF687B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66" y="825065"/>
                <a:ext cx="7635748" cy="2459566"/>
              </a:xfrm>
              <a:prstGeom prst="rect">
                <a:avLst/>
              </a:prstGeom>
              <a:blipFill>
                <a:blip r:embed="rId4"/>
                <a:stretch>
                  <a:fillRect l="-1118" t="-1733" b="-4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6AC609C-3299-41C5-92C6-9B0308A13FF5}"/>
              </a:ext>
            </a:extLst>
          </p:cNvPr>
          <p:cNvGrpSpPr/>
          <p:nvPr/>
        </p:nvGrpSpPr>
        <p:grpSpPr>
          <a:xfrm>
            <a:off x="7868680" y="149047"/>
            <a:ext cx="4204314" cy="5291092"/>
            <a:chOff x="7698147" y="3497662"/>
            <a:chExt cx="4204312" cy="52910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FF750-D602-4D01-A769-0197BC4C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053" y="3497662"/>
              <a:ext cx="4032406" cy="33603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B440223-4200-4C04-91DF-57ECBC1F4D4C}"/>
                    </a:ext>
                  </a:extLst>
                </p:cNvPr>
                <p:cNvSpPr/>
                <p:nvPr/>
              </p:nvSpPr>
              <p:spPr>
                <a:xfrm rot="16200000">
                  <a:off x="7553177" y="4803623"/>
                  <a:ext cx="740459" cy="3438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B440223-4200-4C04-91DF-57ECBC1F4D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553177" y="4803623"/>
                  <a:ext cx="740459" cy="343812"/>
                </a:xfrm>
                <a:prstGeom prst="rect">
                  <a:avLst/>
                </a:prstGeom>
                <a:blipFill>
                  <a:blip r:embed="rId6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5A55FE4-A351-4966-8AB8-2D04F9C2BE2C}"/>
                    </a:ext>
                  </a:extLst>
                </p:cNvPr>
                <p:cNvSpPr/>
                <p:nvPr/>
              </p:nvSpPr>
              <p:spPr>
                <a:xfrm rot="16200000">
                  <a:off x="7499823" y="8246619"/>
                  <a:ext cx="740459" cy="3438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5A55FE4-A351-4966-8AB8-2D04F9C2BE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499823" y="8246619"/>
                  <a:ext cx="740459" cy="343812"/>
                </a:xfrm>
                <a:prstGeom prst="rect">
                  <a:avLst/>
                </a:prstGeom>
                <a:blipFill>
                  <a:blip r:embed="rId7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753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C3BBD-3EDD-44EE-B67D-A4BD865B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815" y="6366537"/>
            <a:ext cx="2743200" cy="365125"/>
          </a:xfrm>
        </p:spPr>
        <p:txBody>
          <a:bodyPr/>
          <a:lstStyle/>
          <a:p>
            <a:fld id="{A4FBC792-5A38-4AA4-BAEB-F36B46FD06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6C251-568E-4BA6-8E7A-D85CED2046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14400"/>
          </a:xfrm>
          <a:solidFill>
            <a:srgbClr val="395FA5"/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775CAE-D86C-4C1C-BE13-070073D01AF0}"/>
                  </a:ext>
                </a:extLst>
              </p:cNvPr>
              <p:cNvSpPr/>
              <p:nvPr/>
            </p:nvSpPr>
            <p:spPr>
              <a:xfrm>
                <a:off x="1140215" y="1251288"/>
                <a:ext cx="9911575" cy="3818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486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</a:p>
              <a:p>
                <a:pPr marL="571486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particle studies</a:t>
                </a:r>
              </a:p>
              <a:p>
                <a:pPr marL="571486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studies</a:t>
                </a:r>
              </a:p>
              <a:p>
                <a:pPr marL="1028674" lvl="1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 rate and saturation level</a:t>
                </a:r>
              </a:p>
              <a:p>
                <a:pPr marL="1028674" lvl="1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reversal </a:t>
                </a:r>
              </a:p>
              <a:p>
                <a:pPr marL="571486" indent="-571486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and next step work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775CAE-D86C-4C1C-BE13-070073D01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15" y="1251288"/>
                <a:ext cx="9911575" cy="3818096"/>
              </a:xfrm>
              <a:prstGeom prst="rect">
                <a:avLst/>
              </a:prstGeom>
              <a:blipFill>
                <a:blip r:embed="rId3"/>
                <a:stretch>
                  <a:fillRect l="-1538" t="-957" b="-4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446B056-C641-4E6E-B8A7-1CC1D2D01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7"/>
          <a:stretch/>
        </p:blipFill>
        <p:spPr>
          <a:xfrm>
            <a:off x="10445040" y="0"/>
            <a:ext cx="174696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EC00E-7C1C-4165-AC88-0EFEE857A1BE}"/>
              </a:ext>
            </a:extLst>
          </p:cNvPr>
          <p:cNvCxnSpPr>
            <a:cxnSpLocks/>
          </p:cNvCxnSpPr>
          <p:nvPr/>
        </p:nvCxnSpPr>
        <p:spPr>
          <a:xfrm>
            <a:off x="0" y="941832"/>
            <a:ext cx="12192000" cy="0"/>
          </a:xfrm>
          <a:prstGeom prst="line">
            <a:avLst/>
          </a:prstGeom>
          <a:ln w="15875">
            <a:solidFill>
              <a:srgbClr val="39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2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1678-622A-4171-AC3D-94A0534D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C4075-8D64-4670-93BA-E7DEC207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Line 3426">
            <a:extLst>
              <a:ext uri="{FF2B5EF4-FFF2-40B4-BE49-F238E27FC236}">
                <a16:creationId xmlns:a16="http://schemas.microsoft.com/office/drawing/2014/main" id="{D31A9F0B-8649-48A4-BA3F-02A8A6F1A4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65568" y="4490251"/>
            <a:ext cx="0" cy="1163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C673B0-E4C4-430E-B707-26A73A77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337" y="937030"/>
            <a:ext cx="2915919" cy="249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88C8AD-1FB6-477C-A124-1C9A5722C12D}"/>
              </a:ext>
            </a:extLst>
          </p:cNvPr>
          <p:cNvSpPr/>
          <p:nvPr/>
        </p:nvSpPr>
        <p:spPr>
          <a:xfrm>
            <a:off x="285747" y="922161"/>
            <a:ext cx="8391724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 defTabSz="91279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US" altLang="en-US" sz="2600" dirty="0"/>
              <a:t>The mode structure distortion can be induced by EP non-perturbative effects [1]. </a:t>
            </a:r>
          </a:p>
          <a:p>
            <a:pPr marL="342891" indent="-342891" algn="just" defTabSz="91279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US" altLang="en-US" sz="2600" dirty="0"/>
              <a:t>The non-perturbative EP effects can change the wave-particle interaction, the mode growth rate, the saturation level, in turn, the EP transport changes [2, 3].</a:t>
            </a:r>
          </a:p>
          <a:p>
            <a:pPr marL="342891" indent="-342891" algn="just" defTabSz="91279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US" altLang="en-US" sz="2600" dirty="0"/>
              <a:t>The </a:t>
            </a:r>
            <a:r>
              <a:rPr lang="en-US" altLang="en-US" sz="2600" dirty="0">
                <a:solidFill>
                  <a:srgbClr val="FF0000"/>
                </a:solidFill>
              </a:rPr>
              <a:t>non-perturbative mode</a:t>
            </a:r>
            <a:r>
              <a:rPr lang="en-US" altLang="en-US" sz="2600" dirty="0"/>
              <a:t> structure can be represented by the “symmetry breaking” in parallel and radial directions [4]. Up-down asymmetry of the 2D mode structure.</a:t>
            </a:r>
          </a:p>
          <a:p>
            <a:pPr marL="342891" indent="-342891" algn="just" defTabSz="91279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US" altLang="en-US" sz="2600" dirty="0"/>
              <a:t>While “symmetry breaking” has been intensively studied in micro-turbulence transport (w/o EPs) due to its effects on intrinsic toroidal rotation, its effects on EP transport are less well understood</a:t>
            </a:r>
            <a:r>
              <a:rPr lang="en-US" altLang="en-US" sz="2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7626E-AAF6-4299-9571-251E27AB526D}"/>
              </a:ext>
            </a:extLst>
          </p:cNvPr>
          <p:cNvSpPr/>
          <p:nvPr/>
        </p:nvSpPr>
        <p:spPr>
          <a:xfrm>
            <a:off x="8990337" y="4548435"/>
            <a:ext cx="23955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[1] Tobias PRL 2011 </a:t>
            </a:r>
          </a:p>
          <a:p>
            <a:r>
              <a:rPr lang="en-US" altLang="en-US" dirty="0"/>
              <a:t>[2] F. Zonca, NF 2005</a:t>
            </a:r>
          </a:p>
          <a:p>
            <a:r>
              <a:rPr lang="en-US" altLang="en-US" dirty="0"/>
              <a:t>[3] L. Chen RMP 2016</a:t>
            </a:r>
          </a:p>
          <a:p>
            <a:r>
              <a:rPr lang="de-DE" altLang="en-US" dirty="0"/>
              <a:t>[4] </a:t>
            </a:r>
            <a:r>
              <a:rPr lang="en-US" dirty="0"/>
              <a:t>Z. Lu, et al., NF 2018</a:t>
            </a:r>
          </a:p>
        </p:txBody>
      </p:sp>
    </p:spTree>
    <p:extLst>
      <p:ext uri="{BB962C8B-B14F-4D97-AF65-F5344CB8AC3E}">
        <p14:creationId xmlns:p14="http://schemas.microsoft.com/office/powerpoint/2010/main" val="58045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0AE4-4753-44E4-BE64-334FCB5F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1544"/>
            <a:ext cx="11876049" cy="731520"/>
          </a:xfrm>
        </p:spPr>
        <p:txBody>
          <a:bodyPr>
            <a:normAutofit/>
          </a:bodyPr>
          <a:lstStyle/>
          <a:p>
            <a:r>
              <a:rPr lang="en-US" dirty="0"/>
              <a:t>Mode structure with </a:t>
            </a:r>
            <a:r>
              <a:rPr lang="en-US" dirty="0" err="1"/>
              <a:t>Symm</a:t>
            </a:r>
            <a:r>
              <a:rPr lang="en-US" dirty="0"/>
              <a:t>. Breaking </a:t>
            </a:r>
          </a:p>
        </p:txBody>
      </p:sp>
      <p:grpSp>
        <p:nvGrpSpPr>
          <p:cNvPr id="5" name="Gruppierung 9">
            <a:extLst>
              <a:ext uri="{FF2B5EF4-FFF2-40B4-BE49-F238E27FC236}">
                <a16:creationId xmlns:a16="http://schemas.microsoft.com/office/drawing/2014/main" id="{F0488183-7F76-4797-BDD6-908AFA209A08}"/>
              </a:ext>
            </a:extLst>
          </p:cNvPr>
          <p:cNvGrpSpPr/>
          <p:nvPr/>
        </p:nvGrpSpPr>
        <p:grpSpPr>
          <a:xfrm>
            <a:off x="442425" y="723900"/>
            <a:ext cx="11138995" cy="5814241"/>
            <a:chOff x="843863" y="14337425"/>
            <a:chExt cx="7254717" cy="11683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 Box 2232">
                  <a:extLst>
                    <a:ext uri="{FF2B5EF4-FFF2-40B4-BE49-F238E27FC236}">
                      <a16:creationId xmlns:a16="http://schemas.microsoft.com/office/drawing/2014/main" id="{5EED6544-89B7-4695-B394-529E940C3A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550" y="14337425"/>
                  <a:ext cx="7136030" cy="346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21" tIns="45711" rIns="91421" bIns="45711">
                  <a:spAutoFit/>
                </a:bodyPr>
                <a:lstStyle/>
                <a:p>
                  <a:pPr marL="342891" indent="-342891" algn="just" defTabSz="912791">
                    <a:spcBef>
                      <a:spcPct val="0"/>
                    </a:spcBef>
                    <a:buFont typeface="Wingdings" panose="05000000000000000000" pitchFamily="2" charset="2"/>
                    <a:buChar char="q"/>
                    <a:tabLst>
                      <a:tab pos="7715058" algn="dec"/>
                      <a:tab pos="10320081" algn="dec"/>
                    </a:tabLst>
                    <a:defRPr/>
                  </a:pPr>
                  <a:r>
                    <a:rPr lang="en-US" altLang="en-US" sz="2000" dirty="0">
                      <a:solidFill>
                        <a:srgbClr val="000000"/>
                      </a:solidFill>
                    </a:rPr>
                    <a:t>EPs induce radial &amp; up-down mode structure symmetry breaking. </a:t>
                  </a:r>
                  <a:endParaRPr lang="en-US" sz="2000" dirty="0">
                    <a:solidFill>
                      <a:srgbClr val="000000"/>
                    </a:solidFill>
                    <a:sym typeface="Wingdings" pitchFamily="2" charset="2"/>
                  </a:endParaRPr>
                </a:p>
                <a:p>
                  <a:pPr lvl="0" algn="l"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000000"/>
                    </a:buClr>
                  </a:pPr>
                  <a:r>
                    <a:rPr lang="en-US" sz="2000" dirty="0"/>
                    <a:t>The radial mode structure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a14:m>
                  <a:r>
                    <a:rPr lang="en-US" sz="2000" dirty="0"/>
                    <a:t> with </a:t>
                  </a:r>
                  <a:r>
                    <a:rPr lang="en-US" sz="2000" dirty="0">
                      <a:solidFill>
                        <a:srgbClr val="0033CC"/>
                      </a:solidFill>
                    </a:rPr>
                    <a:t>complex parameters σ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[1]. </a:t>
                  </a:r>
                </a:p>
                <a:p>
                  <a:pPr lvl="0" algn="l"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000000"/>
                    </a:buClr>
                  </a:pPr>
                  <a:r>
                    <a:rPr lang="en-US" sz="2000" dirty="0"/>
                    <a:t> </a:t>
                  </a:r>
                </a:p>
                <a:p>
                  <a:pPr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000000"/>
                    </a:buClr>
                  </a:pPr>
                  <a:r>
                    <a:rPr lang="en-US" altLang="zh-CN" sz="2000" dirty="0"/>
                    <a:t>D</a:t>
                  </a:r>
                  <a:r>
                    <a:rPr lang="en-US" sz="2000" dirty="0"/>
                    <a:t>efine the complex radial wave vector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x-IV_matha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x-IV_matha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x-IV_matha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x-IV_matha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x-IV_mathan" sz="2000" dirty="0">
                    <a:solidFill>
                      <a:srgbClr val="FF0000"/>
                    </a:solidFill>
                  </a:endParaRPr>
                </a:p>
                <a:p>
                  <a:pPr lvl="0" algn="l"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000000"/>
                    </a:buClr>
                  </a:pPr>
                  <a:endParaRPr lang="en-US" sz="2000" dirty="0"/>
                </a:p>
              </p:txBody>
            </p:sp>
          </mc:Choice>
          <mc:Fallback>
            <p:sp>
              <p:nvSpPr>
                <p:cNvPr id="7" name="Text Box 2232">
                  <a:extLst>
                    <a:ext uri="{FF2B5EF4-FFF2-40B4-BE49-F238E27FC236}">
                      <a16:creationId xmlns:a16="http://schemas.microsoft.com/office/drawing/2014/main" id="{5EED6544-89B7-4695-B394-529E940C3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550" y="14337425"/>
                  <a:ext cx="7136030" cy="346329"/>
                </a:xfrm>
                <a:prstGeom prst="rect">
                  <a:avLst/>
                </a:prstGeom>
                <a:blipFill>
                  <a:blip r:embed="rId2"/>
                  <a:stretch>
                    <a:fillRect l="-556" t="-212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2232">
                  <a:extLst>
                    <a:ext uri="{FF2B5EF4-FFF2-40B4-BE49-F238E27FC236}">
                      <a16:creationId xmlns:a16="http://schemas.microsoft.com/office/drawing/2014/main" id="{0B1461B2-F3F2-4C46-AC65-48B6CAC935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3863" y="15190342"/>
                  <a:ext cx="6960407" cy="315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21" tIns="45711" rIns="91421" bIns="45711">
                  <a:spAutoFit/>
                </a:bodyPr>
                <a:lstStyle/>
                <a:p>
                  <a:pPr marL="457189" indent="-457189" algn="just" defTabSz="912791">
                    <a:spcBef>
                      <a:spcPct val="0"/>
                    </a:spcBef>
                    <a:buFont typeface="Arial" panose="020B0604020202020204" pitchFamily="34" charset="0"/>
                    <a:buChar char="•"/>
                    <a:tabLst>
                      <a:tab pos="7715058" algn="dec"/>
                      <a:tab pos="10320081" algn="dec"/>
                    </a:tabLst>
                    <a:defRPr/>
                  </a:pPr>
                  <a:r>
                    <a:rPr lang="en-US" altLang="en-US" sz="2400" dirty="0"/>
                    <a:t>RSAE mode for AUG #31213, </a:t>
                  </a:r>
                  <a:r>
                    <a:rPr lang="en-US" altLang="en-US" sz="2400" dirty="0">
                      <a:solidFill>
                        <a:srgbClr val="002060"/>
                      </a:solidFill>
                    </a:rPr>
                    <a:t>f=133 𝑘𝐻𝑧, 𝑛=2, m=4 (LIGKA[2] results).</a:t>
                  </a:r>
                </a:p>
                <a:p>
                  <a:pPr marL="457189" indent="-457189" algn="just" defTabSz="912791">
                    <a:spcBef>
                      <a:spcPct val="0"/>
                    </a:spcBef>
                    <a:buFont typeface="Arial" panose="020B0604020202020204" pitchFamily="34" charset="0"/>
                    <a:buChar char="•"/>
                    <a:tabLst>
                      <a:tab pos="7715058" algn="dec"/>
                      <a:tab pos="10320081" algn="dec"/>
                    </a:tabLst>
                    <a:defRPr/>
                  </a:pPr>
                  <a:r>
                    <a:rPr lang="en-US" sz="2400" dirty="0">
                      <a:solidFill>
                        <a:srgbClr val="0033CC"/>
                      </a:solidFill>
                    </a:rPr>
                    <a:t>σ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400" dirty="0"/>
                    <a:t>of Case A is by fitting the LIGKA results. </a:t>
                  </a:r>
                </a:p>
                <a:p>
                  <a:pPr marL="457189" indent="-457189" algn="just" defTabSz="912791">
                    <a:spcBef>
                      <a:spcPct val="0"/>
                    </a:spcBef>
                    <a:buFont typeface="Arial" panose="020B0604020202020204" pitchFamily="34" charset="0"/>
                    <a:buChar char="•"/>
                    <a:tabLst>
                      <a:tab pos="7715058" algn="dec"/>
                      <a:tab pos="10320081" algn="dec"/>
                    </a:tabLst>
                    <a:defRPr/>
                  </a:pPr>
                  <a:r>
                    <a:rPr lang="en-US" altLang="en-US" sz="2400" dirty="0"/>
                    <a:t>Cases B, C, D mimic experiment and HMGC simulation results [3].</a:t>
                  </a:r>
                </a:p>
                <a:p>
                  <a:pPr marL="457189" indent="-457189" algn="just" defTabSz="912791">
                    <a:spcBef>
                      <a:spcPct val="0"/>
                    </a:spcBef>
                    <a:buFont typeface="Arial" panose="020B0604020202020204" pitchFamily="34" charset="0"/>
                    <a:buChar char="•"/>
                    <a:tabLst>
                      <a:tab pos="7715058" algn="dec"/>
                      <a:tab pos="10320081" algn="dec"/>
                    </a:tabLst>
                    <a:defRPr/>
                  </a:pPr>
                  <a:r>
                    <a:rPr lang="en-US" altLang="en-US" sz="2400" dirty="0">
                      <a:solidFill>
                        <a:srgbClr val="0033CC"/>
                      </a:solidFill>
                    </a:rPr>
                    <a:t>Base case A, </a:t>
                  </a:r>
                  <a:r>
                    <a:rPr lang="en-US" altLang="en-US" sz="2400" dirty="0"/>
                    <a:t>without symmetry breaking.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 Box 2232">
                  <a:extLst>
                    <a:ext uri="{FF2B5EF4-FFF2-40B4-BE49-F238E27FC236}">
                      <a16:creationId xmlns:a16="http://schemas.microsoft.com/office/drawing/2014/main" id="{0B1461B2-F3F2-4C46-AC65-48B6CAC93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3863" y="15190342"/>
                  <a:ext cx="6960407" cy="315406"/>
                </a:xfrm>
                <a:prstGeom prst="rect">
                  <a:avLst/>
                </a:prstGeom>
                <a:blipFill>
                  <a:blip r:embed="rId3"/>
                  <a:stretch>
                    <a:fillRect l="-799" t="-3876" b="-775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975238-E722-4D04-812D-5FCA60485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125" y="2104369"/>
            <a:ext cx="3145863" cy="2860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5EA07F-F004-4592-A751-9D455B4B7E62}"/>
                  </a:ext>
                </a:extLst>
              </p:cNvPr>
              <p:cNvSpPr txBox="1"/>
              <p:nvPr/>
            </p:nvSpPr>
            <p:spPr>
              <a:xfrm>
                <a:off x="315954" y="1289110"/>
                <a:ext cx="3145863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rad>
                  </m:oMath>
                </a14:m>
                <a:r>
                  <a:rPr lang="en-US" sz="2000" dirty="0"/>
                  <a:t> : radial coordinate.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5EA07F-F004-4592-A751-9D455B4B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4" y="1289110"/>
                <a:ext cx="3145863" cy="465064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0123D7B-481C-4DAA-A76C-C44531A68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608948"/>
                  </p:ext>
                </p:extLst>
              </p:nvPr>
            </p:nvGraphicFramePr>
            <p:xfrm>
              <a:off x="279950" y="2443507"/>
              <a:ext cx="2348950" cy="2138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6090">
                      <a:extLst>
                        <a:ext uri="{9D8B030D-6E8A-4147-A177-3AD203B41FA5}">
                          <a16:colId xmlns:a16="http://schemas.microsoft.com/office/drawing/2014/main" val="3043925213"/>
                        </a:ext>
                      </a:extLst>
                    </a:gridCol>
                    <a:gridCol w="912986">
                      <a:extLst>
                        <a:ext uri="{9D8B030D-6E8A-4147-A177-3AD203B41FA5}">
                          <a16:colId xmlns:a16="http://schemas.microsoft.com/office/drawing/2014/main" val="1044629306"/>
                        </a:ext>
                      </a:extLst>
                    </a:gridCol>
                    <a:gridCol w="959874">
                      <a:extLst>
                        <a:ext uri="{9D8B030D-6E8A-4147-A177-3AD203B41FA5}">
                          <a16:colId xmlns:a16="http://schemas.microsoft.com/office/drawing/2014/main" val="1569620293"/>
                        </a:ext>
                      </a:extLst>
                    </a:gridCol>
                  </a:tblGrid>
                  <a:tr h="314960">
                    <a:tc>
                      <a:txBody>
                        <a:bodyPr/>
                        <a:lstStyle/>
                        <a:p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7218291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40-50i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3284526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0247421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0909384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40-50i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771304"/>
                      </a:ext>
                    </a:extLst>
                  </a:tr>
                  <a:tr h="538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0.4+0.02i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0.4+0.02i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33142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0123D7B-481C-4DAA-A76C-C44531A68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608948"/>
                  </p:ext>
                </p:extLst>
              </p:nvPr>
            </p:nvGraphicFramePr>
            <p:xfrm>
              <a:off x="279950" y="2443507"/>
              <a:ext cx="2348950" cy="2138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6090">
                      <a:extLst>
                        <a:ext uri="{9D8B030D-6E8A-4147-A177-3AD203B41FA5}">
                          <a16:colId xmlns:a16="http://schemas.microsoft.com/office/drawing/2014/main" val="3043925213"/>
                        </a:ext>
                      </a:extLst>
                    </a:gridCol>
                    <a:gridCol w="912986">
                      <a:extLst>
                        <a:ext uri="{9D8B030D-6E8A-4147-A177-3AD203B41FA5}">
                          <a16:colId xmlns:a16="http://schemas.microsoft.com/office/drawing/2014/main" val="1044629306"/>
                        </a:ext>
                      </a:extLst>
                    </a:gridCol>
                    <a:gridCol w="959874">
                      <a:extLst>
                        <a:ext uri="{9D8B030D-6E8A-4147-A177-3AD203B41FA5}">
                          <a16:colId xmlns:a16="http://schemas.microsoft.com/office/drawing/2014/main" val="1569620293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72182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82" t="-103846" r="-398718" b="-47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40-50i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32845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82" t="-200000" r="-398718" b="-3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024742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090938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82" t="-407692" r="-39871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40-50i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771304"/>
                      </a:ext>
                    </a:extLst>
                  </a:tr>
                  <a:tr h="538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82" t="-296629" r="-398718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0.4+0.02i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/>
                            <a:t>0.4+0.02i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33142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14710F8-43A7-4E2B-9F46-88D968540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200" y="2104369"/>
            <a:ext cx="3145863" cy="28602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69766F1-A0B2-451A-8A58-85CEF6F432A5}"/>
              </a:ext>
            </a:extLst>
          </p:cNvPr>
          <p:cNvGrpSpPr>
            <a:grpSpLocks noChangeAspect="1"/>
          </p:cNvGrpSpPr>
          <p:nvPr/>
        </p:nvGrpSpPr>
        <p:grpSpPr>
          <a:xfrm>
            <a:off x="8674395" y="2104369"/>
            <a:ext cx="3075180" cy="2676641"/>
            <a:chOff x="1116739" y="1001324"/>
            <a:chExt cx="6373812" cy="5547772"/>
          </a:xfrm>
        </p:grpSpPr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404A75E-448F-49F7-8DC5-F58B66EC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39" y="1001324"/>
              <a:ext cx="3200400" cy="2857500"/>
            </a:xfrm>
            <a:prstGeom prst="rect">
              <a:avLst/>
            </a:prstGeom>
          </p:spPr>
        </p:pic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58D178C-77C9-493D-9603-F7DB71AEA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51" y="1001324"/>
              <a:ext cx="3200400" cy="2857500"/>
            </a:xfrm>
            <a:prstGeom prst="rect">
              <a:avLst/>
            </a:prstGeom>
          </p:spPr>
        </p:pic>
        <p:pic>
          <p:nvPicPr>
            <p:cNvPr id="17" name="Picture 1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7D1906-7A02-4970-8CE1-037F96E60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39" y="3691596"/>
              <a:ext cx="3200400" cy="2857500"/>
            </a:xfrm>
            <a:prstGeom prst="rect">
              <a:avLst/>
            </a:prstGeom>
          </p:spPr>
        </p:pic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EA16A6F-EA0A-484A-AA43-9EDC82B97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51" y="3691596"/>
              <a:ext cx="3200400" cy="28575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2AD6872-37CB-4350-A5AF-5B2D90D427B6}"/>
              </a:ext>
            </a:extLst>
          </p:cNvPr>
          <p:cNvSpPr/>
          <p:nvPr/>
        </p:nvSpPr>
        <p:spPr>
          <a:xfrm>
            <a:off x="8351591" y="6103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dirty="0"/>
              <a:t>[1] Lu NF 2018 [2] Lauber JCP 2007 </a:t>
            </a:r>
          </a:p>
          <a:p>
            <a:r>
              <a:rPr lang="de-DE" altLang="en-US" dirty="0"/>
              <a:t>[3] Briguglio POP 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BAEE-13DF-4948-8504-90EE627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resonance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24AE-4ADC-47E1-B02B-A6E154C2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232">
                <a:extLst>
                  <a:ext uri="{FF2B5EF4-FFF2-40B4-BE49-F238E27FC236}">
                    <a16:creationId xmlns:a16="http://schemas.microsoft.com/office/drawing/2014/main" id="{DDC709B8-FC61-47E4-AD80-6B9EA92E3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42" y="3378177"/>
                <a:ext cx="5903295" cy="2755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1" tIns="45711" rIns="91421" bIns="45711">
                <a:spAutoFit/>
              </a:bodyPr>
              <a:lstStyle/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=0.15 corresponds to E=16 keV.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m:rPr>
                        <m:lit/>
                      </m:rPr>
                      <a:rPr lang="en-US" altLang="en-US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=0.2 corresponds to E=28 keV.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altLang="en-US" sz="2400" dirty="0"/>
                  <a:t>NBI birth energy: 93 keV. 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altLang="en-US" sz="2400" dirty="0"/>
                  <a:t>In this range, for co-passing particles p=2 resonance dominates.</a:t>
                </a:r>
              </a:p>
              <a:p>
                <a:pPr marL="714357" indent="-714357" algn="just" defTabSz="912791">
                  <a:spcBef>
                    <a:spcPct val="0"/>
                  </a:spcBef>
                  <a:buFont typeface="Wingdings" panose="05000000000000000000" pitchFamily="2" charset="2"/>
                  <a:buChar char="è"/>
                  <a:tabLst>
                    <a:tab pos="7715058" algn="dec"/>
                    <a:tab pos="10320081" algn="dec"/>
                  </a:tabLst>
                  <a:defRPr/>
                </a:pPr>
                <a:endParaRPr lang="en-US" altLang="en-US" sz="2600" dirty="0"/>
              </a:p>
              <a:p>
                <a:pPr marL="714357" indent="-714357" algn="just" defTabSz="912791">
                  <a:spcBef>
                    <a:spcPct val="0"/>
                  </a:spcBef>
                  <a:tabLst>
                    <a:tab pos="7715058" algn="dec"/>
                    <a:tab pos="10320081" algn="dec"/>
                  </a:tabLst>
                  <a:defRPr/>
                </a:pPr>
                <a:endParaRPr lang="en-US" sz="26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" name="Text Box 2232">
                <a:extLst>
                  <a:ext uri="{FF2B5EF4-FFF2-40B4-BE49-F238E27FC236}">
                    <a16:creationId xmlns:a16="http://schemas.microsoft.com/office/drawing/2014/main" id="{DDC709B8-FC61-47E4-AD80-6B9EA92E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42" y="3378177"/>
                <a:ext cx="5903295" cy="2755095"/>
              </a:xfrm>
              <a:prstGeom prst="rect">
                <a:avLst/>
              </a:prstGeom>
              <a:blipFill>
                <a:blip r:embed="rId3"/>
                <a:stretch>
                  <a:fillRect l="-1342" t="-15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232">
                <a:extLst>
                  <a:ext uri="{FF2B5EF4-FFF2-40B4-BE49-F238E27FC236}">
                    <a16:creationId xmlns:a16="http://schemas.microsoft.com/office/drawing/2014/main" id="{FFFB3CC6-0469-402A-9ED9-7FEF687B6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66" y="825066"/>
                <a:ext cx="11606295" cy="201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1" tIns="45711" rIns="91421" bIns="45711">
                <a:spAutoFit/>
              </a:bodyPr>
              <a:lstStyle/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:r>
                  <a:rPr lang="en-US" sz="2400" dirty="0"/>
                  <a:t>HAGIS result: linear resonances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red lines, p= 2, 3</a:t>
                </a:r>
                <a:r>
                  <a:rPr lang="en-US" sz="2400" dirty="0"/>
                  <a:t>) in phase space for a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133 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400" dirty="0"/>
                  <a:t>mode in the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circular</a:t>
                </a:r>
                <a:r>
                  <a:rPr lang="en-US" sz="2400" dirty="0"/>
                  <a:t> equilibrium matched to AUG #31213. Color bar represents [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]/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457189" indent="-457189" defTabSz="912791">
                  <a:spcBef>
                    <a:spcPct val="0"/>
                  </a:spcBef>
                  <a:buFont typeface="Arial" panose="020B0604020202020204" pitchFamily="34" charset="0"/>
                  <a:buChar char="•"/>
                  <a:tabLst>
                    <a:tab pos="7715058" algn="dec"/>
                    <a:tab pos="10320081" algn="dec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altLang="zh-CN" sz="2400" dirty="0"/>
                  <a:t>parallel velocity</a:t>
                </a:r>
                <a:r>
                  <a:rPr lang="en-US" sz="2400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is Alfvén velocity. Particle initial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=0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initial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Text Box 2232">
                <a:extLst>
                  <a:ext uri="{FF2B5EF4-FFF2-40B4-BE49-F238E27FC236}">
                    <a16:creationId xmlns:a16="http://schemas.microsoft.com/office/drawing/2014/main" id="{FFFB3CC6-0469-402A-9ED9-7FEF687B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66" y="825066"/>
                <a:ext cx="11606295" cy="2012328"/>
              </a:xfrm>
              <a:prstGeom prst="rect">
                <a:avLst/>
              </a:prstGeom>
              <a:blipFill>
                <a:blip r:embed="rId4"/>
                <a:stretch>
                  <a:fillRect l="-735" t="-2121" b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6AC609C-3299-41C5-92C6-9B0308A13FF5}"/>
              </a:ext>
            </a:extLst>
          </p:cNvPr>
          <p:cNvGrpSpPr/>
          <p:nvPr/>
        </p:nvGrpSpPr>
        <p:grpSpPr>
          <a:xfrm>
            <a:off x="6382337" y="2601109"/>
            <a:ext cx="5037505" cy="4053693"/>
            <a:chOff x="7782823" y="3497662"/>
            <a:chExt cx="4119636" cy="336033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FF750-D602-4D01-A769-0197BC4C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053" y="3497662"/>
              <a:ext cx="4032406" cy="33603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B440223-4200-4C04-91DF-57ECBC1F4D4C}"/>
                    </a:ext>
                  </a:extLst>
                </p:cNvPr>
                <p:cNvSpPr/>
                <p:nvPr/>
              </p:nvSpPr>
              <p:spPr>
                <a:xfrm rot="16200000">
                  <a:off x="7553177" y="4834944"/>
                  <a:ext cx="740459" cy="28116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600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B440223-4200-4C04-91DF-57ECBC1F4D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553177" y="4834944"/>
                  <a:ext cx="740459" cy="281167"/>
                </a:xfrm>
                <a:prstGeom prst="rect">
                  <a:avLst/>
                </a:prstGeom>
                <a:blipFill>
                  <a:blip r:embed="rId6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85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9DC667D-FFF6-49BA-B5B4-6F5A37A26565}"/>
              </a:ext>
            </a:extLst>
          </p:cNvPr>
          <p:cNvGrpSpPr/>
          <p:nvPr/>
        </p:nvGrpSpPr>
        <p:grpSpPr>
          <a:xfrm>
            <a:off x="119781" y="722363"/>
            <a:ext cx="4265356" cy="3164336"/>
            <a:chOff x="-10179" y="731520"/>
            <a:chExt cx="4265356" cy="31643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0B8664-6609-4120-A966-2B32F4E5BABB}"/>
                </a:ext>
              </a:extLst>
            </p:cNvPr>
            <p:cNvGrpSpPr/>
            <p:nvPr/>
          </p:nvGrpSpPr>
          <p:grpSpPr>
            <a:xfrm>
              <a:off x="170986" y="731520"/>
              <a:ext cx="4084191" cy="3164336"/>
              <a:chOff x="12327925" y="7942461"/>
              <a:chExt cx="8168381" cy="6328672"/>
            </a:xfrm>
          </p:grpSpPr>
          <p:pic>
            <p:nvPicPr>
              <p:cNvPr id="6" name="Picture 5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185AADAB-3F00-4E61-92D0-51269466C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9814" y="7987951"/>
                <a:ext cx="4000000" cy="3142857"/>
              </a:xfrm>
              <a:prstGeom prst="rect">
                <a:avLst/>
              </a:prstGeom>
            </p:spPr>
          </p:pic>
          <p:pic>
            <p:nvPicPr>
              <p:cNvPr id="7" name="Picture 6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EFD8FAA6-15B6-4479-89B8-C098D03B7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6306" y="7942461"/>
                <a:ext cx="4000000" cy="31428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6BB992-C313-45A9-ACCD-586AC1206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7925" y="11128276"/>
                <a:ext cx="4000000" cy="3142857"/>
              </a:xfrm>
              <a:prstGeom prst="rect">
                <a:avLst/>
              </a:prstGeom>
            </p:spPr>
          </p:pic>
          <p:pic>
            <p:nvPicPr>
              <p:cNvPr id="9" name="Picture 8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ED436765-B5CE-4739-AAA3-0F4BABCCF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5980" y="11096537"/>
                <a:ext cx="4000000" cy="314285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9A303EB-E779-47F8-A15A-17281A25C441}"/>
                    </a:ext>
                  </a:extLst>
                </p:cNvPr>
                <p:cNvSpPr/>
                <p:nvPr/>
              </p:nvSpPr>
              <p:spPr>
                <a:xfrm rot="16200000">
                  <a:off x="-239922" y="1398858"/>
                  <a:ext cx="740459" cy="2809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9A303EB-E779-47F8-A15A-17281A25C4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39922" y="1398858"/>
                  <a:ext cx="740459" cy="280974"/>
                </a:xfrm>
                <a:prstGeom prst="rect">
                  <a:avLst/>
                </a:prstGeom>
                <a:blipFill>
                  <a:blip r:embed="rId7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E6A7F8D-C8D4-4BFF-B250-C45326C02260}"/>
                    </a:ext>
                  </a:extLst>
                </p:cNvPr>
                <p:cNvSpPr/>
                <p:nvPr/>
              </p:nvSpPr>
              <p:spPr>
                <a:xfrm rot="16200000">
                  <a:off x="-225264" y="2918284"/>
                  <a:ext cx="740459" cy="2809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200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E6A7F8D-C8D4-4BFF-B250-C45326C02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25264" y="2918284"/>
                  <a:ext cx="740459" cy="280974"/>
                </a:xfrm>
                <a:prstGeom prst="rect">
                  <a:avLst/>
                </a:prstGeom>
                <a:blipFill>
                  <a:blip r:embed="rId8"/>
                  <a:stretch>
                    <a:fillRect r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153211-8D03-4523-834F-38CAD997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particle studies: wave-particle resonance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B5B-2850-426D-BC21-C03D8AF3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8544" y="6130911"/>
            <a:ext cx="780585" cy="365125"/>
          </a:xfrm>
        </p:spPr>
        <p:txBody>
          <a:bodyPr/>
          <a:lstStyle/>
          <a:p>
            <a:fld id="{A4FBC792-5A38-4AA4-BAEB-F36B46FD069B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3436">
                <a:extLst>
                  <a:ext uri="{FF2B5EF4-FFF2-40B4-BE49-F238E27FC236}">
                    <a16:creationId xmlns:a16="http://schemas.microsoft.com/office/drawing/2014/main" id="{F95234C6-1A6A-4F22-B391-756C0890E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9954" y="731521"/>
                <a:ext cx="7744309" cy="2985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21" tIns="45711" rIns="91421" bIns="45711">
                <a:spAutoFit/>
              </a:bodyPr>
              <a:lstStyle>
                <a:lvl1pPr marL="342900" indent="-3429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2813">
                  <a:defRPr sz="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1800" dirty="0">
                    <a:latin typeface="+mn-lt"/>
                  </a:rPr>
                  <a:t>Particle energy change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18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lit/>
                      </m:rP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latin typeface="+mn-lt"/>
                  </a:rPr>
                  <a:t> </a:t>
                </a:r>
                <a:r>
                  <a:rPr lang="en-US" altLang="zh-CN" sz="1800" dirty="0">
                    <a:latin typeface="+mn-lt"/>
                  </a:rPr>
                  <a:t>during 20 poloidal circles </a:t>
                </a:r>
                <a:r>
                  <a:rPr lang="en-GB" altLang="en-US" sz="1800" dirty="0">
                    <a:latin typeface="+mn-lt"/>
                  </a:rPr>
                  <a:t>with a fixed mode amplitude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altLang="en-US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altLang="en-US" sz="180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altLang="en-US" sz="1800" dirty="0">
                    <a:latin typeface="+mn-lt"/>
                  </a:rPr>
                  <a:t> HAGIS saturation value). </a:t>
                </a:r>
              </a:p>
              <a:p>
                <a:pPr algn="l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1800" dirty="0">
                    <a:latin typeface="+mn-lt"/>
                  </a:rPr>
                  <a:t>Particle energy changes significantly at p=2 resonance and s around 0.4.</a:t>
                </a:r>
              </a:p>
              <a:p>
                <a:pPr algn="l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1800" dirty="0">
                    <a:latin typeface="+mn-lt"/>
                  </a:rPr>
                  <a:t>Resonance lines are visible in A,B,C,D but can be distorted due to different mode structures.</a:t>
                </a:r>
              </a:p>
              <a:p>
                <a:pPr algn="l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1800" dirty="0">
                    <a:latin typeface="+mn-lt"/>
                  </a:rPr>
                  <a:t>A and C are similar; B and D are similar (also see saturation level analyses following).</a:t>
                </a:r>
              </a:p>
              <a:p>
                <a:pPr algn="l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r>
                  <a:rPr lang="en-GB" altLang="en-US" sz="1800" dirty="0">
                    <a:latin typeface="+mn-lt"/>
                  </a:rPr>
                  <a:t>B and D, featured with the significant radial propagation in mode structures, are distorted compared with A.</a:t>
                </a:r>
              </a:p>
              <a:p>
                <a:pPr algn="l">
                  <a:spcBef>
                    <a:spcPct val="0"/>
                  </a:spcBef>
                  <a:spcAft>
                    <a:spcPct val="10000"/>
                  </a:spcAft>
                  <a:buClr>
                    <a:schemeClr val="tx1"/>
                  </a:buClr>
                  <a:buFont typeface="Arial" charset="0"/>
                  <a:buChar char="●"/>
                </a:pPr>
                <a:endParaRPr lang="en-US" altLang="en-US" sz="17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 Box 3436">
                <a:extLst>
                  <a:ext uri="{FF2B5EF4-FFF2-40B4-BE49-F238E27FC236}">
                    <a16:creationId xmlns:a16="http://schemas.microsoft.com/office/drawing/2014/main" id="{F95234C6-1A6A-4F22-B391-756C0890E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954" y="731521"/>
                <a:ext cx="7744309" cy="2985414"/>
              </a:xfrm>
              <a:prstGeom prst="rect">
                <a:avLst/>
              </a:prstGeom>
              <a:blipFill>
                <a:blip r:embed="rId9"/>
                <a:stretch>
                  <a:fillRect l="-472" t="-1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81EE58E-1F24-4F31-AADC-C51E0B02C29D}"/>
              </a:ext>
            </a:extLst>
          </p:cNvPr>
          <p:cNvGrpSpPr>
            <a:grpSpLocks noChangeAspect="1"/>
          </p:cNvGrpSpPr>
          <p:nvPr/>
        </p:nvGrpSpPr>
        <p:grpSpPr>
          <a:xfrm>
            <a:off x="3194925" y="4169887"/>
            <a:ext cx="2918187" cy="2468023"/>
            <a:chOff x="12605276" y="14745845"/>
            <a:chExt cx="4821331" cy="40775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BD428-B15B-4821-8F92-44B62D41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5276" y="14745845"/>
              <a:ext cx="2399999" cy="19999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F14E76-A744-48E5-94CA-6CD345CA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26608" y="14745845"/>
              <a:ext cx="2399999" cy="19999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7D6D24-2EA1-4780-99A7-E9A53D929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5276" y="16823430"/>
              <a:ext cx="2399999" cy="199999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28D21F-F67C-466B-9A10-329C85445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26608" y="16823430"/>
              <a:ext cx="2399999" cy="19999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12F6D-E352-4EEB-87C7-AFA0D3427D96}"/>
              </a:ext>
            </a:extLst>
          </p:cNvPr>
          <p:cNvGrpSpPr>
            <a:grpSpLocks noChangeAspect="1"/>
          </p:cNvGrpSpPr>
          <p:nvPr/>
        </p:nvGrpSpPr>
        <p:grpSpPr>
          <a:xfrm>
            <a:off x="6113111" y="4133048"/>
            <a:ext cx="3083211" cy="2607591"/>
            <a:chOff x="12605276" y="14745845"/>
            <a:chExt cx="4821330" cy="407758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D3747C-9509-4D22-9F9F-427CF7F6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5276" y="14745845"/>
              <a:ext cx="2399998" cy="19999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86330-4E35-48A9-B53F-7CD2CAD3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26608" y="14745845"/>
              <a:ext cx="2399998" cy="1999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E3E4D8-F7A6-4D73-93F3-4468DF05D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05276" y="16823430"/>
              <a:ext cx="2399998" cy="19999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0B3757-B031-439C-9021-0B0690F85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26608" y="16823430"/>
              <a:ext cx="2399998" cy="199999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DAE439-BEC7-453C-B2B7-4D9DAC7EF667}"/>
              </a:ext>
            </a:extLst>
          </p:cNvPr>
          <p:cNvGrpSpPr>
            <a:grpSpLocks noChangeAspect="1"/>
          </p:cNvGrpSpPr>
          <p:nvPr/>
        </p:nvGrpSpPr>
        <p:grpSpPr>
          <a:xfrm>
            <a:off x="124097" y="4142203"/>
            <a:ext cx="2972855" cy="2514256"/>
            <a:chOff x="12605276" y="14745845"/>
            <a:chExt cx="4821332" cy="4077585"/>
          </a:xfrm>
        </p:grpSpPr>
        <p:pic>
          <p:nvPicPr>
            <p:cNvPr id="22" name="Picture 21" descr="A close up of a map&#10;&#10;Description automatically generated">
              <a:extLst>
                <a:ext uri="{FF2B5EF4-FFF2-40B4-BE49-F238E27FC236}">
                  <a16:creationId xmlns:a16="http://schemas.microsoft.com/office/drawing/2014/main" id="{AF2C4CE9-F935-4A5B-801D-75EAB7317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5276" y="14745845"/>
              <a:ext cx="2400000" cy="2000000"/>
            </a:xfrm>
            <a:prstGeom prst="rect">
              <a:avLst/>
            </a:prstGeom>
          </p:spPr>
        </p:pic>
        <p:pic>
          <p:nvPicPr>
            <p:cNvPr id="23" name="Picture 22" descr="A close up of a map&#10;&#10;Description automatically generated">
              <a:extLst>
                <a:ext uri="{FF2B5EF4-FFF2-40B4-BE49-F238E27FC236}">
                  <a16:creationId xmlns:a16="http://schemas.microsoft.com/office/drawing/2014/main" id="{E91657D2-6029-4CDE-8C27-2F914215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6608" y="14745845"/>
              <a:ext cx="2400000" cy="2000000"/>
            </a:xfrm>
            <a:prstGeom prst="rect">
              <a:avLst/>
            </a:prstGeom>
          </p:spPr>
        </p:pic>
        <p:pic>
          <p:nvPicPr>
            <p:cNvPr id="24" name="Picture 23" descr="A close up of a map&#10;&#10;Description automatically generated">
              <a:extLst>
                <a:ext uri="{FF2B5EF4-FFF2-40B4-BE49-F238E27FC236}">
                  <a16:creationId xmlns:a16="http://schemas.microsoft.com/office/drawing/2014/main" id="{95DACBC3-D964-492C-AFDA-D68D6966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5276" y="16823430"/>
              <a:ext cx="2400000" cy="2000000"/>
            </a:xfrm>
            <a:prstGeom prst="rect">
              <a:avLst/>
            </a:prstGeom>
          </p:spPr>
        </p:pic>
        <p:pic>
          <p:nvPicPr>
            <p:cNvPr id="25" name="Picture 24" descr="A close up of a map&#10;&#10;Description automatically generated">
              <a:extLst>
                <a:ext uri="{FF2B5EF4-FFF2-40B4-BE49-F238E27FC236}">
                  <a16:creationId xmlns:a16="http://schemas.microsoft.com/office/drawing/2014/main" id="{F95EFBB0-EB9D-422F-9E56-EE8AEAE1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6608" y="16823430"/>
              <a:ext cx="2400000" cy="2000000"/>
            </a:xfrm>
            <a:prstGeom prst="rect">
              <a:avLst/>
            </a:prstGeom>
          </p:spPr>
        </p:pic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58465AE-6276-4D75-AC61-1D6DB82E0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1851"/>
              </p:ext>
            </p:extLst>
          </p:nvPr>
        </p:nvGraphicFramePr>
        <p:xfrm>
          <a:off x="270796" y="3837403"/>
          <a:ext cx="8873205" cy="320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7735">
                  <a:extLst>
                    <a:ext uri="{9D8B030D-6E8A-4147-A177-3AD203B41FA5}">
                      <a16:colId xmlns:a16="http://schemas.microsoft.com/office/drawing/2014/main" val="1762261940"/>
                    </a:ext>
                  </a:extLst>
                </a:gridCol>
                <a:gridCol w="2957735">
                  <a:extLst>
                    <a:ext uri="{9D8B030D-6E8A-4147-A177-3AD203B41FA5}">
                      <a16:colId xmlns:a16="http://schemas.microsoft.com/office/drawing/2014/main" val="2441780621"/>
                    </a:ext>
                  </a:extLst>
                </a:gridCol>
                <a:gridCol w="2957735">
                  <a:extLst>
                    <a:ext uri="{9D8B030D-6E8A-4147-A177-3AD203B41FA5}">
                      <a16:colId xmlns:a16="http://schemas.microsoft.com/office/drawing/2014/main" val="3074126357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p=2.5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3806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2DC8E4-F9C0-41B5-A039-CB1AF0FCC69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14627" y="3448824"/>
            <a:ext cx="1470264" cy="56866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0AF353-2F2D-41F2-9DFA-F33FB2CAE848}"/>
              </a:ext>
            </a:extLst>
          </p:cNvPr>
          <p:cNvCxnSpPr>
            <a:cxnSpLocks/>
          </p:cNvCxnSpPr>
          <p:nvPr/>
        </p:nvCxnSpPr>
        <p:spPr bwMode="auto">
          <a:xfrm>
            <a:off x="3334784" y="3049615"/>
            <a:ext cx="1184711" cy="94019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A494A6-B201-426D-A7E7-EE42F7D8E3A0}"/>
              </a:ext>
            </a:extLst>
          </p:cNvPr>
          <p:cNvCxnSpPr>
            <a:cxnSpLocks/>
          </p:cNvCxnSpPr>
          <p:nvPr/>
        </p:nvCxnSpPr>
        <p:spPr bwMode="auto">
          <a:xfrm>
            <a:off x="3921243" y="2679383"/>
            <a:ext cx="3589291" cy="131042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D32BC85-0EBE-46D4-AF75-A04AFE420930}"/>
              </a:ext>
            </a:extLst>
          </p:cNvPr>
          <p:cNvSpPr/>
          <p:nvPr/>
        </p:nvSpPr>
        <p:spPr>
          <a:xfrm>
            <a:off x="9315703" y="3792661"/>
            <a:ext cx="275220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GB" altLang="en-US" dirty="0"/>
              <a:t>For this case, the p=2.5 nonlinear resonance is also observed. </a:t>
            </a:r>
            <a:r>
              <a:rPr lang="en-US" altLang="en-US" dirty="0"/>
              <a:t>At the p=2.5, the resonance structure is due to the coupling of the two primary resonance p=2 and p=3.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●"/>
            </a:pPr>
            <a:r>
              <a:rPr lang="en-US" altLang="en-US" dirty="0"/>
              <a:t>Resonance islands are narrow at p=3.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434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14F47-4B56-4E0B-B3F3-D90FDAC8D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05"/>
          <a:stretch/>
        </p:blipFill>
        <p:spPr>
          <a:xfrm>
            <a:off x="2393820" y="3983087"/>
            <a:ext cx="3452155" cy="274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341">
                <a:extLst>
                  <a:ext uri="{FF2B5EF4-FFF2-40B4-BE49-F238E27FC236}">
                    <a16:creationId xmlns:a16="http://schemas.microsoft.com/office/drawing/2014/main" id="{875F7886-7B52-4563-AE32-EE5C53A59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80" y="731520"/>
                <a:ext cx="10128543" cy="400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1" tIns="45711" rIns="91421" bIns="45711">
                <a:spAutoFit/>
              </a:bodyPr>
              <a:lstStyle>
                <a:lvl1pPr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n-lt"/>
                  </a:rPr>
                  <a:t>Radial distribution</a:t>
                </a:r>
              </a:p>
              <a:p>
                <a:pPr marL="1200121" lvl="1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alt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[1+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𝛿𝜓</m:t>
                            </m:r>
                          </m:den>
                        </m:f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],  </m:t>
                    </m:r>
                  </m:oMath>
                </a14:m>
                <a:r>
                  <a:rPr lang="en-GB" altLang="en-US" sz="24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=0.16,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𝛿𝜓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GB" altLang="en-US" sz="2400" dirty="0">
                    <a:latin typeface="+mn-lt"/>
                  </a:rPr>
                  <a:t>. </a:t>
                </a:r>
              </a:p>
              <a:p>
                <a:pPr marL="1085824" lvl="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altLang="en-US" sz="2400" dirty="0">
                    <a:latin typeface="+mn-lt"/>
                  </a:rPr>
                  <a:t>EP density at magnetic axis  </a:t>
                </a:r>
                <a:r>
                  <a:rPr lang="pt-BR" sz="2400" dirty="0">
                    <a:latin typeface="+mn-lt"/>
                  </a:rPr>
                  <a:t>n(0) = 9.163E+17 [1/m^3]</a:t>
                </a: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n-lt"/>
                  </a:rPr>
                  <a:t>Energy</a:t>
                </a:r>
                <a:r>
                  <a:rPr lang="en-US" altLang="en-US" sz="2400" dirty="0">
                    <a:latin typeface="+mn-lt"/>
                  </a:rPr>
                  <a:t> slowing down distribution</a:t>
                </a: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sz="2400" dirty="0">
                  <a:latin typeface="+mn-lt"/>
                </a:endParaRP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sz="2400" dirty="0">
                  <a:latin typeface="+mn-lt"/>
                </a:endParaRPr>
              </a:p>
              <a:p>
                <a:pPr marL="1085824" lvl="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GB" altLang="en-US" sz="2400" dirty="0"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>
                        <a:latin typeface="Cambria Math" panose="02040503050406030204" pitchFamily="18" charset="0"/>
                      </a:rPr>
                      <m:t>=93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</a:rPr>
                      <m:t>keV</m:t>
                    </m:r>
                    <m:r>
                      <a:rPr lang="en-US" altLang="en-US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en-US" sz="2400">
                        <a:latin typeface="Cambria Math" panose="02040503050406030204" pitchFamily="18" charset="0"/>
                      </a:rPr>
                      <m:t>=37.21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</a:rPr>
                      <m:t>keV</m:t>
                    </m:r>
                    <m:r>
                      <a:rPr lang="en-US" altLang="en-US" sz="24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=149.9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n-lt"/>
                  </a:rPr>
                  <a:t>Pitch angle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+mn-lt"/>
                  </a:rPr>
                  <a:t>isotropic</a:t>
                </a:r>
                <a:r>
                  <a:rPr lang="en-US" altLang="zh-CN" sz="2400" dirty="0">
                    <a:latin typeface="+mn-lt"/>
                  </a:rPr>
                  <a:t> distribution. The beta of EP population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+mn-lt"/>
                  </a:rPr>
                  <a:t> = 0.1%.</a:t>
                </a: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sz="2400" dirty="0">
                  <a:latin typeface="+mn-lt"/>
                </a:endParaRPr>
              </a:p>
              <a:p>
                <a:pPr marL="342891" indent="-342891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 Box 3341">
                <a:extLst>
                  <a:ext uri="{FF2B5EF4-FFF2-40B4-BE49-F238E27FC236}">
                    <a16:creationId xmlns:a16="http://schemas.microsoft.com/office/drawing/2014/main" id="{875F7886-7B52-4563-AE32-EE5C53A59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580" y="731520"/>
                <a:ext cx="10128543" cy="4004796"/>
              </a:xfrm>
              <a:prstGeom prst="rect">
                <a:avLst/>
              </a:prstGeom>
              <a:blipFill>
                <a:blip r:embed="rId4"/>
                <a:stretch>
                  <a:fillRect l="-782" t="-12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0F1967-309C-4AB0-ACC3-758A91F1A4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studies: EP Initial distribution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0F1967-309C-4AB0-ACC3-758A91F1A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t="-166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5F98-6A17-4E5F-B483-42B523AE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AAE04-9740-4033-9625-05D494B55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4833" y="2440787"/>
            <a:ext cx="3810035" cy="738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B197E-1AA6-4DC9-8506-6DEBD5E72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05"/>
          <a:stretch/>
        </p:blipFill>
        <p:spPr>
          <a:xfrm>
            <a:off x="6082992" y="3938803"/>
            <a:ext cx="3563393" cy="28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2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AFA2AFCB-D76F-4DA7-9686-38B4DA63E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/>
          <a:stretch/>
        </p:blipFill>
        <p:spPr>
          <a:xfrm>
            <a:off x="649083" y="3611065"/>
            <a:ext cx="3250187" cy="3246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24F1C-5BBA-4296-9880-D9DAF303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saturation and linear growth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264CF-085C-4C29-ACFD-EE6AC66D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341">
                <a:extLst>
                  <a:ext uri="{FF2B5EF4-FFF2-40B4-BE49-F238E27FC236}">
                    <a16:creationId xmlns:a16="http://schemas.microsoft.com/office/drawing/2014/main" id="{8701D694-40A2-491C-A88F-7EE493531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270" y="848940"/>
                <a:ext cx="7642697" cy="4956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1" tIns="45711" rIns="91421" bIns="45711">
                <a:spAutoFit/>
              </a:bodyPr>
              <a:lstStyle>
                <a:lvl1pPr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latin typeface="+mn-lt"/>
                  </a:rPr>
                  <a:t>Linear growth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is fitted during the fi</a:t>
                </a:r>
                <a:r>
                  <a:rPr lang="en-US" altLang="zh-CN" sz="2400" dirty="0">
                    <a:latin typeface="+mn-lt"/>
                  </a:rPr>
                  <a:t>r</a:t>
                </a:r>
                <a:r>
                  <a:rPr lang="en-US" altLang="en-US" sz="2400" dirty="0">
                    <a:latin typeface="+mn-lt"/>
                  </a:rPr>
                  <a:t>st 1000 steps; averaged saturation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and frequency change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𝛿𝜔</m:t>
                    </m:r>
                    <m:r>
                      <m:rPr>
                        <m:lit/>
                      </m:rPr>
                      <a:rPr lang="en-US" alt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during 10000-15000 steps (t=3.77-5.65 </a:t>
                </a:r>
                <a:r>
                  <a:rPr lang="en-US" altLang="en-US" sz="2400" dirty="0" err="1">
                    <a:latin typeface="+mn-lt"/>
                  </a:rPr>
                  <a:t>ms</a:t>
                </a:r>
                <a:r>
                  <a:rPr lang="en-US" altLang="en-US" sz="2400" dirty="0">
                    <a:latin typeface="+mn-lt"/>
                  </a:rPr>
                  <a:t>) </a:t>
                </a:r>
              </a:p>
              <a:p>
                <a:pPr marL="457189" indent="-457189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n-lt"/>
                  </a:rPr>
                  <a:t>Base case 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alt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=1.00 %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is 3.61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𝛿𝜔</m:t>
                    </m:r>
                    <m:r>
                      <m:rPr>
                        <m:lit/>
                      </m:rPr>
                      <a:rPr lang="en-US" alt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=−1.64×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</a:rPr>
                  <a:t>. </a:t>
                </a:r>
              </a:p>
              <a:p>
                <a:pPr marL="457189" indent="-457189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n-lt"/>
                  </a:rPr>
                  <a:t>Compare B with A: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of B decrease by ~10% &amp; 20% respectively. Due to opposite radial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.</a:t>
                </a:r>
              </a:p>
              <a:p>
                <a:pPr marL="457189" indent="-457189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n-lt"/>
                  </a:rPr>
                  <a:t>Case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slightly change.</a:t>
                </a:r>
              </a:p>
              <a:p>
                <a:pPr marL="457189" indent="-457189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n-lt"/>
                  </a:rPr>
                  <a:t>Case 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+mn-lt"/>
                  </a:rPr>
                  <a:t> decrease compared with Case A, which shows the similar trend as Case B. Synergistic effect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Box 3341">
                <a:extLst>
                  <a:ext uri="{FF2B5EF4-FFF2-40B4-BE49-F238E27FC236}">
                    <a16:creationId xmlns:a16="http://schemas.microsoft.com/office/drawing/2014/main" id="{8701D694-40A2-491C-A88F-7EE49353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9270" y="848940"/>
                <a:ext cx="7642697" cy="4956980"/>
              </a:xfrm>
              <a:prstGeom prst="rect">
                <a:avLst/>
              </a:prstGeom>
              <a:blipFill>
                <a:blip r:embed="rId4"/>
                <a:stretch>
                  <a:fillRect l="-1277" t="-123" b="-18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CEA2823-38EA-44CC-B7A6-D6F17526A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4"/>
          <a:stretch/>
        </p:blipFill>
        <p:spPr>
          <a:xfrm>
            <a:off x="464416" y="731520"/>
            <a:ext cx="3144791" cy="2968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B96D07-3731-4457-B8FF-37B688AB732A}"/>
              </a:ext>
            </a:extLst>
          </p:cNvPr>
          <p:cNvSpPr txBox="1"/>
          <p:nvPr/>
        </p:nvSpPr>
        <p:spPr>
          <a:xfrm rot="16200000">
            <a:off x="-10006" y="1725334"/>
            <a:ext cx="131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9547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F644DE-2435-4B62-AF12-D69A1A32A6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dirty="0"/>
                  <a:t>and particle redistribution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F644DE-2435-4B62-AF12-D69A1A32A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3BC2E-7BFE-4014-A820-D1CAFEDD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C792-5A38-4AA4-BAEB-F36B46FD06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Box 3341">
            <a:extLst>
              <a:ext uri="{FF2B5EF4-FFF2-40B4-BE49-F238E27FC236}">
                <a16:creationId xmlns:a16="http://schemas.microsoft.com/office/drawing/2014/main" id="{89B46C1D-97F9-46FB-908E-76269D26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3" y="2937145"/>
            <a:ext cx="944670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defTabSz="912813"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715250" algn="dec"/>
                <a:tab pos="10320338" algn="dec"/>
              </a:tabLs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BC5BF-AEE9-4B38-AFF4-9A306531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606" y="1723160"/>
            <a:ext cx="2666667" cy="233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341">
                <a:extLst>
                  <a:ext uri="{FF2B5EF4-FFF2-40B4-BE49-F238E27FC236}">
                    <a16:creationId xmlns:a16="http://schemas.microsoft.com/office/drawing/2014/main" id="{E993CA40-9ABF-41E1-A7D3-82487A570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65" y="3963949"/>
                <a:ext cx="11661504" cy="225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1" tIns="45711" rIns="91421" bIns="45711">
                <a:spAutoFit/>
              </a:bodyPr>
              <a:lstStyle>
                <a:lvl1pPr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12813"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12813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7715250" algn="dec"/>
                    <a:tab pos="10320338" algn="dec"/>
                  </a:tabLst>
                  <a:defRPr sz="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Alfvén mode leads to the flattening of density and energy profiles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.5;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.5).</a:t>
                </a:r>
              </a:p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Perturbative mode structures (B,C,D) lead to changes in particle and energy transport with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deviating by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~10%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</a:t>
                </a:r>
              </a:p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Parallel velocity profile changes significantly due to the non-perturbative mode structure symmetry breaking. In the inner region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n-lt"/>
                  </a:rPr>
                  <a:t> can change its direction (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+mn-lt"/>
                  </a:rPr>
                  <a:t>rotation reversal</a:t>
                </a:r>
                <a:r>
                  <a:rPr lang="en-US" altLang="en-US" sz="2000" dirty="0">
                    <a:latin typeface="+mn-lt"/>
                  </a:rPr>
                  <a:t>).</a:t>
                </a:r>
              </a:p>
              <a:p>
                <a:pPr marL="457189" indent="-457189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All figures are averaged over t=3.77-5.65 </a:t>
                </a:r>
                <a:r>
                  <a:rPr lang="en-US" altLang="en-US" sz="2000" dirty="0" err="1">
                    <a:latin typeface="+mn-lt"/>
                  </a:rPr>
                  <a:t>ms.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3341">
                <a:extLst>
                  <a:ext uri="{FF2B5EF4-FFF2-40B4-BE49-F238E27FC236}">
                    <a16:creationId xmlns:a16="http://schemas.microsoft.com/office/drawing/2014/main" id="{E993CA40-9ABF-41E1-A7D3-82487A57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65" y="3963949"/>
                <a:ext cx="11661504" cy="2253227"/>
              </a:xfrm>
              <a:prstGeom prst="rect">
                <a:avLst/>
              </a:prstGeom>
              <a:blipFill>
                <a:blip r:embed="rId4"/>
                <a:stretch>
                  <a:fillRect l="-470" t="-1351" r="-523" b="-3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3FD1941-AF99-4990-8615-C5306FB18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6149" y="1718914"/>
            <a:ext cx="2666667" cy="233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2316D6-A907-4073-81E5-B4B4973A11D2}"/>
                  </a:ext>
                </a:extLst>
              </p:cNvPr>
              <p:cNvSpPr/>
              <p:nvPr/>
            </p:nvSpPr>
            <p:spPr>
              <a:xfrm>
                <a:off x="195734" y="733456"/>
                <a:ext cx="11825281" cy="102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dirty="0"/>
                  <a:t>EP density radial distribution: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(left); Energy change profile: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/>
                  <a:t> (middle);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dirty="0"/>
                  <a:t>Parallel velocity radial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/>
                  <a:t> significantly different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2316D6-A907-4073-81E5-B4B4973A1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4" y="733456"/>
                <a:ext cx="11825281" cy="1028487"/>
              </a:xfrm>
              <a:prstGeom prst="rect">
                <a:avLst/>
              </a:prstGeom>
              <a:blipFill>
                <a:blip r:embed="rId6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67D5A5E-94A3-4CE0-9F03-3155BAAEA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710" y="1652247"/>
            <a:ext cx="2742857" cy="2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01298-5FED-409C-B4A3-6437029415B8}"/>
                  </a:ext>
                </a:extLst>
              </p:cNvPr>
              <p:cNvSpPr txBox="1"/>
              <p:nvPr/>
            </p:nvSpPr>
            <p:spPr>
              <a:xfrm rot="16200000">
                <a:off x="-278692" y="2553515"/>
                <a:ext cx="13181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01298-5FED-409C-B4A3-64370294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8692" y="2553515"/>
                <a:ext cx="1318179" cy="369332"/>
              </a:xfrm>
              <a:prstGeom prst="rect">
                <a:avLst/>
              </a:prstGeom>
              <a:blipFill>
                <a:blip r:embed="rId8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0C03CA-A7F7-48F0-BC74-C0D84DA1A200}"/>
                  </a:ext>
                </a:extLst>
              </p:cNvPr>
              <p:cNvSpPr txBox="1"/>
              <p:nvPr/>
            </p:nvSpPr>
            <p:spPr>
              <a:xfrm rot="16200000">
                <a:off x="2578824" y="2579283"/>
                <a:ext cx="13181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0C03CA-A7F7-48F0-BC74-C0D84DA1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78824" y="2579283"/>
                <a:ext cx="1318179" cy="369332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E36F27-51AD-4FC2-8B4B-B14641EF4E04}"/>
                  </a:ext>
                </a:extLst>
              </p:cNvPr>
              <p:cNvSpPr txBox="1"/>
              <p:nvPr/>
            </p:nvSpPr>
            <p:spPr>
              <a:xfrm rot="16200000">
                <a:off x="5454621" y="2429552"/>
                <a:ext cx="1318179" cy="375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[m/s]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E36F27-51AD-4FC2-8B4B-B14641EF4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54621" y="2429552"/>
                <a:ext cx="1318179" cy="375231"/>
              </a:xfrm>
              <a:prstGeom prst="rect">
                <a:avLst/>
              </a:prstGeom>
              <a:blipFill>
                <a:blip r:embed="rId10"/>
                <a:stretch>
                  <a:fillRect l="-6452" r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D6EC89-5969-425D-886E-F7CE19722D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3229" y="759649"/>
            <a:ext cx="2174882" cy="2047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581215-5CCF-4DA2-8721-CAF6CA9ABD1D}"/>
                  </a:ext>
                </a:extLst>
              </p:cNvPr>
              <p:cNvSpPr/>
              <p:nvPr/>
            </p:nvSpPr>
            <p:spPr>
              <a:xfrm>
                <a:off x="9003231" y="2735329"/>
                <a:ext cx="2835961" cy="118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1600" dirty="0">
                    <a:latin typeface="Cambria Math" panose="02040503050406030204" pitchFamily="18" charset="0"/>
                  </a:rPr>
                  <a:t>Case </a:t>
                </a:r>
                <a:r>
                  <a:rPr lang="en-US" altLang="en-US" sz="1600" dirty="0">
                    <a:solidFill>
                      <a:srgbClr val="3BFF16"/>
                    </a:solidFill>
                    <a:latin typeface="Cambria Math" panose="02040503050406030204" pitchFamily="18" charset="0"/>
                  </a:rPr>
                  <a:t>C</a:t>
                </a:r>
                <a:r>
                  <a:rPr lang="en-US" altLang="en-US" sz="1600" dirty="0">
                    <a:latin typeface="Cambria Math" panose="02040503050406030204" pitchFamily="18" charset="0"/>
                  </a:rPr>
                  <a:t> (with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alt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=0.4+0.02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→</a:t>
                </a:r>
                <a:r>
                  <a:rPr lang="en-US" altLang="en-US" sz="1600" dirty="0">
                    <a:latin typeface="Cambria Math" panose="02040503050406030204" pitchFamily="18" charset="0"/>
                  </a:rPr>
                  <a:t>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ambria Math" panose="02040503050406030204" pitchFamily="18" charset="0"/>
                  </a:rPr>
                  <a:t>=</a:t>
                </a:r>
                <a:r>
                  <a:rPr lang="en-US" sz="1600" dirty="0"/>
                  <a:t> 1.6,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/>
                      <m:t>0.032 /</m:t>
                    </m:r>
                    <m:r>
                      <m:rPr>
                        <m:nor/>
                      </m:rPr>
                      <a:rPr lang="en-US" sz="1600"/>
                      <m:t>cm</m:t>
                    </m:r>
                  </m:oMath>
                </a14:m>
                <a:r>
                  <a:rPr lang="en-US" altLang="en-US" sz="1600" dirty="0">
                    <a:latin typeface="Cambria Math" panose="020405030504060302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581215-5CCF-4DA2-8721-CAF6CA9AB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231" y="2735329"/>
                <a:ext cx="2835961" cy="1185581"/>
              </a:xfrm>
              <a:prstGeom prst="rect">
                <a:avLst/>
              </a:prstGeom>
              <a:blipFill>
                <a:blip r:embed="rId12"/>
                <a:stretch>
                  <a:fillRect l="-1290" t="-2062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24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28119</TotalTime>
  <Words>2105</Words>
  <Application>Microsoft Office PowerPoint</Application>
  <PresentationFormat>Widescreen</PresentationFormat>
  <Paragraphs>186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CMMI10</vt:lpstr>
      <vt:lpstr>CMMI12</vt:lpstr>
      <vt:lpstr>CMMI7</vt:lpstr>
      <vt:lpstr>CMMI8</vt:lpstr>
      <vt:lpstr>CMR10</vt:lpstr>
      <vt:lpstr>CMR12</vt:lpstr>
      <vt:lpstr>CMR7</vt:lpstr>
      <vt:lpstr>CMR8</vt:lpstr>
      <vt:lpstr>CMSY10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Eﬀects of the non-perturbative mode structure on energetic particle transport*</vt:lpstr>
      <vt:lpstr>Outline</vt:lpstr>
      <vt:lpstr>Motivation</vt:lpstr>
      <vt:lpstr>Mode structure with Symm. Breaking </vt:lpstr>
      <vt:lpstr>Linear resonance</vt:lpstr>
      <vt:lpstr>Test particle studies: wave-particle resonance</vt:lpstr>
      <vt:lpstr>δf studies: EP Initial distribution</vt:lpstr>
      <vt:lpstr>Mode saturation and linear growth rate </vt:lpstr>
      <vt:lpstr>δf and particle redistribution</vt:lpstr>
      <vt:lpstr>u_∥  reversal</vt:lpstr>
      <vt:lpstr>Particle response δf(v_∥ \/v, s) </vt:lpstr>
      <vt:lpstr>Toroidal momentum transport</vt:lpstr>
      <vt:lpstr>Summary</vt:lpstr>
      <vt:lpstr>PowerPoint Presentation</vt:lpstr>
      <vt:lpstr>Linear resonance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孟果</dc:creator>
  <cp:lastModifiedBy>果 孟</cp:lastModifiedBy>
  <cp:revision>732</cp:revision>
  <cp:lastPrinted>2018-11-19T12:14:54Z</cp:lastPrinted>
  <dcterms:created xsi:type="dcterms:W3CDTF">2017-08-22T18:38:32Z</dcterms:created>
  <dcterms:modified xsi:type="dcterms:W3CDTF">2020-03-24T09:54:30Z</dcterms:modified>
</cp:coreProperties>
</file>