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5" r:id="rId6"/>
    <p:sldId id="266" r:id="rId7"/>
    <p:sldId id="262" r:id="rId8"/>
    <p:sldId id="270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21/03/20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21/03/20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21/03/20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21/03/20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21/03/20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21/03/20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21/03/20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21/03/20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4" Type="http://schemas.openxmlformats.org/officeDocument/2006/relationships/image" Target="../media/image9.tiff"/><Relationship Id="rId5" Type="http://schemas.openxmlformats.org/officeDocument/2006/relationships/image" Target="../media/image10.tiff"/><Relationship Id="rId6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4" Type="http://schemas.openxmlformats.org/officeDocument/2006/relationships/image" Target="../media/image14.tiff"/><Relationship Id="rId5" Type="http://schemas.openxmlformats.org/officeDocument/2006/relationships/image" Target="../media/image15.tiff"/><Relationship Id="rId6" Type="http://schemas.openxmlformats.org/officeDocument/2006/relationships/image" Target="../media/image16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00FF"/>
                </a:solidFill>
              </a:rPr>
              <a:t>Benchmark for HMGC, HYMAGYC and MEGA</a:t>
            </a:r>
            <a:br>
              <a:rPr lang="en-US" sz="5400" dirty="0" smtClean="0">
                <a:solidFill>
                  <a:srgbClr val="0000FF"/>
                </a:solidFill>
              </a:rPr>
            </a:br>
            <a:r>
              <a:rPr lang="en-US" sz="5400" dirty="0">
                <a:solidFill>
                  <a:srgbClr val="0000FF"/>
                </a:solidFill>
              </a:rPr>
              <a:t/>
            </a:r>
            <a:br>
              <a:rPr lang="en-US" sz="5400" dirty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Large aspect ratio equilibrium</a:t>
            </a:r>
            <a:br>
              <a:rPr lang="en-US" sz="4000" dirty="0" smtClean="0">
                <a:solidFill>
                  <a:srgbClr val="0000FF"/>
                </a:solidFill>
              </a:rPr>
            </a:b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X. Wang, S. Briguglio, G. </a:t>
            </a:r>
            <a:r>
              <a:rPr lang="en-US" sz="3000" b="1" dirty="0" err="1" smtClean="0">
                <a:solidFill>
                  <a:srgbClr val="FF0000"/>
                </a:solidFill>
              </a:rPr>
              <a:t>Vlad</a:t>
            </a:r>
            <a:r>
              <a:rPr lang="en-US" sz="3000" b="1" dirty="0" smtClean="0">
                <a:solidFill>
                  <a:srgbClr val="FF0000"/>
                </a:solidFill>
              </a:rPr>
              <a:t>, G. </a:t>
            </a:r>
            <a:r>
              <a:rPr lang="en-US" sz="3000" b="1" dirty="0" err="1" smtClean="0">
                <a:solidFill>
                  <a:srgbClr val="FF0000"/>
                </a:solidFill>
              </a:rPr>
              <a:t>Fogaccia</a:t>
            </a:r>
            <a:r>
              <a:rPr lang="en-US" sz="3000" b="1" dirty="0" smtClean="0">
                <a:solidFill>
                  <a:srgbClr val="FF0000"/>
                </a:solidFill>
              </a:rPr>
              <a:t>, V. Fusco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46317" cy="1095786"/>
          </a:xfrm>
        </p:spPr>
        <p:txBody>
          <a:bodyPr/>
          <a:lstStyle/>
          <a:p>
            <a:r>
              <a:rPr lang="en-US" sz="3000" dirty="0" smtClean="0">
                <a:solidFill>
                  <a:srgbClr val="0000FF"/>
                </a:solidFill>
              </a:rPr>
              <a:t>Benchmark set-up</a:t>
            </a:r>
            <a:endParaRPr lang="en-US" sz="3000" dirty="0">
              <a:solidFill>
                <a:srgbClr val="0000FF"/>
              </a:solidFill>
            </a:endParaRPr>
          </a:p>
        </p:txBody>
      </p:sp>
      <p:pic>
        <p:nvPicPr>
          <p:cNvPr id="8" name="Picture 7" descr="profilo_densita'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044" y="3890200"/>
            <a:ext cx="2160000" cy="21600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3917" y="1600200"/>
            <a:ext cx="606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HMGC, HYMAGYC and MEGA are hybrid MHD-kinetic codes</a:t>
            </a:r>
          </a:p>
          <a:p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 the present benchmark they all adopt </a:t>
            </a:r>
            <a:r>
              <a:rPr lang="en-US" b="1" dirty="0" smtClean="0">
                <a:solidFill>
                  <a:schemeClr val="tx1"/>
                </a:solidFill>
              </a:rPr>
              <a:t>drift-kinetic limit </a:t>
            </a:r>
            <a:r>
              <a:rPr lang="en-US" dirty="0" smtClean="0">
                <a:solidFill>
                  <a:schemeClr val="tx1"/>
                </a:solidFill>
              </a:rPr>
              <a:t>(FLR effects neglected; FOW ones retained)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Shifted circular magnetic surface equilibrium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Large aspect ratio: R</a:t>
            </a:r>
            <a:r>
              <a:rPr lang="en-US" b="1" baseline="-25000" dirty="0" smtClean="0">
                <a:solidFill>
                  <a:schemeClr val="tx1"/>
                </a:solidFill>
              </a:rPr>
              <a:t>0</a:t>
            </a:r>
            <a:r>
              <a:rPr lang="en-US" b="1" dirty="0" smtClean="0">
                <a:solidFill>
                  <a:schemeClr val="tx1"/>
                </a:solidFill>
              </a:rPr>
              <a:t>/a=10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q(0)=1.1	q(a)=1.9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Bulk-ion (D) density profile such to yield </a:t>
            </a:r>
            <a:r>
              <a:rPr lang="en-US" dirty="0" err="1" smtClean="0">
                <a:solidFill>
                  <a:schemeClr val="tx1"/>
                </a:solidFill>
              </a:rPr>
              <a:t>alined</a:t>
            </a:r>
            <a:r>
              <a:rPr lang="en-US" dirty="0" smtClean="0">
                <a:solidFill>
                  <a:schemeClr val="tx1"/>
                </a:solidFill>
              </a:rPr>
              <a:t> gaps: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(0)=[q(0)/q]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Maxwellian</a:t>
            </a:r>
            <a:r>
              <a:rPr lang="en-US" dirty="0" smtClean="0">
                <a:solidFill>
                  <a:schemeClr val="tx1"/>
                </a:solidFill>
              </a:rPr>
              <a:t> energetic particle (D) population (flat temperature)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Single </a:t>
            </a:r>
            <a:r>
              <a:rPr lang="en-US" b="1" dirty="0" err="1" smtClean="0">
                <a:solidFill>
                  <a:schemeClr val="tx1"/>
                </a:solidFill>
              </a:rPr>
              <a:t>toroidal</a:t>
            </a:r>
            <a:r>
              <a:rPr lang="en-US" b="1" dirty="0" smtClean="0">
                <a:solidFill>
                  <a:schemeClr val="tx1"/>
                </a:solidFill>
              </a:rPr>
              <a:t> number n=2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69576" y="6101537"/>
            <a:ext cx="127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 density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9764" y="2988509"/>
            <a:ext cx="1306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Alfvén</a:t>
            </a:r>
            <a:endParaRPr lang="en-US" dirty="0"/>
          </a:p>
          <a:p>
            <a:r>
              <a:rPr lang="en-US" dirty="0" smtClean="0"/>
              <a:t>continuum</a:t>
            </a:r>
            <a:endParaRPr lang="en-US" dirty="0"/>
          </a:p>
        </p:txBody>
      </p:sp>
      <p:pic>
        <p:nvPicPr>
          <p:cNvPr id="5" name="Picture 4" descr="gap_allineato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28" y="828509"/>
            <a:ext cx="218167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9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_wt_ph_due_modi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981" y="3846701"/>
            <a:ext cx="2889536" cy="288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46317" cy="1095786"/>
          </a:xfrm>
        </p:spPr>
        <p:txBody>
          <a:bodyPr/>
          <a:lstStyle/>
          <a:p>
            <a:r>
              <a:rPr lang="en-US" sz="3000" dirty="0" smtClean="0">
                <a:solidFill>
                  <a:srgbClr val="0000FF"/>
                </a:solidFill>
              </a:rPr>
              <a:t>Two types of EPMs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8526" y="4362451"/>
            <a:ext cx="231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frquency</a:t>
            </a:r>
            <a:r>
              <a:rPr lang="en-US" dirty="0" smtClean="0"/>
              <a:t> mode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01128" y="6133617"/>
            <a:ext cx="225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</a:t>
            </a:r>
            <a:r>
              <a:rPr lang="en-US" dirty="0" err="1" smtClean="0"/>
              <a:t>frquency</a:t>
            </a:r>
            <a:r>
              <a:rPr lang="en-US" dirty="0" smtClean="0"/>
              <a:t> mode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05018" y="4731783"/>
            <a:ext cx="1593508" cy="3237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057418" y="5802670"/>
            <a:ext cx="1441108" cy="405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Their relative stability depends, ceteris paribus, on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H</a:t>
            </a:r>
            <a:endParaRPr lang="en-US" baseline="-25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At low values of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 the high-frequency mode dominates; at large values of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, the low-frequency one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_wt_ph_alfa_allineato_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20" y="2527516"/>
            <a:ext cx="3810000" cy="381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46317" cy="1095786"/>
          </a:xfrm>
        </p:spPr>
        <p:txBody>
          <a:bodyPr/>
          <a:lstStyle/>
          <a:p>
            <a:r>
              <a:rPr lang="en-US" sz="3000" dirty="0" smtClean="0">
                <a:solidFill>
                  <a:srgbClr val="0000FF"/>
                </a:solidFill>
              </a:rPr>
              <a:t>Two types of EPMs</a:t>
            </a:r>
            <a:endParaRPr lang="en-US" sz="3000" dirty="0">
              <a:solidFill>
                <a:srgbClr val="0000FF"/>
              </a:solidFill>
            </a:endParaRPr>
          </a:p>
        </p:txBody>
      </p:sp>
      <p:pic>
        <p:nvPicPr>
          <p:cNvPr id="2" name="Picture 1" descr="an_wt_ph_alfa_allineato_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704" y="2527516"/>
            <a:ext cx="38100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9017" y="1800995"/>
            <a:ext cx="19708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Lower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H</a:t>
            </a:r>
            <a:r>
              <a:rPr lang="en-US" sz="2200" dirty="0" smtClean="0"/>
              <a:t> case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5800221" y="1800995"/>
            <a:ext cx="19957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Larger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H</a:t>
            </a:r>
            <a:r>
              <a:rPr lang="en-US" sz="2200" dirty="0" smtClean="0"/>
              <a:t> case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846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device&#10;&#10;Description automatically generated">
            <a:extLst>
              <a:ext uri="{FF2B5EF4-FFF2-40B4-BE49-F238E27FC236}">
                <a16:creationId xmlns:lc="http://schemas.openxmlformats.org/drawingml/2006/lockedCanvas" xmlns:a16="http://schemas.microsoft.com/office/drawing/2014/main" xmlns="" id="{9A9F1C74-E737-A441-9699-B224EFFD2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800" y="4698000"/>
            <a:ext cx="4669200" cy="2160000"/>
          </a:xfrm>
          <a:prstGeom prst="rect">
            <a:avLst/>
          </a:prstGeom>
        </p:spPr>
      </p:pic>
      <p:pic>
        <p:nvPicPr>
          <p:cNvPr id="6" name="Picture 5" descr="hmgc_all_dd_01_autofunzion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800" y="0"/>
            <a:ext cx="2174400" cy="2160000"/>
          </a:xfrm>
          <a:prstGeom prst="rect">
            <a:avLst/>
          </a:prstGeom>
        </p:spPr>
      </p:pic>
      <p:pic>
        <p:nvPicPr>
          <p:cNvPr id="7" name="Picture 6" descr="hmgc_all_dd_01_spettro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528" y="0"/>
            <a:ext cx="2138472" cy="2160000"/>
          </a:xfrm>
          <a:prstGeom prst="rect">
            <a:avLst/>
          </a:prstGeom>
        </p:spPr>
      </p:pic>
      <p:pic>
        <p:nvPicPr>
          <p:cNvPr id="8" name="Picture 7" descr="hymagyc_all_dd_01_spettro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85" y="2349000"/>
            <a:ext cx="2152871" cy="2160000"/>
          </a:xfrm>
          <a:prstGeom prst="rect">
            <a:avLst/>
          </a:prstGeom>
        </p:spPr>
      </p:pic>
      <p:pic>
        <p:nvPicPr>
          <p:cNvPr id="9" name="Picture 8" descr="hymagyc_all_dd_01_autofunzione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750" y="2349000"/>
            <a:ext cx="2160000" cy="2160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3576368" cy="672414"/>
          </a:xfrm>
        </p:spPr>
        <p:txBody>
          <a:bodyPr/>
          <a:lstStyle/>
          <a:p>
            <a:r>
              <a:rPr lang="en-US" sz="3000" dirty="0" smtClean="0">
                <a:solidFill>
                  <a:srgbClr val="0000FF"/>
                </a:solidFill>
              </a:rPr>
              <a:t>Benchmark results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715" y="1201736"/>
            <a:ext cx="357636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 case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MEGA </a:t>
            </a:r>
            <a:r>
              <a:rPr lang="en-US" dirty="0" err="1" smtClean="0">
                <a:solidFill>
                  <a:schemeClr val="tx1"/>
                </a:solidFill>
              </a:rPr>
              <a:t>eigenfunctions</a:t>
            </a:r>
            <a:r>
              <a:rPr lang="en-US" dirty="0" smtClean="0">
                <a:solidFill>
                  <a:schemeClr val="tx1"/>
                </a:solidFill>
              </a:rPr>
              <a:t> less peaked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Note that different frequency spaces are used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5224" y="109578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HMGC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14947" y="3389931"/>
            <a:ext cx="142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HYMAGYC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16337" y="563426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1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FA9407E-2B45-2848-9C23-0F2088FDF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800" y="4698000"/>
            <a:ext cx="4669200" cy="2160000"/>
          </a:xfrm>
          <a:prstGeom prst="rect">
            <a:avLst/>
          </a:prstGeom>
        </p:spPr>
      </p:pic>
      <p:pic>
        <p:nvPicPr>
          <p:cNvPr id="3" name="Picture 2" descr="hmgc_all_dd_04_autofunzion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800" y="224138"/>
            <a:ext cx="2174448" cy="2160000"/>
          </a:xfrm>
          <a:prstGeom prst="rect">
            <a:avLst/>
          </a:prstGeom>
        </p:spPr>
      </p:pic>
      <p:pic>
        <p:nvPicPr>
          <p:cNvPr id="5" name="Picture 4" descr="hmgc_all_dd_04_spettro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000" y="0"/>
            <a:ext cx="2160000" cy="2160000"/>
          </a:xfrm>
          <a:prstGeom prst="rect">
            <a:avLst/>
          </a:prstGeom>
        </p:spPr>
      </p:pic>
      <p:pic>
        <p:nvPicPr>
          <p:cNvPr id="6" name="Picture 5" descr="hymagyc_all_dd_04_spettro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00" y="2349000"/>
            <a:ext cx="2174400" cy="2160000"/>
          </a:xfrm>
          <a:prstGeom prst="rect">
            <a:avLst/>
          </a:prstGeom>
        </p:spPr>
      </p:pic>
      <p:pic>
        <p:nvPicPr>
          <p:cNvPr id="7" name="Picture 6" descr="hymagyc_all_dd_04_autofunzione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072" y="2349000"/>
            <a:ext cx="2167176" cy="216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3576368" cy="672414"/>
          </a:xfrm>
        </p:spPr>
        <p:txBody>
          <a:bodyPr/>
          <a:lstStyle/>
          <a:p>
            <a:r>
              <a:rPr lang="en-US" sz="3000" dirty="0" smtClean="0">
                <a:solidFill>
                  <a:srgbClr val="0000FF"/>
                </a:solidFill>
              </a:rPr>
              <a:t>Benchmark results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715" y="1201736"/>
            <a:ext cx="3576369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Large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 case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Relatively fair agreement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224" y="109578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HMGC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14947" y="3389931"/>
            <a:ext cx="142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HYMAGYC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16337" y="563426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0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816" y="1376064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Frequency and growth rate values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MEGA does not observe a strong dependence of the growth rate on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for the low frequency mode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1" y="224136"/>
            <a:ext cx="3576368" cy="6724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0000FF"/>
                </a:solidFill>
              </a:rPr>
              <a:t>Benchmark results</a:t>
            </a:r>
            <a:endParaRPr lang="en-US" sz="3000" dirty="0">
              <a:solidFill>
                <a:srgbClr val="0000FF"/>
              </a:solidFill>
            </a:endParaRPr>
          </a:p>
        </p:txBody>
      </p:sp>
      <p:pic>
        <p:nvPicPr>
          <p:cNvPr id="2" name="Picture 1" descr="gamma_dd_all_HHM_1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904" y="3258000"/>
            <a:ext cx="3600000" cy="3600000"/>
          </a:xfrm>
          <a:prstGeom prst="rect">
            <a:avLst/>
          </a:prstGeom>
        </p:spPr>
      </p:pic>
      <p:pic>
        <p:nvPicPr>
          <p:cNvPr id="4" name="Picture 3" descr="omega_dd_all_HHM_1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81" y="325800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6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816" y="1376064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Are</a:t>
            </a:r>
            <a:r>
              <a:rPr lang="en-US" dirty="0" smtClean="0">
                <a:solidFill>
                  <a:schemeClr val="tx1"/>
                </a:solidFill>
              </a:rPr>
              <a:t> MEGA and HMGC/HYMAGYC </a:t>
            </a:r>
            <a:r>
              <a:rPr lang="en-US" dirty="0" smtClean="0">
                <a:solidFill>
                  <a:schemeClr val="tx1"/>
                </a:solidFill>
              </a:rPr>
              <a:t>looking at a different dynamics for large 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 would be worth investigating the involved </a:t>
            </a:r>
            <a:r>
              <a:rPr lang="en-US" dirty="0" smtClean="0">
                <a:solidFill>
                  <a:schemeClr val="tx1"/>
                </a:solidFill>
              </a:rPr>
              <a:t>resonances and their relative weight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1" y="224136"/>
            <a:ext cx="3576368" cy="6724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0000FF"/>
                </a:solidFill>
              </a:rPr>
              <a:t>Benchmark results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36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3576368" cy="672414"/>
          </a:xfrm>
        </p:spPr>
        <p:txBody>
          <a:bodyPr/>
          <a:lstStyle/>
          <a:p>
            <a:r>
              <a:rPr lang="en-US" sz="3000" dirty="0" smtClean="0">
                <a:solidFill>
                  <a:srgbClr val="0000FF"/>
                </a:solidFill>
              </a:rPr>
              <a:t>Conclusions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8210" y="1201736"/>
            <a:ext cx="8680582" cy="519864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Positive results: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two types of EPM exist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the high-frequency one dominates at low drive; the low-frequency one, at large drive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real frequency of the two modes in fair agreement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low-frequency mode structure similar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Negative results: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the low-frequency mode growth rate, for MEGA, does not increase fast with increasing </a:t>
            </a:r>
            <a:r>
              <a:rPr lang="en-US" sz="2400" dirty="0" err="1" smtClean="0">
                <a:solidFill>
                  <a:schemeClr val="tx1"/>
                </a:solidFill>
              </a:rPr>
              <a:t>n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H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n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i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the high-frequency mode structure for MEGA is less peaked than that found by HMGC and HYMAGYC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Deeper resonance investigation required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7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391</TotalTime>
  <Words>315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Benchmark for HMGC, HYMAGYC and MEGA  Large aspect ratio equilibrium </vt:lpstr>
      <vt:lpstr>Benchmark set-up</vt:lpstr>
      <vt:lpstr>Two types of EPMs</vt:lpstr>
      <vt:lpstr>Two types of EPMs</vt:lpstr>
      <vt:lpstr>Benchmark results</vt:lpstr>
      <vt:lpstr>Benchmark results</vt:lpstr>
      <vt:lpstr>PowerPoint Presentation</vt:lpstr>
      <vt:lpstr>PowerPoint Presentation</vt:lpstr>
      <vt:lpstr>Conclusions</vt:lpstr>
    </vt:vector>
  </TitlesOfParts>
  <Company>ENEA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 Briguglio</dc:creator>
  <cp:lastModifiedBy>Sergio Briguglio</cp:lastModifiedBy>
  <cp:revision>28</cp:revision>
  <cp:lastPrinted>2020-03-19T15:49:38Z</cp:lastPrinted>
  <dcterms:created xsi:type="dcterms:W3CDTF">2020-03-17T14:06:31Z</dcterms:created>
  <dcterms:modified xsi:type="dcterms:W3CDTF">2020-03-21T09:41:35Z</dcterms:modified>
</cp:coreProperties>
</file>