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1247" r:id="rId3"/>
    <p:sldId id="279" r:id="rId4"/>
    <p:sldId id="1249" r:id="rId5"/>
    <p:sldId id="1231" r:id="rId6"/>
    <p:sldId id="257" r:id="rId7"/>
    <p:sldId id="1236" r:id="rId8"/>
    <p:sldId id="1197" r:id="rId9"/>
    <p:sldId id="1198" r:id="rId10"/>
    <p:sldId id="277" r:id="rId11"/>
    <p:sldId id="1246" r:id="rId12"/>
    <p:sldId id="1219" r:id="rId13"/>
    <p:sldId id="1222" r:id="rId14"/>
    <p:sldId id="1220" r:id="rId15"/>
    <p:sldId id="264" r:id="rId16"/>
    <p:sldId id="265" r:id="rId17"/>
    <p:sldId id="270" r:id="rId18"/>
    <p:sldId id="284" r:id="rId19"/>
    <p:sldId id="1217" r:id="rId20"/>
    <p:sldId id="1223" r:id="rId21"/>
    <p:sldId id="1229" r:id="rId22"/>
    <p:sldId id="1230" r:id="rId23"/>
    <p:sldId id="275" r:id="rId24"/>
    <p:sldId id="1233" r:id="rId25"/>
    <p:sldId id="1160" r:id="rId26"/>
    <p:sldId id="1250" r:id="rId27"/>
    <p:sldId id="1251" r:id="rId28"/>
    <p:sldId id="1252" r:id="rId2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Coster" initials="DP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6327" autoAdjust="0"/>
  </p:normalViewPr>
  <p:slideViewPr>
    <p:cSldViewPr showGuides="1">
      <p:cViewPr varScale="1">
        <p:scale>
          <a:sx n="123" d="100"/>
          <a:sy n="123" d="100"/>
        </p:scale>
        <p:origin x="856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4448" y="2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62E6B-284B-FA46-AFED-6FE3D04B6001}" type="doc">
      <dgm:prSet loTypeId="urn:microsoft.com/office/officeart/2005/8/layout/hierarchy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3CBB7A-2877-094E-9262-327FB065FE8B}">
      <dgm:prSet/>
      <dgm:spPr/>
      <dgm:t>
        <a:bodyPr/>
        <a:lstStyle/>
        <a:p>
          <a:r>
            <a:rPr lang="en-US" dirty="0"/>
            <a:t>IMAS</a:t>
          </a:r>
          <a:endParaRPr lang="en-GB" dirty="0"/>
        </a:p>
      </dgm:t>
    </dgm:pt>
    <dgm:pt modelId="{833069F4-C3C0-8344-ADDF-42B060D72BE0}" type="parTrans" cxnId="{6A912A59-3FBD-1E47-B89A-24010698DB80}">
      <dgm:prSet/>
      <dgm:spPr/>
      <dgm:t>
        <a:bodyPr/>
        <a:lstStyle/>
        <a:p>
          <a:endParaRPr lang="en-US"/>
        </a:p>
      </dgm:t>
    </dgm:pt>
    <dgm:pt modelId="{5CDDFA04-5826-2A40-940A-9198E60DD67B}" type="sibTrans" cxnId="{6A912A59-3FBD-1E47-B89A-24010698DB80}">
      <dgm:prSet/>
      <dgm:spPr/>
      <dgm:t>
        <a:bodyPr/>
        <a:lstStyle/>
        <a:p>
          <a:endParaRPr lang="en-US"/>
        </a:p>
      </dgm:t>
    </dgm:pt>
    <dgm:pt modelId="{656D5B07-5666-5743-8B78-A84705AABD32}">
      <dgm:prSet/>
      <dgm:spPr/>
      <dgm:t>
        <a:bodyPr/>
        <a:lstStyle/>
        <a:p>
          <a:r>
            <a:rPr lang="en-GB" dirty="0"/>
            <a:t>UDA</a:t>
          </a:r>
        </a:p>
      </dgm:t>
    </dgm:pt>
    <dgm:pt modelId="{0A8CD358-E128-0D47-934D-DE39BC648B09}" type="parTrans" cxnId="{6DDF0689-92FF-7742-9A28-BBC95D50563E}">
      <dgm:prSet/>
      <dgm:spPr/>
      <dgm:t>
        <a:bodyPr/>
        <a:lstStyle/>
        <a:p>
          <a:endParaRPr lang="en-US"/>
        </a:p>
      </dgm:t>
    </dgm:pt>
    <dgm:pt modelId="{782B7B47-05C7-0E41-9526-AC8C86D31F91}" type="sibTrans" cxnId="{6DDF0689-92FF-7742-9A28-BBC95D50563E}">
      <dgm:prSet/>
      <dgm:spPr/>
      <dgm:t>
        <a:bodyPr/>
        <a:lstStyle/>
        <a:p>
          <a:endParaRPr lang="en-US"/>
        </a:p>
      </dgm:t>
    </dgm:pt>
    <dgm:pt modelId="{BC0A7AEA-5312-2643-9252-9A74C9CD4FEA}">
      <dgm:prSet/>
      <dgm:spPr/>
      <dgm:t>
        <a:bodyPr/>
        <a:lstStyle/>
        <a:p>
          <a:r>
            <a:rPr lang="en-GB" dirty="0"/>
            <a:t>WEST mappings</a:t>
          </a:r>
        </a:p>
      </dgm:t>
    </dgm:pt>
    <dgm:pt modelId="{10F79C4F-120C-6045-931A-41B7B160A2BF}" type="parTrans" cxnId="{DAF98B09-D459-2949-9BE1-A502A7913881}">
      <dgm:prSet/>
      <dgm:spPr/>
      <dgm:t>
        <a:bodyPr/>
        <a:lstStyle/>
        <a:p>
          <a:endParaRPr lang="en-US"/>
        </a:p>
      </dgm:t>
    </dgm:pt>
    <dgm:pt modelId="{E78DBDCC-A16D-984E-BA9B-151E222A05F6}" type="sibTrans" cxnId="{DAF98B09-D459-2949-9BE1-A502A7913881}">
      <dgm:prSet/>
      <dgm:spPr/>
      <dgm:t>
        <a:bodyPr/>
        <a:lstStyle/>
        <a:p>
          <a:endParaRPr lang="en-US"/>
        </a:p>
      </dgm:t>
    </dgm:pt>
    <dgm:pt modelId="{8215FA9D-5500-E647-8075-85D58A0F52D5}">
      <dgm:prSet/>
      <dgm:spPr/>
      <dgm:t>
        <a:bodyPr/>
        <a:lstStyle/>
        <a:p>
          <a:r>
            <a:rPr lang="en-GB" dirty="0"/>
            <a:t>JET mappings</a:t>
          </a:r>
        </a:p>
      </dgm:t>
    </dgm:pt>
    <dgm:pt modelId="{BAF51960-E8D7-4349-851E-CEDC7532D454}" type="parTrans" cxnId="{67CA8BBF-EED1-D44E-8B1E-9F1126E09DC4}">
      <dgm:prSet/>
      <dgm:spPr/>
      <dgm:t>
        <a:bodyPr/>
        <a:lstStyle/>
        <a:p>
          <a:endParaRPr lang="en-US"/>
        </a:p>
      </dgm:t>
    </dgm:pt>
    <dgm:pt modelId="{FE4F3FB4-332B-1045-97F2-8725366FED88}" type="sibTrans" cxnId="{67CA8BBF-EED1-D44E-8B1E-9F1126E09DC4}">
      <dgm:prSet/>
      <dgm:spPr/>
      <dgm:t>
        <a:bodyPr/>
        <a:lstStyle/>
        <a:p>
          <a:endParaRPr lang="en-US"/>
        </a:p>
      </dgm:t>
    </dgm:pt>
    <dgm:pt modelId="{8F508937-0AC3-6C44-9DFC-ACD0D32FE0E5}">
      <dgm:prSet/>
      <dgm:spPr/>
      <dgm:t>
        <a:bodyPr/>
        <a:lstStyle/>
        <a:p>
          <a:r>
            <a:rPr lang="en-GB" dirty="0"/>
            <a:t>ASDEX mappings</a:t>
          </a:r>
        </a:p>
      </dgm:t>
    </dgm:pt>
    <dgm:pt modelId="{58685F2A-B9F0-7F43-A4C4-ED6ADF1EB313}" type="parTrans" cxnId="{AD55D1E9-E8AE-8745-809A-6E5F51A05EDA}">
      <dgm:prSet/>
      <dgm:spPr/>
      <dgm:t>
        <a:bodyPr/>
        <a:lstStyle/>
        <a:p>
          <a:endParaRPr lang="en-US"/>
        </a:p>
      </dgm:t>
    </dgm:pt>
    <dgm:pt modelId="{C59A79AE-1E06-284E-886E-77A2AA3C8292}" type="sibTrans" cxnId="{AD55D1E9-E8AE-8745-809A-6E5F51A05EDA}">
      <dgm:prSet/>
      <dgm:spPr/>
      <dgm:t>
        <a:bodyPr/>
        <a:lstStyle/>
        <a:p>
          <a:endParaRPr lang="en-US"/>
        </a:p>
      </dgm:t>
    </dgm:pt>
    <dgm:pt modelId="{ED8FD25F-A923-F349-B721-2545D36F6FBA}">
      <dgm:prSet/>
      <dgm:spPr/>
      <dgm:t>
        <a:bodyPr/>
        <a:lstStyle/>
        <a:p>
          <a:r>
            <a:rPr lang="en-GB" dirty="0"/>
            <a:t>MAST mappings</a:t>
          </a:r>
        </a:p>
      </dgm:t>
    </dgm:pt>
    <dgm:pt modelId="{A66B2630-4E2D-2640-BC4E-7DC827EAA3F7}" type="parTrans" cxnId="{E2B97474-6A49-4749-97C0-D36E043A1D56}">
      <dgm:prSet/>
      <dgm:spPr/>
      <dgm:t>
        <a:bodyPr/>
        <a:lstStyle/>
        <a:p>
          <a:endParaRPr lang="en-US"/>
        </a:p>
      </dgm:t>
    </dgm:pt>
    <dgm:pt modelId="{E9835B00-3D15-C549-99F3-962F66F2A868}" type="sibTrans" cxnId="{E2B97474-6A49-4749-97C0-D36E043A1D56}">
      <dgm:prSet/>
      <dgm:spPr/>
      <dgm:t>
        <a:bodyPr/>
        <a:lstStyle/>
        <a:p>
          <a:endParaRPr lang="en-US"/>
        </a:p>
      </dgm:t>
    </dgm:pt>
    <dgm:pt modelId="{3FAF1679-6740-6D42-9DA3-5A07555F4EFB}" type="pres">
      <dgm:prSet presAssocID="{25862E6B-284B-FA46-AFED-6FE3D04B60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CC3E2E5-0518-DD44-83E0-75A02BA8851B}" type="pres">
      <dgm:prSet presAssocID="{A83CBB7A-2877-094E-9262-327FB065FE8B}" presName="hierRoot1" presStyleCnt="0"/>
      <dgm:spPr/>
    </dgm:pt>
    <dgm:pt modelId="{36F47159-1B7A-3A42-A6C0-918B3E923895}" type="pres">
      <dgm:prSet presAssocID="{A83CBB7A-2877-094E-9262-327FB065FE8B}" presName="composite" presStyleCnt="0"/>
      <dgm:spPr/>
    </dgm:pt>
    <dgm:pt modelId="{33FE6F4C-E2CF-0A4C-A62F-7FE086913A43}" type="pres">
      <dgm:prSet presAssocID="{A83CBB7A-2877-094E-9262-327FB065FE8B}" presName="background" presStyleLbl="node0" presStyleIdx="0" presStyleCnt="1"/>
      <dgm:spPr/>
    </dgm:pt>
    <dgm:pt modelId="{08C33804-B369-6A44-9922-DE6236CCB449}" type="pres">
      <dgm:prSet presAssocID="{A83CBB7A-2877-094E-9262-327FB065FE8B}" presName="text" presStyleLbl="fgAcc0" presStyleIdx="0" presStyleCnt="1">
        <dgm:presLayoutVars>
          <dgm:chPref val="3"/>
        </dgm:presLayoutVars>
      </dgm:prSet>
      <dgm:spPr/>
    </dgm:pt>
    <dgm:pt modelId="{25BCECD8-4261-054D-94E7-96D63F7E4E4C}" type="pres">
      <dgm:prSet presAssocID="{A83CBB7A-2877-094E-9262-327FB065FE8B}" presName="hierChild2" presStyleCnt="0"/>
      <dgm:spPr/>
    </dgm:pt>
    <dgm:pt modelId="{A81BF9B5-4FEF-1C48-849A-0F521A365689}" type="pres">
      <dgm:prSet presAssocID="{0A8CD358-E128-0D47-934D-DE39BC648B09}" presName="Name10" presStyleLbl="parChTrans1D2" presStyleIdx="0" presStyleCnt="1"/>
      <dgm:spPr/>
    </dgm:pt>
    <dgm:pt modelId="{D28048DA-26E9-7043-9346-E24D342A735D}" type="pres">
      <dgm:prSet presAssocID="{656D5B07-5666-5743-8B78-A84705AABD32}" presName="hierRoot2" presStyleCnt="0"/>
      <dgm:spPr/>
    </dgm:pt>
    <dgm:pt modelId="{C34CF479-E401-6841-B7BB-B7558B05398F}" type="pres">
      <dgm:prSet presAssocID="{656D5B07-5666-5743-8B78-A84705AABD32}" presName="composite2" presStyleCnt="0"/>
      <dgm:spPr/>
    </dgm:pt>
    <dgm:pt modelId="{84ABA42A-622C-974A-98E5-576FA3BBF943}" type="pres">
      <dgm:prSet presAssocID="{656D5B07-5666-5743-8B78-A84705AABD32}" presName="background2" presStyleLbl="node2" presStyleIdx="0" presStyleCnt="1"/>
      <dgm:spPr/>
    </dgm:pt>
    <dgm:pt modelId="{2E3D0CB3-439E-7043-AF69-0A45525664A4}" type="pres">
      <dgm:prSet presAssocID="{656D5B07-5666-5743-8B78-A84705AABD32}" presName="text2" presStyleLbl="fgAcc2" presStyleIdx="0" presStyleCnt="1">
        <dgm:presLayoutVars>
          <dgm:chPref val="3"/>
        </dgm:presLayoutVars>
      </dgm:prSet>
      <dgm:spPr/>
    </dgm:pt>
    <dgm:pt modelId="{E12BA9CB-8C57-FB41-AA7F-645D9A80AC5A}" type="pres">
      <dgm:prSet presAssocID="{656D5B07-5666-5743-8B78-A84705AABD32}" presName="hierChild3" presStyleCnt="0"/>
      <dgm:spPr/>
    </dgm:pt>
    <dgm:pt modelId="{7EE5E074-77D7-CB4A-BE37-FB4A8831D450}" type="pres">
      <dgm:prSet presAssocID="{10F79C4F-120C-6045-931A-41B7B160A2BF}" presName="Name17" presStyleLbl="parChTrans1D3" presStyleIdx="0" presStyleCnt="4"/>
      <dgm:spPr/>
    </dgm:pt>
    <dgm:pt modelId="{E3DB817B-8A98-1E49-A1B9-5713EF4A3E8F}" type="pres">
      <dgm:prSet presAssocID="{BC0A7AEA-5312-2643-9252-9A74C9CD4FEA}" presName="hierRoot3" presStyleCnt="0"/>
      <dgm:spPr/>
    </dgm:pt>
    <dgm:pt modelId="{C13AC4B3-B31C-A247-AE84-00286B2618DF}" type="pres">
      <dgm:prSet presAssocID="{BC0A7AEA-5312-2643-9252-9A74C9CD4FEA}" presName="composite3" presStyleCnt="0"/>
      <dgm:spPr/>
    </dgm:pt>
    <dgm:pt modelId="{B6C63048-74EB-3947-9CE3-143C69FE68BA}" type="pres">
      <dgm:prSet presAssocID="{BC0A7AEA-5312-2643-9252-9A74C9CD4FEA}" presName="background3" presStyleLbl="node3" presStyleIdx="0" presStyleCnt="4"/>
      <dgm:spPr/>
    </dgm:pt>
    <dgm:pt modelId="{40312DFE-70B9-AD45-9110-FAAE79EF3CA6}" type="pres">
      <dgm:prSet presAssocID="{BC0A7AEA-5312-2643-9252-9A74C9CD4FEA}" presName="text3" presStyleLbl="fgAcc3" presStyleIdx="0" presStyleCnt="4">
        <dgm:presLayoutVars>
          <dgm:chPref val="3"/>
        </dgm:presLayoutVars>
      </dgm:prSet>
      <dgm:spPr/>
    </dgm:pt>
    <dgm:pt modelId="{58C99197-A286-FC42-9CE9-DAE3AFD05ABA}" type="pres">
      <dgm:prSet presAssocID="{BC0A7AEA-5312-2643-9252-9A74C9CD4FEA}" presName="hierChild4" presStyleCnt="0"/>
      <dgm:spPr/>
    </dgm:pt>
    <dgm:pt modelId="{DD334AAE-D889-0942-BAA8-1B402EBFFDBE}" type="pres">
      <dgm:prSet presAssocID="{BAF51960-E8D7-4349-851E-CEDC7532D454}" presName="Name17" presStyleLbl="parChTrans1D3" presStyleIdx="1" presStyleCnt="4"/>
      <dgm:spPr/>
    </dgm:pt>
    <dgm:pt modelId="{E92F282F-3986-FD49-AA62-C90EB1951B8B}" type="pres">
      <dgm:prSet presAssocID="{8215FA9D-5500-E647-8075-85D58A0F52D5}" presName="hierRoot3" presStyleCnt="0"/>
      <dgm:spPr/>
    </dgm:pt>
    <dgm:pt modelId="{F5FFC26C-80FB-F54F-BA6F-F7CF5B921F38}" type="pres">
      <dgm:prSet presAssocID="{8215FA9D-5500-E647-8075-85D58A0F52D5}" presName="composite3" presStyleCnt="0"/>
      <dgm:spPr/>
    </dgm:pt>
    <dgm:pt modelId="{6A59B062-B2F7-4E4C-BA40-FFF03FB860F3}" type="pres">
      <dgm:prSet presAssocID="{8215FA9D-5500-E647-8075-85D58A0F52D5}" presName="background3" presStyleLbl="node3" presStyleIdx="1" presStyleCnt="4"/>
      <dgm:spPr/>
    </dgm:pt>
    <dgm:pt modelId="{1A8201E8-37C6-3642-BAEE-52883E7B6A31}" type="pres">
      <dgm:prSet presAssocID="{8215FA9D-5500-E647-8075-85D58A0F52D5}" presName="text3" presStyleLbl="fgAcc3" presStyleIdx="1" presStyleCnt="4">
        <dgm:presLayoutVars>
          <dgm:chPref val="3"/>
        </dgm:presLayoutVars>
      </dgm:prSet>
      <dgm:spPr/>
    </dgm:pt>
    <dgm:pt modelId="{444F9354-972A-4841-9036-AFB17E790D40}" type="pres">
      <dgm:prSet presAssocID="{8215FA9D-5500-E647-8075-85D58A0F52D5}" presName="hierChild4" presStyleCnt="0"/>
      <dgm:spPr/>
    </dgm:pt>
    <dgm:pt modelId="{D48FE139-FD32-F14C-B967-3FCAB2B91ABA}" type="pres">
      <dgm:prSet presAssocID="{58685F2A-B9F0-7F43-A4C4-ED6ADF1EB313}" presName="Name17" presStyleLbl="parChTrans1D3" presStyleIdx="2" presStyleCnt="4"/>
      <dgm:spPr/>
    </dgm:pt>
    <dgm:pt modelId="{555199D7-F9DA-6848-ADAC-78EEEB72970D}" type="pres">
      <dgm:prSet presAssocID="{8F508937-0AC3-6C44-9DFC-ACD0D32FE0E5}" presName="hierRoot3" presStyleCnt="0"/>
      <dgm:spPr/>
    </dgm:pt>
    <dgm:pt modelId="{81B0A925-9F62-A34C-A29C-95994B083BA0}" type="pres">
      <dgm:prSet presAssocID="{8F508937-0AC3-6C44-9DFC-ACD0D32FE0E5}" presName="composite3" presStyleCnt="0"/>
      <dgm:spPr/>
    </dgm:pt>
    <dgm:pt modelId="{4D63C99E-1C51-CE4A-9564-2667B670C803}" type="pres">
      <dgm:prSet presAssocID="{8F508937-0AC3-6C44-9DFC-ACD0D32FE0E5}" presName="background3" presStyleLbl="node3" presStyleIdx="2" presStyleCnt="4"/>
      <dgm:spPr/>
    </dgm:pt>
    <dgm:pt modelId="{356EA541-E07E-4F42-85C7-C2EC635C2337}" type="pres">
      <dgm:prSet presAssocID="{8F508937-0AC3-6C44-9DFC-ACD0D32FE0E5}" presName="text3" presStyleLbl="fgAcc3" presStyleIdx="2" presStyleCnt="4">
        <dgm:presLayoutVars>
          <dgm:chPref val="3"/>
        </dgm:presLayoutVars>
      </dgm:prSet>
      <dgm:spPr/>
    </dgm:pt>
    <dgm:pt modelId="{48F846F0-55FA-DC4D-9354-B5AD31A4F0D8}" type="pres">
      <dgm:prSet presAssocID="{8F508937-0AC3-6C44-9DFC-ACD0D32FE0E5}" presName="hierChild4" presStyleCnt="0"/>
      <dgm:spPr/>
    </dgm:pt>
    <dgm:pt modelId="{DA4F26E3-3154-974C-9BFB-00B92C5B92B1}" type="pres">
      <dgm:prSet presAssocID="{A66B2630-4E2D-2640-BC4E-7DC827EAA3F7}" presName="Name17" presStyleLbl="parChTrans1D3" presStyleIdx="3" presStyleCnt="4"/>
      <dgm:spPr/>
    </dgm:pt>
    <dgm:pt modelId="{590E1AD0-759F-5049-A440-D9E4FC8E2199}" type="pres">
      <dgm:prSet presAssocID="{ED8FD25F-A923-F349-B721-2545D36F6FBA}" presName="hierRoot3" presStyleCnt="0"/>
      <dgm:spPr/>
    </dgm:pt>
    <dgm:pt modelId="{24D2ED3D-4713-AA41-9166-736E0BFB56FF}" type="pres">
      <dgm:prSet presAssocID="{ED8FD25F-A923-F349-B721-2545D36F6FBA}" presName="composite3" presStyleCnt="0"/>
      <dgm:spPr/>
    </dgm:pt>
    <dgm:pt modelId="{3F0DA383-5B1D-9947-A2D0-B2DC4659F0F9}" type="pres">
      <dgm:prSet presAssocID="{ED8FD25F-A923-F349-B721-2545D36F6FBA}" presName="background3" presStyleLbl="node3" presStyleIdx="3" presStyleCnt="4"/>
      <dgm:spPr/>
    </dgm:pt>
    <dgm:pt modelId="{4F863AE1-F9D4-F84F-BCAB-179411806FB6}" type="pres">
      <dgm:prSet presAssocID="{ED8FD25F-A923-F349-B721-2545D36F6FBA}" presName="text3" presStyleLbl="fgAcc3" presStyleIdx="3" presStyleCnt="4">
        <dgm:presLayoutVars>
          <dgm:chPref val="3"/>
        </dgm:presLayoutVars>
      </dgm:prSet>
      <dgm:spPr/>
    </dgm:pt>
    <dgm:pt modelId="{DE295B61-44BF-3544-9026-E64A348B07D0}" type="pres">
      <dgm:prSet presAssocID="{ED8FD25F-A923-F349-B721-2545D36F6FBA}" presName="hierChild4" presStyleCnt="0"/>
      <dgm:spPr/>
    </dgm:pt>
  </dgm:ptLst>
  <dgm:cxnLst>
    <dgm:cxn modelId="{DAF98B09-D459-2949-9BE1-A502A7913881}" srcId="{656D5B07-5666-5743-8B78-A84705AABD32}" destId="{BC0A7AEA-5312-2643-9252-9A74C9CD4FEA}" srcOrd="0" destOrd="0" parTransId="{10F79C4F-120C-6045-931A-41B7B160A2BF}" sibTransId="{E78DBDCC-A16D-984E-BA9B-151E222A05F6}"/>
    <dgm:cxn modelId="{7B04040B-EB06-BD4F-8065-CE97C0ED147F}" type="presOf" srcId="{656D5B07-5666-5743-8B78-A84705AABD32}" destId="{2E3D0CB3-439E-7043-AF69-0A45525664A4}" srcOrd="0" destOrd="0" presId="urn:microsoft.com/office/officeart/2005/8/layout/hierarchy1"/>
    <dgm:cxn modelId="{D23B7717-15FE-E74A-B573-1CD7EF47FE9A}" type="presOf" srcId="{BAF51960-E8D7-4349-851E-CEDC7532D454}" destId="{DD334AAE-D889-0942-BAA8-1B402EBFFDBE}" srcOrd="0" destOrd="0" presId="urn:microsoft.com/office/officeart/2005/8/layout/hierarchy1"/>
    <dgm:cxn modelId="{65CAEF38-F1FF-9641-966F-60D664A83FAB}" type="presOf" srcId="{58685F2A-B9F0-7F43-A4C4-ED6ADF1EB313}" destId="{D48FE139-FD32-F14C-B967-3FCAB2B91ABA}" srcOrd="0" destOrd="0" presId="urn:microsoft.com/office/officeart/2005/8/layout/hierarchy1"/>
    <dgm:cxn modelId="{6A912A59-3FBD-1E47-B89A-24010698DB80}" srcId="{25862E6B-284B-FA46-AFED-6FE3D04B6001}" destId="{A83CBB7A-2877-094E-9262-327FB065FE8B}" srcOrd="0" destOrd="0" parTransId="{833069F4-C3C0-8344-ADDF-42B060D72BE0}" sibTransId="{5CDDFA04-5826-2A40-940A-9198E60DD67B}"/>
    <dgm:cxn modelId="{E9A8E764-6512-9049-829B-88C79222401B}" type="presOf" srcId="{A83CBB7A-2877-094E-9262-327FB065FE8B}" destId="{08C33804-B369-6A44-9922-DE6236CCB449}" srcOrd="0" destOrd="0" presId="urn:microsoft.com/office/officeart/2005/8/layout/hierarchy1"/>
    <dgm:cxn modelId="{1E014B6F-D177-9242-A5C8-36E7274E7944}" type="presOf" srcId="{8215FA9D-5500-E647-8075-85D58A0F52D5}" destId="{1A8201E8-37C6-3642-BAEE-52883E7B6A31}" srcOrd="0" destOrd="0" presId="urn:microsoft.com/office/officeart/2005/8/layout/hierarchy1"/>
    <dgm:cxn modelId="{E2B97474-6A49-4749-97C0-D36E043A1D56}" srcId="{656D5B07-5666-5743-8B78-A84705AABD32}" destId="{ED8FD25F-A923-F349-B721-2545D36F6FBA}" srcOrd="3" destOrd="0" parTransId="{A66B2630-4E2D-2640-BC4E-7DC827EAA3F7}" sibTransId="{E9835B00-3D15-C549-99F3-962F66F2A868}"/>
    <dgm:cxn modelId="{3FBD277D-273E-0147-8FBE-67E766A97E73}" type="presOf" srcId="{BC0A7AEA-5312-2643-9252-9A74C9CD4FEA}" destId="{40312DFE-70B9-AD45-9110-FAAE79EF3CA6}" srcOrd="0" destOrd="0" presId="urn:microsoft.com/office/officeart/2005/8/layout/hierarchy1"/>
    <dgm:cxn modelId="{0280CB84-12FD-5646-BFBA-44389E3EEEF1}" type="presOf" srcId="{8F508937-0AC3-6C44-9DFC-ACD0D32FE0E5}" destId="{356EA541-E07E-4F42-85C7-C2EC635C2337}" srcOrd="0" destOrd="0" presId="urn:microsoft.com/office/officeart/2005/8/layout/hierarchy1"/>
    <dgm:cxn modelId="{6DDF0689-92FF-7742-9A28-BBC95D50563E}" srcId="{A83CBB7A-2877-094E-9262-327FB065FE8B}" destId="{656D5B07-5666-5743-8B78-A84705AABD32}" srcOrd="0" destOrd="0" parTransId="{0A8CD358-E128-0D47-934D-DE39BC648B09}" sibTransId="{782B7B47-05C7-0E41-9526-AC8C86D31F91}"/>
    <dgm:cxn modelId="{BF6D9C8F-8C11-8440-9B83-4F0E4C346007}" type="presOf" srcId="{A66B2630-4E2D-2640-BC4E-7DC827EAA3F7}" destId="{DA4F26E3-3154-974C-9BFB-00B92C5B92B1}" srcOrd="0" destOrd="0" presId="urn:microsoft.com/office/officeart/2005/8/layout/hierarchy1"/>
    <dgm:cxn modelId="{AD2378AA-2C84-2B4E-BFBB-A1EFBA88AF17}" type="presOf" srcId="{ED8FD25F-A923-F349-B721-2545D36F6FBA}" destId="{4F863AE1-F9D4-F84F-BCAB-179411806FB6}" srcOrd="0" destOrd="0" presId="urn:microsoft.com/office/officeart/2005/8/layout/hierarchy1"/>
    <dgm:cxn modelId="{F7B582BE-2CF6-224C-8146-D5682BBE27DA}" type="presOf" srcId="{10F79C4F-120C-6045-931A-41B7B160A2BF}" destId="{7EE5E074-77D7-CB4A-BE37-FB4A8831D450}" srcOrd="0" destOrd="0" presId="urn:microsoft.com/office/officeart/2005/8/layout/hierarchy1"/>
    <dgm:cxn modelId="{67CA8BBF-EED1-D44E-8B1E-9F1126E09DC4}" srcId="{656D5B07-5666-5743-8B78-A84705AABD32}" destId="{8215FA9D-5500-E647-8075-85D58A0F52D5}" srcOrd="1" destOrd="0" parTransId="{BAF51960-E8D7-4349-851E-CEDC7532D454}" sibTransId="{FE4F3FB4-332B-1045-97F2-8725366FED88}"/>
    <dgm:cxn modelId="{C4CBF7D6-4EB9-9949-9BE5-18A967D2D29C}" type="presOf" srcId="{25862E6B-284B-FA46-AFED-6FE3D04B6001}" destId="{3FAF1679-6740-6D42-9DA3-5A07555F4EFB}" srcOrd="0" destOrd="0" presId="urn:microsoft.com/office/officeart/2005/8/layout/hierarchy1"/>
    <dgm:cxn modelId="{F4144FDF-C183-D540-8635-614FA990726B}" type="presOf" srcId="{0A8CD358-E128-0D47-934D-DE39BC648B09}" destId="{A81BF9B5-4FEF-1C48-849A-0F521A365689}" srcOrd="0" destOrd="0" presId="urn:microsoft.com/office/officeart/2005/8/layout/hierarchy1"/>
    <dgm:cxn modelId="{AD55D1E9-E8AE-8745-809A-6E5F51A05EDA}" srcId="{656D5B07-5666-5743-8B78-A84705AABD32}" destId="{8F508937-0AC3-6C44-9DFC-ACD0D32FE0E5}" srcOrd="2" destOrd="0" parTransId="{58685F2A-B9F0-7F43-A4C4-ED6ADF1EB313}" sibTransId="{C59A79AE-1E06-284E-886E-77A2AA3C8292}"/>
    <dgm:cxn modelId="{8FF67E4F-2C9D-7543-8432-782993738BD6}" type="presParOf" srcId="{3FAF1679-6740-6D42-9DA3-5A07555F4EFB}" destId="{8CC3E2E5-0518-DD44-83E0-75A02BA8851B}" srcOrd="0" destOrd="0" presId="urn:microsoft.com/office/officeart/2005/8/layout/hierarchy1"/>
    <dgm:cxn modelId="{33A9AAA6-F330-CA45-B1BD-7992A07A3D8E}" type="presParOf" srcId="{8CC3E2E5-0518-DD44-83E0-75A02BA8851B}" destId="{36F47159-1B7A-3A42-A6C0-918B3E923895}" srcOrd="0" destOrd="0" presId="urn:microsoft.com/office/officeart/2005/8/layout/hierarchy1"/>
    <dgm:cxn modelId="{492F99F8-03E2-574A-B7DE-B9EEFF7C7735}" type="presParOf" srcId="{36F47159-1B7A-3A42-A6C0-918B3E923895}" destId="{33FE6F4C-E2CF-0A4C-A62F-7FE086913A43}" srcOrd="0" destOrd="0" presId="urn:microsoft.com/office/officeart/2005/8/layout/hierarchy1"/>
    <dgm:cxn modelId="{B63FFE9A-4A33-E142-B377-E4264E4B960A}" type="presParOf" srcId="{36F47159-1B7A-3A42-A6C0-918B3E923895}" destId="{08C33804-B369-6A44-9922-DE6236CCB449}" srcOrd="1" destOrd="0" presId="urn:microsoft.com/office/officeart/2005/8/layout/hierarchy1"/>
    <dgm:cxn modelId="{FF518ABF-6D69-194C-89CD-7B27920CDEAC}" type="presParOf" srcId="{8CC3E2E5-0518-DD44-83E0-75A02BA8851B}" destId="{25BCECD8-4261-054D-94E7-96D63F7E4E4C}" srcOrd="1" destOrd="0" presId="urn:microsoft.com/office/officeart/2005/8/layout/hierarchy1"/>
    <dgm:cxn modelId="{3B77477A-2C36-2146-9495-A93C32A90D97}" type="presParOf" srcId="{25BCECD8-4261-054D-94E7-96D63F7E4E4C}" destId="{A81BF9B5-4FEF-1C48-849A-0F521A365689}" srcOrd="0" destOrd="0" presId="urn:microsoft.com/office/officeart/2005/8/layout/hierarchy1"/>
    <dgm:cxn modelId="{D9829F14-3AD7-A949-B394-5F7D92ACDAAD}" type="presParOf" srcId="{25BCECD8-4261-054D-94E7-96D63F7E4E4C}" destId="{D28048DA-26E9-7043-9346-E24D342A735D}" srcOrd="1" destOrd="0" presId="urn:microsoft.com/office/officeart/2005/8/layout/hierarchy1"/>
    <dgm:cxn modelId="{CD10514F-20A9-D448-B252-FF304138CA17}" type="presParOf" srcId="{D28048DA-26E9-7043-9346-E24D342A735D}" destId="{C34CF479-E401-6841-B7BB-B7558B05398F}" srcOrd="0" destOrd="0" presId="urn:microsoft.com/office/officeart/2005/8/layout/hierarchy1"/>
    <dgm:cxn modelId="{6A77F2C0-FBFD-6747-8C00-6975B3311F1C}" type="presParOf" srcId="{C34CF479-E401-6841-B7BB-B7558B05398F}" destId="{84ABA42A-622C-974A-98E5-576FA3BBF943}" srcOrd="0" destOrd="0" presId="urn:microsoft.com/office/officeart/2005/8/layout/hierarchy1"/>
    <dgm:cxn modelId="{E4864C88-87F2-EB4D-9724-5CE6A2096634}" type="presParOf" srcId="{C34CF479-E401-6841-B7BB-B7558B05398F}" destId="{2E3D0CB3-439E-7043-AF69-0A45525664A4}" srcOrd="1" destOrd="0" presId="urn:microsoft.com/office/officeart/2005/8/layout/hierarchy1"/>
    <dgm:cxn modelId="{63126CD5-6404-B846-863B-15918F13A44A}" type="presParOf" srcId="{D28048DA-26E9-7043-9346-E24D342A735D}" destId="{E12BA9CB-8C57-FB41-AA7F-645D9A80AC5A}" srcOrd="1" destOrd="0" presId="urn:microsoft.com/office/officeart/2005/8/layout/hierarchy1"/>
    <dgm:cxn modelId="{7DD1653D-DD84-1847-B7E9-BABC49D1F3EB}" type="presParOf" srcId="{E12BA9CB-8C57-FB41-AA7F-645D9A80AC5A}" destId="{7EE5E074-77D7-CB4A-BE37-FB4A8831D450}" srcOrd="0" destOrd="0" presId="urn:microsoft.com/office/officeart/2005/8/layout/hierarchy1"/>
    <dgm:cxn modelId="{779F8349-4FE2-C246-BAD4-68A8100849D3}" type="presParOf" srcId="{E12BA9CB-8C57-FB41-AA7F-645D9A80AC5A}" destId="{E3DB817B-8A98-1E49-A1B9-5713EF4A3E8F}" srcOrd="1" destOrd="0" presId="urn:microsoft.com/office/officeart/2005/8/layout/hierarchy1"/>
    <dgm:cxn modelId="{5455D1E9-8050-F748-9BCA-34EA8CABF53B}" type="presParOf" srcId="{E3DB817B-8A98-1E49-A1B9-5713EF4A3E8F}" destId="{C13AC4B3-B31C-A247-AE84-00286B2618DF}" srcOrd="0" destOrd="0" presId="urn:microsoft.com/office/officeart/2005/8/layout/hierarchy1"/>
    <dgm:cxn modelId="{13E2B670-235A-144D-9C7A-61AA0121E1D7}" type="presParOf" srcId="{C13AC4B3-B31C-A247-AE84-00286B2618DF}" destId="{B6C63048-74EB-3947-9CE3-143C69FE68BA}" srcOrd="0" destOrd="0" presId="urn:microsoft.com/office/officeart/2005/8/layout/hierarchy1"/>
    <dgm:cxn modelId="{32FB4EE6-A79A-A249-997B-9AAC0C04FF0F}" type="presParOf" srcId="{C13AC4B3-B31C-A247-AE84-00286B2618DF}" destId="{40312DFE-70B9-AD45-9110-FAAE79EF3CA6}" srcOrd="1" destOrd="0" presId="urn:microsoft.com/office/officeart/2005/8/layout/hierarchy1"/>
    <dgm:cxn modelId="{3A37E30B-DAD6-724B-8C16-BF719CD19010}" type="presParOf" srcId="{E3DB817B-8A98-1E49-A1B9-5713EF4A3E8F}" destId="{58C99197-A286-FC42-9CE9-DAE3AFD05ABA}" srcOrd="1" destOrd="0" presId="urn:microsoft.com/office/officeart/2005/8/layout/hierarchy1"/>
    <dgm:cxn modelId="{B2F1AD81-8082-DD45-9B9D-F91A924C90AB}" type="presParOf" srcId="{E12BA9CB-8C57-FB41-AA7F-645D9A80AC5A}" destId="{DD334AAE-D889-0942-BAA8-1B402EBFFDBE}" srcOrd="2" destOrd="0" presId="urn:microsoft.com/office/officeart/2005/8/layout/hierarchy1"/>
    <dgm:cxn modelId="{A5E4CCCB-5F30-294C-BDD7-9744E39DA06E}" type="presParOf" srcId="{E12BA9CB-8C57-FB41-AA7F-645D9A80AC5A}" destId="{E92F282F-3986-FD49-AA62-C90EB1951B8B}" srcOrd="3" destOrd="0" presId="urn:microsoft.com/office/officeart/2005/8/layout/hierarchy1"/>
    <dgm:cxn modelId="{0E3D563C-BE61-6C4A-A697-FAB16EB86C5F}" type="presParOf" srcId="{E92F282F-3986-FD49-AA62-C90EB1951B8B}" destId="{F5FFC26C-80FB-F54F-BA6F-F7CF5B921F38}" srcOrd="0" destOrd="0" presId="urn:microsoft.com/office/officeart/2005/8/layout/hierarchy1"/>
    <dgm:cxn modelId="{A149475B-CCC3-0649-9528-0A8584B34D82}" type="presParOf" srcId="{F5FFC26C-80FB-F54F-BA6F-F7CF5B921F38}" destId="{6A59B062-B2F7-4E4C-BA40-FFF03FB860F3}" srcOrd="0" destOrd="0" presId="urn:microsoft.com/office/officeart/2005/8/layout/hierarchy1"/>
    <dgm:cxn modelId="{F3104618-8D8B-A342-AC76-D34BA218BB60}" type="presParOf" srcId="{F5FFC26C-80FB-F54F-BA6F-F7CF5B921F38}" destId="{1A8201E8-37C6-3642-BAEE-52883E7B6A31}" srcOrd="1" destOrd="0" presId="urn:microsoft.com/office/officeart/2005/8/layout/hierarchy1"/>
    <dgm:cxn modelId="{EF35C6E7-667F-5949-9073-AC7B4AC0FC90}" type="presParOf" srcId="{E92F282F-3986-FD49-AA62-C90EB1951B8B}" destId="{444F9354-972A-4841-9036-AFB17E790D40}" srcOrd="1" destOrd="0" presId="urn:microsoft.com/office/officeart/2005/8/layout/hierarchy1"/>
    <dgm:cxn modelId="{AE1A5C53-BAFB-DE45-AB70-426A6ED72C3F}" type="presParOf" srcId="{E12BA9CB-8C57-FB41-AA7F-645D9A80AC5A}" destId="{D48FE139-FD32-F14C-B967-3FCAB2B91ABA}" srcOrd="4" destOrd="0" presId="urn:microsoft.com/office/officeart/2005/8/layout/hierarchy1"/>
    <dgm:cxn modelId="{BA6811EE-7EF1-884B-AEA2-5D8796AE2D97}" type="presParOf" srcId="{E12BA9CB-8C57-FB41-AA7F-645D9A80AC5A}" destId="{555199D7-F9DA-6848-ADAC-78EEEB72970D}" srcOrd="5" destOrd="0" presId="urn:microsoft.com/office/officeart/2005/8/layout/hierarchy1"/>
    <dgm:cxn modelId="{44CD0C67-6208-5641-BDA6-E734FD71ED05}" type="presParOf" srcId="{555199D7-F9DA-6848-ADAC-78EEEB72970D}" destId="{81B0A925-9F62-A34C-A29C-95994B083BA0}" srcOrd="0" destOrd="0" presId="urn:microsoft.com/office/officeart/2005/8/layout/hierarchy1"/>
    <dgm:cxn modelId="{85D4E5B1-0A49-654D-BC35-73A74AC0BC5C}" type="presParOf" srcId="{81B0A925-9F62-A34C-A29C-95994B083BA0}" destId="{4D63C99E-1C51-CE4A-9564-2667B670C803}" srcOrd="0" destOrd="0" presId="urn:microsoft.com/office/officeart/2005/8/layout/hierarchy1"/>
    <dgm:cxn modelId="{6289B7F4-6BCF-6848-8E90-4FA9C969FE11}" type="presParOf" srcId="{81B0A925-9F62-A34C-A29C-95994B083BA0}" destId="{356EA541-E07E-4F42-85C7-C2EC635C2337}" srcOrd="1" destOrd="0" presId="urn:microsoft.com/office/officeart/2005/8/layout/hierarchy1"/>
    <dgm:cxn modelId="{F31B49F0-48D7-6A41-ACAE-D390D6FC21E1}" type="presParOf" srcId="{555199D7-F9DA-6848-ADAC-78EEEB72970D}" destId="{48F846F0-55FA-DC4D-9354-B5AD31A4F0D8}" srcOrd="1" destOrd="0" presId="urn:microsoft.com/office/officeart/2005/8/layout/hierarchy1"/>
    <dgm:cxn modelId="{07FF5FC5-6ABB-3341-9099-C90CCDF229E4}" type="presParOf" srcId="{E12BA9CB-8C57-FB41-AA7F-645D9A80AC5A}" destId="{DA4F26E3-3154-974C-9BFB-00B92C5B92B1}" srcOrd="6" destOrd="0" presId="urn:microsoft.com/office/officeart/2005/8/layout/hierarchy1"/>
    <dgm:cxn modelId="{C2F087CD-8588-7140-91EB-50353D0039B8}" type="presParOf" srcId="{E12BA9CB-8C57-FB41-AA7F-645D9A80AC5A}" destId="{590E1AD0-759F-5049-A440-D9E4FC8E2199}" srcOrd="7" destOrd="0" presId="urn:microsoft.com/office/officeart/2005/8/layout/hierarchy1"/>
    <dgm:cxn modelId="{EA8EDCA8-5371-BB48-AAC9-38E44B04BF1C}" type="presParOf" srcId="{590E1AD0-759F-5049-A440-D9E4FC8E2199}" destId="{24D2ED3D-4713-AA41-9166-736E0BFB56FF}" srcOrd="0" destOrd="0" presId="urn:microsoft.com/office/officeart/2005/8/layout/hierarchy1"/>
    <dgm:cxn modelId="{A7323CCE-F6C0-6D49-B7EA-9B25B48D409C}" type="presParOf" srcId="{24D2ED3D-4713-AA41-9166-736E0BFB56FF}" destId="{3F0DA383-5B1D-9947-A2D0-B2DC4659F0F9}" srcOrd="0" destOrd="0" presId="urn:microsoft.com/office/officeart/2005/8/layout/hierarchy1"/>
    <dgm:cxn modelId="{35F07CC0-331C-1840-A073-C61B7871C108}" type="presParOf" srcId="{24D2ED3D-4713-AA41-9166-736E0BFB56FF}" destId="{4F863AE1-F9D4-F84F-BCAB-179411806FB6}" srcOrd="1" destOrd="0" presId="urn:microsoft.com/office/officeart/2005/8/layout/hierarchy1"/>
    <dgm:cxn modelId="{F9997E52-3C90-9549-B404-D251B8BBD759}" type="presParOf" srcId="{590E1AD0-759F-5049-A440-D9E4FC8E2199}" destId="{DE295B61-44BF-3544-9026-E64A348B07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F26E3-3154-974C-9BFB-00B92C5B92B1}">
      <dsp:nvSpPr>
        <dsp:cNvPr id="0" name=""/>
        <dsp:cNvSpPr/>
      </dsp:nvSpPr>
      <dsp:spPr>
        <a:xfrm>
          <a:off x="1965729" y="1530939"/>
          <a:ext cx="1543575" cy="24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9"/>
              </a:lnTo>
              <a:lnTo>
                <a:pt x="1543575" y="166869"/>
              </a:lnTo>
              <a:lnTo>
                <a:pt x="1543575" y="2448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FE139-FD32-F14C-B967-3FCAB2B91ABA}">
      <dsp:nvSpPr>
        <dsp:cNvPr id="0" name=""/>
        <dsp:cNvSpPr/>
      </dsp:nvSpPr>
      <dsp:spPr>
        <a:xfrm>
          <a:off x="1965729" y="1530939"/>
          <a:ext cx="514525" cy="24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9"/>
              </a:lnTo>
              <a:lnTo>
                <a:pt x="514525" y="166869"/>
              </a:lnTo>
              <a:lnTo>
                <a:pt x="514525" y="2448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34AAE-D889-0942-BAA8-1B402EBFFDBE}">
      <dsp:nvSpPr>
        <dsp:cNvPr id="0" name=""/>
        <dsp:cNvSpPr/>
      </dsp:nvSpPr>
      <dsp:spPr>
        <a:xfrm>
          <a:off x="1451204" y="1530939"/>
          <a:ext cx="514525" cy="244867"/>
        </a:xfrm>
        <a:custGeom>
          <a:avLst/>
          <a:gdLst/>
          <a:ahLst/>
          <a:cxnLst/>
          <a:rect l="0" t="0" r="0" b="0"/>
          <a:pathLst>
            <a:path>
              <a:moveTo>
                <a:pt x="514525" y="0"/>
              </a:moveTo>
              <a:lnTo>
                <a:pt x="514525" y="166869"/>
              </a:lnTo>
              <a:lnTo>
                <a:pt x="0" y="166869"/>
              </a:lnTo>
              <a:lnTo>
                <a:pt x="0" y="2448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5E074-77D7-CB4A-BE37-FB4A8831D450}">
      <dsp:nvSpPr>
        <dsp:cNvPr id="0" name=""/>
        <dsp:cNvSpPr/>
      </dsp:nvSpPr>
      <dsp:spPr>
        <a:xfrm>
          <a:off x="422154" y="1530939"/>
          <a:ext cx="1543575" cy="244867"/>
        </a:xfrm>
        <a:custGeom>
          <a:avLst/>
          <a:gdLst/>
          <a:ahLst/>
          <a:cxnLst/>
          <a:rect l="0" t="0" r="0" b="0"/>
          <a:pathLst>
            <a:path>
              <a:moveTo>
                <a:pt x="1543575" y="0"/>
              </a:moveTo>
              <a:lnTo>
                <a:pt x="1543575" y="166869"/>
              </a:lnTo>
              <a:lnTo>
                <a:pt x="0" y="166869"/>
              </a:lnTo>
              <a:lnTo>
                <a:pt x="0" y="2448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BF9B5-4FEF-1C48-849A-0F521A365689}">
      <dsp:nvSpPr>
        <dsp:cNvPr id="0" name=""/>
        <dsp:cNvSpPr/>
      </dsp:nvSpPr>
      <dsp:spPr>
        <a:xfrm>
          <a:off x="1920009" y="751433"/>
          <a:ext cx="91440" cy="2448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8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6F4C-E2CF-0A4C-A62F-7FE086913A43}">
      <dsp:nvSpPr>
        <dsp:cNvPr id="0" name=""/>
        <dsp:cNvSpPr/>
      </dsp:nvSpPr>
      <dsp:spPr>
        <a:xfrm>
          <a:off x="1544754" y="216795"/>
          <a:ext cx="841950" cy="534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33804-B369-6A44-9922-DE6236CCB449}">
      <dsp:nvSpPr>
        <dsp:cNvPr id="0" name=""/>
        <dsp:cNvSpPr/>
      </dsp:nvSpPr>
      <dsp:spPr>
        <a:xfrm>
          <a:off x="1638304" y="305668"/>
          <a:ext cx="841950" cy="534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IMAS</a:t>
          </a:r>
          <a:endParaRPr lang="en-GB" sz="1400" kern="1200" dirty="0"/>
        </a:p>
      </dsp:txBody>
      <dsp:txXfrm>
        <a:off x="1653963" y="321327"/>
        <a:ext cx="810632" cy="503320"/>
      </dsp:txXfrm>
    </dsp:sp>
    <dsp:sp modelId="{84ABA42A-622C-974A-98E5-576FA3BBF943}">
      <dsp:nvSpPr>
        <dsp:cNvPr id="0" name=""/>
        <dsp:cNvSpPr/>
      </dsp:nvSpPr>
      <dsp:spPr>
        <a:xfrm>
          <a:off x="1544754" y="996301"/>
          <a:ext cx="841950" cy="534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D0CB3-439E-7043-AF69-0A45525664A4}">
      <dsp:nvSpPr>
        <dsp:cNvPr id="0" name=""/>
        <dsp:cNvSpPr/>
      </dsp:nvSpPr>
      <dsp:spPr>
        <a:xfrm>
          <a:off x="1638304" y="1085173"/>
          <a:ext cx="841950" cy="534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UDA</a:t>
          </a:r>
        </a:p>
      </dsp:txBody>
      <dsp:txXfrm>
        <a:off x="1653963" y="1100832"/>
        <a:ext cx="810632" cy="503320"/>
      </dsp:txXfrm>
    </dsp:sp>
    <dsp:sp modelId="{B6C63048-74EB-3947-9CE3-143C69FE68BA}">
      <dsp:nvSpPr>
        <dsp:cNvPr id="0" name=""/>
        <dsp:cNvSpPr/>
      </dsp:nvSpPr>
      <dsp:spPr>
        <a:xfrm>
          <a:off x="1179" y="1775806"/>
          <a:ext cx="841950" cy="534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12DFE-70B9-AD45-9110-FAAE79EF3CA6}">
      <dsp:nvSpPr>
        <dsp:cNvPr id="0" name=""/>
        <dsp:cNvSpPr/>
      </dsp:nvSpPr>
      <dsp:spPr>
        <a:xfrm>
          <a:off x="94729" y="1864679"/>
          <a:ext cx="841950" cy="534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WEST mappings</a:t>
          </a:r>
        </a:p>
      </dsp:txBody>
      <dsp:txXfrm>
        <a:off x="110388" y="1880338"/>
        <a:ext cx="810632" cy="503320"/>
      </dsp:txXfrm>
    </dsp:sp>
    <dsp:sp modelId="{6A59B062-B2F7-4E4C-BA40-FFF03FB860F3}">
      <dsp:nvSpPr>
        <dsp:cNvPr id="0" name=""/>
        <dsp:cNvSpPr/>
      </dsp:nvSpPr>
      <dsp:spPr>
        <a:xfrm>
          <a:off x="1030229" y="1775806"/>
          <a:ext cx="841950" cy="534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201E8-37C6-3642-BAEE-52883E7B6A31}">
      <dsp:nvSpPr>
        <dsp:cNvPr id="0" name=""/>
        <dsp:cNvSpPr/>
      </dsp:nvSpPr>
      <dsp:spPr>
        <a:xfrm>
          <a:off x="1123779" y="1864679"/>
          <a:ext cx="841950" cy="534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JET mappings</a:t>
          </a:r>
        </a:p>
      </dsp:txBody>
      <dsp:txXfrm>
        <a:off x="1139438" y="1880338"/>
        <a:ext cx="810632" cy="503320"/>
      </dsp:txXfrm>
    </dsp:sp>
    <dsp:sp modelId="{4D63C99E-1C51-CE4A-9564-2667B670C803}">
      <dsp:nvSpPr>
        <dsp:cNvPr id="0" name=""/>
        <dsp:cNvSpPr/>
      </dsp:nvSpPr>
      <dsp:spPr>
        <a:xfrm>
          <a:off x="2059279" y="1775806"/>
          <a:ext cx="841950" cy="534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EA541-E07E-4F42-85C7-C2EC635C2337}">
      <dsp:nvSpPr>
        <dsp:cNvPr id="0" name=""/>
        <dsp:cNvSpPr/>
      </dsp:nvSpPr>
      <dsp:spPr>
        <a:xfrm>
          <a:off x="2152829" y="1864679"/>
          <a:ext cx="841950" cy="534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ASDEX mappings</a:t>
          </a:r>
        </a:p>
      </dsp:txBody>
      <dsp:txXfrm>
        <a:off x="2168488" y="1880338"/>
        <a:ext cx="810632" cy="503320"/>
      </dsp:txXfrm>
    </dsp:sp>
    <dsp:sp modelId="{3F0DA383-5B1D-9947-A2D0-B2DC4659F0F9}">
      <dsp:nvSpPr>
        <dsp:cNvPr id="0" name=""/>
        <dsp:cNvSpPr/>
      </dsp:nvSpPr>
      <dsp:spPr>
        <a:xfrm>
          <a:off x="3088329" y="1775806"/>
          <a:ext cx="841950" cy="534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63AE1-F9D4-F84F-BCAB-179411806FB6}">
      <dsp:nvSpPr>
        <dsp:cNvPr id="0" name=""/>
        <dsp:cNvSpPr/>
      </dsp:nvSpPr>
      <dsp:spPr>
        <a:xfrm>
          <a:off x="3181879" y="1864679"/>
          <a:ext cx="841950" cy="534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MAST mappings</a:t>
          </a:r>
        </a:p>
      </dsp:txBody>
      <dsp:txXfrm>
        <a:off x="3197538" y="1880338"/>
        <a:ext cx="810632" cy="503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23/02/2020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23/02/2020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5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2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521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9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19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18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9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292080" y="5805264"/>
            <a:ext cx="3610184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sp>
        <p:nvSpPr>
          <p:cNvPr id="2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267744" y="5759499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IAEA Technical Meeting, Vienna, 28-31 May 2019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842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IAEA Technical Meeting, Vienna, 28-31 May 2019</a:t>
            </a:r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0B204-358A-1543-8597-F731EA69B2D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euro-fusion.org/iterphysicswiki/index.php/WPCD:_Code_development_for_Integrated_modelling" TargetMode="External"/><Relationship Id="rId2" Type="http://schemas.openxmlformats.org/officeDocument/2006/relationships/hyperlink" Target="https://wpcd-workflows.github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WpcdW" TargetMode="External"/><Relationship Id="rId5" Type="http://schemas.openxmlformats.org/officeDocument/2006/relationships/hyperlink" Target="https://www.youtube.com/channel/UC0rwQ4Wc6in5bInIUVgK8dw?view_as=subscriber" TargetMode="External"/><Relationship Id="rId4" Type="http://schemas.openxmlformats.org/officeDocument/2006/relationships/hyperlink" Target="https://app.slack.com/client/T3QB59XSR/C3QUJV5D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ctpp.201700177" TargetMode="External"/><Relationship Id="rId2" Type="http://schemas.openxmlformats.org/officeDocument/2006/relationships/hyperlink" Target="https://doi.org/10.1063/1.501765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17/S0022377818000326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9.jpeg"/><Relationship Id="rId10" Type="http://schemas.microsoft.com/office/2007/relationships/diagramDrawing" Target="../diagrams/drawing1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hyperlink" Target="https://wpcd-workflows.github.io/IMASviz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9ZPearGPTrWzHCKQsu87YA?view_as=subscriber" TargetMode="External"/><Relationship Id="rId4" Type="http://schemas.openxmlformats.org/officeDocument/2006/relationships/image" Target="../media/image2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9036496" cy="1584176"/>
          </a:xfrm>
        </p:spPr>
        <p:txBody>
          <a:bodyPr/>
          <a:lstStyle/>
          <a:p>
            <a:br>
              <a:rPr lang="en-GB" sz="3200" dirty="0"/>
            </a:br>
            <a:r>
              <a:rPr lang="en-US" sz="3200" dirty="0">
                <a:solidFill>
                  <a:schemeClr val="bg1"/>
                </a:solidFill>
              </a:rPr>
              <a:t>Review of WP Code Development  activities in 2019</a:t>
            </a:r>
            <a:br>
              <a:rPr lang="en-GB" sz="28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00" y="4221088"/>
            <a:ext cx="8928992" cy="1368152"/>
          </a:xfrm>
        </p:spPr>
        <p:txBody>
          <a:bodyPr>
            <a:normAutofit/>
          </a:bodyPr>
          <a:lstStyle/>
          <a:p>
            <a:r>
              <a:rPr lang="en-GB" sz="1600" u="sng" dirty="0"/>
              <a:t>Michele Romanelli</a:t>
            </a:r>
          </a:p>
          <a:p>
            <a:endParaRPr lang="en-GB" sz="1600" dirty="0"/>
          </a:p>
          <a:p>
            <a:r>
              <a:rPr lang="en-GB" sz="1600" dirty="0"/>
              <a:t>WPCD Annual Planning Meeting –  Frascati, 24-28 February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207CF-699B-BA4D-87E9-2F6644890D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877272"/>
            <a:ext cx="1656184" cy="644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DE36CF-54EC-8E48-BC42-A9F297F509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5668440"/>
            <a:ext cx="935608" cy="90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8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1" y="430222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>
              <a:buFont typeface="Wingdings" charset="2"/>
              <a:buChar char="Ø"/>
            </a:pPr>
            <a:r>
              <a:rPr lang="en-GB" sz="2000" b="1" dirty="0"/>
              <a:t>ETS-5 (CPO)  / ETS-6 (IDS)  </a:t>
            </a:r>
            <a:r>
              <a:rPr lang="en-GB" sz="2000" dirty="0">
                <a:solidFill>
                  <a:srgbClr val="FF0000"/>
                </a:solidFill>
              </a:rPr>
              <a:t>different Internal data structure </a:t>
            </a:r>
            <a:r>
              <a:rPr lang="en-GB" sz="2000" dirty="0">
                <a:solidFill>
                  <a:srgbClr val="00B050"/>
                </a:solidFill>
              </a:rPr>
              <a:t>same input data</a:t>
            </a:r>
          </a:p>
          <a:p>
            <a:pPr>
              <a:buFont typeface="Wingdings" charset="2"/>
              <a:buChar char="Ø"/>
            </a:pPr>
            <a:r>
              <a:rPr lang="en-GB" sz="2000" dirty="0"/>
              <a:t>Fully Tokamak independent: </a:t>
            </a:r>
            <a:r>
              <a:rPr lang="en-GB" sz="2000" dirty="0">
                <a:solidFill>
                  <a:srgbClr val="00B050"/>
                </a:solidFill>
              </a:rPr>
              <a:t>only IMAS data used as input to the workflow</a:t>
            </a:r>
          </a:p>
          <a:p>
            <a:pPr>
              <a:buFont typeface="Wingdings" charset="2"/>
              <a:buChar char="Ø"/>
            </a:pPr>
            <a:endParaRPr lang="en-GB" sz="2000" dirty="0"/>
          </a:p>
          <a:p>
            <a:pPr>
              <a:buFont typeface="Wingdings" charset="2"/>
              <a:buChar char="Ø"/>
            </a:pPr>
            <a:endParaRPr lang="en-GB" sz="2000" dirty="0"/>
          </a:p>
          <a:p>
            <a:pPr>
              <a:buFont typeface="Wingdings" charset="2"/>
              <a:buChar char="Ø"/>
            </a:pPr>
            <a:endParaRPr lang="en-GB" sz="2000" dirty="0"/>
          </a:p>
          <a:p>
            <a:pPr>
              <a:buFont typeface="Wingdings" charset="2"/>
              <a:buChar char="Ø"/>
            </a:pPr>
            <a:endParaRPr lang="en-GB" sz="2000" dirty="0"/>
          </a:p>
          <a:p>
            <a:pPr>
              <a:buFont typeface="Wingdings" charset="2"/>
              <a:buChar char="Ø"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charset="2"/>
              <a:buChar char="Ø"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charset="2"/>
              <a:buChar char="Ø"/>
            </a:pPr>
            <a:endParaRPr lang="en-GB" sz="2000" dirty="0"/>
          </a:p>
          <a:p>
            <a:pPr>
              <a:buFont typeface="Wingdings" charset="2"/>
              <a:buChar char="Ø"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7862" y="6360505"/>
            <a:ext cx="1021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C39C65-F64F-624D-8E5F-2E4A83CE6E04}"/>
              </a:ext>
            </a:extLst>
          </p:cNvPr>
          <p:cNvCxnSpPr/>
          <p:nvPr/>
        </p:nvCxnSpPr>
        <p:spPr>
          <a:xfrm>
            <a:off x="5472100" y="3277134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E85CC87-3044-C148-AA95-5EFA2D6C12EA}"/>
              </a:ext>
            </a:extLst>
          </p:cNvPr>
          <p:cNvSpPr txBox="1"/>
          <p:nvPr/>
        </p:nvSpPr>
        <p:spPr>
          <a:xfrm>
            <a:off x="608690" y="4797152"/>
            <a:ext cx="1263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data / interfaces  for MST  prepared in EWE tasks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BC735-77F4-F14E-B2DC-E5EA32F55E93}"/>
              </a:ext>
            </a:extLst>
          </p:cNvPr>
          <p:cNvSpPr/>
          <p:nvPr/>
        </p:nvSpPr>
        <p:spPr>
          <a:xfrm>
            <a:off x="6453850" y="2659731"/>
            <a:ext cx="1584176" cy="115211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Neutron rate / Transport coefficients / profiles evolution</a:t>
            </a:r>
          </a:p>
        </p:txBody>
      </p:sp>
      <p:pic>
        <p:nvPicPr>
          <p:cNvPr id="19" name="Picture 18" descr="Screenshot 2018-11-02 at 14.50.15.png">
            <a:extLst>
              <a:ext uri="{FF2B5EF4-FFF2-40B4-BE49-F238E27FC236}">
                <a16:creationId xmlns:a16="http://schemas.microsoft.com/office/drawing/2014/main" id="{3BC238B1-218B-234C-A3FA-BC2DBC7459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296" y="2512891"/>
            <a:ext cx="4682812" cy="17081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E58F36-B2FB-BD41-B61A-3805DB86F40A}"/>
              </a:ext>
            </a:extLst>
          </p:cNvPr>
          <p:cNvSpPr/>
          <p:nvPr/>
        </p:nvSpPr>
        <p:spPr>
          <a:xfrm>
            <a:off x="664822" y="2286241"/>
            <a:ext cx="1368152" cy="949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29A45-79AF-BD4D-8967-386293003380}"/>
              </a:ext>
            </a:extLst>
          </p:cNvPr>
          <p:cNvSpPr txBox="1"/>
          <p:nvPr/>
        </p:nvSpPr>
        <p:spPr>
          <a:xfrm>
            <a:off x="772834" y="2353804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JET/MST data in IDS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6528A-C209-8B4E-AFAD-D29C2EE52AE0}"/>
              </a:ext>
            </a:extLst>
          </p:cNvPr>
          <p:cNvSpPr/>
          <p:nvPr/>
        </p:nvSpPr>
        <p:spPr>
          <a:xfrm>
            <a:off x="624424" y="3728739"/>
            <a:ext cx="1368152" cy="949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JET/MST Machine Description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E82947-4F1C-9446-BE20-25F47003E4D8}"/>
              </a:ext>
            </a:extLst>
          </p:cNvPr>
          <p:cNvGrpSpPr/>
          <p:nvPr/>
        </p:nvGrpSpPr>
        <p:grpSpPr>
          <a:xfrm>
            <a:off x="2173651" y="5085185"/>
            <a:ext cx="1728192" cy="1264111"/>
            <a:chOff x="2173651" y="5097280"/>
            <a:chExt cx="1728192" cy="91521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528532-58F2-954E-8A44-481B7844AFE0}"/>
                </a:ext>
              </a:extLst>
            </p:cNvPr>
            <p:cNvSpPr/>
            <p:nvPr/>
          </p:nvSpPr>
          <p:spPr>
            <a:xfrm>
              <a:off x="2173651" y="5123608"/>
              <a:ext cx="1534253" cy="8888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346660-5B2C-8245-A87B-EFB26E14EE65}"/>
                </a:ext>
              </a:extLst>
            </p:cNvPr>
            <p:cNvSpPr txBox="1"/>
            <p:nvPr/>
          </p:nvSpPr>
          <p:spPr>
            <a:xfrm>
              <a:off x="2195735" y="5097280"/>
              <a:ext cx="1706108" cy="86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Heating and Current Drive modules - </a:t>
              </a:r>
              <a:r>
                <a:rPr lang="en-US" b="1" dirty="0">
                  <a:solidFill>
                    <a:srgbClr val="FF0000"/>
                  </a:solidFill>
                </a:rPr>
                <a:t>Sources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6A841E-584A-B643-96E3-C3F9371180B7}"/>
              </a:ext>
            </a:extLst>
          </p:cNvPr>
          <p:cNvGrpSpPr/>
          <p:nvPr/>
        </p:nvGrpSpPr>
        <p:grpSpPr>
          <a:xfrm>
            <a:off x="3901845" y="5085184"/>
            <a:ext cx="1728194" cy="981785"/>
            <a:chOff x="2173651" y="5123608"/>
            <a:chExt cx="1728194" cy="9817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50F0263-235B-534F-926C-71C237D0EC7C}"/>
                </a:ext>
              </a:extLst>
            </p:cNvPr>
            <p:cNvSpPr/>
            <p:nvPr/>
          </p:nvSpPr>
          <p:spPr>
            <a:xfrm>
              <a:off x="2173651" y="5123608"/>
              <a:ext cx="1534253" cy="9817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68C026-059F-5841-B3D0-5BBE3E1F922A}"/>
                </a:ext>
              </a:extLst>
            </p:cNvPr>
            <p:cNvSpPr txBox="1"/>
            <p:nvPr/>
          </p:nvSpPr>
          <p:spPr>
            <a:xfrm>
              <a:off x="2195735" y="5182063"/>
              <a:ext cx="17061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Transport models</a:t>
              </a:r>
            </a:p>
            <a:p>
              <a:r>
                <a:rPr lang="en-US" b="1" dirty="0" err="1"/>
                <a:t>Qualikiz</a:t>
              </a:r>
              <a:r>
                <a:rPr lang="en-US" b="1" dirty="0"/>
                <a:t>, TGLF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2959A7-DF01-2A44-A933-6937D47A6129}"/>
              </a:ext>
            </a:extLst>
          </p:cNvPr>
          <p:cNvCxnSpPr/>
          <p:nvPr/>
        </p:nvCxnSpPr>
        <p:spPr>
          <a:xfrm flipV="1">
            <a:off x="2987824" y="4149080"/>
            <a:ext cx="0" cy="902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18AC47B-E5F6-6E4B-B58C-73E7744A4229}"/>
              </a:ext>
            </a:extLst>
          </p:cNvPr>
          <p:cNvCxnSpPr/>
          <p:nvPr/>
        </p:nvCxnSpPr>
        <p:spPr>
          <a:xfrm flipV="1">
            <a:off x="4572000" y="4110656"/>
            <a:ext cx="0" cy="902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A05851D-94A7-C14B-B008-6A89462C2D05}"/>
              </a:ext>
            </a:extLst>
          </p:cNvPr>
          <p:cNvSpPr txBox="1"/>
          <p:nvPr/>
        </p:nvSpPr>
        <p:spPr>
          <a:xfrm>
            <a:off x="6156176" y="4350003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Same functionality as TRANSP available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highlight>
                  <a:srgbClr val="FFFF00"/>
                </a:highlight>
              </a:rPr>
              <a:t>Statistical benchmark with TRANSP carried out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on more than 100 JET discharges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01332E-5468-8A41-98FA-A118A28EF20E}"/>
              </a:ext>
            </a:extLst>
          </p:cNvPr>
          <p:cNvSpPr/>
          <p:nvPr/>
        </p:nvSpPr>
        <p:spPr>
          <a:xfrm>
            <a:off x="6453850" y="1988840"/>
            <a:ext cx="1584176" cy="524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81FA0D-497D-6E40-8C70-C9E1735283F1}"/>
              </a:ext>
            </a:extLst>
          </p:cNvPr>
          <p:cNvSpPr txBox="1"/>
          <p:nvPr/>
        </p:nvSpPr>
        <p:spPr>
          <a:xfrm>
            <a:off x="6588224" y="191683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Synthetic diagnostics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AE97F55-BE5D-5A4F-AB1D-C60D6CD4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457200"/>
          </a:xfrm>
        </p:spPr>
        <p:txBody>
          <a:bodyPr/>
          <a:lstStyle/>
          <a:p>
            <a:r>
              <a:rPr lang="en-GB" sz="2400" dirty="0"/>
              <a:t>The European Transport Simulator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8FDEF8C-3F45-3A42-B0D0-764E94573F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486" y="3444158"/>
            <a:ext cx="577923" cy="560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23D512-BCE9-DB4B-B62B-6EA5DE032797}"/>
              </a:ext>
            </a:extLst>
          </p:cNvPr>
          <p:cNvSpPr txBox="1"/>
          <p:nvPr/>
        </p:nvSpPr>
        <p:spPr>
          <a:xfrm>
            <a:off x="3129823" y="6433616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G. </a:t>
            </a:r>
            <a:r>
              <a:rPr lang="en-US" sz="1600" dirty="0" err="1"/>
              <a:t>Falchetto</a:t>
            </a:r>
            <a:r>
              <a:rPr lang="en-US" sz="1600" dirty="0"/>
              <a:t> </a:t>
            </a:r>
            <a:r>
              <a:rPr lang="en-US" sz="1600" i="1" dirty="0"/>
              <a:t>et al</a:t>
            </a:r>
            <a:r>
              <a:rPr lang="en-US" sz="1600" dirty="0"/>
              <a:t>, EPS 2019</a:t>
            </a:r>
          </a:p>
        </p:txBody>
      </p:sp>
    </p:spTree>
    <p:extLst>
      <p:ext uri="{BB962C8B-B14F-4D97-AF65-F5344CB8AC3E}">
        <p14:creationId xmlns:p14="http://schemas.microsoft.com/office/powerpoint/2010/main" val="119410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862" y="6360505"/>
            <a:ext cx="1021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29A45-79AF-BD4D-8967-386293003380}"/>
              </a:ext>
            </a:extLst>
          </p:cNvPr>
          <p:cNvSpPr txBox="1"/>
          <p:nvPr/>
        </p:nvSpPr>
        <p:spPr>
          <a:xfrm>
            <a:off x="772834" y="2353804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JET/MST data in IDS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AE97F55-BE5D-5A4F-AB1D-C60D6CD4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457200"/>
          </a:xfrm>
        </p:spPr>
        <p:txBody>
          <a:bodyPr/>
          <a:lstStyle/>
          <a:p>
            <a:r>
              <a:rPr lang="en-GB" sz="2400" dirty="0"/>
              <a:t>Statistical benchmark of ETS vs TRANSP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8FDEF8C-3F45-3A42-B0D0-764E94573F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11" y="5749761"/>
            <a:ext cx="1021656" cy="991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0D7ACE-F3D3-F144-9C90-777EC7C116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790797"/>
            <a:ext cx="7607237" cy="49637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802F60-36FE-2D43-AF32-57E288F7810E}"/>
              </a:ext>
            </a:extLst>
          </p:cNvPr>
          <p:cNvSpPr txBox="1"/>
          <p:nvPr/>
        </p:nvSpPr>
        <p:spPr>
          <a:xfrm>
            <a:off x="2771800" y="6360505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T. </a:t>
            </a:r>
            <a:r>
              <a:rPr lang="en-US" sz="1600" dirty="0" err="1"/>
              <a:t>Slendebroek</a:t>
            </a:r>
            <a:r>
              <a:rPr lang="en-US" sz="1600" dirty="0"/>
              <a:t>, MSC thesis, 2019</a:t>
            </a:r>
          </a:p>
        </p:txBody>
      </p:sp>
    </p:spTree>
    <p:extLst>
      <p:ext uri="{BB962C8B-B14F-4D97-AF65-F5344CB8AC3E}">
        <p14:creationId xmlns:p14="http://schemas.microsoft.com/office/powerpoint/2010/main" val="780914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862" y="6360505"/>
            <a:ext cx="1021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29A45-79AF-BD4D-8967-386293003380}"/>
              </a:ext>
            </a:extLst>
          </p:cNvPr>
          <p:cNvSpPr txBox="1"/>
          <p:nvPr/>
        </p:nvSpPr>
        <p:spPr>
          <a:xfrm>
            <a:off x="772834" y="2353804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JET/MST data in IDS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AE97F55-BE5D-5A4F-AB1D-C60D6CD4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457200"/>
          </a:xfrm>
        </p:spPr>
        <p:txBody>
          <a:bodyPr/>
          <a:lstStyle/>
          <a:p>
            <a:r>
              <a:rPr lang="en-GB" sz="2400" dirty="0"/>
              <a:t>NBI Heating in ETS – geometry via NBI IDS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0D22C9-1696-9F4F-B16B-E3F4108C13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7519"/>
            <a:ext cx="9144000" cy="59167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2C0A08-E374-7647-B94F-B7A93D94CD40}"/>
              </a:ext>
            </a:extLst>
          </p:cNvPr>
          <p:cNvSpPr/>
          <p:nvPr/>
        </p:nvSpPr>
        <p:spPr>
          <a:xfrm>
            <a:off x="6012160" y="6453336"/>
            <a:ext cx="2808312" cy="260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BD1508-2961-B144-8FDB-326B7439A666}"/>
              </a:ext>
            </a:extLst>
          </p:cNvPr>
          <p:cNvSpPr/>
          <p:nvPr/>
        </p:nvSpPr>
        <p:spPr>
          <a:xfrm>
            <a:off x="6228184" y="3816183"/>
            <a:ext cx="2880320" cy="260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7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862" y="6360505"/>
            <a:ext cx="1021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29A45-79AF-BD4D-8967-386293003380}"/>
              </a:ext>
            </a:extLst>
          </p:cNvPr>
          <p:cNvSpPr txBox="1"/>
          <p:nvPr/>
        </p:nvSpPr>
        <p:spPr>
          <a:xfrm>
            <a:off x="772834" y="2353804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JET/MST data in IDS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AE97F55-BE5D-5A4F-AB1D-C60D6CD4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136904" cy="457200"/>
          </a:xfrm>
        </p:spPr>
        <p:txBody>
          <a:bodyPr/>
          <a:lstStyle/>
          <a:p>
            <a:r>
              <a:rPr lang="en-GB" sz="2400" dirty="0"/>
              <a:t>ECRH Heating in ETS – geometry via </a:t>
            </a:r>
            <a:r>
              <a:rPr lang="en-GB" sz="2400" dirty="0" err="1"/>
              <a:t>EC_antenna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808C6-9345-754A-8BE4-EAA9794BD8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2" y="905882"/>
            <a:ext cx="8895687" cy="5835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75C8BD-0A2D-D04F-BC66-55651507F994}"/>
              </a:ext>
            </a:extLst>
          </p:cNvPr>
          <p:cNvSpPr/>
          <p:nvPr/>
        </p:nvSpPr>
        <p:spPr>
          <a:xfrm>
            <a:off x="5868144" y="6496272"/>
            <a:ext cx="2808312" cy="260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64C475-4954-5F41-B3EB-7F53B431895F}"/>
              </a:ext>
            </a:extLst>
          </p:cNvPr>
          <p:cNvSpPr/>
          <p:nvPr/>
        </p:nvSpPr>
        <p:spPr>
          <a:xfrm>
            <a:off x="150451" y="2273002"/>
            <a:ext cx="5213637" cy="291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2DC89-03AE-6C4C-A2D6-5F07B08E6958}"/>
              </a:ext>
            </a:extLst>
          </p:cNvPr>
          <p:cNvSpPr txBox="1"/>
          <p:nvPr/>
        </p:nvSpPr>
        <p:spPr>
          <a:xfrm>
            <a:off x="179512" y="22218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with other codes outside ETS </a:t>
            </a:r>
          </a:p>
        </p:txBody>
      </p:sp>
    </p:spTree>
    <p:extLst>
      <p:ext uri="{BB962C8B-B14F-4D97-AF65-F5344CB8AC3E}">
        <p14:creationId xmlns:p14="http://schemas.microsoft.com/office/powerpoint/2010/main" val="120419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862" y="6360505"/>
            <a:ext cx="1021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29A45-79AF-BD4D-8967-386293003380}"/>
              </a:ext>
            </a:extLst>
          </p:cNvPr>
          <p:cNvSpPr txBox="1"/>
          <p:nvPr/>
        </p:nvSpPr>
        <p:spPr>
          <a:xfrm>
            <a:off x="772834" y="2353804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JET/MST data in IDS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AE97F55-BE5D-5A4F-AB1D-C60D6CD4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8" y="147976"/>
            <a:ext cx="8136904" cy="457200"/>
          </a:xfrm>
        </p:spPr>
        <p:txBody>
          <a:bodyPr/>
          <a:lstStyle/>
          <a:p>
            <a:r>
              <a:rPr lang="en-GB" sz="2400" dirty="0"/>
              <a:t>ICRH heating in ETS – geometry via </a:t>
            </a:r>
            <a:r>
              <a:rPr lang="en-GB" sz="2400" dirty="0" err="1"/>
              <a:t>IC_antenna</a:t>
            </a:r>
            <a:r>
              <a:rPr lang="en-GB" sz="24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80C8F0-5C64-6C40-86E3-57AC795269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8" y="848931"/>
            <a:ext cx="9036496" cy="58924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19C0A5-4A48-8340-9DF0-D4B0BE72A37D}"/>
              </a:ext>
            </a:extLst>
          </p:cNvPr>
          <p:cNvSpPr/>
          <p:nvPr/>
        </p:nvSpPr>
        <p:spPr>
          <a:xfrm>
            <a:off x="5940152" y="6496272"/>
            <a:ext cx="2808312" cy="260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7DD2BE-19B8-C741-857E-C72AF22D0659}"/>
              </a:ext>
            </a:extLst>
          </p:cNvPr>
          <p:cNvSpPr txBox="1"/>
          <p:nvPr/>
        </p:nvSpPr>
        <p:spPr>
          <a:xfrm>
            <a:off x="3959932" y="640281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D. Van </a:t>
            </a:r>
            <a:r>
              <a:rPr lang="en-US" sz="1600" i="1" dirty="0" err="1"/>
              <a:t>Eester</a:t>
            </a:r>
            <a:r>
              <a:rPr lang="en-US" sz="1600" i="1" dirty="0"/>
              <a:t>, Invited Talk, EFTC 2019</a:t>
            </a:r>
          </a:p>
        </p:txBody>
      </p:sp>
    </p:spTree>
    <p:extLst>
      <p:ext uri="{BB962C8B-B14F-4D97-AF65-F5344CB8AC3E}">
        <p14:creationId xmlns:p14="http://schemas.microsoft.com/office/powerpoint/2010/main" val="275517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Visualising the NBI system - AUG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27183"/>
            <a:ext cx="8229600" cy="686278"/>
          </a:xfrm>
        </p:spPr>
        <p:txBody>
          <a:bodyPr>
            <a:noAutofit/>
          </a:bodyPr>
          <a:lstStyle/>
          <a:p>
            <a:r>
              <a:rPr lang="en-GB" sz="1600" dirty="0"/>
              <a:t>The settings of the NBI system are stored in the NBI IDS</a:t>
            </a:r>
          </a:p>
          <a:p>
            <a:r>
              <a:rPr lang="en-GB" sz="1600" dirty="0"/>
              <a:t>Visualization of the beams is essential for checking settings is correctly mapped</a:t>
            </a:r>
          </a:p>
          <a:p>
            <a:r>
              <a:rPr lang="en-GB" sz="1600" dirty="0"/>
              <a:t>New visualization tools work for any Tokamak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734" y="6545236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Thomas Jonsson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545236"/>
            <a:ext cx="685800" cy="312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6D9FA1-99C7-4910-8E32-B85D378B0060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96" y="1739015"/>
            <a:ext cx="6156176" cy="2159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016" y="3881938"/>
            <a:ext cx="5796136" cy="26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46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Visualising the ECRH system - AUG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1" y="1052736"/>
            <a:ext cx="8229600" cy="686278"/>
          </a:xfrm>
        </p:spPr>
        <p:txBody>
          <a:bodyPr>
            <a:normAutofit/>
          </a:bodyPr>
          <a:lstStyle/>
          <a:p>
            <a:r>
              <a:rPr lang="en-GB" sz="2000" dirty="0"/>
              <a:t>The settings of the ECRH system are stored in the </a:t>
            </a:r>
            <a:r>
              <a:rPr lang="en-GB" sz="2000" dirty="0" err="1"/>
              <a:t>EC_antenna</a:t>
            </a:r>
            <a:r>
              <a:rPr lang="en-GB" sz="2000" dirty="0"/>
              <a:t> IDS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021288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Thomas Jonsson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545236"/>
            <a:ext cx="685800" cy="312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6D9FA1-99C7-4910-8E32-B85D378B0060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119" y="1448581"/>
            <a:ext cx="2807096" cy="2613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861" y="1458792"/>
            <a:ext cx="2880320" cy="2662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003" y="4080388"/>
            <a:ext cx="6660232" cy="274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48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Comparison: CYRANO vs TORIC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12" y="882784"/>
            <a:ext cx="8317573" cy="1863090"/>
          </a:xfrm>
        </p:spPr>
        <p:txBody>
          <a:bodyPr>
            <a:normAutofit/>
          </a:bodyPr>
          <a:lstStyle/>
          <a:p>
            <a:r>
              <a:rPr lang="en-GB" dirty="0"/>
              <a:t>ETS / TORIC simulations by Y. </a:t>
            </a:r>
            <a:r>
              <a:rPr lang="en-GB" dirty="0" err="1"/>
              <a:t>Kazakov</a:t>
            </a:r>
            <a:r>
              <a:rPr lang="en-GB" dirty="0"/>
              <a:t> done at the </a:t>
            </a:r>
            <a:r>
              <a:rPr lang="en-GB" dirty="0">
                <a:solidFill>
                  <a:srgbClr val="FF0000"/>
                </a:solidFill>
              </a:rPr>
              <a:t>MST1 ETS training </a:t>
            </a:r>
            <a:r>
              <a:rPr lang="en-GB" dirty="0"/>
              <a:t>(AUG three ion ICRH heating scenario)</a:t>
            </a:r>
          </a:p>
          <a:p>
            <a:r>
              <a:rPr lang="en-GB" dirty="0"/>
              <a:t>Qualitative similarities TORIC /CYRANO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500613"/>
            <a:ext cx="6912768" cy="312764"/>
          </a:xfrm>
        </p:spPr>
        <p:txBody>
          <a:bodyPr/>
          <a:lstStyle/>
          <a:p>
            <a:pPr algn="r"/>
            <a:r>
              <a:rPr lang="en-GB" dirty="0"/>
              <a:t>Thomas Jonsson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545236"/>
            <a:ext cx="685800" cy="312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6D9FA1-99C7-4910-8E32-B85D378B0060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718357" y="2888429"/>
            <a:ext cx="4391522" cy="3682251"/>
          </a:xfrm>
          <a:prstGeom prst="rect">
            <a:avLst/>
          </a:prstGeom>
          <a:effectLst/>
        </p:spPr>
      </p:pic>
      <p:sp>
        <p:nvSpPr>
          <p:cNvPr id="16" name="TextBox 15"/>
          <p:cNvSpPr txBox="1"/>
          <p:nvPr/>
        </p:nvSpPr>
        <p:spPr>
          <a:xfrm>
            <a:off x="4973190" y="2900263"/>
            <a:ext cx="4136689" cy="3847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/>
              <a:t>TORIC reference</a:t>
            </a:r>
            <a:endParaRPr lang="en-GB" sz="17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54" y="2654057"/>
            <a:ext cx="4390149" cy="41509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05463" y="3793586"/>
            <a:ext cx="1277914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/>
              <a:t>CYRANO</a:t>
            </a:r>
          </a:p>
        </p:txBody>
      </p:sp>
    </p:spTree>
    <p:extLst>
      <p:ext uri="{BB962C8B-B14F-4D97-AF65-F5344CB8AC3E}">
        <p14:creationId xmlns:p14="http://schemas.microsoft.com/office/powerpoint/2010/main" val="3210986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lnSpc>
                <a:spcPts val="2800"/>
              </a:lnSpc>
              <a:defRPr sz="2880"/>
            </a:lvl1pPr>
          </a:lstStyle>
          <a:p>
            <a:r>
              <a:rPr lang="en-GB" dirty="0"/>
              <a:t>JET </a:t>
            </a:r>
            <a:r>
              <a:rPr dirty="0"/>
              <a:t>94442 Neutron rate ETS vs RNT</a:t>
            </a:r>
          </a:p>
        </p:txBody>
      </p:sp>
      <p:sp>
        <p:nvSpPr>
          <p:cNvPr id="91" name="TextBox 5"/>
          <p:cNvSpPr txBox="1"/>
          <p:nvPr/>
        </p:nvSpPr>
        <p:spPr>
          <a:xfrm>
            <a:off x="218811" y="466025"/>
            <a:ext cx="881768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endParaRPr dirty="0"/>
          </a:p>
          <a:p>
            <a:r>
              <a:rPr dirty="0"/>
              <a:t>ETS </a:t>
            </a:r>
            <a:r>
              <a:rPr lang="en-GB" dirty="0"/>
              <a:t>(ASCOT/CYRANO) with Ni, H minority, T</a:t>
            </a:r>
            <a:r>
              <a:rPr lang="en-GB" baseline="-25000" dirty="0"/>
              <a:t>D</a:t>
            </a:r>
            <a:r>
              <a:rPr lang="en-GB" dirty="0"/>
              <a:t> from validated CX data, and  Zeff(t)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266E24-C996-9A4D-9DC6-57FEB7EA89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154" y="2626895"/>
            <a:ext cx="3501604" cy="4231105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7B129824-9B7B-8742-BE76-D71848209D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11" y="1138588"/>
            <a:ext cx="4307658" cy="5719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819BB0-9D48-1748-9273-7E3C23BB88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639" y="1178931"/>
            <a:ext cx="4457700" cy="165318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5196FC-86AC-FE46-AE22-AFF109E170F8}"/>
              </a:ext>
            </a:extLst>
          </p:cNvPr>
          <p:cNvCxnSpPr/>
          <p:nvPr/>
        </p:nvCxnSpPr>
        <p:spPr>
          <a:xfrm>
            <a:off x="2800953" y="2549093"/>
            <a:ext cx="1530415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dashDot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008847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07288" cy="457200"/>
          </a:xfrm>
        </p:spPr>
        <p:txBody>
          <a:bodyPr/>
          <a:lstStyle/>
          <a:p>
            <a:r>
              <a:rPr lang="en-GB" dirty="0" err="1"/>
              <a:t>IMASgo</a:t>
            </a:r>
            <a:r>
              <a:rPr lang="en-GB" dirty="0"/>
              <a:t>! data of KSTAR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545236"/>
            <a:ext cx="685800" cy="3127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A6D9FA1-99C7-4910-8E32-B85D378B0060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148375-949C-2A4B-B52B-1EAD3E7158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3" y="1589159"/>
            <a:ext cx="8432797" cy="4718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389798-7443-BB4A-A00C-A407DA2E0843}"/>
              </a:ext>
            </a:extLst>
          </p:cNvPr>
          <p:cNvSpPr txBox="1"/>
          <p:nvPr/>
        </p:nvSpPr>
        <p:spPr>
          <a:xfrm>
            <a:off x="251520" y="83671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IMASgo</a:t>
            </a:r>
            <a:r>
              <a:rPr lang="en-US" dirty="0"/>
              <a:t> now runs on the NFRI computers and allows to write IMAS data on the </a:t>
            </a:r>
            <a:r>
              <a:rPr lang="en-US" dirty="0" err="1"/>
              <a:t>EUROfusion</a:t>
            </a:r>
            <a:r>
              <a:rPr lang="en-US" dirty="0"/>
              <a:t> Gateway (requires an NFRI computer account)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4EC8A6-B297-8547-B277-E7581409E3A1}"/>
              </a:ext>
            </a:extLst>
          </p:cNvPr>
          <p:cNvSpPr txBox="1"/>
          <p:nvPr/>
        </p:nvSpPr>
        <p:spPr>
          <a:xfrm>
            <a:off x="251520" y="6413695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6"/>
                </a:solidFill>
              </a:rPr>
              <a:t>L. </a:t>
            </a:r>
            <a:r>
              <a:rPr lang="en-US" sz="1400" i="1" dirty="0" err="1">
                <a:solidFill>
                  <a:schemeClr val="accent6"/>
                </a:solidFill>
              </a:rPr>
              <a:t>Terzolo</a:t>
            </a:r>
            <a:r>
              <a:rPr lang="en-US" sz="1400" i="1" dirty="0">
                <a:solidFill>
                  <a:schemeClr val="accent6"/>
                </a:solidFill>
              </a:rPr>
              <a:t>, M.W. Lee, J.S. Kang (NFRI), C.Y. Lee, S.K. Kim, S.J. Park, M.S. Park, Y.S. Na (SNU)</a:t>
            </a:r>
          </a:p>
        </p:txBody>
      </p:sp>
    </p:spTree>
    <p:extLst>
      <p:ext uri="{BB962C8B-B14F-4D97-AF65-F5344CB8AC3E}">
        <p14:creationId xmlns:p14="http://schemas.microsoft.com/office/powerpoint/2010/main" val="130616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">
            <a:extLst>
              <a:ext uri="{FF2B5EF4-FFF2-40B4-BE49-F238E27FC236}">
                <a16:creationId xmlns:a16="http://schemas.microsoft.com/office/drawing/2014/main" id="{CCA54CBB-C1E5-574F-8D5B-4D6165FC60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35" y="3632"/>
            <a:ext cx="244153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7E0C7-BB95-2C4B-BBCE-37929B20B8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536407" y="10"/>
            <a:ext cx="3607593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B7CFC0-4983-D543-A0F9-79870922B5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6652" y="-6235"/>
            <a:ext cx="2758363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80876A-5774-3648-98BC-5B20D1DA60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1" y="2660089"/>
            <a:ext cx="3360844" cy="2641119"/>
          </a:xfrm>
          <a:custGeom>
            <a:avLst/>
            <a:gdLst>
              <a:gd name="connsiteX0" fmla="*/ 0 w 7122523"/>
              <a:gd name="connsiteY0" fmla="*/ 0 h 4197911"/>
              <a:gd name="connsiteX1" fmla="*/ 7122523 w 7122523"/>
              <a:gd name="connsiteY1" fmla="*/ 0 h 4197911"/>
              <a:gd name="connsiteX2" fmla="*/ 5177382 w 7122523"/>
              <a:gd name="connsiteY2" fmla="*/ 4197911 h 4197911"/>
              <a:gd name="connsiteX3" fmla="*/ 5171159 w 7122523"/>
              <a:gd name="connsiteY3" fmla="*/ 4197911 h 4197911"/>
              <a:gd name="connsiteX4" fmla="*/ 3981368 w 7122523"/>
              <a:gd name="connsiteY4" fmla="*/ 4197911 h 4197911"/>
              <a:gd name="connsiteX5" fmla="*/ 2331323 w 7122523"/>
              <a:gd name="connsiteY5" fmla="*/ 4197911 h 4197911"/>
              <a:gd name="connsiteX6" fmla="*/ 0 w 7122523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FB8517-595A-DE46-B5CD-2300D8C070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696476" y="10"/>
            <a:ext cx="2545457" cy="250283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4755E6-4A03-7342-BEEA-965E70C6E8EB}"/>
              </a:ext>
            </a:extLst>
          </p:cNvPr>
          <p:cNvSpPr txBox="1"/>
          <p:nvPr/>
        </p:nvSpPr>
        <p:spPr>
          <a:xfrm>
            <a:off x="246190" y="-27384"/>
            <a:ext cx="1246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WEST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632B26-3756-D344-A3F3-FC3823FB0BED}"/>
              </a:ext>
            </a:extLst>
          </p:cNvPr>
          <p:cNvSpPr txBox="1"/>
          <p:nvPr/>
        </p:nvSpPr>
        <p:spPr>
          <a:xfrm>
            <a:off x="4532683" y="-27384"/>
            <a:ext cx="1246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MAST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0ABFBC-9E74-E341-8751-80C335639CED}"/>
              </a:ext>
            </a:extLst>
          </p:cNvPr>
          <p:cNvSpPr txBox="1"/>
          <p:nvPr/>
        </p:nvSpPr>
        <p:spPr>
          <a:xfrm>
            <a:off x="6645573" y="3632"/>
            <a:ext cx="1246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AUG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C42BD-8803-DD40-AC07-53AA7383473E}"/>
              </a:ext>
            </a:extLst>
          </p:cNvPr>
          <p:cNvSpPr txBox="1"/>
          <p:nvPr/>
        </p:nvSpPr>
        <p:spPr>
          <a:xfrm>
            <a:off x="3506652" y="2708920"/>
            <a:ext cx="539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Goals of  WPCD  in 2019: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70B378-9419-AC4A-8C76-F2660204091F}"/>
              </a:ext>
            </a:extLst>
          </p:cNvPr>
          <p:cNvSpPr txBox="1"/>
          <p:nvPr/>
        </p:nvSpPr>
        <p:spPr>
          <a:xfrm>
            <a:off x="3360865" y="3284984"/>
            <a:ext cx="553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data-structure (IMAS / IDS*) and workflows developed by WPCD available to </a:t>
            </a:r>
            <a:r>
              <a:rPr lang="en-US" b="1" dirty="0">
                <a:solidFill>
                  <a:srgbClr val="FF0000"/>
                </a:solidFill>
              </a:rPr>
              <a:t>USERS in </a:t>
            </a:r>
            <a:r>
              <a:rPr lang="en-US" b="1" dirty="0" err="1">
                <a:solidFill>
                  <a:srgbClr val="FF0000"/>
                </a:solidFill>
              </a:rPr>
              <a:t>EUROfusion</a:t>
            </a:r>
            <a:r>
              <a:rPr lang="en-US" dirty="0"/>
              <a:t> for routine analysis and modelling across </a:t>
            </a:r>
            <a:r>
              <a:rPr lang="en-US" dirty="0" err="1"/>
              <a:t>EUROfusion</a:t>
            </a:r>
            <a:r>
              <a:rPr lang="en-US" dirty="0"/>
              <a:t> programs / laboratories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94CFF2-9E37-9441-A8AF-E056F4A3A1BE}"/>
              </a:ext>
            </a:extLst>
          </p:cNvPr>
          <p:cNvSpPr txBox="1"/>
          <p:nvPr/>
        </p:nvSpPr>
        <p:spPr>
          <a:xfrm>
            <a:off x="3360864" y="4598002"/>
            <a:ext cx="5536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Demonstrate the added value of </a:t>
            </a:r>
            <a:r>
              <a:rPr lang="en-US" b="1" dirty="0">
                <a:solidFill>
                  <a:srgbClr val="FF0000"/>
                </a:solidFill>
              </a:rPr>
              <a:t>using</a:t>
            </a:r>
            <a:r>
              <a:rPr lang="en-US" dirty="0"/>
              <a:t> the Integrated Modeling (WPCD) tools by supporting their </a:t>
            </a:r>
            <a:r>
              <a:rPr lang="en-US" b="1" dirty="0">
                <a:solidFill>
                  <a:srgbClr val="FF0000"/>
                </a:solidFill>
              </a:rPr>
              <a:t>use</a:t>
            </a:r>
            <a:r>
              <a:rPr lang="en-US" dirty="0"/>
              <a:t> in JET /MST for delivering new scientific results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756923-E12F-EC40-88EB-E4ACB29FB2B5}"/>
              </a:ext>
            </a:extLst>
          </p:cNvPr>
          <p:cNvSpPr txBox="1"/>
          <p:nvPr/>
        </p:nvSpPr>
        <p:spPr>
          <a:xfrm>
            <a:off x="246190" y="5733256"/>
            <a:ext cx="8502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WPCD workflows as tools for </a:t>
            </a:r>
            <a:r>
              <a:rPr lang="en-US" b="1" dirty="0">
                <a:solidFill>
                  <a:srgbClr val="FF0000"/>
                </a:solidFill>
              </a:rPr>
              <a:t>USERS</a:t>
            </a:r>
            <a:r>
              <a:rPr lang="en-US" dirty="0"/>
              <a:t> and not exclusively for developers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ECCB7D-7569-7C4E-816D-262D1C7D207F}"/>
              </a:ext>
            </a:extLst>
          </p:cNvPr>
          <p:cNvSpPr txBox="1"/>
          <p:nvPr/>
        </p:nvSpPr>
        <p:spPr>
          <a:xfrm>
            <a:off x="230325" y="642322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IMAS (ITER Modelling and Analysis System) / IDS (Interface Data Structure)</a:t>
            </a:r>
          </a:p>
        </p:txBody>
      </p:sp>
    </p:spTree>
    <p:extLst>
      <p:ext uri="{BB962C8B-B14F-4D97-AF65-F5344CB8AC3E}">
        <p14:creationId xmlns:p14="http://schemas.microsoft.com/office/powerpoint/2010/main" val="34530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C8FE61-4E3E-9848-A4F2-A90E46B872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9126"/>
            <a:ext cx="9144000" cy="2634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8EED2B-6D84-4B41-BA98-FA8D507C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7859216" cy="616496"/>
          </a:xfrm>
        </p:spPr>
        <p:txBody>
          <a:bodyPr/>
          <a:lstStyle/>
          <a:p>
            <a:r>
              <a:rPr lang="en-US" dirty="0"/>
              <a:t>Easy exchange of modules in IMAS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EB35F-31BC-6B4C-A118-A61EBF70B9B7}"/>
              </a:ext>
            </a:extLst>
          </p:cNvPr>
          <p:cNvSpPr txBox="1"/>
          <p:nvPr/>
        </p:nvSpPr>
        <p:spPr>
          <a:xfrm>
            <a:off x="111303" y="850520"/>
            <a:ext cx="6329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Modelling </a:t>
            </a:r>
            <a:r>
              <a:rPr lang="en-US" b="1" dirty="0">
                <a:solidFill>
                  <a:srgbClr val="FF0000"/>
                </a:solidFill>
              </a:rPr>
              <a:t>JT60SA scenarios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of the Initial Research Phase I and II 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with the European Transport Simulator (version 5.4.0 + CDBM)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C24E5F-AF34-1849-862F-2B44619FAE06}"/>
              </a:ext>
            </a:extLst>
          </p:cNvPr>
          <p:cNvSpPr txBox="1"/>
          <p:nvPr/>
        </p:nvSpPr>
        <p:spPr>
          <a:xfrm>
            <a:off x="111303" y="4376077"/>
            <a:ext cx="2818656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CDBM module provided by M. Honda has been made IMAS compatible and plugged into ETS</a:t>
            </a:r>
          </a:p>
          <a:p>
            <a:r>
              <a:rPr lang="en-US" dirty="0"/>
              <a:t>This allowed to carry out simulations of JT-60SA Scenario 5</a:t>
            </a:r>
          </a:p>
        </p:txBody>
      </p:sp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5A82458B-D936-7E4B-BEEC-BFCE78AB2D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1423095"/>
            <a:ext cx="2666256" cy="1371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0F6DCA-D825-984B-A820-3F681045C8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7181" y="3934270"/>
            <a:ext cx="6111699" cy="2775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2A5C32-1688-E84D-A95F-6A585491EA0C}"/>
              </a:ext>
            </a:extLst>
          </p:cNvPr>
          <p:cNvSpPr txBox="1"/>
          <p:nvPr/>
        </p:nvSpPr>
        <p:spPr>
          <a:xfrm>
            <a:off x="3419872" y="6412468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J. Ferreira</a:t>
            </a:r>
          </a:p>
        </p:txBody>
      </p:sp>
    </p:spTree>
    <p:extLst>
      <p:ext uri="{BB962C8B-B14F-4D97-AF65-F5344CB8AC3E}">
        <p14:creationId xmlns:p14="http://schemas.microsoft.com/office/powerpoint/2010/main" val="793440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 modelling with ETS-6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074" y="1817372"/>
            <a:ext cx="3128303" cy="367260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450"/>
              </a:spcAft>
            </a:pPr>
            <a:r>
              <a:rPr lang="en-GB" dirty="0"/>
              <a:t>ITER baseline scenario</a:t>
            </a:r>
            <a:br>
              <a:rPr lang="en-GB" dirty="0"/>
            </a:br>
            <a:r>
              <a:rPr lang="en-GB" sz="1500" i="1" dirty="0"/>
              <a:t>(thanks to </a:t>
            </a:r>
            <a:r>
              <a:rPr lang="en-GB" sz="1500" i="1" dirty="0" err="1"/>
              <a:t>Mireille</a:t>
            </a:r>
            <a:r>
              <a:rPr lang="en-GB" sz="1500" i="1" dirty="0"/>
              <a:t>)</a:t>
            </a:r>
            <a:endParaRPr lang="en-GB" i="1" dirty="0"/>
          </a:p>
          <a:p>
            <a:pPr lvl="1">
              <a:spcAft>
                <a:spcPts val="450"/>
              </a:spcAft>
            </a:pPr>
            <a:r>
              <a:rPr lang="en-GB" dirty="0"/>
              <a:t>input from METIS </a:t>
            </a:r>
          </a:p>
          <a:p>
            <a:pPr lvl="1">
              <a:spcAft>
                <a:spcPts val="450"/>
              </a:spcAft>
            </a:pPr>
            <a:r>
              <a:rPr lang="en-GB" dirty="0"/>
              <a:t>at ITER: public/130011/1</a:t>
            </a:r>
          </a:p>
          <a:p>
            <a:pPr>
              <a:spcAft>
                <a:spcPts val="450"/>
              </a:spcAft>
            </a:pPr>
            <a:r>
              <a:rPr lang="en-GB" dirty="0"/>
              <a:t>With the ETS</a:t>
            </a:r>
          </a:p>
          <a:p>
            <a:pPr lvl="1">
              <a:spcAft>
                <a:spcPts val="450"/>
              </a:spcAft>
            </a:pPr>
            <a:r>
              <a:rPr lang="en-GB" dirty="0"/>
              <a:t>Testing current diffusion</a:t>
            </a:r>
          </a:p>
          <a:p>
            <a:pPr lvl="1">
              <a:spcAft>
                <a:spcPts val="450"/>
              </a:spcAft>
            </a:pPr>
            <a:r>
              <a:rPr lang="en-GB" dirty="0"/>
              <a:t>Testing H&amp;CD</a:t>
            </a:r>
          </a:p>
          <a:p>
            <a:pPr>
              <a:spcAft>
                <a:spcPts val="450"/>
              </a:spcAft>
            </a:pPr>
            <a:r>
              <a:rPr lang="en-GB" dirty="0"/>
              <a:t>These are first results; </a:t>
            </a:r>
            <a:br>
              <a:rPr lang="en-GB" dirty="0"/>
            </a:br>
            <a:r>
              <a:rPr lang="en-GB" dirty="0"/>
              <a:t>to be verified!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IMEG | Jonsson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3609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2019-11-17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6027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20E0F-EF6C-A547-9B31-51BCDFCAA598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052" y="1464351"/>
            <a:ext cx="5626940" cy="420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74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072" y="3028950"/>
            <a:ext cx="3999032" cy="27324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8648" y="3008168"/>
            <a:ext cx="4054670" cy="2739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ITER, preliminary results: ICRH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5698" y="1592176"/>
            <a:ext cx="2938284" cy="1014863"/>
          </a:xfrm>
          <a:solidFill>
            <a:schemeClr val="accent1">
              <a:lumMod val="20000"/>
              <a:lumOff val="80000"/>
              <a:alpha val="94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marL="276225" lvl="1" indent="-204788">
              <a:tabLst>
                <a:tab pos="1727597" algn="l"/>
              </a:tabLst>
            </a:pPr>
            <a:r>
              <a:rPr lang="en-GB" dirty="0"/>
              <a:t>Coupling:	</a:t>
            </a:r>
            <a:r>
              <a:rPr lang="en-GB" dirty="0" err="1"/>
              <a:t>ICCoup</a:t>
            </a:r>
            <a:endParaRPr lang="en-GB" dirty="0"/>
          </a:p>
          <a:p>
            <a:pPr marL="276225" lvl="1" indent="-204788">
              <a:tabLst>
                <a:tab pos="1727597" algn="l"/>
              </a:tabLst>
            </a:pPr>
            <a:r>
              <a:rPr lang="en-GB" dirty="0"/>
              <a:t>Wave solver:	Cyrano</a:t>
            </a:r>
          </a:p>
          <a:p>
            <a:pPr marL="276225" lvl="1" indent="-204788">
              <a:tabLst>
                <a:tab pos="1727597" algn="l"/>
              </a:tabLst>
            </a:pPr>
            <a:r>
              <a:rPr lang="en-GB" dirty="0"/>
              <a:t>Fokker-Planck:	</a:t>
            </a:r>
            <a:r>
              <a:rPr lang="en-GB" dirty="0" err="1"/>
              <a:t>StixRedist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09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2019-11-17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IMEG | Jonsson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027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20E0F-EF6C-A547-9B31-51BCDFCAA598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316624" y="3103522"/>
            <a:ext cx="990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500" b="1" i="1" dirty="0">
                <a:solidFill>
                  <a:schemeClr val="accent5">
                    <a:lumMod val="75000"/>
                  </a:schemeClr>
                </a:solidFill>
              </a:rPr>
              <a:t>WAVE</a:t>
            </a:r>
          </a:p>
          <a:p>
            <a:pPr algn="ctr"/>
            <a:r>
              <a:rPr lang="en-GB" sz="1500" b="1" i="1" dirty="0">
                <a:solidFill>
                  <a:schemeClr val="accent5">
                    <a:lumMod val="75000"/>
                  </a:schemeClr>
                </a:solidFill>
              </a:rPr>
              <a:t>DAMPING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5713" y="3768292"/>
            <a:ext cx="8945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500" b="1" i="1">
                <a:solidFill>
                  <a:schemeClr val="accent5">
                    <a:lumMod val="75000"/>
                  </a:schemeClr>
                </a:solidFill>
              </a:rPr>
              <a:t>PLASMA</a:t>
            </a:r>
            <a:br>
              <a:rPr lang="en-GB" sz="1500" b="1" i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1500" b="1" i="1">
                <a:solidFill>
                  <a:schemeClr val="accent5">
                    <a:lumMod val="75000"/>
                  </a:schemeClr>
                </a:solidFill>
              </a:rPr>
              <a:t>HEATING</a:t>
            </a:r>
            <a:endParaRPr lang="en-GB" sz="15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15871" y="2717920"/>
            <a:ext cx="3799666" cy="3862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 err="1"/>
              <a:t>Collisional</a:t>
            </a:r>
            <a:r>
              <a:rPr lang="sv-SE" sz="1800" dirty="0"/>
              <a:t> </a:t>
            </a:r>
            <a:r>
              <a:rPr lang="sv-SE" sz="1800" dirty="0" err="1"/>
              <a:t>redistribution</a:t>
            </a:r>
            <a:r>
              <a:rPr lang="sv-SE" sz="1800" dirty="0"/>
              <a:t> to D and T.</a:t>
            </a:r>
            <a:endParaRPr lang="en-GB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9392" y="3928841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He3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69570" y="324765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7005" y="4174132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79623" y="2740986"/>
            <a:ext cx="3859698" cy="3397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00" dirty="0"/>
              <a:t>Power is </a:t>
            </a:r>
            <a:r>
              <a:rPr lang="sv-SE" sz="1800" dirty="0" err="1"/>
              <a:t>absorbed</a:t>
            </a:r>
            <a:r>
              <a:rPr lang="sv-SE" sz="1800" dirty="0"/>
              <a:t> </a:t>
            </a:r>
            <a:r>
              <a:rPr lang="sv-SE" sz="1800" dirty="0" err="1"/>
              <a:t>main</a:t>
            </a:r>
            <a:r>
              <a:rPr lang="sv-SE" sz="1800" dirty="0"/>
              <a:t> on the He3.</a:t>
            </a:r>
          </a:p>
        </p:txBody>
      </p:sp>
    </p:spTree>
    <p:extLst>
      <p:ext uri="{BB962C8B-B14F-4D97-AF65-F5344CB8AC3E}">
        <p14:creationId xmlns:p14="http://schemas.microsoft.com/office/powerpoint/2010/main" val="2501341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ITER, preliminary results: Current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60" y="1570597"/>
            <a:ext cx="3610616" cy="118626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Time window 200 - 300 s</a:t>
            </a:r>
          </a:p>
          <a:p>
            <a:r>
              <a:rPr lang="en-GB" dirty="0"/>
              <a:t>Spitzer resistivity with </a:t>
            </a:r>
            <a:r>
              <a:rPr lang="en-GB" dirty="0" err="1"/>
              <a:t>toroidicity</a:t>
            </a:r>
            <a:endParaRPr lang="en-GB" dirty="0"/>
          </a:p>
          <a:p>
            <a:r>
              <a:rPr lang="en-GB" dirty="0"/>
              <a:t>After initial transients we reach a state similar to METIS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099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2019-11-17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IMEG | Jonsson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20460" y="2782672"/>
            <a:ext cx="3640125" cy="2888936"/>
            <a:chOff x="7575256" y="945290"/>
            <a:chExt cx="4431423" cy="34553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75256" y="1334125"/>
              <a:ext cx="4312173" cy="26345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15993" y="3913537"/>
              <a:ext cx="3131127" cy="4433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427046" y="974361"/>
              <a:ext cx="2338249" cy="441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>
                  <a:solidFill>
                    <a:srgbClr val="FF0000"/>
                  </a:solidFill>
                </a:rPr>
                <a:t>METIS REFERENCE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75256" y="945290"/>
              <a:ext cx="4431423" cy="3455341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4652" y="3723895"/>
            <a:ext cx="4380064" cy="22768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044" y="1418333"/>
            <a:ext cx="4336587" cy="22394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950647" y="3140066"/>
            <a:ext cx="611490" cy="2124294"/>
          </a:xfrm>
          <a:prstGeom prst="rect">
            <a:avLst/>
          </a:prstGeom>
          <a:solidFill>
            <a:srgbClr val="C000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ight Arrow 18"/>
          <p:cNvSpPr/>
          <p:nvPr/>
        </p:nvSpPr>
        <p:spPr>
          <a:xfrm>
            <a:off x="1991545" y="3459256"/>
            <a:ext cx="570593" cy="198536"/>
          </a:xfrm>
          <a:prstGeom prst="rightArrow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027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820E0F-EF6C-A547-9B31-51BCDFCAA598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116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7883-BA5F-4DC5-A73D-B4013BD6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0A5BE-7284-47A6-B971-3E7AC0F8F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56" y="980727"/>
            <a:ext cx="8597940" cy="5564509"/>
          </a:xfrm>
        </p:spPr>
        <p:txBody>
          <a:bodyPr>
            <a:normAutofit fontScale="62500" lnSpcReduction="20000"/>
          </a:bodyPr>
          <a:lstStyle/>
          <a:p>
            <a:r>
              <a:rPr lang="en-GB" sz="2900" b="1" dirty="0">
                <a:solidFill>
                  <a:srgbClr val="FF0000"/>
                </a:solidFill>
              </a:rPr>
              <a:t>2019 achievement: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900" dirty="0"/>
              <a:t>Data mapping of JET/MST in IMAS completed at the level of running ETS and the Equilibrium/MHD stability workflows for all </a:t>
            </a:r>
            <a:r>
              <a:rPr lang="en-GB" sz="2900" dirty="0" err="1"/>
              <a:t>EUROfusion</a:t>
            </a:r>
            <a:r>
              <a:rPr lang="en-GB" sz="2900" dirty="0"/>
              <a:t> devices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900" dirty="0"/>
              <a:t>ETS-5 released and validated on experimental data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900" dirty="0"/>
              <a:t>Nominated ETS TRO in support of  the exploitation of ETS</a:t>
            </a:r>
          </a:p>
          <a:p>
            <a:pPr marL="457200" lvl="1" indent="0">
              <a:buNone/>
            </a:pPr>
            <a:endParaRPr lang="en-GB" sz="2900" dirty="0"/>
          </a:p>
          <a:p>
            <a:r>
              <a:rPr lang="en-GB" sz="2900" b="1" dirty="0">
                <a:solidFill>
                  <a:srgbClr val="FF0000"/>
                </a:solidFill>
              </a:rPr>
              <a:t>2020 goal: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900" dirty="0"/>
              <a:t>Release of ETS-6, fully IDS-compatible with pedestal/edge model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900" dirty="0"/>
              <a:t>Release of the Turbulence and Synthetic Diagnostics (</a:t>
            </a:r>
            <a:r>
              <a:rPr lang="en-GB" sz="2900" dirty="0" err="1"/>
              <a:t>TurbSynD</a:t>
            </a:r>
            <a:r>
              <a:rPr lang="en-GB" sz="2900" dirty="0"/>
              <a:t>) workflow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900" dirty="0"/>
              <a:t>Full deployment of the equilibrium and MHD stability workflow (EQMHD)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900" dirty="0"/>
              <a:t>Consolidate the use of ETS for physics study – ETS-TRO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900" dirty="0"/>
              <a:t>ETS/ EQMHD collaboration with KSTAR/DIIID/JT-60SA/ITER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3200" dirty="0"/>
              <a:t>“</a:t>
            </a:r>
            <a:r>
              <a:rPr lang="en-US" sz="3200" i="1" dirty="0"/>
              <a:t>Thanks to </a:t>
            </a:r>
            <a:r>
              <a:rPr lang="en-US" sz="3200" i="1" dirty="0" err="1"/>
              <a:t>theyr</a:t>
            </a:r>
            <a:r>
              <a:rPr lang="en-US" sz="3200" i="1" dirty="0"/>
              <a:t> wide use in </a:t>
            </a:r>
            <a:r>
              <a:rPr lang="en-US" sz="3200" i="1" dirty="0" err="1"/>
              <a:t>EUROfusion</a:t>
            </a:r>
            <a:r>
              <a:rPr lang="en-US" sz="3200" i="1" dirty="0"/>
              <a:t> and beyond, ETS / EQMHD will provide Europe with the most advanced and  validated workflows for ITER / JT-60-SA predictions and DEMO design</a:t>
            </a:r>
            <a:r>
              <a:rPr lang="en-US" sz="3200" dirty="0"/>
              <a:t>” </a:t>
            </a:r>
            <a:r>
              <a:rPr lang="en-US" sz="3200" i="1" dirty="0"/>
              <a:t>– M. Romanelli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737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C999-210E-4446-8BC1-CF32FA8B8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thank to the WPCD contributors!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EA51C-C041-A349-A1A1-59A60BB56A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333" y="771631"/>
            <a:ext cx="4009823" cy="2947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0EF993-8314-F84E-BE71-4E689A54EA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062" y="3789040"/>
            <a:ext cx="4355858" cy="2902325"/>
          </a:xfrm>
          <a:prstGeom prst="rect">
            <a:avLst/>
          </a:prstGeom>
        </p:spPr>
      </p:pic>
      <p:pic>
        <p:nvPicPr>
          <p:cNvPr id="7" name="Picture 6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430C9752-5CE6-6448-9F33-513B7DA93A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842764"/>
            <a:ext cx="3448315" cy="25862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12151C-62FB-0C4B-9023-78C9F62575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995297"/>
            <a:ext cx="2450907" cy="24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3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7883-BA5F-4DC5-A73D-B4013BD6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WPCD documentation and media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0A5BE-7284-47A6-B971-3E7AC0F8F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56" y="980727"/>
            <a:ext cx="8597940" cy="5564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WPCD documentation has been </a:t>
            </a:r>
            <a:r>
              <a:rPr lang="en-US" dirty="0" err="1"/>
              <a:t>organised</a:t>
            </a:r>
            <a:r>
              <a:rPr lang="en-US" dirty="0"/>
              <a:t> in two repositories with different functionalities:</a:t>
            </a:r>
            <a:endParaRPr lang="en-GB" dirty="0"/>
          </a:p>
          <a:p>
            <a:r>
              <a:rPr lang="en-GB" dirty="0"/>
              <a:t>Public pages with workflow documentation and project information at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https://wpcd-workflows.github.io</a:t>
            </a:r>
            <a:endParaRPr lang="en-GB" dirty="0"/>
          </a:p>
          <a:p>
            <a:r>
              <a:rPr lang="en-GB" dirty="0"/>
              <a:t>Internal pages on </a:t>
            </a:r>
            <a:r>
              <a:rPr lang="en-GB" dirty="0" err="1"/>
              <a:t>EUROfusion</a:t>
            </a:r>
            <a:r>
              <a:rPr lang="en-GB" dirty="0"/>
              <a:t> wiki with tasks documentation, presentations, reports, discussions etc. at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https://users.euro-fusion.org/iterphysicswiki/index.php/WPCD:_Code_development_for_Integrated_modelling</a:t>
            </a:r>
            <a:endParaRPr lang="en-GB" dirty="0"/>
          </a:p>
          <a:p>
            <a:r>
              <a:rPr lang="en-US" dirty="0"/>
              <a:t>Discussion amongst developers and amongst developers and users are taking place in a dedicated Skype Channel and on slack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https://app.slack.com/client/T3QB59XSR/C3QUJV5DL</a:t>
            </a:r>
            <a:endParaRPr lang="en-GB" dirty="0"/>
          </a:p>
          <a:p>
            <a:r>
              <a:rPr lang="en-US" dirty="0"/>
              <a:t>A YouTube channel has been setup for hosting demonstration-videos as part of the documentation </a:t>
            </a:r>
            <a:endParaRPr lang="en-GB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https://www.youtube.com/channel/UC0rwQ4Wc6in5bInIUVgK8dw?view_as=subscriber</a:t>
            </a:r>
            <a:endParaRPr lang="en-GB" dirty="0"/>
          </a:p>
          <a:p>
            <a:r>
              <a:rPr lang="en-US" dirty="0"/>
              <a:t>A Tweeter account has been setup for communication with the public on results, achievements, events linked to the WPCD activity</a:t>
            </a:r>
            <a:endParaRPr lang="en-GB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https://twitter.com/WpcdW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866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7883-BA5F-4DC5-A73D-B4013BD6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Journal Publications in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12D135-C237-2848-97AF-7789FB988B41}"/>
              </a:ext>
            </a:extLst>
          </p:cNvPr>
          <p:cNvSpPr/>
          <p:nvPr/>
        </p:nvSpPr>
        <p:spPr>
          <a:xfrm>
            <a:off x="107504" y="836712"/>
            <a:ext cx="878497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tabLst>
                <a:tab pos="-914400" algn="l"/>
                <a:tab pos="457200" algn="l"/>
              </a:tabLst>
            </a:pPr>
            <a:r>
              <a:rPr lang="en-GB" sz="16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 Integration, Data Verification and Models Validation using the ITER Integrated Modelling and Analysis System (IMAS) in </a:t>
            </a:r>
            <a:r>
              <a:rPr lang="en-GB" sz="1600" b="1" dirty="0" err="1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EUROfusio</a:t>
            </a:r>
            <a:r>
              <a:rPr lang="en-GB" sz="16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M. Romanelli et al, Fusion Science and Technology, Submitted</a:t>
            </a:r>
          </a:p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tabLst>
                <a:tab pos="-914400" algn="l"/>
                <a:tab pos="457200" algn="l"/>
              </a:tabLst>
            </a:pPr>
            <a:r>
              <a:rPr lang="en-GB" sz="16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Theory of ion matrix sheath dynamics, 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L. Kos, and D. D. </a:t>
            </a:r>
            <a:r>
              <a:rPr lang="en-GB" sz="16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Tskhakaya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AIP Advances, 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2"/>
              </a:rPr>
              <a:t>https://doi.org/10.1063/1.5017654</a:t>
            </a:r>
            <a:endParaRPr lang="en-GB" sz="16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tabLst>
                <a:tab pos="-914400" algn="l"/>
                <a:tab pos="457200" algn="l"/>
              </a:tabLst>
            </a:pPr>
            <a:r>
              <a:rPr lang="en-GB" sz="16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Analytical study of statistical error in coupled finite-volume/Monte Carlo simulations of the plasma edge, 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M. </a:t>
            </a:r>
            <a:r>
              <a:rPr lang="en-GB" sz="16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Baeten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et al, Contribution to Plasma Physic, 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3"/>
              </a:rPr>
              <a:t>https://doi.org/10.1002/ctpp.201700177</a:t>
            </a:r>
            <a:endParaRPr lang="en-GB" sz="16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tabLst>
                <a:tab pos="-914400" algn="l"/>
                <a:tab pos="457200" algn="l"/>
              </a:tabLst>
            </a:pPr>
            <a:r>
              <a:rPr lang="en-GB" sz="16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Multiscale modelling for tokamak pedestals, 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G. Abel et al, Journal of Plasma Physic, 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  <a:hlinkClick r:id="rId4"/>
              </a:rPr>
              <a:t>https://doi.org/10.1017/S0022377818000326</a:t>
            </a:r>
            <a:endParaRPr lang="en-GB" sz="1600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tabLst>
                <a:tab pos="-914400" algn="l"/>
                <a:tab pos="457200" algn="l"/>
              </a:tabLst>
            </a:pPr>
            <a:r>
              <a:rPr lang="en-GB" sz="16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Energy levels, oscillator strengths, radiative transition probabilities, level lifetimes and electron-impact excitation rate coefficients for Ne-like Mo XXXIII, 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GB" sz="16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Lorga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and V. </a:t>
            </a:r>
            <a:r>
              <a:rPr lang="en-GB" sz="16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Stancalie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Atomic Data and Nuclear Data </a:t>
            </a:r>
            <a:r>
              <a:rPr lang="en-GB" sz="16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Tables,https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://</a:t>
            </a:r>
            <a:r>
              <a:rPr lang="en-GB" sz="16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doi.org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/10.1016/j.adt.2019.07.001 </a:t>
            </a:r>
          </a:p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tabLst>
                <a:tab pos="-914400" algn="l"/>
                <a:tab pos="457200" algn="l"/>
              </a:tabLst>
            </a:pPr>
            <a:r>
              <a:rPr lang="en-GB" sz="16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Post-Processing for ITER Scrape-Off Layer Plasma Simulations (SOLPS-ITER), 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 </a:t>
            </a:r>
            <a:r>
              <a:rPr lang="en-GB" sz="16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Penko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et al, Journal of Fusion Energy, Submitted </a:t>
            </a:r>
          </a:p>
          <a:p>
            <a:pPr marL="342900" lvl="0" indent="-342900" algn="just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tabLst>
                <a:tab pos="-914400" algn="l"/>
                <a:tab pos="457200" algn="l"/>
              </a:tabLst>
            </a:pPr>
            <a:r>
              <a:rPr lang="en-GB" sz="1600" b="1" dirty="0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2D full-wave simulations of conventional reflectometry using 3D gyro-fluid plasma turbulence, 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J. Vicente et al, Plasma Physics and Controlled </a:t>
            </a:r>
            <a:r>
              <a:rPr lang="en-GB" sz="16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Fusion,https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://</a:t>
            </a:r>
            <a:r>
              <a:rPr lang="en-GB" sz="16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doi.org</a:t>
            </a:r>
            <a:r>
              <a:rPr lang="en-GB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/10.1088/1361-6587/ab5fa8</a:t>
            </a:r>
          </a:p>
        </p:txBody>
      </p:sp>
    </p:spTree>
    <p:extLst>
      <p:ext uri="{BB962C8B-B14F-4D97-AF65-F5344CB8AC3E}">
        <p14:creationId xmlns:p14="http://schemas.microsoft.com/office/powerpoint/2010/main" val="2995055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7883-BA5F-4DC5-A73D-B4013BD6B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Conference Presentations in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935C25-E3F3-B04A-8708-BD838823FDE3}"/>
              </a:ext>
            </a:extLst>
          </p:cNvPr>
          <p:cNvSpPr/>
          <p:nvPr/>
        </p:nvSpPr>
        <p:spPr>
          <a:xfrm>
            <a:off x="53752" y="671691"/>
            <a:ext cx="90364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Synthetic conventional reflectometry probing of edge and scrape-off layer plasma turbulence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J. Vicente 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al, 3rd European Conference on Plasma Diagnostics (ECPD), Lisbon, Portugal, Oral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Modeling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ICRH and ICRH-NBI synergy in high power JET scenarios using ETS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P. Huynh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et al, 23rd Topical Conference on Radiofrequency Power in Plasmas, Hefei, China, Poster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Full-wave simulations of conventional O-mode fixed frequency probing of plasma turbulence with REFMUL/GEMR codes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J. Vicente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et al,  14th International Reflectometry Workshop, Lausanne, Switzerland, Oral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Status of Code Integration, Verification and Validation in </a:t>
            </a:r>
            <a:r>
              <a:rPr lang="en-GB" sz="11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EUROfusion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M. Romanelli 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al, 3rd IAEA Technical Meeting on Fusion Data Processing, Validation and Analysis, Vienna, Austria, Oral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study of L-mode filament dynamics using synthetic and experimental BES diagnostics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O. </a:t>
            </a:r>
            <a:r>
              <a:rPr lang="en-GB" sz="1100" dirty="0" err="1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Asztalos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al, 3rd IAEA Technical Meeting on Fusion Data Processing, Validation and Analysis, Vienna, Austria, Oral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Effect of the penalized limiter-shaped heat sink for adiabatic electrons on particle transport in global gyro-kinetic simulations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P. </a:t>
            </a:r>
            <a:r>
              <a:rPr lang="en-GB" sz="1100" dirty="0" err="1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Donnel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al, 46th Conference on Plasma Physics (EPS), Milan, Italy, Oral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Interaction of energetic particles from neutral beam injection with Alfvén Eigenmodes in JT-60SA,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R. Coelho 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al, 46th Conference on Plasma Physics (EPS), Milan, Italy, Poster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study of L-mode filament dynamics using synthetic and experimental BES diagnostics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O. </a:t>
            </a:r>
            <a:r>
              <a:rPr lang="en-GB" sz="1100" dirty="0" err="1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Asztalos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al, 46th Conference on Plasma Physics (EPS), Milan, Italy, Poster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First applications of the ICRF modelling code PION in the ITER Integrated Modelling and Analysis Suite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L. </a:t>
            </a:r>
            <a:r>
              <a:rPr lang="en-GB" sz="1100" dirty="0" err="1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Arbina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al, 46th Conference on Plasma Physics (EPS), Milan, Italy, Poster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Multi-machine analysis of EU experiments using the </a:t>
            </a:r>
            <a:r>
              <a:rPr lang="en-GB" sz="11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EUROfusion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Integrated Modelling (EU-IM) framework, 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G.L. </a:t>
            </a:r>
            <a:r>
              <a:rPr lang="en-GB" sz="1100" dirty="0" err="1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Falchetto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al, 46th Conference on Plasma Physics (EPS), Milan, Italy , Poster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Full exploitation of the HYMAGYC code for a shaped cross section scenario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G. </a:t>
            </a:r>
            <a:r>
              <a:rPr lang="en-GB" sz="1100" dirty="0" err="1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Fogaccia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al, 46th Conference on Plasma Physics (EPS), Milan, Italy, Poster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Study of </a:t>
            </a:r>
            <a:r>
              <a:rPr lang="en-GB" sz="11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Alfvénic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modes driven by energetic particles using the code HYMAGYC for the NLED AUG testcase and DTT equilibria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 Vlad 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al, 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46th Conference on Plasma Physics (EPS), Milan, Italy, Poster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initial step towards JOREK integration in IMAS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GB" sz="1100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Penko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al,  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46th Conference on Plasma Physics (EPS), Milan, Italy, Poster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Application of BES synthetic diagnostics for the study of SOL filament dynamics on the EAST tokamak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O. </a:t>
            </a:r>
            <a:r>
              <a:rPr lang="en-GB" sz="1100" dirty="0" err="1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Asztalos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al, 14th International Symposium on Fusion Nuclear Technology (ISFNT), Budapest, Hungary, Poster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Core-Edge-SOL interplay of turbulence in global and flux-driven gyrokinetic simulations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GB" sz="1100" dirty="0" err="1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Caschera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al, 18th European Fusion Theory Conference (EFTC), Ghent, Belgium, Oral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Ion cyclotron resonance heating modelling of JET, ITER and DEMO scenarios within the </a:t>
            </a:r>
            <a:r>
              <a:rPr lang="en-GB" sz="11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EUROfusion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Integrated </a:t>
            </a:r>
            <a:r>
              <a:rPr lang="en-GB" sz="11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Modeling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(EU-IM) framework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        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D. Van </a:t>
            </a:r>
            <a:r>
              <a:rPr lang="en-GB" sz="1100" dirty="0" err="1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Eester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al, 18th European Fusion Theory Conference (EFTC), Ghent, Belgium, Oral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Supporting IMAS actors &amp; the European Transport Solver in OMFIT,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O. </a:t>
            </a:r>
            <a:r>
              <a:rPr lang="en-GB" sz="1100" dirty="0" err="1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Meneghini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al, 61st Annual Meeting of the APS Division of Plasma Physics, Fort Lauderdale, Florida, USA, Poster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open-source python/</a:t>
            </a:r>
            <a:r>
              <a:rPr lang="en-GB" sz="1100" b="1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cython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library for synthetic tomography diagnostics on tokamaks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Laura S. Mendoza 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al, </a:t>
            </a:r>
            <a:r>
              <a:rPr lang="en-GB" sz="11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Pyconfr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Bordeaux, France, Oral</a:t>
            </a:r>
          </a:p>
          <a:p>
            <a:pPr marL="228600" lvl="0" indent="-228600" algn="just">
              <a:spcAft>
                <a:spcPts val="0"/>
              </a:spcAft>
              <a:buFont typeface="+mj-lt"/>
              <a:buAutoNum type="arabicPeriod"/>
              <a:tabLst>
                <a:tab pos="-914400" algn="l"/>
              </a:tabLst>
            </a:pP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ITER data infrastructure and mapping of experimental data and machine description into a shared data format</a:t>
            </a:r>
            <a:r>
              <a:rPr lang="en-GB" sz="11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100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J. </a:t>
            </a:r>
            <a:r>
              <a:rPr lang="en-GB" sz="1100" dirty="0" err="1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Hollocombe</a:t>
            </a:r>
            <a:r>
              <a:rPr lang="en-GB" sz="11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24th International Conference on Computing in High Energy and Nuclear Physics (CHEP 2019), Adelaide, Australia, </a:t>
            </a:r>
            <a:r>
              <a:rPr lang="en-US" sz="1100" dirty="0">
                <a:latin typeface="Calibri" panose="020F0502020204030204" pitchFamily="34" charset="0"/>
                <a:ea typeface="MS ??"/>
                <a:cs typeface="Times New Roman" panose="02020603050405020304" pitchFamily="18" charset="0"/>
              </a:rPr>
              <a:t>Poster</a:t>
            </a:r>
            <a:r>
              <a:rPr lang="en-GB" sz="1100" dirty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178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9F04-00F2-AF44-A2CA-D774C858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WPCD Contractual Deliverables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A3393D-268A-E64C-B784-1FBD21534D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256258"/>
              </p:ext>
            </p:extLst>
          </p:nvPr>
        </p:nvGraphicFramePr>
        <p:xfrm>
          <a:off x="323528" y="1196752"/>
          <a:ext cx="8424936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925259534"/>
                    </a:ext>
                  </a:extLst>
                </a:gridCol>
                <a:gridCol w="6779016">
                  <a:extLst>
                    <a:ext uri="{9D8B030D-6E8A-4147-A177-3AD203B41FA5}">
                      <a16:colId xmlns:a16="http://schemas.microsoft.com/office/drawing/2014/main" val="4155932207"/>
                    </a:ext>
                  </a:extLst>
                </a:gridCol>
              </a:tblGrid>
              <a:tr h="257810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CD.D12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Scientific support and contribution to the publication of ETS* physics results on JET analysis </a:t>
                      </a: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</a:rPr>
                        <a:t>(2019)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Achieved</a:t>
                      </a:r>
                    </a:p>
                    <a:p>
                      <a:pPr marL="90170" algn="just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612120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CD.D13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endParaRPr lang="en-GB" sz="2000" b="0" dirty="0">
                        <a:effectLst/>
                      </a:endParaRPr>
                    </a:p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Tutorial and documentation on ETS* and training for MST1 and WPPFC users </a:t>
                      </a:r>
                      <a:r>
                        <a:rPr lang="en-GB" sz="2000" b="0" dirty="0">
                          <a:solidFill>
                            <a:srgbClr val="FF0000"/>
                          </a:solidFill>
                          <a:effectLst/>
                        </a:rPr>
                        <a:t>(2019)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Achieved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170" algn="just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17046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0A5CC2E-1CBA-B74A-A794-80786D2EB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353534"/>
              </p:ext>
            </p:extLst>
          </p:nvPr>
        </p:nvGraphicFramePr>
        <p:xfrm>
          <a:off x="323528" y="3645024"/>
          <a:ext cx="8424936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888424646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2579179771"/>
                    </a:ext>
                  </a:extLst>
                </a:gridCol>
              </a:tblGrid>
              <a:tr h="376674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CD.D15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Release of turbulence workflow, documentation and  contribution to a publication on physics applications (MST1/JET)  (2020)</a:t>
                      </a:r>
                    </a:p>
                    <a:p>
                      <a:pPr marL="90170" algn="just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9515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42CA56-3B5A-AC44-A83A-579A16B64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571492"/>
              </p:ext>
            </p:extLst>
          </p:nvPr>
        </p:nvGraphicFramePr>
        <p:xfrm>
          <a:off x="323528" y="5157192"/>
          <a:ext cx="8424936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8296">
                  <a:extLst>
                    <a:ext uri="{9D8B030D-6E8A-4147-A177-3AD203B41FA5}">
                      <a16:colId xmlns:a16="http://schemas.microsoft.com/office/drawing/2014/main" val="732256630"/>
                    </a:ext>
                  </a:extLst>
                </a:gridCol>
                <a:gridCol w="6776640">
                  <a:extLst>
                    <a:ext uri="{9D8B030D-6E8A-4147-A177-3AD203B41FA5}">
                      <a16:colId xmlns:a16="http://schemas.microsoft.com/office/drawing/2014/main" val="2948721501"/>
                    </a:ext>
                  </a:extLst>
                </a:gridCol>
              </a:tblGrid>
              <a:tr h="257810"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CD.D16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just"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0170" algn="just"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Tutorial, training, documentation on and release of the core-edge transport simulator </a:t>
                      </a:r>
                      <a:r>
                        <a:rPr lang="en-GB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ETS-6</a:t>
                      </a:r>
                      <a:r>
                        <a:rPr lang="en-GB" sz="2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 in IMAS (2020)</a:t>
                      </a:r>
                    </a:p>
                    <a:p>
                      <a:pPr marL="90170" algn="just"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9052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1CBBF2-7C02-BE45-A2D9-A92D795809E9}"/>
              </a:ext>
            </a:extLst>
          </p:cNvPr>
          <p:cNvSpPr txBox="1"/>
          <p:nvPr/>
        </p:nvSpPr>
        <p:spPr>
          <a:xfrm>
            <a:off x="457200" y="755412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Deliverables from approved  </a:t>
            </a:r>
            <a:r>
              <a:rPr lang="en-US" dirty="0" err="1"/>
              <a:t>EUROfusion</a:t>
            </a:r>
            <a:r>
              <a:rPr lang="en-US" dirty="0"/>
              <a:t> Workplan 2019 – 2020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BA12F-C60F-4644-BDBF-DE578480F510}"/>
              </a:ext>
            </a:extLst>
          </p:cNvPr>
          <p:cNvSpPr txBox="1"/>
          <p:nvPr/>
        </p:nvSpPr>
        <p:spPr>
          <a:xfrm>
            <a:off x="323528" y="644984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ETS (European Transport Simulator)</a:t>
            </a:r>
          </a:p>
        </p:txBody>
      </p:sp>
    </p:spTree>
    <p:extLst>
      <p:ext uri="{BB962C8B-B14F-4D97-AF65-F5344CB8AC3E}">
        <p14:creationId xmlns:p14="http://schemas.microsoft.com/office/powerpoint/2010/main" val="3549028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5">
            <a:extLst>
              <a:ext uri="{FF2B5EF4-FFF2-40B4-BE49-F238E27FC236}">
                <a16:creationId xmlns:a16="http://schemas.microsoft.com/office/drawing/2014/main" id="{CCA54CBB-C1E5-574F-8D5B-4D6165FC60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35" y="3632"/>
            <a:ext cx="2441533" cy="2505456"/>
          </a:xfrm>
          <a:custGeom>
            <a:avLst/>
            <a:gdLst>
              <a:gd name="connsiteX0" fmla="*/ 0 w 3255403"/>
              <a:gd name="connsiteY0" fmla="*/ 0 h 2505456"/>
              <a:gd name="connsiteX1" fmla="*/ 3255403 w 3255403"/>
              <a:gd name="connsiteY1" fmla="*/ 0 h 2505456"/>
              <a:gd name="connsiteX2" fmla="*/ 2094477 w 3255403"/>
              <a:gd name="connsiteY2" fmla="*/ 2505456 h 2505456"/>
              <a:gd name="connsiteX3" fmla="*/ 0 w 3255403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7E0C7-BB95-2C4B-BBCE-37929B20B8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536407" y="10"/>
            <a:ext cx="3607593" cy="2501827"/>
          </a:xfrm>
          <a:custGeom>
            <a:avLst/>
            <a:gdLst>
              <a:gd name="connsiteX0" fmla="*/ 1159248 w 4810125"/>
              <a:gd name="connsiteY0" fmla="*/ 0 h 2501837"/>
              <a:gd name="connsiteX1" fmla="*/ 4810125 w 4810125"/>
              <a:gd name="connsiteY1" fmla="*/ 0 h 2501837"/>
              <a:gd name="connsiteX2" fmla="*/ 4810125 w 4810125"/>
              <a:gd name="connsiteY2" fmla="*/ 2501837 h 2501837"/>
              <a:gd name="connsiteX3" fmla="*/ 0 w 4810125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B7CFC0-4983-D543-A0F9-79870922B5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6652" y="-6235"/>
            <a:ext cx="2758363" cy="2505456"/>
          </a:xfrm>
          <a:custGeom>
            <a:avLst/>
            <a:gdLst>
              <a:gd name="connsiteX0" fmla="*/ 1160926 w 3677817"/>
              <a:gd name="connsiteY0" fmla="*/ 0 h 2505456"/>
              <a:gd name="connsiteX1" fmla="*/ 3677817 w 3677817"/>
              <a:gd name="connsiteY1" fmla="*/ 0 h 2505456"/>
              <a:gd name="connsiteX2" fmla="*/ 2516891 w 3677817"/>
              <a:gd name="connsiteY2" fmla="*/ 2505456 h 2505456"/>
              <a:gd name="connsiteX3" fmla="*/ 0 w 3677817"/>
              <a:gd name="connsiteY3" fmla="*/ 2505456 h 25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80876A-5774-3648-98BC-5B20D1DA60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1" y="2660089"/>
            <a:ext cx="3360844" cy="2641119"/>
          </a:xfrm>
          <a:custGeom>
            <a:avLst/>
            <a:gdLst>
              <a:gd name="connsiteX0" fmla="*/ 0 w 7122523"/>
              <a:gd name="connsiteY0" fmla="*/ 0 h 4197911"/>
              <a:gd name="connsiteX1" fmla="*/ 7122523 w 7122523"/>
              <a:gd name="connsiteY1" fmla="*/ 0 h 4197911"/>
              <a:gd name="connsiteX2" fmla="*/ 5177382 w 7122523"/>
              <a:gd name="connsiteY2" fmla="*/ 4197911 h 4197911"/>
              <a:gd name="connsiteX3" fmla="*/ 5171159 w 7122523"/>
              <a:gd name="connsiteY3" fmla="*/ 4197911 h 4197911"/>
              <a:gd name="connsiteX4" fmla="*/ 3981368 w 7122523"/>
              <a:gd name="connsiteY4" fmla="*/ 4197911 h 4197911"/>
              <a:gd name="connsiteX5" fmla="*/ 2331323 w 7122523"/>
              <a:gd name="connsiteY5" fmla="*/ 4197911 h 4197911"/>
              <a:gd name="connsiteX6" fmla="*/ 0 w 7122523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FB8517-595A-DE46-B5CD-2300D8C070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696476" y="10"/>
            <a:ext cx="2545457" cy="2502833"/>
          </a:xfrm>
          <a:custGeom>
            <a:avLst/>
            <a:gdLst>
              <a:gd name="connsiteX0" fmla="*/ 1159715 w 3393943"/>
              <a:gd name="connsiteY0" fmla="*/ 0 h 2502843"/>
              <a:gd name="connsiteX1" fmla="*/ 3393943 w 3393943"/>
              <a:gd name="connsiteY1" fmla="*/ 0 h 2502843"/>
              <a:gd name="connsiteX2" fmla="*/ 2234228 w 3393943"/>
              <a:gd name="connsiteY2" fmla="*/ 2502843 h 2502843"/>
              <a:gd name="connsiteX3" fmla="*/ 0 w 3393943"/>
              <a:gd name="connsiteY3" fmla="*/ 2502843 h 25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4755E6-4A03-7342-BEEA-965E70C6E8EB}"/>
              </a:ext>
            </a:extLst>
          </p:cNvPr>
          <p:cNvSpPr txBox="1"/>
          <p:nvPr/>
        </p:nvSpPr>
        <p:spPr>
          <a:xfrm>
            <a:off x="246190" y="-27384"/>
            <a:ext cx="1246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WEST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632B26-3756-D344-A3F3-FC3823FB0BED}"/>
              </a:ext>
            </a:extLst>
          </p:cNvPr>
          <p:cNvSpPr txBox="1"/>
          <p:nvPr/>
        </p:nvSpPr>
        <p:spPr>
          <a:xfrm>
            <a:off x="4532683" y="-27384"/>
            <a:ext cx="1246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MAST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0ABFBC-9E74-E341-8751-80C335639CED}"/>
              </a:ext>
            </a:extLst>
          </p:cNvPr>
          <p:cNvSpPr txBox="1"/>
          <p:nvPr/>
        </p:nvSpPr>
        <p:spPr>
          <a:xfrm>
            <a:off x="6645573" y="3632"/>
            <a:ext cx="1246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AUG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1C42BD-8803-DD40-AC07-53AA7383473E}"/>
              </a:ext>
            </a:extLst>
          </p:cNvPr>
          <p:cNvSpPr txBox="1"/>
          <p:nvPr/>
        </p:nvSpPr>
        <p:spPr>
          <a:xfrm>
            <a:off x="3506652" y="2708920"/>
            <a:ext cx="539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Remarkable achievements of WPCD in 2019: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70B378-9419-AC4A-8C76-F2660204091F}"/>
              </a:ext>
            </a:extLst>
          </p:cNvPr>
          <p:cNvSpPr txBox="1"/>
          <p:nvPr/>
        </p:nvSpPr>
        <p:spPr>
          <a:xfrm>
            <a:off x="3360865" y="3284984"/>
            <a:ext cx="553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first time experimental data of JET / TCV / AUG / MAST </a:t>
            </a:r>
            <a:r>
              <a:rPr lang="en-US" b="1" dirty="0">
                <a:solidFill>
                  <a:srgbClr val="FF0000"/>
                </a:solidFill>
              </a:rPr>
              <a:t>are routinely available </a:t>
            </a:r>
            <a:r>
              <a:rPr lang="en-US" dirty="0"/>
              <a:t>in IMAS format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94CFF2-9E37-9441-A8AF-E056F4A3A1BE}"/>
              </a:ext>
            </a:extLst>
          </p:cNvPr>
          <p:cNvSpPr txBox="1"/>
          <p:nvPr/>
        </p:nvSpPr>
        <p:spPr>
          <a:xfrm>
            <a:off x="3344277" y="4059423"/>
            <a:ext cx="553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WPCD workflows have been verified &amp; validated and embedded in the JET / MST programs </a:t>
            </a:r>
            <a:r>
              <a:rPr lang="en-US" b="1" dirty="0">
                <a:solidFill>
                  <a:srgbClr val="FF0000"/>
                </a:solidFill>
              </a:rPr>
              <a:t>for routine 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83CFA2-52A4-6D48-B386-E3B2E482E800}"/>
              </a:ext>
            </a:extLst>
          </p:cNvPr>
          <p:cNvSpPr txBox="1"/>
          <p:nvPr/>
        </p:nvSpPr>
        <p:spPr>
          <a:xfrm>
            <a:off x="184144" y="5457998"/>
            <a:ext cx="8697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number of ETS users has increased substantially within </a:t>
            </a:r>
            <a:r>
              <a:rPr lang="en-US" dirty="0" err="1"/>
              <a:t>EUROfusion</a:t>
            </a:r>
            <a:r>
              <a:rPr lang="en-US" dirty="0"/>
              <a:t> and amongst ITER / ITER partners (USA, Korea), attracting the interest of students and experienced researchers – </a:t>
            </a:r>
            <a:r>
              <a:rPr lang="en-US" b="1" dirty="0">
                <a:solidFill>
                  <a:srgbClr val="FF0000"/>
                </a:solidFill>
              </a:rPr>
              <a:t>an ETS TRO has been appointed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D94A5B-280D-B54C-828C-C04C0BD41F0C}"/>
              </a:ext>
            </a:extLst>
          </p:cNvPr>
          <p:cNvSpPr txBox="1"/>
          <p:nvPr/>
        </p:nvSpPr>
        <p:spPr>
          <a:xfrm>
            <a:off x="184144" y="6444044"/>
            <a:ext cx="869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Documentation is now accessible on </a:t>
            </a:r>
            <a:r>
              <a:rPr lang="en-US" b="1" dirty="0">
                <a:solidFill>
                  <a:srgbClr val="FF0000"/>
                </a:solidFill>
              </a:rPr>
              <a:t>https://</a:t>
            </a:r>
            <a:r>
              <a:rPr lang="en-US" b="1" dirty="0" err="1">
                <a:solidFill>
                  <a:srgbClr val="FF0000"/>
                </a:solidFill>
              </a:rPr>
              <a:t>wpcd-workflows.github.io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3BA62B-93CB-CE48-A446-F894C678F814}"/>
              </a:ext>
            </a:extLst>
          </p:cNvPr>
          <p:cNvSpPr txBox="1"/>
          <p:nvPr/>
        </p:nvSpPr>
        <p:spPr>
          <a:xfrm>
            <a:off x="3344277" y="4744369"/>
            <a:ext cx="579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ETS is now </a:t>
            </a:r>
            <a:r>
              <a:rPr lang="en-US" b="1" dirty="0">
                <a:solidFill>
                  <a:srgbClr val="FF0000"/>
                </a:solidFill>
              </a:rPr>
              <a:t>ready </a:t>
            </a:r>
            <a:r>
              <a:rPr lang="en-US" dirty="0"/>
              <a:t>to replace TRANSP and other non-EU transport codes used routinely in European laboratories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7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5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9D32-13CC-415B-B9E7-62AF82B3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2019 WPCD Project Structure</a:t>
            </a:r>
          </a:p>
        </p:txBody>
      </p:sp>
      <p:pic>
        <p:nvPicPr>
          <p:cNvPr id="1026" name="Picture 2" descr="WPCDOrganigram.png">
            <a:extLst>
              <a:ext uri="{FF2B5EF4-FFF2-40B4-BE49-F238E27FC236}">
                <a16:creationId xmlns:a16="http://schemas.microsoft.com/office/drawing/2014/main" id="{33127C6B-4341-458D-9C61-D6479BB451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31" y="985791"/>
            <a:ext cx="8964865" cy="510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9EBC38-4D74-4CED-9F46-FBAD84A73F04}"/>
              </a:ext>
            </a:extLst>
          </p:cNvPr>
          <p:cNvSpPr txBox="1"/>
          <p:nvPr/>
        </p:nvSpPr>
        <p:spPr>
          <a:xfrm>
            <a:off x="539552" y="6169499"/>
            <a:ext cx="3294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Adaptation of Workflow in IMAS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26E85-0F09-443C-AA1D-1EA2FA1B0075}"/>
              </a:ext>
            </a:extLst>
          </p:cNvPr>
          <p:cNvSpPr txBox="1"/>
          <p:nvPr/>
        </p:nvSpPr>
        <p:spPr>
          <a:xfrm>
            <a:off x="3855881" y="6144455"/>
            <a:ext cx="2452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Workflow Development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B3A57-B469-4BC6-8B46-9D0C2FC493CC}"/>
              </a:ext>
            </a:extLst>
          </p:cNvPr>
          <p:cNvSpPr txBox="1"/>
          <p:nvPr/>
        </p:nvSpPr>
        <p:spPr>
          <a:xfrm>
            <a:off x="6415938" y="6138479"/>
            <a:ext cx="2877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Enabling Workflow Exploitation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0AB7F27-AFC6-4DEC-9987-26B065B9084A}"/>
              </a:ext>
            </a:extLst>
          </p:cNvPr>
          <p:cNvSpPr/>
          <p:nvPr/>
        </p:nvSpPr>
        <p:spPr>
          <a:xfrm rot="5400000">
            <a:off x="1721820" y="4690021"/>
            <a:ext cx="268138" cy="2797379"/>
          </a:xfrm>
          <a:prstGeom prst="rightBrace">
            <a:avLst>
              <a:gd name="adj1" fmla="val 8333"/>
              <a:gd name="adj2" fmla="val 496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91E4E1D-05B5-423B-B74C-F373DD168482}"/>
              </a:ext>
            </a:extLst>
          </p:cNvPr>
          <p:cNvSpPr/>
          <p:nvPr/>
        </p:nvSpPr>
        <p:spPr>
          <a:xfrm rot="5400000">
            <a:off x="4741207" y="4691855"/>
            <a:ext cx="268138" cy="2727685"/>
          </a:xfrm>
          <a:prstGeom prst="rightBrace">
            <a:avLst>
              <a:gd name="adj1" fmla="val 8333"/>
              <a:gd name="adj2" fmla="val 496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557FB77-7B68-43C5-BFEA-7F7A75C26F00}"/>
              </a:ext>
            </a:extLst>
          </p:cNvPr>
          <p:cNvSpPr/>
          <p:nvPr/>
        </p:nvSpPr>
        <p:spPr>
          <a:xfrm rot="5400000">
            <a:off x="7661211" y="4789404"/>
            <a:ext cx="210046" cy="2540523"/>
          </a:xfrm>
          <a:prstGeom prst="rightBrace">
            <a:avLst>
              <a:gd name="adj1" fmla="val 8333"/>
              <a:gd name="adj2" fmla="val 496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03D04F-409D-4455-83AC-454A2EEE65BC}"/>
              </a:ext>
            </a:extLst>
          </p:cNvPr>
          <p:cNvCxnSpPr/>
          <p:nvPr/>
        </p:nvCxnSpPr>
        <p:spPr>
          <a:xfrm>
            <a:off x="5580112" y="1366169"/>
            <a:ext cx="8358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C908F-F26A-457E-A31A-0CE5516103F0}"/>
              </a:ext>
            </a:extLst>
          </p:cNvPr>
          <p:cNvSpPr/>
          <p:nvPr/>
        </p:nvSpPr>
        <p:spPr>
          <a:xfrm>
            <a:off x="6495972" y="985791"/>
            <a:ext cx="2324500" cy="8697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</a:rPr>
              <a:t>PMU Responsible Officer for WPCD</a:t>
            </a:r>
          </a:p>
          <a:p>
            <a:r>
              <a:rPr lang="en-GB" sz="1600" b="1" dirty="0">
                <a:solidFill>
                  <a:schemeClr val="tx1"/>
                </a:solidFill>
              </a:rPr>
              <a:t>Hyun-Tae Kim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71BADC-C3D9-4A57-80FF-D5117EC47C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680" y="3743275"/>
            <a:ext cx="563568" cy="5635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B35253-35D2-401B-9EDA-17B5910EF6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729" y="3589224"/>
            <a:ext cx="677419" cy="6774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BF6E98-BF63-4D7A-BE2E-FF8C0011DC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700" y="3745410"/>
            <a:ext cx="561433" cy="5614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99FA9B-EDB9-4D07-823B-3521F79D73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276" y="1420679"/>
            <a:ext cx="561433" cy="5614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B8F6D7-D006-4D23-9320-3AD7960EAB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339" y="1423639"/>
            <a:ext cx="561433" cy="615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642226-1208-1B4A-B738-26F70A5FE695}"/>
              </a:ext>
            </a:extLst>
          </p:cNvPr>
          <p:cNvSpPr txBox="1"/>
          <p:nvPr/>
        </p:nvSpPr>
        <p:spPr>
          <a:xfrm>
            <a:off x="467544" y="985791"/>
            <a:ext cx="25202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20 </a:t>
            </a:r>
            <a:r>
              <a:rPr lang="en-US" dirty="0" err="1"/>
              <a:t>ppy</a:t>
            </a:r>
            <a:endParaRPr lang="en-US" dirty="0"/>
          </a:p>
          <a:p>
            <a:r>
              <a:rPr lang="en-US" dirty="0"/>
              <a:t>100 contributors</a:t>
            </a:r>
          </a:p>
          <a:p>
            <a:r>
              <a:rPr lang="en-US" dirty="0"/>
              <a:t>1.62 </a:t>
            </a:r>
            <a:r>
              <a:rPr lang="en-US" dirty="0" err="1"/>
              <a:t>Meuro</a:t>
            </a:r>
            <a:r>
              <a:rPr lang="en-US" dirty="0"/>
              <a:t> </a:t>
            </a:r>
            <a:r>
              <a:rPr lang="en-US" dirty="0" err="1"/>
              <a:t>EUROfusion</a:t>
            </a:r>
            <a:endParaRPr lang="en-US" dirty="0"/>
          </a:p>
          <a:p>
            <a:r>
              <a:rPr lang="en-US" dirty="0"/>
              <a:t> contribution </a:t>
            </a:r>
          </a:p>
        </p:txBody>
      </p:sp>
    </p:spTree>
    <p:extLst>
      <p:ext uri="{BB962C8B-B14F-4D97-AF65-F5344CB8AC3E}">
        <p14:creationId xmlns:p14="http://schemas.microsoft.com/office/powerpoint/2010/main" val="24445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4C230B-DDF4-AE4D-9B76-8628C41F7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888" y="4094163"/>
            <a:ext cx="1879515" cy="1254577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7D505B-CF86-C947-96D0-1587BD5420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949" y="4094162"/>
            <a:ext cx="1879514" cy="1245923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9FDE85-34A1-0942-B714-103CB935FF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096" y="3903718"/>
            <a:ext cx="1548600" cy="1626812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40F194-2B14-8941-8B14-7123DF760E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01" y="4094162"/>
            <a:ext cx="1973279" cy="1312230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368098B-EEDD-4447-8B4A-178398DA8A83}"/>
              </a:ext>
            </a:extLst>
          </p:cNvPr>
          <p:cNvSpPr txBox="1">
            <a:spLocks/>
          </p:cNvSpPr>
          <p:nvPr/>
        </p:nvSpPr>
        <p:spPr>
          <a:xfrm>
            <a:off x="975242" y="4253191"/>
            <a:ext cx="124239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solidFill>
                  <a:schemeClr val="bg1"/>
                </a:solidFill>
              </a:rPr>
              <a:t>WEST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8E46CDB-F8F7-7545-87E7-60A8D939893B}"/>
              </a:ext>
            </a:extLst>
          </p:cNvPr>
          <p:cNvSpPr txBox="1">
            <a:spLocks/>
          </p:cNvSpPr>
          <p:nvPr/>
        </p:nvSpPr>
        <p:spPr>
          <a:xfrm>
            <a:off x="3471411" y="4220037"/>
            <a:ext cx="1100589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solidFill>
                  <a:schemeClr val="bg1"/>
                </a:solidFill>
              </a:rPr>
              <a:t>JET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494D1A5-B7AD-544C-B969-9BF93FD73A49}"/>
              </a:ext>
            </a:extLst>
          </p:cNvPr>
          <p:cNvSpPr txBox="1">
            <a:spLocks/>
          </p:cNvSpPr>
          <p:nvPr/>
        </p:nvSpPr>
        <p:spPr>
          <a:xfrm>
            <a:off x="5611014" y="4220036"/>
            <a:ext cx="1263263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solidFill>
                  <a:schemeClr val="bg1"/>
                </a:solidFill>
              </a:rPr>
              <a:t>AUG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036661E-423F-0A4F-9FEA-51C8FBED8285}"/>
              </a:ext>
            </a:extLst>
          </p:cNvPr>
          <p:cNvSpPr txBox="1">
            <a:spLocks/>
          </p:cNvSpPr>
          <p:nvPr/>
        </p:nvSpPr>
        <p:spPr>
          <a:xfrm>
            <a:off x="7618099" y="4220035"/>
            <a:ext cx="132459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>
                <a:solidFill>
                  <a:schemeClr val="bg1"/>
                </a:solidFill>
              </a:rPr>
              <a:t>MAST</a:t>
            </a: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E2F38F50-B375-9C4B-ABC7-05D1BA30154A}"/>
              </a:ext>
            </a:extLst>
          </p:cNvPr>
          <p:cNvGraphicFramePr/>
          <p:nvPr/>
        </p:nvGraphicFramePr>
        <p:xfrm>
          <a:off x="2559496" y="1192207"/>
          <a:ext cx="4025009" cy="261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3" name="Right Arrow 32">
            <a:extLst>
              <a:ext uri="{FF2B5EF4-FFF2-40B4-BE49-F238E27FC236}">
                <a16:creationId xmlns:a16="http://schemas.microsoft.com/office/drawing/2014/main" id="{D8F56EFB-C596-B842-A89C-0D4FD9317D6E}"/>
              </a:ext>
            </a:extLst>
          </p:cNvPr>
          <p:cNvSpPr/>
          <p:nvPr/>
        </p:nvSpPr>
        <p:spPr>
          <a:xfrm rot="18228734">
            <a:off x="2188909" y="3807265"/>
            <a:ext cx="812516" cy="294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AA46E615-1E40-3C48-9569-E1B05C2E0DED}"/>
              </a:ext>
            </a:extLst>
          </p:cNvPr>
          <p:cNvSpPr/>
          <p:nvPr/>
        </p:nvSpPr>
        <p:spPr>
          <a:xfrm rot="16200000">
            <a:off x="3802381" y="3694251"/>
            <a:ext cx="505046" cy="294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D1F27004-0FEA-0B45-A4B2-458A4D73B0D3}"/>
              </a:ext>
            </a:extLst>
          </p:cNvPr>
          <p:cNvSpPr/>
          <p:nvPr/>
        </p:nvSpPr>
        <p:spPr>
          <a:xfrm rot="14475408">
            <a:off x="5053533" y="3809481"/>
            <a:ext cx="712946" cy="294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EFE81B07-B31A-4C45-8342-4E57D30A6C49}"/>
              </a:ext>
            </a:extLst>
          </p:cNvPr>
          <p:cNvSpPr/>
          <p:nvPr/>
        </p:nvSpPr>
        <p:spPr>
          <a:xfrm rot="12420580">
            <a:off x="6548925" y="3694250"/>
            <a:ext cx="1234781" cy="294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544ED2-2DDE-CF4B-8F2B-9A07AEEE7B8E}"/>
              </a:ext>
            </a:extLst>
          </p:cNvPr>
          <p:cNvSpPr txBox="1"/>
          <p:nvPr/>
        </p:nvSpPr>
        <p:spPr>
          <a:xfrm>
            <a:off x="252583" y="692696"/>
            <a:ext cx="3201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UDA* is used to map </a:t>
            </a:r>
            <a:r>
              <a:rPr lang="en-US" sz="2400" dirty="0">
                <a:solidFill>
                  <a:srgbClr val="FF0000"/>
                </a:solidFill>
              </a:rPr>
              <a:t>existing</a:t>
            </a:r>
            <a:r>
              <a:rPr lang="en-US" sz="2400" dirty="0"/>
              <a:t> experimental and machine description data from different Tokamaks into IMAS data format.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224079-1098-6146-A7C1-268AF25A1C2B}"/>
              </a:ext>
            </a:extLst>
          </p:cNvPr>
          <p:cNvSpPr txBox="1"/>
          <p:nvPr/>
        </p:nvSpPr>
        <p:spPr>
          <a:xfrm>
            <a:off x="385878" y="5530530"/>
            <a:ext cx="83925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*Universal Data Access: Data access and transformation tool originally created for the MAST data systems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B6CB52-E7BB-D14F-8E7B-8612A394C3A6}"/>
              </a:ext>
            </a:extLst>
          </p:cNvPr>
          <p:cNvSpPr txBox="1"/>
          <p:nvPr/>
        </p:nvSpPr>
        <p:spPr>
          <a:xfrm>
            <a:off x="5582941" y="836712"/>
            <a:ext cx="3471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mappings are machine specific and use different technologies: XML, </a:t>
            </a:r>
            <a:r>
              <a:rPr lang="en-US" sz="2400" dirty="0" err="1"/>
              <a:t>Matlab</a:t>
            </a:r>
            <a:r>
              <a:rPr lang="en-US" sz="2400" dirty="0"/>
              <a:t>, etc.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02EFD2B-89BC-CE4B-A2F2-0F6F3193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06" y="62611"/>
            <a:ext cx="8136904" cy="457200"/>
          </a:xfrm>
        </p:spPr>
        <p:txBody>
          <a:bodyPr/>
          <a:lstStyle/>
          <a:p>
            <a:r>
              <a:rPr lang="en-GB" sz="2400" dirty="0"/>
              <a:t>Mapping of JET / MST data in IMAS / IDS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05C80-7564-5640-8AA8-8A311836E2F2}"/>
              </a:ext>
            </a:extLst>
          </p:cNvPr>
          <p:cNvSpPr txBox="1"/>
          <p:nvPr/>
        </p:nvSpPr>
        <p:spPr>
          <a:xfrm>
            <a:off x="467544" y="6021288"/>
            <a:ext cx="483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J.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Hollocombe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and D. Muir, 2019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A79D63-2D1C-D443-9F42-403B3FAE2D88}"/>
              </a:ext>
            </a:extLst>
          </p:cNvPr>
          <p:cNvSpPr/>
          <p:nvPr/>
        </p:nvSpPr>
        <p:spPr>
          <a:xfrm>
            <a:off x="1547664" y="805653"/>
            <a:ext cx="6070435" cy="3148998"/>
          </a:xfrm>
          <a:prstGeom prst="ellipse">
            <a:avLst/>
          </a:prstGeom>
          <a:solidFill>
            <a:schemeClr val="accent6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673FE-0384-C747-9F37-7B1893DBBB4F}"/>
              </a:ext>
            </a:extLst>
          </p:cNvPr>
          <p:cNvSpPr txBox="1"/>
          <p:nvPr/>
        </p:nvSpPr>
        <p:spPr>
          <a:xfrm>
            <a:off x="3454506" y="906365"/>
            <a:ext cx="254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EUROfusion</a:t>
            </a:r>
            <a:r>
              <a:rPr lang="en-US" dirty="0">
                <a:solidFill>
                  <a:srgbClr val="FF0000"/>
                </a:solidFill>
              </a:rPr>
              <a:t> Gateway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AF174-2499-014E-919C-7F88A2C255D2}"/>
              </a:ext>
            </a:extLst>
          </p:cNvPr>
          <p:cNvSpPr txBox="1"/>
          <p:nvPr/>
        </p:nvSpPr>
        <p:spPr>
          <a:xfrm>
            <a:off x="4901568" y="3057140"/>
            <a:ext cx="68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AUG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0AE371-A480-A442-B627-E980D3183EEF}"/>
              </a:ext>
            </a:extLst>
          </p:cNvPr>
          <p:cNvSpPr txBox="1"/>
          <p:nvPr/>
        </p:nvSpPr>
        <p:spPr>
          <a:xfrm>
            <a:off x="4862244" y="3049215"/>
            <a:ext cx="573852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AUG</a:t>
            </a:r>
          </a:p>
        </p:txBody>
      </p:sp>
    </p:spTree>
    <p:extLst>
      <p:ext uri="{BB962C8B-B14F-4D97-AF65-F5344CB8AC3E}">
        <p14:creationId xmlns:p14="http://schemas.microsoft.com/office/powerpoint/2010/main" val="308202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9F04-00F2-AF44-A2CA-D774C858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21" y="5877271"/>
            <a:ext cx="8356415" cy="587881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404040"/>
                </a:solidFill>
                <a:latin typeface="+mj-lt"/>
                <a:cs typeface="+mj-cs"/>
              </a:rPr>
              <a:t>Magnetic IDS data fetched with UDA and plotted with </a:t>
            </a:r>
            <a:r>
              <a:rPr lang="en-US" sz="2000" dirty="0" err="1">
                <a:solidFill>
                  <a:srgbClr val="404040"/>
                </a:solidFill>
                <a:latin typeface="+mj-lt"/>
                <a:cs typeface="+mj-cs"/>
                <a:hlinkClick r:id="rId2"/>
              </a:rPr>
              <a:t>IMASviz</a:t>
            </a:r>
            <a:endParaRPr lang="en-US" sz="2000" dirty="0">
              <a:solidFill>
                <a:srgbClr val="404040"/>
              </a:solidFill>
              <a:latin typeface="+mj-lt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2EA3F-BDCF-D247-A9CF-6C1F1DDE79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85" y="908720"/>
            <a:ext cx="8548368" cy="47657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3CEFF8C-11B9-B04F-91E9-040F2F5A5BC8}"/>
              </a:ext>
            </a:extLst>
          </p:cNvPr>
          <p:cNvSpPr txBox="1">
            <a:spLocks/>
          </p:cNvSpPr>
          <p:nvPr/>
        </p:nvSpPr>
        <p:spPr>
          <a:xfrm>
            <a:off x="323528" y="121502"/>
            <a:ext cx="7543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Plotting IMAS data: </a:t>
            </a:r>
            <a:r>
              <a:rPr lang="en-US" dirty="0" err="1"/>
              <a:t>IMASviz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C1D50-2657-0B45-9501-C8FFE8658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573016"/>
            <a:ext cx="3818012" cy="156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6EE444-BDF6-4927-A40E-D5E00E887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/>
          </a:bodyPr>
          <a:lstStyle/>
          <a:p>
            <a:r>
              <a:rPr lang="en-GB" dirty="0"/>
              <a:t>Some data such as kinetic profiles vs </a:t>
            </a:r>
            <a:r>
              <a:rPr lang="en-GB" dirty="0" err="1"/>
              <a:t>rho_tor_norm</a:t>
            </a:r>
            <a:r>
              <a:rPr lang="en-GB" dirty="0"/>
              <a:t> are not readily available in the tokamak databases. Tools to process native data and map them in IMAS/IDS (</a:t>
            </a:r>
            <a:r>
              <a:rPr lang="en-GB" dirty="0">
                <a:solidFill>
                  <a:srgbClr val="FF0000"/>
                </a:solidFill>
              </a:rPr>
              <a:t>e.g. </a:t>
            </a:r>
            <a:r>
              <a:rPr lang="en-GB" dirty="0" err="1">
                <a:solidFill>
                  <a:srgbClr val="FF0000"/>
                </a:solidFill>
              </a:rPr>
              <a:t>core_profile</a:t>
            </a:r>
            <a:r>
              <a:rPr lang="en-GB" dirty="0"/>
              <a:t>) had to be developed for each device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050" dirty="0"/>
              <a:t>https://users.euro-fusion.org/iterphysicswiki/index.php/EWE-1_Data_access,_interfaces_and_data_preparation_routines_for_the_initialization_of_WPCD_workflows_to_enable_MST/JET/WPs_exploitation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940354E-B8EA-4AA4-B99A-050C4E644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564904"/>
            <a:ext cx="3924300" cy="3057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662CB8-B4CE-F84F-8845-14F4FA3C1A7A}"/>
              </a:ext>
            </a:extLst>
          </p:cNvPr>
          <p:cNvSpPr/>
          <p:nvPr/>
        </p:nvSpPr>
        <p:spPr>
          <a:xfrm>
            <a:off x="684505" y="5085184"/>
            <a:ext cx="1224136" cy="360040"/>
          </a:xfrm>
          <a:prstGeom prst="rect">
            <a:avLst/>
          </a:prstGeom>
          <a:solidFill>
            <a:srgbClr val="00B05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3A83C-2344-8746-B000-0060AEA37D4F}"/>
              </a:ext>
            </a:extLst>
          </p:cNvPr>
          <p:cNvSpPr txBox="1"/>
          <p:nvPr/>
        </p:nvSpPr>
        <p:spPr>
          <a:xfrm>
            <a:off x="5220072" y="2996952"/>
            <a:ext cx="3923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G. </a:t>
            </a:r>
            <a:r>
              <a:rPr lang="en-US" i="1" dirty="0" err="1">
                <a:solidFill>
                  <a:schemeClr val="accent6"/>
                </a:solidFill>
              </a:rPr>
              <a:t>Tardini</a:t>
            </a:r>
            <a:endParaRPr lang="en-US" i="1" dirty="0">
              <a:solidFill>
                <a:schemeClr val="accent6"/>
              </a:solidFill>
            </a:endParaRPr>
          </a:p>
          <a:p>
            <a:r>
              <a:rPr lang="en-US" i="1" dirty="0">
                <a:solidFill>
                  <a:schemeClr val="accent6"/>
                </a:solidFill>
              </a:rPr>
              <a:t>J. </a:t>
            </a:r>
            <a:r>
              <a:rPr lang="en-US" i="1" dirty="0" err="1">
                <a:solidFill>
                  <a:schemeClr val="accent6"/>
                </a:solidFill>
              </a:rPr>
              <a:t>Hollocombe</a:t>
            </a:r>
            <a:endParaRPr lang="en-US" i="1" dirty="0"/>
          </a:p>
          <a:p>
            <a:endParaRPr lang="en-US" dirty="0"/>
          </a:p>
          <a:p>
            <a:r>
              <a:rPr lang="en-US" i="1" dirty="0">
                <a:solidFill>
                  <a:schemeClr val="accent6"/>
                </a:solidFill>
              </a:rPr>
              <a:t>J. </a:t>
            </a:r>
            <a:r>
              <a:rPr lang="en-US" i="1" dirty="0" err="1">
                <a:solidFill>
                  <a:schemeClr val="accent6"/>
                </a:solidFill>
              </a:rPr>
              <a:t>Hollocombe</a:t>
            </a:r>
            <a:r>
              <a:rPr lang="en-US" i="1" dirty="0">
                <a:solidFill>
                  <a:schemeClr val="accent6"/>
                </a:solidFill>
              </a:rPr>
              <a:t>, S. Henderson</a:t>
            </a:r>
          </a:p>
          <a:p>
            <a:endParaRPr lang="en-US" dirty="0"/>
          </a:p>
          <a:p>
            <a:r>
              <a:rPr lang="en-US" i="1" dirty="0">
                <a:solidFill>
                  <a:schemeClr val="accent6"/>
                </a:solidFill>
              </a:rPr>
              <a:t>O. Sauter, A. Merle</a:t>
            </a:r>
          </a:p>
          <a:p>
            <a:r>
              <a:rPr lang="en-US" i="1" dirty="0">
                <a:solidFill>
                  <a:schemeClr val="accent6"/>
                </a:solidFill>
              </a:rPr>
              <a:t>S. Henderson, M. Romanelli, J. Ferreira</a:t>
            </a:r>
          </a:p>
          <a:p>
            <a:endParaRPr lang="en-US" dirty="0"/>
          </a:p>
          <a:p>
            <a:r>
              <a:rPr lang="en-US" i="1" dirty="0" err="1">
                <a:solidFill>
                  <a:schemeClr val="accent6"/>
                </a:solidFill>
              </a:rPr>
              <a:t>M.Romanelli</a:t>
            </a:r>
            <a:r>
              <a:rPr lang="en-US" i="1" dirty="0">
                <a:solidFill>
                  <a:schemeClr val="accent6"/>
                </a:solidFill>
              </a:rPr>
              <a:t>, O. </a:t>
            </a:r>
            <a:r>
              <a:rPr lang="en-US" i="1" dirty="0" err="1">
                <a:solidFill>
                  <a:schemeClr val="accent6"/>
                </a:solidFill>
              </a:rPr>
              <a:t>Meneghini</a:t>
            </a:r>
            <a:r>
              <a:rPr lang="en-US" i="1" dirty="0">
                <a:solidFill>
                  <a:schemeClr val="accent6"/>
                </a:solidFill>
              </a:rPr>
              <a:t>, J. Ferreira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817724-527A-884A-9D90-B85EC6C64EEB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13690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/>
              <a:t>Mapping of JET / MST data in IMAS / IDS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061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D0180F-6965-C443-A9D4-890E5E672A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847131"/>
            <a:ext cx="2573910" cy="1789782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13DED5-40DF-FB40-90B3-AEF66752FA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124" y="2492896"/>
            <a:ext cx="2663269" cy="1588417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059F04-00F2-AF44-A2CA-D774C8582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243408"/>
            <a:ext cx="3733482" cy="109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90000"/>
              </a:lnSpc>
            </a:pPr>
            <a:r>
              <a:rPr lang="en-US" sz="30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IMASgo</a:t>
            </a:r>
            <a:r>
              <a:rPr lang="en-US" sz="3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0C14F-AB82-0D45-82B0-5B266EC5D886}"/>
              </a:ext>
            </a:extLst>
          </p:cNvPr>
          <p:cNvSpPr txBox="1"/>
          <p:nvPr/>
        </p:nvSpPr>
        <p:spPr>
          <a:xfrm>
            <a:off x="2652056" y="1177038"/>
            <a:ext cx="5400600" cy="109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171450" defTabSz="685800">
              <a:lnSpc>
                <a:spcPct val="90000"/>
              </a:lnSpc>
              <a:spcAft>
                <a:spcPts val="600"/>
              </a:spcAft>
            </a:pPr>
            <a:r>
              <a:rPr lang="en-US" b="1" dirty="0" err="1">
                <a:solidFill>
                  <a:srgbClr val="000000"/>
                </a:solidFill>
              </a:rPr>
              <a:t>IMASgo</a:t>
            </a:r>
            <a:r>
              <a:rPr lang="en-US" b="1" dirty="0">
                <a:solidFill>
                  <a:srgbClr val="000000"/>
                </a:solidFill>
              </a:rPr>
              <a:t>!</a:t>
            </a:r>
            <a:r>
              <a:rPr lang="en-US" dirty="0">
                <a:solidFill>
                  <a:srgbClr val="000000"/>
                </a:solidFill>
              </a:rPr>
              <a:t> builds upon the </a:t>
            </a:r>
            <a:r>
              <a:rPr lang="en-US" dirty="0" err="1">
                <a:solidFill>
                  <a:srgbClr val="000000"/>
                </a:solidFill>
              </a:rPr>
              <a:t>OMFITprofiles</a:t>
            </a:r>
            <a:r>
              <a:rPr lang="en-US" dirty="0">
                <a:solidFill>
                  <a:srgbClr val="000000"/>
                </a:solidFill>
              </a:rPr>
              <a:t>, EFIT++, </a:t>
            </a:r>
            <a:r>
              <a:rPr lang="en-US" dirty="0" err="1">
                <a:solidFill>
                  <a:srgbClr val="000000"/>
                </a:solidFill>
              </a:rPr>
              <a:t>KineticEFIT</a:t>
            </a:r>
            <a:r>
              <a:rPr lang="en-US" dirty="0">
                <a:solidFill>
                  <a:srgbClr val="000000"/>
                </a:solidFill>
              </a:rPr>
              <a:t> and TRANSP modules. Any tokamak for which the above modules have been configured can use </a:t>
            </a:r>
            <a:r>
              <a:rPr lang="en-US" dirty="0" err="1">
                <a:solidFill>
                  <a:srgbClr val="000000"/>
                </a:solidFill>
              </a:rPr>
              <a:t>IMASgo</a:t>
            </a:r>
            <a:r>
              <a:rPr lang="en-US" dirty="0">
                <a:solidFill>
                  <a:srgbClr val="000000"/>
                </a:solidFill>
              </a:rPr>
              <a:t>! to map its data into IMAS </a:t>
            </a:r>
          </a:p>
          <a:p>
            <a:pPr marL="34290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06AC8D-967B-6F40-9B82-3150A21A00FB}"/>
              </a:ext>
            </a:extLst>
          </p:cNvPr>
          <p:cNvSpPr txBox="1"/>
          <p:nvPr/>
        </p:nvSpPr>
        <p:spPr>
          <a:xfrm>
            <a:off x="193124" y="637203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O. </a:t>
            </a:r>
            <a:r>
              <a:rPr lang="en-US" i="1" dirty="0" err="1">
                <a:solidFill>
                  <a:schemeClr val="accent6"/>
                </a:solidFill>
              </a:rPr>
              <a:t>Meneghini</a:t>
            </a:r>
            <a:r>
              <a:rPr lang="en-US" i="1" dirty="0">
                <a:solidFill>
                  <a:schemeClr val="accent6"/>
                </a:solidFill>
              </a:rPr>
              <a:t>, S. Smith, M. </a:t>
            </a:r>
            <a:r>
              <a:rPr lang="en-US" i="1" dirty="0" err="1">
                <a:solidFill>
                  <a:schemeClr val="accent6"/>
                </a:solidFill>
              </a:rPr>
              <a:t>Romanellii</a:t>
            </a:r>
            <a:r>
              <a:rPr lang="en-US" i="1" dirty="0">
                <a:solidFill>
                  <a:schemeClr val="accent6"/>
                </a:solidFill>
              </a:rPr>
              <a:t>, J. Ferreira</a:t>
            </a:r>
          </a:p>
        </p:txBody>
      </p:sp>
      <p:pic>
        <p:nvPicPr>
          <p:cNvPr id="7" name="Picture 1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1BABEBF-E95E-9144-A7E3-50639286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9407" y="2740253"/>
            <a:ext cx="6300885" cy="353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D7DB53-2332-4B44-AD83-EFCE4F3E09FB}"/>
              </a:ext>
            </a:extLst>
          </p:cNvPr>
          <p:cNvSpPr/>
          <p:nvPr/>
        </p:nvSpPr>
        <p:spPr>
          <a:xfrm>
            <a:off x="14548" y="4081313"/>
            <a:ext cx="27348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importing the equilibrium the TS / CX data are fitted and profiles generated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stored in IDSs together with the machine description (JET / MAST)</a:t>
            </a:r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F4CAAE-A3D2-174D-93C8-D523EBD71015}"/>
              </a:ext>
            </a:extLst>
          </p:cNvPr>
          <p:cNvSpPr txBox="1"/>
          <p:nvPr/>
        </p:nvSpPr>
        <p:spPr>
          <a:xfrm>
            <a:off x="6228184" y="6293845"/>
            <a:ext cx="191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You tube channel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D2999D-9F02-D047-A6BB-0B9978A39C97}"/>
              </a:ext>
            </a:extLst>
          </p:cNvPr>
          <p:cNvSpPr txBox="1"/>
          <p:nvPr/>
        </p:nvSpPr>
        <p:spPr>
          <a:xfrm>
            <a:off x="2652056" y="2364716"/>
            <a:ext cx="567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M. Romanelli et al (2019), submitted to FST</a:t>
            </a:r>
          </a:p>
        </p:txBody>
      </p:sp>
    </p:spTree>
    <p:extLst>
      <p:ext uri="{BB962C8B-B14F-4D97-AF65-F5344CB8AC3E}">
        <p14:creationId xmlns:p14="http://schemas.microsoft.com/office/powerpoint/2010/main" val="317713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8086</TotalTime>
  <Words>2510</Words>
  <Application>Microsoft Macintosh PowerPoint</Application>
  <PresentationFormat>On-screen Show (4:3)</PresentationFormat>
  <Paragraphs>270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 Review of WP Code Development  activities in 2019 </vt:lpstr>
      <vt:lpstr>PowerPoint Presentation</vt:lpstr>
      <vt:lpstr>WPCD Contractual Deliverables</vt:lpstr>
      <vt:lpstr>PowerPoint Presentation</vt:lpstr>
      <vt:lpstr>2019 WPCD Project Structure</vt:lpstr>
      <vt:lpstr>Mapping of JET / MST data in IMAS / IDS</vt:lpstr>
      <vt:lpstr>Magnetic IDS data fetched with UDA and plotted with IMASviz</vt:lpstr>
      <vt:lpstr>PowerPoint Presentation</vt:lpstr>
      <vt:lpstr>IMASgo!</vt:lpstr>
      <vt:lpstr>The European Transport Simulator</vt:lpstr>
      <vt:lpstr>Statistical benchmark of ETS vs TRANSP</vt:lpstr>
      <vt:lpstr>NBI Heating in ETS – geometry via NBI IDS</vt:lpstr>
      <vt:lpstr>ECRH Heating in ETS – geometry via EC_antenna</vt:lpstr>
      <vt:lpstr>ICRH heating in ETS – geometry via IC_antenna </vt:lpstr>
      <vt:lpstr>Visualising the NBI system - AUG</vt:lpstr>
      <vt:lpstr>Visualising the ECRH system - AUG</vt:lpstr>
      <vt:lpstr>Comparison: CYRANO vs TORIC</vt:lpstr>
      <vt:lpstr>JET 94442 Neutron rate ETS vs RNT</vt:lpstr>
      <vt:lpstr>IMASgo! data of KSTAR</vt:lpstr>
      <vt:lpstr>Easy exchange of modules in IMAS</vt:lpstr>
      <vt:lpstr>ITER modelling with ETS-6</vt:lpstr>
      <vt:lpstr>ITER, preliminary results: ICRH</vt:lpstr>
      <vt:lpstr>ITER, preliminary results: Current diffusion</vt:lpstr>
      <vt:lpstr>Summary</vt:lpstr>
      <vt:lpstr>Big thank to the WPCD contributors!</vt:lpstr>
      <vt:lpstr>WPCD documentation and media </vt:lpstr>
      <vt:lpstr>Journal Publications in 2019</vt:lpstr>
      <vt:lpstr>Conference Presentations in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Status of Code Integration, Verification and Validation in EUROfusion  </dc:title>
  <dc:creator>Romanelli, Michele</dc:creator>
  <cp:lastModifiedBy>Romanelli, Michele</cp:lastModifiedBy>
  <cp:revision>327</cp:revision>
  <cp:lastPrinted>2019-11-18T04:07:11Z</cp:lastPrinted>
  <dcterms:created xsi:type="dcterms:W3CDTF">2019-05-01T20:40:54Z</dcterms:created>
  <dcterms:modified xsi:type="dcterms:W3CDTF">2020-02-23T15:57:05Z</dcterms:modified>
</cp:coreProperties>
</file>