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1172" r:id="rId3"/>
    <p:sldId id="1174" r:id="rId4"/>
    <p:sldId id="1178" r:id="rId5"/>
    <p:sldId id="1179" r:id="rId6"/>
    <p:sldId id="1173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Coster" initials="DP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69" autoAdjust="0"/>
    <p:restoredTop sz="96327" autoAdjust="0"/>
  </p:normalViewPr>
  <p:slideViewPr>
    <p:cSldViewPr showGuides="1">
      <p:cViewPr varScale="1">
        <p:scale>
          <a:sx n="123" d="100"/>
          <a:sy n="123" d="100"/>
        </p:scale>
        <p:origin x="9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4448" y="2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28/02/2020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8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40252896"/>
            <a:ext cx="9924896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40405296"/>
            <a:ext cx="9924896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40557696"/>
            <a:ext cx="9924896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40710096"/>
            <a:ext cx="9924896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5292080" y="5805264"/>
            <a:ext cx="3610184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2267744" y="5759499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WPCD Project Board | 9 November 2018 | PMP 2019 - 2020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8424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WPCD Project Board | 9 November 2018 | PMP 2019 - 2020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B204-358A-1543-8597-F731EA69B2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276872"/>
            <a:ext cx="9036496" cy="1584176"/>
          </a:xfrm>
        </p:spPr>
        <p:txBody>
          <a:bodyPr/>
          <a:lstStyle/>
          <a:p>
            <a:r>
              <a:rPr lang="en-GB" dirty="0"/>
              <a:t>Summary and plans for the WDEV area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077072"/>
            <a:ext cx="8928992" cy="1368152"/>
          </a:xfrm>
        </p:spPr>
        <p:txBody>
          <a:bodyPr>
            <a:normAutofit/>
          </a:bodyPr>
          <a:lstStyle/>
          <a:p>
            <a:r>
              <a:rPr lang="en-GB" sz="1800" dirty="0"/>
              <a:t>M. Romanelli</a:t>
            </a:r>
          </a:p>
        </p:txBody>
      </p:sp>
      <p:pic>
        <p:nvPicPr>
          <p:cNvPr id="6" name="Picture 5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357AC004-0DBC-7845-B80A-A97B5A420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8" y="5661248"/>
            <a:ext cx="9144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8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9F04-00F2-AF44-A2CA-D774C858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WDEV - Area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5B4D12-773E-BE40-8154-23BF9BC3C99C}"/>
              </a:ext>
            </a:extLst>
          </p:cNvPr>
          <p:cNvSpPr txBox="1"/>
          <p:nvPr/>
        </p:nvSpPr>
        <p:spPr>
          <a:xfrm>
            <a:off x="426368" y="1041023"/>
            <a:ext cx="82912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Reduced from 3 tasks in 2019 to 2 tasks in 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WDEV-1 </a:t>
            </a:r>
            <a:r>
              <a:rPr lang="en-GB" dirty="0"/>
              <a:t>Linear MHD stability chain for energetic particles and non-linear codes for fast-ion MHD interaction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WDEV-2</a:t>
            </a:r>
            <a:r>
              <a:rPr lang="en-US" sz="2400" dirty="0"/>
              <a:t> </a:t>
            </a:r>
            <a:r>
              <a:rPr lang="en-GB" dirty="0">
                <a:solidFill>
                  <a:srgbClr val="FF0000"/>
                </a:solidFill>
              </a:rPr>
              <a:t>Free Boundary Equilibrium and feedback control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/>
              <a:t>-&gt; 2020 D4 deliverable moved to WIMAS-2: </a:t>
            </a:r>
            <a:r>
              <a:rPr lang="en-GB" dirty="0"/>
              <a:t>Release of a version of the prototypes FBE and advanced transport simulator workflow usable for general cases and ready to be deployed in JET/MST/WPs.</a:t>
            </a:r>
            <a:endParaRPr lang="en-US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WDEV-3 / TSVV </a:t>
            </a:r>
            <a:r>
              <a:rPr lang="en-GB" dirty="0"/>
              <a:t>Advanced transport models for pedestal / edge</a:t>
            </a:r>
          </a:p>
          <a:p>
            <a:r>
              <a:rPr lang="en-GB" dirty="0"/>
              <a:t>D2: (2020) Develop and test (in ETS) reduced edge/pedestal turbulent transport models</a:t>
            </a:r>
          </a:p>
          <a:p>
            <a:r>
              <a:rPr lang="en-US" sz="2400" dirty="0"/>
              <a:t>This deliverable has been included in the TSVV task </a:t>
            </a:r>
          </a:p>
          <a:p>
            <a:r>
              <a:rPr lang="en-GB" dirty="0"/>
              <a:t>LH transition and pedestal physics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27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9F04-00F2-AF44-A2CA-D774C858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WDEV-1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DE98E2-8DA9-624C-943F-B104AD2F07DF}"/>
              </a:ext>
            </a:extLst>
          </p:cNvPr>
          <p:cNvSpPr txBox="1"/>
          <p:nvPr/>
        </p:nvSpPr>
        <p:spPr>
          <a:xfrm>
            <a:off x="251520" y="83671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Team 1: C. Di </a:t>
            </a:r>
            <a:r>
              <a:rPr lang="en-US" dirty="0" err="1"/>
              <a:t>Troia</a:t>
            </a:r>
            <a:r>
              <a:rPr lang="en-US" dirty="0"/>
              <a:t>, F. Napoli</a:t>
            </a:r>
          </a:p>
          <a:p>
            <a:r>
              <a:rPr lang="en-US" dirty="0"/>
              <a:t>Team 2: S. </a:t>
            </a:r>
            <a:r>
              <a:rPr lang="en-US" dirty="0" err="1"/>
              <a:t>Briguglio</a:t>
            </a:r>
            <a:r>
              <a:rPr lang="en-US" dirty="0"/>
              <a:t>, G. </a:t>
            </a:r>
            <a:r>
              <a:rPr lang="en-US" dirty="0" err="1"/>
              <a:t>Fogaccia</a:t>
            </a:r>
            <a:r>
              <a:rPr lang="en-US" dirty="0"/>
              <a:t>, G. Vlad</a:t>
            </a:r>
          </a:p>
          <a:p>
            <a:r>
              <a:rPr lang="en-US" dirty="0"/>
              <a:t>Team 3: R. Coelho, P. Rodrigues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194B8D-F7D4-5E43-B55C-8C6E573E3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77112"/>
              </p:ext>
            </p:extLst>
          </p:nvPr>
        </p:nvGraphicFramePr>
        <p:xfrm>
          <a:off x="323528" y="1945640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448170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15427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9577092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0101140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057116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681559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507683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86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1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/>
                        <a:t>Read numerical distribution function from IMAS /IDS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05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2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/>
                      <a:r>
                        <a:rPr lang="en-US" dirty="0"/>
                        <a:t>Make HYMAGYC IMAS compliant (IDS I/O)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7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3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/>
                        <a:t>Make CASTOR-K IMAS compliant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421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E98C7E-56E1-8F48-93B3-8D230111603F}"/>
              </a:ext>
            </a:extLst>
          </p:cNvPr>
          <p:cNvSpPr txBox="1"/>
          <p:nvPr/>
        </p:nvSpPr>
        <p:spPr>
          <a:xfrm>
            <a:off x="6948264" y="1822915"/>
            <a:ext cx="1440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Task Completed by the Eindhoven Code-Camp (June)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E24AFC-C853-554F-8AEA-8669E7C32E96}"/>
              </a:ext>
            </a:extLst>
          </p:cNvPr>
          <p:cNvSpPr txBox="1"/>
          <p:nvPr/>
        </p:nvSpPr>
        <p:spPr>
          <a:xfrm>
            <a:off x="251520" y="3614598"/>
            <a:ext cx="784887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Start validation exercise against other IMAS workflows (LIGKA, HALO) on same input IDSs (including fast ion distribution IDS). This require  establish contact with ITER and the LIGKA, HALO teams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1E92FC-4507-2745-B0DB-B771C2A79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469142"/>
              </p:ext>
            </p:extLst>
          </p:nvPr>
        </p:nvGraphicFramePr>
        <p:xfrm>
          <a:off x="271112" y="4723526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448170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15427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9577092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0101140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057116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681559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507683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86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dirty="0"/>
                        <a:t>Provide GUI for users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5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dirty="0"/>
                        <a:t>Insert HYMAGYC in the MHD-EP workflow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7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dirty="0"/>
                        <a:t>Insert CASTOR-K in the MHD-EP workflow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421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7BCA3D3-2195-8645-8833-3164EF90AFCE}"/>
              </a:ext>
            </a:extLst>
          </p:cNvPr>
          <p:cNvSpPr txBox="1"/>
          <p:nvPr/>
        </p:nvSpPr>
        <p:spPr>
          <a:xfrm>
            <a:off x="6933420" y="4697862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MHD-EP workflow released by end of year code camp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1E1BA1-B17D-DC47-810B-AC33A4C6196A}"/>
              </a:ext>
            </a:extLst>
          </p:cNvPr>
          <p:cNvSpPr txBox="1"/>
          <p:nvPr/>
        </p:nvSpPr>
        <p:spPr>
          <a:xfrm>
            <a:off x="4860032" y="836711"/>
            <a:ext cx="381642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Dedicated WDEV-1 working session scheduled for the last week of October</a:t>
            </a:r>
          </a:p>
        </p:txBody>
      </p:sp>
    </p:spTree>
    <p:extLst>
      <p:ext uri="{BB962C8B-B14F-4D97-AF65-F5344CB8AC3E}">
        <p14:creationId xmlns:p14="http://schemas.microsoft.com/office/powerpoint/2010/main" val="97446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9F04-00F2-AF44-A2CA-D774C858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WDEV-2 2020 deliverable in WIMAS-2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DE98E2-8DA9-624C-943F-B104AD2F07DF}"/>
              </a:ext>
            </a:extLst>
          </p:cNvPr>
          <p:cNvSpPr txBox="1"/>
          <p:nvPr/>
        </p:nvSpPr>
        <p:spPr>
          <a:xfrm>
            <a:off x="251520" y="83671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Team 1: C. </a:t>
            </a:r>
            <a:r>
              <a:rPr lang="en-US" dirty="0" err="1"/>
              <a:t>Boulbe</a:t>
            </a:r>
            <a:r>
              <a:rPr lang="en-US" dirty="0"/>
              <a:t>, J-F Artaud</a:t>
            </a:r>
          </a:p>
          <a:p>
            <a:r>
              <a:rPr lang="en-US" dirty="0"/>
              <a:t>Team 2: B. </a:t>
            </a:r>
            <a:r>
              <a:rPr lang="en-US" dirty="0" err="1"/>
              <a:t>Faugeras</a:t>
            </a:r>
            <a:r>
              <a:rPr lang="en-US" dirty="0"/>
              <a:t>, C. </a:t>
            </a:r>
            <a:r>
              <a:rPr lang="en-US" dirty="0" err="1"/>
              <a:t>Boulbe</a:t>
            </a:r>
            <a:r>
              <a:rPr lang="en-US" dirty="0"/>
              <a:t>, J. F. Artaud WIMAS-2 team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194B8D-F7D4-5E43-B55C-8C6E573E3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11261"/>
              </p:ext>
            </p:extLst>
          </p:nvPr>
        </p:nvGraphicFramePr>
        <p:xfrm>
          <a:off x="236934" y="1649794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448170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15427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9577092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0101140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057116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681559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507683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86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1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/>
                        <a:t>Complete tests on the Nice – Metis workflow with controllers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05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2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/>
                      <a:r>
                        <a:rPr lang="en-US" dirty="0"/>
                        <a:t>Prepare Nice – ETS workflow with controllers based on  Nice – Metis coupling algorithm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7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421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E98C7E-56E1-8F48-93B3-8D230111603F}"/>
              </a:ext>
            </a:extLst>
          </p:cNvPr>
          <p:cNvSpPr txBox="1"/>
          <p:nvPr/>
        </p:nvSpPr>
        <p:spPr>
          <a:xfrm>
            <a:off x="6948264" y="1822915"/>
            <a:ext cx="1440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Task Completed by the Eindhoven Code-Camp (June)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1E92FC-4507-2745-B0DB-B771C2A79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44217"/>
              </p:ext>
            </p:extLst>
          </p:nvPr>
        </p:nvGraphicFramePr>
        <p:xfrm>
          <a:off x="266733" y="4197286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448170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15427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9577092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0101140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057116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681559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507683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86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dirty="0"/>
                        <a:t>Benchmark Nice – Metis with Nice - ETS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5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dirty="0"/>
                        <a:t>Release the Nice – ETS workflow with controllers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7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421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7BCA3D3-2195-8645-8833-3164EF90AFCE}"/>
              </a:ext>
            </a:extLst>
          </p:cNvPr>
          <p:cNvSpPr txBox="1"/>
          <p:nvPr/>
        </p:nvSpPr>
        <p:spPr>
          <a:xfrm>
            <a:off x="6933420" y="4697862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MHD-EP workflow released by end of year code camp</a:t>
            </a:r>
          </a:p>
        </p:txBody>
      </p:sp>
    </p:spTree>
    <p:extLst>
      <p:ext uri="{BB962C8B-B14F-4D97-AF65-F5344CB8AC3E}">
        <p14:creationId xmlns:p14="http://schemas.microsoft.com/office/powerpoint/2010/main" val="121533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9F04-00F2-AF44-A2CA-D774C858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WDEV-3 / TSVV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DE98E2-8DA9-624C-943F-B104AD2F07DF}"/>
              </a:ext>
            </a:extLst>
          </p:cNvPr>
          <p:cNvSpPr txBox="1"/>
          <p:nvPr/>
        </p:nvSpPr>
        <p:spPr>
          <a:xfrm>
            <a:off x="251520" y="83671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Team 1: TSVV team, James Martin Collar</a:t>
            </a:r>
          </a:p>
          <a:p>
            <a:r>
              <a:rPr lang="en-US" dirty="0"/>
              <a:t>Team 2: P. Strand, E. </a:t>
            </a:r>
            <a:r>
              <a:rPr lang="en-US" dirty="0" err="1"/>
              <a:t>Fransson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194B8D-F7D4-5E43-B55C-8C6E573E3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5622"/>
              </p:ext>
            </p:extLst>
          </p:nvPr>
        </p:nvGraphicFramePr>
        <p:xfrm>
          <a:off x="236934" y="1649794"/>
          <a:ext cx="6095999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448170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15427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9577092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0101140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057116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681559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507683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86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1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dirty="0"/>
                        <a:t>Provide an analytic transport model (</a:t>
                      </a:r>
                      <a:r>
                        <a:rPr lang="en-US" dirty="0" err="1"/>
                        <a:t>BgB</a:t>
                      </a:r>
                      <a:r>
                        <a:rPr lang="en-US" dirty="0"/>
                        <a:t> like) for the ETB region based on GK analysis results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05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2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/>
                      <a:r>
                        <a:rPr lang="en-US" dirty="0"/>
                        <a:t>Enable the use of an analytic model in the ETB domain of ETS-5 / ETS-6 and implement the </a:t>
                      </a:r>
                      <a:r>
                        <a:rPr lang="en-US" dirty="0" err="1"/>
                        <a:t>epsilonBgB</a:t>
                      </a:r>
                      <a:r>
                        <a:rPr lang="en-US" dirty="0"/>
                        <a:t> model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7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421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E98C7E-56E1-8F48-93B3-8D230111603F}"/>
              </a:ext>
            </a:extLst>
          </p:cNvPr>
          <p:cNvSpPr txBox="1"/>
          <p:nvPr/>
        </p:nvSpPr>
        <p:spPr>
          <a:xfrm>
            <a:off x="6948264" y="1822915"/>
            <a:ext cx="1440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Task Completed by the Eindhoven Code-Camp (June)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1E92FC-4507-2745-B0DB-B771C2A79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40520"/>
              </p:ext>
            </p:extLst>
          </p:nvPr>
        </p:nvGraphicFramePr>
        <p:xfrm>
          <a:off x="266733" y="4197286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1448170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15427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9577092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0101140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4057116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681559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507683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86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dirty="0"/>
                        <a:t>Refine the model based on new results and ETS tests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5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dirty="0"/>
                        <a:t>Release transport model in ETS-5 / ETS-6 for users to validate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7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421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7BCA3D3-2195-8645-8833-3164EF90AFCE}"/>
              </a:ext>
            </a:extLst>
          </p:cNvPr>
          <p:cNvSpPr txBox="1"/>
          <p:nvPr/>
        </p:nvSpPr>
        <p:spPr>
          <a:xfrm>
            <a:off x="6948264" y="4197286"/>
            <a:ext cx="1440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ETB transport model released by end of year code camp</a:t>
            </a:r>
          </a:p>
        </p:txBody>
      </p:sp>
    </p:spTree>
    <p:extLst>
      <p:ext uri="{BB962C8B-B14F-4D97-AF65-F5344CB8AC3E}">
        <p14:creationId xmlns:p14="http://schemas.microsoft.com/office/powerpoint/2010/main" val="397021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9F04-00F2-AF44-A2CA-D774C858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386DFD-FB4F-8A44-A468-EEF54DD9F9D1}"/>
              </a:ext>
            </a:extLst>
          </p:cNvPr>
          <p:cNvSpPr txBox="1"/>
          <p:nvPr/>
        </p:nvSpPr>
        <p:spPr>
          <a:xfrm>
            <a:off x="539552" y="98072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Identification of Key Stakeholders for the WDEV area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934A59-54AC-0E40-8043-48DD75FC54FA}"/>
              </a:ext>
            </a:extLst>
          </p:cNvPr>
          <p:cNvCxnSpPr/>
          <p:nvPr/>
        </p:nvCxnSpPr>
        <p:spPr>
          <a:xfrm>
            <a:off x="2384854" y="5807676"/>
            <a:ext cx="4967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0B377F6-E8A2-8042-A102-6A3EDCA69160}"/>
              </a:ext>
            </a:extLst>
          </p:cNvPr>
          <p:cNvCxnSpPr/>
          <p:nvPr/>
        </p:nvCxnSpPr>
        <p:spPr>
          <a:xfrm flipV="1">
            <a:off x="2395330" y="2236304"/>
            <a:ext cx="0" cy="3568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1D58C05-B4B6-5B44-BD0D-EA8A8DF1BFCE}"/>
              </a:ext>
            </a:extLst>
          </p:cNvPr>
          <p:cNvSpPr txBox="1"/>
          <p:nvPr/>
        </p:nvSpPr>
        <p:spPr>
          <a:xfrm>
            <a:off x="4313583" y="601317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INTEREST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2EDC2F-A503-5A48-9335-D419AE5AD9AB}"/>
              </a:ext>
            </a:extLst>
          </p:cNvPr>
          <p:cNvCxnSpPr/>
          <p:nvPr/>
        </p:nvCxnSpPr>
        <p:spPr>
          <a:xfrm>
            <a:off x="4790661" y="5804452"/>
            <a:ext cx="0" cy="119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4CAB440-10E7-1F4C-A75B-77DB89D1EF0F}"/>
              </a:ext>
            </a:extLst>
          </p:cNvPr>
          <p:cNvSpPr txBox="1"/>
          <p:nvPr/>
        </p:nvSpPr>
        <p:spPr>
          <a:xfrm rot="16200000">
            <a:off x="1678921" y="5174927"/>
            <a:ext cx="86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6AFC3B-DB6A-7647-A9BA-6C6B7659CDB9}"/>
              </a:ext>
            </a:extLst>
          </p:cNvPr>
          <p:cNvSpPr txBox="1"/>
          <p:nvPr/>
        </p:nvSpPr>
        <p:spPr>
          <a:xfrm>
            <a:off x="6370983" y="6013174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369E85-76ED-8040-80D7-EFAC2AAC7CD8}"/>
              </a:ext>
            </a:extLst>
          </p:cNvPr>
          <p:cNvSpPr txBox="1"/>
          <p:nvPr/>
        </p:nvSpPr>
        <p:spPr>
          <a:xfrm rot="16200000">
            <a:off x="1525893" y="3739201"/>
            <a:ext cx="98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CA76EC-2006-3140-827E-8EF011A8C17C}"/>
              </a:ext>
            </a:extLst>
          </p:cNvPr>
          <p:cNvCxnSpPr>
            <a:cxnSpLocks/>
          </p:cNvCxnSpPr>
          <p:nvPr/>
        </p:nvCxnSpPr>
        <p:spPr>
          <a:xfrm flipH="1">
            <a:off x="2295939" y="3925957"/>
            <a:ext cx="88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AA497EE-92C4-5747-9273-5EC898E48E40}"/>
              </a:ext>
            </a:extLst>
          </p:cNvPr>
          <p:cNvSpPr txBox="1"/>
          <p:nvPr/>
        </p:nvSpPr>
        <p:spPr>
          <a:xfrm>
            <a:off x="2547730" y="6076122"/>
            <a:ext cx="86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FA717D-4EAA-CE4C-BD9A-A2F3F73ED034}"/>
              </a:ext>
            </a:extLst>
          </p:cNvPr>
          <p:cNvSpPr txBox="1"/>
          <p:nvPr/>
        </p:nvSpPr>
        <p:spPr>
          <a:xfrm rot="16200000">
            <a:off x="1563166" y="2051638"/>
            <a:ext cx="91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9635925-B959-704A-AD8D-55A6614934F6}"/>
              </a:ext>
            </a:extLst>
          </p:cNvPr>
          <p:cNvCxnSpPr/>
          <p:nvPr/>
        </p:nvCxnSpPr>
        <p:spPr>
          <a:xfrm>
            <a:off x="2547730" y="3923867"/>
            <a:ext cx="4707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3CA02C-C4BE-B342-8EEF-84E4E1155803}"/>
              </a:ext>
            </a:extLst>
          </p:cNvPr>
          <p:cNvCxnSpPr/>
          <p:nvPr/>
        </p:nvCxnSpPr>
        <p:spPr>
          <a:xfrm flipV="1">
            <a:off x="4790661" y="2236304"/>
            <a:ext cx="0" cy="3555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C054CF8-A6C0-8C40-8878-75D5D690B386}"/>
              </a:ext>
            </a:extLst>
          </p:cNvPr>
          <p:cNvSpPr txBox="1"/>
          <p:nvPr/>
        </p:nvSpPr>
        <p:spPr>
          <a:xfrm>
            <a:off x="5473019" y="3269435"/>
            <a:ext cx="2093843" cy="369332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MST/JET users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02AE3E-B3F4-DE4D-B376-D15B6743D4BC}"/>
              </a:ext>
            </a:extLst>
          </p:cNvPr>
          <p:cNvSpPr txBox="1"/>
          <p:nvPr/>
        </p:nvSpPr>
        <p:spPr>
          <a:xfrm>
            <a:off x="5473148" y="2797383"/>
            <a:ext cx="179567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74FB16-51A0-A848-8215-9DB2F13E7C6A}"/>
              </a:ext>
            </a:extLst>
          </p:cNvPr>
          <p:cNvSpPr txBox="1"/>
          <p:nvPr/>
        </p:nvSpPr>
        <p:spPr>
          <a:xfrm>
            <a:off x="5284300" y="4616281"/>
            <a:ext cx="3299789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International collaborators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4ACEAD-08D2-C742-B796-A003CD565234}"/>
              </a:ext>
            </a:extLst>
          </p:cNvPr>
          <p:cNvSpPr txBox="1"/>
          <p:nvPr/>
        </p:nvSpPr>
        <p:spPr>
          <a:xfrm>
            <a:off x="2481620" y="2292465"/>
            <a:ext cx="23064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General Assembly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9F9851-3E2C-0942-8B78-11361B0698C2}"/>
              </a:ext>
            </a:extLst>
          </p:cNvPr>
          <p:cNvSpPr txBox="1"/>
          <p:nvPr/>
        </p:nvSpPr>
        <p:spPr>
          <a:xfrm>
            <a:off x="5457726" y="2297418"/>
            <a:ext cx="1913281" cy="369332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JET / MST TFLs PLs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BAA174-B777-424F-873D-E7BB488A55F0}"/>
              </a:ext>
            </a:extLst>
          </p:cNvPr>
          <p:cNvSpPr txBox="1"/>
          <p:nvPr/>
        </p:nvSpPr>
        <p:spPr>
          <a:xfrm>
            <a:off x="2483768" y="2781264"/>
            <a:ext cx="923280" cy="369332"/>
          </a:xfrm>
          <a:prstGeom prst="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HRUs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274F5B-1BD5-D347-A134-D5FC9B15D986}"/>
              </a:ext>
            </a:extLst>
          </p:cNvPr>
          <p:cNvSpPr txBox="1"/>
          <p:nvPr/>
        </p:nvSpPr>
        <p:spPr>
          <a:xfrm>
            <a:off x="2568454" y="4546451"/>
            <a:ext cx="1941691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MST / JET scientists (not users)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ABA172-3B32-8C44-8905-7299E65F5769}"/>
              </a:ext>
            </a:extLst>
          </p:cNvPr>
          <p:cNvSpPr txBox="1"/>
          <p:nvPr/>
        </p:nvSpPr>
        <p:spPr>
          <a:xfrm>
            <a:off x="3565432" y="1654688"/>
            <a:ext cx="3925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Stakeholders Map</a:t>
            </a:r>
          </a:p>
        </p:txBody>
      </p:sp>
    </p:spTree>
    <p:extLst>
      <p:ext uri="{BB962C8B-B14F-4D97-AF65-F5344CB8AC3E}">
        <p14:creationId xmlns:p14="http://schemas.microsoft.com/office/powerpoint/2010/main" val="137931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562</Words>
  <Application>Microsoft Macintosh PowerPoint</Application>
  <PresentationFormat>On-screen Show (4:3)</PresentationFormat>
  <Paragraphs>112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Summary and plans for the WDEV area </vt:lpstr>
      <vt:lpstr>WDEV - Area</vt:lpstr>
      <vt:lpstr>Plans for WDEV-1</vt:lpstr>
      <vt:lpstr>WDEV-2 2020 deliverable in WIMAS-2</vt:lpstr>
      <vt:lpstr>WDEV-3 / TSVV</vt:lpstr>
      <vt:lpstr>Plans for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Code Development for Integrated Modelling in Relation to WPSA </dc:title>
  <dc:creator>Romanelli, Michele</dc:creator>
  <cp:lastModifiedBy>Romanelli, Michele</cp:lastModifiedBy>
  <cp:revision>56</cp:revision>
  <dcterms:created xsi:type="dcterms:W3CDTF">2019-03-13T07:19:35Z</dcterms:created>
  <dcterms:modified xsi:type="dcterms:W3CDTF">2020-02-28T09:09:42Z</dcterms:modified>
</cp:coreProperties>
</file>