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7" r:id="rId3"/>
    <p:sldId id="1191" r:id="rId4"/>
    <p:sldId id="1192" r:id="rId5"/>
    <p:sldId id="1193" r:id="rId6"/>
    <p:sldId id="1194" r:id="rId7"/>
    <p:sldId id="1179" r:id="rId8"/>
    <p:sldId id="1180" r:id="rId9"/>
    <p:sldId id="1175" r:id="rId10"/>
    <p:sldId id="1177" r:id="rId11"/>
    <p:sldId id="1186" r:id="rId12"/>
    <p:sldId id="1176" r:id="rId13"/>
    <p:sldId id="1178" r:id="rId14"/>
    <p:sldId id="1196" r:id="rId15"/>
    <p:sldId id="1197" r:id="rId16"/>
    <p:sldId id="1199" r:id="rId17"/>
    <p:sldId id="1198" r:id="rId18"/>
    <p:sldId id="1200" r:id="rId19"/>
    <p:sldId id="1201" r:id="rId20"/>
    <p:sldId id="1187" r:id="rId21"/>
    <p:sldId id="1185" r:id="rId22"/>
    <p:sldId id="1173" r:id="rId23"/>
    <p:sldId id="1188" r:id="rId24"/>
    <p:sldId id="1195"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942E2-8E44-40F0-9144-8DB7D571BBA5}" type="datetimeFigureOut">
              <a:rPr lang="sv-SE" smtClean="0"/>
              <a:t>2020-02-28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B71027-3987-4DDA-9C72-D60555377425}" type="slidenum">
              <a:rPr lang="sv-SE" smtClean="0"/>
              <a:t>‹#›</a:t>
            </a:fld>
            <a:endParaRPr lang="sv-SE"/>
          </a:p>
        </p:txBody>
      </p:sp>
    </p:spTree>
    <p:extLst>
      <p:ext uri="{BB962C8B-B14F-4D97-AF65-F5344CB8AC3E}">
        <p14:creationId xmlns:p14="http://schemas.microsoft.com/office/powerpoint/2010/main" val="221118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Jbs</a:t>
            </a:r>
            <a:r>
              <a:rPr lang="en-GB" dirty="0"/>
              <a:t> model include and current diffusion – request by </a:t>
            </a:r>
            <a:r>
              <a:rPr lang="en-GB" dirty="0" err="1"/>
              <a:t>H.Meyer</a:t>
            </a:r>
            <a:endParaRPr lang="en-GB" dirty="0"/>
          </a:p>
        </p:txBody>
      </p:sp>
    </p:spTree>
    <p:extLst>
      <p:ext uri="{BB962C8B-B14F-4D97-AF65-F5344CB8AC3E}">
        <p14:creationId xmlns:p14="http://schemas.microsoft.com/office/powerpoint/2010/main" val="1869419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HRUs have ultimately decisive power</a:t>
            </a:r>
            <a:r>
              <a:rPr lang="en-GB" baseline="0" dirty="0"/>
              <a:t> since they can rule out the possible contributors to </a:t>
            </a:r>
            <a:r>
              <a:rPr lang="en-GB" baseline="0"/>
              <a:t>the tasks.</a:t>
            </a:r>
            <a:endParaRPr lang="en-GB"/>
          </a:p>
        </p:txBody>
      </p:sp>
    </p:spTree>
    <p:extLst>
      <p:ext uri="{BB962C8B-B14F-4D97-AF65-F5344CB8AC3E}">
        <p14:creationId xmlns:p14="http://schemas.microsoft.com/office/powerpoint/2010/main" val="383739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6941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81696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F35D39-68D7-4DC2-8698-1647E116C5E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482E2A7-3EF7-41BC-8279-9EC85F5CC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50D5AD1-9D62-43C9-8E6E-843669074889}"/>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4E981172-A16C-4B00-836F-3A0C152DE6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2E6DBD8-57FC-4B7C-A4DF-3B4AFF7FA8D7}"/>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192545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3FAF15-FF98-43AB-8D64-0B741496D0D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2E23F50-29EC-46D3-92B6-6982EFC945D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7652ECE-AE5F-4E9F-935D-87B9D0690908}"/>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31C5623F-A1C2-4E54-BDB0-2ABE634C50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9FCD01-8C5D-4406-ABE8-4AACF056387E}"/>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58342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1ED93DC-7B58-4586-9949-4CF98A2AF5C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3712448-1FF0-41C6-AFF1-8960B2F3474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E313DD0-A72E-49B8-8BA5-E01DBE111F20}"/>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88B4CAC5-114C-4299-898A-8DECB26E1E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0F90EE-4340-4D9D-90FE-CDA6006770BD}"/>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1275515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6"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60649"/>
            <a:ext cx="12192000" cy="6419089"/>
          </a:xfrm>
          <a:prstGeom prst="rect">
            <a:avLst/>
          </a:prstGeom>
          <a:ln w="12700">
            <a:miter lim="400000"/>
          </a:ln>
        </p:spPr>
      </p:pic>
      <p:sp>
        <p:nvSpPr>
          <p:cNvPr id="2" name="Title 1"/>
          <p:cNvSpPr>
            <a:spLocks noGrp="1"/>
          </p:cNvSpPr>
          <p:nvPr>
            <p:ph type="ctrTitle" hasCustomPrompt="1"/>
          </p:nvPr>
        </p:nvSpPr>
        <p:spPr>
          <a:xfrm>
            <a:off x="527381" y="2348880"/>
            <a:ext cx="11329259"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527381" y="4293096"/>
            <a:ext cx="5856651"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11" name="Rectangle 10"/>
          <p:cNvSpPr/>
          <p:nvPr userDrawn="1"/>
        </p:nvSpPr>
        <p:spPr>
          <a:xfrm>
            <a:off x="7632172" y="5661248"/>
            <a:ext cx="4224469"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dirty="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3" name="Group 22"/>
          <p:cNvGrpSpPr/>
          <p:nvPr/>
        </p:nvGrpSpPr>
        <p:grpSpPr>
          <a:xfrm>
            <a:off x="7056107" y="5805264"/>
            <a:ext cx="4813579" cy="648072"/>
            <a:chOff x="18230283" y="40396912"/>
            <a:chExt cx="9924896" cy="1781641"/>
          </a:xfrm>
        </p:grpSpPr>
        <p:sp>
          <p:nvSpPr>
            <p:cNvPr id="24" name="Rectangle 23"/>
            <p:cNvSpPr/>
            <p:nvPr/>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a:ln>
                  <a:noFill/>
                </a:ln>
                <a:solidFill>
                  <a:schemeClr val="tx1"/>
                </a:solidFill>
                <a:effectLst/>
                <a:latin typeface="Arial" charset="0"/>
              </a:endParaRPr>
            </a:p>
          </p:txBody>
        </p:sp>
        <p:pic>
          <p:nvPicPr>
            <p:cNvPr id="25" name="Picture 24" descr="EuropeanFlag-star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
        <p:nvSpPr>
          <p:cNvPr id="27" name="Picture Placeholder 10"/>
          <p:cNvSpPr>
            <a:spLocks noGrp="1"/>
          </p:cNvSpPr>
          <p:nvPr>
            <p:ph type="pic" sz="quarter" idx="10" hasCustomPrompt="1"/>
          </p:nvPr>
        </p:nvSpPr>
        <p:spPr>
          <a:xfrm>
            <a:off x="3023659" y="5759500"/>
            <a:ext cx="1727167"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Tree>
    <p:extLst>
      <p:ext uri="{BB962C8B-B14F-4D97-AF65-F5344CB8AC3E}">
        <p14:creationId xmlns:p14="http://schemas.microsoft.com/office/powerpoint/2010/main" val="2347080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6"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60649"/>
            <a:ext cx="12192000" cy="6419089"/>
          </a:xfrm>
          <a:prstGeom prst="rect">
            <a:avLst/>
          </a:prstGeom>
          <a:ln w="12700">
            <a:miter lim="400000"/>
          </a:ln>
        </p:spPr>
      </p:pic>
      <p:sp>
        <p:nvSpPr>
          <p:cNvPr id="2" name="Title 1"/>
          <p:cNvSpPr>
            <a:spLocks noGrp="1"/>
          </p:cNvSpPr>
          <p:nvPr>
            <p:ph type="ctrTitle" hasCustomPrompt="1"/>
          </p:nvPr>
        </p:nvSpPr>
        <p:spPr>
          <a:xfrm>
            <a:off x="527381" y="2348880"/>
            <a:ext cx="11329259"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527381" y="4293096"/>
            <a:ext cx="5856651"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11" name="Rectangle 10"/>
          <p:cNvSpPr/>
          <p:nvPr userDrawn="1"/>
        </p:nvSpPr>
        <p:spPr>
          <a:xfrm>
            <a:off x="7632172" y="5661248"/>
            <a:ext cx="4224469"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dirty="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3" name="Group 22"/>
          <p:cNvGrpSpPr/>
          <p:nvPr/>
        </p:nvGrpSpPr>
        <p:grpSpPr>
          <a:xfrm>
            <a:off x="7056107" y="5805264"/>
            <a:ext cx="4813579" cy="648072"/>
            <a:chOff x="18230283" y="40396912"/>
            <a:chExt cx="9924896" cy="1781641"/>
          </a:xfrm>
        </p:grpSpPr>
        <p:sp>
          <p:nvSpPr>
            <p:cNvPr id="24" name="Rectangle 23"/>
            <p:cNvSpPr/>
            <p:nvPr/>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a:ln>
                  <a:noFill/>
                </a:ln>
                <a:solidFill>
                  <a:schemeClr val="tx1"/>
                </a:solidFill>
                <a:effectLst/>
                <a:latin typeface="Arial" charset="0"/>
              </a:endParaRPr>
            </a:p>
          </p:txBody>
        </p:sp>
        <p:pic>
          <p:nvPicPr>
            <p:cNvPr id="25" name="Picture 24" descr="EuropeanFlag-star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
        <p:nvSpPr>
          <p:cNvPr id="27" name="Picture Placeholder 10"/>
          <p:cNvSpPr>
            <a:spLocks noGrp="1"/>
          </p:cNvSpPr>
          <p:nvPr>
            <p:ph type="pic" sz="quarter" idx="10" hasCustomPrompt="1"/>
          </p:nvPr>
        </p:nvSpPr>
        <p:spPr>
          <a:xfrm>
            <a:off x="3023659" y="5759500"/>
            <a:ext cx="1727167"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Tree>
    <p:extLst>
      <p:ext uri="{BB962C8B-B14F-4D97-AF65-F5344CB8AC3E}">
        <p14:creationId xmlns:p14="http://schemas.microsoft.com/office/powerpoint/2010/main" val="1964229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effectLst/>
            </a:endParaRPr>
          </a:p>
        </p:txBody>
      </p:sp>
      <p:sp>
        <p:nvSpPr>
          <p:cNvPr id="2" name="Title 1"/>
          <p:cNvSpPr>
            <a:spLocks noGrp="1"/>
          </p:cNvSpPr>
          <p:nvPr>
            <p:ph type="title"/>
          </p:nvPr>
        </p:nvSpPr>
        <p:spPr>
          <a:xfrm>
            <a:off x="609600" y="76200"/>
            <a:ext cx="10058400" cy="4572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1412776"/>
            <a:ext cx="109728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11"/>
          </p:nvPr>
        </p:nvSpPr>
        <p:spPr>
          <a:xfrm>
            <a:off x="623392" y="6545238"/>
            <a:ext cx="10986971"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WPCD Project Board | 9 November 2018 | PMP 2019 - 2020</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5" y="116632"/>
            <a:ext cx="610929" cy="465708"/>
          </a:xfrm>
          <a:prstGeom prst="rect">
            <a:avLst/>
          </a:prstGeom>
        </p:spPr>
      </p:pic>
    </p:spTree>
    <p:extLst>
      <p:ext uri="{BB962C8B-B14F-4D97-AF65-F5344CB8AC3E}">
        <p14:creationId xmlns:p14="http://schemas.microsoft.com/office/powerpoint/2010/main" val="343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36209D-9A26-4D04-B340-5C419459E12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F403A06-298D-4E3D-9688-9AB8A194232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5CB7A3-6E43-415E-9D07-E22AFBC0915D}"/>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059924DA-877C-4AEF-B938-EBAFE3B0C9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42A143-5B94-46DE-92A4-675D28133F0E}"/>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11737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261417-510E-44AC-889B-EEDD36D1EF1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FF4E3AB-8465-4251-B47C-23DE3DD1EB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3A153A1-6D2B-4BA8-80AA-9CBF95EDED64}"/>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AE7CFE4D-761C-4AE6-B3FD-837137B06DD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6DC7CA-9B44-4EBD-94A3-DA66D8B76819}"/>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372004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E7B8A-1A58-4258-B4A2-23A96C68B47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5E6143-04C9-4A30-A73C-60864D34ECF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CDEF404-96E5-4BBB-A51C-07F91C932B3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7C9A979-8095-43A1-A105-456D395E4367}"/>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6" name="Platshållare för sidfot 5">
            <a:extLst>
              <a:ext uri="{FF2B5EF4-FFF2-40B4-BE49-F238E27FC236}">
                <a16:creationId xmlns:a16="http://schemas.microsoft.com/office/drawing/2014/main" id="{0B4BB946-87FC-4CC1-A467-82C45C319E4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4C77F56-EC5B-4262-970A-D52213F257AE}"/>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313994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B2099D-9CC4-4F15-9CD6-6FD9A1BDB3E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FB0DC37-44DA-4932-98B8-2A1B0BDA93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918B818-9F2C-4FD1-AD15-63E89893C73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E2F805B-C5B6-4DD7-9349-013077C2B8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10358F3-6A42-489F-BCA5-BA1A295B6F2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D32089D-6045-4441-9472-578E56732645}"/>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8" name="Platshållare för sidfot 7">
            <a:extLst>
              <a:ext uri="{FF2B5EF4-FFF2-40B4-BE49-F238E27FC236}">
                <a16:creationId xmlns:a16="http://schemas.microsoft.com/office/drawing/2014/main" id="{EC71CFBB-A566-4603-8246-62FA0446B80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7C4EFC6-70CF-458A-84DF-6A3F8DD20EEF}"/>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20334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3E765D-8EB6-4D02-8C99-210870EC1C0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703FC12-4969-4909-8C3A-5620E0751439}"/>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4" name="Platshållare för sidfot 3">
            <a:extLst>
              <a:ext uri="{FF2B5EF4-FFF2-40B4-BE49-F238E27FC236}">
                <a16:creationId xmlns:a16="http://schemas.microsoft.com/office/drawing/2014/main" id="{D65B1C06-EEEC-4979-BA8C-8A795E9D043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ACB87BA-EDE9-499C-8947-9BD9759A23F2}"/>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127727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08C8922-515A-475D-AD66-6226FC2EBDC3}"/>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3" name="Platshållare för sidfot 2">
            <a:extLst>
              <a:ext uri="{FF2B5EF4-FFF2-40B4-BE49-F238E27FC236}">
                <a16:creationId xmlns:a16="http://schemas.microsoft.com/office/drawing/2014/main" id="{16E3D402-2234-4489-9997-913B0FF705E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6A424F3-6ADF-459A-B440-AD1ED5A7BB97}"/>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51427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FEF28C-DAF0-466A-86DA-6E222C23328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9566D4-CF68-44E9-8E55-581982C08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E4F5E03-6447-4824-9B5D-1F05C8B59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059A651-A8A3-4304-9823-9E82E2F7EFA0}"/>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6" name="Platshållare för sidfot 5">
            <a:extLst>
              <a:ext uri="{FF2B5EF4-FFF2-40B4-BE49-F238E27FC236}">
                <a16:creationId xmlns:a16="http://schemas.microsoft.com/office/drawing/2014/main" id="{42A80D8C-D031-499B-A719-D5F82E79618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74F80A2-6C73-4128-BCD0-B8EA114D9514}"/>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388303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4B2E35-6196-4824-94FA-C40F8CF17C2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C69ECDB-C9D6-4A49-9FAE-733757D29A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8F4EB69-AB48-4470-A7CD-25284FA09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42AC272-0F41-4285-A431-FA335BC54334}"/>
              </a:ext>
            </a:extLst>
          </p:cNvPr>
          <p:cNvSpPr>
            <a:spLocks noGrp="1"/>
          </p:cNvSpPr>
          <p:nvPr>
            <p:ph type="dt" sz="half" idx="10"/>
          </p:nvPr>
        </p:nvSpPr>
        <p:spPr/>
        <p:txBody>
          <a:bodyPr/>
          <a:lstStyle/>
          <a:p>
            <a:fld id="{1436F203-790E-4DAF-A8C8-243EA9C5F3CC}" type="datetimeFigureOut">
              <a:rPr lang="sv-SE" smtClean="0"/>
              <a:t>2020-02-28</a:t>
            </a:fld>
            <a:endParaRPr lang="sv-SE"/>
          </a:p>
        </p:txBody>
      </p:sp>
      <p:sp>
        <p:nvSpPr>
          <p:cNvPr id="6" name="Platshållare för sidfot 5">
            <a:extLst>
              <a:ext uri="{FF2B5EF4-FFF2-40B4-BE49-F238E27FC236}">
                <a16:creationId xmlns:a16="http://schemas.microsoft.com/office/drawing/2014/main" id="{042523DC-C8FA-4EBB-8168-455ADBB84FF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B49655B-D5B6-47BA-BD72-A19404C0C6DB}"/>
              </a:ext>
            </a:extLst>
          </p:cNvPr>
          <p:cNvSpPr>
            <a:spLocks noGrp="1"/>
          </p:cNvSpPr>
          <p:nvPr>
            <p:ph type="sldNum" sz="quarter" idx="12"/>
          </p:nvPr>
        </p:nvSpPr>
        <p:spPr/>
        <p:txBody>
          <a:bodyPr/>
          <a:lstStyle/>
          <a:p>
            <a:fld id="{017650E6-509B-41BA-B6F9-D94C78E3177E}" type="slidenum">
              <a:rPr lang="sv-SE" smtClean="0"/>
              <a:t>‹#›</a:t>
            </a:fld>
            <a:endParaRPr lang="sv-SE"/>
          </a:p>
        </p:txBody>
      </p:sp>
    </p:spTree>
    <p:extLst>
      <p:ext uri="{BB962C8B-B14F-4D97-AF65-F5344CB8AC3E}">
        <p14:creationId xmlns:p14="http://schemas.microsoft.com/office/powerpoint/2010/main" val="316113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891EFD8-D6FD-4B4D-99B4-B7BDC9F4B5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CE8DFAB-731A-496D-B806-62F053CA4A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58C6D97-B850-4944-BDD5-E42E48BC14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6F203-790E-4DAF-A8C8-243EA9C5F3CC}" type="datetimeFigureOut">
              <a:rPr lang="sv-SE" smtClean="0"/>
              <a:t>2020-02-28</a:t>
            </a:fld>
            <a:endParaRPr lang="sv-SE"/>
          </a:p>
        </p:txBody>
      </p:sp>
      <p:sp>
        <p:nvSpPr>
          <p:cNvPr id="5" name="Platshållare för sidfot 4">
            <a:extLst>
              <a:ext uri="{FF2B5EF4-FFF2-40B4-BE49-F238E27FC236}">
                <a16:creationId xmlns:a16="http://schemas.microsoft.com/office/drawing/2014/main" id="{1A28E795-D15A-4D8E-9CCC-66EE444A8F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850E796-2F43-4B55-90F3-253AE7ED48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650E6-509B-41BA-B6F9-D94C78E3177E}" type="slidenum">
              <a:rPr lang="sv-SE" smtClean="0"/>
              <a:t>‹#›</a:t>
            </a:fld>
            <a:endParaRPr lang="sv-SE"/>
          </a:p>
        </p:txBody>
      </p:sp>
    </p:spTree>
    <p:extLst>
      <p:ext uri="{BB962C8B-B14F-4D97-AF65-F5344CB8AC3E}">
        <p14:creationId xmlns:p14="http://schemas.microsoft.com/office/powerpoint/2010/main" val="179157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3392" y="6356351"/>
            <a:ext cx="11233248"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r>
              <a:rPr lang="en-GB" dirty="0"/>
              <a:t>WPCD Project Board | 9 November 2018 | PMP 2019 - 2020</a:t>
            </a:r>
          </a:p>
          <a:p>
            <a:endParaRPr lang="en-GB"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0B204-358A-1543-8597-F731EA69B2D7}" type="slidenum">
              <a:rPr lang="en-GB" smtClean="0"/>
              <a:t>‹#›</a:t>
            </a:fld>
            <a:endParaRPr lang="en-GB" dirty="0"/>
          </a:p>
        </p:txBody>
      </p:sp>
    </p:spTree>
    <p:extLst>
      <p:ext uri="{BB962C8B-B14F-4D97-AF65-F5344CB8AC3E}">
        <p14:creationId xmlns:p14="http://schemas.microsoft.com/office/powerpoint/2010/main" val="2006792116"/>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1504" y="2276872"/>
            <a:ext cx="9036496" cy="1584176"/>
          </a:xfrm>
        </p:spPr>
        <p:txBody>
          <a:bodyPr/>
          <a:lstStyle/>
          <a:p>
            <a:pPr algn="ctr"/>
            <a:r>
              <a:rPr lang="en-GB" sz="2800" dirty="0"/>
              <a:t>EWE - Enabling workflow exploitation </a:t>
            </a:r>
            <a:br>
              <a:rPr lang="en-GB" sz="2800" dirty="0"/>
            </a:br>
            <a:r>
              <a:rPr lang="en-GB" sz="2800" dirty="0"/>
              <a:t>- a brief summary</a:t>
            </a:r>
            <a:endParaRPr lang="en-US" sz="2000" dirty="0"/>
          </a:p>
        </p:txBody>
      </p:sp>
      <p:sp>
        <p:nvSpPr>
          <p:cNvPr id="3" name="Subtitle 2"/>
          <p:cNvSpPr>
            <a:spLocks noGrp="1"/>
          </p:cNvSpPr>
          <p:nvPr>
            <p:ph type="subTitle" idx="1"/>
          </p:nvPr>
        </p:nvSpPr>
        <p:spPr>
          <a:xfrm>
            <a:off x="1631504" y="4077072"/>
            <a:ext cx="8928992" cy="1368152"/>
          </a:xfrm>
        </p:spPr>
        <p:txBody>
          <a:bodyPr>
            <a:normAutofit fontScale="92500" lnSpcReduction="10000"/>
          </a:bodyPr>
          <a:lstStyle/>
          <a:p>
            <a:r>
              <a:rPr lang="en-GB" dirty="0"/>
              <a:t>P. Strand (EWE coordinator), F. </a:t>
            </a:r>
            <a:r>
              <a:rPr lang="en-GB" dirty="0" err="1"/>
              <a:t>Imbeaux</a:t>
            </a:r>
            <a:r>
              <a:rPr lang="en-GB" dirty="0"/>
              <a:t> (EWE-1 task leader), </a:t>
            </a:r>
          </a:p>
          <a:p>
            <a:r>
              <a:rPr lang="en-GB" dirty="0"/>
              <a:t>R. Coelho (EWE-2 task leader), J. Ferreira (EWE-3 task leader), A.H. Nielsen (EWE-4/WIMAS-3 task leader reported in WIMAS)</a:t>
            </a:r>
          </a:p>
          <a:p>
            <a:r>
              <a:rPr lang="en-GB" dirty="0"/>
              <a:t>M. Romanelli (EWE-5 task leader, not reporting here)</a:t>
            </a:r>
          </a:p>
        </p:txBody>
      </p:sp>
    </p:spTree>
    <p:extLst>
      <p:ext uri="{BB962C8B-B14F-4D97-AF65-F5344CB8AC3E}">
        <p14:creationId xmlns:p14="http://schemas.microsoft.com/office/powerpoint/2010/main" val="412168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Timeline for 2020</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072126568"/>
              </p:ext>
            </p:extLst>
          </p:nvPr>
        </p:nvGraphicFramePr>
        <p:xfrm>
          <a:off x="1897058" y="1268760"/>
          <a:ext cx="8303399" cy="5582920"/>
        </p:xfrm>
        <a:graphic>
          <a:graphicData uri="http://schemas.openxmlformats.org/drawingml/2006/table">
            <a:tbl>
              <a:tblPr firstRow="1" bandRow="1">
                <a:tableStyleId>{5C22544A-7EE6-4342-B048-85BDC9FD1C3A}</a:tableStyleId>
              </a:tblPr>
              <a:tblGrid>
                <a:gridCol w="1198938">
                  <a:extLst>
                    <a:ext uri="{9D8B030D-6E8A-4147-A177-3AD203B41FA5}">
                      <a16:colId xmlns:a16="http://schemas.microsoft.com/office/drawing/2014/main" val="2087274031"/>
                    </a:ext>
                  </a:extLst>
                </a:gridCol>
                <a:gridCol w="1415829">
                  <a:extLst>
                    <a:ext uri="{9D8B030D-6E8A-4147-A177-3AD203B41FA5}">
                      <a16:colId xmlns:a16="http://schemas.microsoft.com/office/drawing/2014/main" val="2057533408"/>
                    </a:ext>
                  </a:extLst>
                </a:gridCol>
                <a:gridCol w="1368152">
                  <a:extLst>
                    <a:ext uri="{9D8B030D-6E8A-4147-A177-3AD203B41FA5}">
                      <a16:colId xmlns:a16="http://schemas.microsoft.com/office/drawing/2014/main" val="4121474095"/>
                    </a:ext>
                  </a:extLst>
                </a:gridCol>
                <a:gridCol w="1224136">
                  <a:extLst>
                    <a:ext uri="{9D8B030D-6E8A-4147-A177-3AD203B41FA5}">
                      <a16:colId xmlns:a16="http://schemas.microsoft.com/office/drawing/2014/main" val="136012162"/>
                    </a:ext>
                  </a:extLst>
                </a:gridCol>
                <a:gridCol w="1152128">
                  <a:extLst>
                    <a:ext uri="{9D8B030D-6E8A-4147-A177-3AD203B41FA5}">
                      <a16:colId xmlns:a16="http://schemas.microsoft.com/office/drawing/2014/main" val="204038803"/>
                    </a:ext>
                  </a:extLst>
                </a:gridCol>
                <a:gridCol w="1008112">
                  <a:extLst>
                    <a:ext uri="{9D8B030D-6E8A-4147-A177-3AD203B41FA5}">
                      <a16:colId xmlns:a16="http://schemas.microsoft.com/office/drawing/2014/main" val="3358820715"/>
                    </a:ext>
                  </a:extLst>
                </a:gridCol>
                <a:gridCol w="936104">
                  <a:extLst>
                    <a:ext uri="{9D8B030D-6E8A-4147-A177-3AD203B41FA5}">
                      <a16:colId xmlns:a16="http://schemas.microsoft.com/office/drawing/2014/main" val="1531764708"/>
                    </a:ext>
                  </a:extLst>
                </a:gridCol>
              </a:tblGrid>
              <a:tr h="370840">
                <a:tc>
                  <a:txBody>
                    <a:bodyPr/>
                    <a:lstStyle/>
                    <a:p>
                      <a:endParaRPr lang="en-US" dirty="0"/>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a:t>
                      </a:r>
                    </a:p>
                  </a:txBody>
                  <a:tcPr/>
                </a:tc>
                <a:extLst>
                  <a:ext uri="{0D108BD9-81ED-4DB2-BD59-A6C34878D82A}">
                    <a16:rowId xmlns:a16="http://schemas.microsoft.com/office/drawing/2014/main" val="2603779536"/>
                  </a:ext>
                </a:extLst>
              </a:tr>
              <a:tr h="370840">
                <a:tc>
                  <a:txBody>
                    <a:bodyPr/>
                    <a:lstStyle/>
                    <a:p>
                      <a:r>
                        <a:rPr lang="en-US" dirty="0"/>
                        <a:t>MAST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Validated magnetics data for EWE-2</a:t>
                      </a:r>
                    </a:p>
                  </a:txBody>
                  <a:tcPr/>
                </a:tc>
                <a:tc>
                  <a:txBody>
                    <a:bodyPr/>
                    <a:lstStyle/>
                    <a:p>
                      <a:r>
                        <a:rPr lang="en-US" dirty="0"/>
                        <a:t>…</a:t>
                      </a:r>
                    </a:p>
                  </a:txBody>
                  <a:tcPr/>
                </a:tc>
                <a:tc>
                  <a:txBody>
                    <a:bodyPr/>
                    <a:lstStyle/>
                    <a:p>
                      <a:r>
                        <a:rPr lang="en-US" dirty="0">
                          <a:solidFill>
                            <a:schemeClr val="tx1"/>
                          </a:solidFill>
                        </a:rPr>
                        <a:t>NBI/</a:t>
                      </a:r>
                      <a:r>
                        <a:rPr lang="en-US" dirty="0" err="1">
                          <a:solidFill>
                            <a:schemeClr val="tx1"/>
                          </a:solidFill>
                        </a:rPr>
                        <a:t>beamlet</a:t>
                      </a:r>
                      <a:r>
                        <a:rPr lang="en-US" baseline="0" dirty="0">
                          <a:solidFill>
                            <a:schemeClr val="tx1"/>
                          </a:solidFill>
                        </a:rPr>
                        <a:t> data in IMAS</a:t>
                      </a:r>
                      <a:endParaRPr lang="en-US" dirty="0">
                        <a:solidFill>
                          <a:schemeClr val="tx1"/>
                        </a:solidFill>
                      </a:endParaRPr>
                    </a:p>
                  </a:txBody>
                  <a:tcPr/>
                </a:tc>
                <a:tc>
                  <a:txBody>
                    <a:bodyPr/>
                    <a:lstStyle/>
                    <a:p>
                      <a:r>
                        <a:rPr lang="en-US" dirty="0"/>
                        <a:t>Validated MSE and Thomson scattering</a:t>
                      </a:r>
                      <a:r>
                        <a:rPr lang="en-US" baseline="0" dirty="0"/>
                        <a:t> data for EWE-2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ECRH and ICRH data in IMAS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r>
                        <a:rPr lang="en-US" dirty="0"/>
                        <a:t>…</a:t>
                      </a:r>
                    </a:p>
                  </a:txBody>
                  <a:tcPr/>
                </a:tc>
                <a:extLst>
                  <a:ext uri="{0D108BD9-81ED-4DB2-BD59-A6C34878D82A}">
                    <a16:rowId xmlns:a16="http://schemas.microsoft.com/office/drawing/2014/main" val="1214877390"/>
                  </a:ext>
                </a:extLst>
              </a:tr>
              <a:tr h="370840">
                <a:tc>
                  <a:txBody>
                    <a:bodyPr/>
                    <a:lstStyle/>
                    <a:p>
                      <a:r>
                        <a:rPr lang="en-US" dirty="0"/>
                        <a:t>TCV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Validated magnetics data for EWE-2</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NBI/(single) beamlet and</a:t>
                      </a:r>
                      <a:endParaRPr lang="en-US"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ECRH data in IMAS.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chemeClr val="tx1"/>
                        </a:solidFill>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GDAT under GIT</a:t>
                      </a:r>
                      <a:endParaRPr lang="en-US" dirty="0">
                        <a:solidFill>
                          <a:schemeClr val="tx1"/>
                        </a:solidFill>
                      </a:endParaRPr>
                    </a:p>
                    <a:p>
                      <a:endParaRPr 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Thomson scattering</a:t>
                      </a:r>
                      <a:r>
                        <a:rPr lang="en-US" baseline="0" dirty="0"/>
                        <a:t> data and </a:t>
                      </a:r>
                      <a:r>
                        <a:rPr lang="en-US" baseline="0" dirty="0" err="1"/>
                        <a:t>core_sources</a:t>
                      </a:r>
                      <a:endParaRPr lang="en-US" dirty="0"/>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4054641770"/>
                  </a:ext>
                </a:extLst>
              </a:tr>
              <a:tr h="370840">
                <a:tc>
                  <a:txBody>
                    <a:bodyPr/>
                    <a:lstStyle/>
                    <a:p>
                      <a:r>
                        <a:rPr lang="en-US" dirty="0"/>
                        <a:t>WEST</a:t>
                      </a:r>
                    </a:p>
                  </a:txBody>
                  <a:tcPr/>
                </a:tc>
                <a:tc>
                  <a:txBody>
                    <a:bodyPr/>
                    <a:lstStyle/>
                    <a:p>
                      <a:endParaRPr lang="fr-FR"/>
                    </a:p>
                  </a:txBody>
                  <a:tcPr/>
                </a:tc>
                <a:tc>
                  <a:txBody>
                    <a:bodyPr/>
                    <a:lstStyle/>
                    <a:p>
                      <a:r>
                        <a:rPr lang="fr-FR" dirty="0" err="1"/>
                        <a:t>Restored</a:t>
                      </a:r>
                      <a:r>
                        <a:rPr lang="fr-FR" baseline="0" dirty="0"/>
                        <a:t> </a:t>
                      </a:r>
                      <a:r>
                        <a:rPr lang="fr-FR" dirty="0" err="1"/>
                        <a:t>remote</a:t>
                      </a:r>
                      <a:r>
                        <a:rPr lang="fr-FR" baseline="0" dirty="0"/>
                        <a:t> data </a:t>
                      </a:r>
                      <a:r>
                        <a:rPr lang="fr-FR" baseline="0" dirty="0" err="1"/>
                        <a:t>access</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Validated magnetics data for EWE-2</a:t>
                      </a:r>
                    </a:p>
                    <a:p>
                      <a:r>
                        <a:rPr lang="fr-FR" dirty="0"/>
                        <a:t>(COCOS)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Refined ICRH data in IMAS</a:t>
                      </a:r>
                    </a:p>
                    <a:p>
                      <a:endParaRPr lang="fr-FR" dirty="0"/>
                    </a:p>
                  </a:txBody>
                  <a:tcPr/>
                </a:tc>
                <a:tc>
                  <a:txBody>
                    <a:bodyPr/>
                    <a:lstStyle/>
                    <a:p>
                      <a:r>
                        <a:rPr lang="en-US" dirty="0"/>
                        <a:t>Polarimetry data in IMAS</a:t>
                      </a:r>
                    </a:p>
                  </a:txBody>
                  <a:tcPr/>
                </a:tc>
                <a:tc>
                  <a:txBody>
                    <a:bodyPr/>
                    <a:lstStyle/>
                    <a:p>
                      <a:r>
                        <a:rPr lang="en-US" dirty="0"/>
                        <a:t>…</a:t>
                      </a:r>
                    </a:p>
                  </a:txBody>
                  <a:tcPr/>
                </a:tc>
                <a:extLst>
                  <a:ext uri="{0D108BD9-81ED-4DB2-BD59-A6C34878D82A}">
                    <a16:rowId xmlns:a16="http://schemas.microsoft.com/office/drawing/2014/main" val="3722411991"/>
                  </a:ext>
                </a:extLst>
              </a:tr>
            </a:tbl>
          </a:graphicData>
        </a:graphic>
      </p:graphicFrame>
    </p:spTree>
    <p:extLst>
      <p:ext uri="{BB962C8B-B14F-4D97-AF65-F5344CB8AC3E}">
        <p14:creationId xmlns:p14="http://schemas.microsoft.com/office/powerpoint/2010/main" val="166494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Timeline for 2020</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nvGraphicFramePr>
        <p:xfrm>
          <a:off x="1955126" y="1268760"/>
          <a:ext cx="8183714" cy="4942840"/>
        </p:xfrm>
        <a:graphic>
          <a:graphicData uri="http://schemas.openxmlformats.org/drawingml/2006/table">
            <a:tbl>
              <a:tblPr firstRow="1" bandRow="1">
                <a:tableStyleId>{5C22544A-7EE6-4342-B048-85BDC9FD1C3A}</a:tableStyleId>
              </a:tblPr>
              <a:tblGrid>
                <a:gridCol w="1188546">
                  <a:extLst>
                    <a:ext uri="{9D8B030D-6E8A-4147-A177-3AD203B41FA5}">
                      <a16:colId xmlns:a16="http://schemas.microsoft.com/office/drawing/2014/main" val="2087274031"/>
                    </a:ext>
                  </a:extLst>
                </a:gridCol>
                <a:gridCol w="1584176">
                  <a:extLst>
                    <a:ext uri="{9D8B030D-6E8A-4147-A177-3AD203B41FA5}">
                      <a16:colId xmlns:a16="http://schemas.microsoft.com/office/drawing/2014/main" val="2057533408"/>
                    </a:ext>
                  </a:extLst>
                </a:gridCol>
                <a:gridCol w="1162520">
                  <a:extLst>
                    <a:ext uri="{9D8B030D-6E8A-4147-A177-3AD203B41FA5}">
                      <a16:colId xmlns:a16="http://schemas.microsoft.com/office/drawing/2014/main" val="4121474095"/>
                    </a:ext>
                  </a:extLst>
                </a:gridCol>
                <a:gridCol w="1008112">
                  <a:extLst>
                    <a:ext uri="{9D8B030D-6E8A-4147-A177-3AD203B41FA5}">
                      <a16:colId xmlns:a16="http://schemas.microsoft.com/office/drawing/2014/main" val="136012162"/>
                    </a:ext>
                  </a:extLst>
                </a:gridCol>
                <a:gridCol w="1008112">
                  <a:extLst>
                    <a:ext uri="{9D8B030D-6E8A-4147-A177-3AD203B41FA5}">
                      <a16:colId xmlns:a16="http://schemas.microsoft.com/office/drawing/2014/main" val="204038803"/>
                    </a:ext>
                  </a:extLst>
                </a:gridCol>
                <a:gridCol w="997720">
                  <a:extLst>
                    <a:ext uri="{9D8B030D-6E8A-4147-A177-3AD203B41FA5}">
                      <a16:colId xmlns:a16="http://schemas.microsoft.com/office/drawing/2014/main" val="3358820715"/>
                    </a:ext>
                  </a:extLst>
                </a:gridCol>
                <a:gridCol w="1234528">
                  <a:extLst>
                    <a:ext uri="{9D8B030D-6E8A-4147-A177-3AD203B41FA5}">
                      <a16:colId xmlns:a16="http://schemas.microsoft.com/office/drawing/2014/main" val="1531764708"/>
                    </a:ext>
                  </a:extLst>
                </a:gridCol>
              </a:tblGrid>
              <a:tr h="370840">
                <a:tc>
                  <a:txBody>
                    <a:bodyPr/>
                    <a:lstStyle/>
                    <a:p>
                      <a:endParaRPr lang="en-US" dirty="0"/>
                    </a:p>
                  </a:txBody>
                  <a:tcPr/>
                </a:tc>
                <a:tc>
                  <a:txBody>
                    <a:bodyPr/>
                    <a:lstStyle/>
                    <a:p>
                      <a:r>
                        <a:rPr lang="en-US" dirty="0"/>
                        <a:t>Jul</a:t>
                      </a:r>
                    </a:p>
                  </a:txBody>
                  <a:tcPr/>
                </a:tc>
                <a:tc>
                  <a:txBody>
                    <a:bodyPr/>
                    <a:lstStyle/>
                    <a:p>
                      <a:r>
                        <a:rPr lang="en-US" dirty="0"/>
                        <a:t>Aug</a:t>
                      </a:r>
                    </a:p>
                  </a:txBody>
                  <a:tcPr/>
                </a:tc>
                <a:tc>
                  <a:txBody>
                    <a:bodyPr/>
                    <a:lstStyle/>
                    <a:p>
                      <a:r>
                        <a:rPr lang="en-US" dirty="0"/>
                        <a:t>Sep</a:t>
                      </a:r>
                    </a:p>
                  </a:txBody>
                  <a:tcPr/>
                </a:tc>
                <a:tc>
                  <a:txBody>
                    <a:bodyPr/>
                    <a:lstStyle/>
                    <a:p>
                      <a:r>
                        <a:rPr lang="en-US" dirty="0"/>
                        <a:t>Oct</a:t>
                      </a:r>
                    </a:p>
                  </a:txBody>
                  <a:tcPr/>
                </a:tc>
                <a:tc>
                  <a:txBody>
                    <a:bodyPr/>
                    <a:lstStyle/>
                    <a:p>
                      <a:r>
                        <a:rPr lang="en-US" dirty="0"/>
                        <a:t>Nov</a:t>
                      </a:r>
                    </a:p>
                  </a:txBody>
                  <a:tcPr/>
                </a:tc>
                <a:tc>
                  <a:txBody>
                    <a:bodyPr/>
                    <a:lstStyle/>
                    <a:p>
                      <a:r>
                        <a:rPr lang="en-US" dirty="0"/>
                        <a:t>Dec</a:t>
                      </a:r>
                    </a:p>
                  </a:txBody>
                  <a:tcPr/>
                </a:tc>
                <a:extLst>
                  <a:ext uri="{0D108BD9-81ED-4DB2-BD59-A6C34878D82A}">
                    <a16:rowId xmlns:a16="http://schemas.microsoft.com/office/drawing/2014/main" val="2603779536"/>
                  </a:ext>
                </a:extLst>
              </a:tr>
              <a:tr h="370840">
                <a:tc>
                  <a:txBody>
                    <a:bodyPr/>
                    <a:lstStyle/>
                    <a:p>
                      <a:r>
                        <a:rPr lang="en-US" dirty="0"/>
                        <a:t>AUG</a:t>
                      </a:r>
                    </a:p>
                  </a:txBody>
                  <a:tcPr/>
                </a:tc>
                <a:tc>
                  <a:txBody>
                    <a:bodyPr/>
                    <a:lstStyle/>
                    <a:p>
                      <a:r>
                        <a:rPr lang="en-US" dirty="0">
                          <a:solidFill>
                            <a:schemeClr val="tx1"/>
                          </a:solidFill>
                        </a:rPr>
                        <a:t>New</a:t>
                      </a:r>
                      <a:r>
                        <a:rPr lang="en-US" baseline="0" dirty="0">
                          <a:solidFill>
                            <a:schemeClr val="tx1"/>
                          </a:solidFill>
                        </a:rPr>
                        <a:t> requests from EWE-2 and EWE-3</a:t>
                      </a:r>
                      <a:endParaRPr 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Holidays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extLst>
                  <a:ext uri="{0D108BD9-81ED-4DB2-BD59-A6C34878D82A}">
                    <a16:rowId xmlns:a16="http://schemas.microsoft.com/office/drawing/2014/main" val="4165956698"/>
                  </a:ext>
                </a:extLst>
              </a:tr>
              <a:tr h="370840">
                <a:tc>
                  <a:txBody>
                    <a:bodyPr/>
                    <a:lstStyle/>
                    <a:p>
                      <a:r>
                        <a:rPr lang="en-US" dirty="0"/>
                        <a:t>JET</a:t>
                      </a:r>
                    </a:p>
                  </a:txBody>
                  <a:tcPr/>
                </a:tc>
                <a:tc>
                  <a:txBody>
                    <a:bodyPr/>
                    <a:lstStyle/>
                    <a:p>
                      <a:r>
                        <a:rPr lang="en-US" dirty="0">
                          <a:solidFill>
                            <a:schemeClr val="tx1"/>
                          </a:solidFill>
                        </a:rPr>
                        <a:t>New</a:t>
                      </a:r>
                      <a:r>
                        <a:rPr lang="en-US" baseline="0" dirty="0">
                          <a:solidFill>
                            <a:schemeClr val="tx1"/>
                          </a:solidFill>
                        </a:rPr>
                        <a:t> requests from EWE-2 and EWE-3</a:t>
                      </a:r>
                      <a:endParaRPr lang="en-US"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Holidays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extLst>
                  <a:ext uri="{0D108BD9-81ED-4DB2-BD59-A6C34878D82A}">
                    <a16:rowId xmlns:a16="http://schemas.microsoft.com/office/drawing/2014/main" val="4229701605"/>
                  </a:ext>
                </a:extLst>
              </a:tr>
              <a:tr h="370840">
                <a:tc>
                  <a:txBody>
                    <a:bodyPr/>
                    <a:lstStyle/>
                    <a:p>
                      <a:r>
                        <a:rPr lang="en-US" dirty="0"/>
                        <a:t>MAST</a:t>
                      </a:r>
                    </a:p>
                  </a:txBody>
                  <a:tcPr/>
                </a:tc>
                <a:tc>
                  <a:txBody>
                    <a:bodyPr/>
                    <a:lstStyle/>
                    <a:p>
                      <a:r>
                        <a:rPr lang="en-US" dirty="0">
                          <a:solidFill>
                            <a:schemeClr val="tx1"/>
                          </a:solidFill>
                        </a:rPr>
                        <a:t>New</a:t>
                      </a:r>
                      <a:r>
                        <a:rPr lang="en-US" baseline="0" dirty="0">
                          <a:solidFill>
                            <a:schemeClr val="tx1"/>
                          </a:solidFill>
                        </a:rPr>
                        <a:t> requests from EWE-2 and EWE-3</a:t>
                      </a:r>
                      <a:endParaRPr lang="en-US"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Holidays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extLst>
                  <a:ext uri="{0D108BD9-81ED-4DB2-BD59-A6C34878D82A}">
                    <a16:rowId xmlns:a16="http://schemas.microsoft.com/office/drawing/2014/main" val="1214877390"/>
                  </a:ext>
                </a:extLst>
              </a:tr>
              <a:tr h="370840">
                <a:tc>
                  <a:txBody>
                    <a:bodyPr/>
                    <a:lstStyle/>
                    <a:p>
                      <a:r>
                        <a:rPr lang="en-US" dirty="0"/>
                        <a:t>TCV</a:t>
                      </a:r>
                    </a:p>
                  </a:txBody>
                  <a:tcPr/>
                </a:tc>
                <a:tc>
                  <a:txBody>
                    <a:bodyPr/>
                    <a:lstStyle/>
                    <a:p>
                      <a:r>
                        <a:rPr lang="en-US" dirty="0">
                          <a:solidFill>
                            <a:schemeClr val="tx1"/>
                          </a:solidFill>
                        </a:rPr>
                        <a:t>New</a:t>
                      </a:r>
                      <a:r>
                        <a:rPr lang="en-US" baseline="0" dirty="0">
                          <a:solidFill>
                            <a:schemeClr val="tx1"/>
                          </a:solidFill>
                        </a:rPr>
                        <a:t> requests from EWE-2 and EWE-3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Holidays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extLst>
                  <a:ext uri="{0D108BD9-81ED-4DB2-BD59-A6C34878D82A}">
                    <a16:rowId xmlns:a16="http://schemas.microsoft.com/office/drawing/2014/main" val="84273154"/>
                  </a:ext>
                </a:extLst>
              </a:tr>
              <a:tr h="370840">
                <a:tc>
                  <a:txBody>
                    <a:bodyPr/>
                    <a:lstStyle/>
                    <a:p>
                      <a:r>
                        <a:rPr lang="en-US" dirty="0"/>
                        <a:t>WEST</a:t>
                      </a:r>
                    </a:p>
                  </a:txBody>
                  <a:tcPr/>
                </a:tc>
                <a:tc>
                  <a:txBody>
                    <a:bodyPr/>
                    <a:lstStyle/>
                    <a:p>
                      <a:r>
                        <a:rPr lang="en-US" dirty="0">
                          <a:solidFill>
                            <a:schemeClr val="tx1"/>
                          </a:solidFill>
                        </a:rPr>
                        <a:t>New</a:t>
                      </a:r>
                      <a:r>
                        <a:rPr lang="en-US" baseline="0" dirty="0">
                          <a:solidFill>
                            <a:schemeClr val="tx1"/>
                          </a:solidFill>
                        </a:rPr>
                        <a:t> requests from EWE-2 and EWE-3</a:t>
                      </a:r>
                      <a:endParaRPr lang="en-US" dirty="0"/>
                    </a:p>
                  </a:txBody>
                  <a:tcPr/>
                </a:tc>
                <a:tc>
                  <a:txBody>
                    <a:bodyPr/>
                    <a:lstStyle/>
                    <a:p>
                      <a:r>
                        <a:rPr lang="en-US" dirty="0"/>
                        <a:t>Holidays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requests</a:t>
                      </a:r>
                    </a:p>
                  </a:txBody>
                  <a:tcPr/>
                </a:tc>
                <a:extLst>
                  <a:ext uri="{0D108BD9-81ED-4DB2-BD59-A6C34878D82A}">
                    <a16:rowId xmlns:a16="http://schemas.microsoft.com/office/drawing/2014/main" val="3722411991"/>
                  </a:ext>
                </a:extLst>
              </a:tr>
            </a:tbl>
          </a:graphicData>
        </a:graphic>
      </p:graphicFrame>
    </p:spTree>
    <p:extLst>
      <p:ext uri="{BB962C8B-B14F-4D97-AF65-F5344CB8AC3E}">
        <p14:creationId xmlns:p14="http://schemas.microsoft.com/office/powerpoint/2010/main" val="139937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EWE-2: why and by whom</a:t>
            </a:r>
          </a:p>
        </p:txBody>
      </p:sp>
      <p:sp>
        <p:nvSpPr>
          <p:cNvPr id="10" name="TextBox 9">
            <a:extLst>
              <a:ext uri="{FF2B5EF4-FFF2-40B4-BE49-F238E27FC236}">
                <a16:creationId xmlns:a16="http://schemas.microsoft.com/office/drawing/2014/main" id="{151CBBF2-7C02-BE45-A2D9-A92D795809E9}"/>
              </a:ext>
            </a:extLst>
          </p:cNvPr>
          <p:cNvSpPr txBox="1"/>
          <p:nvPr/>
        </p:nvSpPr>
        <p:spPr>
          <a:xfrm>
            <a:off x="1919536" y="764704"/>
            <a:ext cx="8291264" cy="1000274"/>
          </a:xfrm>
          <a:prstGeom prst="rect">
            <a:avLst/>
          </a:prstGeom>
          <a:noFill/>
        </p:spPr>
        <p:txBody>
          <a:bodyPr wrap="square" rtlCol="0">
            <a:spAutoFit/>
          </a:bodyPr>
          <a:lstStyle/>
          <a:p>
            <a:r>
              <a:rPr lang="en-US" b="1" i="1" dirty="0">
                <a:solidFill>
                  <a:srgbClr val="800000"/>
                </a:solidFill>
              </a:rPr>
              <a:t>Title</a:t>
            </a:r>
            <a:r>
              <a:rPr lang="en-US" dirty="0"/>
              <a:t>: Enabling the exploitation of the equilibrium reconstruction and stability workflow 2019 </a:t>
            </a:r>
          </a:p>
          <a:p>
            <a:pPr marL="285750" indent="-285750">
              <a:spcBef>
                <a:spcPts val="600"/>
              </a:spcBef>
              <a:buFont typeface="Wingdings" charset="2"/>
              <a:buChar char="Ø"/>
            </a:pPr>
            <a:r>
              <a:rPr lang="en-US" dirty="0"/>
              <a:t>Strongly dependent of EWE-1 (</a:t>
            </a:r>
            <a:r>
              <a:rPr lang="en-US" i="1" dirty="0"/>
              <a:t>data</a:t>
            </a:r>
            <a:r>
              <a:rPr lang="en-US" dirty="0"/>
              <a:t>), WIMAS-1 (</a:t>
            </a:r>
            <a:r>
              <a:rPr lang="en-US" i="1" dirty="0"/>
              <a:t>workflows</a:t>
            </a:r>
            <a:r>
              <a:rPr lang="en-US" dirty="0"/>
              <a:t>) and IMAS-RO (</a:t>
            </a:r>
            <a:r>
              <a:rPr lang="en-US" i="1" dirty="0"/>
              <a:t>IDSs</a:t>
            </a:r>
            <a:r>
              <a:rPr lang="en-US" dirty="0"/>
              <a:t>)</a:t>
            </a:r>
          </a:p>
        </p:txBody>
      </p:sp>
      <p:sp>
        <p:nvSpPr>
          <p:cNvPr id="11" name="Footer Placeholder 4">
            <a:extLst>
              <a:ext uri="{FF2B5EF4-FFF2-40B4-BE49-F238E27FC236}">
                <a16:creationId xmlns:a16="http://schemas.microsoft.com/office/drawing/2014/main" id="{7EBF6CA3-EFC0-B349-8115-4C552964D34A}"/>
              </a:ext>
            </a:extLst>
          </p:cNvPr>
          <p:cNvSpPr>
            <a:spLocks noGrp="1"/>
          </p:cNvSpPr>
          <p:nvPr>
            <p:ph type="ftr" sz="quarter" idx="11"/>
          </p:nvPr>
        </p:nvSpPr>
        <p:spPr>
          <a:xfrm>
            <a:off x="1991544" y="6545238"/>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a:t>WIMAS1/EWE2 status | 29 January 2020</a:t>
            </a:r>
            <a:endParaRPr lang="en-GB" dirty="0"/>
          </a:p>
        </p:txBody>
      </p:sp>
      <p:graphicFrame>
        <p:nvGraphicFramePr>
          <p:cNvPr id="6" name="Table 5">
            <a:extLst>
              <a:ext uri="{FF2B5EF4-FFF2-40B4-BE49-F238E27FC236}">
                <a16:creationId xmlns:a16="http://schemas.microsoft.com/office/drawing/2014/main" id="{077D6723-4160-AA41-AF87-22936B578507}"/>
              </a:ext>
            </a:extLst>
          </p:cNvPr>
          <p:cNvGraphicFramePr>
            <a:graphicFrameLocks noGrp="1"/>
          </p:cNvGraphicFramePr>
          <p:nvPr/>
        </p:nvGraphicFramePr>
        <p:xfrm>
          <a:off x="1991544" y="2337434"/>
          <a:ext cx="8136904" cy="1307591"/>
        </p:xfrm>
        <a:graphic>
          <a:graphicData uri="http://schemas.openxmlformats.org/drawingml/2006/table">
            <a:tbl>
              <a:tblPr firstRow="1" firstCol="1" bandRow="1">
                <a:tableStyleId>{5C22544A-7EE6-4342-B048-85BDC9FD1C3A}</a:tableStyleId>
              </a:tblPr>
              <a:tblGrid>
                <a:gridCol w="1656184">
                  <a:extLst>
                    <a:ext uri="{9D8B030D-6E8A-4147-A177-3AD203B41FA5}">
                      <a16:colId xmlns:a16="http://schemas.microsoft.com/office/drawing/2014/main" val="325108225"/>
                    </a:ext>
                  </a:extLst>
                </a:gridCol>
                <a:gridCol w="4830660">
                  <a:extLst>
                    <a:ext uri="{9D8B030D-6E8A-4147-A177-3AD203B41FA5}">
                      <a16:colId xmlns:a16="http://schemas.microsoft.com/office/drawing/2014/main" val="3770758883"/>
                    </a:ext>
                  </a:extLst>
                </a:gridCol>
                <a:gridCol w="1650060">
                  <a:extLst>
                    <a:ext uri="{9D8B030D-6E8A-4147-A177-3AD203B41FA5}">
                      <a16:colId xmlns:a16="http://schemas.microsoft.com/office/drawing/2014/main" val="640094176"/>
                    </a:ext>
                  </a:extLst>
                </a:gridCol>
              </a:tblGrid>
              <a:tr h="360040">
                <a:tc>
                  <a:txBody>
                    <a:bodyPr/>
                    <a:lstStyle/>
                    <a:p>
                      <a:pPr marL="90170" algn="just">
                        <a:spcAft>
                          <a:spcPts val="0"/>
                        </a:spcAft>
                      </a:pPr>
                      <a:r>
                        <a:rPr lang="en-GB" sz="1000" dirty="0">
                          <a:effectLst/>
                        </a:rPr>
                        <a:t>CD.M37</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tabLst>
                          <a:tab pos="270510" algn="l"/>
                        </a:tabLst>
                      </a:pPr>
                      <a:r>
                        <a:rPr lang="en-GB" sz="1200" b="0" dirty="0">
                          <a:solidFill>
                            <a:schemeClr val="tx1"/>
                          </a:solidFill>
                          <a:effectLst/>
                        </a:rPr>
                        <a:t>Enabled use of </a:t>
                      </a:r>
                      <a:r>
                        <a:rPr lang="en-GB" sz="1200" b="0" dirty="0">
                          <a:solidFill>
                            <a:schemeClr val="tx1"/>
                          </a:solidFill>
                          <a:effectLst/>
                          <a:highlight>
                            <a:srgbClr val="FFFF00"/>
                          </a:highlight>
                        </a:rPr>
                        <a:t>ETS workflow for interpretative transport analysis in JET </a:t>
                      </a:r>
                      <a:r>
                        <a:rPr lang="en-GB" sz="1200" b="0" dirty="0">
                          <a:solidFill>
                            <a:schemeClr val="tx1"/>
                          </a:solidFill>
                          <a:effectLst/>
                        </a:rPr>
                        <a:t>(EWE-3)</a:t>
                      </a:r>
                    </a:p>
                  </a:txBody>
                  <a:tcPr marL="68580" marR="68580" marT="0" marB="0">
                    <a:solidFill>
                      <a:schemeClr val="accent1">
                        <a:lumMod val="20000"/>
                        <a:lumOff val="80000"/>
                      </a:schemeClr>
                    </a:solidFill>
                  </a:tcPr>
                </a:tc>
                <a:tc>
                  <a:txBody>
                    <a:bodyPr/>
                    <a:lstStyle/>
                    <a:p>
                      <a:pPr marL="90170" algn="just">
                        <a:spcAft>
                          <a:spcPts val="0"/>
                        </a:spcAft>
                      </a:pPr>
                      <a:r>
                        <a:rPr lang="en-GB" sz="1000" b="0" dirty="0">
                          <a:solidFill>
                            <a:schemeClr val="tx1"/>
                          </a:solidFill>
                          <a:effectLst/>
                        </a:rPr>
                        <a:t>Dec 2019</a:t>
                      </a:r>
                      <a:endParaRPr lang="en-GB"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46360607"/>
                  </a:ext>
                </a:extLst>
              </a:tr>
              <a:tr h="371712">
                <a:tc>
                  <a:txBody>
                    <a:bodyPr/>
                    <a:lstStyle/>
                    <a:p>
                      <a:pPr marL="90170" algn="just">
                        <a:spcAft>
                          <a:spcPts val="0"/>
                        </a:spcAft>
                      </a:pPr>
                      <a:r>
                        <a:rPr lang="en-GB" sz="1000">
                          <a:effectLst/>
                        </a:rPr>
                        <a:t>CD.M38</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GB" sz="1200" dirty="0">
                          <a:effectLst/>
                        </a:rPr>
                        <a:t>Enabled use of </a:t>
                      </a:r>
                      <a:r>
                        <a:rPr lang="en-GB" sz="1200" dirty="0">
                          <a:effectLst/>
                          <a:highlight>
                            <a:srgbClr val="FFFF00"/>
                          </a:highlight>
                        </a:rPr>
                        <a:t>equilibrium and MHD stability workflow for analysis in MST1/JET</a:t>
                      </a:r>
                      <a:r>
                        <a:rPr lang="en-GB" sz="1200" dirty="0">
                          <a:effectLst/>
                        </a:rPr>
                        <a:t> (EWE-2)</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90170" algn="just">
                        <a:spcAft>
                          <a:spcPts val="0"/>
                        </a:spcAft>
                      </a:pPr>
                      <a:r>
                        <a:rPr lang="en-GB" sz="1000">
                          <a:effectLst/>
                        </a:rPr>
                        <a:t>Dec 2019</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46049520"/>
                  </a:ext>
                </a:extLst>
              </a:tr>
              <a:tr h="198407">
                <a:tc>
                  <a:txBody>
                    <a:bodyPr/>
                    <a:lstStyle/>
                    <a:p>
                      <a:pPr marL="90170" algn="just">
                        <a:spcAft>
                          <a:spcPts val="0"/>
                        </a:spcAft>
                      </a:pPr>
                      <a:r>
                        <a:rPr lang="is-IS" sz="1000" dirty="0">
                          <a:effectLst/>
                        </a:rPr>
                        <a:t>…</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s-IS" sz="1200" dirty="0">
                          <a:effectLst/>
                        </a:rPr>
                        <a:t>…</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90170" algn="just">
                        <a:spcAft>
                          <a:spcPts val="0"/>
                        </a:spcAft>
                      </a:pPr>
                      <a:r>
                        <a:rPr lang="is-IS" sz="1000" dirty="0">
                          <a:effectLst/>
                        </a:rPr>
                        <a:t>…</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4272422"/>
                  </a:ext>
                </a:extLst>
              </a:tr>
              <a:tr h="371712">
                <a:tc>
                  <a:txBody>
                    <a:bodyPr/>
                    <a:lstStyle/>
                    <a:p>
                      <a:pPr marL="90170" algn="just">
                        <a:spcAft>
                          <a:spcPts val="0"/>
                        </a:spcAft>
                      </a:pPr>
                      <a:r>
                        <a:rPr lang="en-GB" sz="1000" dirty="0">
                          <a:effectLst/>
                        </a:rPr>
                        <a:t>CD.M41</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GB" sz="1200" dirty="0">
                          <a:effectLst/>
                        </a:rPr>
                        <a:t>Enabled use of </a:t>
                      </a:r>
                      <a:r>
                        <a:rPr lang="en-GB" sz="1200" dirty="0">
                          <a:effectLst/>
                          <a:highlight>
                            <a:srgbClr val="FFFF00"/>
                          </a:highlight>
                        </a:rPr>
                        <a:t>ETS workflow for interpretative transport analysis in MST1 </a:t>
                      </a:r>
                      <a:r>
                        <a:rPr lang="en-GB" sz="1200" dirty="0">
                          <a:effectLst/>
                        </a:rPr>
                        <a:t>and PFC (EWE-1, EWE-3)</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90170" algn="just">
                        <a:spcAft>
                          <a:spcPts val="0"/>
                        </a:spcAft>
                      </a:pPr>
                      <a:r>
                        <a:rPr lang="en-GB" sz="1000" dirty="0">
                          <a:effectLst/>
                        </a:rPr>
                        <a:t>Dec 2020</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56179752"/>
                  </a:ext>
                </a:extLst>
              </a:tr>
            </a:tbl>
          </a:graphicData>
        </a:graphic>
      </p:graphicFrame>
      <p:sp>
        <p:nvSpPr>
          <p:cNvPr id="3" name="Rectangle 2"/>
          <p:cNvSpPr/>
          <p:nvPr/>
        </p:nvSpPr>
        <p:spPr>
          <a:xfrm>
            <a:off x="1991544" y="2697473"/>
            <a:ext cx="8136904" cy="377640"/>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stretch>
            <a:fillRect/>
          </a:stretch>
        </p:blipFill>
        <p:spPr>
          <a:xfrm>
            <a:off x="1539675" y="3861048"/>
            <a:ext cx="9144000" cy="2719170"/>
          </a:xfrm>
          <a:prstGeom prst="rect">
            <a:avLst/>
          </a:prstGeom>
        </p:spPr>
      </p:pic>
    </p:spTree>
    <p:extLst>
      <p:ext uri="{BB962C8B-B14F-4D97-AF65-F5344CB8AC3E}">
        <p14:creationId xmlns:p14="http://schemas.microsoft.com/office/powerpoint/2010/main" val="1115430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16632"/>
            <a:ext cx="8136904" cy="457200"/>
          </a:xfrm>
        </p:spPr>
        <p:txBody>
          <a:bodyPr/>
          <a:lstStyle/>
          <a:p>
            <a:r>
              <a:rPr lang="en-US" dirty="0"/>
              <a:t>Plans/wish list for 2020</a:t>
            </a:r>
            <a:endParaRPr lang="en-GB" dirty="0"/>
          </a:p>
        </p:txBody>
      </p:sp>
      <p:sp>
        <p:nvSpPr>
          <p:cNvPr id="3" name="Content Placeholder 2"/>
          <p:cNvSpPr>
            <a:spLocks noGrp="1"/>
          </p:cNvSpPr>
          <p:nvPr>
            <p:ph idx="1"/>
          </p:nvPr>
        </p:nvSpPr>
        <p:spPr>
          <a:xfrm>
            <a:off x="1631504" y="764704"/>
            <a:ext cx="8928992" cy="3744416"/>
          </a:xfrm>
        </p:spPr>
        <p:txBody>
          <a:bodyPr>
            <a:normAutofit/>
          </a:bodyPr>
          <a:lstStyle/>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11" name="TextBox 10"/>
          <p:cNvSpPr txBox="1"/>
          <p:nvPr/>
        </p:nvSpPr>
        <p:spPr>
          <a:xfrm>
            <a:off x="1621862" y="6360506"/>
            <a:ext cx="1021656" cy="461665"/>
          </a:xfrm>
          <a:prstGeom prst="rect">
            <a:avLst/>
          </a:prstGeom>
          <a:solidFill>
            <a:schemeClr val="bg1"/>
          </a:solidFill>
        </p:spPr>
        <p:txBody>
          <a:bodyPr wrap="square" rtlCol="0">
            <a:spAutoFit/>
          </a:bodyPr>
          <a:lstStyle/>
          <a:p>
            <a:endParaRPr lang="en-GB" sz="2400" dirty="0"/>
          </a:p>
        </p:txBody>
      </p:sp>
      <p:sp>
        <p:nvSpPr>
          <p:cNvPr id="10" name="Footer Placeholder 4">
            <a:extLst>
              <a:ext uri="{FF2B5EF4-FFF2-40B4-BE49-F238E27FC236}">
                <a16:creationId xmlns:a16="http://schemas.microsoft.com/office/drawing/2014/main" id="{14C6790A-FAA8-244D-BFBA-25E90B5AB16D}"/>
              </a:ext>
            </a:extLst>
          </p:cNvPr>
          <p:cNvSpPr>
            <a:spLocks noGrp="1"/>
          </p:cNvSpPr>
          <p:nvPr>
            <p:ph type="ftr" sz="quarter" idx="11"/>
          </p:nvPr>
        </p:nvSpPr>
        <p:spPr>
          <a:xfrm>
            <a:off x="1991544" y="6545238"/>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a:t>WIMAS1/EWE2 status | 29 January 2020</a:t>
            </a:r>
            <a:endParaRPr lang="en-GB" dirty="0"/>
          </a:p>
        </p:txBody>
      </p:sp>
      <p:sp>
        <p:nvSpPr>
          <p:cNvPr id="12" name="Content Placeholder 2"/>
          <p:cNvSpPr txBox="1">
            <a:spLocks/>
          </p:cNvSpPr>
          <p:nvPr/>
        </p:nvSpPr>
        <p:spPr>
          <a:xfrm>
            <a:off x="1631504" y="764704"/>
            <a:ext cx="8928992" cy="55446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Wingdings" charset="2"/>
              <a:buChar char="Ø"/>
            </a:pPr>
            <a:r>
              <a:rPr lang="en-GB" sz="2000" b="1" dirty="0">
                <a:solidFill>
                  <a:srgbClr val="800000"/>
                </a:solidFill>
                <a:sym typeface="Wingdings"/>
              </a:rPr>
              <a:t>Equilibrium reconstruction</a:t>
            </a:r>
            <a:r>
              <a:rPr lang="en-GB" sz="2200" dirty="0">
                <a:solidFill>
                  <a:srgbClr val="800000"/>
                </a:solidFill>
                <a:sym typeface="Wingdings"/>
              </a:rPr>
              <a:t> </a:t>
            </a:r>
          </a:p>
          <a:p>
            <a:pPr lvl="1">
              <a:buFont typeface="Wingdings" charset="0"/>
              <a:buChar char="à"/>
            </a:pPr>
            <a:r>
              <a:rPr lang="pt-PT" sz="1600" dirty="0" err="1"/>
              <a:t>Conclude</a:t>
            </a:r>
            <a:r>
              <a:rPr lang="pt-PT" sz="1600" dirty="0"/>
              <a:t> EFIT++ </a:t>
            </a:r>
            <a:r>
              <a:rPr lang="pt-PT" sz="1600" dirty="0" err="1"/>
              <a:t>integration</a:t>
            </a:r>
            <a:r>
              <a:rPr lang="pt-PT" sz="1600" dirty="0"/>
              <a:t> </a:t>
            </a:r>
            <a:r>
              <a:rPr lang="pt-PT" sz="1600" dirty="0" err="1"/>
              <a:t>in</a:t>
            </a:r>
            <a:r>
              <a:rPr lang="pt-PT" sz="1600" dirty="0"/>
              <a:t> IMAS.</a:t>
            </a:r>
            <a:endParaRPr lang="en-GB" sz="1600" dirty="0"/>
          </a:p>
          <a:p>
            <a:pPr lvl="1">
              <a:buFont typeface="Wingdings" charset="0"/>
              <a:buChar char="à"/>
            </a:pPr>
            <a:r>
              <a:rPr lang="en-GB" sz="1600" dirty="0"/>
              <a:t>First trials of </a:t>
            </a:r>
            <a:r>
              <a:rPr lang="en-GB" sz="1600" i="1" dirty="0"/>
              <a:t>mild</a:t>
            </a:r>
            <a:r>
              <a:rPr lang="en-GB" sz="1600" dirty="0"/>
              <a:t> IMAS version of CLISTE with py3 driver (until an AUG safe plug-in IMAS version is not ready – </a:t>
            </a:r>
            <a:r>
              <a:rPr lang="en-GB" sz="1600" dirty="0" err="1"/>
              <a:t>CLISTEprep</a:t>
            </a:r>
            <a:r>
              <a:rPr lang="en-GB" sz="1600" dirty="0"/>
              <a:t> less obvious than foreseen</a:t>
            </a:r>
            <a:r>
              <a:rPr lang="is-IS" sz="1600" dirty="0"/>
              <a:t>…).</a:t>
            </a:r>
          </a:p>
          <a:p>
            <a:pPr lvl="2">
              <a:buFont typeface="Wingdings" charset="0"/>
              <a:buChar char="à"/>
            </a:pPr>
            <a:r>
              <a:rPr lang="is-IS" sz="1400" b="1" i="1" dirty="0">
                <a:solidFill>
                  <a:srgbClr val="0000FF"/>
                </a:solidFill>
              </a:rPr>
              <a:t>Do we have SOL current placeholder in IDSs ? No.</a:t>
            </a:r>
          </a:p>
          <a:p>
            <a:pPr lvl="1">
              <a:buFont typeface="Wingdings" charset="0"/>
              <a:buChar char="à"/>
            </a:pPr>
            <a:r>
              <a:rPr lang="is-IS" sz="1600" dirty="0"/>
              <a:t>EQUAL/NICE with MSE, polarimetry (</a:t>
            </a:r>
            <a:r>
              <a:rPr lang="is-IS" sz="1600" i="1" dirty="0">
                <a:solidFill>
                  <a:srgbClr val="0000FF"/>
                </a:solidFill>
              </a:rPr>
              <a:t>Stokes model in NICE</a:t>
            </a:r>
            <a:r>
              <a:rPr lang="is-IS" sz="1600" dirty="0"/>
              <a:t>) </a:t>
            </a:r>
            <a:r>
              <a:rPr lang="is-IS" sz="1600" dirty="0">
                <a:sym typeface="Wingdings"/>
              </a:rPr>
              <a:t> pending data availability</a:t>
            </a:r>
          </a:p>
          <a:p>
            <a:pPr lvl="1">
              <a:buFont typeface="Wingdings" charset="0"/>
              <a:buChar char="à"/>
            </a:pPr>
            <a:r>
              <a:rPr lang="is-IS" sz="1600" dirty="0">
                <a:sym typeface="Wingdings"/>
              </a:rPr>
              <a:t>Kinetic constraint (pressure) on reconstruction </a:t>
            </a:r>
          </a:p>
          <a:p>
            <a:pPr lvl="2">
              <a:buFont typeface="Wingdings" charset="0"/>
              <a:buChar char="à"/>
            </a:pPr>
            <a:r>
              <a:rPr lang="is-IS" sz="1400" b="1" i="1" dirty="0">
                <a:solidFill>
                  <a:srgbClr val="0000FF"/>
                </a:solidFill>
                <a:sym typeface="Wingdings"/>
              </a:rPr>
              <a:t>Not obvious for more than on system</a:t>
            </a:r>
            <a:r>
              <a:rPr lang="is-IS" sz="1400" b="1" dirty="0">
                <a:solidFill>
                  <a:srgbClr val="0000FF"/>
                </a:solidFill>
                <a:sym typeface="Wingdings"/>
              </a:rPr>
              <a:t>. JET with HRTS at first.</a:t>
            </a:r>
          </a:p>
          <a:p>
            <a:pPr lvl="1">
              <a:buFont typeface="Wingdings" charset="0"/>
              <a:buChar char="à"/>
            </a:pPr>
            <a:r>
              <a:rPr lang="is-IS" sz="1600" dirty="0">
                <a:sym typeface="Wingdings"/>
              </a:rPr>
              <a:t>Include pf_active%circuit (needed by EFIT++, not used – but should – by others)</a:t>
            </a:r>
          </a:p>
          <a:p>
            <a:pPr lvl="2">
              <a:buFont typeface="Wingdings" charset="0"/>
              <a:buChar char="à"/>
            </a:pPr>
            <a:r>
              <a:rPr lang="is-IS" sz="1400" b="1" i="1" dirty="0">
                <a:solidFill>
                  <a:srgbClr val="0000FF"/>
                </a:solidFill>
                <a:sym typeface="Wingdings"/>
              </a:rPr>
              <a:t>Not trivial to get right </a:t>
            </a:r>
            <a:r>
              <a:rPr lang="en-US" sz="1400" b="1" i="1" dirty="0">
                <a:solidFill>
                  <a:srgbClr val="0000FF"/>
                </a:solidFill>
                <a:sym typeface="Wingdings"/>
              </a:rPr>
              <a:t>p</a:t>
            </a:r>
            <a:r>
              <a:rPr lang="is-IS" sz="1400" b="1" i="1" dirty="0">
                <a:solidFill>
                  <a:srgbClr val="0000FF"/>
                </a:solidFill>
                <a:sym typeface="Wingdings"/>
              </a:rPr>
              <a:t>olarities e.g connection matrix, turns with sign, current,…</a:t>
            </a:r>
            <a:endParaRPr lang="is-IS" sz="1600" dirty="0">
              <a:sym typeface="Wingdings"/>
            </a:endParaRPr>
          </a:p>
          <a:p>
            <a:pPr lvl="1">
              <a:buFont typeface="Wingdings" charset="0"/>
              <a:buChar char="à"/>
            </a:pPr>
            <a:r>
              <a:rPr lang="is-IS" sz="1600" dirty="0">
                <a:sym typeface="Wingdings"/>
              </a:rPr>
              <a:t>Include pf_passive currents (</a:t>
            </a:r>
            <a:r>
              <a:rPr lang="is-IS" sz="1600" i="1" dirty="0">
                <a:solidFill>
                  <a:srgbClr val="0000FF"/>
                </a:solidFill>
                <a:sym typeface="Wingdings"/>
              </a:rPr>
              <a:t>missing in %constraints though...</a:t>
            </a:r>
            <a:r>
              <a:rPr lang="is-IS" sz="1600" dirty="0">
                <a:sym typeface="Wingdings"/>
              </a:rPr>
              <a:t>)</a:t>
            </a:r>
          </a:p>
          <a:p>
            <a:pPr marL="0" indent="0">
              <a:buNone/>
            </a:pPr>
            <a:endParaRPr lang="en-GB" sz="2000" dirty="0"/>
          </a:p>
          <a:p>
            <a:pPr>
              <a:buFont typeface="Wingdings" charset="2"/>
              <a:buChar char="Ø"/>
            </a:pPr>
            <a:r>
              <a:rPr lang="en-GB" sz="2000" b="1" dirty="0">
                <a:solidFill>
                  <a:srgbClr val="800000"/>
                </a:solidFill>
                <a:sym typeface="Wingdings"/>
              </a:rPr>
              <a:t>MHD stability</a:t>
            </a:r>
          </a:p>
          <a:p>
            <a:pPr lvl="1">
              <a:buFont typeface="Wingdings" charset="0"/>
              <a:buChar char="à"/>
            </a:pPr>
            <a:r>
              <a:rPr lang="en-GB" sz="1600" dirty="0"/>
              <a:t>RHOMASS actor in KEPLER compiled/generated/tested </a:t>
            </a:r>
            <a:r>
              <a:rPr lang="en-GB" sz="1600" dirty="0">
                <a:sym typeface="Wingdings"/>
              </a:rPr>
              <a:t> fill equilibrium </a:t>
            </a:r>
            <a:r>
              <a:rPr lang="en-GB" sz="1600" dirty="0" err="1">
                <a:sym typeface="Wingdings"/>
              </a:rPr>
              <a:t>mass_density</a:t>
            </a:r>
            <a:r>
              <a:rPr lang="en-GB" sz="1600" dirty="0">
                <a:sym typeface="Wingdings"/>
              </a:rPr>
              <a:t> as required from </a:t>
            </a:r>
            <a:r>
              <a:rPr lang="en-GB" sz="1600" dirty="0" err="1">
                <a:sym typeface="Wingdings"/>
              </a:rPr>
              <a:t>species+density</a:t>
            </a:r>
            <a:r>
              <a:rPr lang="en-GB" sz="1600" dirty="0">
                <a:sym typeface="Wingdings"/>
              </a:rPr>
              <a:t> of </a:t>
            </a:r>
            <a:r>
              <a:rPr lang="en-GB" sz="1600" dirty="0" err="1">
                <a:sym typeface="Wingdings"/>
              </a:rPr>
              <a:t>core_profile</a:t>
            </a:r>
            <a:r>
              <a:rPr lang="en-GB" sz="1600" dirty="0">
                <a:sym typeface="Wingdings"/>
              </a:rPr>
              <a:t>.</a:t>
            </a:r>
          </a:p>
          <a:p>
            <a:pPr lvl="1">
              <a:buFont typeface="Wingdings" charset="0"/>
              <a:buChar char="à"/>
            </a:pPr>
            <a:r>
              <a:rPr lang="en-GB" sz="1600" dirty="0">
                <a:sym typeface="Wingdings"/>
              </a:rPr>
              <a:t>Sanity check for adherence to experimental scenarios e.g. </a:t>
            </a:r>
            <a:r>
              <a:rPr lang="en-GB" sz="1600" dirty="0" err="1">
                <a:sym typeface="Wingdings"/>
              </a:rPr>
              <a:t>Ip</a:t>
            </a:r>
            <a:r>
              <a:rPr lang="en-GB" sz="1600" dirty="0">
                <a:sym typeface="Wingdings"/>
              </a:rPr>
              <a:t>/</a:t>
            </a:r>
            <a:r>
              <a:rPr lang="en-GB" sz="1600" dirty="0" err="1">
                <a:sym typeface="Wingdings"/>
              </a:rPr>
              <a:t>Bϕ</a:t>
            </a:r>
            <a:r>
              <a:rPr lang="en-GB" sz="1600" dirty="0">
                <a:sym typeface="Wingdings"/>
              </a:rPr>
              <a:t> sign and mode spectra.</a:t>
            </a:r>
          </a:p>
          <a:p>
            <a:pPr lvl="1">
              <a:buFont typeface="Wingdings" charset="0"/>
              <a:buChar char="à"/>
            </a:pPr>
            <a:r>
              <a:rPr lang="en-GB" sz="1600" dirty="0">
                <a:sym typeface="Wingdings"/>
              </a:rPr>
              <a:t>Revive complex valued MHD.</a:t>
            </a:r>
          </a:p>
          <a:p>
            <a:pPr lvl="1">
              <a:buFont typeface="Wingdings" charset="0"/>
              <a:buChar char="à"/>
            </a:pPr>
            <a:r>
              <a:rPr lang="en-GB" sz="1600" dirty="0">
                <a:sym typeface="Wingdings"/>
              </a:rPr>
              <a:t>J-alpha relies on </a:t>
            </a:r>
            <a:r>
              <a:rPr lang="en-GB" sz="1600" dirty="0" err="1">
                <a:sym typeface="Wingdings"/>
              </a:rPr>
              <a:t>ascii</a:t>
            </a:r>
            <a:r>
              <a:rPr lang="en-GB" sz="1600" dirty="0">
                <a:sym typeface="Wingdings"/>
              </a:rPr>
              <a:t> IDSs (</a:t>
            </a:r>
            <a:r>
              <a:rPr lang="en-GB" sz="1600" i="1" dirty="0">
                <a:sym typeface="Wingdings"/>
              </a:rPr>
              <a:t>for agile orchestration</a:t>
            </a:r>
            <a:r>
              <a:rPr lang="en-GB" sz="1600" dirty="0">
                <a:sym typeface="Wingdings"/>
              </a:rPr>
              <a:t>) – for the moment CPOs and already in use for JET analysis (interpretive scenarios)</a:t>
            </a:r>
          </a:p>
          <a:p>
            <a:pPr lvl="1">
              <a:buFont typeface="Wingdings" charset="0"/>
              <a:buChar char="à"/>
            </a:pPr>
            <a:r>
              <a:rPr lang="en-GB" sz="1600" dirty="0">
                <a:sym typeface="Wingdings"/>
              </a:rPr>
              <a:t>Continue exploitation on current “partnerships” (WPJET1, WPSA)</a:t>
            </a:r>
            <a:endParaRPr lang="pt-PT" sz="1600" dirty="0">
              <a:sym typeface="Wingdings"/>
            </a:endParaRPr>
          </a:p>
        </p:txBody>
      </p:sp>
    </p:spTree>
    <p:extLst>
      <p:ext uri="{BB962C8B-B14F-4D97-AF65-F5344CB8AC3E}">
        <p14:creationId xmlns:p14="http://schemas.microsoft.com/office/powerpoint/2010/main" val="353517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WPCD and the community</a:t>
            </a:r>
          </a:p>
        </p:txBody>
      </p:sp>
      <p:cxnSp>
        <p:nvCxnSpPr>
          <p:cNvPr id="19" name="Straight Arrow Connector 18">
            <a:extLst>
              <a:ext uri="{FF2B5EF4-FFF2-40B4-BE49-F238E27FC236}">
                <a16:creationId xmlns:a16="http://schemas.microsoft.com/office/drawing/2014/main" id="{30934A59-54AC-0E40-8043-48DD75FC54FA}"/>
              </a:ext>
            </a:extLst>
          </p:cNvPr>
          <p:cNvCxnSpPr/>
          <p:nvPr/>
        </p:nvCxnSpPr>
        <p:spPr>
          <a:xfrm>
            <a:off x="3637862" y="5349740"/>
            <a:ext cx="49674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0B377F6-E8A2-8042-A102-6A3EDCA69160}"/>
              </a:ext>
            </a:extLst>
          </p:cNvPr>
          <p:cNvCxnSpPr/>
          <p:nvPr/>
        </p:nvCxnSpPr>
        <p:spPr>
          <a:xfrm flipV="1">
            <a:off x="3648338" y="1778368"/>
            <a:ext cx="0" cy="3568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1D58C05-B4B6-5B44-BD0D-EA8A8DF1BFCE}"/>
              </a:ext>
            </a:extLst>
          </p:cNvPr>
          <p:cNvSpPr txBox="1"/>
          <p:nvPr/>
        </p:nvSpPr>
        <p:spPr>
          <a:xfrm>
            <a:off x="5566591" y="5555238"/>
            <a:ext cx="2514600" cy="369332"/>
          </a:xfrm>
          <a:prstGeom prst="rect">
            <a:avLst/>
          </a:prstGeom>
          <a:noFill/>
        </p:spPr>
        <p:txBody>
          <a:bodyPr wrap="square" rtlCol="0">
            <a:spAutoFit/>
          </a:bodyPr>
          <a:lstStyle/>
          <a:p>
            <a:r>
              <a:rPr lang="en-US" dirty="0"/>
              <a:t>INTEREST</a:t>
            </a:r>
          </a:p>
        </p:txBody>
      </p:sp>
      <p:cxnSp>
        <p:nvCxnSpPr>
          <p:cNvPr id="22" name="Straight Connector 21">
            <a:extLst>
              <a:ext uri="{FF2B5EF4-FFF2-40B4-BE49-F238E27FC236}">
                <a16:creationId xmlns:a16="http://schemas.microsoft.com/office/drawing/2014/main" id="{552EDC2F-A503-5A48-9335-D419AE5AD9AB}"/>
              </a:ext>
            </a:extLst>
          </p:cNvPr>
          <p:cNvCxnSpPr/>
          <p:nvPr/>
        </p:nvCxnSpPr>
        <p:spPr>
          <a:xfrm>
            <a:off x="6043669" y="5346516"/>
            <a:ext cx="0" cy="11927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4CAB440-10E7-1F4C-A75B-77DB89D1EF0F}"/>
              </a:ext>
            </a:extLst>
          </p:cNvPr>
          <p:cNvSpPr txBox="1"/>
          <p:nvPr/>
        </p:nvSpPr>
        <p:spPr>
          <a:xfrm rot="16200000">
            <a:off x="2931930" y="4716991"/>
            <a:ext cx="864705" cy="369332"/>
          </a:xfrm>
          <a:prstGeom prst="rect">
            <a:avLst/>
          </a:prstGeom>
          <a:noFill/>
        </p:spPr>
        <p:txBody>
          <a:bodyPr wrap="square" rtlCol="0">
            <a:spAutoFit/>
          </a:bodyPr>
          <a:lstStyle/>
          <a:p>
            <a:r>
              <a:rPr lang="en-US" dirty="0"/>
              <a:t>Low</a:t>
            </a:r>
          </a:p>
        </p:txBody>
      </p:sp>
      <p:sp>
        <p:nvSpPr>
          <p:cNvPr id="24" name="TextBox 23">
            <a:extLst>
              <a:ext uri="{FF2B5EF4-FFF2-40B4-BE49-F238E27FC236}">
                <a16:creationId xmlns:a16="http://schemas.microsoft.com/office/drawing/2014/main" id="{7E6AFC3B-DB6A-7647-A9BA-6C6B7659CDB9}"/>
              </a:ext>
            </a:extLst>
          </p:cNvPr>
          <p:cNvSpPr txBox="1"/>
          <p:nvPr/>
        </p:nvSpPr>
        <p:spPr>
          <a:xfrm>
            <a:off x="7623991" y="5555238"/>
            <a:ext cx="884582" cy="369332"/>
          </a:xfrm>
          <a:prstGeom prst="rect">
            <a:avLst/>
          </a:prstGeom>
          <a:noFill/>
        </p:spPr>
        <p:txBody>
          <a:bodyPr wrap="square" rtlCol="0">
            <a:spAutoFit/>
          </a:bodyPr>
          <a:lstStyle/>
          <a:p>
            <a:r>
              <a:rPr lang="en-US" dirty="0"/>
              <a:t>High</a:t>
            </a:r>
          </a:p>
        </p:txBody>
      </p:sp>
      <p:sp>
        <p:nvSpPr>
          <p:cNvPr id="25" name="TextBox 24">
            <a:extLst>
              <a:ext uri="{FF2B5EF4-FFF2-40B4-BE49-F238E27FC236}">
                <a16:creationId xmlns:a16="http://schemas.microsoft.com/office/drawing/2014/main" id="{7A369E85-76ED-8040-80D7-EFAC2AAC7CD8}"/>
              </a:ext>
            </a:extLst>
          </p:cNvPr>
          <p:cNvSpPr txBox="1"/>
          <p:nvPr/>
        </p:nvSpPr>
        <p:spPr>
          <a:xfrm rot="16200000">
            <a:off x="2778902" y="3281265"/>
            <a:ext cx="989735" cy="369332"/>
          </a:xfrm>
          <a:prstGeom prst="rect">
            <a:avLst/>
          </a:prstGeom>
          <a:noFill/>
        </p:spPr>
        <p:txBody>
          <a:bodyPr wrap="square" rtlCol="0">
            <a:spAutoFit/>
          </a:bodyPr>
          <a:lstStyle/>
          <a:p>
            <a:r>
              <a:rPr lang="en-US" dirty="0"/>
              <a:t>Power</a:t>
            </a:r>
          </a:p>
        </p:txBody>
      </p:sp>
      <p:cxnSp>
        <p:nvCxnSpPr>
          <p:cNvPr id="26" name="Straight Connector 25">
            <a:extLst>
              <a:ext uri="{FF2B5EF4-FFF2-40B4-BE49-F238E27FC236}">
                <a16:creationId xmlns:a16="http://schemas.microsoft.com/office/drawing/2014/main" id="{37CA76EC-2006-3140-827E-8EF011A8C17C}"/>
              </a:ext>
            </a:extLst>
          </p:cNvPr>
          <p:cNvCxnSpPr>
            <a:cxnSpLocks/>
          </p:cNvCxnSpPr>
          <p:nvPr/>
        </p:nvCxnSpPr>
        <p:spPr>
          <a:xfrm flipH="1">
            <a:off x="3548948" y="3468021"/>
            <a:ext cx="88915"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AA497EE-92C4-5747-9273-5EC898E48E40}"/>
              </a:ext>
            </a:extLst>
          </p:cNvPr>
          <p:cNvSpPr txBox="1"/>
          <p:nvPr/>
        </p:nvSpPr>
        <p:spPr>
          <a:xfrm>
            <a:off x="3800739" y="5618186"/>
            <a:ext cx="864705" cy="369332"/>
          </a:xfrm>
          <a:prstGeom prst="rect">
            <a:avLst/>
          </a:prstGeom>
          <a:noFill/>
        </p:spPr>
        <p:txBody>
          <a:bodyPr wrap="square" rtlCol="0">
            <a:spAutoFit/>
          </a:bodyPr>
          <a:lstStyle/>
          <a:p>
            <a:r>
              <a:rPr lang="en-US" dirty="0"/>
              <a:t>Low</a:t>
            </a:r>
          </a:p>
        </p:txBody>
      </p:sp>
      <p:sp>
        <p:nvSpPr>
          <p:cNvPr id="29" name="TextBox 28">
            <a:extLst>
              <a:ext uri="{FF2B5EF4-FFF2-40B4-BE49-F238E27FC236}">
                <a16:creationId xmlns:a16="http://schemas.microsoft.com/office/drawing/2014/main" id="{4DFA717D-4EAA-CE4C-BD9A-A2F3F73ED034}"/>
              </a:ext>
            </a:extLst>
          </p:cNvPr>
          <p:cNvSpPr txBox="1"/>
          <p:nvPr/>
        </p:nvSpPr>
        <p:spPr>
          <a:xfrm rot="16200000">
            <a:off x="2816175" y="1593702"/>
            <a:ext cx="915191" cy="369332"/>
          </a:xfrm>
          <a:prstGeom prst="rect">
            <a:avLst/>
          </a:prstGeom>
          <a:noFill/>
        </p:spPr>
        <p:txBody>
          <a:bodyPr wrap="square" rtlCol="0">
            <a:spAutoFit/>
          </a:bodyPr>
          <a:lstStyle/>
          <a:p>
            <a:r>
              <a:rPr lang="en-US" dirty="0"/>
              <a:t>High</a:t>
            </a:r>
          </a:p>
        </p:txBody>
      </p:sp>
      <p:cxnSp>
        <p:nvCxnSpPr>
          <p:cNvPr id="30" name="Straight Connector 29">
            <a:extLst>
              <a:ext uri="{FF2B5EF4-FFF2-40B4-BE49-F238E27FC236}">
                <a16:creationId xmlns:a16="http://schemas.microsoft.com/office/drawing/2014/main" id="{A9635925-B959-704A-AD8D-55A6614934F6}"/>
              </a:ext>
            </a:extLst>
          </p:cNvPr>
          <p:cNvCxnSpPr/>
          <p:nvPr/>
        </p:nvCxnSpPr>
        <p:spPr>
          <a:xfrm>
            <a:off x="3800739" y="3465931"/>
            <a:ext cx="4707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93CA02C-C4BE-B342-8EEF-84E4E1155803}"/>
              </a:ext>
            </a:extLst>
          </p:cNvPr>
          <p:cNvCxnSpPr/>
          <p:nvPr/>
        </p:nvCxnSpPr>
        <p:spPr>
          <a:xfrm flipV="1">
            <a:off x="6043669" y="1778368"/>
            <a:ext cx="0" cy="3555642"/>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643A858-AC4F-7646-A17F-2C5213B48BCB}"/>
              </a:ext>
            </a:extLst>
          </p:cNvPr>
          <p:cNvSpPr txBox="1"/>
          <p:nvPr/>
        </p:nvSpPr>
        <p:spPr>
          <a:xfrm>
            <a:off x="7349009" y="1778368"/>
            <a:ext cx="1855303"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EU commission</a:t>
            </a:r>
          </a:p>
        </p:txBody>
      </p:sp>
      <p:sp>
        <p:nvSpPr>
          <p:cNvPr id="33" name="TextBox 32">
            <a:extLst>
              <a:ext uri="{FF2B5EF4-FFF2-40B4-BE49-F238E27FC236}">
                <a16:creationId xmlns:a16="http://schemas.microsoft.com/office/drawing/2014/main" id="{69773DBA-4CC0-3D4F-A428-F79E2ABD39BA}"/>
              </a:ext>
            </a:extLst>
          </p:cNvPr>
          <p:cNvSpPr txBox="1"/>
          <p:nvPr/>
        </p:nvSpPr>
        <p:spPr>
          <a:xfrm>
            <a:off x="6553873" y="4308252"/>
            <a:ext cx="2315817"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a:t>Code Developers</a:t>
            </a:r>
          </a:p>
        </p:txBody>
      </p:sp>
      <p:sp>
        <p:nvSpPr>
          <p:cNvPr id="34" name="TextBox 33">
            <a:extLst>
              <a:ext uri="{FF2B5EF4-FFF2-40B4-BE49-F238E27FC236}">
                <a16:creationId xmlns:a16="http://schemas.microsoft.com/office/drawing/2014/main" id="{CC054CF8-A6C0-8C40-8878-75D5D690B386}"/>
              </a:ext>
            </a:extLst>
          </p:cNvPr>
          <p:cNvSpPr txBox="1"/>
          <p:nvPr/>
        </p:nvSpPr>
        <p:spPr>
          <a:xfrm>
            <a:off x="6540628" y="4830218"/>
            <a:ext cx="2093843"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a:t>MST/JET users</a:t>
            </a:r>
          </a:p>
        </p:txBody>
      </p:sp>
      <p:sp>
        <p:nvSpPr>
          <p:cNvPr id="35" name="TextBox 34">
            <a:extLst>
              <a:ext uri="{FF2B5EF4-FFF2-40B4-BE49-F238E27FC236}">
                <a16:creationId xmlns:a16="http://schemas.microsoft.com/office/drawing/2014/main" id="{F402AE3E-B3F4-DE4D-B376-D15B6743D4BC}"/>
              </a:ext>
            </a:extLst>
          </p:cNvPr>
          <p:cNvSpPr txBox="1"/>
          <p:nvPr/>
        </p:nvSpPr>
        <p:spPr>
          <a:xfrm>
            <a:off x="7349008" y="2328640"/>
            <a:ext cx="179567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ITER</a:t>
            </a:r>
          </a:p>
        </p:txBody>
      </p:sp>
      <p:sp>
        <p:nvSpPr>
          <p:cNvPr id="36" name="TextBox 35">
            <a:extLst>
              <a:ext uri="{FF2B5EF4-FFF2-40B4-BE49-F238E27FC236}">
                <a16:creationId xmlns:a16="http://schemas.microsoft.com/office/drawing/2014/main" id="{D274FB16-51A0-A848-8215-9DB2F13E7C6A}"/>
              </a:ext>
            </a:extLst>
          </p:cNvPr>
          <p:cNvSpPr txBox="1"/>
          <p:nvPr/>
        </p:nvSpPr>
        <p:spPr>
          <a:xfrm>
            <a:off x="6540628" y="3778499"/>
            <a:ext cx="329978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a:t>International collaborators</a:t>
            </a:r>
          </a:p>
        </p:txBody>
      </p:sp>
      <p:sp>
        <p:nvSpPr>
          <p:cNvPr id="37" name="TextBox 36">
            <a:extLst>
              <a:ext uri="{FF2B5EF4-FFF2-40B4-BE49-F238E27FC236}">
                <a16:creationId xmlns:a16="http://schemas.microsoft.com/office/drawing/2014/main" id="{444ACEAD-08D2-C742-B796-A003CD565234}"/>
              </a:ext>
            </a:extLst>
          </p:cNvPr>
          <p:cNvSpPr txBox="1"/>
          <p:nvPr/>
        </p:nvSpPr>
        <p:spPr>
          <a:xfrm>
            <a:off x="4876422" y="1870713"/>
            <a:ext cx="2306404"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a:t>General Assembly</a:t>
            </a:r>
          </a:p>
        </p:txBody>
      </p:sp>
      <p:sp>
        <p:nvSpPr>
          <p:cNvPr id="38" name="TextBox 37">
            <a:extLst>
              <a:ext uri="{FF2B5EF4-FFF2-40B4-BE49-F238E27FC236}">
                <a16:creationId xmlns:a16="http://schemas.microsoft.com/office/drawing/2014/main" id="{40F9613F-8769-8C44-B9BE-77857A0708FE}"/>
              </a:ext>
            </a:extLst>
          </p:cNvPr>
          <p:cNvSpPr txBox="1"/>
          <p:nvPr/>
        </p:nvSpPr>
        <p:spPr>
          <a:xfrm>
            <a:off x="6783268" y="3256943"/>
            <a:ext cx="2673619"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EWE Task Coordinators</a:t>
            </a:r>
          </a:p>
        </p:txBody>
      </p:sp>
      <p:sp>
        <p:nvSpPr>
          <p:cNvPr id="39" name="TextBox 38">
            <a:extLst>
              <a:ext uri="{FF2B5EF4-FFF2-40B4-BE49-F238E27FC236}">
                <a16:creationId xmlns:a16="http://schemas.microsoft.com/office/drawing/2014/main" id="{6E9F9851-3E2C-0942-8B78-11361B0698C2}"/>
              </a:ext>
            </a:extLst>
          </p:cNvPr>
          <p:cNvSpPr txBox="1"/>
          <p:nvPr/>
        </p:nvSpPr>
        <p:spPr>
          <a:xfrm>
            <a:off x="5095357" y="2574333"/>
            <a:ext cx="1913281"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a:t>JET / MST TFLs</a:t>
            </a:r>
          </a:p>
        </p:txBody>
      </p:sp>
      <p:sp>
        <p:nvSpPr>
          <p:cNvPr id="40" name="TextBox 39">
            <a:extLst>
              <a:ext uri="{FF2B5EF4-FFF2-40B4-BE49-F238E27FC236}">
                <a16:creationId xmlns:a16="http://schemas.microsoft.com/office/drawing/2014/main" id="{B8BAA174-B777-424F-873D-E7BB488A55F0}"/>
              </a:ext>
            </a:extLst>
          </p:cNvPr>
          <p:cNvSpPr txBox="1"/>
          <p:nvPr/>
        </p:nvSpPr>
        <p:spPr>
          <a:xfrm>
            <a:off x="3838241" y="2311479"/>
            <a:ext cx="92328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HRUs</a:t>
            </a:r>
          </a:p>
        </p:txBody>
      </p:sp>
      <p:sp>
        <p:nvSpPr>
          <p:cNvPr id="41" name="TextBox 40">
            <a:extLst>
              <a:ext uri="{FF2B5EF4-FFF2-40B4-BE49-F238E27FC236}">
                <a16:creationId xmlns:a16="http://schemas.microsoft.com/office/drawing/2014/main" id="{31274F5B-1BD5-D347-A134-D5FC9B15D986}"/>
              </a:ext>
            </a:extLst>
          </p:cNvPr>
          <p:cNvSpPr txBox="1"/>
          <p:nvPr/>
        </p:nvSpPr>
        <p:spPr>
          <a:xfrm>
            <a:off x="4002582" y="4040761"/>
            <a:ext cx="1941691"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a:t>MST / JET scientists (not users)</a:t>
            </a:r>
          </a:p>
        </p:txBody>
      </p:sp>
      <p:sp>
        <p:nvSpPr>
          <p:cNvPr id="42" name="TextBox 41">
            <a:extLst>
              <a:ext uri="{FF2B5EF4-FFF2-40B4-BE49-F238E27FC236}">
                <a16:creationId xmlns:a16="http://schemas.microsoft.com/office/drawing/2014/main" id="{DFABA172-3B32-8C44-8905-7299E65F5769}"/>
              </a:ext>
            </a:extLst>
          </p:cNvPr>
          <p:cNvSpPr txBox="1"/>
          <p:nvPr/>
        </p:nvSpPr>
        <p:spPr>
          <a:xfrm>
            <a:off x="4818440" y="1196752"/>
            <a:ext cx="3925956" cy="369332"/>
          </a:xfrm>
          <a:prstGeom prst="rect">
            <a:avLst/>
          </a:prstGeom>
          <a:noFill/>
        </p:spPr>
        <p:txBody>
          <a:bodyPr wrap="square" rtlCol="0">
            <a:spAutoFit/>
          </a:bodyPr>
          <a:lstStyle/>
          <a:p>
            <a:r>
              <a:rPr lang="en-US" b="1" dirty="0"/>
              <a:t>Stakeholders Map</a:t>
            </a:r>
          </a:p>
        </p:txBody>
      </p:sp>
      <p:sp>
        <p:nvSpPr>
          <p:cNvPr id="3" name="Footer Placeholder 2"/>
          <p:cNvSpPr>
            <a:spLocks noGrp="1"/>
          </p:cNvSpPr>
          <p:nvPr>
            <p:ph type="ftr" sz="quarter" idx="11"/>
          </p:nvPr>
        </p:nvSpPr>
        <p:spPr/>
        <p:txBody>
          <a:bodyPr/>
          <a:lstStyle/>
          <a:p>
            <a:pPr algn="r"/>
            <a:r>
              <a:rPr lang="en-GB"/>
              <a:t>WIMAS1/EWE2 status | 29 January 2020</a:t>
            </a:r>
            <a:endParaRPr lang="en-GB" dirty="0"/>
          </a:p>
        </p:txBody>
      </p:sp>
    </p:spTree>
    <p:extLst>
      <p:ext uri="{BB962C8B-B14F-4D97-AF65-F5344CB8AC3E}">
        <p14:creationId xmlns:p14="http://schemas.microsoft.com/office/powerpoint/2010/main" val="2262131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Plans for 2020</a:t>
            </a:r>
          </a:p>
        </p:txBody>
      </p:sp>
      <p:sp>
        <p:nvSpPr>
          <p:cNvPr id="4" name="TextBox 3">
            <a:extLst>
              <a:ext uri="{FF2B5EF4-FFF2-40B4-BE49-F238E27FC236}">
                <a16:creationId xmlns:a16="http://schemas.microsoft.com/office/drawing/2014/main" id="{BE386DFD-FB4F-8A44-A468-EEF54DD9F9D1}"/>
              </a:ext>
            </a:extLst>
          </p:cNvPr>
          <p:cNvSpPr txBox="1"/>
          <p:nvPr/>
        </p:nvSpPr>
        <p:spPr>
          <a:xfrm>
            <a:off x="2063552" y="755412"/>
            <a:ext cx="6768752" cy="369332"/>
          </a:xfrm>
          <a:prstGeom prst="rect">
            <a:avLst/>
          </a:prstGeom>
          <a:noFill/>
        </p:spPr>
        <p:txBody>
          <a:bodyPr wrap="square" rtlCol="0">
            <a:spAutoFit/>
          </a:bodyPr>
          <a:lstStyle/>
          <a:p>
            <a:r>
              <a:rPr lang="en-US" dirty="0"/>
              <a:t>Requirements of Key Stakeholders for your Task</a:t>
            </a:r>
          </a:p>
        </p:txBody>
      </p:sp>
      <p:sp>
        <p:nvSpPr>
          <p:cNvPr id="28" name="TextBox 27">
            <a:extLst>
              <a:ext uri="{FF2B5EF4-FFF2-40B4-BE49-F238E27FC236}">
                <a16:creationId xmlns:a16="http://schemas.microsoft.com/office/drawing/2014/main" id="{8A6655B1-25DC-554D-B77E-AA20A0A7B4FA}"/>
              </a:ext>
            </a:extLst>
          </p:cNvPr>
          <p:cNvSpPr txBox="1"/>
          <p:nvPr/>
        </p:nvSpPr>
        <p:spPr>
          <a:xfrm>
            <a:off x="6456040" y="1484785"/>
            <a:ext cx="4032448" cy="1200329"/>
          </a:xfrm>
          <a:prstGeom prst="rect">
            <a:avLst/>
          </a:prstGeom>
          <a:solidFill>
            <a:schemeClr val="accent2"/>
          </a:solidFill>
        </p:spPr>
        <p:txBody>
          <a:bodyPr wrap="square" rtlCol="0">
            <a:spAutoFit/>
          </a:bodyPr>
          <a:lstStyle/>
          <a:p>
            <a:r>
              <a:rPr lang="en-US" dirty="0"/>
              <a:t>MST1</a:t>
            </a:r>
          </a:p>
          <a:p>
            <a:pPr marL="285750" indent="-285750">
              <a:buFont typeface="Arial" panose="020B0604020202020204" pitchFamily="34" charset="0"/>
              <a:buChar char="•"/>
            </a:pPr>
            <a:r>
              <a:rPr lang="en-US" dirty="0"/>
              <a:t>CLISTE up and running</a:t>
            </a:r>
          </a:p>
          <a:p>
            <a:pPr marL="742950" lvl="1" indent="-285750">
              <a:buFont typeface="Arial" panose="020B0604020202020204" pitchFamily="34" charset="0"/>
              <a:buChar char="•"/>
            </a:pPr>
            <a:r>
              <a:rPr lang="en-US" i="1" dirty="0"/>
              <a:t>SOL currents (magnetics IDS ?)</a:t>
            </a:r>
          </a:p>
          <a:p>
            <a:pPr marL="742950" lvl="1" indent="-285750">
              <a:buFont typeface="Arial" panose="020B0604020202020204" pitchFamily="34" charset="0"/>
              <a:buChar char="•"/>
            </a:pPr>
            <a:r>
              <a:rPr lang="en-US" i="1" dirty="0"/>
              <a:t>Py3 driver for now</a:t>
            </a:r>
            <a:r>
              <a:rPr lang="is-IS" i="1" dirty="0"/>
              <a:t>…</a:t>
            </a:r>
          </a:p>
        </p:txBody>
      </p:sp>
      <p:sp>
        <p:nvSpPr>
          <p:cNvPr id="29" name="TextBox 28">
            <a:extLst>
              <a:ext uri="{FF2B5EF4-FFF2-40B4-BE49-F238E27FC236}">
                <a16:creationId xmlns:a16="http://schemas.microsoft.com/office/drawing/2014/main" id="{4134B4AC-603B-274D-81A8-4CF44A462EBA}"/>
              </a:ext>
            </a:extLst>
          </p:cNvPr>
          <p:cNvSpPr txBox="1"/>
          <p:nvPr/>
        </p:nvSpPr>
        <p:spPr>
          <a:xfrm>
            <a:off x="1775520" y="1452841"/>
            <a:ext cx="3960440" cy="3693319"/>
          </a:xfrm>
          <a:prstGeom prst="rect">
            <a:avLst/>
          </a:prstGeom>
          <a:solidFill>
            <a:schemeClr val="accent3"/>
          </a:solidFill>
        </p:spPr>
        <p:txBody>
          <a:bodyPr wrap="square" rtlCol="0">
            <a:spAutoFit/>
          </a:bodyPr>
          <a:lstStyle/>
          <a:p>
            <a:r>
              <a:rPr lang="en-US" dirty="0"/>
              <a:t>JET</a:t>
            </a:r>
          </a:p>
          <a:p>
            <a:pPr marL="285750" indent="-285750">
              <a:buFont typeface="Arial" panose="020B0604020202020204" pitchFamily="34" charset="0"/>
              <a:buChar char="•"/>
            </a:pPr>
            <a:r>
              <a:rPr lang="en-US" dirty="0"/>
              <a:t>Eq. reconstructions with kinetics, MSE, </a:t>
            </a:r>
            <a:r>
              <a:rPr lang="en-US" dirty="0" err="1"/>
              <a:t>Polarimetry</a:t>
            </a:r>
            <a:endParaRPr lang="en-US" dirty="0"/>
          </a:p>
          <a:p>
            <a:pPr marL="742950" lvl="1" indent="-285750">
              <a:buFont typeface="Arial" panose="020B0604020202020204" pitchFamily="34" charset="0"/>
              <a:buChar char="•"/>
            </a:pPr>
            <a:r>
              <a:rPr lang="en-US" i="1" dirty="0"/>
              <a:t>Codes are ready (April WS)</a:t>
            </a:r>
          </a:p>
          <a:p>
            <a:pPr marL="742950" lvl="1" indent="-285750">
              <a:buFont typeface="Arial" panose="020B0604020202020204" pitchFamily="34" charset="0"/>
              <a:buChar char="•"/>
            </a:pPr>
            <a:r>
              <a:rPr lang="en-US" i="1" dirty="0"/>
              <a:t>EFIT++ (by April WS ?)</a:t>
            </a:r>
          </a:p>
          <a:p>
            <a:pPr marL="742950" lvl="1" indent="-285750">
              <a:buFont typeface="Arial" panose="020B0604020202020204" pitchFamily="34" charset="0"/>
              <a:buChar char="•"/>
            </a:pPr>
            <a:r>
              <a:rPr lang="en-US" i="1" dirty="0"/>
              <a:t>q-markers (placeholder ?)</a:t>
            </a:r>
          </a:p>
          <a:p>
            <a:pPr marL="285750" indent="-285750">
              <a:buFont typeface="Arial" panose="020B0604020202020204" pitchFamily="34" charset="0"/>
              <a:buChar char="•"/>
            </a:pPr>
            <a:r>
              <a:rPr lang="en-US" dirty="0"/>
              <a:t>MHD stability</a:t>
            </a:r>
          </a:p>
          <a:p>
            <a:pPr marL="742950" lvl="1" indent="-285750">
              <a:buFont typeface="Arial" panose="020B0604020202020204" pitchFamily="34" charset="0"/>
              <a:buChar char="•"/>
            </a:pPr>
            <a:r>
              <a:rPr lang="en-US" dirty="0"/>
              <a:t>Linear MHD on mode analysis</a:t>
            </a:r>
          </a:p>
          <a:p>
            <a:pPr marL="1200150" lvl="2" indent="-285750">
              <a:buFont typeface="Arial" panose="020B0604020202020204" pitchFamily="34" charset="0"/>
              <a:buChar char="•"/>
            </a:pPr>
            <a:r>
              <a:rPr lang="en-US" i="1" dirty="0"/>
              <a:t>JETTO/ETS to populate CPOs/IDSs</a:t>
            </a:r>
          </a:p>
          <a:p>
            <a:pPr marL="742950" lvl="1" indent="-285750">
              <a:buFont typeface="Arial" panose="020B0604020202020204" pitchFamily="34" charset="0"/>
              <a:buChar char="•"/>
            </a:pPr>
            <a:r>
              <a:rPr lang="en-US" dirty="0" err="1"/>
              <a:t>Jalpha</a:t>
            </a:r>
            <a:endParaRPr lang="en-US" dirty="0"/>
          </a:p>
          <a:p>
            <a:pPr marL="1200150" lvl="2" indent="-285750">
              <a:buFont typeface="Arial" panose="020B0604020202020204" pitchFamily="34" charset="0"/>
              <a:buChar char="•"/>
            </a:pPr>
            <a:r>
              <a:rPr lang="en-US" i="1" dirty="0"/>
              <a:t>Only CPOs feasible – ASCII CPOs</a:t>
            </a:r>
            <a:endParaRPr lang="en-US" dirty="0"/>
          </a:p>
        </p:txBody>
      </p:sp>
      <p:sp>
        <p:nvSpPr>
          <p:cNvPr id="6" name="TextBox 5">
            <a:extLst>
              <a:ext uri="{FF2B5EF4-FFF2-40B4-BE49-F238E27FC236}">
                <a16:creationId xmlns:a16="http://schemas.microsoft.com/office/drawing/2014/main" id="{4134B4AC-603B-274D-81A8-4CF44A462EBA}"/>
              </a:ext>
            </a:extLst>
          </p:cNvPr>
          <p:cNvSpPr txBox="1"/>
          <p:nvPr/>
        </p:nvSpPr>
        <p:spPr>
          <a:xfrm>
            <a:off x="6528048" y="3147934"/>
            <a:ext cx="3960440" cy="2031325"/>
          </a:xfrm>
          <a:prstGeom prst="rect">
            <a:avLst/>
          </a:prstGeom>
          <a:solidFill>
            <a:schemeClr val="accent3"/>
          </a:solidFill>
        </p:spPr>
        <p:txBody>
          <a:bodyPr wrap="square" rtlCol="0">
            <a:spAutoFit/>
          </a:bodyPr>
          <a:lstStyle/>
          <a:p>
            <a:r>
              <a:rPr lang="en-US" dirty="0"/>
              <a:t>ITER</a:t>
            </a:r>
          </a:p>
          <a:p>
            <a:pPr marL="285750" indent="-285750">
              <a:buFont typeface="Arial" panose="020B0604020202020204" pitchFamily="34" charset="0"/>
              <a:buChar char="•"/>
            </a:pPr>
            <a:r>
              <a:rPr lang="en-US" dirty="0" err="1"/>
              <a:t>Eq.reconstruction</a:t>
            </a:r>
            <a:r>
              <a:rPr lang="en-US" dirty="0"/>
              <a:t> (flyby no storing of device data)</a:t>
            </a:r>
          </a:p>
          <a:p>
            <a:pPr marL="742950" lvl="1" indent="-285750">
              <a:buFont typeface="Arial" panose="020B0604020202020204" pitchFamily="34" charset="0"/>
              <a:buChar char="•"/>
            </a:pPr>
            <a:r>
              <a:rPr lang="en-US" i="1" dirty="0"/>
              <a:t>Doable, no put() after read</a:t>
            </a:r>
          </a:p>
          <a:p>
            <a:pPr marL="285750" indent="-285750">
              <a:buFont typeface="Arial" panose="020B0604020202020204" pitchFamily="34" charset="0"/>
              <a:buChar char="•"/>
            </a:pPr>
            <a:r>
              <a:rPr lang="en-US" dirty="0"/>
              <a:t>MHD stability workflow</a:t>
            </a:r>
          </a:p>
          <a:p>
            <a:pPr marL="742950" lvl="1" indent="-285750">
              <a:buFont typeface="Arial" panose="020B0604020202020204" pitchFamily="34" charset="0"/>
              <a:buChar char="•"/>
            </a:pPr>
            <a:r>
              <a:rPr lang="en-US" i="1" dirty="0"/>
              <a:t>Showcased already in ITER cluster, want full availability.</a:t>
            </a:r>
          </a:p>
        </p:txBody>
      </p:sp>
      <p:sp>
        <p:nvSpPr>
          <p:cNvPr id="7" name="TextBox 6">
            <a:extLst>
              <a:ext uri="{FF2B5EF4-FFF2-40B4-BE49-F238E27FC236}">
                <a16:creationId xmlns:a16="http://schemas.microsoft.com/office/drawing/2014/main" id="{8A6655B1-25DC-554D-B77E-AA20A0A7B4FA}"/>
              </a:ext>
            </a:extLst>
          </p:cNvPr>
          <p:cNvSpPr txBox="1"/>
          <p:nvPr/>
        </p:nvSpPr>
        <p:spPr>
          <a:xfrm>
            <a:off x="1775520" y="5385990"/>
            <a:ext cx="4032448" cy="923330"/>
          </a:xfrm>
          <a:prstGeom prst="rect">
            <a:avLst/>
          </a:prstGeom>
          <a:solidFill>
            <a:schemeClr val="accent2"/>
          </a:solidFill>
        </p:spPr>
        <p:txBody>
          <a:bodyPr wrap="square" rtlCol="0">
            <a:spAutoFit/>
          </a:bodyPr>
          <a:lstStyle/>
          <a:p>
            <a:r>
              <a:rPr lang="en-US" dirty="0"/>
              <a:t>WPCD</a:t>
            </a:r>
          </a:p>
          <a:p>
            <a:pPr marL="285750" indent="-285750">
              <a:buFont typeface="Arial" panose="020B0604020202020204" pitchFamily="34" charset="0"/>
              <a:buChar char="•"/>
            </a:pPr>
            <a:r>
              <a:rPr lang="en-US" dirty="0"/>
              <a:t>MHD stability</a:t>
            </a:r>
          </a:p>
          <a:p>
            <a:pPr marL="742950" lvl="1" indent="-285750">
              <a:buFont typeface="Arial" panose="020B0604020202020204" pitchFamily="34" charset="0"/>
              <a:buChar char="•"/>
            </a:pPr>
            <a:r>
              <a:rPr lang="en-US" i="1" dirty="0"/>
              <a:t>EQSTABIL in use already (CPOs)</a:t>
            </a:r>
          </a:p>
        </p:txBody>
      </p:sp>
      <p:sp>
        <p:nvSpPr>
          <p:cNvPr id="3" name="Footer Placeholder 2"/>
          <p:cNvSpPr>
            <a:spLocks noGrp="1"/>
          </p:cNvSpPr>
          <p:nvPr>
            <p:ph type="ftr" sz="quarter" idx="11"/>
          </p:nvPr>
        </p:nvSpPr>
        <p:spPr/>
        <p:txBody>
          <a:bodyPr/>
          <a:lstStyle/>
          <a:p>
            <a:pPr algn="r"/>
            <a:r>
              <a:rPr lang="en-GB"/>
              <a:t>WIMAS1/EWE2 status | 29 January 2020</a:t>
            </a:r>
            <a:endParaRPr lang="en-GB" dirty="0"/>
          </a:p>
        </p:txBody>
      </p:sp>
    </p:spTree>
    <p:extLst>
      <p:ext uri="{BB962C8B-B14F-4D97-AF65-F5344CB8AC3E}">
        <p14:creationId xmlns:p14="http://schemas.microsoft.com/office/powerpoint/2010/main" val="169187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16632"/>
            <a:ext cx="8136904" cy="457200"/>
          </a:xfrm>
        </p:spPr>
        <p:txBody>
          <a:bodyPr/>
          <a:lstStyle/>
          <a:p>
            <a:r>
              <a:rPr lang="en-GB" sz="2400" dirty="0"/>
              <a:t>Conclusions</a:t>
            </a:r>
          </a:p>
        </p:txBody>
      </p:sp>
      <p:sp>
        <p:nvSpPr>
          <p:cNvPr id="3" name="Content Placeholder 2"/>
          <p:cNvSpPr>
            <a:spLocks noGrp="1"/>
          </p:cNvSpPr>
          <p:nvPr>
            <p:ph idx="1"/>
          </p:nvPr>
        </p:nvSpPr>
        <p:spPr>
          <a:xfrm>
            <a:off x="1631504" y="764704"/>
            <a:ext cx="8928992" cy="3744416"/>
          </a:xfrm>
        </p:spPr>
        <p:txBody>
          <a:bodyPr>
            <a:normAutofit/>
          </a:bodyPr>
          <a:lstStyle/>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11" name="TextBox 10"/>
          <p:cNvSpPr txBox="1"/>
          <p:nvPr/>
        </p:nvSpPr>
        <p:spPr>
          <a:xfrm>
            <a:off x="1621862" y="6360506"/>
            <a:ext cx="1021656" cy="461665"/>
          </a:xfrm>
          <a:prstGeom prst="rect">
            <a:avLst/>
          </a:prstGeom>
          <a:solidFill>
            <a:schemeClr val="bg1"/>
          </a:solidFill>
        </p:spPr>
        <p:txBody>
          <a:bodyPr wrap="square" rtlCol="0">
            <a:spAutoFit/>
          </a:bodyPr>
          <a:lstStyle/>
          <a:p>
            <a:endParaRPr lang="en-GB" sz="2400" dirty="0"/>
          </a:p>
        </p:txBody>
      </p:sp>
      <p:sp>
        <p:nvSpPr>
          <p:cNvPr id="10" name="Footer Placeholder 4">
            <a:extLst>
              <a:ext uri="{FF2B5EF4-FFF2-40B4-BE49-F238E27FC236}">
                <a16:creationId xmlns:a16="http://schemas.microsoft.com/office/drawing/2014/main" id="{14C6790A-FAA8-244D-BFBA-25E90B5AB16D}"/>
              </a:ext>
            </a:extLst>
          </p:cNvPr>
          <p:cNvSpPr>
            <a:spLocks noGrp="1"/>
          </p:cNvSpPr>
          <p:nvPr>
            <p:ph type="ftr" sz="quarter" idx="11"/>
          </p:nvPr>
        </p:nvSpPr>
        <p:spPr>
          <a:xfrm>
            <a:off x="1991544" y="6545238"/>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WIMAS1/EWE2 status | 29 January 2020</a:t>
            </a:r>
          </a:p>
        </p:txBody>
      </p:sp>
      <p:sp>
        <p:nvSpPr>
          <p:cNvPr id="12" name="Content Placeholder 2"/>
          <p:cNvSpPr txBox="1">
            <a:spLocks/>
          </p:cNvSpPr>
          <p:nvPr/>
        </p:nvSpPr>
        <p:spPr>
          <a:xfrm>
            <a:off x="1631504" y="908720"/>
            <a:ext cx="8928992"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Wingdings" charset="2"/>
              <a:buChar char="Ø"/>
            </a:pPr>
            <a:r>
              <a:rPr lang="en-GB" sz="2000" b="1" dirty="0">
                <a:solidFill>
                  <a:srgbClr val="0000FF"/>
                </a:solidFill>
                <a:sym typeface="Wingdings"/>
              </a:rPr>
              <a:t>EWE-2</a:t>
            </a:r>
            <a:r>
              <a:rPr lang="en-GB" sz="2200" dirty="0">
                <a:solidFill>
                  <a:srgbClr val="0000FF"/>
                </a:solidFill>
                <a:sym typeface="Wingdings"/>
              </a:rPr>
              <a:t> </a:t>
            </a:r>
          </a:p>
          <a:p>
            <a:pPr lvl="1">
              <a:buFont typeface="Wingdings" charset="0"/>
              <a:buChar char="à"/>
            </a:pPr>
            <a:r>
              <a:rPr lang="pt-PT" sz="1600" dirty="0" err="1"/>
              <a:t>Equilibrium</a:t>
            </a:r>
            <a:r>
              <a:rPr lang="pt-PT" sz="1600" dirty="0"/>
              <a:t> </a:t>
            </a:r>
            <a:r>
              <a:rPr lang="pt-PT" sz="1600" dirty="0" err="1"/>
              <a:t>reconstruction</a:t>
            </a:r>
            <a:r>
              <a:rPr lang="pt-PT" sz="1600" dirty="0"/>
              <a:t> </a:t>
            </a:r>
            <a:r>
              <a:rPr lang="pt-PT" sz="1600" dirty="0" err="1"/>
              <a:t>and</a:t>
            </a:r>
            <a:r>
              <a:rPr lang="pt-PT" sz="1600" dirty="0"/>
              <a:t> MHD </a:t>
            </a:r>
            <a:r>
              <a:rPr lang="pt-PT" sz="1600" dirty="0" err="1"/>
              <a:t>stability</a:t>
            </a:r>
            <a:r>
              <a:rPr lang="pt-PT" sz="1600" dirty="0"/>
              <a:t> </a:t>
            </a:r>
            <a:r>
              <a:rPr lang="pt-PT" sz="1600" dirty="0" err="1"/>
              <a:t>workflows</a:t>
            </a:r>
            <a:r>
              <a:rPr lang="pt-PT" sz="1600" dirty="0"/>
              <a:t> </a:t>
            </a:r>
            <a:r>
              <a:rPr lang="pt-PT" sz="1600" dirty="0" err="1"/>
              <a:t>released</a:t>
            </a:r>
            <a:r>
              <a:rPr lang="pt-PT" sz="1600" dirty="0"/>
              <a:t> </a:t>
            </a:r>
            <a:r>
              <a:rPr lang="pt-PT" sz="1600" dirty="0" err="1"/>
              <a:t>in</a:t>
            </a:r>
            <a:r>
              <a:rPr lang="pt-PT" sz="1600" dirty="0"/>
              <a:t> </a:t>
            </a:r>
            <a:r>
              <a:rPr lang="pt-PT" sz="1600" dirty="0" err="1"/>
              <a:t>imasenv</a:t>
            </a:r>
            <a:r>
              <a:rPr lang="pt-PT" sz="1600" dirty="0"/>
              <a:t> 3.25.0</a:t>
            </a:r>
            <a:endParaRPr lang="en-GB" sz="1600" dirty="0"/>
          </a:p>
          <a:p>
            <a:pPr lvl="1">
              <a:buFont typeface="Wingdings" charset="0"/>
              <a:buChar char="à"/>
            </a:pPr>
            <a:r>
              <a:rPr lang="pt-PT" sz="1600" dirty="0" err="1"/>
              <a:t>Testers</a:t>
            </a:r>
            <a:r>
              <a:rPr lang="pt-PT" sz="1600" dirty="0"/>
              <a:t> </a:t>
            </a:r>
            <a:r>
              <a:rPr lang="pt-PT" sz="1600" dirty="0" err="1"/>
              <a:t>finally</a:t>
            </a:r>
            <a:r>
              <a:rPr lang="pt-PT" sz="1600" dirty="0"/>
              <a:t> </a:t>
            </a:r>
            <a:r>
              <a:rPr lang="pt-PT" sz="1600" dirty="0" err="1"/>
              <a:t>available</a:t>
            </a:r>
            <a:r>
              <a:rPr lang="pt-PT" sz="1600" dirty="0"/>
              <a:t> to improve </a:t>
            </a:r>
            <a:r>
              <a:rPr lang="pt-PT" sz="1600" dirty="0" err="1"/>
              <a:t>user</a:t>
            </a:r>
            <a:r>
              <a:rPr lang="pt-PT" sz="1600" dirty="0"/>
              <a:t> </a:t>
            </a:r>
            <a:r>
              <a:rPr lang="pt-PT" sz="1600" dirty="0" err="1"/>
              <a:t>experience</a:t>
            </a:r>
            <a:r>
              <a:rPr lang="pt-PT" sz="1600" dirty="0"/>
              <a:t>/</a:t>
            </a:r>
            <a:r>
              <a:rPr lang="pt-PT" sz="1600" dirty="0" err="1"/>
              <a:t>tuning</a:t>
            </a:r>
            <a:r>
              <a:rPr lang="pt-PT" sz="1600" dirty="0"/>
              <a:t> </a:t>
            </a:r>
            <a:r>
              <a:rPr lang="pt-PT" sz="1600" dirty="0" err="1"/>
              <a:t>particularly</a:t>
            </a:r>
            <a:r>
              <a:rPr lang="pt-PT" sz="1600" dirty="0"/>
              <a:t> </a:t>
            </a:r>
            <a:r>
              <a:rPr lang="pt-PT" sz="1600" dirty="0" err="1"/>
              <a:t>useful</a:t>
            </a:r>
            <a:r>
              <a:rPr lang="pt-PT" sz="1600" dirty="0"/>
              <a:t> for </a:t>
            </a:r>
            <a:r>
              <a:rPr lang="pt-PT" sz="1600" dirty="0" err="1"/>
              <a:t>equilibrium</a:t>
            </a:r>
            <a:r>
              <a:rPr lang="pt-PT" sz="1600" dirty="0"/>
              <a:t> </a:t>
            </a:r>
            <a:r>
              <a:rPr lang="pt-PT" sz="1600" dirty="0" err="1"/>
              <a:t>reconstruction</a:t>
            </a:r>
            <a:r>
              <a:rPr lang="pt-PT" sz="1600" dirty="0"/>
              <a:t>.</a:t>
            </a:r>
          </a:p>
          <a:p>
            <a:pPr lvl="1">
              <a:buFont typeface="Wingdings" charset="0"/>
              <a:buChar char="à"/>
            </a:pPr>
            <a:r>
              <a:rPr lang="pt-PT" sz="1600" dirty="0" err="1">
                <a:sym typeface="Wingdings"/>
              </a:rPr>
              <a:t>Staged</a:t>
            </a:r>
            <a:r>
              <a:rPr lang="pt-PT" sz="1600" dirty="0">
                <a:sym typeface="Wingdings"/>
              </a:rPr>
              <a:t> </a:t>
            </a:r>
            <a:r>
              <a:rPr lang="pt-PT" sz="1600" dirty="0" err="1">
                <a:sym typeface="Wingdings"/>
              </a:rPr>
              <a:t>process</a:t>
            </a:r>
            <a:r>
              <a:rPr lang="pt-PT" sz="1600" dirty="0">
                <a:sym typeface="Wingdings"/>
              </a:rPr>
              <a:t> </a:t>
            </a:r>
            <a:r>
              <a:rPr lang="pt-PT" sz="1600" dirty="0" err="1">
                <a:sym typeface="Wingdings"/>
              </a:rPr>
              <a:t>dependent</a:t>
            </a:r>
            <a:r>
              <a:rPr lang="pt-PT" sz="1600" dirty="0">
                <a:sym typeface="Wingdings"/>
              </a:rPr>
              <a:t> </a:t>
            </a:r>
            <a:r>
              <a:rPr lang="pt-PT" sz="1600" dirty="0" err="1">
                <a:sym typeface="Wingdings"/>
              </a:rPr>
              <a:t>on</a:t>
            </a:r>
            <a:r>
              <a:rPr lang="pt-PT" sz="1600" dirty="0">
                <a:sym typeface="Wingdings"/>
              </a:rPr>
              <a:t> </a:t>
            </a:r>
            <a:r>
              <a:rPr lang="pt-PT" sz="1600" dirty="0" err="1">
                <a:sym typeface="Wingdings"/>
              </a:rPr>
              <a:t>several</a:t>
            </a:r>
            <a:r>
              <a:rPr lang="pt-PT" sz="1600" dirty="0">
                <a:sym typeface="Wingdings"/>
              </a:rPr>
              <a:t> </a:t>
            </a:r>
            <a:r>
              <a:rPr lang="pt-PT" sz="1600" dirty="0" err="1">
                <a:sym typeface="Wingdings"/>
              </a:rPr>
              <a:t>mods</a:t>
            </a:r>
            <a:r>
              <a:rPr lang="pt-PT" sz="1600" dirty="0">
                <a:sym typeface="Wingdings"/>
              </a:rPr>
              <a:t> </a:t>
            </a:r>
            <a:r>
              <a:rPr lang="pt-PT" sz="1600" dirty="0" err="1">
                <a:sym typeface="Wingdings"/>
              </a:rPr>
              <a:t>needed</a:t>
            </a:r>
            <a:r>
              <a:rPr lang="pt-PT" sz="1600" dirty="0">
                <a:sym typeface="Wingdings"/>
              </a:rPr>
              <a:t> </a:t>
            </a:r>
            <a:r>
              <a:rPr lang="pt-PT" sz="1600" dirty="0" err="1">
                <a:sym typeface="Wingdings"/>
              </a:rPr>
              <a:t>in</a:t>
            </a:r>
            <a:r>
              <a:rPr lang="pt-PT" sz="1600" dirty="0">
                <a:sym typeface="Wingdings"/>
              </a:rPr>
              <a:t> </a:t>
            </a:r>
            <a:r>
              <a:rPr lang="pt-PT" sz="1600" dirty="0" err="1">
                <a:sym typeface="Wingdings"/>
              </a:rPr>
              <a:t>the</a:t>
            </a:r>
            <a:r>
              <a:rPr lang="pt-PT" sz="1600" dirty="0">
                <a:sym typeface="Wingdings"/>
              </a:rPr>
              <a:t> </a:t>
            </a:r>
            <a:r>
              <a:rPr lang="pt-PT" sz="1600" dirty="0" err="1">
                <a:sym typeface="Wingdings"/>
              </a:rPr>
              <a:t>actors</a:t>
            </a:r>
            <a:r>
              <a:rPr lang="pt-PT" sz="1600" dirty="0">
                <a:sym typeface="Wingdings"/>
              </a:rPr>
              <a:t> to </a:t>
            </a:r>
            <a:r>
              <a:rPr lang="pt-PT" sz="1600" dirty="0" err="1">
                <a:sym typeface="Wingdings"/>
              </a:rPr>
              <a:t>comply</a:t>
            </a:r>
            <a:r>
              <a:rPr lang="pt-PT" sz="1600" dirty="0">
                <a:sym typeface="Wingdings"/>
              </a:rPr>
              <a:t> </a:t>
            </a:r>
            <a:r>
              <a:rPr lang="pt-PT" sz="1600" dirty="0" err="1">
                <a:sym typeface="Wingdings"/>
              </a:rPr>
              <a:t>with</a:t>
            </a:r>
            <a:r>
              <a:rPr lang="pt-PT" sz="1600" dirty="0">
                <a:sym typeface="Wingdings"/>
              </a:rPr>
              <a:t> </a:t>
            </a:r>
            <a:r>
              <a:rPr lang="pt-PT" sz="1600" dirty="0" err="1">
                <a:sym typeface="Wingdings"/>
              </a:rPr>
              <a:t>platform</a:t>
            </a:r>
            <a:r>
              <a:rPr lang="pt-PT" sz="1600" dirty="0">
                <a:sym typeface="Wingdings"/>
              </a:rPr>
              <a:t>/data </a:t>
            </a:r>
            <a:r>
              <a:rPr lang="pt-PT" sz="1600" dirty="0" err="1">
                <a:sym typeface="Wingdings"/>
              </a:rPr>
              <a:t>changes</a:t>
            </a:r>
            <a:r>
              <a:rPr lang="pt-PT" sz="1600" dirty="0">
                <a:sym typeface="Wingdings"/>
              </a:rPr>
              <a:t>.</a:t>
            </a:r>
          </a:p>
          <a:p>
            <a:pPr lvl="1">
              <a:buFont typeface="Wingdings" charset="0"/>
              <a:buChar char="à"/>
            </a:pPr>
            <a:r>
              <a:rPr lang="pt-PT" sz="1600" dirty="0"/>
              <a:t>Time </a:t>
            </a:r>
            <a:r>
              <a:rPr lang="pt-PT" sz="1600" dirty="0" err="1"/>
              <a:t>now</a:t>
            </a:r>
            <a:r>
              <a:rPr lang="pt-PT" sz="1600" dirty="0"/>
              <a:t> to </a:t>
            </a:r>
            <a:r>
              <a:rPr lang="pt-PT" sz="1600" dirty="0" err="1"/>
              <a:t>consolidate</a:t>
            </a:r>
            <a:r>
              <a:rPr lang="pt-PT" sz="1600" dirty="0"/>
              <a:t>/</a:t>
            </a:r>
            <a:r>
              <a:rPr lang="pt-PT" sz="1600" dirty="0" err="1"/>
              <a:t>deliver</a:t>
            </a:r>
            <a:r>
              <a:rPr lang="pt-PT" sz="1600" dirty="0"/>
              <a:t> </a:t>
            </a:r>
            <a:r>
              <a:rPr lang="pt-PT" sz="1600" dirty="0" err="1"/>
              <a:t>with</a:t>
            </a:r>
            <a:r>
              <a:rPr lang="pt-PT" sz="1600" dirty="0"/>
              <a:t> </a:t>
            </a:r>
            <a:r>
              <a:rPr lang="pt-PT" sz="1600" dirty="0" err="1"/>
              <a:t>additional</a:t>
            </a:r>
            <a:r>
              <a:rPr lang="pt-PT" sz="1600" dirty="0"/>
              <a:t> </a:t>
            </a:r>
            <a:r>
              <a:rPr lang="pt-PT" sz="1600" dirty="0" err="1"/>
              <a:t>features</a:t>
            </a:r>
            <a:r>
              <a:rPr lang="pt-PT" sz="1600" dirty="0"/>
              <a:t> as </a:t>
            </a:r>
            <a:r>
              <a:rPr lang="pt-PT" sz="1600" dirty="0" err="1"/>
              <a:t>available</a:t>
            </a:r>
            <a:r>
              <a:rPr lang="pt-PT" sz="1600" dirty="0"/>
              <a:t>.</a:t>
            </a:r>
            <a:endParaRPr lang="en-GB" sz="1600" dirty="0"/>
          </a:p>
          <a:p>
            <a:pPr marL="0" indent="0">
              <a:buNone/>
            </a:pPr>
            <a:endParaRPr lang="en-GB" sz="2000" dirty="0"/>
          </a:p>
        </p:txBody>
      </p:sp>
    </p:spTree>
    <p:extLst>
      <p:ext uri="{BB962C8B-B14F-4D97-AF65-F5344CB8AC3E}">
        <p14:creationId xmlns:p14="http://schemas.microsoft.com/office/powerpoint/2010/main" val="27446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Timeline for 2020 – EWE-2</a:t>
            </a:r>
          </a:p>
        </p:txBody>
      </p:sp>
      <p:sp>
        <p:nvSpPr>
          <p:cNvPr id="4" name="TextBox 3">
            <a:extLst>
              <a:ext uri="{FF2B5EF4-FFF2-40B4-BE49-F238E27FC236}">
                <a16:creationId xmlns:a16="http://schemas.microsoft.com/office/drawing/2014/main" id="{BE386DFD-FB4F-8A44-A468-EEF54DD9F9D1}"/>
              </a:ext>
            </a:extLst>
          </p:cNvPr>
          <p:cNvSpPr txBox="1"/>
          <p:nvPr/>
        </p:nvSpPr>
        <p:spPr>
          <a:xfrm>
            <a:off x="1907107" y="683404"/>
            <a:ext cx="6768752" cy="369332"/>
          </a:xfrm>
          <a:prstGeom prst="rect">
            <a:avLst/>
          </a:prstGeom>
          <a:noFill/>
        </p:spPr>
        <p:txBody>
          <a:bodyPr wrap="square" rtlCol="0">
            <a:spAutoFit/>
          </a:bodyPr>
          <a:lstStyle/>
          <a:p>
            <a:r>
              <a:rPr lang="en-US" dirty="0"/>
              <a:t>2020 Timeline for your task</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nvGraphicFramePr>
        <p:xfrm>
          <a:off x="1897055" y="1052736"/>
          <a:ext cx="8519424" cy="5435600"/>
        </p:xfrm>
        <a:graphic>
          <a:graphicData uri="http://schemas.openxmlformats.org/drawingml/2006/table">
            <a:tbl>
              <a:tblPr firstRow="1" bandRow="1">
                <a:tableStyleId>{5C22544A-7EE6-4342-B048-85BDC9FD1C3A}</a:tableStyleId>
              </a:tblPr>
              <a:tblGrid>
                <a:gridCol w="1597601">
                  <a:extLst>
                    <a:ext uri="{9D8B030D-6E8A-4147-A177-3AD203B41FA5}">
                      <a16:colId xmlns:a16="http://schemas.microsoft.com/office/drawing/2014/main" val="2087274031"/>
                    </a:ext>
                  </a:extLst>
                </a:gridCol>
                <a:gridCol w="1674491">
                  <a:extLst>
                    <a:ext uri="{9D8B030D-6E8A-4147-A177-3AD203B41FA5}">
                      <a16:colId xmlns:a16="http://schemas.microsoft.com/office/drawing/2014/main" val="2057533408"/>
                    </a:ext>
                  </a:extLst>
                </a:gridCol>
                <a:gridCol w="1070869">
                  <a:extLst>
                    <a:ext uri="{9D8B030D-6E8A-4147-A177-3AD203B41FA5}">
                      <a16:colId xmlns:a16="http://schemas.microsoft.com/office/drawing/2014/main" val="4121474095"/>
                    </a:ext>
                  </a:extLst>
                </a:gridCol>
                <a:gridCol w="1152128">
                  <a:extLst>
                    <a:ext uri="{9D8B030D-6E8A-4147-A177-3AD203B41FA5}">
                      <a16:colId xmlns:a16="http://schemas.microsoft.com/office/drawing/2014/main" val="136012162"/>
                    </a:ext>
                  </a:extLst>
                </a:gridCol>
                <a:gridCol w="792088">
                  <a:extLst>
                    <a:ext uri="{9D8B030D-6E8A-4147-A177-3AD203B41FA5}">
                      <a16:colId xmlns:a16="http://schemas.microsoft.com/office/drawing/2014/main" val="204038803"/>
                    </a:ext>
                  </a:extLst>
                </a:gridCol>
                <a:gridCol w="864096">
                  <a:extLst>
                    <a:ext uri="{9D8B030D-6E8A-4147-A177-3AD203B41FA5}">
                      <a16:colId xmlns:a16="http://schemas.microsoft.com/office/drawing/2014/main" val="3358820715"/>
                    </a:ext>
                  </a:extLst>
                </a:gridCol>
                <a:gridCol w="1368151">
                  <a:extLst>
                    <a:ext uri="{9D8B030D-6E8A-4147-A177-3AD203B41FA5}">
                      <a16:colId xmlns:a16="http://schemas.microsoft.com/office/drawing/2014/main" val="1531764708"/>
                    </a:ext>
                  </a:extLst>
                </a:gridCol>
              </a:tblGrid>
              <a:tr h="370840">
                <a:tc>
                  <a:txBody>
                    <a:bodyPr/>
                    <a:lstStyle/>
                    <a:p>
                      <a:endParaRPr lang="en-US" dirty="0"/>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a:t>
                      </a:r>
                    </a:p>
                  </a:txBody>
                  <a:tcPr/>
                </a:tc>
                <a:extLst>
                  <a:ext uri="{0D108BD9-81ED-4DB2-BD59-A6C34878D82A}">
                    <a16:rowId xmlns:a16="http://schemas.microsoft.com/office/drawing/2014/main" val="2603779536"/>
                  </a:ext>
                </a:extLst>
              </a:tr>
              <a:tr h="370840">
                <a:tc>
                  <a:txBody>
                    <a:bodyPr/>
                    <a:lstStyle/>
                    <a:p>
                      <a:r>
                        <a:rPr lang="en-US" sz="1600" dirty="0"/>
                        <a:t>R. Coelho</a:t>
                      </a:r>
                    </a:p>
                  </a:txBody>
                  <a:tcPr/>
                </a:tc>
                <a:tc>
                  <a:txBody>
                    <a:bodyPr/>
                    <a:lstStyle/>
                    <a:p>
                      <a:r>
                        <a:rPr lang="en-GB" sz="1600" dirty="0"/>
                        <a:t>WS - Workflow release, magnetics DD</a:t>
                      </a:r>
                      <a:endParaRPr lang="en-US" sz="1600" dirty="0"/>
                    </a:p>
                  </a:txBody>
                  <a:tcPr/>
                </a:tc>
                <a:tc>
                  <a:txBody>
                    <a:bodyPr/>
                    <a:lstStyle/>
                    <a:p>
                      <a:r>
                        <a:rPr lang="en-US" sz="1600" dirty="0"/>
                        <a:t>DD discuss</a:t>
                      </a:r>
                      <a:r>
                        <a:rPr lang="en-US" sz="1600" baseline="0" dirty="0"/>
                        <a:t> and planning</a:t>
                      </a:r>
                      <a:endParaRPr lang="en-US" sz="1600" dirty="0"/>
                    </a:p>
                  </a:txBody>
                  <a:tcPr/>
                </a:tc>
                <a:tc>
                  <a:txBody>
                    <a:bodyPr/>
                    <a:lstStyle/>
                    <a:p>
                      <a:r>
                        <a:rPr lang="en-US" sz="1600" dirty="0"/>
                        <a:t>Test AUG </a:t>
                      </a:r>
                      <a:r>
                        <a:rPr lang="en-US" sz="1600" dirty="0" err="1"/>
                        <a:t>eqconstruction</a:t>
                      </a:r>
                      <a:endParaRPr lang="en-US" sz="1600" dirty="0"/>
                    </a:p>
                  </a:txBody>
                  <a:tcPr/>
                </a:tc>
                <a:tc>
                  <a:txBody>
                    <a:bodyPr/>
                    <a:lstStyle/>
                    <a:p>
                      <a:r>
                        <a:rPr lang="en-US" sz="1600" dirty="0"/>
                        <a:t>WS</a:t>
                      </a:r>
                      <a:r>
                        <a:rPr lang="en-US" sz="1600" baseline="0" dirty="0"/>
                        <a:t> – kinetic recons.</a:t>
                      </a:r>
                      <a:endParaRPr lang="en-US" sz="1600" dirty="0"/>
                    </a:p>
                  </a:txBody>
                  <a:tcPr/>
                </a:tc>
                <a:tc>
                  <a:txBody>
                    <a:bodyPr/>
                    <a:lstStyle/>
                    <a:p>
                      <a:r>
                        <a:rPr lang="en-US" sz="1600" dirty="0"/>
                        <a:t>ITER WS</a:t>
                      </a:r>
                    </a:p>
                  </a:txBody>
                  <a:tcPr/>
                </a:tc>
                <a:tc>
                  <a:txBody>
                    <a:bodyPr/>
                    <a:lstStyle/>
                    <a:p>
                      <a:endParaRPr lang="en-US" sz="1600" dirty="0"/>
                    </a:p>
                  </a:txBody>
                  <a:tcPr/>
                </a:tc>
                <a:extLst>
                  <a:ext uri="{0D108BD9-81ED-4DB2-BD59-A6C34878D82A}">
                    <a16:rowId xmlns:a16="http://schemas.microsoft.com/office/drawing/2014/main" val="1214877390"/>
                  </a:ext>
                </a:extLst>
              </a:tr>
              <a:tr h="370840">
                <a:tc>
                  <a:txBody>
                    <a:bodyPr/>
                    <a:lstStyle/>
                    <a:p>
                      <a:pPr>
                        <a:spcBef>
                          <a:spcPts val="0"/>
                        </a:spcBef>
                      </a:pPr>
                      <a:r>
                        <a:rPr lang="en-US" sz="1600" dirty="0"/>
                        <a:t>M. Dunne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WS - Workflow test  (AUG) + </a:t>
                      </a:r>
                      <a:r>
                        <a:rPr lang="en-GB" sz="1600" b="0" i="0" u="none" strike="noStrike" kern="1200" dirty="0" err="1">
                          <a:solidFill>
                            <a:schemeClr val="dk1"/>
                          </a:solidFill>
                          <a:effectLst/>
                          <a:latin typeface="+mn-lt"/>
                          <a:ea typeface="+mn-ea"/>
                          <a:cs typeface="+mn-cs"/>
                        </a:rPr>
                        <a:t>ReadAUG</a:t>
                      </a:r>
                      <a:endParaRPr lang="en-GB" sz="1600" b="0" i="0" u="none" strike="noStrike" kern="1200" dirty="0">
                        <a:solidFill>
                          <a:schemeClr val="dk1"/>
                        </a:solidFill>
                        <a:effectLst/>
                        <a:latin typeface="+mn-lt"/>
                        <a:ea typeface="+mn-ea"/>
                        <a:cs typeface="+mn-cs"/>
                      </a:endParaRPr>
                    </a:p>
                  </a:txBody>
                  <a:tcPr/>
                </a:tc>
                <a:tc>
                  <a:txBody>
                    <a:bodyPr/>
                    <a:lstStyle/>
                    <a:p>
                      <a:pPr>
                        <a:spcBef>
                          <a:spcPts val="0"/>
                        </a:spcBef>
                      </a:pPr>
                      <a:r>
                        <a:rPr lang="en-US" sz="1600" dirty="0" err="1"/>
                        <a:t>ReadAUG</a:t>
                      </a:r>
                      <a:r>
                        <a:rPr lang="en-US" sz="1600" dirty="0"/>
                        <a:t> </a:t>
                      </a:r>
                      <a:r>
                        <a:rPr lang="en-US" sz="1600" dirty="0" err="1"/>
                        <a:t>clean-up</a:t>
                      </a:r>
                      <a:endParaRPr lang="en-US" sz="1600" dirty="0"/>
                    </a:p>
                  </a:txBody>
                  <a:tcPr/>
                </a:tc>
                <a:tc>
                  <a:txBody>
                    <a:bodyPr/>
                    <a:lstStyle/>
                    <a:p>
                      <a:pPr>
                        <a:spcBef>
                          <a:spcPts val="0"/>
                        </a:spcBef>
                      </a:pPr>
                      <a:r>
                        <a:rPr lang="en-US" sz="1600" dirty="0" err="1"/>
                        <a:t>ReadAUG</a:t>
                      </a:r>
                      <a:r>
                        <a:rPr lang="en-US" sz="1600" dirty="0"/>
                        <a:t> </a:t>
                      </a:r>
                      <a:r>
                        <a:rPr lang="en-US" sz="1600" dirty="0" err="1"/>
                        <a:t>clean-up</a:t>
                      </a:r>
                      <a:endParaRPr lang="en-US" sz="1600" dirty="0"/>
                    </a:p>
                  </a:txBody>
                  <a:tcPr/>
                </a:tc>
                <a:tc>
                  <a:txBody>
                    <a:bodyPr/>
                    <a:lstStyle/>
                    <a:p>
                      <a:r>
                        <a:rPr lang="en-US" sz="1600" dirty="0"/>
                        <a:t>WS</a:t>
                      </a:r>
                      <a:r>
                        <a:rPr lang="en-US" sz="1600" baseline="0" dirty="0"/>
                        <a:t> – kinetic recons. CLISTE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CLISTE on AUG - how</a:t>
                      </a:r>
                    </a:p>
                  </a:txBody>
                  <a:tcPr/>
                </a:tc>
                <a:extLst>
                  <a:ext uri="{0D108BD9-81ED-4DB2-BD59-A6C34878D82A}">
                    <a16:rowId xmlns:a16="http://schemas.microsoft.com/office/drawing/2014/main" val="3722411991"/>
                  </a:ext>
                </a:extLst>
              </a:tr>
              <a:tr h="370840">
                <a:tc>
                  <a:txBody>
                    <a:bodyPr/>
                    <a:lstStyle/>
                    <a:p>
                      <a:pPr>
                        <a:spcBef>
                          <a:spcPts val="0"/>
                        </a:spcBef>
                      </a:pPr>
                      <a:r>
                        <a:rPr lang="en-US" sz="1600" dirty="0"/>
                        <a:t>O. </a:t>
                      </a:r>
                      <a:r>
                        <a:rPr lang="en-US" sz="1600" dirty="0" err="1"/>
                        <a:t>Sauter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magnetics</a:t>
                      </a:r>
                      <a:r>
                        <a:rPr lang="en-GB" sz="1600" b="0" i="0" u="none" strike="noStrike" kern="1200" baseline="0" dirty="0">
                          <a:solidFill>
                            <a:schemeClr val="dk1"/>
                          </a:solidFill>
                          <a:effectLst/>
                          <a:latin typeface="+mn-lt"/>
                          <a:ea typeface="+mn-ea"/>
                          <a:cs typeface="+mn-cs"/>
                        </a:rPr>
                        <a:t> DD</a:t>
                      </a:r>
                      <a:endParaRPr lang="en-GB" sz="1600" b="0" i="0" u="none" strike="noStrike" kern="1200" dirty="0">
                        <a:solidFill>
                          <a:schemeClr val="dk1"/>
                        </a:solidFill>
                        <a:effectLst/>
                        <a:latin typeface="+mn-lt"/>
                        <a:ea typeface="+mn-ea"/>
                        <a:cs typeface="+mn-cs"/>
                      </a:endParaRPr>
                    </a:p>
                  </a:txBody>
                  <a:tcPr/>
                </a:tc>
                <a:tc>
                  <a:txBody>
                    <a:bodyPr/>
                    <a:lstStyle/>
                    <a:p>
                      <a:pPr>
                        <a:spcBef>
                          <a:spcPts val="0"/>
                        </a:spcBef>
                      </a:pPr>
                      <a:endParaRPr lang="en-US" sz="1600" dirty="0"/>
                    </a:p>
                  </a:txBody>
                  <a:tcPr/>
                </a:tc>
                <a:tc>
                  <a:txBody>
                    <a:bodyPr/>
                    <a:lstStyle/>
                    <a:p>
                      <a:pPr>
                        <a:spcBef>
                          <a:spcPts val="0"/>
                        </a:spcBef>
                      </a:pPr>
                      <a:endParaRPr lang="en-US" sz="1600" dirty="0">
                        <a:solidFill>
                          <a:schemeClr val="tx1"/>
                        </a:solidFill>
                      </a:endParaRPr>
                    </a:p>
                  </a:txBody>
                  <a:tcPr/>
                </a:tc>
                <a:tc>
                  <a:txBody>
                    <a:bodyPr/>
                    <a:lstStyle/>
                    <a:p>
                      <a:pPr>
                        <a:spcBef>
                          <a:spcPts val="0"/>
                        </a:spcBef>
                      </a:pPr>
                      <a:endParaRPr lang="en-US" sz="1600" dirty="0"/>
                    </a:p>
                  </a:txBody>
                  <a:tcPr/>
                </a:tc>
                <a:tc>
                  <a:txBody>
                    <a:bodyPr/>
                    <a:lstStyle/>
                    <a:p>
                      <a:pPr>
                        <a:spcBef>
                          <a:spcPts val="0"/>
                        </a:spcBef>
                      </a:pPr>
                      <a:endParaRPr lang="en-US" sz="1600" dirty="0"/>
                    </a:p>
                  </a:txBody>
                  <a:tcPr/>
                </a:tc>
                <a:tc>
                  <a:txBody>
                    <a:bodyPr/>
                    <a:lstStyle/>
                    <a:p>
                      <a:pPr>
                        <a:spcBef>
                          <a:spcPts val="0"/>
                        </a:spcBef>
                      </a:pPr>
                      <a:endParaRPr lang="en-US" sz="1600" dirty="0"/>
                    </a:p>
                  </a:txBody>
                  <a:tcPr/>
                </a:tc>
                <a:extLst>
                  <a:ext uri="{0D108BD9-81ED-4DB2-BD59-A6C34878D82A}">
                    <a16:rowId xmlns:a16="http://schemas.microsoft.com/office/drawing/2014/main" val="3878949631"/>
                  </a:ext>
                </a:extLst>
              </a:tr>
              <a:tr h="370840">
                <a:tc>
                  <a:txBody>
                    <a:bodyPr/>
                    <a:lstStyle/>
                    <a:p>
                      <a:pPr>
                        <a:spcBef>
                          <a:spcPts val="0"/>
                        </a:spcBef>
                      </a:pPr>
                      <a:r>
                        <a:rPr lang="en-US" sz="1600" dirty="0"/>
                        <a:t>A. Merle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WS – Workflow test (TCV). Magnetics DD</a:t>
                      </a:r>
                    </a:p>
                  </a:txBody>
                  <a:tcPr/>
                </a:tc>
                <a:tc>
                  <a:txBody>
                    <a:bodyPr/>
                    <a:lstStyle/>
                    <a:p>
                      <a:pPr>
                        <a:spcBef>
                          <a:spcPts val="0"/>
                        </a:spcBef>
                      </a:pPr>
                      <a:endParaRPr lang="en-US" sz="1600" dirty="0"/>
                    </a:p>
                  </a:txBody>
                  <a:tcPr/>
                </a:tc>
                <a:tc>
                  <a:txBody>
                    <a:bodyPr/>
                    <a:lstStyle/>
                    <a:p>
                      <a:pPr>
                        <a:spcBef>
                          <a:spcPts val="0"/>
                        </a:spcBef>
                      </a:pPr>
                      <a:endParaRPr lang="en-US"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WS</a:t>
                      </a:r>
                      <a:r>
                        <a:rPr lang="en-US" sz="1600" baseline="0" dirty="0"/>
                        <a:t> – kinetic recons.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a:spcBef>
                          <a:spcPts val="0"/>
                        </a:spcBef>
                      </a:pPr>
                      <a:endParaRPr lang="en-US" sz="1600" dirty="0"/>
                    </a:p>
                  </a:txBody>
                  <a:tcPr/>
                </a:tc>
                <a:extLst>
                  <a:ext uri="{0D108BD9-81ED-4DB2-BD59-A6C34878D82A}">
                    <a16:rowId xmlns:a16="http://schemas.microsoft.com/office/drawing/2014/main" val="1827841417"/>
                  </a:ext>
                </a:extLst>
              </a:tr>
              <a:tr h="370840">
                <a:tc>
                  <a:txBody>
                    <a:bodyPr/>
                    <a:lstStyle/>
                    <a:p>
                      <a:pPr>
                        <a:spcBef>
                          <a:spcPts val="0"/>
                        </a:spcBef>
                      </a:pPr>
                      <a:r>
                        <a:rPr lang="en-US" sz="1600" dirty="0"/>
                        <a:t>L. </a:t>
                      </a:r>
                      <a:r>
                        <a:rPr lang="en-US" sz="1600" dirty="0" err="1"/>
                        <a:t>Kogan</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WS – Workflow test (MAST)</a:t>
                      </a:r>
                    </a:p>
                  </a:txBody>
                  <a:tcPr/>
                </a:tc>
                <a:tc>
                  <a:txBody>
                    <a:bodyPr/>
                    <a:lstStyle/>
                    <a:p>
                      <a:pPr>
                        <a:spcBef>
                          <a:spcPts val="0"/>
                        </a:spcBef>
                      </a:pPr>
                      <a:endParaRPr lang="en-US" sz="1600" dirty="0"/>
                    </a:p>
                  </a:txBody>
                  <a:tcPr/>
                </a:tc>
                <a:tc>
                  <a:txBody>
                    <a:bodyPr/>
                    <a:lstStyle/>
                    <a:p>
                      <a:pPr>
                        <a:spcBef>
                          <a:spcPts val="0"/>
                        </a:spcBef>
                      </a:pPr>
                      <a:r>
                        <a:rPr lang="en-US" sz="1600" dirty="0">
                          <a:solidFill>
                            <a:schemeClr val="tx1"/>
                          </a:solidFill>
                        </a:rPr>
                        <a:t>Help EFIT++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WS</a:t>
                      </a:r>
                      <a:r>
                        <a:rPr lang="en-US" sz="1600" baseline="0" dirty="0"/>
                        <a:t> – kinetic recons.</a:t>
                      </a:r>
                      <a:endParaRPr lang="en-US" sz="1600" dirty="0"/>
                    </a:p>
                  </a:txBody>
                  <a:tcPr/>
                </a:tc>
                <a:tc>
                  <a:txBody>
                    <a:bodyPr/>
                    <a:lstStyle/>
                    <a:p>
                      <a:pPr>
                        <a:spcBef>
                          <a:spcPts val="0"/>
                        </a:spcBef>
                      </a:pPr>
                      <a:endParaRPr lang="en-US" sz="1600" dirty="0"/>
                    </a:p>
                  </a:txBody>
                  <a:tcPr/>
                </a:tc>
                <a:tc>
                  <a:txBody>
                    <a:bodyPr/>
                    <a:lstStyle/>
                    <a:p>
                      <a:pPr>
                        <a:spcBef>
                          <a:spcPts val="0"/>
                        </a:spcBef>
                      </a:pPr>
                      <a:endParaRPr lang="en-US" sz="1600" dirty="0"/>
                    </a:p>
                  </a:txBody>
                  <a:tcPr/>
                </a:tc>
                <a:extLst>
                  <a:ext uri="{0D108BD9-81ED-4DB2-BD59-A6C34878D82A}">
                    <a16:rowId xmlns:a16="http://schemas.microsoft.com/office/drawing/2014/main" val="10005"/>
                  </a:ext>
                </a:extLst>
              </a:tr>
              <a:tr h="370840">
                <a:tc>
                  <a:txBody>
                    <a:bodyPr/>
                    <a:lstStyle/>
                    <a:p>
                      <a:pPr>
                        <a:spcBef>
                          <a:spcPts val="0"/>
                        </a:spcBef>
                      </a:pPr>
                      <a:r>
                        <a:rPr lang="en-US" sz="1600" dirty="0"/>
                        <a:t>E. </a:t>
                      </a:r>
                      <a:r>
                        <a:rPr lang="en-US" sz="1600" dirty="0" err="1"/>
                        <a:t>Giovannozzi</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a:t>
                      </a:r>
                    </a:p>
                  </a:txBody>
                  <a:tcPr/>
                </a:tc>
                <a:tc>
                  <a:txBody>
                    <a:bodyPr/>
                    <a:lstStyle/>
                    <a:p>
                      <a:pPr>
                        <a:spcBef>
                          <a:spcPts val="0"/>
                        </a:spcBef>
                      </a:pPr>
                      <a:r>
                        <a:rPr lang="en-US" sz="1600" dirty="0"/>
                        <a:t>CLISTE plan</a:t>
                      </a:r>
                    </a:p>
                  </a:txBody>
                  <a:tcPr/>
                </a:tc>
                <a:tc>
                  <a:txBody>
                    <a:bodyPr/>
                    <a:lstStyle/>
                    <a:p>
                      <a:pPr>
                        <a:spcBef>
                          <a:spcPts val="0"/>
                        </a:spcBef>
                      </a:pPr>
                      <a:r>
                        <a:rPr lang="en-US" sz="1600" baseline="0" dirty="0">
                          <a:solidFill>
                            <a:schemeClr val="tx1"/>
                          </a:solidFill>
                        </a:rPr>
                        <a:t>CLISTE IDS adherence</a:t>
                      </a:r>
                      <a:endParaRPr lang="en-US"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WS</a:t>
                      </a:r>
                      <a:r>
                        <a:rPr lang="en-US" sz="1600" baseline="0" dirty="0"/>
                        <a:t> – CLISTE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a:spcBef>
                          <a:spcPts val="0"/>
                        </a:spcBef>
                      </a:pPr>
                      <a:r>
                        <a:rPr lang="en-US" sz="1600" dirty="0"/>
                        <a:t>CLISTE on AUG - how</a:t>
                      </a:r>
                    </a:p>
                  </a:txBody>
                  <a:tcPr/>
                </a:tc>
                <a:extLst>
                  <a:ext uri="{0D108BD9-81ED-4DB2-BD59-A6C34878D82A}">
                    <a16:rowId xmlns:a16="http://schemas.microsoft.com/office/drawing/2014/main" val="10006"/>
                  </a:ext>
                </a:extLst>
              </a:tr>
              <a:tr h="370840">
                <a:tc>
                  <a:txBody>
                    <a:bodyPr/>
                    <a:lstStyle/>
                    <a:p>
                      <a:pPr>
                        <a:spcBef>
                          <a:spcPts val="0"/>
                        </a:spcBef>
                      </a:pPr>
                      <a:r>
                        <a:rPr lang="en-US" sz="1600" i="1" dirty="0"/>
                        <a:t>P. McCarthy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CLISTE plan</a:t>
                      </a:r>
                    </a:p>
                  </a:txBody>
                  <a:tcPr/>
                </a:tc>
                <a:tc>
                  <a:txBody>
                    <a:bodyPr/>
                    <a:lstStyle/>
                    <a:p>
                      <a:pPr>
                        <a:spcBef>
                          <a:spcPts val="0"/>
                        </a:spcBef>
                      </a:pPr>
                      <a:endParaRPr lang="en-US"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WS</a:t>
                      </a:r>
                      <a:r>
                        <a:rPr lang="en-US" sz="1600" baseline="0" dirty="0"/>
                        <a:t> – CLISTE</a:t>
                      </a:r>
                      <a:endParaRPr lang="en-US" sz="1600" dirty="0"/>
                    </a:p>
                  </a:txBody>
                  <a:tcPr/>
                </a:tc>
                <a:tc>
                  <a:txBody>
                    <a:bodyPr/>
                    <a:lstStyle/>
                    <a:p>
                      <a:pPr>
                        <a:spcBef>
                          <a:spcPts val="0"/>
                        </a:spcBef>
                      </a:pP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CLISTE on AUG - how</a:t>
                      </a:r>
                    </a:p>
                  </a:txBody>
                  <a:tcPr/>
                </a:tc>
                <a:extLst>
                  <a:ext uri="{0D108BD9-81ED-4DB2-BD59-A6C34878D82A}">
                    <a16:rowId xmlns:a16="http://schemas.microsoft.com/office/drawing/2014/main" val="10007"/>
                  </a:ext>
                </a:extLst>
              </a:tr>
            </a:tbl>
          </a:graphicData>
        </a:graphic>
      </p:graphicFrame>
      <p:sp>
        <p:nvSpPr>
          <p:cNvPr id="5" name="Footer Placeholder 4"/>
          <p:cNvSpPr>
            <a:spLocks noGrp="1"/>
          </p:cNvSpPr>
          <p:nvPr>
            <p:ph type="ftr" sz="quarter" idx="11"/>
          </p:nvPr>
        </p:nvSpPr>
        <p:spPr/>
        <p:txBody>
          <a:bodyPr/>
          <a:lstStyle/>
          <a:p>
            <a:pPr algn="r"/>
            <a:r>
              <a:rPr lang="en-GB"/>
              <a:t>WIMAS1/EWE2 status | 29 January 2020</a:t>
            </a:r>
            <a:endParaRPr lang="en-GB" dirty="0"/>
          </a:p>
        </p:txBody>
      </p:sp>
    </p:spTree>
    <p:extLst>
      <p:ext uri="{BB962C8B-B14F-4D97-AF65-F5344CB8AC3E}">
        <p14:creationId xmlns:p14="http://schemas.microsoft.com/office/powerpoint/2010/main" val="1090168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Timeline for 2020 – EWE-2</a:t>
            </a:r>
          </a:p>
        </p:txBody>
      </p:sp>
      <p:sp>
        <p:nvSpPr>
          <p:cNvPr id="4" name="TextBox 3">
            <a:extLst>
              <a:ext uri="{FF2B5EF4-FFF2-40B4-BE49-F238E27FC236}">
                <a16:creationId xmlns:a16="http://schemas.microsoft.com/office/drawing/2014/main" id="{BE386DFD-FB4F-8A44-A468-EEF54DD9F9D1}"/>
              </a:ext>
            </a:extLst>
          </p:cNvPr>
          <p:cNvSpPr txBox="1"/>
          <p:nvPr/>
        </p:nvSpPr>
        <p:spPr>
          <a:xfrm>
            <a:off x="1907107" y="683404"/>
            <a:ext cx="6768752" cy="369332"/>
          </a:xfrm>
          <a:prstGeom prst="rect">
            <a:avLst/>
          </a:prstGeom>
          <a:noFill/>
        </p:spPr>
        <p:txBody>
          <a:bodyPr wrap="square" rtlCol="0">
            <a:spAutoFit/>
          </a:bodyPr>
          <a:lstStyle/>
          <a:p>
            <a:r>
              <a:rPr lang="en-US" dirty="0"/>
              <a:t>2020 Timeline for your task</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nvGraphicFramePr>
        <p:xfrm>
          <a:off x="1897057" y="1201896"/>
          <a:ext cx="8183714" cy="4460240"/>
        </p:xfrm>
        <a:graphic>
          <a:graphicData uri="http://schemas.openxmlformats.org/drawingml/2006/table">
            <a:tbl>
              <a:tblPr firstRow="1" bandRow="1">
                <a:tableStyleId>{5C22544A-7EE6-4342-B048-85BDC9FD1C3A}</a:tableStyleId>
              </a:tblPr>
              <a:tblGrid>
                <a:gridCol w="1534647">
                  <a:extLst>
                    <a:ext uri="{9D8B030D-6E8A-4147-A177-3AD203B41FA5}">
                      <a16:colId xmlns:a16="http://schemas.microsoft.com/office/drawing/2014/main" val="2087274031"/>
                    </a:ext>
                  </a:extLst>
                </a:gridCol>
                <a:gridCol w="792088">
                  <a:extLst>
                    <a:ext uri="{9D8B030D-6E8A-4147-A177-3AD203B41FA5}">
                      <a16:colId xmlns:a16="http://schemas.microsoft.com/office/drawing/2014/main" val="2057533408"/>
                    </a:ext>
                  </a:extLst>
                </a:gridCol>
                <a:gridCol w="792088">
                  <a:extLst>
                    <a:ext uri="{9D8B030D-6E8A-4147-A177-3AD203B41FA5}">
                      <a16:colId xmlns:a16="http://schemas.microsoft.com/office/drawing/2014/main" val="4121474095"/>
                    </a:ext>
                  </a:extLst>
                </a:gridCol>
                <a:gridCol w="864096">
                  <a:extLst>
                    <a:ext uri="{9D8B030D-6E8A-4147-A177-3AD203B41FA5}">
                      <a16:colId xmlns:a16="http://schemas.microsoft.com/office/drawing/2014/main" val="136012162"/>
                    </a:ext>
                  </a:extLst>
                </a:gridCol>
                <a:gridCol w="1800200">
                  <a:extLst>
                    <a:ext uri="{9D8B030D-6E8A-4147-A177-3AD203B41FA5}">
                      <a16:colId xmlns:a16="http://schemas.microsoft.com/office/drawing/2014/main" val="204038803"/>
                    </a:ext>
                  </a:extLst>
                </a:gridCol>
                <a:gridCol w="1152128">
                  <a:extLst>
                    <a:ext uri="{9D8B030D-6E8A-4147-A177-3AD203B41FA5}">
                      <a16:colId xmlns:a16="http://schemas.microsoft.com/office/drawing/2014/main" val="3358820715"/>
                    </a:ext>
                  </a:extLst>
                </a:gridCol>
                <a:gridCol w="1248467">
                  <a:extLst>
                    <a:ext uri="{9D8B030D-6E8A-4147-A177-3AD203B41FA5}">
                      <a16:colId xmlns:a16="http://schemas.microsoft.com/office/drawing/2014/main" val="1531764708"/>
                    </a:ext>
                  </a:extLst>
                </a:gridCol>
              </a:tblGrid>
              <a:tr h="370840">
                <a:tc>
                  <a:txBody>
                    <a:bodyPr/>
                    <a:lstStyle/>
                    <a:p>
                      <a:endParaRPr lang="en-US" dirty="0"/>
                    </a:p>
                  </a:txBody>
                  <a:tcPr/>
                </a:tc>
                <a:tc>
                  <a:txBody>
                    <a:bodyPr/>
                    <a:lstStyle/>
                    <a:p>
                      <a:r>
                        <a:rPr lang="en-US" dirty="0"/>
                        <a:t>Jul</a:t>
                      </a:r>
                    </a:p>
                  </a:txBody>
                  <a:tcPr/>
                </a:tc>
                <a:tc>
                  <a:txBody>
                    <a:bodyPr/>
                    <a:lstStyle/>
                    <a:p>
                      <a:r>
                        <a:rPr lang="en-US" dirty="0"/>
                        <a:t>Aug</a:t>
                      </a:r>
                    </a:p>
                  </a:txBody>
                  <a:tcPr/>
                </a:tc>
                <a:tc>
                  <a:txBody>
                    <a:bodyPr/>
                    <a:lstStyle/>
                    <a:p>
                      <a:r>
                        <a:rPr lang="en-US" dirty="0"/>
                        <a:t>Sep</a:t>
                      </a:r>
                    </a:p>
                  </a:txBody>
                  <a:tcPr/>
                </a:tc>
                <a:tc>
                  <a:txBody>
                    <a:bodyPr/>
                    <a:lstStyle/>
                    <a:p>
                      <a:r>
                        <a:rPr lang="en-US" dirty="0"/>
                        <a:t>Oct</a:t>
                      </a:r>
                    </a:p>
                  </a:txBody>
                  <a:tcPr/>
                </a:tc>
                <a:tc>
                  <a:txBody>
                    <a:bodyPr/>
                    <a:lstStyle/>
                    <a:p>
                      <a:r>
                        <a:rPr lang="en-US" dirty="0"/>
                        <a:t>Nov</a:t>
                      </a:r>
                    </a:p>
                  </a:txBody>
                  <a:tcPr/>
                </a:tc>
                <a:tc>
                  <a:txBody>
                    <a:bodyPr/>
                    <a:lstStyle/>
                    <a:p>
                      <a:r>
                        <a:rPr lang="en-US" dirty="0"/>
                        <a:t>Dec</a:t>
                      </a:r>
                    </a:p>
                  </a:txBody>
                  <a:tcPr/>
                </a:tc>
                <a:extLst>
                  <a:ext uri="{0D108BD9-81ED-4DB2-BD59-A6C34878D82A}">
                    <a16:rowId xmlns:a16="http://schemas.microsoft.com/office/drawing/2014/main" val="2603779536"/>
                  </a:ext>
                </a:extLst>
              </a:tr>
              <a:tr h="370840">
                <a:tc>
                  <a:txBody>
                    <a:bodyPr/>
                    <a:lstStyle/>
                    <a:p>
                      <a:r>
                        <a:rPr lang="en-US" sz="1600" dirty="0"/>
                        <a:t>R. Coelho</a:t>
                      </a:r>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r>
                        <a:rPr lang="en-GB" sz="1600" dirty="0"/>
                        <a:t>Test add-on</a:t>
                      </a:r>
                      <a:r>
                        <a:rPr lang="en-GB" sz="1600" baseline="0" dirty="0"/>
                        <a:t> features</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Final Releases</a:t>
                      </a:r>
                    </a:p>
                  </a:txBody>
                  <a:tcPr/>
                </a:tc>
                <a:tc>
                  <a:txBody>
                    <a:bodyPr/>
                    <a:lstStyle/>
                    <a:p>
                      <a:endParaRPr lang="en-GB" sz="1600" dirty="0"/>
                    </a:p>
                  </a:txBody>
                  <a:tcPr/>
                </a:tc>
                <a:extLst>
                  <a:ext uri="{0D108BD9-81ED-4DB2-BD59-A6C34878D82A}">
                    <a16:rowId xmlns:a16="http://schemas.microsoft.com/office/drawing/2014/main" val="1214877390"/>
                  </a:ext>
                </a:extLst>
              </a:tr>
              <a:tr h="370840">
                <a:tc>
                  <a:txBody>
                    <a:bodyPr/>
                    <a:lstStyle/>
                    <a:p>
                      <a:pPr>
                        <a:spcBef>
                          <a:spcPts val="0"/>
                        </a:spcBef>
                      </a:pPr>
                      <a:r>
                        <a:rPr lang="en-US" sz="1600" dirty="0"/>
                        <a:t>M. Dunne</a:t>
                      </a:r>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Test add-on</a:t>
                      </a:r>
                      <a:r>
                        <a:rPr lang="en-GB" sz="1600" baseline="0" dirty="0"/>
                        <a:t> features</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CLISTE w/o prep. in IDS</a:t>
                      </a:r>
                    </a:p>
                  </a:txBody>
                  <a:tcPr/>
                </a:tc>
                <a:tc>
                  <a:txBody>
                    <a:bodyPr/>
                    <a:lstStyle/>
                    <a:p>
                      <a:endParaRPr lang="en-GB" sz="1600"/>
                    </a:p>
                  </a:txBody>
                  <a:tcPr/>
                </a:tc>
                <a:extLst>
                  <a:ext uri="{0D108BD9-81ED-4DB2-BD59-A6C34878D82A}">
                    <a16:rowId xmlns:a16="http://schemas.microsoft.com/office/drawing/2014/main" val="3722411991"/>
                  </a:ext>
                </a:extLst>
              </a:tr>
              <a:tr h="370840">
                <a:tc>
                  <a:txBody>
                    <a:bodyPr/>
                    <a:lstStyle/>
                    <a:p>
                      <a:pPr>
                        <a:spcBef>
                          <a:spcPts val="0"/>
                        </a:spcBef>
                      </a:pPr>
                      <a:r>
                        <a:rPr lang="en-US" sz="1600" dirty="0"/>
                        <a:t>O. </a:t>
                      </a:r>
                      <a:r>
                        <a:rPr lang="en-US" sz="1600" dirty="0" err="1"/>
                        <a:t>Sauter</a:t>
                      </a:r>
                      <a:endParaRPr lang="en-US" sz="1600" dirty="0"/>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endParaRPr lang="en-GB" sz="1600" dirty="0"/>
                    </a:p>
                  </a:txBody>
                  <a:tcPr/>
                </a:tc>
                <a:tc>
                  <a:txBody>
                    <a:bodyPr/>
                    <a:lstStyle/>
                    <a:p>
                      <a:endParaRPr lang="en-GB" sz="1600"/>
                    </a:p>
                  </a:txBody>
                  <a:tcPr/>
                </a:tc>
                <a:tc>
                  <a:txBody>
                    <a:bodyPr/>
                    <a:lstStyle/>
                    <a:p>
                      <a:endParaRPr lang="en-GB" sz="1600"/>
                    </a:p>
                  </a:txBody>
                  <a:tcPr/>
                </a:tc>
                <a:extLst>
                  <a:ext uri="{0D108BD9-81ED-4DB2-BD59-A6C34878D82A}">
                    <a16:rowId xmlns:a16="http://schemas.microsoft.com/office/drawing/2014/main" val="3878949631"/>
                  </a:ext>
                </a:extLst>
              </a:tr>
              <a:tr h="370840">
                <a:tc>
                  <a:txBody>
                    <a:bodyPr/>
                    <a:lstStyle/>
                    <a:p>
                      <a:pPr>
                        <a:spcBef>
                          <a:spcPts val="0"/>
                        </a:spcBef>
                      </a:pPr>
                      <a:r>
                        <a:rPr lang="en-US" sz="1600" dirty="0"/>
                        <a:t>A. Merle</a:t>
                      </a:r>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Test add-on</a:t>
                      </a:r>
                      <a:r>
                        <a:rPr lang="en-GB" sz="1600" baseline="0" dirty="0"/>
                        <a:t> features</a:t>
                      </a:r>
                      <a:endParaRPr lang="en-GB" sz="1600" dirty="0"/>
                    </a:p>
                  </a:txBody>
                  <a:tcPr/>
                </a:tc>
                <a:tc>
                  <a:txBody>
                    <a:bodyPr/>
                    <a:lstStyle/>
                    <a:p>
                      <a:endParaRPr lang="en-GB" sz="1600"/>
                    </a:p>
                  </a:txBody>
                  <a:tcPr/>
                </a:tc>
                <a:tc>
                  <a:txBody>
                    <a:bodyPr/>
                    <a:lstStyle/>
                    <a:p>
                      <a:endParaRPr lang="en-GB" sz="1600"/>
                    </a:p>
                  </a:txBody>
                  <a:tcPr/>
                </a:tc>
                <a:extLst>
                  <a:ext uri="{0D108BD9-81ED-4DB2-BD59-A6C34878D82A}">
                    <a16:rowId xmlns:a16="http://schemas.microsoft.com/office/drawing/2014/main" val="1827841417"/>
                  </a:ext>
                </a:extLst>
              </a:tr>
              <a:tr h="370840">
                <a:tc>
                  <a:txBody>
                    <a:bodyPr/>
                    <a:lstStyle/>
                    <a:p>
                      <a:pPr>
                        <a:spcBef>
                          <a:spcPts val="0"/>
                        </a:spcBef>
                      </a:pPr>
                      <a:r>
                        <a:rPr lang="en-US" sz="1600" dirty="0"/>
                        <a:t>L. </a:t>
                      </a:r>
                      <a:r>
                        <a:rPr lang="en-US" sz="1600" dirty="0" err="1"/>
                        <a:t>Kogan</a:t>
                      </a:r>
                      <a:endParaRPr lang="en-US" sz="1600" dirty="0"/>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Test add-on</a:t>
                      </a:r>
                      <a:r>
                        <a:rPr lang="en-GB" sz="1600" baseline="0" dirty="0"/>
                        <a:t> features (?). EFIT++ on MAST/JET (?)</a:t>
                      </a:r>
                      <a:endParaRPr lang="en-GB" sz="1600" dirty="0"/>
                    </a:p>
                  </a:txBody>
                  <a:tcPr/>
                </a:tc>
                <a:tc>
                  <a:txBody>
                    <a:bodyPr/>
                    <a:lstStyle/>
                    <a:p>
                      <a:endParaRPr lang="en-GB" sz="1600"/>
                    </a:p>
                  </a:txBody>
                  <a:tcPr/>
                </a:tc>
                <a:tc>
                  <a:txBody>
                    <a:bodyPr/>
                    <a:lstStyle/>
                    <a:p>
                      <a:endParaRPr lang="en-GB" sz="1600"/>
                    </a:p>
                  </a:txBody>
                  <a:tcPr/>
                </a:tc>
                <a:extLst>
                  <a:ext uri="{0D108BD9-81ED-4DB2-BD59-A6C34878D82A}">
                    <a16:rowId xmlns:a16="http://schemas.microsoft.com/office/drawing/2014/main" val="10005"/>
                  </a:ext>
                </a:extLst>
              </a:tr>
              <a:tr h="370840">
                <a:tc>
                  <a:txBody>
                    <a:bodyPr/>
                    <a:lstStyle/>
                    <a:p>
                      <a:pPr>
                        <a:spcBef>
                          <a:spcPts val="0"/>
                        </a:spcBef>
                      </a:pPr>
                      <a:r>
                        <a:rPr lang="en-US" sz="1600" dirty="0"/>
                        <a:t>E. </a:t>
                      </a:r>
                      <a:r>
                        <a:rPr lang="en-US" sz="1600" dirty="0" err="1"/>
                        <a:t>Giovannozzi</a:t>
                      </a:r>
                      <a:endParaRPr lang="en-US" sz="1600" dirty="0"/>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CLISTE w/o prep. in IDS</a:t>
                      </a:r>
                    </a:p>
                  </a:txBody>
                  <a:tcPr/>
                </a:tc>
                <a:tc>
                  <a:txBody>
                    <a:bodyPr/>
                    <a:lstStyle/>
                    <a:p>
                      <a:endParaRPr lang="en-GB" sz="1600" dirty="0"/>
                    </a:p>
                  </a:txBody>
                  <a:tcPr/>
                </a:tc>
                <a:extLst>
                  <a:ext uri="{0D108BD9-81ED-4DB2-BD59-A6C34878D82A}">
                    <a16:rowId xmlns:a16="http://schemas.microsoft.com/office/drawing/2014/main" val="10006"/>
                  </a:ext>
                </a:extLst>
              </a:tr>
              <a:tr h="370840">
                <a:tc>
                  <a:txBody>
                    <a:bodyPr/>
                    <a:lstStyle/>
                    <a:p>
                      <a:pPr>
                        <a:spcBef>
                          <a:spcPts val="0"/>
                        </a:spcBef>
                      </a:pPr>
                      <a:r>
                        <a:rPr lang="en-US" sz="1600" i="1" dirty="0"/>
                        <a:t>P. McCarthy</a:t>
                      </a:r>
                    </a:p>
                  </a:txBody>
                  <a:tcPr/>
                </a:tc>
                <a:tc>
                  <a:txBody>
                    <a:bodyPr/>
                    <a:lstStyle/>
                    <a:p>
                      <a:r>
                        <a:rPr lang="en-GB" sz="1600" dirty="0"/>
                        <a:t>-</a:t>
                      </a:r>
                    </a:p>
                  </a:txBody>
                  <a:tcPr/>
                </a:tc>
                <a:tc>
                  <a:txBody>
                    <a:bodyPr/>
                    <a:lstStyle/>
                    <a:p>
                      <a:r>
                        <a:rPr lang="en-GB" sz="1600" dirty="0"/>
                        <a:t>-</a:t>
                      </a:r>
                    </a:p>
                  </a:txBody>
                  <a:tcPr/>
                </a:tc>
                <a:tc>
                  <a:txBody>
                    <a:bodyPr/>
                    <a:lstStyle/>
                    <a:p>
                      <a:endParaRPr lang="en-GB" sz="1600"/>
                    </a:p>
                  </a:txBody>
                  <a:tcPr/>
                </a:tc>
                <a:tc>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CLISTE w/o prep. </a:t>
                      </a:r>
                      <a:r>
                        <a:rPr lang="en-GB" sz="1600"/>
                        <a:t>in IDS</a:t>
                      </a:r>
                      <a:endParaRPr lang="en-GB" sz="1600" dirty="0"/>
                    </a:p>
                  </a:txBody>
                  <a:tcPr/>
                </a:tc>
                <a:tc>
                  <a:txBody>
                    <a:bodyPr/>
                    <a:lstStyle/>
                    <a:p>
                      <a:endParaRPr lang="en-GB" sz="1600" dirty="0"/>
                    </a:p>
                  </a:txBody>
                  <a:tcPr/>
                </a:tc>
                <a:extLst>
                  <a:ext uri="{0D108BD9-81ED-4DB2-BD59-A6C34878D82A}">
                    <a16:rowId xmlns:a16="http://schemas.microsoft.com/office/drawing/2014/main" val="10007"/>
                  </a:ext>
                </a:extLst>
              </a:tr>
            </a:tbl>
          </a:graphicData>
        </a:graphic>
      </p:graphicFrame>
      <p:sp>
        <p:nvSpPr>
          <p:cNvPr id="5" name="Footer Placeholder 4"/>
          <p:cNvSpPr>
            <a:spLocks noGrp="1"/>
          </p:cNvSpPr>
          <p:nvPr>
            <p:ph type="ftr" sz="quarter" idx="11"/>
          </p:nvPr>
        </p:nvSpPr>
        <p:spPr/>
        <p:txBody>
          <a:bodyPr/>
          <a:lstStyle/>
          <a:p>
            <a:pPr algn="r"/>
            <a:r>
              <a:rPr lang="en-GB"/>
              <a:t>WIMAS1/EWE2 status | 29 January 2020</a:t>
            </a:r>
            <a:endParaRPr lang="en-GB" dirty="0"/>
          </a:p>
        </p:txBody>
      </p:sp>
    </p:spTree>
    <p:extLst>
      <p:ext uri="{BB962C8B-B14F-4D97-AF65-F5344CB8AC3E}">
        <p14:creationId xmlns:p14="http://schemas.microsoft.com/office/powerpoint/2010/main" val="129933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EWE-3 Plans for 2020</a:t>
            </a:r>
          </a:p>
        </p:txBody>
      </p:sp>
      <p:sp>
        <p:nvSpPr>
          <p:cNvPr id="5" name="Rectangle 4">
            <a:extLst>
              <a:ext uri="{FF2B5EF4-FFF2-40B4-BE49-F238E27FC236}">
                <a16:creationId xmlns:a16="http://schemas.microsoft.com/office/drawing/2014/main" id="{236E25FB-F5FF-844E-8C27-7ED3B1D4086F}"/>
              </a:ext>
            </a:extLst>
          </p:cNvPr>
          <p:cNvSpPr/>
          <p:nvPr/>
        </p:nvSpPr>
        <p:spPr>
          <a:xfrm>
            <a:off x="2027548" y="692697"/>
            <a:ext cx="8316924" cy="5781711"/>
          </a:xfrm>
          <a:prstGeom prst="rect">
            <a:avLst/>
          </a:prstGeom>
        </p:spPr>
        <p:txBody>
          <a:bodyPr wrap="square">
            <a:spAutoFit/>
          </a:bodyPr>
          <a:lstStyle/>
          <a:p>
            <a:pPr algn="ctr">
              <a:lnSpc>
                <a:spcPct val="150000"/>
              </a:lnSpc>
            </a:pPr>
            <a:r>
              <a:rPr lang="en-US" sz="2400" b="1" dirty="0">
                <a:solidFill>
                  <a:schemeClr val="accent6">
                    <a:lumMod val="75000"/>
                  </a:schemeClr>
                </a:solidFill>
                <a:latin typeface="Calibri" panose="020F0502020204030204" pitchFamily="34" charset="0"/>
                <a:cs typeface="Calibri" panose="020F0502020204030204" pitchFamily="34" charset="0"/>
              </a:rPr>
              <a:t>Exploitation of ETS in support of JET and MST1</a:t>
            </a:r>
            <a:endParaRPr lang="en-US" b="1" dirty="0">
              <a:solidFill>
                <a:schemeClr val="tx2">
                  <a:lumMod val="75000"/>
                </a:schemeClr>
              </a:solidFill>
              <a:latin typeface="Calibri" panose="020F0502020204030204" pitchFamily="34" charset="0"/>
              <a:cs typeface="Calibri" panose="020F0502020204030204" pitchFamily="34" charset="0"/>
            </a:endParaRPr>
          </a:p>
          <a:p>
            <a:pPr algn="ctr">
              <a:lnSpc>
                <a:spcPct val="150000"/>
              </a:lnSpc>
            </a:pPr>
            <a:r>
              <a:rPr lang="en-US" sz="2400" b="1" dirty="0">
                <a:solidFill>
                  <a:schemeClr val="tx2">
                    <a:lumMod val="75000"/>
                  </a:schemeClr>
                </a:solidFill>
                <a:latin typeface="Calibri" panose="020F0502020204030204" pitchFamily="34" charset="0"/>
                <a:cs typeface="Calibri" panose="020F0502020204030204" pitchFamily="34" charset="0"/>
              </a:rPr>
              <a:t>JET</a:t>
            </a:r>
          </a:p>
          <a:p>
            <a:pPr lvl="2">
              <a:lnSpc>
                <a:spcPts val="3000"/>
              </a:lnSpc>
            </a:pPr>
            <a:r>
              <a:rPr lang="en-US" dirty="0">
                <a:solidFill>
                  <a:schemeClr val="tx1">
                    <a:lumMod val="95000"/>
                    <a:lumOff val="5000"/>
                  </a:schemeClr>
                </a:solidFill>
                <a:latin typeface="Calibri" panose="020F0502020204030204" pitchFamily="34" charset="0"/>
                <a:cs typeface="Calibri" panose="020F0502020204030204" pitchFamily="34" charset="0"/>
              </a:rPr>
              <a:t>In coordination with ETS4JET and JET Task Force leaders</a:t>
            </a:r>
          </a:p>
          <a:p>
            <a:pPr marL="1657350" lvl="3" indent="-285750">
              <a:lnSpc>
                <a:spcPts val="3000"/>
              </a:lnSpc>
              <a:buFont typeface="Wingdings" pitchFamily="2" charset="2"/>
              <a:buChar char="Ø"/>
            </a:pPr>
            <a:r>
              <a:rPr lang="en-US" dirty="0">
                <a:solidFill>
                  <a:schemeClr val="tx1">
                    <a:lumMod val="95000"/>
                    <a:lumOff val="5000"/>
                  </a:schemeClr>
                </a:solidFill>
                <a:latin typeface="Calibri" panose="020F0502020204030204" pitchFamily="34" charset="0"/>
                <a:cs typeface="Calibri" panose="020F0502020204030204" pitchFamily="34" charset="0"/>
              </a:rPr>
              <a:t>assess the progress of the JET modelling</a:t>
            </a:r>
          </a:p>
          <a:p>
            <a:pPr marL="1657350" lvl="3" indent="-285750">
              <a:lnSpc>
                <a:spcPts val="3000"/>
              </a:lnSpc>
              <a:buFont typeface="Wingdings" pitchFamily="2" charset="2"/>
              <a:buChar char="Ø"/>
            </a:pPr>
            <a:r>
              <a:rPr lang="en-US" dirty="0">
                <a:solidFill>
                  <a:schemeClr val="tx1">
                    <a:lumMod val="95000"/>
                    <a:lumOff val="5000"/>
                  </a:schemeClr>
                </a:solidFill>
                <a:latin typeface="Calibri" panose="020F0502020204030204" pitchFamily="34" charset="0"/>
                <a:cs typeface="Calibri" panose="020F0502020204030204" pitchFamily="34" charset="0"/>
              </a:rPr>
              <a:t>support the ETS </a:t>
            </a:r>
            <a:r>
              <a:rPr lang="en-US" dirty="0" err="1">
                <a:solidFill>
                  <a:schemeClr val="tx1">
                    <a:lumMod val="95000"/>
                    <a:lumOff val="5000"/>
                  </a:schemeClr>
                </a:solidFill>
                <a:latin typeface="Calibri" panose="020F0502020204030204" pitchFamily="34" charset="0"/>
                <a:cs typeface="Calibri" panose="020F0502020204030204" pitchFamily="34" charset="0"/>
              </a:rPr>
              <a:t>modellers</a:t>
            </a:r>
            <a:r>
              <a:rPr lang="en-US" dirty="0">
                <a:solidFill>
                  <a:schemeClr val="tx1">
                    <a:lumMod val="95000"/>
                    <a:lumOff val="5000"/>
                  </a:schemeClr>
                </a:solidFill>
                <a:latin typeface="Calibri" panose="020F0502020204030204" pitchFamily="34" charset="0"/>
                <a:cs typeface="Calibri" panose="020F0502020204030204" pitchFamily="34" charset="0"/>
              </a:rPr>
              <a:t> and the ETS TRANSPORT RO</a:t>
            </a:r>
          </a:p>
          <a:p>
            <a:pPr marL="1657350" lvl="3" indent="-285750">
              <a:lnSpc>
                <a:spcPts val="3000"/>
              </a:lnSpc>
              <a:buFont typeface="Wingdings" pitchFamily="2" charset="2"/>
              <a:buChar char="Ø"/>
            </a:pPr>
            <a:r>
              <a:rPr lang="en-US" dirty="0">
                <a:solidFill>
                  <a:srgbClr val="7030A0"/>
                </a:solidFill>
                <a:latin typeface="Calibri" panose="020F0502020204030204" pitchFamily="34" charset="0"/>
                <a:cs typeface="Calibri" panose="020F0502020204030204" pitchFamily="34" charset="0"/>
              </a:rPr>
              <a:t>main goals: DT predictive modelling, NTMs, and impurity transport</a:t>
            </a:r>
          </a:p>
          <a:p>
            <a:pPr>
              <a:lnSpc>
                <a:spcPts val="3000"/>
              </a:lnSpc>
            </a:pPr>
            <a:endParaRPr lang="en-US" dirty="0">
              <a:solidFill>
                <a:schemeClr val="tx1">
                  <a:lumMod val="95000"/>
                  <a:lumOff val="5000"/>
                </a:schemeClr>
              </a:solidFill>
              <a:latin typeface="Calibri" panose="020F0502020204030204" pitchFamily="34" charset="0"/>
              <a:cs typeface="Calibri" panose="020F0502020204030204" pitchFamily="34" charset="0"/>
            </a:endParaRPr>
          </a:p>
          <a:p>
            <a:pPr algn="ctr">
              <a:lnSpc>
                <a:spcPts val="3000"/>
              </a:lnSpc>
            </a:pPr>
            <a:r>
              <a:rPr lang="en-US" sz="2400" b="1" dirty="0">
                <a:solidFill>
                  <a:schemeClr val="tx2">
                    <a:lumMod val="75000"/>
                  </a:schemeClr>
                </a:solidFill>
                <a:latin typeface="Calibri" panose="020F0502020204030204" pitchFamily="34" charset="0"/>
                <a:cs typeface="Calibri" panose="020F0502020204030204" pitchFamily="34" charset="0"/>
              </a:rPr>
              <a:t>MST1</a:t>
            </a:r>
          </a:p>
          <a:p>
            <a:pPr>
              <a:lnSpc>
                <a:spcPts val="3000"/>
              </a:lnSpc>
            </a:pPr>
            <a:r>
              <a:rPr lang="en-US" dirty="0">
                <a:solidFill>
                  <a:schemeClr val="tx1">
                    <a:lumMod val="95000"/>
                    <a:lumOff val="5000"/>
                  </a:schemeClr>
                </a:solidFill>
                <a:latin typeface="Calibri" panose="020F0502020204030204" pitchFamily="34" charset="0"/>
                <a:cs typeface="Calibri" panose="020F0502020204030204" pitchFamily="34" charset="0"/>
              </a:rPr>
              <a:t>	In coordination the MST1 Task Force leaders</a:t>
            </a:r>
          </a:p>
          <a:p>
            <a:pPr marL="1657350" lvl="3" indent="-285750">
              <a:lnSpc>
                <a:spcPts val="3000"/>
              </a:lnSpc>
              <a:buFont typeface="Wingdings" pitchFamily="2" charset="2"/>
              <a:buChar char="Ø"/>
            </a:pPr>
            <a:r>
              <a:rPr lang="en-US" dirty="0">
                <a:solidFill>
                  <a:schemeClr val="tx1">
                    <a:lumMod val="95000"/>
                    <a:lumOff val="5000"/>
                  </a:schemeClr>
                </a:solidFill>
                <a:latin typeface="Calibri" panose="020F0502020204030204" pitchFamily="34" charset="0"/>
                <a:cs typeface="Calibri" panose="020F0502020204030204" pitchFamily="34" charset="0"/>
              </a:rPr>
              <a:t>we should create the ETS4AUG and ETS4TCV groups</a:t>
            </a:r>
          </a:p>
          <a:p>
            <a:pPr marL="1657350" lvl="3" indent="-285750">
              <a:lnSpc>
                <a:spcPts val="3000"/>
              </a:lnSpc>
              <a:buFont typeface="Wingdings" pitchFamily="2" charset="2"/>
              <a:buChar char="Ø"/>
            </a:pPr>
            <a:r>
              <a:rPr lang="en-US" dirty="0">
                <a:solidFill>
                  <a:schemeClr val="tx1">
                    <a:lumMod val="95000"/>
                    <a:lumOff val="5000"/>
                  </a:schemeClr>
                </a:solidFill>
                <a:latin typeface="Calibri" panose="020F0502020204030204" pitchFamily="34" charset="0"/>
                <a:cs typeface="Calibri" panose="020F0502020204030204" pitchFamily="34" charset="0"/>
              </a:rPr>
              <a:t>assess the progress of the AUG and TCV modelling</a:t>
            </a:r>
          </a:p>
          <a:p>
            <a:pPr marL="1657350" lvl="3" indent="-285750">
              <a:lnSpc>
                <a:spcPts val="3000"/>
              </a:lnSpc>
              <a:buFont typeface="Wingdings" pitchFamily="2" charset="2"/>
              <a:buChar char="Ø"/>
            </a:pPr>
            <a:r>
              <a:rPr lang="en-US" dirty="0">
                <a:solidFill>
                  <a:schemeClr val="tx1">
                    <a:lumMod val="95000"/>
                    <a:lumOff val="5000"/>
                  </a:schemeClr>
                </a:solidFill>
                <a:latin typeface="Calibri" panose="020F0502020204030204" pitchFamily="34" charset="0"/>
                <a:cs typeface="Calibri" panose="020F0502020204030204" pitchFamily="34" charset="0"/>
              </a:rPr>
              <a:t>continue to support the AUG and TCV data mapping</a:t>
            </a:r>
          </a:p>
          <a:p>
            <a:pPr marL="1657350" lvl="3" indent="-285750">
              <a:lnSpc>
                <a:spcPts val="3000"/>
              </a:lnSpc>
              <a:buFont typeface="Wingdings" pitchFamily="2" charset="2"/>
              <a:buChar char="Ø"/>
            </a:pPr>
            <a:r>
              <a:rPr lang="en-US" dirty="0">
                <a:solidFill>
                  <a:srgbClr val="7030A0"/>
                </a:solidFill>
                <a:latin typeface="Calibri" panose="020F0502020204030204" pitchFamily="34" charset="0"/>
                <a:cs typeface="Calibri" panose="020F0502020204030204" pitchFamily="34" charset="0"/>
              </a:rPr>
              <a:t>main goals: a full interpretative flat-top with all H&amp;CD systems for AUG and TCV</a:t>
            </a:r>
          </a:p>
        </p:txBody>
      </p:sp>
    </p:spTree>
    <p:extLst>
      <p:ext uri="{BB962C8B-B14F-4D97-AF65-F5344CB8AC3E}">
        <p14:creationId xmlns:p14="http://schemas.microsoft.com/office/powerpoint/2010/main" val="25758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EWE-0 Reflections</a:t>
            </a:r>
          </a:p>
        </p:txBody>
      </p:sp>
      <p:sp>
        <p:nvSpPr>
          <p:cNvPr id="5" name="Rectangle 4">
            <a:extLst>
              <a:ext uri="{FF2B5EF4-FFF2-40B4-BE49-F238E27FC236}">
                <a16:creationId xmlns:a16="http://schemas.microsoft.com/office/drawing/2014/main" id="{236E25FB-F5FF-844E-8C27-7ED3B1D4086F}"/>
              </a:ext>
            </a:extLst>
          </p:cNvPr>
          <p:cNvSpPr/>
          <p:nvPr/>
        </p:nvSpPr>
        <p:spPr>
          <a:xfrm>
            <a:off x="1012054" y="692697"/>
            <a:ext cx="9332418" cy="5396990"/>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79646">
                    <a:lumMod val="75000"/>
                  </a:srgbClr>
                </a:solidFill>
                <a:effectLst/>
                <a:uLnTx/>
                <a:uFillTx/>
                <a:latin typeface="Calibri" panose="020F0502020204030204" pitchFamily="34" charset="0"/>
                <a:ea typeface="+mn-ea"/>
                <a:cs typeface="Calibri" panose="020F0502020204030204" pitchFamily="34" charset="0"/>
              </a:rPr>
              <a:t>Useful feedback and requests from Task force Leaders</a:t>
            </a:r>
            <a:endParaRPr kumimoji="0" lang="en-US" sz="18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sz="2000" b="1" dirty="0">
                <a:solidFill>
                  <a:srgbClr val="1F497D">
                    <a:lumMod val="75000"/>
                  </a:srgbClr>
                </a:solidFill>
                <a:latin typeface="Calibri" panose="020F0502020204030204" pitchFamily="34" charset="0"/>
                <a:cs typeface="Calibri" panose="020F0502020204030204" pitchFamily="34" charset="0"/>
              </a:rPr>
              <a:t>Mixed bag of requests for new features and general modelling support</a:t>
            </a:r>
            <a:endParaRPr kumimoji="0" lang="en-US" sz="20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Challenge is to extract the gaps in the current (EWE) tools and properly </a:t>
            </a:r>
            <a:r>
              <a:rPr kumimoji="0" lang="en-US" sz="1800" b="0" i="0" u="none" strike="noStrike" kern="1200" cap="none" spc="0" normalizeH="0" baseline="0" noProof="0" dirty="0" err="1">
                <a:ln>
                  <a:noFill/>
                </a:ln>
                <a:solidFill>
                  <a:srgbClr val="0070C0"/>
                </a:solidFill>
                <a:effectLst/>
                <a:uLnTx/>
                <a:uFillTx/>
                <a:latin typeface="Calibri" panose="020F0502020204030204" pitchFamily="34" charset="0"/>
                <a:ea typeface="+mn-ea"/>
                <a:cs typeface="Calibri" panose="020F0502020204030204" pitchFamily="34" charset="0"/>
              </a:rPr>
              <a:t>prioritise</a:t>
            </a:r>
            <a:r>
              <a:rPr kumimoji="0" lang="en-US" sz="1800" b="0"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 and resource any needs. Noted requirements</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Benchmarking/validation of tools</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Some enhancements of existing modules</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New features</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Manpower </a:t>
            </a:r>
            <a:r>
              <a:rPr lang="en-US" dirty="0">
                <a:solidFill>
                  <a:srgbClr val="7030A0"/>
                </a:solidFill>
                <a:latin typeface="Calibri" panose="020F0502020204030204" pitchFamily="34" charset="0"/>
                <a:cs typeface="Calibri" panose="020F0502020204030204" pitchFamily="34" charset="0"/>
              </a:rPr>
              <a:t>for development is scarce and activities need to be selected for impact</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a:lnSpc>
                <a:spcPct val="150000"/>
              </a:lnSpc>
            </a:pPr>
            <a:r>
              <a:rPr lang="en-US" dirty="0">
                <a:solidFill>
                  <a:srgbClr val="0070C0"/>
                </a:solidFill>
                <a:latin typeface="Calibri" panose="020F0502020204030204" pitchFamily="34" charset="0"/>
                <a:cs typeface="Calibri" panose="020F0502020204030204" pitchFamily="34" charset="0"/>
              </a:rPr>
              <a:t>General modelling support is a slightly different activity</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We do have manpower for support and training</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err="1">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Modellers</a:t>
            </a: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 formally comes from elsewhere</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Need to have new structures set in place (á la ETS4JET?)</a:t>
            </a:r>
          </a:p>
        </p:txBody>
      </p:sp>
    </p:spTree>
    <p:extLst>
      <p:ext uri="{BB962C8B-B14F-4D97-AF65-F5344CB8AC3E}">
        <p14:creationId xmlns:p14="http://schemas.microsoft.com/office/powerpoint/2010/main" val="60543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EWE-3 Plans for 2020</a:t>
            </a:r>
          </a:p>
        </p:txBody>
      </p:sp>
      <p:sp>
        <p:nvSpPr>
          <p:cNvPr id="5" name="Rectangle 4">
            <a:extLst>
              <a:ext uri="{FF2B5EF4-FFF2-40B4-BE49-F238E27FC236}">
                <a16:creationId xmlns:a16="http://schemas.microsoft.com/office/drawing/2014/main" id="{236E25FB-F5FF-844E-8C27-7ED3B1D4086F}"/>
              </a:ext>
            </a:extLst>
          </p:cNvPr>
          <p:cNvSpPr/>
          <p:nvPr/>
        </p:nvSpPr>
        <p:spPr>
          <a:xfrm>
            <a:off x="2423592" y="980729"/>
            <a:ext cx="7776864" cy="6420347"/>
          </a:xfrm>
          <a:prstGeom prst="rect">
            <a:avLst/>
          </a:prstGeom>
        </p:spPr>
        <p:txBody>
          <a:bodyPr wrap="square">
            <a:spAutoFit/>
          </a:bodyPr>
          <a:lstStyle/>
          <a:p>
            <a:pPr algn="ctr">
              <a:lnSpc>
                <a:spcPct val="150000"/>
              </a:lnSpc>
            </a:pPr>
            <a:r>
              <a:rPr lang="en-US" sz="2400" b="1" dirty="0">
                <a:solidFill>
                  <a:schemeClr val="accent6">
                    <a:lumMod val="75000"/>
                  </a:schemeClr>
                </a:solidFill>
                <a:latin typeface="Calibri" panose="020F0502020204030204" pitchFamily="34" charset="0"/>
                <a:cs typeface="Calibri" panose="020F0502020204030204" pitchFamily="34" charset="0"/>
              </a:rPr>
              <a:t>Development needs</a:t>
            </a:r>
          </a:p>
          <a:p>
            <a:pPr>
              <a:lnSpc>
                <a:spcPct val="150000"/>
              </a:lnSpc>
            </a:pPr>
            <a:endParaRPr lang="en-US" b="1" dirty="0">
              <a:solidFill>
                <a:schemeClr val="accent6">
                  <a:lumMod val="75000"/>
                </a:schemeClr>
              </a:solidFill>
              <a:latin typeface="Calibri" panose="020F0502020204030204" pitchFamily="34" charset="0"/>
              <a:cs typeface="Calibri" panose="020F0502020204030204" pitchFamily="34" charset="0"/>
            </a:endParaRPr>
          </a:p>
          <a:p>
            <a:pPr>
              <a:lnSpc>
                <a:spcPct val="150000"/>
              </a:lnSpc>
            </a:pPr>
            <a:r>
              <a:rPr lang="en-US" b="1" dirty="0">
                <a:solidFill>
                  <a:schemeClr val="tx2">
                    <a:lumMod val="75000"/>
                  </a:schemeClr>
                </a:solidFill>
                <a:latin typeface="Calibri" panose="020F0502020204030204" pitchFamily="34" charset="0"/>
                <a:cs typeface="Calibri" panose="020F0502020204030204" pitchFamily="34" charset="0"/>
              </a:rPr>
              <a:t>There are a few gaps in the input data </a:t>
            </a:r>
          </a:p>
          <a:p>
            <a:pPr marL="800100" lvl="1" indent="-342900">
              <a:lnSpc>
                <a:spcPct val="150000"/>
              </a:lnSpc>
              <a:buFont typeface="Wingdings" pitchFamily="2" charset="2"/>
              <a:buChar char="Ø"/>
            </a:pPr>
            <a:r>
              <a:rPr lang="en-US" dirty="0">
                <a:solidFill>
                  <a:srgbClr val="7030A0"/>
                </a:solidFill>
                <a:latin typeface="Calibri" panose="020F0502020204030204" pitchFamily="34" charset="0"/>
                <a:cs typeface="Calibri" panose="020F0502020204030204" pitchFamily="34" charset="0"/>
              </a:rPr>
              <a:t>Continue to improve the capability and robustness of our tools.</a:t>
            </a:r>
            <a:endParaRPr lang="en-US" b="1" dirty="0">
              <a:solidFill>
                <a:schemeClr val="tx2">
                  <a:lumMod val="75000"/>
                </a:schemeClr>
              </a:solidFill>
              <a:latin typeface="Calibri" panose="020F0502020204030204" pitchFamily="34" charset="0"/>
              <a:cs typeface="Calibri" panose="020F0502020204030204" pitchFamily="34" charset="0"/>
            </a:endParaRPr>
          </a:p>
          <a:p>
            <a:pPr>
              <a:lnSpc>
                <a:spcPct val="150000"/>
              </a:lnSpc>
            </a:pPr>
            <a:r>
              <a:rPr lang="en-US" b="1" dirty="0">
                <a:solidFill>
                  <a:schemeClr val="tx2">
                    <a:lumMod val="75000"/>
                  </a:schemeClr>
                </a:solidFill>
                <a:latin typeface="Calibri" panose="020F0502020204030204" pitchFamily="34" charset="0"/>
                <a:cs typeface="Calibri" panose="020F0502020204030204" pitchFamily="34" charset="0"/>
              </a:rPr>
              <a:t>Bugs in ETS can block users</a:t>
            </a:r>
          </a:p>
          <a:p>
            <a:pPr marL="800100" lvl="1" indent="-342900">
              <a:lnSpc>
                <a:spcPct val="150000"/>
              </a:lnSpc>
              <a:buFont typeface="Wingdings" pitchFamily="2" charset="2"/>
              <a:buChar char="Ø"/>
            </a:pPr>
            <a:r>
              <a:rPr lang="en-US" dirty="0">
                <a:solidFill>
                  <a:srgbClr val="7030A0"/>
                </a:solidFill>
                <a:latin typeface="Calibri" panose="020F0502020204030204" pitchFamily="34" charset="0"/>
                <a:cs typeface="Calibri" panose="020F0502020204030204" pitchFamily="34" charset="0"/>
              </a:rPr>
              <a:t>These have been fixed by developers and CPT, but we don’t have enough human resources to continue to support both the maintenance of ETS v5  (CPOs) and the development of ETS v6 (IMAS).</a:t>
            </a:r>
            <a:endParaRPr lang="en-US" b="1" dirty="0">
              <a:solidFill>
                <a:schemeClr val="tx2">
                  <a:lumMod val="75000"/>
                </a:schemeClr>
              </a:solidFill>
              <a:latin typeface="Calibri" panose="020F0502020204030204" pitchFamily="34" charset="0"/>
              <a:cs typeface="Calibri" panose="020F0502020204030204" pitchFamily="34" charset="0"/>
            </a:endParaRPr>
          </a:p>
          <a:p>
            <a:pPr>
              <a:lnSpc>
                <a:spcPct val="150000"/>
              </a:lnSpc>
            </a:pPr>
            <a:r>
              <a:rPr lang="en-US" b="1" dirty="0">
                <a:solidFill>
                  <a:schemeClr val="tx2">
                    <a:lumMod val="75000"/>
                  </a:schemeClr>
                </a:solidFill>
                <a:latin typeface="Calibri" panose="020F0502020204030204" pitchFamily="34" charset="0"/>
                <a:cs typeface="Calibri" panose="020F0502020204030204" pitchFamily="34" charset="0"/>
              </a:rPr>
              <a:t>Lack of essential actors can diminish the exploitation of ETS</a:t>
            </a:r>
          </a:p>
          <a:p>
            <a:pPr marL="742950" lvl="1" indent="-285750">
              <a:lnSpc>
                <a:spcPct val="150000"/>
              </a:lnSpc>
              <a:buFont typeface="Wingdings" pitchFamily="2" charset="2"/>
              <a:buChar char="Ø"/>
            </a:pPr>
            <a:r>
              <a:rPr lang="en-US" dirty="0">
                <a:solidFill>
                  <a:srgbClr val="7030A0"/>
                </a:solidFill>
                <a:latin typeface="Calibri" panose="020F0502020204030204" pitchFamily="34" charset="0"/>
                <a:cs typeface="Calibri" panose="020F0502020204030204" pitchFamily="34" charset="0"/>
              </a:rPr>
              <a:t>Develop actors needed to fulfill the requirements, in coordination with WIMAS-2, and using resources from this task. These actors should be ported to IMAS (within WIMAS-2)</a:t>
            </a:r>
          </a:p>
          <a:p>
            <a:pPr>
              <a:lnSpc>
                <a:spcPct val="150000"/>
              </a:lnSpc>
            </a:pPr>
            <a:endParaRPr lang="en-US" b="1" dirty="0">
              <a:solidFill>
                <a:schemeClr val="tx2">
                  <a:lumMod val="75000"/>
                </a:schemeClr>
              </a:solidFill>
              <a:latin typeface="Calibri" panose="020F0502020204030204" pitchFamily="34" charset="0"/>
              <a:cs typeface="Calibri" panose="020F0502020204030204" pitchFamily="34" charset="0"/>
            </a:endParaRPr>
          </a:p>
          <a:p>
            <a:pPr>
              <a:lnSpc>
                <a:spcPct val="150000"/>
              </a:lnSpc>
            </a:pPr>
            <a:endParaRPr lang="en-US" b="1" dirty="0">
              <a:solidFill>
                <a:schemeClr val="tx2">
                  <a:lumMod val="75000"/>
                </a:schemeClr>
              </a:solidFill>
              <a:latin typeface="Calibri" panose="020F0502020204030204" pitchFamily="34" charset="0"/>
              <a:cs typeface="Calibri" panose="020F0502020204030204" pitchFamily="34" charset="0"/>
            </a:endParaRPr>
          </a:p>
          <a:p>
            <a:pPr>
              <a:lnSpc>
                <a:spcPct val="150000"/>
              </a:lnSpc>
            </a:pPr>
            <a:endParaRPr lang="en-US" dirty="0">
              <a:solidFill>
                <a:schemeClr val="tx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498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EWE-3 Plans for 2020</a:t>
            </a:r>
          </a:p>
        </p:txBody>
      </p:sp>
      <p:cxnSp>
        <p:nvCxnSpPr>
          <p:cNvPr id="5" name="Straight Arrow Connector 4">
            <a:extLst>
              <a:ext uri="{FF2B5EF4-FFF2-40B4-BE49-F238E27FC236}">
                <a16:creationId xmlns:a16="http://schemas.microsoft.com/office/drawing/2014/main" id="{30934A59-54AC-0E40-8043-48DD75FC54FA}"/>
              </a:ext>
            </a:extLst>
          </p:cNvPr>
          <p:cNvCxnSpPr/>
          <p:nvPr/>
        </p:nvCxnSpPr>
        <p:spPr>
          <a:xfrm>
            <a:off x="3908854" y="5807676"/>
            <a:ext cx="49674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B377F6-E8A2-8042-A102-6A3EDCA69160}"/>
              </a:ext>
            </a:extLst>
          </p:cNvPr>
          <p:cNvCxnSpPr/>
          <p:nvPr/>
        </p:nvCxnSpPr>
        <p:spPr>
          <a:xfrm flipV="1">
            <a:off x="3919330" y="2236304"/>
            <a:ext cx="0" cy="3568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1D58C05-B4B6-5B44-BD0D-EA8A8DF1BFCE}"/>
              </a:ext>
            </a:extLst>
          </p:cNvPr>
          <p:cNvSpPr txBox="1"/>
          <p:nvPr/>
        </p:nvSpPr>
        <p:spPr>
          <a:xfrm>
            <a:off x="5837583" y="6013174"/>
            <a:ext cx="2514600" cy="369332"/>
          </a:xfrm>
          <a:prstGeom prst="rect">
            <a:avLst/>
          </a:prstGeom>
          <a:noFill/>
        </p:spPr>
        <p:txBody>
          <a:bodyPr wrap="square" rtlCol="0">
            <a:spAutoFit/>
          </a:bodyPr>
          <a:lstStyle/>
          <a:p>
            <a:r>
              <a:rPr lang="en-US" dirty="0"/>
              <a:t>INTEREST</a:t>
            </a:r>
          </a:p>
        </p:txBody>
      </p:sp>
      <p:cxnSp>
        <p:nvCxnSpPr>
          <p:cNvPr id="8" name="Straight Connector 7">
            <a:extLst>
              <a:ext uri="{FF2B5EF4-FFF2-40B4-BE49-F238E27FC236}">
                <a16:creationId xmlns:a16="http://schemas.microsoft.com/office/drawing/2014/main" id="{552EDC2F-A503-5A48-9335-D419AE5AD9AB}"/>
              </a:ext>
            </a:extLst>
          </p:cNvPr>
          <p:cNvCxnSpPr/>
          <p:nvPr/>
        </p:nvCxnSpPr>
        <p:spPr>
          <a:xfrm>
            <a:off x="6314661" y="5804452"/>
            <a:ext cx="0" cy="11927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4CAB440-10E7-1F4C-A75B-77DB89D1EF0F}"/>
              </a:ext>
            </a:extLst>
          </p:cNvPr>
          <p:cNvSpPr txBox="1"/>
          <p:nvPr/>
        </p:nvSpPr>
        <p:spPr>
          <a:xfrm rot="16200000">
            <a:off x="3202922" y="5174927"/>
            <a:ext cx="864705" cy="369332"/>
          </a:xfrm>
          <a:prstGeom prst="rect">
            <a:avLst/>
          </a:prstGeom>
          <a:noFill/>
        </p:spPr>
        <p:txBody>
          <a:bodyPr wrap="square" rtlCol="0">
            <a:spAutoFit/>
          </a:bodyPr>
          <a:lstStyle/>
          <a:p>
            <a:r>
              <a:rPr lang="en-US" dirty="0"/>
              <a:t>Low</a:t>
            </a:r>
          </a:p>
        </p:txBody>
      </p:sp>
      <p:sp>
        <p:nvSpPr>
          <p:cNvPr id="10" name="TextBox 9">
            <a:extLst>
              <a:ext uri="{FF2B5EF4-FFF2-40B4-BE49-F238E27FC236}">
                <a16:creationId xmlns:a16="http://schemas.microsoft.com/office/drawing/2014/main" id="{7E6AFC3B-DB6A-7647-A9BA-6C6B7659CDB9}"/>
              </a:ext>
            </a:extLst>
          </p:cNvPr>
          <p:cNvSpPr txBox="1"/>
          <p:nvPr/>
        </p:nvSpPr>
        <p:spPr>
          <a:xfrm>
            <a:off x="7894983" y="6013174"/>
            <a:ext cx="884582" cy="369332"/>
          </a:xfrm>
          <a:prstGeom prst="rect">
            <a:avLst/>
          </a:prstGeom>
          <a:noFill/>
        </p:spPr>
        <p:txBody>
          <a:bodyPr wrap="square" rtlCol="0">
            <a:spAutoFit/>
          </a:bodyPr>
          <a:lstStyle/>
          <a:p>
            <a:r>
              <a:rPr lang="en-US" dirty="0"/>
              <a:t>High</a:t>
            </a:r>
          </a:p>
        </p:txBody>
      </p:sp>
      <p:sp>
        <p:nvSpPr>
          <p:cNvPr id="11" name="TextBox 10">
            <a:extLst>
              <a:ext uri="{FF2B5EF4-FFF2-40B4-BE49-F238E27FC236}">
                <a16:creationId xmlns:a16="http://schemas.microsoft.com/office/drawing/2014/main" id="{7A369E85-76ED-8040-80D7-EFAC2AAC7CD8}"/>
              </a:ext>
            </a:extLst>
          </p:cNvPr>
          <p:cNvSpPr txBox="1"/>
          <p:nvPr/>
        </p:nvSpPr>
        <p:spPr>
          <a:xfrm rot="16200000">
            <a:off x="3049894" y="3739201"/>
            <a:ext cx="989735" cy="369332"/>
          </a:xfrm>
          <a:prstGeom prst="rect">
            <a:avLst/>
          </a:prstGeom>
          <a:noFill/>
        </p:spPr>
        <p:txBody>
          <a:bodyPr wrap="square" rtlCol="0">
            <a:spAutoFit/>
          </a:bodyPr>
          <a:lstStyle/>
          <a:p>
            <a:r>
              <a:rPr lang="en-US" dirty="0"/>
              <a:t>Power</a:t>
            </a:r>
          </a:p>
        </p:txBody>
      </p:sp>
      <p:cxnSp>
        <p:nvCxnSpPr>
          <p:cNvPr id="12" name="Straight Connector 11">
            <a:extLst>
              <a:ext uri="{FF2B5EF4-FFF2-40B4-BE49-F238E27FC236}">
                <a16:creationId xmlns:a16="http://schemas.microsoft.com/office/drawing/2014/main" id="{37CA76EC-2006-3140-827E-8EF011A8C17C}"/>
              </a:ext>
            </a:extLst>
          </p:cNvPr>
          <p:cNvCxnSpPr>
            <a:cxnSpLocks/>
          </p:cNvCxnSpPr>
          <p:nvPr/>
        </p:nvCxnSpPr>
        <p:spPr>
          <a:xfrm flipH="1">
            <a:off x="3819940" y="3925957"/>
            <a:ext cx="8891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AA497EE-92C4-5747-9273-5EC898E48E40}"/>
              </a:ext>
            </a:extLst>
          </p:cNvPr>
          <p:cNvSpPr txBox="1"/>
          <p:nvPr/>
        </p:nvSpPr>
        <p:spPr>
          <a:xfrm>
            <a:off x="4071731" y="6076122"/>
            <a:ext cx="864705" cy="369332"/>
          </a:xfrm>
          <a:prstGeom prst="rect">
            <a:avLst/>
          </a:prstGeom>
          <a:noFill/>
        </p:spPr>
        <p:txBody>
          <a:bodyPr wrap="square" rtlCol="0">
            <a:spAutoFit/>
          </a:bodyPr>
          <a:lstStyle/>
          <a:p>
            <a:r>
              <a:rPr lang="en-US" dirty="0"/>
              <a:t>Low</a:t>
            </a:r>
          </a:p>
        </p:txBody>
      </p:sp>
      <p:sp>
        <p:nvSpPr>
          <p:cNvPr id="14" name="TextBox 13">
            <a:extLst>
              <a:ext uri="{FF2B5EF4-FFF2-40B4-BE49-F238E27FC236}">
                <a16:creationId xmlns:a16="http://schemas.microsoft.com/office/drawing/2014/main" id="{4DFA717D-4EAA-CE4C-BD9A-A2F3F73ED034}"/>
              </a:ext>
            </a:extLst>
          </p:cNvPr>
          <p:cNvSpPr txBox="1"/>
          <p:nvPr/>
        </p:nvSpPr>
        <p:spPr>
          <a:xfrm rot="16200000">
            <a:off x="3087167" y="2051638"/>
            <a:ext cx="915191" cy="369332"/>
          </a:xfrm>
          <a:prstGeom prst="rect">
            <a:avLst/>
          </a:prstGeom>
          <a:noFill/>
        </p:spPr>
        <p:txBody>
          <a:bodyPr wrap="square" rtlCol="0">
            <a:spAutoFit/>
          </a:bodyPr>
          <a:lstStyle/>
          <a:p>
            <a:r>
              <a:rPr lang="en-US" dirty="0"/>
              <a:t>High</a:t>
            </a:r>
          </a:p>
        </p:txBody>
      </p:sp>
      <p:cxnSp>
        <p:nvCxnSpPr>
          <p:cNvPr id="15" name="Straight Connector 14">
            <a:extLst>
              <a:ext uri="{FF2B5EF4-FFF2-40B4-BE49-F238E27FC236}">
                <a16:creationId xmlns:a16="http://schemas.microsoft.com/office/drawing/2014/main" id="{A9635925-B959-704A-AD8D-55A6614934F6}"/>
              </a:ext>
            </a:extLst>
          </p:cNvPr>
          <p:cNvCxnSpPr/>
          <p:nvPr/>
        </p:nvCxnSpPr>
        <p:spPr>
          <a:xfrm>
            <a:off x="4071731" y="3923867"/>
            <a:ext cx="4707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93CA02C-C4BE-B342-8EEF-84E4E1155803}"/>
              </a:ext>
            </a:extLst>
          </p:cNvPr>
          <p:cNvCxnSpPr/>
          <p:nvPr/>
        </p:nvCxnSpPr>
        <p:spPr>
          <a:xfrm flipV="1">
            <a:off x="6314661" y="2236304"/>
            <a:ext cx="0" cy="3555642"/>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FABA172-3B32-8C44-8905-7299E65F5769}"/>
              </a:ext>
            </a:extLst>
          </p:cNvPr>
          <p:cNvSpPr txBox="1"/>
          <p:nvPr/>
        </p:nvSpPr>
        <p:spPr>
          <a:xfrm>
            <a:off x="4094406" y="991442"/>
            <a:ext cx="3925956" cy="461665"/>
          </a:xfrm>
          <a:prstGeom prst="rect">
            <a:avLst/>
          </a:prstGeom>
          <a:noFill/>
        </p:spPr>
        <p:txBody>
          <a:bodyPr wrap="square" rtlCol="0">
            <a:spAutoFit/>
          </a:bodyPr>
          <a:lstStyle/>
          <a:p>
            <a:pPr algn="ctr"/>
            <a:r>
              <a:rPr lang="en-US" sz="2400" b="1" dirty="0"/>
              <a:t>EWE-3 Stakeholders Map</a:t>
            </a:r>
          </a:p>
        </p:txBody>
      </p:sp>
      <p:sp>
        <p:nvSpPr>
          <p:cNvPr id="3" name="TextBox 2">
            <a:extLst>
              <a:ext uri="{FF2B5EF4-FFF2-40B4-BE49-F238E27FC236}">
                <a16:creationId xmlns:a16="http://schemas.microsoft.com/office/drawing/2014/main" id="{B7397AA5-1A00-DB49-85A0-CD7FE11184C4}"/>
              </a:ext>
            </a:extLst>
          </p:cNvPr>
          <p:cNvSpPr txBox="1"/>
          <p:nvPr/>
        </p:nvSpPr>
        <p:spPr>
          <a:xfrm>
            <a:off x="6563979" y="5241463"/>
            <a:ext cx="2676434"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a:t>International collaborators</a:t>
            </a:r>
          </a:p>
        </p:txBody>
      </p:sp>
      <p:sp>
        <p:nvSpPr>
          <p:cNvPr id="17" name="TextBox 16">
            <a:extLst>
              <a:ext uri="{FF2B5EF4-FFF2-40B4-BE49-F238E27FC236}">
                <a16:creationId xmlns:a16="http://schemas.microsoft.com/office/drawing/2014/main" id="{E948ED2B-E0B7-F74D-AED2-7973DB4907E4}"/>
              </a:ext>
            </a:extLst>
          </p:cNvPr>
          <p:cNvSpPr txBox="1"/>
          <p:nvPr/>
        </p:nvSpPr>
        <p:spPr>
          <a:xfrm>
            <a:off x="5279335" y="2022366"/>
            <a:ext cx="1988182"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dirty="0"/>
              <a:t>EU Commission</a:t>
            </a:r>
          </a:p>
        </p:txBody>
      </p:sp>
      <p:sp>
        <p:nvSpPr>
          <p:cNvPr id="19" name="TextBox 18">
            <a:extLst>
              <a:ext uri="{FF2B5EF4-FFF2-40B4-BE49-F238E27FC236}">
                <a16:creationId xmlns:a16="http://schemas.microsoft.com/office/drawing/2014/main" id="{A07BCDEE-A81D-3B4A-8FF2-76AEE1118A67}"/>
              </a:ext>
            </a:extLst>
          </p:cNvPr>
          <p:cNvSpPr txBox="1"/>
          <p:nvPr/>
        </p:nvSpPr>
        <p:spPr>
          <a:xfrm>
            <a:off x="4077246" y="2419945"/>
            <a:ext cx="2061214"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a:t>General Assembly</a:t>
            </a:r>
          </a:p>
        </p:txBody>
      </p:sp>
      <p:sp>
        <p:nvSpPr>
          <p:cNvPr id="20" name="TextBox 19">
            <a:extLst>
              <a:ext uri="{FF2B5EF4-FFF2-40B4-BE49-F238E27FC236}">
                <a16:creationId xmlns:a16="http://schemas.microsoft.com/office/drawing/2014/main" id="{38EB46F0-706F-7F49-8B19-C8757972F0D2}"/>
              </a:ext>
            </a:extLst>
          </p:cNvPr>
          <p:cNvSpPr txBox="1"/>
          <p:nvPr/>
        </p:nvSpPr>
        <p:spPr>
          <a:xfrm>
            <a:off x="4077250" y="2904372"/>
            <a:ext cx="206121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dirty="0"/>
              <a:t>HRUs</a:t>
            </a:r>
          </a:p>
        </p:txBody>
      </p:sp>
      <p:sp>
        <p:nvSpPr>
          <p:cNvPr id="23" name="TextBox 22">
            <a:extLst>
              <a:ext uri="{FF2B5EF4-FFF2-40B4-BE49-F238E27FC236}">
                <a16:creationId xmlns:a16="http://schemas.microsoft.com/office/drawing/2014/main" id="{908BCF21-7B59-5848-92FF-E10076DC98A1}"/>
              </a:ext>
            </a:extLst>
          </p:cNvPr>
          <p:cNvSpPr txBox="1"/>
          <p:nvPr/>
        </p:nvSpPr>
        <p:spPr>
          <a:xfrm>
            <a:off x="5319599" y="3374872"/>
            <a:ext cx="206121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a:t>JET / MST1 TFLs</a:t>
            </a:r>
          </a:p>
        </p:txBody>
      </p:sp>
      <p:sp>
        <p:nvSpPr>
          <p:cNvPr id="24" name="TextBox 23">
            <a:extLst>
              <a:ext uri="{FF2B5EF4-FFF2-40B4-BE49-F238E27FC236}">
                <a16:creationId xmlns:a16="http://schemas.microsoft.com/office/drawing/2014/main" id="{FDB5AB48-9622-3849-9C55-9FE40757542A}"/>
              </a:ext>
            </a:extLst>
          </p:cNvPr>
          <p:cNvSpPr txBox="1"/>
          <p:nvPr/>
        </p:nvSpPr>
        <p:spPr>
          <a:xfrm>
            <a:off x="6575057" y="4263146"/>
            <a:ext cx="2639853"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Code Developers</a:t>
            </a:r>
          </a:p>
        </p:txBody>
      </p:sp>
      <p:sp>
        <p:nvSpPr>
          <p:cNvPr id="25" name="TextBox 24">
            <a:extLst>
              <a:ext uri="{FF2B5EF4-FFF2-40B4-BE49-F238E27FC236}">
                <a16:creationId xmlns:a16="http://schemas.microsoft.com/office/drawing/2014/main" id="{B6DF814B-D972-0245-A0A3-42568FEFB7C1}"/>
              </a:ext>
            </a:extLst>
          </p:cNvPr>
          <p:cNvSpPr txBox="1"/>
          <p:nvPr/>
        </p:nvSpPr>
        <p:spPr>
          <a:xfrm>
            <a:off x="6575057" y="4770496"/>
            <a:ext cx="2639853"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JET / MST </a:t>
            </a:r>
            <a:r>
              <a:rPr lang="en-US" dirty="0" err="1"/>
              <a:t>Modellers</a:t>
            </a:r>
            <a:endParaRPr lang="en-US" dirty="0"/>
          </a:p>
        </p:txBody>
      </p:sp>
      <p:sp>
        <p:nvSpPr>
          <p:cNvPr id="26" name="TextBox 25">
            <a:extLst>
              <a:ext uri="{FF2B5EF4-FFF2-40B4-BE49-F238E27FC236}">
                <a16:creationId xmlns:a16="http://schemas.microsoft.com/office/drawing/2014/main" id="{FCDF1876-D65A-A04B-BCD2-0729BCFA4ADB}"/>
              </a:ext>
            </a:extLst>
          </p:cNvPr>
          <p:cNvSpPr txBox="1"/>
          <p:nvPr/>
        </p:nvSpPr>
        <p:spPr>
          <a:xfrm>
            <a:off x="6697569" y="2903908"/>
            <a:ext cx="2639853"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dirty="0"/>
              <a:t>EWE-1 and WIMAS-2/4</a:t>
            </a:r>
          </a:p>
        </p:txBody>
      </p:sp>
      <p:sp>
        <p:nvSpPr>
          <p:cNvPr id="28" name="TextBox 27">
            <a:extLst>
              <a:ext uri="{FF2B5EF4-FFF2-40B4-BE49-F238E27FC236}">
                <a16:creationId xmlns:a16="http://schemas.microsoft.com/office/drawing/2014/main" id="{AF4DA880-DB98-3240-BEB0-6BAFDB5BD03D}"/>
              </a:ext>
            </a:extLst>
          </p:cNvPr>
          <p:cNvSpPr txBox="1"/>
          <p:nvPr/>
        </p:nvSpPr>
        <p:spPr>
          <a:xfrm>
            <a:off x="4094406" y="4583062"/>
            <a:ext cx="209086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MST / JET Collaborators </a:t>
            </a:r>
          </a:p>
        </p:txBody>
      </p:sp>
      <p:sp>
        <p:nvSpPr>
          <p:cNvPr id="29" name="TextBox 28">
            <a:extLst>
              <a:ext uri="{FF2B5EF4-FFF2-40B4-BE49-F238E27FC236}">
                <a16:creationId xmlns:a16="http://schemas.microsoft.com/office/drawing/2014/main" id="{3FB505AB-954F-8B44-87BB-052C4F7D0AD7}"/>
              </a:ext>
            </a:extLst>
          </p:cNvPr>
          <p:cNvSpPr txBox="1"/>
          <p:nvPr/>
        </p:nvSpPr>
        <p:spPr>
          <a:xfrm>
            <a:off x="5382729" y="3756710"/>
            <a:ext cx="1988182"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dirty="0"/>
              <a:t>ITER</a:t>
            </a:r>
          </a:p>
        </p:txBody>
      </p:sp>
    </p:spTree>
    <p:extLst>
      <p:ext uri="{BB962C8B-B14F-4D97-AF65-F5344CB8AC3E}">
        <p14:creationId xmlns:p14="http://schemas.microsoft.com/office/powerpoint/2010/main" val="137931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EWE-3 Plans for 2020</a:t>
            </a:r>
          </a:p>
        </p:txBody>
      </p:sp>
      <p:sp>
        <p:nvSpPr>
          <p:cNvPr id="28" name="TextBox 27">
            <a:extLst>
              <a:ext uri="{FF2B5EF4-FFF2-40B4-BE49-F238E27FC236}">
                <a16:creationId xmlns:a16="http://schemas.microsoft.com/office/drawing/2014/main" id="{8A6655B1-25DC-554D-B77E-AA20A0A7B4FA}"/>
              </a:ext>
            </a:extLst>
          </p:cNvPr>
          <p:cNvSpPr txBox="1"/>
          <p:nvPr/>
        </p:nvSpPr>
        <p:spPr>
          <a:xfrm>
            <a:off x="1981200" y="2177005"/>
            <a:ext cx="3879626" cy="1477328"/>
          </a:xfrm>
          <a:prstGeom prst="rect">
            <a:avLst/>
          </a:prstGeom>
          <a:solidFill>
            <a:srgbClr val="F79646"/>
          </a:solidFill>
        </p:spPr>
        <p:txBody>
          <a:bodyPr wrap="square" rtlCol="0">
            <a:spAutoFit/>
          </a:bodyPr>
          <a:lstStyle/>
          <a:p>
            <a:r>
              <a:rPr lang="en-US" b="1" dirty="0"/>
              <a:t>General Assembly and JET / MST1 TFLs</a:t>
            </a:r>
          </a:p>
          <a:p>
            <a:endParaRPr lang="en-US" dirty="0"/>
          </a:p>
          <a:p>
            <a:pPr marL="285750" indent="-285750">
              <a:buFont typeface="Arial" panose="020B0604020202020204" pitchFamily="34" charset="0"/>
              <a:buChar char="•"/>
            </a:pPr>
            <a:r>
              <a:rPr lang="en-US" dirty="0"/>
              <a:t>Tools for tokamak modelling </a:t>
            </a:r>
          </a:p>
          <a:p>
            <a:pPr marL="285750" indent="-285750">
              <a:buFont typeface="Arial" panose="020B0604020202020204" pitchFamily="34" charset="0"/>
              <a:buChar char="•"/>
            </a:pPr>
            <a:r>
              <a:rPr lang="en-US" dirty="0"/>
              <a:t>Clear reporting of results</a:t>
            </a:r>
          </a:p>
          <a:p>
            <a:pPr marL="285750" indent="-285750">
              <a:buFont typeface="Arial" panose="020B0604020202020204" pitchFamily="34" charset="0"/>
              <a:buChar char="•"/>
            </a:pPr>
            <a:r>
              <a:rPr lang="en-US" dirty="0"/>
              <a:t>Clear document</a:t>
            </a:r>
          </a:p>
        </p:txBody>
      </p:sp>
      <p:sp>
        <p:nvSpPr>
          <p:cNvPr id="29" name="TextBox 28">
            <a:extLst>
              <a:ext uri="{FF2B5EF4-FFF2-40B4-BE49-F238E27FC236}">
                <a16:creationId xmlns:a16="http://schemas.microsoft.com/office/drawing/2014/main" id="{4134B4AC-603B-274D-81A8-4CF44A462EBA}"/>
              </a:ext>
            </a:extLst>
          </p:cNvPr>
          <p:cNvSpPr txBox="1"/>
          <p:nvPr/>
        </p:nvSpPr>
        <p:spPr>
          <a:xfrm>
            <a:off x="6312025" y="1797389"/>
            <a:ext cx="3860476" cy="4524315"/>
          </a:xfrm>
          <a:prstGeom prst="rect">
            <a:avLst/>
          </a:prstGeom>
          <a:solidFill>
            <a:schemeClr val="accent3"/>
          </a:solidFill>
        </p:spPr>
        <p:txBody>
          <a:bodyPr wrap="square" rtlCol="0">
            <a:spAutoFit/>
          </a:bodyPr>
          <a:lstStyle/>
          <a:p>
            <a:r>
              <a:rPr lang="en-US" b="1" dirty="0"/>
              <a:t>Code Developers</a:t>
            </a:r>
          </a:p>
          <a:p>
            <a:endParaRPr lang="en-US" dirty="0"/>
          </a:p>
          <a:p>
            <a:pPr marL="285750" indent="-285750">
              <a:buFont typeface="Arial" panose="020B0604020202020204" pitchFamily="34" charset="0"/>
              <a:buChar char="•"/>
            </a:pPr>
            <a:r>
              <a:rPr lang="en-US" dirty="0"/>
              <a:t>Clear development strategy  (needs)</a:t>
            </a:r>
          </a:p>
          <a:p>
            <a:pPr marL="285750" indent="-285750">
              <a:buFont typeface="Arial" panose="020B0604020202020204" pitchFamily="34" charset="0"/>
              <a:buChar char="•"/>
            </a:pPr>
            <a:r>
              <a:rPr lang="en-US" dirty="0"/>
              <a:t>A functional gateway</a:t>
            </a:r>
          </a:p>
          <a:p>
            <a:pPr marL="285750" indent="-285750">
              <a:buFont typeface="Arial" panose="020B0604020202020204" pitchFamily="34" charset="0"/>
              <a:buChar char="•"/>
            </a:pPr>
            <a:r>
              <a:rPr lang="en-US" dirty="0"/>
              <a:t>Support from Core Programming Team (CPT) for tools and IMAS suite</a:t>
            </a:r>
          </a:p>
          <a:p>
            <a:endParaRPr lang="en-US" dirty="0"/>
          </a:p>
          <a:p>
            <a:endParaRPr lang="en-US" dirty="0"/>
          </a:p>
          <a:p>
            <a:r>
              <a:rPr lang="en-US" b="1" dirty="0"/>
              <a:t>MST / JET </a:t>
            </a:r>
            <a:r>
              <a:rPr lang="en-US" b="1" dirty="0" err="1"/>
              <a:t>Modellers</a:t>
            </a:r>
            <a:r>
              <a:rPr lang="en-US" b="1" dirty="0"/>
              <a:t> and International collaborators</a:t>
            </a:r>
          </a:p>
          <a:p>
            <a:endParaRPr lang="en-US" dirty="0"/>
          </a:p>
          <a:p>
            <a:pPr marL="285750" indent="-285750">
              <a:buFont typeface="Arial" panose="020B0604020202020204" pitchFamily="34" charset="0"/>
              <a:buChar char="•"/>
            </a:pPr>
            <a:r>
              <a:rPr lang="en-US" dirty="0"/>
              <a:t>A good set of run examples</a:t>
            </a:r>
          </a:p>
          <a:p>
            <a:pPr marL="285750" indent="-285750">
              <a:buFont typeface="Arial" panose="020B0604020202020204" pitchFamily="34" charset="0"/>
              <a:buChar char="•"/>
            </a:pPr>
            <a:r>
              <a:rPr lang="en-US" dirty="0"/>
              <a:t>Clear documentation</a:t>
            </a:r>
          </a:p>
          <a:p>
            <a:pPr marL="285750" indent="-285750">
              <a:buFont typeface="Arial" panose="020B0604020202020204" pitchFamily="34" charset="0"/>
              <a:buChar char="•"/>
            </a:pPr>
            <a:r>
              <a:rPr lang="en-US" dirty="0"/>
              <a:t>Training sessions</a:t>
            </a:r>
          </a:p>
          <a:p>
            <a:pPr marL="285750" indent="-285750">
              <a:buFont typeface="Arial" panose="020B0604020202020204" pitchFamily="34" charset="0"/>
              <a:buChar char="•"/>
            </a:pPr>
            <a:r>
              <a:rPr lang="en-US" dirty="0"/>
              <a:t>Quick response from WPCD &amp;CPT</a:t>
            </a:r>
            <a:br>
              <a:rPr lang="en-US" dirty="0"/>
            </a:br>
            <a:r>
              <a:rPr lang="en-US" dirty="0"/>
              <a:t>to trouble tickets (issues found)</a:t>
            </a:r>
          </a:p>
        </p:txBody>
      </p:sp>
      <p:sp>
        <p:nvSpPr>
          <p:cNvPr id="3" name="TextBox 2">
            <a:extLst>
              <a:ext uri="{FF2B5EF4-FFF2-40B4-BE49-F238E27FC236}">
                <a16:creationId xmlns:a16="http://schemas.microsoft.com/office/drawing/2014/main" id="{3A0061A3-0C87-9848-B7FD-C16F82119B46}"/>
              </a:ext>
            </a:extLst>
          </p:cNvPr>
          <p:cNvSpPr txBox="1"/>
          <p:nvPr/>
        </p:nvSpPr>
        <p:spPr>
          <a:xfrm>
            <a:off x="4289544" y="983409"/>
            <a:ext cx="3612912" cy="461665"/>
          </a:xfrm>
          <a:prstGeom prst="rect">
            <a:avLst/>
          </a:prstGeom>
          <a:noFill/>
        </p:spPr>
        <p:txBody>
          <a:bodyPr wrap="none" rtlCol="0">
            <a:spAutoFit/>
          </a:bodyPr>
          <a:lstStyle/>
          <a:p>
            <a:r>
              <a:rPr lang="en-PT" sz="2400" b="1" dirty="0"/>
              <a:t>Stackholders requirements</a:t>
            </a:r>
          </a:p>
        </p:txBody>
      </p:sp>
      <p:sp>
        <p:nvSpPr>
          <p:cNvPr id="6" name="TextBox 5">
            <a:extLst>
              <a:ext uri="{FF2B5EF4-FFF2-40B4-BE49-F238E27FC236}">
                <a16:creationId xmlns:a16="http://schemas.microsoft.com/office/drawing/2014/main" id="{4C0DFC64-262C-2641-BB6D-FC07AFDA755C}"/>
              </a:ext>
            </a:extLst>
          </p:cNvPr>
          <p:cNvSpPr txBox="1"/>
          <p:nvPr/>
        </p:nvSpPr>
        <p:spPr>
          <a:xfrm>
            <a:off x="1981201" y="3865474"/>
            <a:ext cx="3898777" cy="2585323"/>
          </a:xfrm>
          <a:prstGeom prst="rect">
            <a:avLst/>
          </a:prstGeom>
          <a:solidFill>
            <a:schemeClr val="accent2"/>
          </a:solidFill>
        </p:spPr>
        <p:txBody>
          <a:bodyPr wrap="square" rtlCol="0">
            <a:spAutoFit/>
          </a:bodyPr>
          <a:lstStyle/>
          <a:p>
            <a:endParaRPr lang="en-US" dirty="0"/>
          </a:p>
          <a:p>
            <a:r>
              <a:rPr lang="en-US" b="1" dirty="0"/>
              <a:t>EWE1 and WIMAS - 2/4</a:t>
            </a:r>
          </a:p>
          <a:p>
            <a:endParaRPr lang="en-US" b="1" dirty="0"/>
          </a:p>
          <a:p>
            <a:pPr marL="285750" indent="-285750">
              <a:buFont typeface="Arial" panose="020B0604020202020204" pitchFamily="34" charset="0"/>
              <a:buChar char="•"/>
            </a:pPr>
            <a:r>
              <a:rPr lang="en-US" dirty="0"/>
              <a:t>Verification and validation of JET/MST imported data</a:t>
            </a:r>
          </a:p>
          <a:p>
            <a:pPr marL="285750" indent="-285750">
              <a:buFont typeface="Arial" panose="020B0604020202020204" pitchFamily="34" charset="0"/>
              <a:buChar char="•"/>
            </a:pPr>
            <a:r>
              <a:rPr lang="en-US" dirty="0"/>
              <a:t>ETS simulated data for V&amp;V and benchmark of ETS-6 for relevant scenarios of all </a:t>
            </a:r>
            <a:r>
              <a:rPr lang="en-US" dirty="0" err="1"/>
              <a:t>EUROfusion</a:t>
            </a:r>
            <a:r>
              <a:rPr lang="en-US" dirty="0"/>
              <a:t> devices </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3F7165DF-E0DF-0542-987C-0D7CD1240142}"/>
              </a:ext>
            </a:extLst>
          </p:cNvPr>
          <p:cNvSpPr txBox="1"/>
          <p:nvPr/>
        </p:nvSpPr>
        <p:spPr>
          <a:xfrm>
            <a:off x="2000350" y="1834254"/>
            <a:ext cx="3860477" cy="369332"/>
          </a:xfrm>
          <a:prstGeom prst="rect">
            <a:avLst/>
          </a:prstGeom>
          <a:solidFill>
            <a:schemeClr val="accent2"/>
          </a:solidFill>
        </p:spPr>
        <p:txBody>
          <a:bodyPr wrap="square" rtlCol="0">
            <a:spAutoFit/>
          </a:bodyPr>
          <a:lstStyle/>
          <a:p>
            <a:r>
              <a:rPr lang="en-US" b="1" dirty="0"/>
              <a:t>EU Commission and ITER</a:t>
            </a:r>
          </a:p>
        </p:txBody>
      </p:sp>
    </p:spTree>
    <p:extLst>
      <p:ext uri="{BB962C8B-B14F-4D97-AF65-F5344CB8AC3E}">
        <p14:creationId xmlns:p14="http://schemas.microsoft.com/office/powerpoint/2010/main" val="1324670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EWE-3 Timeline for 2020</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nvGraphicFramePr>
        <p:xfrm>
          <a:off x="1847528" y="723900"/>
          <a:ext cx="8424936" cy="5770880"/>
        </p:xfrm>
        <a:graphic>
          <a:graphicData uri="http://schemas.openxmlformats.org/drawingml/2006/table">
            <a:tbl>
              <a:tblPr firstRow="1" bandRow="1">
                <a:tableStyleId>{5C22544A-7EE6-4342-B048-85BDC9FD1C3A}</a:tableStyleId>
              </a:tblPr>
              <a:tblGrid>
                <a:gridCol w="2700967">
                  <a:extLst>
                    <a:ext uri="{9D8B030D-6E8A-4147-A177-3AD203B41FA5}">
                      <a16:colId xmlns:a16="http://schemas.microsoft.com/office/drawing/2014/main" val="2087274031"/>
                    </a:ext>
                  </a:extLst>
                </a:gridCol>
                <a:gridCol w="1463227">
                  <a:extLst>
                    <a:ext uri="{9D8B030D-6E8A-4147-A177-3AD203B41FA5}">
                      <a16:colId xmlns:a16="http://schemas.microsoft.com/office/drawing/2014/main" val="2057533408"/>
                    </a:ext>
                  </a:extLst>
                </a:gridCol>
                <a:gridCol w="1494157">
                  <a:extLst>
                    <a:ext uri="{9D8B030D-6E8A-4147-A177-3AD203B41FA5}">
                      <a16:colId xmlns:a16="http://schemas.microsoft.com/office/drawing/2014/main" val="4121474095"/>
                    </a:ext>
                  </a:extLst>
                </a:gridCol>
                <a:gridCol w="1335593">
                  <a:extLst>
                    <a:ext uri="{9D8B030D-6E8A-4147-A177-3AD203B41FA5}">
                      <a16:colId xmlns:a16="http://schemas.microsoft.com/office/drawing/2014/main" val="136012162"/>
                    </a:ext>
                  </a:extLst>
                </a:gridCol>
                <a:gridCol w="1430992">
                  <a:extLst>
                    <a:ext uri="{9D8B030D-6E8A-4147-A177-3AD203B41FA5}">
                      <a16:colId xmlns:a16="http://schemas.microsoft.com/office/drawing/2014/main" val="204038803"/>
                    </a:ext>
                  </a:extLst>
                </a:gridCol>
              </a:tblGrid>
              <a:tr h="370840">
                <a:tc>
                  <a:txBody>
                    <a:bodyPr/>
                    <a:lstStyle/>
                    <a:p>
                      <a:endParaRPr lang="en-US" dirty="0"/>
                    </a:p>
                  </a:txBody>
                  <a:tcPr/>
                </a:tc>
                <a:tc>
                  <a:txBody>
                    <a:bodyPr/>
                    <a:lstStyle/>
                    <a:p>
                      <a:r>
                        <a:rPr lang="en-US" dirty="0"/>
                        <a:t>Q1</a:t>
                      </a:r>
                    </a:p>
                  </a:txBody>
                  <a:tcPr/>
                </a:tc>
                <a:tc>
                  <a:txBody>
                    <a:bodyPr/>
                    <a:lstStyle/>
                    <a:p>
                      <a:r>
                        <a:rPr lang="en-US" dirty="0"/>
                        <a:t>Q2</a:t>
                      </a:r>
                    </a:p>
                  </a:txBody>
                  <a:tcPr/>
                </a:tc>
                <a:tc>
                  <a:txBody>
                    <a:bodyPr/>
                    <a:lstStyle/>
                    <a:p>
                      <a:r>
                        <a:rPr lang="en-US" dirty="0"/>
                        <a:t>Q3</a:t>
                      </a:r>
                    </a:p>
                  </a:txBody>
                  <a:tcPr/>
                </a:tc>
                <a:tc>
                  <a:txBody>
                    <a:bodyPr/>
                    <a:lstStyle/>
                    <a:p>
                      <a:r>
                        <a:rPr lang="en-US" dirty="0"/>
                        <a:t>Q4</a:t>
                      </a:r>
                    </a:p>
                  </a:txBody>
                  <a:tcPr/>
                </a:tc>
                <a:extLst>
                  <a:ext uri="{0D108BD9-81ED-4DB2-BD59-A6C34878D82A}">
                    <a16:rowId xmlns:a16="http://schemas.microsoft.com/office/drawing/2014/main" val="2603779536"/>
                  </a:ext>
                </a:extLst>
              </a:tr>
              <a:tr h="370840">
                <a:tc>
                  <a:txBody>
                    <a:bodyPr/>
                    <a:lstStyle/>
                    <a:p>
                      <a:r>
                        <a:rPr lang="en-US" sz="1600" dirty="0"/>
                        <a:t>Jorge Ferreira (0.3 </a:t>
                      </a:r>
                      <a:r>
                        <a:rPr lang="en-US" sz="1600" dirty="0" err="1"/>
                        <a:t>ppy</a:t>
                      </a:r>
                      <a:r>
                        <a:rPr lang="en-US" sz="16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Rui Coelho (0.1 </a:t>
                      </a:r>
                      <a:r>
                        <a:rPr lang="en-US" sz="1600" dirty="0" err="1"/>
                        <a:t>ppy</a:t>
                      </a:r>
                      <a:r>
                        <a:rPr lang="en-US" sz="1600" dirty="0"/>
                        <a:t>)</a:t>
                      </a:r>
                    </a:p>
                  </a:txBody>
                  <a:tcPr/>
                </a:tc>
                <a:tc>
                  <a:txBody>
                    <a:bodyPr/>
                    <a:lstStyle/>
                    <a:p>
                      <a:endParaRPr lang="en-US" dirty="0"/>
                    </a:p>
                  </a:txBody>
                  <a:tcPr/>
                </a:tc>
                <a:tc>
                  <a:txBody>
                    <a:bodyPr/>
                    <a:lstStyle/>
                    <a:p>
                      <a:endParaRPr lang="en-US" dirty="0"/>
                    </a:p>
                  </a:txBody>
                  <a:tcPr/>
                </a:tc>
                <a:tc>
                  <a:txBody>
                    <a:bodyPr/>
                    <a:lstStyle/>
                    <a:p>
                      <a:r>
                        <a:rPr lang="en-US" dirty="0"/>
                        <a:t>…</a:t>
                      </a:r>
                    </a:p>
                  </a:txBody>
                  <a:tcPr/>
                </a:tc>
                <a:tc>
                  <a:txBody>
                    <a:bodyPr/>
                    <a:lstStyle/>
                    <a:p>
                      <a:endParaRPr lang="en-US" dirty="0"/>
                    </a:p>
                  </a:txBody>
                  <a:tcPr/>
                </a:tc>
                <a:extLst>
                  <a:ext uri="{0D108BD9-81ED-4DB2-BD59-A6C34878D82A}">
                    <a16:rowId xmlns:a16="http://schemas.microsoft.com/office/drawing/2014/main" val="1214877390"/>
                  </a:ext>
                </a:extLst>
              </a:tr>
              <a:tr h="370840">
                <a:tc>
                  <a:txBody>
                    <a:bodyPr/>
                    <a:lstStyle/>
                    <a:p>
                      <a:pPr>
                        <a:spcBef>
                          <a:spcPts val="0"/>
                        </a:spcBef>
                      </a:pPr>
                      <a:r>
                        <a:rPr lang="en-US" sz="1600" dirty="0"/>
                        <a:t>Giovanni </a:t>
                      </a:r>
                      <a:r>
                        <a:rPr lang="en-US" sz="1600" dirty="0" err="1"/>
                        <a:t>Tardini</a:t>
                      </a:r>
                      <a:r>
                        <a:rPr lang="en-US" sz="1600" dirty="0"/>
                        <a:t> (0.1 </a:t>
                      </a:r>
                      <a:r>
                        <a:rPr lang="en-US" sz="1600" dirty="0" err="1"/>
                        <a:t>ppy</a:t>
                      </a:r>
                      <a:r>
                        <a:rPr lang="en-US" sz="1600" dirty="0"/>
                        <a:t>)</a:t>
                      </a:r>
                      <a:br>
                        <a:rPr lang="en-US" sz="1600" dirty="0"/>
                      </a:br>
                      <a:r>
                        <a:rPr lang="en-US" sz="1600" dirty="0"/>
                        <a:t>David </a:t>
                      </a:r>
                      <a:r>
                        <a:rPr lang="en-US" sz="1600" dirty="0" err="1"/>
                        <a:t>Coster</a:t>
                      </a:r>
                      <a:r>
                        <a:rPr lang="en-US" sz="1600" dirty="0"/>
                        <a:t> (0.1 </a:t>
                      </a:r>
                      <a:r>
                        <a:rPr lang="en-US" sz="1600" dirty="0" err="1"/>
                        <a:t>ppy</a:t>
                      </a:r>
                      <a:r>
                        <a:rPr lang="en-US"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pPr>
                        <a:spcBef>
                          <a:spcPts val="0"/>
                        </a:spcBef>
                      </a:pPr>
                      <a:endParaRPr lang="en-US" dirty="0"/>
                    </a:p>
                  </a:txBody>
                  <a:tcPr/>
                </a:tc>
                <a:tc>
                  <a:txBody>
                    <a:bodyPr/>
                    <a:lstStyle/>
                    <a:p>
                      <a:pPr>
                        <a:spcBef>
                          <a:spcPts val="0"/>
                        </a:spcBef>
                      </a:pPr>
                      <a:endParaRPr lang="en-US" dirty="0">
                        <a:solidFill>
                          <a:schemeClr val="tx1"/>
                        </a:solidFill>
                      </a:endParaRPr>
                    </a:p>
                  </a:txBody>
                  <a:tcPr/>
                </a:tc>
                <a:tc>
                  <a:txBody>
                    <a:bodyPr/>
                    <a:lstStyle/>
                    <a:p>
                      <a:pPr>
                        <a:spcBef>
                          <a:spcPts val="0"/>
                        </a:spcBef>
                      </a:pPr>
                      <a:endParaRPr lang="en-US" dirty="0"/>
                    </a:p>
                  </a:txBody>
                  <a:tcPr/>
                </a:tc>
                <a:extLst>
                  <a:ext uri="{0D108BD9-81ED-4DB2-BD59-A6C34878D82A}">
                    <a16:rowId xmlns:a16="http://schemas.microsoft.com/office/drawing/2014/main" val="3722411991"/>
                  </a:ext>
                </a:extLst>
              </a:tr>
              <a:tr h="370840">
                <a:tc>
                  <a:txBody>
                    <a:bodyPr/>
                    <a:lstStyle/>
                    <a:p>
                      <a:pPr>
                        <a:spcBef>
                          <a:spcPts val="0"/>
                        </a:spcBef>
                      </a:pPr>
                      <a:r>
                        <a:rPr lang="en-US" sz="1600" dirty="0"/>
                        <a:t>Olivier Sauter (0.05 </a:t>
                      </a:r>
                      <a:r>
                        <a:rPr lang="en-US" sz="1600" dirty="0" err="1"/>
                        <a:t>ppy</a:t>
                      </a:r>
                      <a:r>
                        <a:rPr lang="en-US" sz="1600" dirty="0"/>
                        <a:t>)</a:t>
                      </a:r>
                      <a:br>
                        <a:rPr lang="en-US" sz="1600" dirty="0"/>
                      </a:br>
                      <a:r>
                        <a:rPr lang="en-US" sz="1600" dirty="0"/>
                        <a:t> Antoine Merle (0.05 </a:t>
                      </a:r>
                      <a:r>
                        <a:rPr lang="en-US" sz="1600" dirty="0" err="1"/>
                        <a:t>ppy</a:t>
                      </a:r>
                      <a:r>
                        <a:rPr lang="en-US" sz="1600" dirty="0"/>
                        <a:t>)</a:t>
                      </a:r>
                      <a:br>
                        <a:rPr lang="en-US" sz="1600" dirty="0"/>
                      </a:br>
                      <a:r>
                        <a:rPr lang="en-US" sz="1600" dirty="0"/>
                        <a:t>(Frida Eriksson)</a:t>
                      </a:r>
                    </a:p>
                  </a:txBody>
                  <a:tcPr/>
                </a:tc>
                <a:tc>
                  <a:txBody>
                    <a:bodyPr/>
                    <a:lstStyle/>
                    <a:p>
                      <a:endParaRPr lang="en-US" dirty="0"/>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878949631"/>
                  </a:ext>
                </a:extLst>
              </a:tr>
              <a:tr h="370840">
                <a:tc>
                  <a:txBody>
                    <a:bodyPr/>
                    <a:lstStyle/>
                    <a:p>
                      <a:pPr>
                        <a:spcBef>
                          <a:spcPts val="0"/>
                        </a:spcBef>
                      </a:pPr>
                      <a:r>
                        <a:rPr lang="en-US" sz="1600" dirty="0"/>
                        <a:t>Stuart Henderson (0.1 </a:t>
                      </a:r>
                      <a:r>
                        <a:rPr lang="en-US" sz="1600" dirty="0" err="1"/>
                        <a:t>ppy</a:t>
                      </a:r>
                      <a:r>
                        <a:rPr lang="en-US" sz="1600" dirty="0"/>
                        <a:t>) </a:t>
                      </a:r>
                      <a:br>
                        <a:rPr lang="en-US" sz="1600" dirty="0"/>
                      </a:br>
                      <a:r>
                        <a:rPr lang="en-US" sz="1600" dirty="0"/>
                        <a:t>(Michele Romanelli)</a:t>
                      </a:r>
                      <a:br>
                        <a:rPr lang="en-US" sz="1600" dirty="0"/>
                      </a:br>
                      <a:r>
                        <a:rPr lang="en-US" sz="1600" dirty="0"/>
                        <a:t>(Nathan Cummings)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pPr>
                        <a:spcBef>
                          <a:spcPts val="0"/>
                        </a:spcBef>
                      </a:pPr>
                      <a:endParaRPr lang="en-US" dirty="0"/>
                    </a:p>
                  </a:txBody>
                  <a:tcPr/>
                </a:tc>
                <a:tc>
                  <a:txBody>
                    <a:bodyPr/>
                    <a:lstStyle/>
                    <a:p>
                      <a:pPr>
                        <a:spcBef>
                          <a:spcPts val="0"/>
                        </a:spcBef>
                      </a:pPr>
                      <a:endParaRPr lang="en-US" dirty="0">
                        <a:solidFill>
                          <a:schemeClr val="tx1"/>
                        </a:solidFill>
                      </a:endParaRPr>
                    </a:p>
                  </a:txBody>
                  <a:tcPr/>
                </a:tc>
                <a:tc>
                  <a:txBody>
                    <a:bodyPr/>
                    <a:lstStyle/>
                    <a:p>
                      <a:pPr>
                        <a:spcBef>
                          <a:spcPts val="0"/>
                        </a:spcBef>
                      </a:pPr>
                      <a:r>
                        <a:rPr lang="en-US" dirty="0"/>
                        <a:t>…</a:t>
                      </a:r>
                    </a:p>
                  </a:txBody>
                  <a:tcPr/>
                </a:tc>
                <a:extLst>
                  <a:ext uri="{0D108BD9-81ED-4DB2-BD59-A6C34878D82A}">
                    <a16:rowId xmlns:a16="http://schemas.microsoft.com/office/drawing/2014/main" val="1827841417"/>
                  </a:ext>
                </a:extLst>
              </a:tr>
              <a:tr h="370840">
                <a:tc>
                  <a:txBody>
                    <a:bodyPr/>
                    <a:lstStyle/>
                    <a:p>
                      <a:pPr>
                        <a:spcBef>
                          <a:spcPts val="0"/>
                        </a:spcBef>
                      </a:pPr>
                      <a:r>
                        <a:rPr lang="en-US" sz="1600" dirty="0"/>
                        <a:t>Philippe Huynh (0.3 </a:t>
                      </a:r>
                      <a:r>
                        <a:rPr lang="en-US" sz="1600" dirty="0" err="1"/>
                        <a:t>ppy</a:t>
                      </a:r>
                      <a:r>
                        <a:rPr lang="en-US" sz="1600" dirty="0"/>
                        <a:t>)</a:t>
                      </a:r>
                    </a:p>
                    <a:p>
                      <a:pPr>
                        <a:spcBef>
                          <a:spcPts val="0"/>
                        </a:spcBef>
                      </a:pPr>
                      <a:r>
                        <a:rPr lang="en-US" sz="1600" dirty="0" err="1"/>
                        <a:t>Ludovic</a:t>
                      </a:r>
                      <a:r>
                        <a:rPr lang="en-US" sz="1600" dirty="0"/>
                        <a:t> Fleury  (0.1 </a:t>
                      </a:r>
                      <a:r>
                        <a:rPr lang="en-US" sz="1600" dirty="0" err="1"/>
                        <a:t>ppy</a:t>
                      </a:r>
                      <a:r>
                        <a:rPr lang="en-US" sz="1600"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47413626"/>
                  </a:ext>
                </a:extLst>
              </a:tr>
              <a:tr h="370840">
                <a:tc>
                  <a:txBody>
                    <a:bodyPr/>
                    <a:lstStyle/>
                    <a:p>
                      <a:pPr>
                        <a:spcBef>
                          <a:spcPts val="0"/>
                        </a:spcBef>
                      </a:pPr>
                      <a:r>
                        <a:rPr lang="en-US" sz="1600" dirty="0"/>
                        <a:t>Silvana Nowak (0.1 </a:t>
                      </a:r>
                      <a:r>
                        <a:rPr lang="en-US" sz="1600" dirty="0" err="1"/>
                        <a:t>ppy</a:t>
                      </a:r>
                      <a:r>
                        <a:rPr lang="en-US"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pPr>
                        <a:spcBef>
                          <a:spcPts val="0"/>
                        </a:spcBef>
                      </a:pPr>
                      <a:endParaRPr lang="en-US" dirty="0"/>
                    </a:p>
                  </a:txBody>
                  <a:tcPr/>
                </a:tc>
                <a:tc>
                  <a:txBody>
                    <a:bodyPr/>
                    <a:lstStyle/>
                    <a:p>
                      <a:pPr>
                        <a:spcBef>
                          <a:spcPts val="0"/>
                        </a:spcBef>
                      </a:pPr>
                      <a:endParaRPr lang="en-US" dirty="0">
                        <a:solidFill>
                          <a:schemeClr val="tx1"/>
                        </a:solidFill>
                      </a:endParaRPr>
                    </a:p>
                  </a:txBody>
                  <a:tcPr/>
                </a:tc>
                <a:tc>
                  <a:txBody>
                    <a:bodyPr/>
                    <a:lstStyle/>
                    <a:p>
                      <a:pPr>
                        <a:spcBef>
                          <a:spcPts val="0"/>
                        </a:spcBef>
                      </a:pPr>
                      <a:endParaRPr lang="en-US" dirty="0"/>
                    </a:p>
                  </a:txBody>
                  <a:tcPr/>
                </a:tc>
                <a:extLst>
                  <a:ext uri="{0D108BD9-81ED-4DB2-BD59-A6C34878D82A}">
                    <a16:rowId xmlns:a16="http://schemas.microsoft.com/office/drawing/2014/main" val="2599783867"/>
                  </a:ext>
                </a:extLst>
              </a:tr>
              <a:tr h="370840">
                <a:tc>
                  <a:txBody>
                    <a:bodyPr/>
                    <a:lstStyle/>
                    <a:p>
                      <a:pPr>
                        <a:spcBef>
                          <a:spcPts val="0"/>
                        </a:spcBef>
                      </a:pPr>
                      <a:r>
                        <a:rPr lang="en-US" sz="1600" dirty="0"/>
                        <a:t>Irena Ivanova </a:t>
                      </a:r>
                      <a:r>
                        <a:rPr lang="en-US" sz="1600" dirty="0" err="1"/>
                        <a:t>Stanik</a:t>
                      </a:r>
                      <a:r>
                        <a:rPr lang="en-US" sz="1600" dirty="0"/>
                        <a:t> (0.2 </a:t>
                      </a:r>
                      <a:r>
                        <a:rPr lang="en-US" sz="1600" dirty="0" err="1"/>
                        <a:t>ppy</a:t>
                      </a:r>
                      <a:r>
                        <a:rPr lang="en-US" sz="1600" dirty="0"/>
                        <a:t>)</a:t>
                      </a:r>
                    </a:p>
                    <a:p>
                      <a:pPr>
                        <a:spcBef>
                          <a:spcPts val="0"/>
                        </a:spcBef>
                      </a:pPr>
                      <a:r>
                        <a:rPr lang="en-US" sz="1600" dirty="0"/>
                        <a:t>Michal </a:t>
                      </a:r>
                      <a:r>
                        <a:rPr lang="en-US" sz="1600" dirty="0" err="1"/>
                        <a:t>Poradzinski</a:t>
                      </a:r>
                      <a:r>
                        <a:rPr lang="en-US" sz="1600" dirty="0"/>
                        <a:t> (0.4 </a:t>
                      </a:r>
                      <a:r>
                        <a:rPr lang="en-US" sz="1600" dirty="0" err="1"/>
                        <a:t>ppy</a:t>
                      </a:r>
                      <a:r>
                        <a:rPr lang="en-US"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pPr>
                        <a:spcBef>
                          <a:spcPts val="0"/>
                        </a:spcBef>
                      </a:pPr>
                      <a:endParaRPr lang="en-US" dirty="0"/>
                    </a:p>
                  </a:txBody>
                  <a:tcPr/>
                </a:tc>
                <a:tc>
                  <a:txBody>
                    <a:bodyPr/>
                    <a:lstStyle/>
                    <a:p>
                      <a:pPr>
                        <a:spcBef>
                          <a:spcPts val="0"/>
                        </a:spcBef>
                      </a:pPr>
                      <a:endParaRPr lang="en-US" dirty="0">
                        <a:solidFill>
                          <a:schemeClr val="tx1"/>
                        </a:solidFill>
                      </a:endParaRPr>
                    </a:p>
                  </a:txBody>
                  <a:tcPr/>
                </a:tc>
                <a:tc>
                  <a:txBody>
                    <a:bodyPr/>
                    <a:lstStyle/>
                    <a:p>
                      <a:pPr>
                        <a:spcBef>
                          <a:spcPts val="0"/>
                        </a:spcBef>
                      </a:pPr>
                      <a:endParaRPr lang="en-US" dirty="0"/>
                    </a:p>
                  </a:txBody>
                  <a:tcPr/>
                </a:tc>
                <a:extLst>
                  <a:ext uri="{0D108BD9-81ED-4DB2-BD59-A6C34878D82A}">
                    <a16:rowId xmlns:a16="http://schemas.microsoft.com/office/drawing/2014/main" val="2718617529"/>
                  </a:ext>
                </a:extLst>
              </a:tr>
              <a:tr h="370840">
                <a:tc>
                  <a:txBody>
                    <a:bodyPr/>
                    <a:lstStyle/>
                    <a:p>
                      <a:pPr>
                        <a:spcBef>
                          <a:spcPts val="0"/>
                        </a:spcBef>
                      </a:pPr>
                      <a:r>
                        <a:rPr lang="en-US" sz="1600" dirty="0"/>
                        <a:t>Par Strand (0.1 </a:t>
                      </a:r>
                      <a:r>
                        <a:rPr lang="en-US" sz="1600" dirty="0" err="1"/>
                        <a:t>ppy</a:t>
                      </a:r>
                      <a:r>
                        <a:rPr lang="en-US" sz="1600" dirty="0"/>
                        <a:t>)</a:t>
                      </a:r>
                      <a:br>
                        <a:rPr lang="en-US" sz="1600" dirty="0"/>
                      </a:br>
                      <a:r>
                        <a:rPr lang="en-US" sz="1600" dirty="0"/>
                        <a:t>Emil </a:t>
                      </a:r>
                      <a:r>
                        <a:rPr lang="en-US" sz="1600" dirty="0" err="1"/>
                        <a:t>Fransson</a:t>
                      </a:r>
                      <a:r>
                        <a:rPr lang="en-US" sz="1600" dirty="0"/>
                        <a:t> (0.1 </a:t>
                      </a:r>
                      <a:r>
                        <a:rPr lang="en-US" sz="1600" dirty="0" err="1"/>
                        <a:t>ppy</a:t>
                      </a:r>
                      <a:r>
                        <a:rPr lang="en-US" sz="1600" dirty="0"/>
                        <a:t>)</a:t>
                      </a:r>
                      <a:br>
                        <a:rPr lang="en-US" sz="1600" dirty="0"/>
                      </a:br>
                      <a:r>
                        <a:rPr lang="en-US" sz="1600" dirty="0"/>
                        <a:t>Thomas Johnson (0.05 </a:t>
                      </a:r>
                      <a:r>
                        <a:rPr lang="en-US" sz="1600" dirty="0" err="1"/>
                        <a:t>ppy</a:t>
                      </a:r>
                      <a:r>
                        <a:rPr lang="en-US" sz="1600" dirty="0"/>
                        <a:t>)</a:t>
                      </a:r>
                      <a:br>
                        <a:rPr lang="en-US" sz="1600" dirty="0"/>
                      </a:br>
                      <a:r>
                        <a:rPr lang="en-US" sz="1600" dirty="0"/>
                        <a:t>(</a:t>
                      </a:r>
                      <a:r>
                        <a:rPr lang="en-US" sz="1600" dirty="0" err="1"/>
                        <a:t>Dimitriy</a:t>
                      </a:r>
                      <a:r>
                        <a:rPr lang="en-US" sz="1600" dirty="0"/>
                        <a:t> </a:t>
                      </a:r>
                      <a:r>
                        <a:rPr lang="en-US" sz="1600" dirty="0" err="1"/>
                        <a:t>Yadykin</a:t>
                      </a:r>
                      <a:r>
                        <a:rPr lang="en-US" sz="16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dirty="0">
                        <a:solidFill>
                          <a:schemeClr val="dk1"/>
                        </a:solidFill>
                        <a:effectLst/>
                        <a:latin typeface="+mn-lt"/>
                        <a:ea typeface="+mn-ea"/>
                        <a:cs typeface="+mn-cs"/>
                      </a:endParaRPr>
                    </a:p>
                  </a:txBody>
                  <a:tcPr/>
                </a:tc>
                <a:tc>
                  <a:txBody>
                    <a:bodyPr/>
                    <a:lstStyle/>
                    <a:p>
                      <a:pPr>
                        <a:spcBef>
                          <a:spcPts val="0"/>
                        </a:spcBef>
                      </a:pPr>
                      <a:endParaRPr lang="en-US" dirty="0"/>
                    </a:p>
                  </a:txBody>
                  <a:tcPr/>
                </a:tc>
                <a:tc>
                  <a:txBody>
                    <a:bodyPr/>
                    <a:lstStyle/>
                    <a:p>
                      <a:pPr>
                        <a:spcBef>
                          <a:spcPts val="0"/>
                        </a:spcBef>
                      </a:pPr>
                      <a:endParaRPr lang="en-US" dirty="0">
                        <a:solidFill>
                          <a:schemeClr val="tx1"/>
                        </a:solidFill>
                      </a:endParaRPr>
                    </a:p>
                  </a:txBody>
                  <a:tcPr/>
                </a:tc>
                <a:tc>
                  <a:txBody>
                    <a:bodyPr/>
                    <a:lstStyle/>
                    <a:p>
                      <a:pPr>
                        <a:spcBef>
                          <a:spcPts val="0"/>
                        </a:spcBef>
                      </a:pPr>
                      <a:endParaRPr lang="en-US" dirty="0"/>
                    </a:p>
                  </a:txBody>
                  <a:tcPr/>
                </a:tc>
                <a:extLst>
                  <a:ext uri="{0D108BD9-81ED-4DB2-BD59-A6C34878D82A}">
                    <a16:rowId xmlns:a16="http://schemas.microsoft.com/office/drawing/2014/main" val="2095814425"/>
                  </a:ext>
                </a:extLst>
              </a:tr>
            </a:tbl>
          </a:graphicData>
        </a:graphic>
      </p:graphicFrame>
      <p:sp>
        <p:nvSpPr>
          <p:cNvPr id="4" name="TextBox 3">
            <a:extLst>
              <a:ext uri="{FF2B5EF4-FFF2-40B4-BE49-F238E27FC236}">
                <a16:creationId xmlns:a16="http://schemas.microsoft.com/office/drawing/2014/main" id="{61F3BFDF-22F8-D34B-962E-32127E53702A}"/>
              </a:ext>
            </a:extLst>
          </p:cNvPr>
          <p:cNvSpPr txBox="1"/>
          <p:nvPr/>
        </p:nvSpPr>
        <p:spPr>
          <a:xfrm>
            <a:off x="5374628" y="1078567"/>
            <a:ext cx="1061169"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ETS dev</a:t>
            </a:r>
          </a:p>
        </p:txBody>
      </p:sp>
      <p:sp>
        <p:nvSpPr>
          <p:cNvPr id="5" name="TextBox 4">
            <a:extLst>
              <a:ext uri="{FF2B5EF4-FFF2-40B4-BE49-F238E27FC236}">
                <a16:creationId xmlns:a16="http://schemas.microsoft.com/office/drawing/2014/main" id="{837C97A4-3E01-D745-9A55-DD7FA9CADF27}"/>
              </a:ext>
            </a:extLst>
          </p:cNvPr>
          <p:cNvSpPr txBox="1"/>
          <p:nvPr/>
        </p:nvSpPr>
        <p:spPr>
          <a:xfrm>
            <a:off x="5794314" y="1857747"/>
            <a:ext cx="3809464"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GB" sz="1200" dirty="0"/>
              <a:t>Support AUG / MST1 modelling when needed - data</a:t>
            </a:r>
          </a:p>
        </p:txBody>
      </p:sp>
      <p:sp>
        <p:nvSpPr>
          <p:cNvPr id="6" name="TextBox 5">
            <a:extLst>
              <a:ext uri="{FF2B5EF4-FFF2-40B4-BE49-F238E27FC236}">
                <a16:creationId xmlns:a16="http://schemas.microsoft.com/office/drawing/2014/main" id="{DE010AC5-9B5D-6C40-AD1F-AD7705BDFD3E}"/>
              </a:ext>
            </a:extLst>
          </p:cNvPr>
          <p:cNvSpPr txBox="1"/>
          <p:nvPr/>
        </p:nvSpPr>
        <p:spPr>
          <a:xfrm>
            <a:off x="6672502" y="1092067"/>
            <a:ext cx="3586144"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ETS dev &amp; maintance, EWE-3 coordination</a:t>
            </a:r>
          </a:p>
        </p:txBody>
      </p:sp>
      <p:sp>
        <p:nvSpPr>
          <p:cNvPr id="7" name="TextBox 6">
            <a:extLst>
              <a:ext uri="{FF2B5EF4-FFF2-40B4-BE49-F238E27FC236}">
                <a16:creationId xmlns:a16="http://schemas.microsoft.com/office/drawing/2014/main" id="{ACB54260-D140-0B44-B139-858BA5DCF366}"/>
              </a:ext>
            </a:extLst>
          </p:cNvPr>
          <p:cNvSpPr txBox="1"/>
          <p:nvPr/>
        </p:nvSpPr>
        <p:spPr>
          <a:xfrm>
            <a:off x="5794314" y="2289299"/>
            <a:ext cx="3830078" cy="461666"/>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Support TCV / MST1 modelling when needed – data</a:t>
            </a:r>
          </a:p>
          <a:p>
            <a:pPr algn="ctr"/>
            <a:r>
              <a:rPr lang="en-GB" sz="1200" dirty="0"/>
              <a:t>Test of the NTM stabilization/control</a:t>
            </a:r>
            <a:endParaRPr lang="en-PT" sz="1200" dirty="0"/>
          </a:p>
        </p:txBody>
      </p:sp>
      <p:sp>
        <p:nvSpPr>
          <p:cNvPr id="8" name="TextBox 7">
            <a:extLst>
              <a:ext uri="{FF2B5EF4-FFF2-40B4-BE49-F238E27FC236}">
                <a16:creationId xmlns:a16="http://schemas.microsoft.com/office/drawing/2014/main" id="{21FDA4D6-5304-A14B-95B2-C5675A531DFE}"/>
              </a:ext>
            </a:extLst>
          </p:cNvPr>
          <p:cNvSpPr txBox="1"/>
          <p:nvPr/>
        </p:nvSpPr>
        <p:spPr>
          <a:xfrm>
            <a:off x="5794314" y="2780103"/>
            <a:ext cx="2995159" cy="276999"/>
          </a:xfrm>
          <a:prstGeom prst="rect">
            <a:avLst/>
          </a:prstGeom>
          <a:solidFill>
            <a:schemeClr val="accent3">
              <a:lumMod val="60000"/>
              <a:lumOff val="40000"/>
            </a:schemeClr>
          </a:solidFill>
          <a:ln>
            <a:solidFill>
              <a:schemeClr val="lt1"/>
            </a:solidFill>
          </a:ln>
        </p:spPr>
        <p:txBody>
          <a:bodyPr wrap="square" rtlCol="0">
            <a:spAutoFit/>
          </a:bodyPr>
          <a:lstStyle/>
          <a:p>
            <a:pPr algn="ctr"/>
            <a:r>
              <a:rPr lang="en-PT" sz="1200" dirty="0"/>
              <a:t>TCV modelling</a:t>
            </a:r>
          </a:p>
        </p:txBody>
      </p:sp>
      <p:sp>
        <p:nvSpPr>
          <p:cNvPr id="10" name="TextBox 9">
            <a:extLst>
              <a:ext uri="{FF2B5EF4-FFF2-40B4-BE49-F238E27FC236}">
                <a16:creationId xmlns:a16="http://schemas.microsoft.com/office/drawing/2014/main" id="{9AD4C1C8-7A6F-CF4B-9415-72A0055B4920}"/>
              </a:ext>
            </a:extLst>
          </p:cNvPr>
          <p:cNvSpPr txBox="1"/>
          <p:nvPr/>
        </p:nvSpPr>
        <p:spPr>
          <a:xfrm>
            <a:off x="5775412" y="3086239"/>
            <a:ext cx="3830078" cy="283566"/>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Support JET modelling when needed - data</a:t>
            </a:r>
          </a:p>
        </p:txBody>
      </p:sp>
      <p:sp>
        <p:nvSpPr>
          <p:cNvPr id="11" name="TextBox 10">
            <a:extLst>
              <a:ext uri="{FF2B5EF4-FFF2-40B4-BE49-F238E27FC236}">
                <a16:creationId xmlns:a16="http://schemas.microsoft.com/office/drawing/2014/main" id="{3CEDFD41-1FE8-C849-A98E-732DE289DEEF}"/>
              </a:ext>
            </a:extLst>
          </p:cNvPr>
          <p:cNvSpPr txBox="1"/>
          <p:nvPr/>
        </p:nvSpPr>
        <p:spPr>
          <a:xfrm>
            <a:off x="5387384" y="3682507"/>
            <a:ext cx="4387683" cy="283566"/>
          </a:xfrm>
          <a:prstGeom prst="rect">
            <a:avLst/>
          </a:prstGeom>
          <a:solidFill>
            <a:schemeClr val="accent3">
              <a:lumMod val="60000"/>
              <a:lumOff val="40000"/>
            </a:schemeClr>
          </a:solidFill>
          <a:ln>
            <a:solidFill>
              <a:schemeClr val="lt1"/>
            </a:solidFill>
          </a:ln>
        </p:spPr>
        <p:txBody>
          <a:bodyPr wrap="square" rtlCol="0">
            <a:spAutoFit/>
          </a:bodyPr>
          <a:lstStyle/>
          <a:p>
            <a:pPr algn="ctr"/>
            <a:r>
              <a:rPr lang="en-PT" sz="1200" dirty="0"/>
              <a:t>ETS data translation tools</a:t>
            </a:r>
          </a:p>
        </p:txBody>
      </p:sp>
      <p:sp>
        <p:nvSpPr>
          <p:cNvPr id="9" name="TextBox 8">
            <a:extLst>
              <a:ext uri="{FF2B5EF4-FFF2-40B4-BE49-F238E27FC236}">
                <a16:creationId xmlns:a16="http://schemas.microsoft.com/office/drawing/2014/main" id="{8F6122BE-57BA-CE46-ACAC-FD4F1EC7A52E}"/>
              </a:ext>
            </a:extLst>
          </p:cNvPr>
          <p:cNvSpPr txBox="1"/>
          <p:nvPr/>
        </p:nvSpPr>
        <p:spPr>
          <a:xfrm>
            <a:off x="5387387" y="3392376"/>
            <a:ext cx="1061169" cy="276999"/>
          </a:xfrm>
          <a:prstGeom prst="rect">
            <a:avLst/>
          </a:prstGeom>
          <a:solidFill>
            <a:schemeClr val="accent3">
              <a:lumMod val="60000"/>
              <a:lumOff val="40000"/>
            </a:schemeClr>
          </a:solidFill>
          <a:ln>
            <a:solidFill>
              <a:schemeClr val="lt1"/>
            </a:solidFill>
          </a:ln>
        </p:spPr>
        <p:txBody>
          <a:bodyPr wrap="square" rtlCol="0">
            <a:spAutoFit/>
          </a:bodyPr>
          <a:lstStyle/>
          <a:p>
            <a:pPr algn="ctr"/>
            <a:r>
              <a:rPr lang="en-PT" sz="1200" dirty="0"/>
              <a:t>ETS dev</a:t>
            </a:r>
          </a:p>
        </p:txBody>
      </p:sp>
      <p:sp>
        <p:nvSpPr>
          <p:cNvPr id="12" name="TextBox 11">
            <a:extLst>
              <a:ext uri="{FF2B5EF4-FFF2-40B4-BE49-F238E27FC236}">
                <a16:creationId xmlns:a16="http://schemas.microsoft.com/office/drawing/2014/main" id="{4EBEFEEA-1BDF-E348-BB6E-DE04EEBBDADE}"/>
              </a:ext>
            </a:extLst>
          </p:cNvPr>
          <p:cNvSpPr txBox="1"/>
          <p:nvPr/>
        </p:nvSpPr>
        <p:spPr>
          <a:xfrm>
            <a:off x="5794315" y="1390248"/>
            <a:ext cx="1338975"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GB" sz="1200" dirty="0"/>
              <a:t>C</a:t>
            </a:r>
            <a:r>
              <a:rPr lang="en-PT" sz="1200" dirty="0"/>
              <a:t>ore-edge dev</a:t>
            </a:r>
          </a:p>
        </p:txBody>
      </p:sp>
      <p:sp>
        <p:nvSpPr>
          <p:cNvPr id="13" name="TextBox 12">
            <a:extLst>
              <a:ext uri="{FF2B5EF4-FFF2-40B4-BE49-F238E27FC236}">
                <a16:creationId xmlns:a16="http://schemas.microsoft.com/office/drawing/2014/main" id="{2C38CA15-BC5A-624E-AE9D-5FAC0537A780}"/>
              </a:ext>
            </a:extLst>
          </p:cNvPr>
          <p:cNvSpPr txBox="1"/>
          <p:nvPr/>
        </p:nvSpPr>
        <p:spPr>
          <a:xfrm>
            <a:off x="5511419" y="4003838"/>
            <a:ext cx="1904764"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JET DT + ICRH/NBI synergy</a:t>
            </a:r>
          </a:p>
        </p:txBody>
      </p:sp>
      <p:sp>
        <p:nvSpPr>
          <p:cNvPr id="14" name="TextBox 13">
            <a:extLst>
              <a:ext uri="{FF2B5EF4-FFF2-40B4-BE49-F238E27FC236}">
                <a16:creationId xmlns:a16="http://schemas.microsoft.com/office/drawing/2014/main" id="{20A69BFE-8F7B-5042-AE8E-88E333228282}"/>
              </a:ext>
            </a:extLst>
          </p:cNvPr>
          <p:cNvSpPr txBox="1"/>
          <p:nvPr/>
        </p:nvSpPr>
        <p:spPr>
          <a:xfrm>
            <a:off x="7633729" y="4015348"/>
            <a:ext cx="2141338" cy="283566"/>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WEST with ICRH + LH simulator</a:t>
            </a:r>
          </a:p>
        </p:txBody>
      </p:sp>
      <p:sp>
        <p:nvSpPr>
          <p:cNvPr id="15" name="TextBox 14">
            <a:extLst>
              <a:ext uri="{FF2B5EF4-FFF2-40B4-BE49-F238E27FC236}">
                <a16:creationId xmlns:a16="http://schemas.microsoft.com/office/drawing/2014/main" id="{FC964541-B7ED-954E-B023-67405603145E}"/>
              </a:ext>
            </a:extLst>
          </p:cNvPr>
          <p:cNvSpPr txBox="1"/>
          <p:nvPr/>
        </p:nvSpPr>
        <p:spPr>
          <a:xfrm>
            <a:off x="6639873" y="4298915"/>
            <a:ext cx="3135194" cy="276999"/>
          </a:xfrm>
          <a:prstGeom prst="rect">
            <a:avLst/>
          </a:prstGeom>
          <a:solidFill>
            <a:schemeClr val="accent6">
              <a:lumMod val="60000"/>
              <a:lumOff val="40000"/>
            </a:schemeClr>
          </a:solidFill>
          <a:ln>
            <a:solidFill>
              <a:schemeClr val="lt1"/>
            </a:solidFill>
          </a:ln>
        </p:spPr>
        <p:txBody>
          <a:bodyPr wrap="square" rtlCol="0">
            <a:spAutoFit/>
          </a:bodyPr>
          <a:lstStyle/>
          <a:p>
            <a:r>
              <a:rPr lang="en-PT" sz="1200" dirty="0"/>
              <a:t>Support WEST modelling when needed - data</a:t>
            </a:r>
          </a:p>
        </p:txBody>
      </p:sp>
      <p:sp>
        <p:nvSpPr>
          <p:cNvPr id="16" name="TextBox 15">
            <a:extLst>
              <a:ext uri="{FF2B5EF4-FFF2-40B4-BE49-F238E27FC236}">
                <a16:creationId xmlns:a16="http://schemas.microsoft.com/office/drawing/2014/main" id="{4BB7BEA5-CE48-C84F-884B-0F3FD206A58A}"/>
              </a:ext>
            </a:extLst>
          </p:cNvPr>
          <p:cNvSpPr txBox="1"/>
          <p:nvPr/>
        </p:nvSpPr>
        <p:spPr>
          <a:xfrm>
            <a:off x="5794314" y="4595007"/>
            <a:ext cx="3095043"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NTM modelling</a:t>
            </a:r>
          </a:p>
        </p:txBody>
      </p:sp>
      <p:sp>
        <p:nvSpPr>
          <p:cNvPr id="17" name="TextBox 16">
            <a:extLst>
              <a:ext uri="{FF2B5EF4-FFF2-40B4-BE49-F238E27FC236}">
                <a16:creationId xmlns:a16="http://schemas.microsoft.com/office/drawing/2014/main" id="{A0ACC0B0-0DC7-C646-B57C-3D25618F04D1}"/>
              </a:ext>
            </a:extLst>
          </p:cNvPr>
          <p:cNvSpPr txBox="1"/>
          <p:nvPr/>
        </p:nvSpPr>
        <p:spPr>
          <a:xfrm>
            <a:off x="8683717" y="6539777"/>
            <a:ext cx="1950906" cy="276999"/>
          </a:xfrm>
          <a:prstGeom prst="rect">
            <a:avLst/>
          </a:prstGeom>
          <a:solidFill>
            <a:schemeClr val="accent3">
              <a:lumMod val="60000"/>
              <a:lumOff val="40000"/>
            </a:schemeClr>
          </a:solidFill>
        </p:spPr>
        <p:txBody>
          <a:bodyPr wrap="square" rtlCol="0">
            <a:spAutoFit/>
          </a:bodyPr>
          <a:lstStyle/>
          <a:p>
            <a:pPr algn="ctr"/>
            <a:r>
              <a:rPr lang="en-GB" sz="1200" dirty="0"/>
              <a:t>E</a:t>
            </a:r>
            <a:r>
              <a:rPr lang="en-PT" sz="1200" dirty="0"/>
              <a:t>xternal member to EWE-3</a:t>
            </a:r>
          </a:p>
        </p:txBody>
      </p:sp>
      <p:sp>
        <p:nvSpPr>
          <p:cNvPr id="18" name="TextBox 17">
            <a:extLst>
              <a:ext uri="{FF2B5EF4-FFF2-40B4-BE49-F238E27FC236}">
                <a16:creationId xmlns:a16="http://schemas.microsoft.com/office/drawing/2014/main" id="{DBE402AD-4D93-5341-85D7-B6633B62A41F}"/>
              </a:ext>
            </a:extLst>
          </p:cNvPr>
          <p:cNvSpPr txBox="1"/>
          <p:nvPr/>
        </p:nvSpPr>
        <p:spPr>
          <a:xfrm>
            <a:off x="7190080" y="6542322"/>
            <a:ext cx="1333530" cy="276999"/>
          </a:xfrm>
          <a:prstGeom prst="rect">
            <a:avLst/>
          </a:prstGeom>
          <a:solidFill>
            <a:schemeClr val="accent6">
              <a:lumMod val="60000"/>
              <a:lumOff val="40000"/>
            </a:schemeClr>
          </a:solidFill>
        </p:spPr>
        <p:txBody>
          <a:bodyPr wrap="square" rtlCol="0">
            <a:spAutoFit/>
          </a:bodyPr>
          <a:lstStyle/>
          <a:p>
            <a:pPr algn="ctr"/>
            <a:r>
              <a:rPr lang="en-PT" sz="1200" dirty="0"/>
              <a:t>EWE-3 member</a:t>
            </a:r>
          </a:p>
        </p:txBody>
      </p:sp>
      <p:sp>
        <p:nvSpPr>
          <p:cNvPr id="20" name="TextBox 19">
            <a:extLst>
              <a:ext uri="{FF2B5EF4-FFF2-40B4-BE49-F238E27FC236}">
                <a16:creationId xmlns:a16="http://schemas.microsoft.com/office/drawing/2014/main" id="{7C93171E-2A9D-2840-90DB-B9D79D81E2FE}"/>
              </a:ext>
            </a:extLst>
          </p:cNvPr>
          <p:cNvSpPr txBox="1"/>
          <p:nvPr/>
        </p:nvSpPr>
        <p:spPr>
          <a:xfrm>
            <a:off x="5563107" y="4860967"/>
            <a:ext cx="2697189" cy="276999"/>
          </a:xfrm>
          <a:prstGeom prst="rect">
            <a:avLst/>
          </a:prstGeom>
          <a:solidFill>
            <a:schemeClr val="accent6">
              <a:lumMod val="60000"/>
              <a:lumOff val="40000"/>
            </a:schemeClr>
          </a:solidFill>
          <a:ln>
            <a:solidFill>
              <a:schemeClr val="lt1"/>
            </a:solidFill>
          </a:ln>
        </p:spPr>
        <p:txBody>
          <a:bodyPr wrap="square" rtlCol="0">
            <a:spAutoFit/>
          </a:bodyPr>
          <a:lstStyle/>
          <a:p>
            <a:r>
              <a:rPr lang="en-GB" sz="1200" dirty="0"/>
              <a:t>I</a:t>
            </a:r>
            <a:r>
              <a:rPr lang="en-PT" sz="1200" dirty="0"/>
              <a:t>mpurity transport for JET, AUG and TCV</a:t>
            </a:r>
          </a:p>
        </p:txBody>
      </p:sp>
      <p:sp>
        <p:nvSpPr>
          <p:cNvPr id="21" name="TextBox 20">
            <a:extLst>
              <a:ext uri="{FF2B5EF4-FFF2-40B4-BE49-F238E27FC236}">
                <a16:creationId xmlns:a16="http://schemas.microsoft.com/office/drawing/2014/main" id="{BB114BC0-DA12-2245-9D17-3A4602DE07A3}"/>
              </a:ext>
            </a:extLst>
          </p:cNvPr>
          <p:cNvSpPr txBox="1"/>
          <p:nvPr/>
        </p:nvSpPr>
        <p:spPr>
          <a:xfrm>
            <a:off x="5775413" y="5156044"/>
            <a:ext cx="1640771"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US" sz="1200" dirty="0"/>
              <a:t>ITBs in  JET</a:t>
            </a:r>
            <a:endParaRPr lang="en-PT" sz="1200" dirty="0"/>
          </a:p>
        </p:txBody>
      </p:sp>
      <p:sp>
        <p:nvSpPr>
          <p:cNvPr id="22" name="TextBox 21">
            <a:extLst>
              <a:ext uri="{FF2B5EF4-FFF2-40B4-BE49-F238E27FC236}">
                <a16:creationId xmlns:a16="http://schemas.microsoft.com/office/drawing/2014/main" id="{54200380-E545-A54B-977B-EC171715A6DD}"/>
              </a:ext>
            </a:extLst>
          </p:cNvPr>
          <p:cNvSpPr txBox="1"/>
          <p:nvPr/>
        </p:nvSpPr>
        <p:spPr>
          <a:xfrm>
            <a:off x="7553698" y="5156043"/>
            <a:ext cx="2221368" cy="276999"/>
          </a:xfrm>
          <a:prstGeom prst="rect">
            <a:avLst/>
          </a:prstGeom>
          <a:solidFill>
            <a:schemeClr val="accent6">
              <a:lumMod val="60000"/>
              <a:lumOff val="40000"/>
            </a:schemeClr>
          </a:solidFill>
          <a:ln>
            <a:solidFill>
              <a:schemeClr val="lt1"/>
            </a:solidFill>
          </a:ln>
        </p:spPr>
        <p:txBody>
          <a:bodyPr wrap="square" rtlCol="0">
            <a:spAutoFit/>
          </a:bodyPr>
          <a:lstStyle/>
          <a:p>
            <a:r>
              <a:rPr lang="en-GB" sz="1200" dirty="0"/>
              <a:t>I</a:t>
            </a:r>
            <a:r>
              <a:rPr lang="en-PT" sz="1200" dirty="0"/>
              <a:t>mpurity transport for JET&amp;MST</a:t>
            </a:r>
          </a:p>
        </p:txBody>
      </p:sp>
      <p:sp>
        <p:nvSpPr>
          <p:cNvPr id="23" name="TextBox 22">
            <a:extLst>
              <a:ext uri="{FF2B5EF4-FFF2-40B4-BE49-F238E27FC236}">
                <a16:creationId xmlns:a16="http://schemas.microsoft.com/office/drawing/2014/main" id="{581D1D3E-FCC8-AC41-8AE9-DF26885BC01D}"/>
              </a:ext>
            </a:extLst>
          </p:cNvPr>
          <p:cNvSpPr txBox="1"/>
          <p:nvPr/>
        </p:nvSpPr>
        <p:spPr>
          <a:xfrm>
            <a:off x="6975616" y="5416479"/>
            <a:ext cx="963115"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US" sz="1200" dirty="0"/>
              <a:t>ETS training</a:t>
            </a:r>
            <a:endParaRPr lang="en-PT" sz="1200" dirty="0"/>
          </a:p>
        </p:txBody>
      </p:sp>
      <p:sp>
        <p:nvSpPr>
          <p:cNvPr id="24" name="TextBox 23">
            <a:extLst>
              <a:ext uri="{FF2B5EF4-FFF2-40B4-BE49-F238E27FC236}">
                <a16:creationId xmlns:a16="http://schemas.microsoft.com/office/drawing/2014/main" id="{55DAD9E4-704B-B74D-8C49-9B04666B79F7}"/>
              </a:ext>
            </a:extLst>
          </p:cNvPr>
          <p:cNvSpPr txBox="1"/>
          <p:nvPr/>
        </p:nvSpPr>
        <p:spPr>
          <a:xfrm>
            <a:off x="6975615" y="6206277"/>
            <a:ext cx="963115" cy="276999"/>
          </a:xfrm>
          <a:prstGeom prst="rect">
            <a:avLst/>
          </a:prstGeom>
          <a:solidFill>
            <a:schemeClr val="accent3">
              <a:lumMod val="60000"/>
              <a:lumOff val="40000"/>
            </a:schemeClr>
          </a:solidFill>
          <a:ln>
            <a:solidFill>
              <a:schemeClr val="lt1"/>
            </a:solidFill>
          </a:ln>
        </p:spPr>
        <p:txBody>
          <a:bodyPr wrap="square" rtlCol="0">
            <a:spAutoFit/>
          </a:bodyPr>
          <a:lstStyle/>
          <a:p>
            <a:pPr algn="ctr"/>
            <a:r>
              <a:rPr lang="en-US" sz="1200" dirty="0"/>
              <a:t>ETS training</a:t>
            </a:r>
            <a:endParaRPr lang="en-PT" sz="1200" dirty="0"/>
          </a:p>
        </p:txBody>
      </p:sp>
      <p:sp>
        <p:nvSpPr>
          <p:cNvPr id="25" name="TextBox 24">
            <a:extLst>
              <a:ext uri="{FF2B5EF4-FFF2-40B4-BE49-F238E27FC236}">
                <a16:creationId xmlns:a16="http://schemas.microsoft.com/office/drawing/2014/main" id="{A9D372A9-4AE3-8648-A44E-8CBB24D18A62}"/>
              </a:ext>
            </a:extLst>
          </p:cNvPr>
          <p:cNvSpPr txBox="1"/>
          <p:nvPr/>
        </p:nvSpPr>
        <p:spPr>
          <a:xfrm>
            <a:off x="5387385" y="6230915"/>
            <a:ext cx="1061169" cy="276999"/>
          </a:xfrm>
          <a:prstGeom prst="rect">
            <a:avLst/>
          </a:prstGeom>
          <a:solidFill>
            <a:schemeClr val="accent3">
              <a:lumMod val="60000"/>
              <a:lumOff val="40000"/>
            </a:schemeClr>
          </a:solidFill>
          <a:ln>
            <a:solidFill>
              <a:schemeClr val="lt1"/>
            </a:solidFill>
          </a:ln>
        </p:spPr>
        <p:txBody>
          <a:bodyPr wrap="square" rtlCol="0">
            <a:spAutoFit/>
          </a:bodyPr>
          <a:lstStyle/>
          <a:p>
            <a:pPr algn="ctr"/>
            <a:r>
              <a:rPr lang="en-PT" sz="1200" dirty="0"/>
              <a:t>ETS dev</a:t>
            </a:r>
          </a:p>
        </p:txBody>
      </p:sp>
      <p:sp>
        <p:nvSpPr>
          <p:cNvPr id="26" name="TextBox 25">
            <a:extLst>
              <a:ext uri="{FF2B5EF4-FFF2-40B4-BE49-F238E27FC236}">
                <a16:creationId xmlns:a16="http://schemas.microsoft.com/office/drawing/2014/main" id="{33CF25AE-9611-F54E-9057-04B857D77A8F}"/>
              </a:ext>
            </a:extLst>
          </p:cNvPr>
          <p:cNvSpPr txBox="1"/>
          <p:nvPr/>
        </p:nvSpPr>
        <p:spPr>
          <a:xfrm>
            <a:off x="5387384" y="5935838"/>
            <a:ext cx="1061169"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ETS dev</a:t>
            </a:r>
          </a:p>
        </p:txBody>
      </p:sp>
      <p:sp>
        <p:nvSpPr>
          <p:cNvPr id="27" name="TextBox 26">
            <a:extLst>
              <a:ext uri="{FF2B5EF4-FFF2-40B4-BE49-F238E27FC236}">
                <a16:creationId xmlns:a16="http://schemas.microsoft.com/office/drawing/2014/main" id="{0D651BE0-9299-BF43-B581-3629B17807AB}"/>
              </a:ext>
            </a:extLst>
          </p:cNvPr>
          <p:cNvSpPr txBox="1"/>
          <p:nvPr/>
        </p:nvSpPr>
        <p:spPr>
          <a:xfrm>
            <a:off x="6975615" y="5928776"/>
            <a:ext cx="963115"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US" sz="1200" dirty="0"/>
              <a:t>ETS training</a:t>
            </a:r>
            <a:endParaRPr lang="en-PT" sz="1200" dirty="0"/>
          </a:p>
        </p:txBody>
      </p:sp>
      <p:sp>
        <p:nvSpPr>
          <p:cNvPr id="28" name="TextBox 27">
            <a:extLst>
              <a:ext uri="{FF2B5EF4-FFF2-40B4-BE49-F238E27FC236}">
                <a16:creationId xmlns:a16="http://schemas.microsoft.com/office/drawing/2014/main" id="{5CA27144-45CA-B54B-BEE4-D6B1FC8D0630}"/>
              </a:ext>
            </a:extLst>
          </p:cNvPr>
          <p:cNvSpPr txBox="1"/>
          <p:nvPr/>
        </p:nvSpPr>
        <p:spPr>
          <a:xfrm>
            <a:off x="5361026" y="5432574"/>
            <a:ext cx="1061169"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PT" sz="1200" dirty="0"/>
              <a:t>ETS dev</a:t>
            </a:r>
          </a:p>
        </p:txBody>
      </p:sp>
      <p:sp>
        <p:nvSpPr>
          <p:cNvPr id="29" name="TextBox 28">
            <a:extLst>
              <a:ext uri="{FF2B5EF4-FFF2-40B4-BE49-F238E27FC236}">
                <a16:creationId xmlns:a16="http://schemas.microsoft.com/office/drawing/2014/main" id="{E7BF9CBB-D94A-FE48-A8B7-DCCA35B641EA}"/>
              </a:ext>
            </a:extLst>
          </p:cNvPr>
          <p:cNvSpPr txBox="1"/>
          <p:nvPr/>
        </p:nvSpPr>
        <p:spPr>
          <a:xfrm>
            <a:off x="6975616" y="5670196"/>
            <a:ext cx="963115" cy="276999"/>
          </a:xfrm>
          <a:prstGeom prst="rect">
            <a:avLst/>
          </a:prstGeom>
          <a:solidFill>
            <a:schemeClr val="accent6">
              <a:lumMod val="60000"/>
              <a:lumOff val="40000"/>
            </a:schemeClr>
          </a:solidFill>
          <a:ln>
            <a:solidFill>
              <a:schemeClr val="lt1"/>
            </a:solidFill>
          </a:ln>
        </p:spPr>
        <p:txBody>
          <a:bodyPr wrap="square" rtlCol="0">
            <a:spAutoFit/>
          </a:bodyPr>
          <a:lstStyle/>
          <a:p>
            <a:pPr algn="ctr"/>
            <a:r>
              <a:rPr lang="en-US" sz="1200" dirty="0"/>
              <a:t>ETS training</a:t>
            </a:r>
            <a:endParaRPr lang="en-PT" sz="1200" dirty="0"/>
          </a:p>
        </p:txBody>
      </p:sp>
      <p:sp>
        <p:nvSpPr>
          <p:cNvPr id="30" name="TextBox 29">
            <a:extLst>
              <a:ext uri="{FF2B5EF4-FFF2-40B4-BE49-F238E27FC236}">
                <a16:creationId xmlns:a16="http://schemas.microsoft.com/office/drawing/2014/main" id="{84A8E0DA-3690-3147-9F7E-AECE56B951F1}"/>
              </a:ext>
            </a:extLst>
          </p:cNvPr>
          <p:cNvSpPr txBox="1"/>
          <p:nvPr/>
        </p:nvSpPr>
        <p:spPr>
          <a:xfrm>
            <a:off x="2886344" y="6507913"/>
            <a:ext cx="1559594" cy="369332"/>
          </a:xfrm>
          <a:prstGeom prst="rect">
            <a:avLst/>
          </a:prstGeom>
          <a:noFill/>
        </p:spPr>
        <p:txBody>
          <a:bodyPr wrap="none" rtlCol="0">
            <a:spAutoFit/>
          </a:bodyPr>
          <a:lstStyle/>
          <a:p>
            <a:r>
              <a:rPr lang="en-PT" dirty="0"/>
              <a:t>Total ppy: 2.15</a:t>
            </a:r>
          </a:p>
        </p:txBody>
      </p:sp>
    </p:spTree>
    <p:extLst>
      <p:ext uri="{BB962C8B-B14F-4D97-AF65-F5344CB8AC3E}">
        <p14:creationId xmlns:p14="http://schemas.microsoft.com/office/powerpoint/2010/main" val="16314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EWE-0 Reflections</a:t>
            </a:r>
          </a:p>
        </p:txBody>
      </p:sp>
      <p:sp>
        <p:nvSpPr>
          <p:cNvPr id="5" name="Rectangle 4">
            <a:extLst>
              <a:ext uri="{FF2B5EF4-FFF2-40B4-BE49-F238E27FC236}">
                <a16:creationId xmlns:a16="http://schemas.microsoft.com/office/drawing/2014/main" id="{236E25FB-F5FF-844E-8C27-7ED3B1D4086F}"/>
              </a:ext>
            </a:extLst>
          </p:cNvPr>
          <p:cNvSpPr/>
          <p:nvPr/>
        </p:nvSpPr>
        <p:spPr>
          <a:xfrm>
            <a:off x="1083076" y="692697"/>
            <a:ext cx="10377996" cy="4981492"/>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79646">
                    <a:lumMod val="75000"/>
                  </a:srgbClr>
                </a:solidFill>
                <a:effectLst/>
                <a:uLnTx/>
                <a:uFillTx/>
                <a:latin typeface="Calibri" panose="020F0502020204030204" pitchFamily="34" charset="0"/>
                <a:ea typeface="+mn-ea"/>
                <a:cs typeface="Calibri" panose="020F0502020204030204" pitchFamily="34" charset="0"/>
              </a:rPr>
              <a:t>Interesting talk from ITER</a:t>
            </a:r>
            <a:endParaRPr kumimoji="0" lang="en-US" sz="18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sz="2000" b="1" dirty="0">
                <a:solidFill>
                  <a:srgbClr val="1F497D">
                    <a:lumMod val="75000"/>
                  </a:srgbClr>
                </a:solidFill>
                <a:latin typeface="Calibri" panose="020F0502020204030204" pitchFamily="34" charset="0"/>
                <a:cs typeface="Calibri" panose="020F0502020204030204" pitchFamily="34" charset="0"/>
              </a:rPr>
              <a:t>Taking on an alternative approach to application implementation</a:t>
            </a:r>
            <a:endParaRPr kumimoji="0" lang="en-US" sz="20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Alleviates some of the rigidness of Kepler, introduces a host of new features/issues</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Developer centric (err in the same way as ITM)</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Python based</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Builds on </a:t>
            </a:r>
            <a:r>
              <a:rPr lang="en-US" dirty="0" err="1">
                <a:solidFill>
                  <a:prstClr val="black">
                    <a:lumMod val="95000"/>
                    <a:lumOff val="5000"/>
                  </a:prstClr>
                </a:solidFill>
                <a:latin typeface="Calibri" panose="020F0502020204030204" pitchFamily="34" charset="0"/>
                <a:cs typeface="Calibri" panose="020F0502020204030204" pitchFamily="34" charset="0"/>
              </a:rPr>
              <a:t>EUROFusion</a:t>
            </a:r>
            <a:r>
              <a:rPr lang="en-US" dirty="0">
                <a:solidFill>
                  <a:prstClr val="black">
                    <a:lumMod val="95000"/>
                    <a:lumOff val="5000"/>
                  </a:prstClr>
                </a:solidFill>
                <a:latin typeface="Calibri" panose="020F0502020204030204" pitchFamily="34" charset="0"/>
                <a:cs typeface="Calibri" panose="020F0502020204030204" pitchFamily="34" charset="0"/>
              </a:rPr>
              <a:t> (</a:t>
            </a:r>
            <a:r>
              <a:rPr lang="en-US" dirty="0" err="1">
                <a:solidFill>
                  <a:prstClr val="black">
                    <a:lumMod val="95000"/>
                    <a:lumOff val="5000"/>
                  </a:prstClr>
                </a:solidFill>
                <a:latin typeface="Calibri" panose="020F0502020204030204" pitchFamily="34" charset="0"/>
                <a:cs typeface="Calibri" panose="020F0502020204030204" pitchFamily="34" charset="0"/>
              </a:rPr>
              <a:t>kepler</a:t>
            </a:r>
            <a:r>
              <a:rPr lang="en-US" dirty="0">
                <a:solidFill>
                  <a:prstClr val="black">
                    <a:lumMod val="95000"/>
                    <a:lumOff val="5000"/>
                  </a:prstClr>
                </a:solidFill>
                <a:latin typeface="Calibri" panose="020F0502020204030204" pitchFamily="34" charset="0"/>
                <a:cs typeface="Calibri" panose="020F0502020204030204" pitchFamily="34" charset="0"/>
              </a:rPr>
              <a:t>( support line but strong decoupling activity ongoing. </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WPCD need to reflect and act on this (</a:t>
            </a:r>
            <a:r>
              <a:rPr kumimoji="0" lang="en-US" sz="1800" b="0" i="0" u="none" strike="noStrike" kern="1200" cap="none" spc="0" normalizeH="0" baseline="0" noProof="0" dirty="0" err="1">
                <a:ln>
                  <a:noFill/>
                </a:ln>
                <a:solidFill>
                  <a:srgbClr val="7030A0"/>
                </a:solidFill>
                <a:effectLst/>
                <a:uLnTx/>
                <a:uFillTx/>
                <a:latin typeface="Calibri" panose="020F0502020204030204" pitchFamily="34" charset="0"/>
                <a:ea typeface="+mn-ea"/>
                <a:cs typeface="Calibri" panose="020F0502020204030204" pitchFamily="34" charset="0"/>
              </a:rPr>
              <a:t>cmp</a:t>
            </a: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David Kepler vs Python) discussion</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a:lnSpc>
                <a:spcPct val="150000"/>
              </a:lnSpc>
            </a:pPr>
            <a:r>
              <a:rPr lang="en-US" dirty="0">
                <a:solidFill>
                  <a:srgbClr val="0070C0"/>
                </a:solidFill>
                <a:latin typeface="Calibri" panose="020F0502020204030204" pitchFamily="34" charset="0"/>
                <a:cs typeface="Calibri" panose="020F0502020204030204" pitchFamily="34" charset="0"/>
              </a:rPr>
              <a:t>What is the strategic intentions of EUROfusion with the ITER support</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Being involved and providing the support is clearly very important!</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What is the balance of gain</a:t>
            </a:r>
            <a:r>
              <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 What is the ROI?</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lang="en-US" dirty="0">
                <a:solidFill>
                  <a:prstClr val="black">
                    <a:lumMod val="95000"/>
                    <a:lumOff val="5000"/>
                  </a:prstClr>
                </a:solidFill>
                <a:latin typeface="Calibri" panose="020F0502020204030204" pitchFamily="34" charset="0"/>
                <a:cs typeface="Calibri" panose="020F0502020204030204" pitchFamily="34" charset="0"/>
              </a:rPr>
              <a:t>Who, what or where is the prioritizations between ITER and WPCD made?</a:t>
            </a:r>
          </a:p>
          <a:p>
            <a:pPr marL="1657350" marR="0" lvl="3" indent="-285750" algn="l" defTabSz="914400" rtl="0" eaLnBrk="1" fontAlgn="auto" latinLnBrk="0" hangingPunct="1">
              <a:lnSpc>
                <a:spcPts val="3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I think that a strategy that puts WPCD back in focus is needed</a:t>
            </a:r>
          </a:p>
        </p:txBody>
      </p:sp>
    </p:spTree>
    <p:extLst>
      <p:ext uri="{BB962C8B-B14F-4D97-AF65-F5344CB8AC3E}">
        <p14:creationId xmlns:p14="http://schemas.microsoft.com/office/powerpoint/2010/main" val="271542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EWE-0 Action</a:t>
            </a:r>
          </a:p>
        </p:txBody>
      </p:sp>
      <p:sp>
        <p:nvSpPr>
          <p:cNvPr id="5" name="Rectangle 4">
            <a:extLst>
              <a:ext uri="{FF2B5EF4-FFF2-40B4-BE49-F238E27FC236}">
                <a16:creationId xmlns:a16="http://schemas.microsoft.com/office/drawing/2014/main" id="{236E25FB-F5FF-844E-8C27-7ED3B1D4086F}"/>
              </a:ext>
            </a:extLst>
          </p:cNvPr>
          <p:cNvSpPr/>
          <p:nvPr/>
        </p:nvSpPr>
        <p:spPr>
          <a:xfrm>
            <a:off x="923277" y="692697"/>
            <a:ext cx="10342485" cy="6151043"/>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79646">
                    <a:lumMod val="75000"/>
                  </a:srgbClr>
                </a:solidFill>
                <a:effectLst/>
                <a:uLnTx/>
                <a:uFillTx/>
                <a:latin typeface="Calibri" panose="020F0502020204030204" pitchFamily="34" charset="0"/>
                <a:ea typeface="+mn-ea"/>
                <a:cs typeface="Calibri" panose="020F0502020204030204" pitchFamily="34" charset="0"/>
              </a:rPr>
              <a:t>Becoming more agile -  user stories</a:t>
            </a:r>
            <a:endParaRPr kumimoji="0" lang="en-US" sz="18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sz="2000" b="1" dirty="0">
                <a:solidFill>
                  <a:srgbClr val="1F497D">
                    <a:lumMod val="75000"/>
                  </a:srgbClr>
                </a:solidFill>
                <a:latin typeface="Calibri" panose="020F0502020204030204" pitchFamily="34" charset="0"/>
                <a:cs typeface="Calibri" panose="020F0502020204030204" pitchFamily="34" charset="0"/>
              </a:rPr>
              <a:t>We are not always very good at selecting and acting on requests</a:t>
            </a:r>
            <a:endParaRPr kumimoji="0" lang="en-US" sz="20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After an interesting discussion yesterday we agreed to evaluate doing requirements in term of  user stories: </a:t>
            </a:r>
            <a:r>
              <a:rPr kumimoji="0" lang="en-US" sz="18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Rather than a </a:t>
            </a:r>
            <a:r>
              <a:rPr kumimoji="0" lang="en-US" sz="18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reques</a:t>
            </a:r>
            <a:r>
              <a:rPr lang="en-US" dirty="0">
                <a:latin typeface="Calibri" panose="020F0502020204030204" pitchFamily="34" charset="0"/>
                <a:cs typeface="Calibri" panose="020F0502020204030204" pitchFamily="34" charset="0"/>
              </a:rPr>
              <a:t>t </a:t>
            </a:r>
            <a:r>
              <a:rPr kumimoji="0" lang="en-US" sz="18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in the form: </a:t>
            </a:r>
          </a:p>
          <a:p>
            <a:pPr marL="1657350" lvl="3" indent="-285750">
              <a:lnSpc>
                <a:spcPts val="3000"/>
              </a:lnSpc>
              <a:buFont typeface="Wingdings" pitchFamily="2" charset="2"/>
              <a:buChar char="Ø"/>
              <a:defRPr/>
            </a:pPr>
            <a:r>
              <a:rPr lang="en-US" dirty="0">
                <a:solidFill>
                  <a:srgbClr val="0070C0"/>
                </a:solidFill>
                <a:latin typeface="Calibri" panose="020F0502020204030204" pitchFamily="34" charset="0"/>
                <a:cs typeface="Calibri" panose="020F0502020204030204" pitchFamily="34" charset="0"/>
              </a:rPr>
              <a:t>Neo for W modelling (J. Garcia)</a:t>
            </a:r>
          </a:p>
          <a:p>
            <a:pPr marL="1657350" lvl="3" indent="-285750">
              <a:lnSpc>
                <a:spcPts val="3000"/>
              </a:lnSpc>
              <a:buFont typeface="Wingdings" pitchFamily="2" charset="2"/>
              <a:buChar char="Ø"/>
              <a:defRPr/>
            </a:pPr>
            <a:endParaRPr lang="en-US" dirty="0">
              <a:solidFill>
                <a:srgbClr val="0070C0"/>
              </a:solidFill>
              <a:latin typeface="Calibri" panose="020F0502020204030204" pitchFamily="34" charset="0"/>
              <a:cs typeface="Calibri" panose="020F0502020204030204" pitchFamily="34" charset="0"/>
            </a:endParaRPr>
          </a:p>
          <a:p>
            <a:pPr>
              <a:lnSpc>
                <a:spcPct val="150000"/>
              </a:lnSpc>
            </a:pPr>
            <a:r>
              <a:rPr lang="en-US" dirty="0">
                <a:solidFill>
                  <a:prstClr val="black">
                    <a:lumMod val="95000"/>
                    <a:lumOff val="5000"/>
                  </a:prstClr>
                </a:solidFill>
                <a:latin typeface="Calibri" panose="020F0502020204030204" pitchFamily="34" charset="0"/>
                <a:cs typeface="Calibri" panose="020F0502020204030204" pitchFamily="34" charset="0"/>
              </a:rPr>
              <a:t>An equivalent user story could then be</a:t>
            </a:r>
          </a:p>
          <a:p>
            <a:pPr>
              <a:lnSpc>
                <a:spcPct val="150000"/>
              </a:lnSpc>
            </a:pPr>
            <a:r>
              <a:rPr lang="en-US" dirty="0">
                <a:solidFill>
                  <a:srgbClr val="0070C0"/>
                </a:solidFill>
                <a:latin typeface="Calibri" panose="020F0502020204030204" pitchFamily="34" charset="0"/>
                <a:cs typeface="Calibri" panose="020F0502020204030204" pitchFamily="34" charset="0"/>
              </a:rPr>
              <a:t>“I, J. Garcia as the JET TFL responsible for ETS4JET activity, would like to see ETS simulations of tungsten discharges with the NEO code. This is to evaluate the effect of poloidal asymmetries and contrast the result to other codes lacking these features.”</a:t>
            </a:r>
          </a:p>
          <a:p>
            <a:pPr>
              <a:lnSpc>
                <a:spcPct val="150000"/>
              </a:lnSpc>
            </a:pPr>
            <a:r>
              <a:rPr lang="en-US" dirty="0">
                <a:solidFill>
                  <a:prstClr val="black">
                    <a:lumMod val="95000"/>
                    <a:lumOff val="5000"/>
                  </a:prstClr>
                </a:solidFill>
                <a:latin typeface="Calibri" panose="020F0502020204030204" pitchFamily="34" charset="0"/>
                <a:cs typeface="Calibri" panose="020F0502020204030204" pitchFamily="34" charset="0"/>
              </a:rPr>
              <a:t>I.e. who, what and why is more easily expressed. We still need to properly break down this into  requirements and actionable items (and an assessment criteria!) But the process becomes more structured. </a:t>
            </a:r>
          </a:p>
          <a:p>
            <a:pPr>
              <a:lnSpc>
                <a:spcPct val="150000"/>
              </a:lnSpc>
            </a:pPr>
            <a:endParaRPr kumimoji="0" lang="en-US" sz="7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a:lnSpc>
                <a:spcPct val="150000"/>
              </a:lnSpc>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EWE-0 will review and decide on a way to start doing these from a) the current </a:t>
            </a:r>
            <a:r>
              <a:rPr lang="en-US" dirty="0">
                <a:solidFill>
                  <a:srgbClr val="7030A0"/>
                </a:solidFill>
                <a:latin typeface="Calibri" panose="020F0502020204030204" pitchFamily="34" charset="0"/>
                <a:cs typeface="Calibri" panose="020F0502020204030204" pitchFamily="34" charset="0"/>
              </a:rPr>
              <a:t> requirement list and </a:t>
            </a: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b) the JET, MST, SA list of suggested </a:t>
            </a:r>
            <a:r>
              <a:rPr kumimoji="0" lang="en-US" sz="1800" b="0" i="0" u="none" strike="noStrike" kern="1200" cap="none" spc="0" normalizeH="0" baseline="0" noProof="0" dirty="0" err="1">
                <a:ln>
                  <a:noFill/>
                </a:ln>
                <a:solidFill>
                  <a:srgbClr val="7030A0"/>
                </a:solidFill>
                <a:effectLst/>
                <a:uLnTx/>
                <a:uFillTx/>
                <a:latin typeface="Calibri" panose="020F0502020204030204" pitchFamily="34" charset="0"/>
                <a:ea typeface="+mn-ea"/>
                <a:cs typeface="Calibri" panose="020F0502020204030204" pitchFamily="34" charset="0"/>
              </a:rPr>
              <a:t>neds</a:t>
            </a: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a:t>
            </a:r>
          </a:p>
        </p:txBody>
      </p:sp>
    </p:spTree>
    <p:extLst>
      <p:ext uri="{BB962C8B-B14F-4D97-AF65-F5344CB8AC3E}">
        <p14:creationId xmlns:p14="http://schemas.microsoft.com/office/powerpoint/2010/main" val="45146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EWE-0 Action</a:t>
            </a:r>
          </a:p>
        </p:txBody>
      </p:sp>
      <p:sp>
        <p:nvSpPr>
          <p:cNvPr id="5" name="Rectangle 4">
            <a:extLst>
              <a:ext uri="{FF2B5EF4-FFF2-40B4-BE49-F238E27FC236}">
                <a16:creationId xmlns:a16="http://schemas.microsoft.com/office/drawing/2014/main" id="{236E25FB-F5FF-844E-8C27-7ED3B1D4086F}"/>
              </a:ext>
            </a:extLst>
          </p:cNvPr>
          <p:cNvSpPr/>
          <p:nvPr/>
        </p:nvSpPr>
        <p:spPr>
          <a:xfrm>
            <a:off x="923277" y="692697"/>
            <a:ext cx="10342485" cy="6151043"/>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79646">
                    <a:lumMod val="75000"/>
                  </a:srgbClr>
                </a:solidFill>
                <a:effectLst/>
                <a:uLnTx/>
                <a:uFillTx/>
                <a:latin typeface="Calibri" panose="020F0502020204030204" pitchFamily="34" charset="0"/>
                <a:ea typeface="+mn-ea"/>
                <a:cs typeface="Calibri" panose="020F0502020204030204" pitchFamily="34" charset="0"/>
              </a:rPr>
              <a:t>Becoming more agile -  user stories</a:t>
            </a:r>
            <a:endParaRPr kumimoji="0" lang="en-US" sz="18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sz="2000" b="1" dirty="0">
                <a:solidFill>
                  <a:srgbClr val="1F497D">
                    <a:lumMod val="75000"/>
                  </a:srgbClr>
                </a:solidFill>
                <a:latin typeface="Calibri" panose="020F0502020204030204" pitchFamily="34" charset="0"/>
                <a:cs typeface="Calibri" panose="020F0502020204030204" pitchFamily="34" charset="0"/>
              </a:rPr>
              <a:t>We are not always very good at selecting and acting on requests</a:t>
            </a:r>
            <a:endParaRPr kumimoji="0" lang="en-US" sz="2000" b="1" i="0" u="none" strike="noStrike" kern="1200" cap="none" spc="0" normalizeH="0" baseline="0" noProof="0" dirty="0">
              <a:ln>
                <a:noFill/>
              </a:ln>
              <a:solidFill>
                <a:srgbClr val="1F497D">
                  <a:lumMod val="75000"/>
                </a:srgbClr>
              </a:solidFill>
              <a:effectLst/>
              <a:uLnTx/>
              <a:uFillTx/>
              <a:latin typeface="Calibri" panose="020F0502020204030204" pitchFamily="34" charset="0"/>
              <a:ea typeface="+mn-ea"/>
              <a:cs typeface="Calibri" panose="020F0502020204030204" pitchFamily="34"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After an interesting discussion yesterday we agreed to evaluate doing requirements in term of  user stories: </a:t>
            </a:r>
            <a:r>
              <a:rPr kumimoji="0" lang="en-US" sz="18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Rather than a </a:t>
            </a:r>
            <a:r>
              <a:rPr kumimoji="0" lang="en-US" sz="18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reques</a:t>
            </a:r>
            <a:r>
              <a:rPr lang="en-US" dirty="0">
                <a:latin typeface="Calibri" panose="020F0502020204030204" pitchFamily="34" charset="0"/>
                <a:cs typeface="Calibri" panose="020F0502020204030204" pitchFamily="34" charset="0"/>
              </a:rPr>
              <a:t>t </a:t>
            </a:r>
            <a:r>
              <a:rPr kumimoji="0" lang="en-US" sz="18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in the form: </a:t>
            </a:r>
          </a:p>
          <a:p>
            <a:pPr marL="1657350" lvl="3" indent="-285750">
              <a:lnSpc>
                <a:spcPts val="3000"/>
              </a:lnSpc>
              <a:buFont typeface="Wingdings" pitchFamily="2" charset="2"/>
              <a:buChar char="Ø"/>
              <a:defRPr/>
            </a:pPr>
            <a:r>
              <a:rPr lang="en-US" dirty="0">
                <a:solidFill>
                  <a:srgbClr val="0070C0"/>
                </a:solidFill>
                <a:latin typeface="Calibri" panose="020F0502020204030204" pitchFamily="34" charset="0"/>
                <a:cs typeface="Calibri" panose="020F0502020204030204" pitchFamily="34" charset="0"/>
              </a:rPr>
              <a:t>Neo for W modelling (J. Garcia)</a:t>
            </a:r>
          </a:p>
          <a:p>
            <a:pPr marL="1657350" lvl="3" indent="-285750">
              <a:lnSpc>
                <a:spcPts val="3000"/>
              </a:lnSpc>
              <a:buFont typeface="Wingdings" pitchFamily="2" charset="2"/>
              <a:buChar char="Ø"/>
              <a:defRPr/>
            </a:pPr>
            <a:endParaRPr lang="en-US" dirty="0">
              <a:solidFill>
                <a:srgbClr val="0070C0"/>
              </a:solidFill>
              <a:latin typeface="Calibri" panose="020F0502020204030204" pitchFamily="34" charset="0"/>
              <a:cs typeface="Calibri" panose="020F0502020204030204" pitchFamily="34" charset="0"/>
            </a:endParaRPr>
          </a:p>
          <a:p>
            <a:pPr>
              <a:lnSpc>
                <a:spcPct val="150000"/>
              </a:lnSpc>
            </a:pPr>
            <a:r>
              <a:rPr lang="en-US" dirty="0">
                <a:solidFill>
                  <a:prstClr val="black">
                    <a:lumMod val="95000"/>
                    <a:lumOff val="5000"/>
                  </a:prstClr>
                </a:solidFill>
                <a:latin typeface="Calibri" panose="020F0502020204030204" pitchFamily="34" charset="0"/>
                <a:cs typeface="Calibri" panose="020F0502020204030204" pitchFamily="34" charset="0"/>
              </a:rPr>
              <a:t>An equivalent user story could then be</a:t>
            </a:r>
          </a:p>
          <a:p>
            <a:pPr>
              <a:lnSpc>
                <a:spcPct val="150000"/>
              </a:lnSpc>
            </a:pPr>
            <a:r>
              <a:rPr lang="en-US" dirty="0">
                <a:solidFill>
                  <a:srgbClr val="0070C0"/>
                </a:solidFill>
                <a:latin typeface="Calibri" panose="020F0502020204030204" pitchFamily="34" charset="0"/>
                <a:cs typeface="Calibri" panose="020F0502020204030204" pitchFamily="34" charset="0"/>
              </a:rPr>
              <a:t>“I, J. Garcia as the JET TFL responsible for ETS4JET activity, would like to see ETS simulations of tungsten discharges with the NEO code. This is to evaluate the effect of poloidal asymmetries and contrast the result to other codes lacking these features.”</a:t>
            </a:r>
          </a:p>
          <a:p>
            <a:pPr>
              <a:lnSpc>
                <a:spcPct val="150000"/>
              </a:lnSpc>
            </a:pPr>
            <a:r>
              <a:rPr lang="en-US" dirty="0">
                <a:solidFill>
                  <a:prstClr val="black">
                    <a:lumMod val="95000"/>
                    <a:lumOff val="5000"/>
                  </a:prstClr>
                </a:solidFill>
                <a:latin typeface="Calibri" panose="020F0502020204030204" pitchFamily="34" charset="0"/>
                <a:cs typeface="Calibri" panose="020F0502020204030204" pitchFamily="34" charset="0"/>
              </a:rPr>
              <a:t>I.e. who, what and why is more easily expressed. We still need to properly break down this into  requirements and actionable items (and an assessment criteria!) But the process becomes more structured. </a:t>
            </a:r>
          </a:p>
          <a:p>
            <a:pPr>
              <a:lnSpc>
                <a:spcPct val="150000"/>
              </a:lnSpc>
            </a:pPr>
            <a:endParaRPr kumimoji="0" lang="en-US" sz="7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a:p>
            <a:pPr>
              <a:lnSpc>
                <a:spcPct val="150000"/>
              </a:lnSpc>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EWE-0 will review and decide on a way to start doing these from a) the current </a:t>
            </a:r>
            <a:r>
              <a:rPr lang="en-US" dirty="0">
                <a:solidFill>
                  <a:srgbClr val="7030A0"/>
                </a:solidFill>
                <a:latin typeface="Calibri" panose="020F0502020204030204" pitchFamily="34" charset="0"/>
                <a:cs typeface="Calibri" panose="020F0502020204030204" pitchFamily="34" charset="0"/>
              </a:rPr>
              <a:t> requirement list and </a:t>
            </a: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b) the JET, MST, SA list of suggested needs.</a:t>
            </a:r>
          </a:p>
        </p:txBody>
      </p:sp>
    </p:spTree>
    <p:extLst>
      <p:ext uri="{BB962C8B-B14F-4D97-AF65-F5344CB8AC3E}">
        <p14:creationId xmlns:p14="http://schemas.microsoft.com/office/powerpoint/2010/main" val="130681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pPr>
              <a:defRPr/>
            </a:pPr>
            <a:r>
              <a:rPr lang="fr-FR">
                <a:solidFill>
                  <a:prstClr val="black"/>
                </a:solidFill>
              </a:rPr>
              <a:t>|  PAGE </a:t>
            </a:r>
            <a:fld id="{3EAC339A-0056-46CF-975B-EF2230DB338E}" type="slidenum">
              <a:rPr lang="fr-FR">
                <a:solidFill>
                  <a:prstClr val="black"/>
                </a:solidFill>
              </a:rPr>
              <a:pPr>
                <a:defRPr/>
              </a:pPr>
              <a:t>6</a:t>
            </a:fld>
            <a:endParaRPr lang="fr-FR" dirty="0">
              <a:solidFill>
                <a:prstClr val="black"/>
              </a:solidFill>
            </a:endParaRPr>
          </a:p>
        </p:txBody>
      </p:sp>
      <p:sp>
        <p:nvSpPr>
          <p:cNvPr id="4" name="Titre 3"/>
          <p:cNvSpPr>
            <a:spLocks noGrp="1"/>
          </p:cNvSpPr>
          <p:nvPr>
            <p:ph type="title"/>
          </p:nvPr>
        </p:nvSpPr>
        <p:spPr/>
        <p:txBody>
          <a:bodyPr/>
          <a:lstStyle/>
          <a:p>
            <a:r>
              <a:rPr lang="fr-FR" sz="2400" dirty="0" err="1"/>
              <a:t>Overall</a:t>
            </a:r>
            <a:r>
              <a:rPr lang="fr-FR" sz="2400" dirty="0"/>
              <a:t> EWE-1 </a:t>
            </a:r>
            <a:r>
              <a:rPr lang="fr-FR" sz="2400" dirty="0" err="1"/>
              <a:t>status</a:t>
            </a:r>
            <a:r>
              <a:rPr lang="fr-FR" sz="2400" dirty="0"/>
              <a:t> : data </a:t>
            </a:r>
            <a:r>
              <a:rPr lang="fr-FR" sz="2400" dirty="0" err="1"/>
              <a:t>available</a:t>
            </a:r>
            <a:r>
              <a:rPr lang="fr-FR" sz="2400" dirty="0"/>
              <a:t> in IMAS </a:t>
            </a:r>
            <a:r>
              <a:rPr lang="fr-FR" sz="2400" dirty="0" err="1"/>
              <a:t>form</a:t>
            </a:r>
            <a:r>
              <a:rPr lang="fr-FR" sz="2400"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016" y="2060848"/>
            <a:ext cx="4184044" cy="1913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Espace réservé du contenu 2"/>
          <p:cNvSpPr txBox="1">
            <a:spLocks/>
          </p:cNvSpPr>
          <p:nvPr/>
        </p:nvSpPr>
        <p:spPr>
          <a:xfrm>
            <a:off x="1703512" y="764704"/>
            <a:ext cx="8784976"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3538" lvl="1"/>
            <a:r>
              <a:rPr lang="en-US" sz="2400" dirty="0">
                <a:solidFill>
                  <a:prstClr val="black"/>
                </a:solidFill>
              </a:rPr>
              <a:t>Initial experimental input datasets provided for all machines</a:t>
            </a:r>
          </a:p>
          <a:p>
            <a:pPr marL="363538" lvl="1"/>
            <a:r>
              <a:rPr lang="en-US" sz="2400" dirty="0">
                <a:solidFill>
                  <a:prstClr val="black"/>
                </a:solidFill>
              </a:rPr>
              <a:t>Iterative process with EWE-2-3 is ongoing to test / extend the datasets as required*</a:t>
            </a:r>
          </a:p>
        </p:txBody>
      </p:sp>
      <p:pic>
        <p:nvPicPr>
          <p:cNvPr id="2" name="Image 1"/>
          <p:cNvPicPr>
            <a:picLocks noChangeAspect="1"/>
          </p:cNvPicPr>
          <p:nvPr/>
        </p:nvPicPr>
        <p:blipFill>
          <a:blip r:embed="rId3"/>
          <a:stretch>
            <a:fillRect/>
          </a:stretch>
        </p:blipFill>
        <p:spPr>
          <a:xfrm>
            <a:off x="1991544" y="2060848"/>
            <a:ext cx="3438702" cy="4484389"/>
          </a:xfrm>
          <a:prstGeom prst="rect">
            <a:avLst/>
          </a:prstGeom>
        </p:spPr>
      </p:pic>
      <p:sp>
        <p:nvSpPr>
          <p:cNvPr id="3" name="textruta 2">
            <a:extLst>
              <a:ext uri="{FF2B5EF4-FFF2-40B4-BE49-F238E27FC236}">
                <a16:creationId xmlns:a16="http://schemas.microsoft.com/office/drawing/2014/main" id="{534DF1C5-9C0C-42C4-A42A-A842C31D9EA9}"/>
              </a:ext>
            </a:extLst>
          </p:cNvPr>
          <p:cNvSpPr txBox="1"/>
          <p:nvPr/>
        </p:nvSpPr>
        <p:spPr>
          <a:xfrm>
            <a:off x="6240016" y="4296788"/>
            <a:ext cx="3827262" cy="2862322"/>
          </a:xfrm>
          <a:prstGeom prst="rect">
            <a:avLst/>
          </a:prstGeom>
          <a:noFill/>
        </p:spPr>
        <p:txBody>
          <a:bodyPr wrap="square" rtlCol="0">
            <a:spAutoFit/>
          </a:bodyPr>
          <a:lstStyle/>
          <a:p>
            <a:r>
              <a:rPr lang="sv-SE" dirty="0" err="1">
                <a:solidFill>
                  <a:srgbClr val="FFC000"/>
                </a:solidFill>
              </a:rPr>
              <a:t>There</a:t>
            </a:r>
            <a:r>
              <a:rPr lang="sv-SE" dirty="0">
                <a:solidFill>
                  <a:srgbClr val="FFC000"/>
                </a:solidFill>
              </a:rPr>
              <a:t> </a:t>
            </a:r>
            <a:r>
              <a:rPr lang="sv-SE" dirty="0" err="1">
                <a:solidFill>
                  <a:srgbClr val="FFC000"/>
                </a:solidFill>
              </a:rPr>
              <a:t>are</a:t>
            </a:r>
            <a:r>
              <a:rPr lang="sv-SE" dirty="0">
                <a:solidFill>
                  <a:srgbClr val="FFC000"/>
                </a:solidFill>
              </a:rPr>
              <a:t> </a:t>
            </a:r>
            <a:r>
              <a:rPr lang="sv-SE" dirty="0" err="1">
                <a:solidFill>
                  <a:srgbClr val="FFC000"/>
                </a:solidFill>
              </a:rPr>
              <a:t>some</a:t>
            </a:r>
            <a:r>
              <a:rPr lang="sv-SE" dirty="0">
                <a:solidFill>
                  <a:srgbClr val="FFC000"/>
                </a:solidFill>
              </a:rPr>
              <a:t> </a:t>
            </a:r>
            <a:r>
              <a:rPr lang="sv-SE" dirty="0" err="1">
                <a:solidFill>
                  <a:srgbClr val="FFC000"/>
                </a:solidFill>
              </a:rPr>
              <a:t>missing</a:t>
            </a:r>
            <a:r>
              <a:rPr lang="sv-SE" dirty="0">
                <a:solidFill>
                  <a:srgbClr val="FFC000"/>
                </a:solidFill>
              </a:rPr>
              <a:t> information in the IDS access  </a:t>
            </a:r>
            <a:r>
              <a:rPr lang="sv-SE" dirty="0" err="1">
                <a:solidFill>
                  <a:srgbClr val="FFC000"/>
                </a:solidFill>
              </a:rPr>
              <a:t>that</a:t>
            </a:r>
            <a:r>
              <a:rPr lang="sv-SE" dirty="0">
                <a:solidFill>
                  <a:srgbClr val="FFC000"/>
                </a:solidFill>
              </a:rPr>
              <a:t> </a:t>
            </a:r>
            <a:r>
              <a:rPr lang="sv-SE" dirty="0" err="1">
                <a:solidFill>
                  <a:srgbClr val="FFC000"/>
                </a:solidFill>
              </a:rPr>
              <a:t>are</a:t>
            </a:r>
            <a:r>
              <a:rPr lang="sv-SE" dirty="0">
                <a:solidFill>
                  <a:srgbClr val="FFC000"/>
                </a:solidFill>
              </a:rPr>
              <a:t> </a:t>
            </a:r>
            <a:r>
              <a:rPr lang="sv-SE" dirty="0" err="1">
                <a:solidFill>
                  <a:srgbClr val="FFC000"/>
                </a:solidFill>
              </a:rPr>
              <a:t>filled</a:t>
            </a:r>
            <a:r>
              <a:rPr lang="sv-SE" dirty="0">
                <a:solidFill>
                  <a:srgbClr val="FFC000"/>
                </a:solidFill>
              </a:rPr>
              <a:t>/</a:t>
            </a:r>
            <a:r>
              <a:rPr lang="sv-SE" dirty="0" err="1">
                <a:solidFill>
                  <a:srgbClr val="FFC000"/>
                </a:solidFill>
              </a:rPr>
              <a:t>hidden</a:t>
            </a:r>
            <a:r>
              <a:rPr lang="sv-SE" dirty="0">
                <a:solidFill>
                  <a:srgbClr val="FFC000"/>
                </a:solidFill>
              </a:rPr>
              <a:t> by the </a:t>
            </a:r>
            <a:r>
              <a:rPr lang="sv-SE" dirty="0" err="1">
                <a:solidFill>
                  <a:srgbClr val="FFC000"/>
                </a:solidFill>
              </a:rPr>
              <a:t>processing</a:t>
            </a:r>
            <a:r>
              <a:rPr lang="sv-SE" dirty="0">
                <a:solidFill>
                  <a:srgbClr val="FFC000"/>
                </a:solidFill>
              </a:rPr>
              <a:t> pipeline</a:t>
            </a:r>
          </a:p>
          <a:p>
            <a:pPr marL="285750" indent="-285750">
              <a:buFontTx/>
              <a:buChar char="-"/>
            </a:pPr>
            <a:r>
              <a:rPr lang="sv-SE" dirty="0">
                <a:solidFill>
                  <a:srgbClr val="FFC000"/>
                </a:solidFill>
              </a:rPr>
              <a:t>WIMAS </a:t>
            </a:r>
            <a:r>
              <a:rPr lang="sv-SE" dirty="0" err="1">
                <a:solidFill>
                  <a:srgbClr val="FFC000"/>
                </a:solidFill>
              </a:rPr>
              <a:t>requirements</a:t>
            </a:r>
            <a:r>
              <a:rPr lang="sv-SE" dirty="0">
                <a:solidFill>
                  <a:srgbClr val="FFC000"/>
                </a:solidFill>
              </a:rPr>
              <a:t> </a:t>
            </a:r>
            <a:r>
              <a:rPr lang="sv-SE" dirty="0" err="1">
                <a:solidFill>
                  <a:srgbClr val="FFC000"/>
                </a:solidFill>
              </a:rPr>
              <a:t>should</a:t>
            </a:r>
            <a:r>
              <a:rPr lang="sv-SE" dirty="0">
                <a:solidFill>
                  <a:srgbClr val="FFC000"/>
                </a:solidFill>
              </a:rPr>
              <a:t> be </a:t>
            </a:r>
            <a:r>
              <a:rPr lang="sv-SE" dirty="0" err="1">
                <a:solidFill>
                  <a:srgbClr val="FFC000"/>
                </a:solidFill>
              </a:rPr>
              <a:t>formally</a:t>
            </a:r>
            <a:r>
              <a:rPr lang="sv-SE" dirty="0">
                <a:solidFill>
                  <a:srgbClr val="FFC000"/>
                </a:solidFill>
              </a:rPr>
              <a:t> </a:t>
            </a:r>
            <a:r>
              <a:rPr lang="sv-SE" dirty="0" err="1">
                <a:solidFill>
                  <a:srgbClr val="FFC000"/>
                </a:solidFill>
              </a:rPr>
              <a:t>submitted</a:t>
            </a:r>
            <a:r>
              <a:rPr lang="sv-SE" dirty="0">
                <a:solidFill>
                  <a:srgbClr val="FFC000"/>
                </a:solidFill>
              </a:rPr>
              <a:t> (</a:t>
            </a:r>
            <a:r>
              <a:rPr lang="sv-SE" dirty="0" err="1">
                <a:solidFill>
                  <a:srgbClr val="FFC000"/>
                </a:solidFill>
              </a:rPr>
              <a:t>gforge</a:t>
            </a:r>
            <a:r>
              <a:rPr lang="sv-SE" dirty="0">
                <a:solidFill>
                  <a:srgbClr val="FFC000"/>
                </a:solidFill>
              </a:rPr>
              <a:t>/feature </a:t>
            </a:r>
            <a:r>
              <a:rPr lang="sv-SE" dirty="0" err="1">
                <a:solidFill>
                  <a:srgbClr val="FFC000"/>
                </a:solidFill>
              </a:rPr>
              <a:t>requests</a:t>
            </a:r>
            <a:r>
              <a:rPr lang="sv-SE" dirty="0">
                <a:solidFill>
                  <a:srgbClr val="FFC000"/>
                </a:solidFill>
              </a:rPr>
              <a:t>?)</a:t>
            </a:r>
          </a:p>
          <a:p>
            <a:pPr marL="285750" indent="-285750">
              <a:buFontTx/>
              <a:buChar char="-"/>
            </a:pPr>
            <a:r>
              <a:rPr lang="sv-SE" dirty="0" err="1">
                <a:solidFill>
                  <a:srgbClr val="FFC000"/>
                </a:solidFill>
              </a:rPr>
              <a:t>Continued</a:t>
            </a:r>
            <a:r>
              <a:rPr lang="sv-SE" dirty="0">
                <a:solidFill>
                  <a:srgbClr val="FFC000"/>
                </a:solidFill>
              </a:rPr>
              <a:t> </a:t>
            </a:r>
            <a:r>
              <a:rPr lang="sv-SE" dirty="0" err="1">
                <a:solidFill>
                  <a:srgbClr val="FFC000"/>
                </a:solidFill>
              </a:rPr>
              <a:t>work</a:t>
            </a:r>
            <a:r>
              <a:rPr lang="sv-SE" dirty="0">
                <a:solidFill>
                  <a:srgbClr val="FFC000"/>
                </a:solidFill>
              </a:rPr>
              <a:t> on EWE-4 (</a:t>
            </a:r>
            <a:r>
              <a:rPr lang="sv-SE" dirty="0" err="1">
                <a:solidFill>
                  <a:srgbClr val="FFC000"/>
                </a:solidFill>
              </a:rPr>
              <a:t>now</a:t>
            </a:r>
            <a:r>
              <a:rPr lang="sv-SE" dirty="0">
                <a:solidFill>
                  <a:srgbClr val="FFC000"/>
                </a:solidFill>
              </a:rPr>
              <a:t> as WIMAS-3)</a:t>
            </a:r>
          </a:p>
          <a:p>
            <a:endParaRPr lang="sv-SE" dirty="0"/>
          </a:p>
          <a:p>
            <a:endParaRPr lang="sv-SE" dirty="0"/>
          </a:p>
        </p:txBody>
      </p:sp>
    </p:spTree>
    <p:extLst>
      <p:ext uri="{BB962C8B-B14F-4D97-AF65-F5344CB8AC3E}">
        <p14:creationId xmlns:p14="http://schemas.microsoft.com/office/powerpoint/2010/main" val="293091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3512" y="836712"/>
            <a:ext cx="8748464" cy="5904656"/>
          </a:xfrm>
        </p:spPr>
        <p:txBody>
          <a:bodyPr>
            <a:normAutofit lnSpcReduction="10000"/>
          </a:bodyPr>
          <a:lstStyle/>
          <a:p>
            <a:pPr marL="363538" lvl="1"/>
            <a:r>
              <a:rPr lang="en-US" sz="2400" dirty="0"/>
              <a:t>EWE-3 : </a:t>
            </a:r>
            <a:r>
              <a:rPr lang="en-US" sz="2400" dirty="0" err="1"/>
              <a:t>core_profiles</a:t>
            </a:r>
            <a:r>
              <a:rPr lang="en-US" sz="2400" dirty="0"/>
              <a:t> and equilibrium quantities ok for most machines, validated by </a:t>
            </a:r>
            <a:r>
              <a:rPr lang="en-US" sz="2400" dirty="0" err="1"/>
              <a:t>ohmic</a:t>
            </a:r>
            <a:r>
              <a:rPr lang="en-US" sz="2400" dirty="0"/>
              <a:t> simulations. Simulations with additional heating also available, still in the process of adding H&amp;CD input data.</a:t>
            </a:r>
          </a:p>
          <a:p>
            <a:pPr marL="363538" lvl="1"/>
            <a:r>
              <a:rPr lang="en-US" sz="2400" dirty="0"/>
              <a:t>EWE-2 :</a:t>
            </a:r>
          </a:p>
          <a:p>
            <a:pPr marL="763588" lvl="2"/>
            <a:r>
              <a:rPr lang="en-US" sz="2200" dirty="0"/>
              <a:t>Equilibrium reconstruction from magnetics : validation ongoing, </a:t>
            </a:r>
            <a:r>
              <a:rPr lang="en-US" sz="2200" dirty="0" err="1"/>
              <a:t>cocos</a:t>
            </a:r>
            <a:r>
              <a:rPr lang="en-US" sz="2200" dirty="0"/>
              <a:t> checking, </a:t>
            </a:r>
            <a:r>
              <a:rPr lang="en-US" sz="2200" dirty="0" err="1"/>
              <a:t>etc</a:t>
            </a:r>
            <a:r>
              <a:rPr lang="en-US" sz="2200" dirty="0"/>
              <a:t> …</a:t>
            </a:r>
          </a:p>
          <a:p>
            <a:pPr marL="763588" lvl="2"/>
            <a:r>
              <a:rPr lang="en-US" sz="2200" dirty="0"/>
              <a:t>Addition of HRTS data ongoing for pressure constraint; </a:t>
            </a:r>
            <a:r>
              <a:rPr lang="en-US" sz="2400" dirty="0"/>
              <a:t>MSE on the forge (</a:t>
            </a:r>
            <a:r>
              <a:rPr lang="en-US" sz="2400" i="1" dirty="0"/>
              <a:t>private PPFs</a:t>
            </a:r>
            <a:r>
              <a:rPr lang="is-IS" sz="2400" dirty="0"/>
              <a:t>…)</a:t>
            </a:r>
            <a:endParaRPr lang="en-US" sz="2400" dirty="0"/>
          </a:p>
          <a:p>
            <a:pPr marL="363538" lvl="1"/>
            <a:r>
              <a:rPr lang="en-US" sz="2600" dirty="0"/>
              <a:t>Create GIT repos on the Gateway to host data import source code (TRVIEW for AUG, tcv2ids for TCV)</a:t>
            </a:r>
          </a:p>
          <a:p>
            <a:pPr marL="363538" lvl="1"/>
            <a:r>
              <a:rPr lang="en-US" sz="2600" dirty="0"/>
              <a:t>Provide simpler commands and documentation for user’s production</a:t>
            </a:r>
          </a:p>
          <a:p>
            <a:pPr marL="363538" lvl="1"/>
            <a:r>
              <a:rPr lang="en-US" sz="2600" dirty="0"/>
              <a:t>EWE-2 and EWE-3 data don’t always use the same import methods </a:t>
            </a:r>
            <a:r>
              <a:rPr lang="en-US" sz="2600" dirty="0">
                <a:solidFill>
                  <a:srgbClr val="FFC000"/>
                </a:solidFill>
                <a:sym typeface="Wingdings" panose="05000000000000000000" pitchFamily="2" charset="2"/>
              </a:rPr>
              <a:t> activity on harmonizing the frontends</a:t>
            </a:r>
          </a:p>
        </p:txBody>
      </p:sp>
      <p:sp>
        <p:nvSpPr>
          <p:cNvPr id="5" name="Espace réservé du numéro de diapositive 4"/>
          <p:cNvSpPr>
            <a:spLocks noGrp="1"/>
          </p:cNvSpPr>
          <p:nvPr>
            <p:ph type="sldNum" sz="quarter" idx="11"/>
          </p:nvPr>
        </p:nvSpPr>
        <p:spPr/>
        <p:txBody>
          <a:bodyPr/>
          <a:lstStyle/>
          <a:p>
            <a:pPr>
              <a:defRPr/>
            </a:pPr>
            <a:r>
              <a:rPr lang="fr-FR">
                <a:solidFill>
                  <a:prstClr val="black"/>
                </a:solidFill>
              </a:rPr>
              <a:t>|  PAGE </a:t>
            </a:r>
            <a:fld id="{3EAC339A-0056-46CF-975B-EF2230DB338E}" type="slidenum">
              <a:rPr lang="fr-FR">
                <a:solidFill>
                  <a:prstClr val="black"/>
                </a:solidFill>
              </a:rPr>
              <a:pPr>
                <a:defRPr/>
              </a:pPr>
              <a:t>7</a:t>
            </a:fld>
            <a:endParaRPr lang="fr-FR" dirty="0">
              <a:solidFill>
                <a:prstClr val="black"/>
              </a:solidFill>
            </a:endParaRPr>
          </a:p>
        </p:txBody>
      </p:sp>
      <p:sp>
        <p:nvSpPr>
          <p:cNvPr id="4" name="Titre 3"/>
          <p:cNvSpPr>
            <a:spLocks noGrp="1"/>
          </p:cNvSpPr>
          <p:nvPr>
            <p:ph type="title"/>
          </p:nvPr>
        </p:nvSpPr>
        <p:spPr/>
        <p:txBody>
          <a:bodyPr/>
          <a:lstStyle/>
          <a:p>
            <a:r>
              <a:rPr lang="fr-FR" sz="2800" dirty="0" err="1"/>
              <a:t>Present</a:t>
            </a:r>
            <a:r>
              <a:rPr lang="fr-FR" sz="2800" dirty="0"/>
              <a:t> main </a:t>
            </a:r>
            <a:r>
              <a:rPr lang="fr-FR" sz="2800" dirty="0" err="1"/>
              <a:t>activities</a:t>
            </a:r>
            <a:endParaRPr lang="fr-FR" sz="2800" dirty="0"/>
          </a:p>
        </p:txBody>
      </p:sp>
    </p:spTree>
    <p:extLst>
      <p:ext uri="{BB962C8B-B14F-4D97-AF65-F5344CB8AC3E}">
        <p14:creationId xmlns:p14="http://schemas.microsoft.com/office/powerpoint/2010/main" val="200356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Plans for 2020</a:t>
            </a:r>
          </a:p>
        </p:txBody>
      </p:sp>
      <p:sp>
        <p:nvSpPr>
          <p:cNvPr id="4" name="TextBox 3">
            <a:extLst>
              <a:ext uri="{FF2B5EF4-FFF2-40B4-BE49-F238E27FC236}">
                <a16:creationId xmlns:a16="http://schemas.microsoft.com/office/drawing/2014/main" id="{BE386DFD-FB4F-8A44-A468-EEF54DD9F9D1}"/>
              </a:ext>
            </a:extLst>
          </p:cNvPr>
          <p:cNvSpPr txBox="1"/>
          <p:nvPr/>
        </p:nvSpPr>
        <p:spPr>
          <a:xfrm>
            <a:off x="2063552" y="980728"/>
            <a:ext cx="6768752" cy="369332"/>
          </a:xfrm>
          <a:prstGeom prst="rect">
            <a:avLst/>
          </a:prstGeom>
          <a:noFill/>
        </p:spPr>
        <p:txBody>
          <a:bodyPr wrap="square" rtlCol="0">
            <a:spAutoFit/>
          </a:bodyPr>
          <a:lstStyle/>
          <a:p>
            <a:r>
              <a:rPr lang="en-US" dirty="0"/>
              <a:t>Requirements of Key Stakeholders for Task EWE-1</a:t>
            </a:r>
          </a:p>
        </p:txBody>
      </p:sp>
      <p:sp>
        <p:nvSpPr>
          <p:cNvPr id="28" name="TextBox 27">
            <a:extLst>
              <a:ext uri="{FF2B5EF4-FFF2-40B4-BE49-F238E27FC236}">
                <a16:creationId xmlns:a16="http://schemas.microsoft.com/office/drawing/2014/main" id="{8A6655B1-25DC-554D-B77E-AA20A0A7B4FA}"/>
              </a:ext>
            </a:extLst>
          </p:cNvPr>
          <p:cNvSpPr txBox="1"/>
          <p:nvPr/>
        </p:nvSpPr>
        <p:spPr>
          <a:xfrm>
            <a:off x="2161863" y="1797389"/>
            <a:ext cx="3718114" cy="2031325"/>
          </a:xfrm>
          <a:prstGeom prst="rect">
            <a:avLst/>
          </a:prstGeom>
          <a:solidFill>
            <a:schemeClr val="accent2"/>
          </a:solidFill>
        </p:spPr>
        <p:txBody>
          <a:bodyPr wrap="square" rtlCol="0">
            <a:spAutoFit/>
          </a:bodyPr>
          <a:lstStyle/>
          <a:p>
            <a:pPr marL="285750" indent="-285750">
              <a:buFont typeface="Arial" panose="020B0604020202020204" pitchFamily="34" charset="0"/>
              <a:buChar char="•"/>
            </a:pPr>
            <a:r>
              <a:rPr lang="en-US" dirty="0"/>
              <a:t>EWE-2 : add pressure and MSE measurements for additional constraints on the equilibrium </a:t>
            </a:r>
          </a:p>
          <a:p>
            <a:pPr marL="285750" indent="-285750">
              <a:buFont typeface="Arial" panose="020B0604020202020204" pitchFamily="34" charset="0"/>
              <a:buChar char="•"/>
            </a:pPr>
            <a:r>
              <a:rPr lang="en-US" dirty="0"/>
              <a:t>EWE-3 : additional H&amp;CD data</a:t>
            </a:r>
          </a:p>
          <a:p>
            <a:pPr marL="285750" indent="-285750">
              <a:buFont typeface="Arial" panose="020B0604020202020204" pitchFamily="34" charset="0"/>
              <a:buChar char="•"/>
            </a:pPr>
            <a:r>
              <a:rPr lang="en-US" dirty="0"/>
              <a:t>Data import tools under GIT</a:t>
            </a:r>
          </a:p>
          <a:p>
            <a:pPr marL="285750" indent="-285750">
              <a:buFont typeface="Arial" panose="020B0604020202020204" pitchFamily="34" charset="0"/>
              <a:buChar char="•"/>
            </a:pPr>
            <a:r>
              <a:rPr lang="en-US" dirty="0"/>
              <a:t>Data import tools documented and easy to use</a:t>
            </a:r>
          </a:p>
        </p:txBody>
      </p:sp>
      <p:sp>
        <p:nvSpPr>
          <p:cNvPr id="29" name="TextBox 28">
            <a:extLst>
              <a:ext uri="{FF2B5EF4-FFF2-40B4-BE49-F238E27FC236}">
                <a16:creationId xmlns:a16="http://schemas.microsoft.com/office/drawing/2014/main" id="{4134B4AC-603B-274D-81A8-4CF44A462EBA}"/>
              </a:ext>
            </a:extLst>
          </p:cNvPr>
          <p:cNvSpPr txBox="1"/>
          <p:nvPr/>
        </p:nvSpPr>
        <p:spPr>
          <a:xfrm>
            <a:off x="2161863" y="5065878"/>
            <a:ext cx="3572444" cy="923330"/>
          </a:xfrm>
          <a:prstGeom prst="rect">
            <a:avLst/>
          </a:prstGeom>
          <a:solidFill>
            <a:schemeClr val="accent3"/>
          </a:solidFill>
        </p:spPr>
        <p:txBody>
          <a:bodyPr wrap="square" rtlCol="0">
            <a:spAutoFit/>
          </a:bodyPr>
          <a:lstStyle/>
          <a:p>
            <a:r>
              <a:rPr lang="en-US" dirty="0"/>
              <a:t>Developer/User</a:t>
            </a:r>
          </a:p>
          <a:p>
            <a:pPr marL="285750" indent="-285750">
              <a:buFont typeface="Arial" panose="020B0604020202020204" pitchFamily="34" charset="0"/>
              <a:buChar char="•"/>
            </a:pPr>
            <a:r>
              <a:rPr lang="en-US" dirty="0"/>
              <a:t>Data must be verified with EWE-2/EWE-3</a:t>
            </a:r>
          </a:p>
        </p:txBody>
      </p:sp>
      <p:pic>
        <p:nvPicPr>
          <p:cNvPr id="35" name="Bildobjekt 34">
            <a:extLst>
              <a:ext uri="{FF2B5EF4-FFF2-40B4-BE49-F238E27FC236}">
                <a16:creationId xmlns:a16="http://schemas.microsoft.com/office/drawing/2014/main" id="{0F81FEA4-8DAE-4820-8154-11D06C8A693D}"/>
              </a:ext>
            </a:extLst>
          </p:cNvPr>
          <p:cNvPicPr>
            <a:picLocks noChangeAspect="1"/>
          </p:cNvPicPr>
          <p:nvPr/>
        </p:nvPicPr>
        <p:blipFill>
          <a:blip r:embed="rId2"/>
          <a:stretch>
            <a:fillRect/>
          </a:stretch>
        </p:blipFill>
        <p:spPr>
          <a:xfrm>
            <a:off x="6363483" y="1797388"/>
            <a:ext cx="5495596" cy="4191820"/>
          </a:xfrm>
          <a:prstGeom prst="rect">
            <a:avLst/>
          </a:prstGeom>
        </p:spPr>
      </p:pic>
    </p:spTree>
    <p:extLst>
      <p:ext uri="{BB962C8B-B14F-4D97-AF65-F5344CB8AC3E}">
        <p14:creationId xmlns:p14="http://schemas.microsoft.com/office/powerpoint/2010/main" val="16833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9F04-00F2-AF44-A2CA-D774C85825DA}"/>
              </a:ext>
            </a:extLst>
          </p:cNvPr>
          <p:cNvSpPr>
            <a:spLocks noGrp="1"/>
          </p:cNvSpPr>
          <p:nvPr>
            <p:ph type="title"/>
          </p:nvPr>
        </p:nvSpPr>
        <p:spPr/>
        <p:txBody>
          <a:bodyPr/>
          <a:lstStyle/>
          <a:p>
            <a:r>
              <a:rPr lang="en-US" dirty="0"/>
              <a:t>Timeline for 2020</a:t>
            </a:r>
          </a:p>
        </p:txBody>
      </p:sp>
      <p:graphicFrame>
        <p:nvGraphicFramePr>
          <p:cNvPr id="3" name="Table 2">
            <a:extLst>
              <a:ext uri="{FF2B5EF4-FFF2-40B4-BE49-F238E27FC236}">
                <a16:creationId xmlns:a16="http://schemas.microsoft.com/office/drawing/2014/main" id="{410A1765-996A-7543-BE1B-E07BFADBEEF1}"/>
              </a:ext>
            </a:extLst>
          </p:cNvPr>
          <p:cNvGraphicFramePr>
            <a:graphicFrameLocks noGrp="1"/>
          </p:cNvGraphicFramePr>
          <p:nvPr/>
        </p:nvGraphicFramePr>
        <p:xfrm>
          <a:off x="1991544" y="908720"/>
          <a:ext cx="8183714" cy="5857240"/>
        </p:xfrm>
        <a:graphic>
          <a:graphicData uri="http://schemas.openxmlformats.org/drawingml/2006/table">
            <a:tbl>
              <a:tblPr firstRow="1" bandRow="1">
                <a:tableStyleId>{5C22544A-7EE6-4342-B048-85BDC9FD1C3A}</a:tableStyleId>
              </a:tblPr>
              <a:tblGrid>
                <a:gridCol w="1198938">
                  <a:extLst>
                    <a:ext uri="{9D8B030D-6E8A-4147-A177-3AD203B41FA5}">
                      <a16:colId xmlns:a16="http://schemas.microsoft.com/office/drawing/2014/main" val="2087274031"/>
                    </a:ext>
                  </a:extLst>
                </a:gridCol>
                <a:gridCol w="1415829">
                  <a:extLst>
                    <a:ext uri="{9D8B030D-6E8A-4147-A177-3AD203B41FA5}">
                      <a16:colId xmlns:a16="http://schemas.microsoft.com/office/drawing/2014/main" val="2057533408"/>
                    </a:ext>
                  </a:extLst>
                </a:gridCol>
                <a:gridCol w="864096">
                  <a:extLst>
                    <a:ext uri="{9D8B030D-6E8A-4147-A177-3AD203B41FA5}">
                      <a16:colId xmlns:a16="http://schemas.microsoft.com/office/drawing/2014/main" val="4121474095"/>
                    </a:ext>
                  </a:extLst>
                </a:gridCol>
                <a:gridCol w="1440160">
                  <a:extLst>
                    <a:ext uri="{9D8B030D-6E8A-4147-A177-3AD203B41FA5}">
                      <a16:colId xmlns:a16="http://schemas.microsoft.com/office/drawing/2014/main" val="136012162"/>
                    </a:ext>
                  </a:extLst>
                </a:gridCol>
                <a:gridCol w="1633705">
                  <a:extLst>
                    <a:ext uri="{9D8B030D-6E8A-4147-A177-3AD203B41FA5}">
                      <a16:colId xmlns:a16="http://schemas.microsoft.com/office/drawing/2014/main" val="204038803"/>
                    </a:ext>
                  </a:extLst>
                </a:gridCol>
                <a:gridCol w="864096">
                  <a:extLst>
                    <a:ext uri="{9D8B030D-6E8A-4147-A177-3AD203B41FA5}">
                      <a16:colId xmlns:a16="http://schemas.microsoft.com/office/drawing/2014/main" val="3358820715"/>
                    </a:ext>
                  </a:extLst>
                </a:gridCol>
                <a:gridCol w="766890">
                  <a:extLst>
                    <a:ext uri="{9D8B030D-6E8A-4147-A177-3AD203B41FA5}">
                      <a16:colId xmlns:a16="http://schemas.microsoft.com/office/drawing/2014/main" val="1531764708"/>
                    </a:ext>
                  </a:extLst>
                </a:gridCol>
              </a:tblGrid>
              <a:tr h="370840">
                <a:tc>
                  <a:txBody>
                    <a:bodyPr/>
                    <a:lstStyle/>
                    <a:p>
                      <a:endParaRPr lang="en-US" dirty="0"/>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a:t>
                      </a:r>
                    </a:p>
                  </a:txBody>
                  <a:tcPr/>
                </a:tc>
                <a:extLst>
                  <a:ext uri="{0D108BD9-81ED-4DB2-BD59-A6C34878D82A}">
                    <a16:rowId xmlns:a16="http://schemas.microsoft.com/office/drawing/2014/main" val="2603779536"/>
                  </a:ext>
                </a:extLst>
              </a:tr>
              <a:tr h="370840">
                <a:tc>
                  <a:txBody>
                    <a:bodyPr/>
                    <a:lstStyle/>
                    <a:p>
                      <a:r>
                        <a:rPr lang="en-US" dirty="0"/>
                        <a:t>Common</a:t>
                      </a:r>
                    </a:p>
                  </a:txBody>
                  <a:tcPr/>
                </a:tc>
                <a:tc>
                  <a:txBody>
                    <a:bodyPr/>
                    <a:lstStyle/>
                    <a:p>
                      <a:r>
                        <a:rPr lang="en-US" dirty="0"/>
                        <a:t>Go</a:t>
                      </a:r>
                      <a:r>
                        <a:rPr lang="en-US" baseline="0" dirty="0"/>
                        <a:t> to Lisbon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Agree</a:t>
                      </a:r>
                      <a:r>
                        <a:rPr lang="en-GB" sz="1800" b="0" i="0" u="none" strike="noStrike" kern="1200" baseline="0" dirty="0">
                          <a:solidFill>
                            <a:schemeClr val="dk1"/>
                          </a:solidFill>
                          <a:effectLst/>
                          <a:latin typeface="+mn-lt"/>
                          <a:ea typeface="+mn-ea"/>
                          <a:cs typeface="+mn-cs"/>
                        </a:rPr>
                        <a:t> with EWE-2 &amp; EWE-3 on data import procedure for exploitation</a:t>
                      </a:r>
                      <a:endParaRPr lang="en-GB" sz="1800" b="0" i="0" u="none" strike="noStrike" kern="1200" dirty="0">
                        <a:solidFill>
                          <a:schemeClr val="dk1"/>
                        </a:solidFill>
                        <a:effectLst/>
                        <a:latin typeface="+mn-lt"/>
                        <a:ea typeface="+mn-ea"/>
                        <a:cs typeface="+mn-cs"/>
                      </a:endParaRPr>
                    </a:p>
                  </a:txBody>
                  <a:tcPr/>
                </a:tc>
                <a:tc>
                  <a:txBody>
                    <a:bodyPr/>
                    <a:lstStyle/>
                    <a:p>
                      <a:r>
                        <a:rPr lang="en-US" dirty="0">
                          <a:solidFill>
                            <a:schemeClr val="tx1"/>
                          </a:solidFill>
                        </a:rPr>
                        <a:t>More</a:t>
                      </a:r>
                      <a:r>
                        <a:rPr lang="en-US" baseline="0" dirty="0">
                          <a:solidFill>
                            <a:schemeClr val="tx1"/>
                          </a:solidFill>
                        </a:rPr>
                        <a:t> u</a:t>
                      </a:r>
                      <a:r>
                        <a:rPr lang="en-US" dirty="0">
                          <a:solidFill>
                            <a:schemeClr val="tx1"/>
                          </a:solidFill>
                        </a:rPr>
                        <a:t>niform</a:t>
                      </a:r>
                      <a:r>
                        <a:rPr lang="en-US" baseline="0" dirty="0">
                          <a:solidFill>
                            <a:schemeClr val="tx1"/>
                          </a:solidFill>
                        </a:rPr>
                        <a:t> scripts</a:t>
                      </a:r>
                      <a:r>
                        <a:rPr lang="en-US" dirty="0">
                          <a:solidFill>
                            <a:schemeClr val="tx1"/>
                          </a:solidFill>
                        </a:rPr>
                        <a:t> for executing data import +</a:t>
                      </a:r>
                      <a:r>
                        <a:rPr lang="en-US" baseline="0" dirty="0">
                          <a:solidFill>
                            <a:schemeClr val="tx1"/>
                          </a:solidFill>
                        </a:rPr>
                        <a:t> documentation</a:t>
                      </a:r>
                      <a:endParaRPr lang="en-US" dirty="0">
                        <a:solidFill>
                          <a:schemeClr val="tx1"/>
                        </a:solidFill>
                      </a:endParaRP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96110982"/>
                  </a:ext>
                </a:extLst>
              </a:tr>
              <a:tr h="370840">
                <a:tc>
                  <a:txBody>
                    <a:bodyPr/>
                    <a:lstStyle/>
                    <a:p>
                      <a:r>
                        <a:rPr lang="en-US" dirty="0"/>
                        <a:t>AUG</a:t>
                      </a:r>
                    </a:p>
                  </a:txBody>
                  <a:tcPr/>
                </a:tc>
                <a:tc>
                  <a:txBody>
                    <a:bodyPr/>
                    <a:lstStyle/>
                    <a:p>
                      <a:r>
                        <a:rPr lang="fr-FR" dirty="0" err="1"/>
                        <a:t>Work</a:t>
                      </a:r>
                      <a:r>
                        <a:rPr lang="fr-FR" dirty="0"/>
                        <a:t> to restore communication</a:t>
                      </a:r>
                      <a:r>
                        <a:rPr lang="fr-FR" baseline="0" dirty="0"/>
                        <a:t> via UDA plugin for AUG</a:t>
                      </a:r>
                      <a:endParaRPr lang="en-US" dirty="0"/>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Validated magnetics data for EWE-2.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TRVIEW under GIT</a:t>
                      </a:r>
                    </a:p>
                  </a:txBody>
                  <a:tcPr/>
                </a:tc>
                <a:tc>
                  <a:txBody>
                    <a:bodyPr/>
                    <a:lstStyle/>
                    <a:p>
                      <a:r>
                        <a:rPr lang="en-US" dirty="0">
                          <a:solidFill>
                            <a:schemeClr val="tx1"/>
                          </a:solidFill>
                        </a:rPr>
                        <a:t>NBI/</a:t>
                      </a:r>
                      <a:r>
                        <a:rPr lang="en-US" dirty="0" err="1">
                          <a:solidFill>
                            <a:schemeClr val="tx1"/>
                          </a:solidFill>
                        </a:rPr>
                        <a:t>beamlet</a:t>
                      </a:r>
                      <a:r>
                        <a:rPr lang="en-US" baseline="0" dirty="0">
                          <a:solidFill>
                            <a:schemeClr val="tx1"/>
                          </a:solidFill>
                        </a:rPr>
                        <a:t> data in IMAS</a:t>
                      </a:r>
                      <a:endParaRPr lang="en-US" dirty="0">
                        <a:solidFill>
                          <a:schemeClr val="tx1"/>
                        </a:solidFill>
                      </a:endParaRPr>
                    </a:p>
                  </a:txBody>
                  <a:tcPr/>
                </a:tc>
                <a:tc>
                  <a:txBody>
                    <a:bodyPr/>
                    <a:lstStyle/>
                    <a:p>
                      <a:r>
                        <a:rPr lang="en-US" dirty="0"/>
                        <a:t>Thomson scattering data for EWE-2</a:t>
                      </a:r>
                    </a:p>
                  </a:txBody>
                  <a:tcPr/>
                </a:tc>
                <a:tc>
                  <a:txBody>
                    <a:bodyPr/>
                    <a:lstStyle/>
                    <a:p>
                      <a:r>
                        <a:rPr lang="en-US" dirty="0"/>
                        <a:t>ICRH and ECRH data in IMAS</a:t>
                      </a:r>
                    </a:p>
                  </a:txBody>
                  <a:tcPr/>
                </a:tc>
                <a:extLst>
                  <a:ext uri="{0D108BD9-81ED-4DB2-BD59-A6C34878D82A}">
                    <a16:rowId xmlns:a16="http://schemas.microsoft.com/office/drawing/2014/main" val="1214877390"/>
                  </a:ext>
                </a:extLst>
              </a:tr>
              <a:tr h="370840">
                <a:tc>
                  <a:txBody>
                    <a:bodyPr/>
                    <a:lstStyle/>
                    <a:p>
                      <a:r>
                        <a:rPr lang="en-US" dirty="0"/>
                        <a:t>JET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Validated magnetics data for EWE-2</a:t>
                      </a:r>
                    </a:p>
                    <a:p>
                      <a:endParaRPr lang="en-US" dirty="0"/>
                    </a:p>
                  </a:txBody>
                  <a:tcPr/>
                </a:tc>
                <a:tc>
                  <a:txBody>
                    <a:bodyPr/>
                    <a:lstStyle/>
                    <a:p>
                      <a:r>
                        <a:rPr lang="en-US" dirty="0"/>
                        <a:t>…</a:t>
                      </a:r>
                    </a:p>
                  </a:txBody>
                  <a:tcPr/>
                </a:tc>
                <a:tc>
                  <a:txBody>
                    <a:bodyPr/>
                    <a:lstStyle/>
                    <a:p>
                      <a:r>
                        <a:rPr lang="en-US" dirty="0">
                          <a:solidFill>
                            <a:schemeClr val="tx1"/>
                          </a:solidFill>
                        </a:rPr>
                        <a:t>NBI/</a:t>
                      </a:r>
                      <a:r>
                        <a:rPr lang="en-US" dirty="0" err="1">
                          <a:solidFill>
                            <a:schemeClr val="tx1"/>
                          </a:solidFill>
                        </a:rPr>
                        <a:t>beamlet</a:t>
                      </a:r>
                      <a:r>
                        <a:rPr lang="en-US" baseline="0" dirty="0">
                          <a:solidFill>
                            <a:schemeClr val="tx1"/>
                          </a:solidFill>
                        </a:rPr>
                        <a:t> data in IMAS</a:t>
                      </a:r>
                      <a:endParaRPr lang="en-US" dirty="0">
                        <a:solidFill>
                          <a:schemeClr val="tx1"/>
                        </a:solidFill>
                      </a:endParaRPr>
                    </a:p>
                  </a:txBody>
                  <a:tcPr/>
                </a:tc>
                <a:tc>
                  <a:txBody>
                    <a:bodyPr/>
                    <a:lstStyle/>
                    <a:p>
                      <a:r>
                        <a:rPr lang="en-US" dirty="0"/>
                        <a:t>Validated MSE and Thomson scattering</a:t>
                      </a:r>
                      <a:r>
                        <a:rPr lang="en-US" baseline="0" dirty="0"/>
                        <a:t> data for W2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ICRH data in IMAS</a:t>
                      </a:r>
                    </a:p>
                    <a:p>
                      <a:endParaRPr lang="en-US" dirty="0"/>
                    </a:p>
                  </a:txBody>
                  <a:tcPr/>
                </a:tc>
                <a:tc>
                  <a:txBody>
                    <a:bodyPr/>
                    <a:lstStyle/>
                    <a:p>
                      <a:endParaRPr lang="en-US" dirty="0"/>
                    </a:p>
                  </a:txBody>
                  <a:tcPr/>
                </a:tc>
                <a:extLst>
                  <a:ext uri="{0D108BD9-81ED-4DB2-BD59-A6C34878D82A}">
                    <a16:rowId xmlns:a16="http://schemas.microsoft.com/office/drawing/2014/main" val="3722411991"/>
                  </a:ext>
                </a:extLst>
              </a:tr>
            </a:tbl>
          </a:graphicData>
        </a:graphic>
      </p:graphicFrame>
    </p:spTree>
    <p:extLst>
      <p:ext uri="{BB962C8B-B14F-4D97-AF65-F5344CB8AC3E}">
        <p14:creationId xmlns:p14="http://schemas.microsoft.com/office/powerpoint/2010/main" val="36963104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2683</Words>
  <Application>Microsoft Office PowerPoint</Application>
  <PresentationFormat>Bredbild</PresentationFormat>
  <Paragraphs>471</Paragraphs>
  <Slides>23</Slides>
  <Notes>4</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23</vt:i4>
      </vt:variant>
    </vt:vector>
  </HeadingPairs>
  <TitlesOfParts>
    <vt:vector size="30" baseType="lpstr">
      <vt:lpstr>Arial</vt:lpstr>
      <vt:lpstr>Calibri</vt:lpstr>
      <vt:lpstr>Calibri Light</vt:lpstr>
      <vt:lpstr>Times New Roman</vt:lpstr>
      <vt:lpstr>Wingdings</vt:lpstr>
      <vt:lpstr>Office-tema</vt:lpstr>
      <vt:lpstr>Office Theme</vt:lpstr>
      <vt:lpstr>EWE - Enabling workflow exploitation  - a brief summary</vt:lpstr>
      <vt:lpstr>EWE-0 Reflections</vt:lpstr>
      <vt:lpstr>EWE-0 Reflections</vt:lpstr>
      <vt:lpstr>EWE-0 Action</vt:lpstr>
      <vt:lpstr>EWE-0 Action</vt:lpstr>
      <vt:lpstr>Overall EWE-1 status : data available in IMAS form </vt:lpstr>
      <vt:lpstr>Present main activities</vt:lpstr>
      <vt:lpstr>Plans for 2020</vt:lpstr>
      <vt:lpstr>Timeline for 2020</vt:lpstr>
      <vt:lpstr>Timeline for 2020</vt:lpstr>
      <vt:lpstr>Timeline for 2020</vt:lpstr>
      <vt:lpstr>EWE-2: why and by whom</vt:lpstr>
      <vt:lpstr>Plans/wish list for 2020</vt:lpstr>
      <vt:lpstr>WPCD and the community</vt:lpstr>
      <vt:lpstr>Plans for 2020</vt:lpstr>
      <vt:lpstr>Conclusions</vt:lpstr>
      <vt:lpstr>Timeline for 2020 – EWE-2</vt:lpstr>
      <vt:lpstr>Timeline for 2020 – EWE-2</vt:lpstr>
      <vt:lpstr>EWE-3 Plans for 2020</vt:lpstr>
      <vt:lpstr>EWE-3 Plans for 2020</vt:lpstr>
      <vt:lpstr>EWE-3 Plans for 2020</vt:lpstr>
      <vt:lpstr>EWE-3 Plans for 2020</vt:lpstr>
      <vt:lpstr>EWE-3 Timeline for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Pär Strand</dc:creator>
  <cp:lastModifiedBy>Pär Strand</cp:lastModifiedBy>
  <cp:revision>12</cp:revision>
  <dcterms:created xsi:type="dcterms:W3CDTF">2020-02-28T05:58:01Z</dcterms:created>
  <dcterms:modified xsi:type="dcterms:W3CDTF">2020-02-29T10:03:23Z</dcterms:modified>
</cp:coreProperties>
</file>