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handoutMasterIdLst>
    <p:handoutMasterId r:id="rId17"/>
  </p:handoutMasterIdLst>
  <p:sldIdLst>
    <p:sldId id="256" r:id="rId2"/>
    <p:sldId id="262" r:id="rId3"/>
    <p:sldId id="271" r:id="rId4"/>
    <p:sldId id="294" r:id="rId5"/>
    <p:sldId id="286" r:id="rId6"/>
    <p:sldId id="287" r:id="rId7"/>
    <p:sldId id="284" r:id="rId8"/>
    <p:sldId id="285" r:id="rId9"/>
    <p:sldId id="290" r:id="rId10"/>
    <p:sldId id="292" r:id="rId11"/>
    <p:sldId id="291" r:id="rId12"/>
    <p:sldId id="288" r:id="rId13"/>
    <p:sldId id="289" r:id="rId14"/>
    <p:sldId id="296" r:id="rId15"/>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Donald Darren" initials="DM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99"/>
    <a:srgbClr val="008000"/>
    <a:srgbClr val="7F7F7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75" autoAdjust="0"/>
  </p:normalViewPr>
  <p:slideViewPr>
    <p:cSldViewPr showGuides="1">
      <p:cViewPr varScale="1">
        <p:scale>
          <a:sx n="51" d="100"/>
          <a:sy n="51" d="100"/>
        </p:scale>
        <p:origin x="-1310"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55" d="100"/>
          <a:sy n="55" d="100"/>
        </p:scale>
        <p:origin x="2376" y="5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50443" y="1"/>
            <a:ext cx="2945659" cy="493633"/>
          </a:xfrm>
          <a:prstGeom prst="rect">
            <a:avLst/>
          </a:prstGeom>
        </p:spPr>
        <p:txBody>
          <a:bodyPr vert="horz" lIns="94829" tIns="47414" rIns="94829" bIns="47414" rtlCol="0"/>
          <a:lstStyle>
            <a:lvl1pPr algn="r">
              <a:defRPr sz="1200"/>
            </a:lvl1pPr>
          </a:lstStyle>
          <a:p>
            <a:fld id="{15B2C45A-E869-45FE-B529-AF49C0F3C669}" type="datetimeFigureOut">
              <a:rPr lang="en-GB" smtClean="0">
                <a:latin typeface="Arial" panose="020B0604020202020204" pitchFamily="34" charset="0"/>
              </a:rPr>
              <a:pPr/>
              <a:t>28/02/2020</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377317"/>
            <a:ext cx="2945659" cy="493633"/>
          </a:xfrm>
          <a:prstGeom prst="rect">
            <a:avLst/>
          </a:prstGeom>
        </p:spPr>
        <p:txBody>
          <a:bodyPr vert="horz" lIns="94829" tIns="47414" rIns="94829" bIns="47414"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50443" y="9377317"/>
            <a:ext cx="2945659" cy="493633"/>
          </a:xfrm>
          <a:prstGeom prst="rect">
            <a:avLst/>
          </a:prstGeom>
        </p:spPr>
        <p:txBody>
          <a:bodyPr vert="horz" lIns="94829" tIns="47414" rIns="94829" bIns="47414" rtlCol="0" anchor="b"/>
          <a:lstStyle>
            <a:lvl1pPr algn="r">
              <a:defRPr sz="12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1"/>
            <a:ext cx="2945659" cy="493633"/>
          </a:xfrm>
          <a:prstGeom prst="rect">
            <a:avLst/>
          </a:prstGeom>
        </p:spPr>
        <p:txBody>
          <a:bodyPr vert="horz" lIns="94829" tIns="47414" rIns="94829" bIns="47414" rtlCol="0"/>
          <a:lstStyle>
            <a:lvl1pPr algn="r">
              <a:defRPr sz="1200">
                <a:latin typeface="Arial" panose="020B0604020202020204" pitchFamily="34" charset="0"/>
              </a:defRPr>
            </a:lvl1pPr>
          </a:lstStyle>
          <a:p>
            <a:fld id="{F93E6C17-F35F-4654-8DE9-B693AC206066}" type="datetimeFigureOut">
              <a:rPr lang="en-GB" smtClean="0"/>
              <a:pPr/>
              <a:t>28/02/2020</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4829" tIns="47414" rIns="94829" bIns="47414"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4829" tIns="47414" rIns="94829" bIns="47414"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7317"/>
            <a:ext cx="2945659" cy="493633"/>
          </a:xfrm>
          <a:prstGeom prst="rect">
            <a:avLst/>
          </a:prstGeom>
        </p:spPr>
        <p:txBody>
          <a:bodyPr vert="horz" lIns="94829" tIns="47414" rIns="94829" bIns="47414"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4829" tIns="47414" rIns="94829" bIns="47414" rtlCol="0" anchor="b"/>
          <a:lstStyle>
            <a:lvl1pPr algn="r">
              <a:defRPr sz="12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6350"/>
            <a:ext cx="9144000" cy="6531694"/>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smtClean="0"/>
              <a:t>Presentation title</a:t>
            </a:r>
            <a:endParaRPr lang="en-GB" dirty="0"/>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t>
            </a:r>
            <a:r>
              <a:rPr lang="en-US" smtClean="0"/>
              <a:t>of presenter</a:t>
            </a:r>
            <a:endParaRPr lang="en-US" dirty="0" smtClean="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smtClean="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2" name="Bild 13" descr="EU_und_Text.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67057" y="5769260"/>
            <a:ext cx="4025423" cy="756084"/>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71038"/>
          </a:xfrm>
        </p:spPr>
        <p:txBody>
          <a:bodyPr/>
          <a:lstStyle>
            <a:lvl1pPr marL="342900" indent="-342900">
              <a:spcAft>
                <a:spcPts val="600"/>
              </a:spcAft>
              <a:buFont typeface="Arial" panose="020B0604020202020204" pitchFamily="34" charset="0"/>
              <a:buChar char="•"/>
              <a:defRPr sz="2400" b="1">
                <a:latin typeface="+mj-lt"/>
                <a:cs typeface="Arial" panose="020B0604020202020204" pitchFamily="34" charset="0"/>
              </a:defRPr>
            </a:lvl1pPr>
            <a:lvl2pPr marL="742950" indent="-285750">
              <a:buFont typeface="Arial" panose="020B0604020202020204" pitchFamily="34" charset="0"/>
              <a:buChar char="−"/>
              <a:defRPr sz="2000">
                <a:solidFill>
                  <a:srgbClr val="002060"/>
                </a:solidFill>
                <a:latin typeface="+mj-lt"/>
                <a:cs typeface="Arial" panose="020B0604020202020204" pitchFamily="34" charset="0"/>
              </a:defRPr>
            </a:lvl2pPr>
            <a:lvl3pPr marL="1143000" indent="-228600">
              <a:buFont typeface="Courier New" panose="02070309020205020404" pitchFamily="49" charset="0"/>
              <a:buChar char="o"/>
              <a:defRPr sz="2000">
                <a:latin typeface="+mj-lt"/>
                <a:cs typeface="Arial" panose="020B0604020202020204" pitchFamily="34" charset="0"/>
              </a:defRPr>
            </a:lvl3pPr>
            <a:lvl4pPr marL="1714500" indent="-342900">
              <a:buFont typeface="Arial" panose="020B0604020202020204" pitchFamily="34" charset="0"/>
              <a:buChar char="•"/>
              <a:defRPr sz="2000" baseline="0">
                <a:solidFill>
                  <a:srgbClr val="002060"/>
                </a:solidFill>
                <a:latin typeface="+mj-lt"/>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9" name="Picture 8" descr="EurofusionDisc.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20092"/>
            <a:ext cx="458197" cy="465708"/>
          </a:xfrm>
          <a:prstGeom prst="rect">
            <a:avLst/>
          </a:prstGeom>
        </p:spPr>
      </p:pic>
      <p:sp>
        <p:nvSpPr>
          <p:cNvPr id="10" name="Title 1"/>
          <p:cNvSpPr>
            <a:spLocks noGrp="1"/>
          </p:cNvSpPr>
          <p:nvPr>
            <p:ph type="title" hasCustomPrompt="1"/>
          </p:nvPr>
        </p:nvSpPr>
        <p:spPr>
          <a:xfrm>
            <a:off x="457200" y="0"/>
            <a:ext cx="7543800" cy="914400"/>
          </a:xfrm>
        </p:spPr>
        <p:txBody>
          <a:bodyPr>
            <a:normAutofit/>
          </a:bodyPr>
          <a:lstStyle>
            <a:lvl1pPr algn="l">
              <a:lnSpc>
                <a:spcPts val="3200"/>
              </a:lnSpc>
              <a:defRPr sz="3000" b="1">
                <a:latin typeface="+mj-lt"/>
                <a:cs typeface="Arial" panose="020B0604020202020204" pitchFamily="34" charset="0"/>
              </a:defRPr>
            </a:lvl1pPr>
          </a:lstStyle>
          <a:p>
            <a:r>
              <a:rPr lang="en-US" dirty="0" smtClean="0"/>
              <a:t>Click to edit Master title style</a:t>
            </a:r>
            <a:br>
              <a:rPr lang="en-US" dirty="0" smtClean="0"/>
            </a:br>
            <a:r>
              <a:rPr lang="en-US" dirty="0" smtClean="0"/>
              <a:t>Second line of title</a:t>
            </a:r>
            <a:endParaRPr lang="en-GB" dirty="0"/>
          </a:p>
        </p:txBody>
      </p:sp>
      <p:sp>
        <p:nvSpPr>
          <p:cNvPr id="8" name="TextBox 7"/>
          <p:cNvSpPr txBox="1"/>
          <p:nvPr userDrawn="1"/>
        </p:nvSpPr>
        <p:spPr>
          <a:xfrm>
            <a:off x="-36512" y="6582544"/>
            <a:ext cx="9073008" cy="230832"/>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US" sz="900" dirty="0" smtClean="0">
                <a:latin typeface="+mj-lt"/>
                <a:cs typeface="Arial" panose="020B0604020202020204" pitchFamily="34" charset="0"/>
              </a:rPr>
              <a:t>X. Litaudon et</a:t>
            </a:r>
            <a:r>
              <a:rPr lang="en-US" sz="900" baseline="0" dirty="0" smtClean="0">
                <a:latin typeface="+mj-lt"/>
                <a:cs typeface="Arial" panose="020B0604020202020204" pitchFamily="34" charset="0"/>
              </a:rPr>
              <a:t> al.</a:t>
            </a:r>
            <a:r>
              <a:rPr lang="en-GB" sz="900" dirty="0" smtClean="0">
                <a:latin typeface="+mj-lt"/>
                <a:cs typeface="Arial" panose="020B0604020202020204" pitchFamily="34" charset="0"/>
              </a:rPr>
              <a:t>| </a:t>
            </a:r>
            <a:r>
              <a:rPr lang="en-GB" sz="900" b="0" kern="1200" dirty="0" smtClean="0">
                <a:solidFill>
                  <a:schemeClr val="tx1"/>
                </a:solidFill>
                <a:latin typeface="+mn-lt"/>
                <a:ea typeface="+mn-ea"/>
                <a:cs typeface="Arial" panose="020B0604020202020204" pitchFamily="34" charset="0"/>
              </a:rPr>
              <a:t>WPCD </a:t>
            </a:r>
            <a:r>
              <a:rPr lang="en-GB" sz="900" kern="1200" dirty="0" smtClean="0">
                <a:solidFill>
                  <a:schemeClr val="tx1"/>
                </a:solidFill>
                <a:latin typeface="+mn-lt"/>
                <a:ea typeface="+mn-ea"/>
                <a:cs typeface="Arial" panose="020B0604020202020204" pitchFamily="34" charset="0"/>
              </a:rPr>
              <a:t>|  ENEA</a:t>
            </a:r>
            <a:r>
              <a:rPr lang="en-GB" sz="900" kern="1200" baseline="0" dirty="0" smtClean="0">
                <a:solidFill>
                  <a:schemeClr val="tx1"/>
                </a:solidFill>
                <a:latin typeface="+mn-lt"/>
                <a:ea typeface="+mn-ea"/>
                <a:cs typeface="Arial" panose="020B0604020202020204" pitchFamily="34" charset="0"/>
              </a:rPr>
              <a:t> </a:t>
            </a:r>
            <a:r>
              <a:rPr lang="en-GB" sz="900" kern="1200" baseline="0" dirty="0" err="1" smtClean="0">
                <a:solidFill>
                  <a:schemeClr val="tx1"/>
                </a:solidFill>
                <a:latin typeface="+mn-lt"/>
                <a:ea typeface="+mn-ea"/>
                <a:cs typeface="Arial" panose="020B0604020202020204" pitchFamily="34" charset="0"/>
              </a:rPr>
              <a:t>Frascati</a:t>
            </a:r>
            <a:r>
              <a:rPr lang="en-GB" sz="900" kern="1200" baseline="0" dirty="0" smtClean="0">
                <a:solidFill>
                  <a:schemeClr val="tx1"/>
                </a:solidFill>
                <a:latin typeface="+mn-lt"/>
                <a:ea typeface="+mn-ea"/>
                <a:cs typeface="Arial" panose="020B0604020202020204" pitchFamily="34" charset="0"/>
              </a:rPr>
              <a:t> 25 Feb 2020</a:t>
            </a:r>
            <a:r>
              <a:rPr lang="en-GB" sz="900" kern="1200" dirty="0" smtClean="0">
                <a:solidFill>
                  <a:schemeClr val="tx1"/>
                </a:solidFill>
                <a:latin typeface="+mn-lt"/>
                <a:ea typeface="+mn-ea"/>
                <a:cs typeface="Arial" panose="020B0604020202020204" pitchFamily="34" charset="0"/>
              </a:rPr>
              <a:t>  </a:t>
            </a:r>
            <a:r>
              <a:rPr lang="en-GB" sz="900" dirty="0" smtClean="0">
                <a:latin typeface="+mj-lt"/>
                <a:cs typeface="Arial" panose="020B0604020202020204" pitchFamily="34" charset="0"/>
              </a:rPr>
              <a:t>|  </a:t>
            </a:r>
            <a:fld id="{6A6D9FA1-99C7-4910-8E32-B85D378B0060}" type="slidenum">
              <a:rPr lang="en-GB" sz="900" b="1" smtClean="0">
                <a:latin typeface="+mj-lt"/>
                <a:cs typeface="Arial" panose="020B0604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GB" sz="900" b="1" dirty="0" smtClean="0">
              <a:latin typeface="+mj-lt"/>
              <a:cs typeface="Arial" panose="020B0604020202020204" pitchFamily="34" charset="0"/>
            </a:endParaRPr>
          </a:p>
        </p:txBody>
      </p:sp>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61950" y="69851"/>
            <a:ext cx="6732588" cy="541338"/>
          </a:xfrm>
        </p:spPr>
        <p:txBody>
          <a:bodyPr/>
          <a:lstStyle/>
          <a:p>
            <a:r>
              <a:rPr lang="fr-FR" smtClean="0"/>
              <a:t>Modifiez le style du titre</a:t>
            </a:r>
            <a:endParaRPr lang="fr-FR"/>
          </a:p>
        </p:txBody>
      </p:sp>
      <p:sp>
        <p:nvSpPr>
          <p:cNvPr id="3" name="Espace réservé du contenu 2"/>
          <p:cNvSpPr>
            <a:spLocks noGrp="1"/>
          </p:cNvSpPr>
          <p:nvPr>
            <p:ph idx="1"/>
          </p:nvPr>
        </p:nvSpPr>
        <p:spPr>
          <a:xfrm>
            <a:off x="576263" y="1268413"/>
            <a:ext cx="8172450" cy="496887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53077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472608"/>
          </a:xfrm>
        </p:spPr>
        <p:txBody>
          <a:bodyPr/>
          <a:lstStyle>
            <a:lvl1pPr marL="257175" indent="-257175">
              <a:spcAft>
                <a:spcPts val="450"/>
              </a:spcAft>
              <a:buFont typeface="Arial" panose="020B0604020202020204" pitchFamily="34" charset="0"/>
              <a:buChar char="•"/>
              <a:defRPr sz="2400" b="1">
                <a:latin typeface="+mn-lt"/>
                <a:cs typeface="Arial" panose="020B0604020202020204" pitchFamily="34" charset="0"/>
              </a:defRPr>
            </a:lvl1pPr>
            <a:lvl2pPr marL="557213" indent="-214313">
              <a:buFont typeface="Arial" panose="020B0604020202020204" pitchFamily="34" charset="0"/>
              <a:buChar char="−"/>
              <a:defRPr sz="2000" b="1">
                <a:solidFill>
                  <a:srgbClr val="002060"/>
                </a:solidFill>
                <a:latin typeface="+mn-lt"/>
                <a:cs typeface="Arial" panose="020B0604020202020204" pitchFamily="34" charset="0"/>
              </a:defRPr>
            </a:lvl2pPr>
            <a:lvl3pPr marL="857250" indent="-171450">
              <a:buFont typeface="Courier New" panose="02070309020205020404" pitchFamily="49" charset="0"/>
              <a:buChar char="o"/>
              <a:defRPr sz="2000" b="1">
                <a:latin typeface="+mn-lt"/>
                <a:cs typeface="Arial" panose="020B0604020202020204" pitchFamily="34" charset="0"/>
              </a:defRPr>
            </a:lvl3pPr>
            <a:lvl4pPr marL="1285875" indent="-257175">
              <a:buFont typeface="Arial" panose="020B0604020202020204" pitchFamily="34" charset="0"/>
              <a:buChar char="•"/>
              <a:defRPr sz="2000" b="1" baseline="0">
                <a:solidFill>
                  <a:srgbClr val="002060"/>
                </a:solidFill>
                <a:latin typeface="+mn-lt"/>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endParaRPr>
          </a:p>
        </p:txBody>
      </p:sp>
      <p:sp>
        <p:nvSpPr>
          <p:cNvPr id="10" name="Title 1"/>
          <p:cNvSpPr>
            <a:spLocks noGrp="1"/>
          </p:cNvSpPr>
          <p:nvPr>
            <p:ph type="title" hasCustomPrompt="1"/>
          </p:nvPr>
        </p:nvSpPr>
        <p:spPr>
          <a:xfrm>
            <a:off x="457200" y="0"/>
            <a:ext cx="7543800" cy="914400"/>
          </a:xfrm>
        </p:spPr>
        <p:txBody>
          <a:bodyPr>
            <a:noAutofit/>
          </a:bodyPr>
          <a:lstStyle>
            <a:lvl1pPr algn="l">
              <a:lnSpc>
                <a:spcPts val="2400"/>
              </a:lnSpc>
              <a:defRPr sz="2800" b="1">
                <a:latin typeface="+mj-lt"/>
                <a:cs typeface="Arial" panose="020B0604020202020204" pitchFamily="34" charset="0"/>
              </a:defRPr>
            </a:lvl1pPr>
          </a:lstStyle>
          <a:p>
            <a:r>
              <a:rPr lang="en-US" dirty="0" smtClean="0"/>
              <a:t>Click to edit Master title style</a:t>
            </a:r>
            <a:br>
              <a:rPr lang="en-US" dirty="0" smtClean="0"/>
            </a:br>
            <a:r>
              <a:rPr lang="en-US" dirty="0" smtClean="0"/>
              <a:t>Second line of title</a:t>
            </a:r>
            <a:endParaRPr lang="en-GB" dirty="0"/>
          </a:p>
        </p:txBody>
      </p:sp>
      <p:sp>
        <p:nvSpPr>
          <p:cNvPr id="8" name="TextBox 7"/>
          <p:cNvSpPr txBox="1"/>
          <p:nvPr userDrawn="1"/>
        </p:nvSpPr>
        <p:spPr>
          <a:xfrm>
            <a:off x="-36512" y="6525344"/>
            <a:ext cx="9073008" cy="230832"/>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US" sz="900" dirty="0" smtClean="0">
                <a:latin typeface="+mj-lt"/>
                <a:cs typeface="Arial" panose="020B0604020202020204" pitchFamily="34" charset="0"/>
              </a:rPr>
              <a:t>X. Litaudon et</a:t>
            </a:r>
            <a:r>
              <a:rPr lang="en-US" sz="900" baseline="0" dirty="0" smtClean="0">
                <a:latin typeface="+mj-lt"/>
                <a:cs typeface="Arial" panose="020B0604020202020204" pitchFamily="34" charset="0"/>
              </a:rPr>
              <a:t> al.</a:t>
            </a:r>
            <a:r>
              <a:rPr lang="en-GB" sz="900" dirty="0" smtClean="0">
                <a:latin typeface="+mj-lt"/>
                <a:cs typeface="Arial" panose="020B0604020202020204" pitchFamily="34" charset="0"/>
              </a:rPr>
              <a:t>| </a:t>
            </a:r>
            <a:r>
              <a:rPr lang="en-GB" sz="900" b="0" kern="1200" dirty="0" smtClean="0">
                <a:solidFill>
                  <a:schemeClr val="tx1"/>
                </a:solidFill>
                <a:latin typeface="+mn-lt"/>
                <a:ea typeface="+mn-ea"/>
                <a:cs typeface="Arial" panose="020B0604020202020204" pitchFamily="34" charset="0"/>
              </a:rPr>
              <a:t>Interaction</a:t>
            </a:r>
            <a:r>
              <a:rPr lang="en-GB" sz="900" b="0" kern="1200" baseline="0" dirty="0" smtClean="0">
                <a:solidFill>
                  <a:schemeClr val="tx1"/>
                </a:solidFill>
                <a:latin typeface="+mn-lt"/>
                <a:ea typeface="+mn-ea"/>
                <a:cs typeface="Arial" panose="020B0604020202020204" pitchFamily="34" charset="0"/>
              </a:rPr>
              <a:t> with EU Fusion Labs on FP9 </a:t>
            </a:r>
            <a:r>
              <a:rPr lang="en-GB" sz="900" dirty="0" smtClean="0">
                <a:latin typeface="+mj-lt"/>
                <a:cs typeface="Arial" panose="020B0604020202020204" pitchFamily="34" charset="0"/>
              </a:rPr>
              <a:t>|  </a:t>
            </a:r>
            <a:fld id="{6A6D9FA1-99C7-4910-8E32-B85D378B0060}" type="slidenum">
              <a:rPr lang="en-GB" sz="900" b="1" smtClean="0">
                <a:latin typeface="+mj-lt"/>
                <a:cs typeface="Arial" panose="020B0604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GB" sz="900" b="1" dirty="0" smtClean="0">
              <a:latin typeface="+mj-lt"/>
              <a:cs typeface="Arial" panose="020B0604020202020204" pitchFamily="34" charset="0"/>
            </a:endParaRPr>
          </a:p>
        </p:txBody>
      </p:sp>
      <p:pic>
        <p:nvPicPr>
          <p:cNvPr id="11" name="Picture 10"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242048"/>
            <a:ext cx="367958" cy="498653"/>
          </a:xfrm>
          <a:prstGeom prst="rect">
            <a:avLst/>
          </a:prstGeom>
        </p:spPr>
      </p:pic>
    </p:spTree>
    <p:extLst>
      <p:ext uri="{BB962C8B-B14F-4D97-AF65-F5344CB8AC3E}">
        <p14:creationId xmlns:p14="http://schemas.microsoft.com/office/powerpoint/2010/main" val="2027316570"/>
      </p:ext>
    </p:extLst>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199" y="298"/>
            <a:ext cx="9144306" cy="936000"/>
          </a:xfrm>
          <a:prstGeom prst="rect">
            <a:avLst/>
          </a:prstGeom>
          <a:ln w="12700">
            <a:miter lim="400000"/>
          </a:ln>
        </p:spPr>
      </p:pic>
      <p:sp>
        <p:nvSpPr>
          <p:cNvPr id="6" name="Titel 5"/>
          <p:cNvSpPr>
            <a:spLocks noGrp="1"/>
          </p:cNvSpPr>
          <p:nvPr>
            <p:ph type="title"/>
          </p:nvPr>
        </p:nvSpPr>
        <p:spPr>
          <a:xfrm>
            <a:off x="518864" y="130622"/>
            <a:ext cx="8229600" cy="634082"/>
          </a:xfrm>
        </p:spPr>
        <p:txBody>
          <a:bodyPr>
            <a:normAutofit/>
          </a:bodyPr>
          <a:lstStyle>
            <a:lvl1pPr algn="l">
              <a:defRPr sz="3200"/>
            </a:lvl1pPr>
          </a:lstStyle>
          <a:p>
            <a:r>
              <a:rPr lang="de-DE" dirty="0" smtClean="0"/>
              <a:t>Titelmasterformat durch Klicken bearbeiten</a:t>
            </a:r>
            <a:endParaRPr lang="de-DE" dirty="0"/>
          </a:p>
        </p:txBody>
      </p:sp>
      <p:sp>
        <p:nvSpPr>
          <p:cNvPr id="5" name="TextBox 4"/>
          <p:cNvSpPr txBox="1"/>
          <p:nvPr userDrawn="1"/>
        </p:nvSpPr>
        <p:spPr>
          <a:xfrm>
            <a:off x="-36512" y="6582544"/>
            <a:ext cx="9073008" cy="230832"/>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US" sz="900" dirty="0" smtClean="0">
                <a:latin typeface="+mj-lt"/>
                <a:cs typeface="Arial" panose="020B0604020202020204" pitchFamily="34" charset="0"/>
              </a:rPr>
              <a:t>X. Litaudon et</a:t>
            </a:r>
            <a:r>
              <a:rPr lang="en-US" sz="900" baseline="0" dirty="0" smtClean="0">
                <a:latin typeface="+mj-lt"/>
                <a:cs typeface="Arial" panose="020B0604020202020204" pitchFamily="34" charset="0"/>
              </a:rPr>
              <a:t> al.</a:t>
            </a:r>
            <a:r>
              <a:rPr lang="en-GB" sz="900" dirty="0" smtClean="0">
                <a:latin typeface="+mj-lt"/>
                <a:cs typeface="Arial" panose="020B0604020202020204" pitchFamily="34" charset="0"/>
              </a:rPr>
              <a:t>| </a:t>
            </a:r>
            <a:r>
              <a:rPr lang="en-GB" sz="900" b="0" kern="1200" dirty="0" smtClean="0">
                <a:solidFill>
                  <a:schemeClr val="tx1"/>
                </a:solidFill>
                <a:latin typeface="+mn-lt"/>
                <a:ea typeface="+mn-ea"/>
                <a:cs typeface="Arial" panose="020B0604020202020204" pitchFamily="34" charset="0"/>
              </a:rPr>
              <a:t>Interaction</a:t>
            </a:r>
            <a:r>
              <a:rPr lang="en-GB" sz="900" b="0" kern="1200" baseline="0" dirty="0" smtClean="0">
                <a:solidFill>
                  <a:schemeClr val="tx1"/>
                </a:solidFill>
                <a:latin typeface="+mn-lt"/>
                <a:ea typeface="+mn-ea"/>
                <a:cs typeface="Arial" panose="020B0604020202020204" pitchFamily="34" charset="0"/>
              </a:rPr>
              <a:t> with EU Fusion Labs on FP9 </a:t>
            </a:r>
            <a:r>
              <a:rPr lang="en-GB" sz="900" dirty="0" smtClean="0">
                <a:latin typeface="+mj-lt"/>
                <a:cs typeface="Arial" panose="020B0604020202020204" pitchFamily="34" charset="0"/>
              </a:rPr>
              <a:t>|  </a:t>
            </a:r>
            <a:fld id="{6A6D9FA1-99C7-4910-8E32-B85D378B0060}" type="slidenum">
              <a:rPr lang="en-GB" sz="900" b="1" smtClean="0">
                <a:latin typeface="+mj-lt"/>
                <a:cs typeface="Arial" panose="020B0604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GB" sz="900" b="1" dirty="0" smtClean="0">
              <a:latin typeface="+mj-lt"/>
              <a:cs typeface="Arial" panose="020B0604020202020204" pitchFamily="34" charset="0"/>
            </a:endParaRPr>
          </a:p>
        </p:txBody>
      </p:sp>
    </p:spTree>
    <p:extLst>
      <p:ext uri="{BB962C8B-B14F-4D97-AF65-F5344CB8AC3E}">
        <p14:creationId xmlns:p14="http://schemas.microsoft.com/office/powerpoint/2010/main" val="12004287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28/02/2020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00808"/>
            <a:ext cx="8443873" cy="2386461"/>
          </a:xfrm>
        </p:spPr>
        <p:txBody>
          <a:bodyPr/>
          <a:lstStyle/>
          <a:p>
            <a:r>
              <a:rPr lang="en-GB" sz="3200" dirty="0" smtClean="0"/>
              <a:t>Fusion Science Department, simulation and Theory in Horizon Europe</a:t>
            </a:r>
            <a:endParaRPr lang="en-US" dirty="0">
              <a:latin typeface="+mj-lt"/>
            </a:endParaRPr>
          </a:p>
        </p:txBody>
      </p:sp>
      <p:sp>
        <p:nvSpPr>
          <p:cNvPr id="5" name="Subtitle 4"/>
          <p:cNvSpPr>
            <a:spLocks noGrp="1"/>
          </p:cNvSpPr>
          <p:nvPr>
            <p:ph type="subTitle" idx="1"/>
          </p:nvPr>
        </p:nvSpPr>
        <p:spPr/>
        <p:txBody>
          <a:bodyPr/>
          <a:lstStyle/>
          <a:p>
            <a:r>
              <a:rPr lang="en-GB" dirty="0" smtClean="0"/>
              <a:t>By Xavier LITAUDON </a:t>
            </a:r>
            <a:endParaRPr lang="en-GB" dirty="0"/>
          </a:p>
        </p:txBody>
      </p:sp>
    </p:spTree>
    <p:extLst>
      <p:ext uri="{BB962C8B-B14F-4D97-AF65-F5344CB8AC3E}">
        <p14:creationId xmlns:p14="http://schemas.microsoft.com/office/powerpoint/2010/main" val="69740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435280" cy="5571038"/>
          </a:xfrm>
        </p:spPr>
        <p:txBody>
          <a:bodyPr>
            <a:normAutofit lnSpcReduction="10000"/>
          </a:bodyPr>
          <a:lstStyle/>
          <a:p>
            <a:pPr lvl="0"/>
            <a:r>
              <a:rPr lang="en-GB" dirty="0"/>
              <a:t>Provide </a:t>
            </a:r>
            <a:r>
              <a:rPr lang="en-GB" dirty="0" smtClean="0"/>
              <a:t>integration </a:t>
            </a:r>
            <a:r>
              <a:rPr lang="en-GB" dirty="0"/>
              <a:t>of </a:t>
            </a:r>
            <a:r>
              <a:rPr lang="en-GB" dirty="0" smtClean="0"/>
              <a:t>modules </a:t>
            </a:r>
            <a:r>
              <a:rPr lang="en-GB" dirty="0"/>
              <a:t>in the </a:t>
            </a:r>
            <a:r>
              <a:rPr lang="en-GB" dirty="0" smtClean="0"/>
              <a:t>IMAS workflows as </a:t>
            </a:r>
            <a:r>
              <a:rPr lang="en-GB" dirty="0"/>
              <a:t>they get </a:t>
            </a:r>
            <a:r>
              <a:rPr lang="en-GB" dirty="0" smtClean="0"/>
              <a:t>used </a:t>
            </a:r>
            <a:r>
              <a:rPr lang="en-GB" dirty="0"/>
              <a:t>for Tokamak modelling </a:t>
            </a:r>
            <a:r>
              <a:rPr lang="en-GB" dirty="0" smtClean="0"/>
              <a:t>and </a:t>
            </a:r>
            <a:r>
              <a:rPr lang="en-GB" dirty="0"/>
              <a:t>take into account changes in the Data Dictionary and computational </a:t>
            </a:r>
            <a:r>
              <a:rPr lang="en-GB" dirty="0" smtClean="0"/>
              <a:t>environments</a:t>
            </a:r>
            <a:endParaRPr lang="en-GB" dirty="0"/>
          </a:p>
          <a:p>
            <a:pPr lvl="0"/>
            <a:r>
              <a:rPr lang="en-GB" dirty="0"/>
              <a:t>Develop and maintain tools for mapping of experimental </a:t>
            </a:r>
            <a:r>
              <a:rPr lang="en-GB" dirty="0" smtClean="0"/>
              <a:t>data</a:t>
            </a:r>
          </a:p>
          <a:p>
            <a:pPr lvl="1"/>
            <a:r>
              <a:rPr lang="en-GB" dirty="0" smtClean="0"/>
              <a:t>porting </a:t>
            </a:r>
            <a:r>
              <a:rPr lang="en-GB" dirty="0"/>
              <a:t>of codes in IMAS, and providing Kepler and Python </a:t>
            </a:r>
            <a:r>
              <a:rPr lang="en-GB" dirty="0" smtClean="0"/>
              <a:t>actors,</a:t>
            </a:r>
          </a:p>
          <a:p>
            <a:pPr lvl="1"/>
            <a:r>
              <a:rPr lang="en-GB" dirty="0" smtClean="0"/>
              <a:t>Integration </a:t>
            </a:r>
            <a:r>
              <a:rPr lang="en-GB" dirty="0"/>
              <a:t>of Kepler and Python actors in IMAS workflows including the European Transport Solver, the EQSTABIL, fast-ions, core-edge and synthetic diagnostics,</a:t>
            </a:r>
          </a:p>
          <a:p>
            <a:pPr lvl="0"/>
            <a:r>
              <a:rPr lang="en-GB" dirty="0"/>
              <a:t>Provide training and support to </a:t>
            </a:r>
            <a:r>
              <a:rPr lang="en-GB" dirty="0" err="1"/>
              <a:t>EUROfusion</a:t>
            </a:r>
            <a:r>
              <a:rPr lang="en-GB" dirty="0"/>
              <a:t> users of IMAS and workflows for their validation </a:t>
            </a:r>
            <a:r>
              <a:rPr lang="en-GB" dirty="0" smtClean="0"/>
              <a:t>on  </a:t>
            </a:r>
            <a:r>
              <a:rPr lang="en-GB" dirty="0"/>
              <a:t>JET, MST, JT-60SA data and extrapolation towards </a:t>
            </a:r>
            <a:r>
              <a:rPr lang="en-GB" dirty="0" smtClean="0"/>
              <a:t>ITER/DEMO</a:t>
            </a:r>
            <a:endParaRPr lang="en-GB" dirty="0"/>
          </a:p>
          <a:p>
            <a:pPr lvl="0"/>
            <a:r>
              <a:rPr lang="en-GB" dirty="0"/>
              <a:t>Provide users support for the exploitation of the </a:t>
            </a:r>
            <a:r>
              <a:rPr lang="en-GB" dirty="0" err="1"/>
              <a:t>EUROfusion</a:t>
            </a:r>
            <a:r>
              <a:rPr lang="en-GB" dirty="0"/>
              <a:t> workflows via dedicated Technical Responsible </a:t>
            </a:r>
            <a:r>
              <a:rPr lang="en-GB" dirty="0" smtClean="0"/>
              <a:t>Officers</a:t>
            </a:r>
            <a:endParaRPr lang="en-GB" dirty="0"/>
          </a:p>
          <a:p>
            <a:pPr lvl="0"/>
            <a:r>
              <a:rPr lang="en-GB" dirty="0"/>
              <a:t>Develop new </a:t>
            </a:r>
            <a:r>
              <a:rPr lang="en-GB" dirty="0" smtClean="0"/>
              <a:t>workflows</a:t>
            </a:r>
            <a:endParaRPr lang="en-GB" dirty="0"/>
          </a:p>
        </p:txBody>
      </p:sp>
      <p:sp>
        <p:nvSpPr>
          <p:cNvPr id="3" name="Title 2"/>
          <p:cNvSpPr>
            <a:spLocks noGrp="1"/>
          </p:cNvSpPr>
          <p:nvPr>
            <p:ph type="title"/>
          </p:nvPr>
        </p:nvSpPr>
        <p:spPr/>
        <p:txBody>
          <a:bodyPr/>
          <a:lstStyle/>
          <a:p>
            <a:r>
              <a:rPr lang="en-GB" dirty="0"/>
              <a:t>I</a:t>
            </a:r>
            <a:r>
              <a:rPr lang="en-GB" dirty="0" smtClean="0"/>
              <a:t>ntegrated </a:t>
            </a:r>
            <a:r>
              <a:rPr lang="en-GB" dirty="0"/>
              <a:t>modelling and control </a:t>
            </a:r>
            <a:r>
              <a:rPr lang="en-GB" dirty="0" smtClean="0"/>
              <a:t>activity within the ACH  </a:t>
            </a:r>
            <a:endParaRPr lang="en-GB" dirty="0"/>
          </a:p>
        </p:txBody>
      </p:sp>
    </p:spTree>
    <p:extLst>
      <p:ext uri="{BB962C8B-B14F-4D97-AF65-F5344CB8AC3E}">
        <p14:creationId xmlns:p14="http://schemas.microsoft.com/office/powerpoint/2010/main" val="1983725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JET data </a:t>
            </a:r>
            <a:r>
              <a:rPr lang="en-GB" dirty="0" err="1" smtClean="0"/>
              <a:t>center</a:t>
            </a:r>
            <a:r>
              <a:rPr lang="en-GB" dirty="0" smtClean="0"/>
              <a:t>- Structure  </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340768"/>
            <a:ext cx="7715200" cy="4968552"/>
          </a:xfrm>
          <a:prstGeom prst="rect">
            <a:avLst/>
          </a:prstGeom>
          <a:noFill/>
        </p:spPr>
      </p:pic>
    </p:spTree>
    <p:extLst>
      <p:ext uri="{BB962C8B-B14F-4D97-AF65-F5344CB8AC3E}">
        <p14:creationId xmlns:p14="http://schemas.microsoft.com/office/powerpoint/2010/main" val="165214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solidFill>
                  <a:srgbClr val="FF0000"/>
                </a:solidFill>
              </a:rPr>
              <a:t>To develop the </a:t>
            </a:r>
            <a:r>
              <a:rPr lang="en-US" dirty="0" err="1">
                <a:solidFill>
                  <a:srgbClr val="FF0000"/>
                </a:solidFill>
              </a:rPr>
              <a:t>EUROfusion</a:t>
            </a:r>
            <a:r>
              <a:rPr lang="en-US" dirty="0">
                <a:solidFill>
                  <a:srgbClr val="FF0000"/>
                </a:solidFill>
              </a:rPr>
              <a:t> ITER data analysis tools within IMAS for the first phase of ITER operation and </a:t>
            </a:r>
            <a:r>
              <a:rPr lang="en-GB" dirty="0">
                <a:solidFill>
                  <a:srgbClr val="FF0000"/>
                </a:solidFill>
              </a:rPr>
              <a:t>design ITER operational scenarios </a:t>
            </a:r>
            <a:r>
              <a:rPr lang="en-US" dirty="0">
                <a:solidFill>
                  <a:srgbClr val="FF0000"/>
                </a:solidFill>
              </a:rPr>
              <a:t>through modelling activities using tools validated on </a:t>
            </a:r>
            <a:r>
              <a:rPr lang="en-US" dirty="0" err="1">
                <a:solidFill>
                  <a:srgbClr val="FF0000"/>
                </a:solidFill>
              </a:rPr>
              <a:t>EUROfusion</a:t>
            </a:r>
            <a:r>
              <a:rPr lang="en-US" dirty="0">
                <a:solidFill>
                  <a:srgbClr val="FF0000"/>
                </a:solidFill>
              </a:rPr>
              <a:t> experimental facilities</a:t>
            </a:r>
            <a:r>
              <a:rPr lang="en-US" dirty="0"/>
              <a:t>; </a:t>
            </a:r>
            <a:endParaRPr lang="en-GB" dirty="0"/>
          </a:p>
          <a:p>
            <a:pPr lvl="0"/>
            <a:r>
              <a:rPr lang="en-US" dirty="0"/>
              <a:t>To provide direct inputs and contribution to the ITER research plan; </a:t>
            </a:r>
            <a:endParaRPr lang="en-GB" dirty="0"/>
          </a:p>
          <a:p>
            <a:pPr lvl="0"/>
            <a:r>
              <a:rPr lang="en-US" dirty="0"/>
              <a:t>To contribute to the </a:t>
            </a:r>
            <a:r>
              <a:rPr lang="en-GB" dirty="0"/>
              <a:t>activities of the ITER Neutral Beam Test Facility (NBTF) installed at </a:t>
            </a:r>
            <a:r>
              <a:rPr lang="en-GB" dirty="0" err="1" smtClean="0"/>
              <a:t>Padova</a:t>
            </a:r>
            <a:r>
              <a:rPr lang="en-GB" dirty="0" smtClean="0"/>
              <a:t>;</a:t>
            </a:r>
            <a:endParaRPr lang="en-GB" dirty="0"/>
          </a:p>
          <a:p>
            <a:pPr lvl="0"/>
            <a:r>
              <a:rPr lang="en-US" dirty="0"/>
              <a:t>To improve our knowledge on nuclear technology and safety issues relevant to ITER and DEMO, to validate nuclear codes and to reduce the risks of ITER operations and maintenance activities by taking advantage of JET </a:t>
            </a:r>
            <a:r>
              <a:rPr lang="en-US" dirty="0" smtClean="0"/>
              <a:t>DT operation</a:t>
            </a:r>
            <a:endParaRPr lang="en-GB" dirty="0"/>
          </a:p>
        </p:txBody>
      </p:sp>
      <p:sp>
        <p:nvSpPr>
          <p:cNvPr id="3" name="Title 2"/>
          <p:cNvSpPr>
            <a:spLocks noGrp="1"/>
          </p:cNvSpPr>
          <p:nvPr>
            <p:ph type="title"/>
          </p:nvPr>
        </p:nvSpPr>
        <p:spPr/>
        <p:txBody>
          <a:bodyPr/>
          <a:lstStyle/>
          <a:p>
            <a:r>
              <a:rPr lang="en-US" dirty="0" smtClean="0"/>
              <a:t>Preparation of ITER operation  </a:t>
            </a:r>
            <a:endParaRPr lang="en-GB" dirty="0"/>
          </a:p>
        </p:txBody>
      </p:sp>
    </p:spTree>
    <p:extLst>
      <p:ext uri="{BB962C8B-B14F-4D97-AF65-F5344CB8AC3E}">
        <p14:creationId xmlns:p14="http://schemas.microsoft.com/office/powerpoint/2010/main" val="235017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80728"/>
            <a:ext cx="8363272" cy="5571038"/>
          </a:xfrm>
        </p:spPr>
        <p:txBody>
          <a:bodyPr>
            <a:normAutofit lnSpcReduction="10000"/>
          </a:bodyPr>
          <a:lstStyle/>
          <a:p>
            <a:pPr lvl="0"/>
            <a:r>
              <a:rPr lang="en-GB" dirty="0"/>
              <a:t>Exploitation of </a:t>
            </a:r>
            <a:r>
              <a:rPr lang="en-GB" dirty="0" smtClean="0"/>
              <a:t>ETS, </a:t>
            </a:r>
            <a:r>
              <a:rPr lang="en-GB" dirty="0"/>
              <a:t>and the various IMAS workflows in support of the ITER Research Plan in collaboration with ITER-IO Simulation and Theory group and international </a:t>
            </a:r>
            <a:r>
              <a:rPr lang="en-GB" dirty="0" smtClean="0"/>
              <a:t>community</a:t>
            </a:r>
            <a:endParaRPr lang="en-GB" dirty="0"/>
          </a:p>
          <a:p>
            <a:pPr lvl="0"/>
            <a:r>
              <a:rPr lang="en-GB" dirty="0"/>
              <a:t>Develop ITER data analysis tools including breakdown simulation tool and synthetic diagnostic for the initial plasma </a:t>
            </a:r>
            <a:r>
              <a:rPr lang="en-GB" dirty="0" smtClean="0"/>
              <a:t>operation</a:t>
            </a:r>
            <a:endParaRPr lang="en-GB" dirty="0"/>
          </a:p>
          <a:p>
            <a:pPr lvl="0"/>
            <a:r>
              <a:rPr lang="en-GB" dirty="0"/>
              <a:t>Design operational scenario for ITER from breakdown to termination while respecting the plan limits (e.g. PF circuits) with free boundary equilibrium and realistic transport, inclusion of validated sources for heating &amp; current drive, fuelling. The activity will include development of tools to enable pre-pulse validation on </a:t>
            </a:r>
            <a:r>
              <a:rPr lang="en-GB" dirty="0" smtClean="0"/>
              <a:t>ITER</a:t>
            </a:r>
            <a:endParaRPr lang="en-GB" dirty="0"/>
          </a:p>
          <a:p>
            <a:pPr marL="0" indent="0">
              <a:buNone/>
            </a:pPr>
            <a:r>
              <a:rPr lang="en-GB" dirty="0" smtClean="0"/>
              <a:t>The </a:t>
            </a:r>
            <a:r>
              <a:rPr lang="en-GB" dirty="0"/>
              <a:t>development of theory and computational tools will be coordinated by the E-TASC scientific board and specific TSVV tasks are embedded within the WP. </a:t>
            </a:r>
          </a:p>
        </p:txBody>
      </p:sp>
      <p:sp>
        <p:nvSpPr>
          <p:cNvPr id="3" name="Title 2"/>
          <p:cNvSpPr>
            <a:spLocks noGrp="1"/>
          </p:cNvSpPr>
          <p:nvPr>
            <p:ph type="title"/>
          </p:nvPr>
        </p:nvSpPr>
        <p:spPr/>
        <p:txBody>
          <a:bodyPr/>
          <a:lstStyle/>
          <a:p>
            <a:r>
              <a:rPr lang="en-US" dirty="0"/>
              <a:t>Preparation of ITER operation </a:t>
            </a:r>
            <a:endParaRPr lang="en-GB" dirty="0"/>
          </a:p>
        </p:txBody>
      </p:sp>
    </p:spTree>
    <p:extLst>
      <p:ext uri="{BB962C8B-B14F-4D97-AF65-F5344CB8AC3E}">
        <p14:creationId xmlns:p14="http://schemas.microsoft.com/office/powerpoint/2010/main" val="177839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980728"/>
            <a:ext cx="8856984" cy="5760640"/>
          </a:xfrm>
        </p:spPr>
        <p:txBody>
          <a:bodyPr>
            <a:noAutofit/>
          </a:bodyPr>
          <a:lstStyle/>
          <a:p>
            <a:r>
              <a:rPr lang="en-GB" sz="2800" dirty="0" smtClean="0"/>
              <a:t>FP-9 preparation with the full roadmap implementation </a:t>
            </a:r>
          </a:p>
          <a:p>
            <a:pPr lvl="1"/>
            <a:r>
              <a:rPr lang="en-GB" sz="2800" dirty="0" smtClean="0"/>
              <a:t> </a:t>
            </a:r>
            <a:r>
              <a:rPr lang="en-GB" sz="2400" dirty="0" smtClean="0"/>
              <a:t>strong </a:t>
            </a:r>
            <a:r>
              <a:rPr lang="en-GB" sz="2400" dirty="0"/>
              <a:t>theory and modelling programme is essential because empirically-based predictions are uncertain in unexplored environments like ITER and particularly DEMO, and </a:t>
            </a:r>
            <a:r>
              <a:rPr lang="en-GB" sz="2400" dirty="0">
                <a:solidFill>
                  <a:srgbClr val="FF0000"/>
                </a:solidFill>
              </a:rPr>
              <a:t>this will be a stronger focus than foreseen </a:t>
            </a:r>
            <a:r>
              <a:rPr lang="en-GB" sz="2400" dirty="0" smtClean="0">
                <a:solidFill>
                  <a:srgbClr val="FF0000"/>
                </a:solidFill>
              </a:rPr>
              <a:t>earlier</a:t>
            </a:r>
            <a:r>
              <a:rPr lang="en-GB" sz="2400" dirty="0" smtClean="0"/>
              <a:t> </a:t>
            </a:r>
            <a:endParaRPr lang="en-GB" sz="2400" dirty="0"/>
          </a:p>
          <a:p>
            <a:r>
              <a:rPr lang="en-GB" sz="2800" dirty="0" smtClean="0"/>
              <a:t>Set-up a new initiative within E-TASC to strengthen the theory and simulation programme: </a:t>
            </a:r>
          </a:p>
          <a:p>
            <a:pPr lvl="1"/>
            <a:r>
              <a:rPr lang="en-GB" sz="2400" dirty="0" smtClean="0"/>
              <a:t>Advanced Computing Hubs, and JET data </a:t>
            </a:r>
            <a:r>
              <a:rPr lang="en-GB" sz="2400" dirty="0" err="1" smtClean="0"/>
              <a:t>center</a:t>
            </a:r>
            <a:r>
              <a:rPr lang="en-GB" sz="2400" dirty="0" smtClean="0"/>
              <a:t> </a:t>
            </a:r>
            <a:r>
              <a:rPr lang="en-GB" sz="2400" dirty="0"/>
              <a:t>TSVV </a:t>
            </a:r>
          </a:p>
          <a:p>
            <a:r>
              <a:rPr lang="en-GB" sz="2800" dirty="0" smtClean="0"/>
              <a:t>Your inputs are extremely valuable to prepare this transition </a:t>
            </a:r>
            <a:endParaRPr lang="en-GB" sz="2800" dirty="0"/>
          </a:p>
          <a:p>
            <a:r>
              <a:rPr lang="en-GB" sz="2800" dirty="0" smtClean="0"/>
              <a:t>I wish you a successful meeting </a:t>
            </a:r>
            <a:endParaRPr lang="en-GB" sz="2800" dirty="0"/>
          </a:p>
        </p:txBody>
      </p:sp>
      <p:sp>
        <p:nvSpPr>
          <p:cNvPr id="3" name="Title 2"/>
          <p:cNvSpPr>
            <a:spLocks noGrp="1"/>
          </p:cNvSpPr>
          <p:nvPr>
            <p:ph type="title"/>
          </p:nvPr>
        </p:nvSpPr>
        <p:spPr/>
        <p:txBody>
          <a:bodyPr/>
          <a:lstStyle/>
          <a:p>
            <a:r>
              <a:rPr lang="en-GB" dirty="0" smtClean="0"/>
              <a:t>Conclusion </a:t>
            </a:r>
            <a:endParaRPr lang="en-GB" dirty="0"/>
          </a:p>
        </p:txBody>
      </p:sp>
    </p:spTree>
    <p:extLst>
      <p:ext uri="{BB962C8B-B14F-4D97-AF65-F5344CB8AC3E}">
        <p14:creationId xmlns:p14="http://schemas.microsoft.com/office/powerpoint/2010/main" val="22933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868" y="914400"/>
            <a:ext cx="8928992" cy="5898976"/>
          </a:xfrm>
        </p:spPr>
        <p:txBody>
          <a:bodyPr>
            <a:normAutofit fontScale="92500" lnSpcReduction="10000"/>
          </a:bodyPr>
          <a:lstStyle/>
          <a:p>
            <a:r>
              <a:rPr lang="en-GB" dirty="0" smtClean="0"/>
              <a:t>From </a:t>
            </a:r>
            <a:r>
              <a:rPr lang="en-GB" dirty="0"/>
              <a:t>ITER </a:t>
            </a:r>
            <a:r>
              <a:rPr lang="en-GB" dirty="0" smtClean="0"/>
              <a:t>Design, Construction </a:t>
            </a:r>
            <a:r>
              <a:rPr lang="en-GB" dirty="0"/>
              <a:t>to </a:t>
            </a:r>
            <a:r>
              <a:rPr lang="en-GB" dirty="0" smtClean="0">
                <a:solidFill>
                  <a:srgbClr val="FF0000"/>
                </a:solidFill>
              </a:rPr>
              <a:t>Operation</a:t>
            </a:r>
          </a:p>
          <a:p>
            <a:r>
              <a:rPr lang="en-GB" dirty="0"/>
              <a:t>A</a:t>
            </a:r>
            <a:r>
              <a:rPr lang="en-GB" dirty="0" smtClean="0"/>
              <a:t>s a consequence the programme will strengthen </a:t>
            </a:r>
          </a:p>
          <a:p>
            <a:pPr lvl="1"/>
            <a:r>
              <a:rPr lang="en-GB" dirty="0" smtClean="0"/>
              <a:t>Operational aspects: control for Disruption, Power flux on PFC</a:t>
            </a:r>
            <a:r>
              <a:rPr lang="en-GB" dirty="0"/>
              <a:t/>
            </a:r>
            <a:br>
              <a:rPr lang="en-GB" dirty="0"/>
            </a:br>
            <a:r>
              <a:rPr lang="en-GB" dirty="0"/>
              <a:t>  using </a:t>
            </a:r>
            <a:r>
              <a:rPr lang="en-GB" dirty="0" smtClean="0"/>
              <a:t>MST, JET and JT-60SA including nuclear aspects (DT at JET) </a:t>
            </a:r>
          </a:p>
          <a:p>
            <a:pPr lvl="1"/>
            <a:r>
              <a:rPr lang="en-GB" dirty="0" smtClean="0"/>
              <a:t>Modelling capability: </a:t>
            </a:r>
            <a:r>
              <a:rPr lang="en-GB" dirty="0"/>
              <a:t>p</a:t>
            </a:r>
            <a:r>
              <a:rPr lang="en-GB" altLang="en-US" dirty="0" smtClean="0"/>
              <a:t>reparation </a:t>
            </a:r>
            <a:r>
              <a:rPr lang="en-GB" altLang="en-US" dirty="0"/>
              <a:t>of operation </a:t>
            </a:r>
            <a:r>
              <a:rPr lang="en-GB" altLang="en-US" dirty="0" smtClean="0"/>
              <a:t>and extrapolation to ITER /DEMO  </a:t>
            </a:r>
          </a:p>
          <a:p>
            <a:pPr marL="42862" indent="0">
              <a:buNone/>
            </a:pPr>
            <a:r>
              <a:rPr lang="en-GB" dirty="0" smtClean="0">
                <a:solidFill>
                  <a:srgbClr val="FF0000"/>
                </a:solidFill>
              </a:rPr>
              <a:t>→ Maximise EU return </a:t>
            </a:r>
            <a:r>
              <a:rPr lang="en-GB" dirty="0">
                <a:solidFill>
                  <a:srgbClr val="FF0000"/>
                </a:solidFill>
              </a:rPr>
              <a:t>for </a:t>
            </a:r>
            <a:r>
              <a:rPr lang="en-GB" dirty="0" smtClean="0">
                <a:solidFill>
                  <a:srgbClr val="FF0000"/>
                </a:solidFill>
              </a:rPr>
              <a:t>the </a:t>
            </a:r>
            <a:r>
              <a:rPr lang="en-GB" dirty="0">
                <a:solidFill>
                  <a:srgbClr val="FF0000"/>
                </a:solidFill>
              </a:rPr>
              <a:t>large </a:t>
            </a:r>
            <a:r>
              <a:rPr lang="en-GB" dirty="0" smtClean="0">
                <a:solidFill>
                  <a:srgbClr val="FF0000"/>
                </a:solidFill>
              </a:rPr>
              <a:t>EU investment into ITER</a:t>
            </a:r>
          </a:p>
          <a:p>
            <a:r>
              <a:rPr lang="en-GB" dirty="0"/>
              <a:t>ITER </a:t>
            </a:r>
            <a:r>
              <a:rPr lang="en-GB" dirty="0" smtClean="0"/>
              <a:t>scenario to </a:t>
            </a:r>
            <a:r>
              <a:rPr lang="en-GB" dirty="0"/>
              <a:t>be </a:t>
            </a:r>
            <a:r>
              <a:rPr lang="en-GB" dirty="0" smtClean="0"/>
              <a:t>significantly developed for </a:t>
            </a:r>
            <a:r>
              <a:rPr lang="en-GB" dirty="0"/>
              <a:t>DEMO and </a:t>
            </a:r>
            <a:r>
              <a:rPr lang="en-GB" dirty="0" smtClean="0"/>
              <a:t>FPPs</a:t>
            </a:r>
          </a:p>
          <a:p>
            <a:pPr lvl="1"/>
            <a:r>
              <a:rPr lang="en-GB" dirty="0" smtClean="0"/>
              <a:t>integrated approach for the physics </a:t>
            </a:r>
            <a:r>
              <a:rPr lang="en-GB" dirty="0"/>
              <a:t>studies </a:t>
            </a:r>
            <a:r>
              <a:rPr lang="en-GB" dirty="0" smtClean="0"/>
              <a:t>for ITER and DEMO (similar tools) </a:t>
            </a:r>
          </a:p>
          <a:p>
            <a:pPr lvl="1"/>
            <a:r>
              <a:rPr lang="en-GB" dirty="0" smtClean="0"/>
              <a:t>focus </a:t>
            </a:r>
            <a:r>
              <a:rPr lang="en-GB" dirty="0"/>
              <a:t>on aspects beyond </a:t>
            </a:r>
            <a:r>
              <a:rPr lang="en-GB" dirty="0" smtClean="0"/>
              <a:t>ITER (</a:t>
            </a:r>
            <a:r>
              <a:rPr lang="en-US" dirty="0" smtClean="0"/>
              <a:t>no </a:t>
            </a:r>
            <a:r>
              <a:rPr lang="en-US" dirty="0"/>
              <a:t>ELMs, disruption free, radiative </a:t>
            </a:r>
            <a:r>
              <a:rPr lang="en-US" dirty="0" smtClean="0"/>
              <a:t>scenarios, high beta)</a:t>
            </a:r>
            <a:r>
              <a:rPr lang="en-GB" dirty="0" smtClean="0"/>
              <a:t>: benefit ITER phase </a:t>
            </a:r>
            <a:r>
              <a:rPr lang="en-GB" dirty="0"/>
              <a:t>of </a:t>
            </a:r>
            <a:r>
              <a:rPr lang="en-GB" dirty="0" smtClean="0"/>
              <a:t>operation beyond Q=10 </a:t>
            </a:r>
          </a:p>
          <a:p>
            <a:pPr lvl="1"/>
            <a:r>
              <a:rPr lang="en-GB" dirty="0" smtClean="0"/>
              <a:t>Develop </a:t>
            </a:r>
            <a:r>
              <a:rPr lang="en-GB" dirty="0"/>
              <a:t>an alternative to </a:t>
            </a:r>
            <a:r>
              <a:rPr lang="en-GB" dirty="0" smtClean="0"/>
              <a:t>conventional exhaust as </a:t>
            </a:r>
            <a:r>
              <a:rPr lang="en-GB" dirty="0"/>
              <a:t>risk mitigation </a:t>
            </a:r>
            <a:r>
              <a:rPr lang="en-GB" dirty="0" smtClean="0"/>
              <a:t>for DEMO </a:t>
            </a:r>
          </a:p>
          <a:p>
            <a:pPr marL="0" indent="0">
              <a:buNone/>
            </a:pPr>
            <a:r>
              <a:rPr lang="en-GB" dirty="0" smtClean="0">
                <a:solidFill>
                  <a:srgbClr val="FF0000"/>
                </a:solidFill>
              </a:rPr>
              <a:t>→ Optimise DEMO schedule</a:t>
            </a:r>
            <a:r>
              <a:rPr lang="en-GB" dirty="0">
                <a:solidFill>
                  <a:srgbClr val="FF0000"/>
                </a:solidFill>
              </a:rPr>
              <a:t> </a:t>
            </a:r>
            <a:r>
              <a:rPr lang="en-GB" dirty="0" smtClean="0">
                <a:solidFill>
                  <a:srgbClr val="FF0000"/>
                </a:solidFill>
              </a:rPr>
              <a:t>once ITER objective fulfilled in the first phase of operation </a:t>
            </a:r>
          </a:p>
          <a:p>
            <a:r>
              <a:rPr lang="en-GB" dirty="0" err="1" smtClean="0"/>
              <a:t>stellarator</a:t>
            </a:r>
            <a:r>
              <a:rPr lang="en-GB" dirty="0" smtClean="0"/>
              <a:t> as </a:t>
            </a:r>
            <a:r>
              <a:rPr lang="en-GB" dirty="0"/>
              <a:t>an alternative </a:t>
            </a:r>
            <a:r>
              <a:rPr lang="en-GB" dirty="0" smtClean="0"/>
              <a:t>approach to address tokamak challenges</a:t>
            </a:r>
          </a:p>
          <a:p>
            <a:pPr lvl="1"/>
            <a:r>
              <a:rPr lang="en-GB" dirty="0" smtClean="0"/>
              <a:t>disruptions and steady </a:t>
            </a:r>
            <a:r>
              <a:rPr lang="en-GB" dirty="0"/>
              <a:t>state </a:t>
            </a:r>
            <a:r>
              <a:rPr lang="en-GB" dirty="0" smtClean="0"/>
              <a:t>operation</a:t>
            </a:r>
          </a:p>
          <a:p>
            <a:pPr lvl="1"/>
            <a:r>
              <a:rPr lang="en-GB" dirty="0"/>
              <a:t>FP9 a decisive period for </a:t>
            </a:r>
            <a:r>
              <a:rPr lang="en-GB" dirty="0" err="1"/>
              <a:t>stellarator</a:t>
            </a:r>
            <a:r>
              <a:rPr lang="en-GB" dirty="0"/>
              <a:t> M8  </a:t>
            </a:r>
          </a:p>
          <a:p>
            <a:pPr marL="342900" lvl="1" indent="0">
              <a:buNone/>
            </a:pPr>
            <a:endParaRPr lang="en-GB" dirty="0"/>
          </a:p>
        </p:txBody>
      </p:sp>
      <p:sp>
        <p:nvSpPr>
          <p:cNvPr id="3" name="Title 2"/>
          <p:cNvSpPr>
            <a:spLocks noGrp="1"/>
          </p:cNvSpPr>
          <p:nvPr>
            <p:ph type="title"/>
          </p:nvPr>
        </p:nvSpPr>
        <p:spPr/>
        <p:txBody>
          <a:bodyPr>
            <a:normAutofit/>
          </a:bodyPr>
          <a:lstStyle/>
          <a:p>
            <a:r>
              <a:rPr lang="en-GB" sz="3000" dirty="0" smtClean="0"/>
              <a:t>Fusion Science Department: Major objectives </a:t>
            </a:r>
            <a:r>
              <a:rPr lang="en-GB" sz="3000" dirty="0"/>
              <a:t>during Horizon Europe </a:t>
            </a:r>
          </a:p>
        </p:txBody>
      </p:sp>
    </p:spTree>
    <p:extLst>
      <p:ext uri="{BB962C8B-B14F-4D97-AF65-F5344CB8AC3E}">
        <p14:creationId xmlns:p14="http://schemas.microsoft.com/office/powerpoint/2010/main" val="1091563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68760"/>
            <a:ext cx="8640960" cy="4680520"/>
          </a:xfrm>
        </p:spPr>
        <p:txBody>
          <a:bodyPr>
            <a:normAutofit fontScale="92500" lnSpcReduction="10000"/>
          </a:bodyPr>
          <a:lstStyle/>
          <a:p>
            <a:r>
              <a:rPr lang="en-US" dirty="0" smtClean="0">
                <a:effectLst>
                  <a:outerShdw sx="0" sy="0">
                    <a:srgbClr val="000000"/>
                  </a:outerShdw>
                </a:effectLst>
              </a:rPr>
              <a:t>Prepare ITER </a:t>
            </a:r>
            <a:r>
              <a:rPr lang="en-US" dirty="0">
                <a:effectLst>
                  <a:outerShdw sx="0" sy="0">
                    <a:srgbClr val="000000"/>
                  </a:outerShdw>
                </a:effectLst>
              </a:rPr>
              <a:t>operation </a:t>
            </a:r>
            <a:r>
              <a:rPr lang="en-US" dirty="0" smtClean="0">
                <a:effectLst>
                  <a:outerShdw sx="0" sy="0">
                    <a:srgbClr val="000000"/>
                  </a:outerShdw>
                </a:effectLst>
              </a:rPr>
              <a:t>with experiments and simulation </a:t>
            </a:r>
            <a:r>
              <a:rPr lang="en-GB" dirty="0" smtClean="0">
                <a:effectLst>
                  <a:outerShdw sx="0" sy="0">
                    <a:srgbClr val="000000"/>
                  </a:outerShdw>
                </a:effectLst>
              </a:rPr>
              <a:t> </a:t>
            </a:r>
            <a:r>
              <a:rPr lang="en-GB" dirty="0" smtClean="0"/>
              <a:t> </a:t>
            </a:r>
          </a:p>
          <a:p>
            <a:r>
              <a:rPr lang="en-GB" dirty="0"/>
              <a:t>S</a:t>
            </a:r>
            <a:r>
              <a:rPr lang="en-GB" dirty="0" smtClean="0"/>
              <a:t>olve tokamak limits and improved control </a:t>
            </a:r>
            <a:endParaRPr lang="en-GB" dirty="0"/>
          </a:p>
          <a:p>
            <a:pPr lvl="1"/>
            <a:r>
              <a:rPr lang="en-GB" dirty="0" smtClean="0"/>
              <a:t>disruption, ELMs, Exhaust &amp; PFC, long pulse operation</a:t>
            </a:r>
          </a:p>
          <a:p>
            <a:r>
              <a:rPr lang="en-GB" dirty="0" smtClean="0"/>
              <a:t>Physics basis for burning plasma       </a:t>
            </a:r>
          </a:p>
          <a:p>
            <a:r>
              <a:rPr lang="en-GB" dirty="0"/>
              <a:t>Consolidate DEMO physics </a:t>
            </a:r>
            <a:r>
              <a:rPr lang="en-GB" dirty="0" smtClean="0"/>
              <a:t>basis </a:t>
            </a:r>
            <a:r>
              <a:rPr lang="en-US" dirty="0">
                <a:effectLst>
                  <a:outerShdw sx="0" sy="0">
                    <a:srgbClr val="000000"/>
                  </a:outerShdw>
                </a:effectLst>
              </a:rPr>
              <a:t>with experiments and simulation </a:t>
            </a:r>
            <a:r>
              <a:rPr lang="en-US" dirty="0" smtClean="0">
                <a:effectLst>
                  <a:outerShdw sx="0" sy="0">
                    <a:srgbClr val="000000"/>
                  </a:outerShdw>
                </a:effectLst>
              </a:rPr>
              <a:t> </a:t>
            </a:r>
            <a:endParaRPr lang="en-GB" dirty="0" smtClean="0"/>
          </a:p>
          <a:p>
            <a:pPr lvl="1"/>
            <a:r>
              <a:rPr lang="en-US" dirty="0"/>
              <a:t>ELM-free scenarios and </a:t>
            </a:r>
            <a:r>
              <a:rPr lang="en-US" dirty="0" err="1"/>
              <a:t>divertor</a:t>
            </a:r>
            <a:r>
              <a:rPr lang="en-US" dirty="0"/>
              <a:t> compatibility </a:t>
            </a:r>
          </a:p>
          <a:p>
            <a:pPr lvl="1"/>
            <a:r>
              <a:rPr lang="en-GB" dirty="0" smtClean="0"/>
              <a:t>Integrated </a:t>
            </a:r>
            <a:r>
              <a:rPr lang="en-GB" dirty="0"/>
              <a:t>real time control </a:t>
            </a:r>
            <a:r>
              <a:rPr lang="en-US" dirty="0"/>
              <a:t>under DEMO constrains </a:t>
            </a:r>
            <a:r>
              <a:rPr lang="en-US" dirty="0" smtClean="0"/>
              <a:t>(</a:t>
            </a:r>
            <a:r>
              <a:rPr lang="en-GB" dirty="0" smtClean="0"/>
              <a:t>disruption </a:t>
            </a:r>
            <a:r>
              <a:rPr lang="en-GB" dirty="0"/>
              <a:t>free </a:t>
            </a:r>
            <a:r>
              <a:rPr lang="en-GB" dirty="0" smtClean="0"/>
              <a:t>scenario, highly </a:t>
            </a:r>
            <a:r>
              <a:rPr lang="en-GB" dirty="0"/>
              <a:t>radiating </a:t>
            </a:r>
            <a:r>
              <a:rPr lang="en-GB" dirty="0" smtClean="0"/>
              <a:t>plasmas, </a:t>
            </a:r>
            <a:r>
              <a:rPr lang="en-GB" dirty="0" err="1" smtClean="0"/>
              <a:t>detachement</a:t>
            </a:r>
            <a:r>
              <a:rPr lang="en-GB" dirty="0" smtClean="0"/>
              <a:t> control )</a:t>
            </a:r>
          </a:p>
          <a:p>
            <a:pPr lvl="1"/>
            <a:r>
              <a:rPr lang="en-US" dirty="0"/>
              <a:t>PFC qualification under high </a:t>
            </a:r>
            <a:r>
              <a:rPr lang="en-US" dirty="0" err="1"/>
              <a:t>fluence</a:t>
            </a:r>
            <a:r>
              <a:rPr lang="en-US" dirty="0"/>
              <a:t> </a:t>
            </a:r>
            <a:endParaRPr lang="en-GB" dirty="0"/>
          </a:p>
          <a:p>
            <a:r>
              <a:rPr lang="en-GB" dirty="0" smtClean="0"/>
              <a:t>Implement </a:t>
            </a:r>
            <a:r>
              <a:rPr lang="en-GB" dirty="0"/>
              <a:t>an alternative path to conventional exhaust </a:t>
            </a:r>
            <a:r>
              <a:rPr lang="en-GB" dirty="0" smtClean="0"/>
              <a:t>for DEMO</a:t>
            </a:r>
            <a:endParaRPr lang="en-GB" dirty="0"/>
          </a:p>
          <a:p>
            <a:r>
              <a:rPr lang="en-GB" dirty="0" smtClean="0"/>
              <a:t>Lay </a:t>
            </a:r>
            <a:r>
              <a:rPr lang="en-GB" dirty="0"/>
              <a:t>down the physics and engineering basis </a:t>
            </a:r>
            <a:r>
              <a:rPr lang="en-GB" dirty="0" smtClean="0"/>
              <a:t>for </a:t>
            </a:r>
            <a:r>
              <a:rPr lang="en-GB" dirty="0" err="1" smtClean="0"/>
              <a:t>stellarator</a:t>
            </a:r>
            <a:r>
              <a:rPr lang="en-GB" dirty="0" smtClean="0"/>
              <a:t>  as an alternative approach for DEMO</a:t>
            </a:r>
          </a:p>
          <a:p>
            <a:pPr marL="0" indent="0">
              <a:buNone/>
            </a:pPr>
            <a:endParaRPr lang="en-GB" dirty="0" smtClean="0"/>
          </a:p>
          <a:p>
            <a:endParaRPr lang="en-GB" dirty="0"/>
          </a:p>
        </p:txBody>
      </p:sp>
      <p:sp>
        <p:nvSpPr>
          <p:cNvPr id="3" name="Title 2"/>
          <p:cNvSpPr>
            <a:spLocks noGrp="1"/>
          </p:cNvSpPr>
          <p:nvPr>
            <p:ph type="title"/>
          </p:nvPr>
        </p:nvSpPr>
        <p:spPr/>
        <p:txBody>
          <a:bodyPr/>
          <a:lstStyle/>
          <a:p>
            <a:r>
              <a:rPr lang="en-GB" dirty="0"/>
              <a:t>Fusion Science Department: </a:t>
            </a:r>
            <a:r>
              <a:rPr lang="en-GB" dirty="0" smtClean="0"/>
              <a:t>High level Objectives in </a:t>
            </a:r>
            <a:r>
              <a:rPr lang="en-US" dirty="0"/>
              <a:t>Horizon </a:t>
            </a:r>
            <a:r>
              <a:rPr lang="en-US" dirty="0" smtClean="0"/>
              <a:t>Europe </a:t>
            </a:r>
            <a:endParaRPr lang="en-GB" dirty="0"/>
          </a:p>
        </p:txBody>
      </p:sp>
    </p:spTree>
    <p:extLst>
      <p:ext uri="{BB962C8B-B14F-4D97-AF65-F5344CB8AC3E}">
        <p14:creationId xmlns:p14="http://schemas.microsoft.com/office/powerpoint/2010/main" val="2131146893"/>
      </p:ext>
    </p:extLst>
  </p:cSld>
  <p:clrMapOvr>
    <a:masterClrMapping/>
  </p:clrMapOvr>
  <mc:AlternateContent xmlns:mc="http://schemas.openxmlformats.org/markup-compatibility/2006" xmlns:p14="http://schemas.microsoft.com/office/powerpoint/2010/main">
    <mc:Choice Requires="p14">
      <p:transition spd="slow" p14:dur="2000" advTm="75604"/>
    </mc:Choice>
    <mc:Fallback xmlns="">
      <p:transition spd="slow" advTm="7560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14400"/>
            <a:ext cx="8964488" cy="5832648"/>
          </a:xfrm>
        </p:spPr>
        <p:txBody>
          <a:bodyPr>
            <a:normAutofit/>
          </a:bodyPr>
          <a:lstStyle/>
          <a:p>
            <a:r>
              <a:rPr lang="en-GB" dirty="0" smtClean="0"/>
              <a:t>EU team with experience on JT-60SA operation and </a:t>
            </a:r>
            <a:r>
              <a:rPr lang="en-US" dirty="0" smtClean="0"/>
              <a:t>return </a:t>
            </a:r>
            <a:r>
              <a:rPr lang="en-US" dirty="0"/>
              <a:t>of </a:t>
            </a:r>
            <a:r>
              <a:rPr lang="en-US" dirty="0" smtClean="0"/>
              <a:t>experience </a:t>
            </a:r>
            <a:r>
              <a:rPr lang="en-US" dirty="0"/>
              <a:t>for efficient EU participation in ITER </a:t>
            </a:r>
            <a:endParaRPr lang="en-US" dirty="0" smtClean="0"/>
          </a:p>
          <a:p>
            <a:r>
              <a:rPr lang="en-GB" dirty="0"/>
              <a:t>EU </a:t>
            </a:r>
            <a:r>
              <a:rPr lang="en-GB" dirty="0" smtClean="0"/>
              <a:t>strategy and plans for ITER operation</a:t>
            </a:r>
          </a:p>
          <a:p>
            <a:r>
              <a:rPr lang="en-GB" dirty="0" smtClean="0"/>
              <a:t>Control strategy to handle disruptions, transient and heat exhaust </a:t>
            </a:r>
          </a:p>
          <a:p>
            <a:r>
              <a:rPr lang="en-GB" dirty="0"/>
              <a:t>ITER radiative </a:t>
            </a:r>
            <a:r>
              <a:rPr lang="en-GB" dirty="0" smtClean="0"/>
              <a:t>scenarios with metallic wall in D-D &amp; D-T plasmas </a:t>
            </a:r>
            <a:endParaRPr lang="en-GB" dirty="0"/>
          </a:p>
          <a:p>
            <a:r>
              <a:rPr lang="en-GB" dirty="0" smtClean="0"/>
              <a:t>Validated simulation tools for ITER and DEMO design </a:t>
            </a:r>
          </a:p>
          <a:p>
            <a:r>
              <a:rPr lang="en-GB" dirty="0" smtClean="0"/>
              <a:t>DEMO </a:t>
            </a:r>
            <a:r>
              <a:rPr lang="en-GB" dirty="0"/>
              <a:t>Integrated conceptual design and validated scenarios </a:t>
            </a:r>
          </a:p>
          <a:p>
            <a:r>
              <a:rPr lang="en-GB" dirty="0" smtClean="0"/>
              <a:t>Select </a:t>
            </a:r>
            <a:r>
              <a:rPr lang="en-GB" dirty="0"/>
              <a:t>alternative </a:t>
            </a:r>
            <a:r>
              <a:rPr lang="en-GB" dirty="0" err="1"/>
              <a:t>divertor</a:t>
            </a:r>
            <a:r>
              <a:rPr lang="en-GB" dirty="0"/>
              <a:t> concept </a:t>
            </a:r>
            <a:r>
              <a:rPr lang="en-GB" dirty="0" smtClean="0"/>
              <a:t>&amp; Design DTT prototype </a:t>
            </a:r>
            <a:r>
              <a:rPr lang="en-GB" dirty="0" err="1" smtClean="0"/>
              <a:t>divertor</a:t>
            </a:r>
            <a:r>
              <a:rPr lang="en-GB" dirty="0" smtClean="0"/>
              <a:t> </a:t>
            </a:r>
          </a:p>
          <a:p>
            <a:r>
              <a:rPr lang="en-GB" dirty="0"/>
              <a:t>L</a:t>
            </a:r>
            <a:r>
              <a:rPr lang="en-GB" dirty="0" smtClean="0"/>
              <a:t>ong pulse operation with actively cooled </a:t>
            </a:r>
            <a:r>
              <a:rPr lang="en-GB" dirty="0" err="1" smtClean="0"/>
              <a:t>divertor</a:t>
            </a:r>
            <a:r>
              <a:rPr lang="en-GB" dirty="0" smtClean="0"/>
              <a:t>  (W7-X, WEST)</a:t>
            </a:r>
            <a:endParaRPr lang="en-GB" dirty="0"/>
          </a:p>
        </p:txBody>
      </p:sp>
      <p:sp>
        <p:nvSpPr>
          <p:cNvPr id="3" name="Title 2"/>
          <p:cNvSpPr>
            <a:spLocks noGrp="1"/>
          </p:cNvSpPr>
          <p:nvPr>
            <p:ph type="title"/>
          </p:nvPr>
        </p:nvSpPr>
        <p:spPr/>
        <p:txBody>
          <a:bodyPr/>
          <a:lstStyle/>
          <a:p>
            <a:r>
              <a:rPr lang="en-GB" dirty="0"/>
              <a:t>Fusion Science Department: </a:t>
            </a:r>
            <a:r>
              <a:rPr lang="en-GB" dirty="0" smtClean="0"/>
              <a:t>High level deliverables in </a:t>
            </a:r>
            <a:r>
              <a:rPr lang="en-US" dirty="0"/>
              <a:t>Horizon </a:t>
            </a:r>
            <a:r>
              <a:rPr lang="en-US" dirty="0" smtClean="0"/>
              <a:t>Europe </a:t>
            </a:r>
            <a:endParaRPr lang="en-GB" dirty="0"/>
          </a:p>
        </p:txBody>
      </p:sp>
    </p:spTree>
    <p:extLst>
      <p:ext uri="{BB962C8B-B14F-4D97-AF65-F5344CB8AC3E}">
        <p14:creationId xmlns:p14="http://schemas.microsoft.com/office/powerpoint/2010/main" val="2238147179"/>
      </p:ext>
    </p:extLst>
  </p:cSld>
  <p:clrMapOvr>
    <a:masterClrMapping/>
  </p:clrMapOvr>
  <mc:AlternateContent xmlns:mc="http://schemas.openxmlformats.org/markup-compatibility/2006" xmlns:p14="http://schemas.microsoft.com/office/powerpoint/2010/main">
    <mc:Choice Requires="p14">
      <p:transition spd="slow" p14:dur="2000" advTm="60781"/>
    </mc:Choice>
    <mc:Fallback xmlns="">
      <p:transition spd="slow" advTm="6078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467544" y="6453336"/>
            <a:ext cx="8240228" cy="268139"/>
          </a:xfrm>
        </p:spPr>
        <p:txBody>
          <a:bodyPr/>
          <a:lstStyle/>
          <a:p>
            <a:pPr algn="r"/>
            <a:r>
              <a:rPr lang="en-GB" smtClean="0"/>
              <a:t>Tony Donné | General Assembly| Ljubljana | 17-18 October 2019</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415045032"/>
              </p:ext>
            </p:extLst>
          </p:nvPr>
        </p:nvGraphicFramePr>
        <p:xfrm>
          <a:off x="231173" y="791509"/>
          <a:ext cx="8712969" cy="3925824"/>
        </p:xfrm>
        <a:graphic>
          <a:graphicData uri="http://schemas.openxmlformats.org/drawingml/2006/table">
            <a:tbl>
              <a:tblPr firstRow="1" firstCol="1" bandRow="1">
                <a:tableStyleId>{5C22544A-7EE6-4342-B048-85BDC9FD1C3A}</a:tableStyleId>
              </a:tblPr>
              <a:tblGrid>
                <a:gridCol w="2664327">
                  <a:extLst>
                    <a:ext uri="{9D8B030D-6E8A-4147-A177-3AD203B41FA5}">
                      <a16:colId xmlns:a16="http://schemas.microsoft.com/office/drawing/2014/main" xmlns="" val="2135032239"/>
                    </a:ext>
                  </a:extLst>
                </a:gridCol>
                <a:gridCol w="1757880">
                  <a:extLst>
                    <a:ext uri="{9D8B030D-6E8A-4147-A177-3AD203B41FA5}">
                      <a16:colId xmlns:a16="http://schemas.microsoft.com/office/drawing/2014/main" xmlns="" val="2223262052"/>
                    </a:ext>
                  </a:extLst>
                </a:gridCol>
                <a:gridCol w="4290762">
                  <a:extLst>
                    <a:ext uri="{9D8B030D-6E8A-4147-A177-3AD203B41FA5}">
                      <a16:colId xmlns:a16="http://schemas.microsoft.com/office/drawing/2014/main" xmlns="" val="1221199131"/>
                    </a:ext>
                  </a:extLst>
                </a:gridCol>
              </a:tblGrid>
              <a:tr h="138052">
                <a:tc>
                  <a:txBody>
                    <a:bodyPr/>
                    <a:lstStyle/>
                    <a:p>
                      <a:pPr>
                        <a:lnSpc>
                          <a:spcPct val="115000"/>
                        </a:lnSpc>
                        <a:spcAft>
                          <a:spcPts val="0"/>
                        </a:spcAft>
                      </a:pPr>
                      <a:r>
                        <a:rPr lang="en-GB" sz="1400">
                          <a:effectLst/>
                        </a:rPr>
                        <a:t>New name / grouping</a:t>
                      </a:r>
                      <a:endParaRPr lang="en-GB" sz="140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a:effectLst/>
                        </a:rPr>
                        <a:t>Old name / grouping</a:t>
                      </a:r>
                      <a:endParaRPr lang="en-GB" sz="140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a:effectLst/>
                        </a:rPr>
                        <a:t>Comments</a:t>
                      </a:r>
                      <a:endParaRPr lang="en-GB" sz="140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4114291236"/>
                  </a:ext>
                </a:extLst>
              </a:tr>
              <a:tr h="326474">
                <a:tc>
                  <a:txBody>
                    <a:bodyPr/>
                    <a:lstStyle/>
                    <a:p>
                      <a:pPr>
                        <a:lnSpc>
                          <a:spcPct val="115000"/>
                        </a:lnSpc>
                        <a:spcAft>
                          <a:spcPts val="0"/>
                        </a:spcAft>
                      </a:pPr>
                      <a:r>
                        <a:rPr lang="en-GB" sz="1400" dirty="0">
                          <a:solidFill>
                            <a:srgbClr val="FFFF00"/>
                          </a:solidFill>
                          <a:effectLst/>
                        </a:rPr>
                        <a:t>Tokamak and Stellarator Exploitation, Theory, Simulation, Verification &amp; Validation (TSVV)</a:t>
                      </a:r>
                      <a:endParaRPr lang="en-GB" sz="14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a:effectLst/>
                        </a:rPr>
                        <a:t> </a:t>
                      </a:r>
                      <a:endParaRPr lang="en-GB" sz="140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1062738406"/>
                  </a:ext>
                </a:extLst>
              </a:tr>
              <a:tr h="119706">
                <a:tc>
                  <a:txBody>
                    <a:bodyPr/>
                    <a:lstStyle/>
                    <a:p>
                      <a:pPr>
                        <a:lnSpc>
                          <a:spcPct val="115000"/>
                        </a:lnSpc>
                        <a:spcAft>
                          <a:spcPts val="0"/>
                        </a:spcAft>
                      </a:pPr>
                      <a:r>
                        <a:rPr lang="en-GB" sz="1400" dirty="0" smtClean="0">
                          <a:effectLst/>
                        </a:rPr>
                        <a:t>Tokamak Exploitation &amp; TSVV</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smtClean="0">
                          <a:effectLst/>
                        </a:rPr>
                        <a:t>JET1, MST1, MST2, WEST</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 </a:t>
                      </a:r>
                      <a:r>
                        <a:rPr lang="en-GB" sz="1400" dirty="0" smtClean="0">
                          <a:solidFill>
                            <a:srgbClr val="C00000"/>
                          </a:solidFill>
                          <a:effectLst/>
                        </a:rPr>
                        <a:t>Collegium of TFLs</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768456117"/>
                  </a:ext>
                </a:extLst>
              </a:tr>
              <a:tr h="119706">
                <a:tc>
                  <a:txBody>
                    <a:bodyPr/>
                    <a:lstStyle/>
                    <a:p>
                      <a:pPr>
                        <a:lnSpc>
                          <a:spcPct val="115000"/>
                        </a:lnSpc>
                        <a:spcAft>
                          <a:spcPts val="0"/>
                        </a:spcAft>
                      </a:pPr>
                      <a:r>
                        <a:rPr lang="fr-FR" sz="1400" dirty="0">
                          <a:effectLst/>
                        </a:rPr>
                        <a:t>SA (JT-60SA Exploitation &amp; TSVV)</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SA</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smtClean="0">
                          <a:effectLst/>
                        </a:rPr>
                        <a:t>Since this is differently organised at present (via</a:t>
                      </a:r>
                      <a:r>
                        <a:rPr lang="en-GB" sz="1400" baseline="0" dirty="0" smtClean="0">
                          <a:effectLst/>
                        </a:rPr>
                        <a:t> F4E) for the time being a separate work package is proposed, but in the future this may merge with Tokamak Exploitation</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3123222228"/>
                  </a:ext>
                </a:extLst>
              </a:tr>
              <a:tr h="359121">
                <a:tc>
                  <a:txBody>
                    <a:bodyPr/>
                    <a:lstStyle/>
                    <a:p>
                      <a:pPr>
                        <a:lnSpc>
                          <a:spcPct val="115000"/>
                        </a:lnSpc>
                        <a:spcAft>
                          <a:spcPts val="0"/>
                        </a:spcAft>
                      </a:pPr>
                      <a:r>
                        <a:rPr lang="fr-FR" sz="1400">
                          <a:effectLst/>
                        </a:rPr>
                        <a:t>W7X (W7-X Exploitation &amp; TSVV)</a:t>
                      </a:r>
                      <a:endParaRPr lang="en-GB" sz="140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smtClean="0">
                          <a:effectLst/>
                        </a:rPr>
                        <a:t>S1, part of S2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Part of S2 activity included in the S1/TSVV tasks under E-TASC and the other part under SPPS</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91550973"/>
                  </a:ext>
                </a:extLst>
              </a:tr>
              <a:tr h="359121">
                <a:tc>
                  <a:txBody>
                    <a:bodyPr/>
                    <a:lstStyle/>
                    <a:p>
                      <a:pPr>
                        <a:lnSpc>
                          <a:spcPct val="115000"/>
                        </a:lnSpc>
                        <a:spcAft>
                          <a:spcPts val="0"/>
                        </a:spcAft>
                      </a:pPr>
                      <a:r>
                        <a:rPr lang="en-GB" sz="1400" dirty="0">
                          <a:solidFill>
                            <a:srgbClr val="FFFF00"/>
                          </a:solidFill>
                          <a:effectLst/>
                        </a:rPr>
                        <a:t>Theory &amp; Simulation</a:t>
                      </a:r>
                      <a:endParaRPr lang="en-GB" sz="14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Theory &amp; </a:t>
                      </a:r>
                      <a:r>
                        <a:rPr lang="en-GB" sz="1400" dirty="0" smtClean="0">
                          <a:effectLst/>
                        </a:rPr>
                        <a:t>Simulation</a:t>
                      </a:r>
                    </a:p>
                    <a:p>
                      <a:pPr>
                        <a:lnSpc>
                          <a:spcPct val="115000"/>
                        </a:lnSpc>
                        <a:spcAft>
                          <a:spcPts val="0"/>
                        </a:spcAft>
                      </a:pPr>
                      <a:r>
                        <a:rPr lang="en-GB" sz="1400" dirty="0" smtClean="0">
                          <a:effectLst/>
                        </a:rPr>
                        <a:t>E-TASC</a:t>
                      </a:r>
                      <a:r>
                        <a:rPr lang="en-GB" sz="1400" baseline="0" dirty="0" smtClean="0">
                          <a:effectLst/>
                        </a:rPr>
                        <a:t>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solidFill>
                            <a:srgbClr val="C00000"/>
                          </a:solidFill>
                          <a:effectLst/>
                        </a:rPr>
                        <a:t>E-TASC Scientific Board – also responsible for the selection of ENR proposals in this category</a:t>
                      </a:r>
                      <a:endParaRPr lang="en-GB"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1574603583"/>
                  </a:ext>
                </a:extLst>
              </a:tr>
              <a:tr h="598536">
                <a:tc>
                  <a:txBody>
                    <a:bodyPr/>
                    <a:lstStyle/>
                    <a:p>
                      <a:pPr>
                        <a:lnSpc>
                          <a:spcPct val="115000"/>
                        </a:lnSpc>
                        <a:spcAft>
                          <a:spcPts val="0"/>
                        </a:spcAft>
                      </a:pPr>
                      <a:r>
                        <a:rPr lang="en-GB" sz="1400" dirty="0" smtClean="0">
                          <a:effectLst/>
                        </a:rPr>
                        <a:t>Advanced Computing (AC)</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smtClean="0">
                          <a:effectLst/>
                        </a:rPr>
                        <a:t>CD</a:t>
                      </a:r>
                      <a:r>
                        <a:rPr lang="en-GB" sz="1400" dirty="0">
                          <a:effectLst/>
                        </a:rPr>
                        <a:t>, </a:t>
                      </a:r>
                      <a:r>
                        <a:rPr lang="en-GB" sz="1400" dirty="0" smtClean="0">
                          <a:effectLst/>
                        </a:rPr>
                        <a:t>ISA, HLST</a:t>
                      </a:r>
                      <a:r>
                        <a:rPr lang="en-GB" sz="1400" dirty="0">
                          <a:effectLst/>
                        </a:rPr>
                        <a:t>, </a:t>
                      </a:r>
                      <a:r>
                        <a:rPr lang="en-GB" sz="1400" dirty="0" smtClean="0">
                          <a:effectLst/>
                        </a:rPr>
                        <a:t>CPT</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CD, HLST, CPT and stellarator theory will be absorbed in </a:t>
                      </a:r>
                      <a:r>
                        <a:rPr lang="en-GB" sz="1400" dirty="0" smtClean="0">
                          <a:effectLst/>
                        </a:rPr>
                        <a:t>this; </a:t>
                      </a:r>
                      <a:r>
                        <a:rPr lang="en-GB" sz="1400" dirty="0">
                          <a:effectLst/>
                        </a:rPr>
                        <a:t>the activities towards IMAS should be properly embedded in the Advanced Computing Hubs</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3653483265"/>
                  </a:ext>
                </a:extLst>
              </a:tr>
            </a:tbl>
          </a:graphicData>
        </a:graphic>
      </p:graphicFrame>
      <p:sp>
        <p:nvSpPr>
          <p:cNvPr id="8" name="Title 1"/>
          <p:cNvSpPr>
            <a:spLocks noGrp="1"/>
          </p:cNvSpPr>
          <p:nvPr>
            <p:ph type="title"/>
          </p:nvPr>
        </p:nvSpPr>
        <p:spPr>
          <a:xfrm>
            <a:off x="313184" y="137550"/>
            <a:ext cx="8229600" cy="634082"/>
          </a:xfrm>
        </p:spPr>
        <p:txBody>
          <a:bodyPr>
            <a:noAutofit/>
          </a:bodyPr>
          <a:lstStyle/>
          <a:p>
            <a:r>
              <a:rPr lang="en-US" sz="2400" b="1" dirty="0" smtClean="0"/>
              <a:t>Fusion Science Department: Proposed </a:t>
            </a:r>
            <a:r>
              <a:rPr lang="en-GB" sz="2400" b="1" dirty="0" smtClean="0"/>
              <a:t>Modifications </a:t>
            </a:r>
            <a:r>
              <a:rPr lang="en-GB" sz="2400" b="1" dirty="0"/>
              <a:t>of the present implementation</a:t>
            </a:r>
            <a:r>
              <a:rPr lang="en-US" sz="2400" b="1" dirty="0" smtClean="0"/>
              <a:t> </a:t>
            </a:r>
            <a:endParaRPr lang="en-GB" sz="2400" b="1" dirty="0"/>
          </a:p>
        </p:txBody>
      </p:sp>
      <p:graphicFrame>
        <p:nvGraphicFramePr>
          <p:cNvPr id="6" name="Table 5"/>
          <p:cNvGraphicFramePr>
            <a:graphicFrameLocks noGrp="1"/>
          </p:cNvGraphicFramePr>
          <p:nvPr>
            <p:extLst>
              <p:ext uri="{D42A27DB-BD31-4B8C-83A1-F6EECF244321}">
                <p14:modId xmlns:p14="http://schemas.microsoft.com/office/powerpoint/2010/main" val="3725602158"/>
              </p:ext>
            </p:extLst>
          </p:nvPr>
        </p:nvGraphicFramePr>
        <p:xfrm>
          <a:off x="231172" y="4461084"/>
          <a:ext cx="8712969" cy="2208276"/>
        </p:xfrm>
        <a:graphic>
          <a:graphicData uri="http://schemas.openxmlformats.org/drawingml/2006/table">
            <a:tbl>
              <a:tblPr firstRow="1" firstCol="1" bandRow="1">
                <a:tableStyleId>{5C22544A-7EE6-4342-B048-85BDC9FD1C3A}</a:tableStyleId>
              </a:tblPr>
              <a:tblGrid>
                <a:gridCol w="2664327">
                  <a:extLst>
                    <a:ext uri="{9D8B030D-6E8A-4147-A177-3AD203B41FA5}">
                      <a16:colId xmlns:a16="http://schemas.microsoft.com/office/drawing/2014/main" xmlns="" val="2135032239"/>
                    </a:ext>
                  </a:extLst>
                </a:gridCol>
                <a:gridCol w="1757880">
                  <a:extLst>
                    <a:ext uri="{9D8B030D-6E8A-4147-A177-3AD203B41FA5}">
                      <a16:colId xmlns:a16="http://schemas.microsoft.com/office/drawing/2014/main" xmlns="" val="2223262052"/>
                    </a:ext>
                  </a:extLst>
                </a:gridCol>
                <a:gridCol w="4290762">
                  <a:extLst>
                    <a:ext uri="{9D8B030D-6E8A-4147-A177-3AD203B41FA5}">
                      <a16:colId xmlns:a16="http://schemas.microsoft.com/office/drawing/2014/main" xmlns="" val="1221199131"/>
                    </a:ext>
                  </a:extLst>
                </a:gridCol>
              </a:tblGrid>
              <a:tr h="434881">
                <a:tc>
                  <a:txBody>
                    <a:bodyPr/>
                    <a:lstStyle/>
                    <a:p>
                      <a:pPr>
                        <a:lnSpc>
                          <a:spcPct val="115000"/>
                        </a:lnSpc>
                        <a:spcAft>
                          <a:spcPts val="0"/>
                        </a:spcAft>
                      </a:pPr>
                      <a:r>
                        <a:rPr lang="en-GB" sz="1400" dirty="0">
                          <a:solidFill>
                            <a:srgbClr val="FFFF00"/>
                          </a:solidFill>
                          <a:effectLst/>
                        </a:rPr>
                        <a:t>Plasma </a:t>
                      </a:r>
                      <a:r>
                        <a:rPr lang="en-GB" sz="1400" dirty="0" smtClean="0">
                          <a:solidFill>
                            <a:srgbClr val="FFFF00"/>
                          </a:solidFill>
                          <a:effectLst/>
                        </a:rPr>
                        <a:t>Wall Interaction and Exhaust</a:t>
                      </a:r>
                      <a:endParaRPr lang="en-GB" sz="14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endParaRPr lang="en-GB"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solidFill>
                      <a:schemeClr val="accent1">
                        <a:lumMod val="20000"/>
                        <a:lumOff val="80000"/>
                      </a:schemeClr>
                    </a:solidFill>
                  </a:tcPr>
                </a:tc>
                <a:tc>
                  <a:txBody>
                    <a:bodyPr/>
                    <a:lstStyle/>
                    <a:p>
                      <a:pPr>
                        <a:lnSpc>
                          <a:spcPct val="115000"/>
                        </a:lnSpc>
                        <a:spcAft>
                          <a:spcPts val="0"/>
                        </a:spcAft>
                      </a:pPr>
                      <a:r>
                        <a:rPr lang="en-GB" sz="1400" b="0" dirty="0">
                          <a:solidFill>
                            <a:srgbClr val="C00000"/>
                          </a:solidFill>
                          <a:effectLst/>
                        </a:rPr>
                        <a:t>Bureau-like Project Board (10 persons)</a:t>
                      </a:r>
                      <a:endParaRPr lang="en-GB" sz="1400" b="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solidFill>
                      <a:schemeClr val="accent1">
                        <a:lumMod val="20000"/>
                        <a:lumOff val="80000"/>
                      </a:schemeClr>
                    </a:solidFill>
                  </a:tcPr>
                </a:tc>
                <a:extLst>
                  <a:ext uri="{0D108BD9-81ED-4DB2-BD59-A6C34878D82A}">
                    <a16:rowId xmlns:a16="http://schemas.microsoft.com/office/drawing/2014/main" xmlns="" val="1376360942"/>
                  </a:ext>
                </a:extLst>
              </a:tr>
              <a:tr h="1922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smtClean="0">
                          <a:solidFill>
                            <a:schemeClr val="bg1"/>
                          </a:solidFill>
                          <a:effectLst/>
                        </a:rPr>
                        <a:t>Plasma Wall Interaction and Exhaust</a:t>
                      </a:r>
                      <a:r>
                        <a:rPr lang="en-GB" sz="1400" baseline="0" dirty="0" smtClean="0">
                          <a:solidFill>
                            <a:schemeClr val="bg1"/>
                          </a:solidFill>
                          <a:effectLst/>
                          <a:latin typeface="Calibri" panose="020F0502020204030204" pitchFamily="34" charset="0"/>
                          <a:cs typeface="Calibri" panose="020F0502020204030204" pitchFamily="34" charset="0"/>
                        </a:rPr>
                        <a:t> (</a:t>
                      </a:r>
                      <a:r>
                        <a:rPr lang="en-GB" sz="1400" dirty="0" smtClean="0">
                          <a:solidFill>
                            <a:schemeClr val="bg1"/>
                          </a:solidFill>
                          <a:effectLst/>
                        </a:rPr>
                        <a:t>PWIE) </a:t>
                      </a:r>
                      <a:r>
                        <a:rPr lang="fr-FR" sz="1400" dirty="0" smtClean="0">
                          <a:effectLst/>
                        </a:rPr>
                        <a:t>&amp; TSVV</a:t>
                      </a:r>
                      <a:endParaRPr lang="en-GB"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smtClean="0">
                          <a:effectLst/>
                        </a:rPr>
                        <a:t>PFC, JET2 and ADC - Physics</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3022769522"/>
                  </a:ext>
                </a:extLst>
              </a:tr>
              <a:tr h="359121">
                <a:tc>
                  <a:txBody>
                    <a:bodyPr/>
                    <a:lstStyle/>
                    <a:p>
                      <a:pPr>
                        <a:lnSpc>
                          <a:spcPct val="115000"/>
                        </a:lnSpc>
                        <a:spcAft>
                          <a:spcPts val="0"/>
                        </a:spcAft>
                      </a:pPr>
                      <a:r>
                        <a:rPr lang="en-GB" sz="1400" dirty="0" smtClean="0">
                          <a:solidFill>
                            <a:srgbClr val="FFFF00"/>
                          </a:solidFill>
                          <a:effectLst/>
                        </a:rPr>
                        <a:t>Support</a:t>
                      </a:r>
                      <a:r>
                        <a:rPr lang="en-GB" sz="1400" baseline="0" dirty="0" smtClean="0">
                          <a:solidFill>
                            <a:srgbClr val="FFFF00"/>
                          </a:solidFill>
                          <a:effectLst/>
                        </a:rPr>
                        <a:t> of the ITER Research Plan</a:t>
                      </a:r>
                      <a:endParaRPr lang="en-GB" sz="14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err="1">
                          <a:solidFill>
                            <a:srgbClr val="C00000"/>
                          </a:solidFill>
                          <a:effectLst/>
                        </a:rPr>
                        <a:t>EUROfusion</a:t>
                      </a:r>
                      <a:r>
                        <a:rPr lang="en-GB" sz="1400" dirty="0">
                          <a:solidFill>
                            <a:srgbClr val="C00000"/>
                          </a:solidFill>
                          <a:effectLst/>
                        </a:rPr>
                        <a:t> needs to be in the NBTF Steering and Advisory Committees – no separate Project Board</a:t>
                      </a:r>
                      <a:endParaRPr lang="en-GB" sz="14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2974219726"/>
                  </a:ext>
                </a:extLst>
              </a:tr>
              <a:tr h="11970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400" dirty="0" smtClean="0">
                          <a:solidFill>
                            <a:schemeClr val="bg1"/>
                          </a:solidFill>
                          <a:effectLst/>
                        </a:rPr>
                        <a:t>Support</a:t>
                      </a:r>
                      <a:r>
                        <a:rPr lang="en-GB" sz="1400" baseline="0" dirty="0" smtClean="0">
                          <a:solidFill>
                            <a:schemeClr val="bg1"/>
                          </a:solidFill>
                          <a:effectLst/>
                        </a:rPr>
                        <a:t> of the ITER Research Plan</a:t>
                      </a:r>
                      <a:r>
                        <a:rPr lang="en-GB" sz="1400" baseline="0" dirty="0">
                          <a:solidFill>
                            <a:schemeClr val="bg1"/>
                          </a:solidFill>
                          <a:effectLst/>
                          <a:latin typeface="Calibri" panose="020F0502020204030204" pitchFamily="34" charset="0"/>
                          <a:cs typeface="Calibri" panose="020F0502020204030204" pitchFamily="34" charset="0"/>
                        </a:rPr>
                        <a:t> </a:t>
                      </a:r>
                      <a:r>
                        <a:rPr lang="en-GB" sz="1400" baseline="0" dirty="0" smtClean="0">
                          <a:solidFill>
                            <a:schemeClr val="bg1"/>
                          </a:solidFill>
                          <a:effectLst/>
                          <a:latin typeface="Calibri" panose="020F0502020204030204" pitchFamily="34" charset="0"/>
                          <a:cs typeface="Calibri" panose="020F0502020204030204" pitchFamily="34" charset="0"/>
                        </a:rPr>
                        <a:t>(SIRP) </a:t>
                      </a:r>
                      <a:r>
                        <a:rPr lang="fr-FR" sz="1400" dirty="0" smtClean="0">
                          <a:effectLst/>
                        </a:rPr>
                        <a:t>&amp; TSVV</a:t>
                      </a:r>
                      <a:endParaRPr lang="en-GB" sz="14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smtClean="0">
                          <a:effectLst/>
                        </a:rPr>
                        <a:t>ITER simulation (CD), JET3, NBTF, ITPA</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r>
                        <a:rPr lang="en-GB" sz="1400" dirty="0">
                          <a:effectLst/>
                        </a:rPr>
                        <a:t>New WP in FP9</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129001822"/>
                  </a:ext>
                </a:extLst>
              </a:tr>
              <a:tr h="11970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GB" sz="14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tc>
                  <a:txBody>
                    <a:bodyPr/>
                    <a:lstStyle/>
                    <a:p>
                      <a:pPr>
                        <a:lnSpc>
                          <a:spcPct val="115000"/>
                        </a:lnSpc>
                        <a:spcAft>
                          <a:spcPts val="0"/>
                        </a:spcAf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32436" marR="32436" marT="0" marB="0"/>
                </a:tc>
                <a:extLst>
                  <a:ext uri="{0D108BD9-81ED-4DB2-BD59-A6C34878D82A}">
                    <a16:rowId xmlns:a16="http://schemas.microsoft.com/office/drawing/2014/main" xmlns="" val="2207045332"/>
                  </a:ext>
                </a:extLst>
              </a:tr>
            </a:tbl>
          </a:graphicData>
        </a:graphic>
      </p:graphicFrame>
    </p:spTree>
    <p:extLst>
      <p:ext uri="{BB962C8B-B14F-4D97-AF65-F5344CB8AC3E}">
        <p14:creationId xmlns:p14="http://schemas.microsoft.com/office/powerpoint/2010/main" val="1718671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887833"/>
            <a:ext cx="8928992" cy="5947647"/>
          </a:xfrm>
        </p:spPr>
        <p:txBody>
          <a:bodyPr>
            <a:normAutofit/>
          </a:bodyPr>
          <a:lstStyle/>
          <a:p>
            <a:r>
              <a:rPr lang="en-GB" dirty="0" smtClean="0"/>
              <a:t>Innovative </a:t>
            </a:r>
            <a:r>
              <a:rPr lang="en-GB" dirty="0"/>
              <a:t>theory and simulation research is performed when </a:t>
            </a:r>
            <a:r>
              <a:rPr lang="en-GB" dirty="0" smtClean="0"/>
              <a:t>driven </a:t>
            </a:r>
            <a:r>
              <a:rPr lang="en-GB" dirty="0"/>
              <a:t>by the scientists and engineers </a:t>
            </a:r>
            <a:r>
              <a:rPr lang="en-GB" dirty="0" smtClean="0"/>
              <a:t>themselves</a:t>
            </a:r>
          </a:p>
          <a:p>
            <a:r>
              <a:rPr lang="en-GB" dirty="0" smtClean="0"/>
              <a:t>Nevertheless</a:t>
            </a:r>
            <a:r>
              <a:rPr lang="en-GB" dirty="0"/>
              <a:t>, the production of a new portfolio </a:t>
            </a:r>
            <a:r>
              <a:rPr lang="en-GB" dirty="0" smtClean="0"/>
              <a:t>“</a:t>
            </a:r>
            <a:r>
              <a:rPr lang="en-GB" dirty="0" err="1" smtClean="0"/>
              <a:t>EUROfusion</a:t>
            </a:r>
            <a:r>
              <a:rPr lang="en-GB" dirty="0" smtClean="0"/>
              <a:t> </a:t>
            </a:r>
            <a:r>
              <a:rPr lang="en-GB" dirty="0"/>
              <a:t>standard </a:t>
            </a:r>
            <a:r>
              <a:rPr lang="en-GB" dirty="0" smtClean="0"/>
              <a:t>software” </a:t>
            </a:r>
            <a:r>
              <a:rPr lang="en-GB" dirty="0"/>
              <a:t>requires a </a:t>
            </a:r>
            <a:r>
              <a:rPr lang="en-GB" dirty="0" smtClean="0"/>
              <a:t>more directed approach </a:t>
            </a:r>
          </a:p>
          <a:p>
            <a:r>
              <a:rPr lang="en-GB" dirty="0" smtClean="0"/>
              <a:t>To </a:t>
            </a:r>
            <a:r>
              <a:rPr lang="en-GB" dirty="0"/>
              <a:t>accommodate both, </a:t>
            </a:r>
            <a:r>
              <a:rPr lang="en-GB" dirty="0" smtClean="0"/>
              <a:t>two </a:t>
            </a:r>
            <a:r>
              <a:rPr lang="en-GB" dirty="0"/>
              <a:t>inter-linked structures: </a:t>
            </a:r>
            <a:endParaRPr lang="en-GB" dirty="0" smtClean="0"/>
          </a:p>
          <a:p>
            <a:pPr marL="914400" lvl="1" indent="-457200">
              <a:buAutoNum type="arabicParenBoth"/>
            </a:pPr>
            <a:r>
              <a:rPr lang="en-GB" u="sng" dirty="0" smtClean="0"/>
              <a:t>Theory-Simulation-Verification-Validation Tasks </a:t>
            </a:r>
            <a:r>
              <a:rPr lang="en-GB" dirty="0"/>
              <a:t> </a:t>
            </a:r>
            <a:r>
              <a:rPr lang="en-GB" dirty="0" smtClean="0"/>
              <a:t>within </a:t>
            </a:r>
            <a:r>
              <a:rPr lang="en-GB" dirty="0"/>
              <a:t>the relevant WPs; </a:t>
            </a:r>
            <a:endParaRPr lang="en-GB" dirty="0" smtClean="0"/>
          </a:p>
          <a:p>
            <a:pPr marL="914400" lvl="1" indent="-457200">
              <a:buFont typeface="Arial" panose="020B0604020202020204" pitchFamily="34" charset="0"/>
              <a:buAutoNum type="arabicParenBoth"/>
            </a:pPr>
            <a:r>
              <a:rPr lang="en-GB" u="sng" dirty="0" smtClean="0"/>
              <a:t>Advanced </a:t>
            </a:r>
            <a:r>
              <a:rPr lang="en-GB" u="sng" dirty="0"/>
              <a:t>Computing Hubs </a:t>
            </a:r>
            <a:r>
              <a:rPr lang="en-GB" u="sng" dirty="0" smtClean="0"/>
              <a:t>(~ 5) </a:t>
            </a:r>
            <a:r>
              <a:rPr lang="en-GB" dirty="0" smtClean="0"/>
              <a:t>which </a:t>
            </a:r>
            <a:r>
              <a:rPr lang="en-GB" dirty="0"/>
              <a:t>provide </a:t>
            </a:r>
            <a:r>
              <a:rPr lang="en-US" dirty="0" smtClean="0"/>
              <a:t>computer </a:t>
            </a:r>
            <a:r>
              <a:rPr lang="en-US" dirty="0"/>
              <a:t>science, scientific computing, data management, code integration, and/or software engineering </a:t>
            </a:r>
            <a:r>
              <a:rPr lang="en-GB" dirty="0"/>
              <a:t>support for the TSVVs </a:t>
            </a:r>
            <a:r>
              <a:rPr lang="en-GB" dirty="0" smtClean="0"/>
              <a:t>and the </a:t>
            </a:r>
            <a:r>
              <a:rPr lang="en-GB" dirty="0"/>
              <a:t>entire </a:t>
            </a:r>
            <a:r>
              <a:rPr lang="en-GB" dirty="0" err="1"/>
              <a:t>EUROfusion</a:t>
            </a:r>
            <a:r>
              <a:rPr lang="en-GB" dirty="0"/>
              <a:t> theory/simulation </a:t>
            </a:r>
            <a:r>
              <a:rPr lang="en-GB" dirty="0" smtClean="0"/>
              <a:t>program → develop </a:t>
            </a:r>
            <a:r>
              <a:rPr lang="en-GB" dirty="0"/>
              <a:t>a new portfolio of </a:t>
            </a:r>
            <a:r>
              <a:rPr lang="en-GB" dirty="0" err="1"/>
              <a:t>EUROfusion</a:t>
            </a:r>
            <a:r>
              <a:rPr lang="en-GB" dirty="0"/>
              <a:t> </a:t>
            </a:r>
            <a:r>
              <a:rPr lang="en-GB" dirty="0" smtClean="0"/>
              <a:t>standard software. </a:t>
            </a:r>
            <a:endParaRPr lang="en-GB" dirty="0"/>
          </a:p>
          <a:p>
            <a:r>
              <a:rPr lang="en-GB" dirty="0" smtClean="0"/>
              <a:t>Preparation in 2019-2020 and to prepare next Horizon Europe </a:t>
            </a:r>
          </a:p>
          <a:p>
            <a:pPr lvl="1"/>
            <a:r>
              <a:rPr lang="en-GB" dirty="0" smtClean="0"/>
              <a:t>E-TASC scientific board </a:t>
            </a:r>
          </a:p>
          <a:p>
            <a:pPr lvl="1"/>
            <a:r>
              <a:rPr lang="en-GB" dirty="0" smtClean="0"/>
              <a:t>Pilot TSVV tasks launched in 2019 and new tasks in May 2020 </a:t>
            </a:r>
          </a:p>
          <a:p>
            <a:pPr lvl="1"/>
            <a:r>
              <a:rPr lang="en-GB" dirty="0" smtClean="0"/>
              <a:t>Call for </a:t>
            </a:r>
            <a:r>
              <a:rPr lang="en-GB" dirty="0"/>
              <a:t>Hosting Advanced Computing Hubs </a:t>
            </a:r>
            <a:r>
              <a:rPr lang="en-GB" dirty="0" smtClean="0"/>
              <a:t>in 2020 </a:t>
            </a:r>
            <a:endParaRPr lang="en-GB" dirty="0"/>
          </a:p>
        </p:txBody>
      </p:sp>
      <p:sp>
        <p:nvSpPr>
          <p:cNvPr id="3" name="Title 2"/>
          <p:cNvSpPr>
            <a:spLocks noGrp="1"/>
          </p:cNvSpPr>
          <p:nvPr>
            <p:ph type="title"/>
          </p:nvPr>
        </p:nvSpPr>
        <p:spPr>
          <a:xfrm>
            <a:off x="179512" y="-4047"/>
            <a:ext cx="8003232" cy="914400"/>
          </a:xfrm>
        </p:spPr>
        <p:txBody>
          <a:bodyPr/>
          <a:lstStyle/>
          <a:p>
            <a:r>
              <a:rPr lang="en-GB" dirty="0" smtClean="0"/>
              <a:t>General principles- Theory and Simulation programme  </a:t>
            </a:r>
            <a:endParaRPr lang="en-GB" dirty="0"/>
          </a:p>
        </p:txBody>
      </p:sp>
    </p:spTree>
    <p:extLst>
      <p:ext uri="{BB962C8B-B14F-4D97-AF65-F5344CB8AC3E}">
        <p14:creationId xmlns:p14="http://schemas.microsoft.com/office/powerpoint/2010/main" val="1483997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373" y="1124744"/>
            <a:ext cx="8353960" cy="5184576"/>
          </a:xfrm>
        </p:spPr>
        <p:txBody>
          <a:bodyPr>
            <a:normAutofit fontScale="85000" lnSpcReduction="10000"/>
          </a:bodyPr>
          <a:lstStyle/>
          <a:p>
            <a:pPr lvl="0"/>
            <a:r>
              <a:rPr lang="en-GB" dirty="0" smtClean="0"/>
              <a:t>Validated predictive capability of the L-H transition and pedestal physics in ITER and DEMO </a:t>
            </a:r>
            <a:r>
              <a:rPr lang="en-GB" b="0" dirty="0" smtClean="0"/>
              <a:t>(including  ELMs,  control and avoidance)</a:t>
            </a:r>
          </a:p>
          <a:p>
            <a:r>
              <a:rPr lang="en-GB" dirty="0" smtClean="0"/>
              <a:t>Validated predictive capability for heat exhaust in ITER and DEMO </a:t>
            </a:r>
            <a:r>
              <a:rPr lang="en-GB" b="0" dirty="0" smtClean="0"/>
              <a:t>(conventional/alternative </a:t>
            </a:r>
            <a:r>
              <a:rPr lang="en-GB" b="0" dirty="0" err="1" smtClean="0"/>
              <a:t>divertor</a:t>
            </a:r>
            <a:r>
              <a:rPr lang="en-GB" b="0" dirty="0" smtClean="0"/>
              <a:t> configurations)</a:t>
            </a:r>
            <a:endParaRPr lang="en-GB" dirty="0" smtClean="0"/>
          </a:p>
          <a:p>
            <a:pPr lvl="0"/>
            <a:r>
              <a:rPr lang="en-GB" dirty="0" smtClean="0"/>
              <a:t>Integrated modelling of </a:t>
            </a:r>
            <a:r>
              <a:rPr lang="en-GB" u="sng" dirty="0" smtClean="0"/>
              <a:t>plasma-wall interactions</a:t>
            </a:r>
            <a:r>
              <a:rPr lang="en-GB" dirty="0" smtClean="0"/>
              <a:t> in ITER &amp; DEMO </a:t>
            </a:r>
            <a:r>
              <a:rPr lang="en-GB" b="0" dirty="0" smtClean="0"/>
              <a:t>(incl. HELIAS)</a:t>
            </a:r>
            <a:endParaRPr lang="en-GB" sz="2800" b="0" dirty="0" smtClean="0"/>
          </a:p>
          <a:p>
            <a:r>
              <a:rPr lang="en-GB" dirty="0" smtClean="0"/>
              <a:t>Integrated </a:t>
            </a:r>
            <a:r>
              <a:rPr lang="en-GB" dirty="0"/>
              <a:t>modelling of </a:t>
            </a:r>
            <a:r>
              <a:rPr lang="en-GB" u="sng" dirty="0"/>
              <a:t>disruptions</a:t>
            </a:r>
            <a:r>
              <a:rPr lang="en-GB" dirty="0"/>
              <a:t> in ITER &amp; DEMO </a:t>
            </a:r>
            <a:r>
              <a:rPr lang="en-GB" b="0" dirty="0"/>
              <a:t>(incl. their prediction, mitigation, and avoidance</a:t>
            </a:r>
            <a:r>
              <a:rPr lang="en-GB" b="0" dirty="0" smtClean="0"/>
              <a:t>)</a:t>
            </a:r>
          </a:p>
          <a:p>
            <a:r>
              <a:rPr lang="en-GB" dirty="0"/>
              <a:t>Integrated modelling of </a:t>
            </a:r>
            <a:r>
              <a:rPr lang="en-GB" u="sng" dirty="0"/>
              <a:t>burning plasmas</a:t>
            </a:r>
            <a:r>
              <a:rPr lang="en-GB" dirty="0"/>
              <a:t> in ITER &amp; DEMO </a:t>
            </a:r>
            <a:r>
              <a:rPr lang="en-GB" b="0" dirty="0"/>
              <a:t>(incl. HELIAS</a:t>
            </a:r>
            <a:r>
              <a:rPr lang="en-GB" b="0" dirty="0" smtClean="0"/>
              <a:t>)</a:t>
            </a:r>
          </a:p>
          <a:p>
            <a:pPr lvl="0"/>
            <a:r>
              <a:rPr lang="en-GB" dirty="0"/>
              <a:t>Validated framework for the reliable prediction of plasma performance and operational limits, including </a:t>
            </a:r>
            <a:r>
              <a:rPr lang="en-US" dirty="0" err="1"/>
              <a:t>stellarator</a:t>
            </a:r>
            <a:r>
              <a:rPr lang="en-US" dirty="0"/>
              <a:t> performance </a:t>
            </a:r>
            <a:r>
              <a:rPr lang="en-US" dirty="0" smtClean="0"/>
              <a:t>limitations</a:t>
            </a:r>
            <a:endParaRPr lang="en-US" dirty="0"/>
          </a:p>
          <a:p>
            <a:r>
              <a:rPr lang="en-GB" dirty="0"/>
              <a:t>Materials modelling in support to ITER, DONES and DEMO </a:t>
            </a:r>
            <a:r>
              <a:rPr lang="en-US" dirty="0"/>
              <a:t> </a:t>
            </a:r>
            <a:endParaRPr lang="en-GB" dirty="0" smtClean="0"/>
          </a:p>
          <a:p>
            <a:r>
              <a:rPr lang="en-GB" dirty="0" smtClean="0"/>
              <a:t>Multi-fidelity system code for DEMO  </a:t>
            </a:r>
          </a:p>
          <a:p>
            <a:endParaRPr lang="en-GB" sz="4000" b="0" dirty="0"/>
          </a:p>
          <a:p>
            <a:endParaRPr lang="en-GB" sz="3200" b="0" dirty="0"/>
          </a:p>
          <a:p>
            <a:endParaRPr lang="en-GB" sz="2800" dirty="0"/>
          </a:p>
          <a:p>
            <a:pPr lvl="0"/>
            <a:endParaRPr lang="en-GB" dirty="0" smtClean="0"/>
          </a:p>
          <a:p>
            <a:pPr lvl="0"/>
            <a:endParaRPr lang="en-GB" sz="2800" dirty="0"/>
          </a:p>
        </p:txBody>
      </p:sp>
      <p:sp>
        <p:nvSpPr>
          <p:cNvPr id="3" name="Title 2"/>
          <p:cNvSpPr>
            <a:spLocks noGrp="1"/>
          </p:cNvSpPr>
          <p:nvPr>
            <p:ph type="title"/>
          </p:nvPr>
        </p:nvSpPr>
        <p:spPr>
          <a:xfrm>
            <a:off x="457200" y="0"/>
            <a:ext cx="8003232" cy="914400"/>
          </a:xfrm>
        </p:spPr>
        <p:txBody>
          <a:bodyPr>
            <a:normAutofit fontScale="90000"/>
          </a:bodyPr>
          <a:lstStyle/>
          <a:p>
            <a:r>
              <a:rPr lang="en-GB" dirty="0"/>
              <a:t>Theory and Simulation programme </a:t>
            </a:r>
            <a:r>
              <a:rPr lang="en-GB" dirty="0" smtClean="0"/>
              <a:t>: Challenges to be addressed in Horizon Europe for ITER and DEMO </a:t>
            </a:r>
            <a:endParaRPr lang="en-GB" dirty="0"/>
          </a:p>
        </p:txBody>
      </p:sp>
      <p:sp>
        <p:nvSpPr>
          <p:cNvPr id="4" name="TextBox 3"/>
          <p:cNvSpPr txBox="1"/>
          <p:nvPr/>
        </p:nvSpPr>
        <p:spPr>
          <a:xfrm>
            <a:off x="466512" y="6093296"/>
            <a:ext cx="7993920" cy="646331"/>
          </a:xfrm>
          <a:prstGeom prst="rect">
            <a:avLst/>
          </a:prstGeom>
          <a:noFill/>
        </p:spPr>
        <p:txBody>
          <a:bodyPr wrap="square" rtlCol="0">
            <a:spAutoFit/>
          </a:bodyPr>
          <a:lstStyle/>
          <a:p>
            <a:r>
              <a:rPr lang="en-GB" dirty="0" smtClean="0"/>
              <a:t>[E-TASC GA report </a:t>
            </a:r>
            <a:r>
              <a:rPr lang="en-GB" dirty="0"/>
              <a:t>D</a:t>
            </a:r>
            <a:r>
              <a:rPr lang="en-GB" dirty="0" smtClean="0"/>
              <a:t>ec. 2018 &amp; Report by TAG sub-group Assessment of PPP&amp;T DEMO modelling needs 2020] </a:t>
            </a:r>
            <a:endParaRPr lang="en-GB" dirty="0"/>
          </a:p>
        </p:txBody>
      </p:sp>
    </p:spTree>
    <p:extLst>
      <p:ext uri="{BB962C8B-B14F-4D97-AF65-F5344CB8AC3E}">
        <p14:creationId xmlns:p14="http://schemas.microsoft.com/office/powerpoint/2010/main" val="2339033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0"/>
            <a:ext cx="7821488" cy="914400"/>
          </a:xfrm>
        </p:spPr>
        <p:txBody>
          <a:bodyPr/>
          <a:lstStyle/>
          <a:p>
            <a:r>
              <a:rPr lang="en-GB" dirty="0"/>
              <a:t>Healthy mix of coordinated de-centralized and centralized efforts in a virtuous cycle</a:t>
            </a:r>
          </a:p>
        </p:txBody>
      </p:sp>
      <p:sp>
        <p:nvSpPr>
          <p:cNvPr id="4" name="Oval 3"/>
          <p:cNvSpPr/>
          <p:nvPr/>
        </p:nvSpPr>
        <p:spPr>
          <a:xfrm>
            <a:off x="6708038" y="3897824"/>
            <a:ext cx="2101839" cy="14514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Data analysis (incl. AI) and  management</a:t>
            </a:r>
            <a:endParaRPr lang="en-GB" dirty="0"/>
          </a:p>
        </p:txBody>
      </p:sp>
      <p:sp>
        <p:nvSpPr>
          <p:cNvPr id="5" name="Rectangle 4"/>
          <p:cNvSpPr/>
          <p:nvPr/>
        </p:nvSpPr>
        <p:spPr>
          <a:xfrm>
            <a:off x="107504" y="1838606"/>
            <a:ext cx="1553962" cy="83559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solidFill>
                  <a:schemeClr val="bg1"/>
                </a:solidFill>
              </a:rPr>
              <a:t>TSVV T</a:t>
            </a:r>
            <a:r>
              <a:rPr lang="en-GB" b="1" dirty="0" smtClean="0">
                <a:solidFill>
                  <a:schemeClr val="bg1"/>
                </a:solidFill>
              </a:rPr>
              <a:t>asks</a:t>
            </a:r>
            <a:endParaRPr lang="en-GB" b="1" dirty="0">
              <a:solidFill>
                <a:schemeClr val="bg1"/>
              </a:solidFill>
            </a:endParaRPr>
          </a:p>
        </p:txBody>
      </p:sp>
      <p:sp>
        <p:nvSpPr>
          <p:cNvPr id="6" name="Rectangle 5"/>
          <p:cNvSpPr/>
          <p:nvPr/>
        </p:nvSpPr>
        <p:spPr>
          <a:xfrm>
            <a:off x="0" y="3162987"/>
            <a:ext cx="2817099" cy="882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Advanced </a:t>
            </a:r>
            <a:r>
              <a:rPr lang="en-GB" b="1" dirty="0">
                <a:solidFill>
                  <a:schemeClr val="bg1"/>
                </a:solidFill>
              </a:rPr>
              <a:t>Computing </a:t>
            </a:r>
            <a:r>
              <a:rPr lang="en-GB" b="1" dirty="0" smtClean="0">
                <a:solidFill>
                  <a:schemeClr val="bg1"/>
                </a:solidFill>
              </a:rPr>
              <a:t>Hubs</a:t>
            </a:r>
          </a:p>
        </p:txBody>
      </p:sp>
      <p:sp>
        <p:nvSpPr>
          <p:cNvPr id="7" name="Rectangle 6"/>
          <p:cNvSpPr/>
          <p:nvPr/>
        </p:nvSpPr>
        <p:spPr>
          <a:xfrm>
            <a:off x="897" y="5094594"/>
            <a:ext cx="2770903" cy="1358742"/>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en-GB" b="1" dirty="0" err="1" smtClean="0">
                <a:solidFill>
                  <a:schemeClr val="bg1"/>
                </a:solidFill>
              </a:rPr>
              <a:t>EUROfusion</a:t>
            </a:r>
            <a:r>
              <a:rPr lang="en-GB" b="1" dirty="0" smtClean="0">
                <a:solidFill>
                  <a:schemeClr val="bg1"/>
                </a:solidFill>
              </a:rPr>
              <a:t> “standard codes” for ITER operation and DEMO design </a:t>
            </a:r>
            <a:endParaRPr lang="en-GB" b="1" dirty="0">
              <a:solidFill>
                <a:schemeClr val="bg1"/>
              </a:solidFill>
            </a:endParaRPr>
          </a:p>
        </p:txBody>
      </p:sp>
      <p:sp>
        <p:nvSpPr>
          <p:cNvPr id="8" name="Oval 7"/>
          <p:cNvSpPr/>
          <p:nvPr/>
        </p:nvSpPr>
        <p:spPr>
          <a:xfrm>
            <a:off x="3808229" y="1124744"/>
            <a:ext cx="2195240" cy="1368152"/>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M2, M8 Pedestal-SOL, exhaust, PWI</a:t>
            </a:r>
            <a:endParaRPr lang="en-GB" b="1" dirty="0"/>
          </a:p>
        </p:txBody>
      </p:sp>
      <p:sp>
        <p:nvSpPr>
          <p:cNvPr id="9" name="Oval 8"/>
          <p:cNvSpPr/>
          <p:nvPr/>
        </p:nvSpPr>
        <p:spPr>
          <a:xfrm>
            <a:off x="2200862" y="1374425"/>
            <a:ext cx="1950999" cy="1416257"/>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M1, M8 Core-pedestal</a:t>
            </a:r>
            <a:endParaRPr lang="en-GB" b="1" dirty="0"/>
          </a:p>
        </p:txBody>
      </p:sp>
      <p:sp>
        <p:nvSpPr>
          <p:cNvPr id="10" name="Oval 9"/>
          <p:cNvSpPr/>
          <p:nvPr/>
        </p:nvSpPr>
        <p:spPr>
          <a:xfrm>
            <a:off x="3816749" y="2482526"/>
            <a:ext cx="3828861" cy="12932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Code integration, </a:t>
            </a:r>
            <a:r>
              <a:rPr lang="en-GB" b="1" dirty="0"/>
              <a:t>i</a:t>
            </a:r>
            <a:r>
              <a:rPr lang="en-GB" b="1" dirty="0" smtClean="0"/>
              <a:t>ntegrated </a:t>
            </a:r>
            <a:r>
              <a:rPr lang="en-GB" b="1" dirty="0"/>
              <a:t>m</a:t>
            </a:r>
            <a:r>
              <a:rPr lang="en-GB" b="1" dirty="0" smtClean="0"/>
              <a:t>odelling, </a:t>
            </a:r>
            <a:r>
              <a:rPr lang="en-GB" b="1" dirty="0"/>
              <a:t>and </a:t>
            </a:r>
            <a:r>
              <a:rPr lang="en-GB" b="1" dirty="0" smtClean="0"/>
              <a:t>control (IMAS…)</a:t>
            </a:r>
            <a:endParaRPr lang="en-GB" b="1" dirty="0"/>
          </a:p>
        </p:txBody>
      </p:sp>
      <p:sp>
        <p:nvSpPr>
          <p:cNvPr id="11" name="Oval 10"/>
          <p:cNvSpPr/>
          <p:nvPr/>
        </p:nvSpPr>
        <p:spPr>
          <a:xfrm>
            <a:off x="7059649" y="1598730"/>
            <a:ext cx="2048855" cy="1232491"/>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 </a:t>
            </a:r>
            <a:r>
              <a:rPr lang="en-GB" b="1" dirty="0" smtClean="0"/>
              <a:t>M4-M7 Engineering </a:t>
            </a:r>
            <a:endParaRPr lang="en-GB" b="1" dirty="0"/>
          </a:p>
        </p:txBody>
      </p:sp>
      <p:sp>
        <p:nvSpPr>
          <p:cNvPr id="12" name="Oval 11"/>
          <p:cNvSpPr/>
          <p:nvPr/>
        </p:nvSpPr>
        <p:spPr>
          <a:xfrm>
            <a:off x="5731928" y="1201325"/>
            <a:ext cx="1762012" cy="1256367"/>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M3 </a:t>
            </a:r>
            <a:r>
              <a:rPr lang="en-GB" b="1" dirty="0" err="1" smtClean="0"/>
              <a:t>Materials,neutronics</a:t>
            </a:r>
            <a:r>
              <a:rPr lang="en-GB" b="1" dirty="0" smtClean="0"/>
              <a:t>  </a:t>
            </a:r>
            <a:endParaRPr lang="en-GB" b="1" dirty="0"/>
          </a:p>
        </p:txBody>
      </p:sp>
      <p:sp>
        <p:nvSpPr>
          <p:cNvPr id="13" name="Oval 12"/>
          <p:cNvSpPr/>
          <p:nvPr/>
        </p:nvSpPr>
        <p:spPr>
          <a:xfrm>
            <a:off x="2699792" y="3679372"/>
            <a:ext cx="2519781" cy="17658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a:t>
            </a:r>
            <a:r>
              <a:rPr lang="en-GB" b="1" dirty="0" smtClean="0"/>
              <a:t>ode </a:t>
            </a:r>
            <a:r>
              <a:rPr lang="en-GB" b="1" dirty="0"/>
              <a:t>development and deployment on HPC platforms</a:t>
            </a:r>
            <a:endParaRPr lang="en-GB" dirty="0"/>
          </a:p>
        </p:txBody>
      </p:sp>
      <p:sp>
        <p:nvSpPr>
          <p:cNvPr id="14" name="Oval 13"/>
          <p:cNvSpPr/>
          <p:nvPr/>
        </p:nvSpPr>
        <p:spPr>
          <a:xfrm>
            <a:off x="5037435" y="3708259"/>
            <a:ext cx="1700164" cy="16223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HPC &amp; mid-range facilities </a:t>
            </a:r>
            <a:endParaRPr lang="en-GB" b="1" dirty="0"/>
          </a:p>
        </p:txBody>
      </p:sp>
      <p:sp>
        <p:nvSpPr>
          <p:cNvPr id="15" name="TextBox 14">
            <a:extLst>
              <a:ext uri="{FF2B5EF4-FFF2-40B4-BE49-F238E27FC236}">
                <a16:creationId xmlns:a16="http://schemas.microsoft.com/office/drawing/2014/main" xmlns="" id="{39567F50-51D6-5447-AF39-4A726524B881}"/>
              </a:ext>
            </a:extLst>
          </p:cNvPr>
          <p:cNvSpPr txBox="1"/>
          <p:nvPr/>
        </p:nvSpPr>
        <p:spPr>
          <a:xfrm>
            <a:off x="13598" y="931093"/>
            <a:ext cx="1869961" cy="646331"/>
          </a:xfrm>
          <a:prstGeom prst="rect">
            <a:avLst/>
          </a:prstGeom>
          <a:solidFill>
            <a:srgbClr val="0070C0"/>
          </a:solidFill>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b="1" dirty="0" smtClean="0"/>
              <a:t>E-TASC </a:t>
            </a:r>
            <a:r>
              <a:rPr lang="en-US" b="1" dirty="0"/>
              <a:t>Scientific </a:t>
            </a:r>
            <a:r>
              <a:rPr lang="en-US" b="1" dirty="0" smtClean="0"/>
              <a:t>Board</a:t>
            </a:r>
            <a:endParaRPr lang="en-US" b="1" dirty="0"/>
          </a:p>
        </p:txBody>
      </p:sp>
      <p:sp>
        <p:nvSpPr>
          <p:cNvPr id="16" name="Oval 15"/>
          <p:cNvSpPr/>
          <p:nvPr/>
        </p:nvSpPr>
        <p:spPr>
          <a:xfrm>
            <a:off x="4264484" y="5330566"/>
            <a:ext cx="2764543" cy="1104066"/>
          </a:xfrm>
          <a:prstGeom prst="ellipse">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en-GB" b="1" dirty="0"/>
              <a:t>Validated </a:t>
            </a:r>
            <a:r>
              <a:rPr lang="en-GB" b="1" dirty="0" smtClean="0"/>
              <a:t>models for ITER &amp; DEMO</a:t>
            </a:r>
            <a:endParaRPr lang="en-GB" b="1" dirty="0"/>
          </a:p>
        </p:txBody>
      </p:sp>
    </p:spTree>
    <p:extLst>
      <p:ext uri="{BB962C8B-B14F-4D97-AF65-F5344CB8AC3E}">
        <p14:creationId xmlns:p14="http://schemas.microsoft.com/office/powerpoint/2010/main" val="1892996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28800"/>
            <a:ext cx="8568952" cy="3907904"/>
          </a:xfrm>
        </p:spPr>
        <p:txBody>
          <a:bodyPr>
            <a:normAutofit lnSpcReduction="10000"/>
          </a:bodyPr>
          <a:lstStyle/>
          <a:p>
            <a:pPr lvl="0"/>
            <a:r>
              <a:rPr lang="en-GB" dirty="0"/>
              <a:t>O</a:t>
            </a:r>
            <a:r>
              <a:rPr lang="en-GB" dirty="0" smtClean="0"/>
              <a:t>ptimised </a:t>
            </a:r>
            <a:r>
              <a:rPr lang="en-GB" dirty="0"/>
              <a:t>codes for HPC: </a:t>
            </a:r>
            <a:endParaRPr lang="en-GB" dirty="0" smtClean="0"/>
          </a:p>
          <a:p>
            <a:pPr lvl="1"/>
            <a:r>
              <a:rPr lang="en-GB" dirty="0" smtClean="0"/>
              <a:t>scalable </a:t>
            </a:r>
            <a:r>
              <a:rPr lang="en-GB" dirty="0"/>
              <a:t>algorithms, code parallelization &amp; performance optimization, code refactoring, GPU-enabling etc</a:t>
            </a:r>
            <a:r>
              <a:rPr lang="en-GB" dirty="0" smtClean="0"/>
              <a:t>.</a:t>
            </a:r>
            <a:endParaRPr lang="en-GB" dirty="0"/>
          </a:p>
          <a:p>
            <a:pPr lvl="0"/>
            <a:r>
              <a:rPr lang="en-GB" dirty="0"/>
              <a:t>Integrated Modelling and Control: </a:t>
            </a:r>
            <a:endParaRPr lang="en-GB" dirty="0" smtClean="0"/>
          </a:p>
          <a:p>
            <a:pPr lvl="1"/>
            <a:r>
              <a:rPr lang="en-GB" dirty="0" smtClean="0"/>
              <a:t>code </a:t>
            </a:r>
            <a:r>
              <a:rPr lang="en-GB" dirty="0"/>
              <a:t>adaptation to IMAS, IMAS framework development etc.</a:t>
            </a:r>
          </a:p>
          <a:p>
            <a:r>
              <a:rPr lang="en-GB" dirty="0" err="1"/>
              <a:t>EUROfusion</a:t>
            </a:r>
            <a:r>
              <a:rPr lang="en-GB" dirty="0"/>
              <a:t> data including the </a:t>
            </a:r>
            <a:r>
              <a:rPr lang="en-US" dirty="0"/>
              <a:t>JET data</a:t>
            </a:r>
            <a:r>
              <a:rPr lang="en-GB" dirty="0"/>
              <a:t>: </a:t>
            </a:r>
            <a:endParaRPr lang="en-GB" dirty="0" smtClean="0"/>
          </a:p>
          <a:p>
            <a:pPr lvl="1"/>
            <a:r>
              <a:rPr lang="en-GB" dirty="0" smtClean="0"/>
              <a:t>data </a:t>
            </a:r>
            <a:r>
              <a:rPr lang="en-GB" dirty="0"/>
              <a:t>access, data management, data analysis tools, aspects of AI and VVUQ </a:t>
            </a:r>
            <a:r>
              <a:rPr lang="en-GB" dirty="0" smtClean="0"/>
              <a:t>etc.</a:t>
            </a:r>
          </a:p>
          <a:p>
            <a:pPr lvl="1"/>
            <a:r>
              <a:rPr lang="en-GB" dirty="0" smtClean="0"/>
              <a:t>The </a:t>
            </a:r>
            <a:r>
              <a:rPr lang="en-GB" dirty="0"/>
              <a:t>Technical University of Denmark (DTU) will be in charge of the JET Data Centre that will host all JET </a:t>
            </a:r>
            <a:r>
              <a:rPr lang="en-GB" dirty="0" smtClean="0"/>
              <a:t>data</a:t>
            </a:r>
            <a:endParaRPr lang="en-GB" dirty="0"/>
          </a:p>
        </p:txBody>
      </p:sp>
      <p:sp>
        <p:nvSpPr>
          <p:cNvPr id="3" name="Title 2"/>
          <p:cNvSpPr>
            <a:spLocks noGrp="1"/>
          </p:cNvSpPr>
          <p:nvPr>
            <p:ph type="title"/>
          </p:nvPr>
        </p:nvSpPr>
        <p:spPr/>
        <p:txBody>
          <a:bodyPr/>
          <a:lstStyle/>
          <a:p>
            <a:r>
              <a:rPr lang="en-GB" dirty="0"/>
              <a:t>S</a:t>
            </a:r>
            <a:r>
              <a:rPr lang="en-GB" dirty="0" smtClean="0"/>
              <a:t>ix </a:t>
            </a:r>
            <a:r>
              <a:rPr lang="en-GB" dirty="0"/>
              <a:t>ACHs including the JET data </a:t>
            </a:r>
            <a:r>
              <a:rPr lang="en-GB" dirty="0" err="1"/>
              <a:t>center</a:t>
            </a:r>
            <a:r>
              <a:rPr lang="en-GB" dirty="0"/>
              <a:t> </a:t>
            </a:r>
          </a:p>
        </p:txBody>
      </p:sp>
    </p:spTree>
    <p:extLst>
      <p:ext uri="{BB962C8B-B14F-4D97-AF65-F5344CB8AC3E}">
        <p14:creationId xmlns:p14="http://schemas.microsoft.com/office/powerpoint/2010/main" val="4017924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16632</TotalTime>
  <Words>1394</Words>
  <Application>Microsoft Office PowerPoint</Application>
  <PresentationFormat>On-screen Show (4:3)</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Fusion Science Department, simulation and Theory in Horizon Europe</vt:lpstr>
      <vt:lpstr>Fusion Science Department: Major objectives during Horizon Europe </vt:lpstr>
      <vt:lpstr>Fusion Science Department: High level Objectives in Horizon Europe </vt:lpstr>
      <vt:lpstr>Fusion Science Department: High level deliverables in Horizon Europe </vt:lpstr>
      <vt:lpstr>Fusion Science Department: Proposed Modifications of the present implementation </vt:lpstr>
      <vt:lpstr>General principles- Theory and Simulation programme  </vt:lpstr>
      <vt:lpstr>Theory and Simulation programme : Challenges to be addressed in Horizon Europe for ITER and DEMO </vt:lpstr>
      <vt:lpstr>Healthy mix of coordinated de-centralized and centralized efforts in a virtuous cycle</vt:lpstr>
      <vt:lpstr>Six ACHs including the JET data center </vt:lpstr>
      <vt:lpstr>Integrated modelling and control activity within the ACH  </vt:lpstr>
      <vt:lpstr>JET data center- Structure  </vt:lpstr>
      <vt:lpstr>Preparation of ITER operation  </vt:lpstr>
      <vt:lpstr>Preparation of ITER operation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Darren.McDonald@euro-fusion.org;Xavier.Litaudon@euro-fusion.org</dc:creator>
  <cp:lastModifiedBy>Litaudon, Xavier</cp:lastModifiedBy>
  <cp:revision>1212</cp:revision>
  <cp:lastPrinted>2018-01-15T17:58:35Z</cp:lastPrinted>
  <dcterms:created xsi:type="dcterms:W3CDTF">2014-10-27T16:40:37Z</dcterms:created>
  <dcterms:modified xsi:type="dcterms:W3CDTF">2020-02-28T14:21:37Z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dcb255a-fd3f-4c0f-857e-201fa46304da_Enabled">
    <vt:lpwstr>True</vt:lpwstr>
  </property>
  <property fmtid="{D5CDD505-2E9C-101B-9397-08002B2CF9AE}" pid="3" name="MSIP_Label_0dcb255a-fd3f-4c0f-857e-201fa46304da_SiteId">
    <vt:lpwstr>c6ac664b-ae27-4d5d-b4e6-bb5717196fc7</vt:lpwstr>
  </property>
  <property fmtid="{D5CDD505-2E9C-101B-9397-08002B2CF9AE}" pid="4" name="MSIP_Label_0dcb255a-fd3f-4c0f-857e-201fa46304da_Owner">
    <vt:lpwstr>xavier.litaudon@jet.euro-fusion.org</vt:lpwstr>
  </property>
  <property fmtid="{D5CDD505-2E9C-101B-9397-08002B2CF9AE}" pid="5" name="MSIP_Label_0dcb255a-fd3f-4c0f-857e-201fa46304da_SetDate">
    <vt:lpwstr>2019-09-24T10:34:15.7860221Z</vt:lpwstr>
  </property>
  <property fmtid="{D5CDD505-2E9C-101B-9397-08002B2CF9AE}" pid="6" name="MSIP_Label_0dcb255a-fd3f-4c0f-857e-201fa46304da_Name">
    <vt:lpwstr>Official</vt:lpwstr>
  </property>
  <property fmtid="{D5CDD505-2E9C-101B-9397-08002B2CF9AE}" pid="7" name="MSIP_Label_0dcb255a-fd3f-4c0f-857e-201fa46304da_Application">
    <vt:lpwstr>Microsoft Azure Information Protection</vt:lpwstr>
  </property>
  <property fmtid="{D5CDD505-2E9C-101B-9397-08002B2CF9AE}" pid="8" name="MSIP_Label_0dcb255a-fd3f-4c0f-857e-201fa46304da_ActionId">
    <vt:lpwstr>01dc46bf-f72e-4eaa-b372-df92e7c3fc97</vt:lpwstr>
  </property>
  <property fmtid="{D5CDD505-2E9C-101B-9397-08002B2CF9AE}" pid="9" name="MSIP_Label_0dcb255a-fd3f-4c0f-857e-201fa46304da_Extended_MSFT_Method">
    <vt:lpwstr>Automatic</vt:lpwstr>
  </property>
  <property fmtid="{D5CDD505-2E9C-101B-9397-08002B2CF9AE}" pid="10" name="MSIP_Label_22759de7-3255-46b5-8dfe-736652f9c6c1_Enabled">
    <vt:lpwstr>True</vt:lpwstr>
  </property>
  <property fmtid="{D5CDD505-2E9C-101B-9397-08002B2CF9AE}" pid="11" name="MSIP_Label_22759de7-3255-46b5-8dfe-736652f9c6c1_SiteId">
    <vt:lpwstr>c6ac664b-ae27-4d5d-b4e6-bb5717196fc7</vt:lpwstr>
  </property>
  <property fmtid="{D5CDD505-2E9C-101B-9397-08002B2CF9AE}" pid="12" name="MSIP_Label_22759de7-3255-46b5-8dfe-736652f9c6c1_Owner">
    <vt:lpwstr>xavier.litaudon@jet.euro-fusion.org</vt:lpwstr>
  </property>
  <property fmtid="{D5CDD505-2E9C-101B-9397-08002B2CF9AE}" pid="13" name="MSIP_Label_22759de7-3255-46b5-8dfe-736652f9c6c1_SetDate">
    <vt:lpwstr>2019-09-24T10:34:15.7860221Z</vt:lpwstr>
  </property>
  <property fmtid="{D5CDD505-2E9C-101B-9397-08002B2CF9AE}" pid="14" name="MSIP_Label_22759de7-3255-46b5-8dfe-736652f9c6c1_Name">
    <vt:lpwstr>Public</vt:lpwstr>
  </property>
  <property fmtid="{D5CDD505-2E9C-101B-9397-08002B2CF9AE}" pid="15" name="MSIP_Label_22759de7-3255-46b5-8dfe-736652f9c6c1_Application">
    <vt:lpwstr>Microsoft Azure Information Protection</vt:lpwstr>
  </property>
  <property fmtid="{D5CDD505-2E9C-101B-9397-08002B2CF9AE}" pid="16" name="MSIP_Label_22759de7-3255-46b5-8dfe-736652f9c6c1_ActionId">
    <vt:lpwstr>01dc46bf-f72e-4eaa-b372-df92e7c3fc97</vt:lpwstr>
  </property>
  <property fmtid="{D5CDD505-2E9C-101B-9397-08002B2CF9AE}" pid="17" name="MSIP_Label_22759de7-3255-46b5-8dfe-736652f9c6c1_Parent">
    <vt:lpwstr>0dcb255a-fd3f-4c0f-857e-201fa46304da</vt:lpwstr>
  </property>
  <property fmtid="{D5CDD505-2E9C-101B-9397-08002B2CF9AE}" pid="18" name="MSIP_Label_22759de7-3255-46b5-8dfe-736652f9c6c1_Extended_MSFT_Method">
    <vt:lpwstr>Automatic</vt:lpwstr>
  </property>
  <property fmtid="{D5CDD505-2E9C-101B-9397-08002B2CF9AE}" pid="19" name="Sensitivity">
    <vt:lpwstr>Official Public</vt:lpwstr>
  </property>
</Properties>
</file>