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7772400" cy="10058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vyWBRr3+dc/qj+GgtmqB+54QP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35AF34-2CD0-4771-A5DE-F2B673C8F8DD}">
  <a:tblStyle styleId="{6435AF34-2CD0-4771-A5DE-F2B673C8F8D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1"/>
    <p:restoredTop sz="93652"/>
  </p:normalViewPr>
  <p:slideViewPr>
    <p:cSldViewPr snapToGrid="0" snapToObjects="1">
      <p:cViewPr varScale="1">
        <p:scale>
          <a:sx n="98" d="100"/>
          <a:sy n="98" d="100"/>
        </p:scale>
        <p:origin x="17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fdfda3e31_3_69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g6fdfda3e31_3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fdfda3e31_3_18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g6fdfda3e31_3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fdfda3e31_3_19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g6fdfda3e31_3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fdfda3e31_3_199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5" name="Google Shape;295;g6fdfda3e31_3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fdfda3e31_3_20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g6fdfda3e31_3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fdfda3e31_3_22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2" name="Google Shape;332;g6fdfda3e31_3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fdfda3e31_8_1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g6fdfda3e31_8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fdfda3e31_3_244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7" name="Google Shape;347;g6fdfda3e31_3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fdfda3e31_3_23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4" name="Google Shape;354;g6fdfda3e31_3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fdfda3e31_3_23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1" name="Google Shape;361;g6fdfda3e31_3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009a2dc5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009a2dc5f_0_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fdfda3e31_3_13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g6fdfda3e31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fdfda3e31_3_139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g6fdfda3e31_3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fdfda3e31_3_14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g6fdfda3e31_3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fdfda3e31_3_15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g6fdfda3e31_3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fdfda3e31_3_16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6fdfda3e31_3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fdfda3e31_3_16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6fdfda3e31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fdfda3e31_3_17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g6fdfda3e31_3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2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3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4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2"/>
          </p:nvPr>
        </p:nvSpPr>
        <p:spPr>
          <a:xfrm>
            <a:off x="3239640" y="141264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3"/>
          </p:nvPr>
        </p:nvSpPr>
        <p:spPr>
          <a:xfrm>
            <a:off x="6022080" y="141264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4"/>
          </p:nvPr>
        </p:nvSpPr>
        <p:spPr>
          <a:xfrm>
            <a:off x="457200" y="397008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5"/>
          </p:nvPr>
        </p:nvSpPr>
        <p:spPr>
          <a:xfrm>
            <a:off x="3239640" y="397008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6"/>
          </p:nvPr>
        </p:nvSpPr>
        <p:spPr>
          <a:xfrm>
            <a:off x="6022080" y="397008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fdfda3e31_3_22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6fdfda3e31_3_22"/>
          <p:cNvSpPr txBox="1">
            <a:spLocks noGrp="1"/>
          </p:cNvSpPr>
          <p:nvPr>
            <p:ph type="subTitle" idx="1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fdfda3e31_3_25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6fdfda3e31_3_25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fdfda3e31_3_28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6fdfda3e31_3_28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6fdfda3e31_3_28"/>
          <p:cNvSpPr txBox="1">
            <a:spLocks noGrp="1"/>
          </p:cNvSpPr>
          <p:nvPr>
            <p:ph type="body" idx="2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fdfda3e31_3_32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fdfda3e31_3_34"/>
          <p:cNvSpPr txBox="1">
            <a:spLocks noGrp="1"/>
          </p:cNvSpPr>
          <p:nvPr>
            <p:ph type="subTitle" idx="1"/>
          </p:nvPr>
        </p:nvSpPr>
        <p:spPr>
          <a:xfrm>
            <a:off x="457200" y="76320"/>
            <a:ext cx="7543440" cy="21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fdfda3e31_3_36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6fdfda3e31_3_36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6fdfda3e31_3_36"/>
          <p:cNvSpPr txBox="1">
            <a:spLocks noGrp="1"/>
          </p:cNvSpPr>
          <p:nvPr>
            <p:ph type="body" idx="2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6fdfda3e31_3_36"/>
          <p:cNvSpPr txBox="1">
            <a:spLocks noGrp="1"/>
          </p:cNvSpPr>
          <p:nvPr>
            <p:ph type="body" idx="3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ubTitle" idx="1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fdfda3e31_3_41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6fdfda3e31_3_41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6fdfda3e31_3_41"/>
          <p:cNvSpPr txBox="1">
            <a:spLocks noGrp="1"/>
          </p:cNvSpPr>
          <p:nvPr>
            <p:ph type="body" idx="2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6fdfda3e31_3_41"/>
          <p:cNvSpPr txBox="1">
            <a:spLocks noGrp="1"/>
          </p:cNvSpPr>
          <p:nvPr>
            <p:ph type="body" idx="3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fdfda3e31_3_46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6fdfda3e31_3_46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6fdfda3e31_3_46"/>
          <p:cNvSpPr txBox="1">
            <a:spLocks noGrp="1"/>
          </p:cNvSpPr>
          <p:nvPr>
            <p:ph type="body" idx="2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6fdfda3e31_3_46"/>
          <p:cNvSpPr txBox="1">
            <a:spLocks noGrp="1"/>
          </p:cNvSpPr>
          <p:nvPr>
            <p:ph type="body" idx="3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fdfda3e31_3_51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6fdfda3e31_3_51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6fdfda3e31_3_51"/>
          <p:cNvSpPr txBox="1">
            <a:spLocks noGrp="1"/>
          </p:cNvSpPr>
          <p:nvPr>
            <p:ph type="body" idx="2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fdfda3e31_3_55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6fdfda3e31_3_55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6fdfda3e31_3_55"/>
          <p:cNvSpPr txBox="1">
            <a:spLocks noGrp="1"/>
          </p:cNvSpPr>
          <p:nvPr>
            <p:ph type="body" idx="2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6fdfda3e31_3_55"/>
          <p:cNvSpPr txBox="1">
            <a:spLocks noGrp="1"/>
          </p:cNvSpPr>
          <p:nvPr>
            <p:ph type="body" idx="3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6fdfda3e31_3_55"/>
          <p:cNvSpPr txBox="1">
            <a:spLocks noGrp="1"/>
          </p:cNvSpPr>
          <p:nvPr>
            <p:ph type="body" idx="4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fdfda3e31_3_61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6fdfda3e31_3_61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6fdfda3e31_3_61"/>
          <p:cNvSpPr txBox="1">
            <a:spLocks noGrp="1"/>
          </p:cNvSpPr>
          <p:nvPr>
            <p:ph type="body" idx="2"/>
          </p:nvPr>
        </p:nvSpPr>
        <p:spPr>
          <a:xfrm>
            <a:off x="3239640" y="141264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6fdfda3e31_3_61"/>
          <p:cNvSpPr txBox="1">
            <a:spLocks noGrp="1"/>
          </p:cNvSpPr>
          <p:nvPr>
            <p:ph type="body" idx="3"/>
          </p:nvPr>
        </p:nvSpPr>
        <p:spPr>
          <a:xfrm>
            <a:off x="6022080" y="141264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6fdfda3e31_3_61"/>
          <p:cNvSpPr txBox="1">
            <a:spLocks noGrp="1"/>
          </p:cNvSpPr>
          <p:nvPr>
            <p:ph type="body" idx="4"/>
          </p:nvPr>
        </p:nvSpPr>
        <p:spPr>
          <a:xfrm>
            <a:off x="457200" y="397008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6fdfda3e31_3_61"/>
          <p:cNvSpPr txBox="1">
            <a:spLocks noGrp="1"/>
          </p:cNvSpPr>
          <p:nvPr>
            <p:ph type="body" idx="5"/>
          </p:nvPr>
        </p:nvSpPr>
        <p:spPr>
          <a:xfrm>
            <a:off x="3239640" y="397008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6fdfda3e31_3_61"/>
          <p:cNvSpPr txBox="1">
            <a:spLocks noGrp="1"/>
          </p:cNvSpPr>
          <p:nvPr>
            <p:ph type="body" idx="6"/>
          </p:nvPr>
        </p:nvSpPr>
        <p:spPr>
          <a:xfrm>
            <a:off x="6022080" y="397008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fdfda3e31_3_85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6fdfda3e31_3_85"/>
          <p:cNvSpPr txBox="1">
            <a:spLocks noGrp="1"/>
          </p:cNvSpPr>
          <p:nvPr>
            <p:ph type="subTitle" idx="1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fdfda3e31_3_88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6fdfda3e31_3_88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fdfda3e31_3_91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6fdfda3e31_3_91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6fdfda3e31_3_91"/>
          <p:cNvSpPr txBox="1">
            <a:spLocks noGrp="1"/>
          </p:cNvSpPr>
          <p:nvPr>
            <p:ph type="body" idx="2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fdfda3e31_3_95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fdfda3e31_3_97"/>
          <p:cNvSpPr txBox="1">
            <a:spLocks noGrp="1"/>
          </p:cNvSpPr>
          <p:nvPr>
            <p:ph type="subTitle" idx="1"/>
          </p:nvPr>
        </p:nvSpPr>
        <p:spPr>
          <a:xfrm>
            <a:off x="457200" y="76320"/>
            <a:ext cx="7543440" cy="21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fdfda3e31_3_99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6fdfda3e31_3_99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6fdfda3e31_3_99"/>
          <p:cNvSpPr txBox="1">
            <a:spLocks noGrp="1"/>
          </p:cNvSpPr>
          <p:nvPr>
            <p:ph type="body" idx="2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6fdfda3e31_3_99"/>
          <p:cNvSpPr txBox="1">
            <a:spLocks noGrp="1"/>
          </p:cNvSpPr>
          <p:nvPr>
            <p:ph type="body" idx="3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fdfda3e31_3_104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6fdfda3e31_3_104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6fdfda3e31_3_104"/>
          <p:cNvSpPr txBox="1">
            <a:spLocks noGrp="1"/>
          </p:cNvSpPr>
          <p:nvPr>
            <p:ph type="body" idx="2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6fdfda3e31_3_104"/>
          <p:cNvSpPr txBox="1">
            <a:spLocks noGrp="1"/>
          </p:cNvSpPr>
          <p:nvPr>
            <p:ph type="body" idx="3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fdfda3e31_3_109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6fdfda3e31_3_109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6fdfda3e31_3_109"/>
          <p:cNvSpPr txBox="1">
            <a:spLocks noGrp="1"/>
          </p:cNvSpPr>
          <p:nvPr>
            <p:ph type="body" idx="2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6fdfda3e31_3_109"/>
          <p:cNvSpPr txBox="1">
            <a:spLocks noGrp="1"/>
          </p:cNvSpPr>
          <p:nvPr>
            <p:ph type="body" idx="3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fdfda3e31_3_114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6fdfda3e31_3_114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g6fdfda3e31_3_114"/>
          <p:cNvSpPr txBox="1">
            <a:spLocks noGrp="1"/>
          </p:cNvSpPr>
          <p:nvPr>
            <p:ph type="body" idx="2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fdfda3e31_3_118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6fdfda3e31_3_118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6fdfda3e31_3_118"/>
          <p:cNvSpPr txBox="1">
            <a:spLocks noGrp="1"/>
          </p:cNvSpPr>
          <p:nvPr>
            <p:ph type="body" idx="2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6fdfda3e31_3_118"/>
          <p:cNvSpPr txBox="1">
            <a:spLocks noGrp="1"/>
          </p:cNvSpPr>
          <p:nvPr>
            <p:ph type="body" idx="3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6fdfda3e31_3_118"/>
          <p:cNvSpPr txBox="1">
            <a:spLocks noGrp="1"/>
          </p:cNvSpPr>
          <p:nvPr>
            <p:ph type="body" idx="4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fdfda3e31_3_124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6fdfda3e31_3_124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6fdfda3e31_3_124"/>
          <p:cNvSpPr txBox="1">
            <a:spLocks noGrp="1"/>
          </p:cNvSpPr>
          <p:nvPr>
            <p:ph type="body" idx="2"/>
          </p:nvPr>
        </p:nvSpPr>
        <p:spPr>
          <a:xfrm>
            <a:off x="3239640" y="141264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g6fdfda3e31_3_124"/>
          <p:cNvSpPr txBox="1">
            <a:spLocks noGrp="1"/>
          </p:cNvSpPr>
          <p:nvPr>
            <p:ph type="body" idx="3"/>
          </p:nvPr>
        </p:nvSpPr>
        <p:spPr>
          <a:xfrm>
            <a:off x="6022080" y="141264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g6fdfda3e31_3_124"/>
          <p:cNvSpPr txBox="1">
            <a:spLocks noGrp="1"/>
          </p:cNvSpPr>
          <p:nvPr>
            <p:ph type="body" idx="4"/>
          </p:nvPr>
        </p:nvSpPr>
        <p:spPr>
          <a:xfrm>
            <a:off x="457200" y="397008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6fdfda3e31_3_124"/>
          <p:cNvSpPr txBox="1">
            <a:spLocks noGrp="1"/>
          </p:cNvSpPr>
          <p:nvPr>
            <p:ph type="body" idx="5"/>
          </p:nvPr>
        </p:nvSpPr>
        <p:spPr>
          <a:xfrm>
            <a:off x="3239640" y="397008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6fdfda3e31_3_124"/>
          <p:cNvSpPr txBox="1">
            <a:spLocks noGrp="1"/>
          </p:cNvSpPr>
          <p:nvPr>
            <p:ph type="body" idx="6"/>
          </p:nvPr>
        </p:nvSpPr>
        <p:spPr>
          <a:xfrm>
            <a:off x="6022080" y="3970080"/>
            <a:ext cx="2649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subTitle" idx="1"/>
          </p:nvPr>
        </p:nvSpPr>
        <p:spPr>
          <a:xfrm>
            <a:off x="457200" y="76320"/>
            <a:ext cx="7543440" cy="21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3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3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2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3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260640"/>
            <a:ext cx="9143640" cy="641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8"/>
          <p:cNvSpPr txBox="1">
            <a:spLocks noGrp="1"/>
          </p:cNvSpPr>
          <p:nvPr>
            <p:ph type="title"/>
          </p:nvPr>
        </p:nvSpPr>
        <p:spPr>
          <a:xfrm>
            <a:off x="395640" y="2349000"/>
            <a:ext cx="8496720" cy="12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8"/>
          <p:cNvSpPr/>
          <p:nvPr/>
        </p:nvSpPr>
        <p:spPr>
          <a:xfrm>
            <a:off x="155520" y="-457200"/>
            <a:ext cx="107604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8"/>
          <p:cNvSpPr/>
          <p:nvPr/>
        </p:nvSpPr>
        <p:spPr>
          <a:xfrm>
            <a:off x="5724000" y="5661360"/>
            <a:ext cx="3168000" cy="9356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4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8"/>
          <p:cNvGrpSpPr/>
          <p:nvPr/>
        </p:nvGrpSpPr>
        <p:grpSpPr>
          <a:xfrm>
            <a:off x="18230400" y="40253041"/>
            <a:ext cx="9924480" cy="1781281"/>
            <a:chOff x="18230400" y="40253041"/>
            <a:chExt cx="9924480" cy="1781281"/>
          </a:xfrm>
        </p:grpSpPr>
        <p:sp>
          <p:nvSpPr>
            <p:cNvPr id="11" name="Google Shape;11;p8"/>
            <p:cNvSpPr/>
            <p:nvPr/>
          </p:nvSpPr>
          <p:spPr>
            <a:xfrm>
              <a:off x="18230400" y="40256281"/>
              <a:ext cx="2575080" cy="1778040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8801720" y="40253041"/>
              <a:ext cx="9353160" cy="1781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oogle Shape;13;p8"/>
          <p:cNvGrpSpPr/>
          <p:nvPr/>
        </p:nvGrpSpPr>
        <p:grpSpPr>
          <a:xfrm>
            <a:off x="18382680" y="40405319"/>
            <a:ext cx="9924480" cy="1781281"/>
            <a:chOff x="18382680" y="40405319"/>
            <a:chExt cx="9924480" cy="1781281"/>
          </a:xfrm>
        </p:grpSpPr>
        <p:sp>
          <p:nvSpPr>
            <p:cNvPr id="14" name="Google Shape;14;p8"/>
            <p:cNvSpPr/>
            <p:nvPr/>
          </p:nvSpPr>
          <p:spPr>
            <a:xfrm>
              <a:off x="18382680" y="40408559"/>
              <a:ext cx="2575080" cy="1778040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" name="Google Shape;15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8954000" y="40405319"/>
              <a:ext cx="9353160" cy="1781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oogle Shape;16;p8"/>
          <p:cNvGrpSpPr/>
          <p:nvPr/>
        </p:nvGrpSpPr>
        <p:grpSpPr>
          <a:xfrm>
            <a:off x="18534959" y="40557600"/>
            <a:ext cx="9924480" cy="1781640"/>
            <a:chOff x="18534959" y="40557600"/>
            <a:chExt cx="9924480" cy="1781640"/>
          </a:xfrm>
        </p:grpSpPr>
        <p:sp>
          <p:nvSpPr>
            <p:cNvPr id="17" name="Google Shape;17;p8"/>
            <p:cNvSpPr/>
            <p:nvPr/>
          </p:nvSpPr>
          <p:spPr>
            <a:xfrm>
              <a:off x="18534959" y="40561200"/>
              <a:ext cx="2575080" cy="1778040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" name="Google Shape;18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9106280" y="40557600"/>
              <a:ext cx="9353160" cy="1781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oogle Shape;19;p8"/>
          <p:cNvGrpSpPr/>
          <p:nvPr/>
        </p:nvGrpSpPr>
        <p:grpSpPr>
          <a:xfrm>
            <a:off x="18687600" y="40710241"/>
            <a:ext cx="9924480" cy="1781281"/>
            <a:chOff x="18687600" y="40710241"/>
            <a:chExt cx="9924480" cy="1781281"/>
          </a:xfrm>
        </p:grpSpPr>
        <p:sp>
          <p:nvSpPr>
            <p:cNvPr id="20" name="Google Shape;20;p8"/>
            <p:cNvSpPr/>
            <p:nvPr/>
          </p:nvSpPr>
          <p:spPr>
            <a:xfrm>
              <a:off x="18687600" y="40713481"/>
              <a:ext cx="2575080" cy="1778040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" name="Google Shape;21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9258920" y="40710241"/>
              <a:ext cx="9353160" cy="1781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Google Shape;22;p8"/>
          <p:cNvGrpSpPr/>
          <p:nvPr/>
        </p:nvGrpSpPr>
        <p:grpSpPr>
          <a:xfrm>
            <a:off x="5292000" y="5805360"/>
            <a:ext cx="3609720" cy="647640"/>
            <a:chOff x="5292000" y="5805360"/>
            <a:chExt cx="3609720" cy="647640"/>
          </a:xfrm>
        </p:grpSpPr>
        <p:sp>
          <p:nvSpPr>
            <p:cNvPr id="23" name="Google Shape;23;p8"/>
            <p:cNvSpPr/>
            <p:nvPr/>
          </p:nvSpPr>
          <p:spPr>
            <a:xfrm>
              <a:off x="5292000" y="5806440"/>
              <a:ext cx="936360" cy="646560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" name="Google Shape;24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499720" y="5805360"/>
              <a:ext cx="3402000" cy="647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2267640" y="5759640"/>
            <a:ext cx="129492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6fdfda3e31_3_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260640"/>
            <a:ext cx="9143640" cy="641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6fdfda3e31_3_0"/>
          <p:cNvSpPr txBox="1">
            <a:spLocks noGrp="1"/>
          </p:cNvSpPr>
          <p:nvPr>
            <p:ph type="title"/>
          </p:nvPr>
        </p:nvSpPr>
        <p:spPr>
          <a:xfrm>
            <a:off x="395640" y="2349000"/>
            <a:ext cx="8496720" cy="12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6fdfda3e31_3_0"/>
          <p:cNvSpPr/>
          <p:nvPr/>
        </p:nvSpPr>
        <p:spPr>
          <a:xfrm>
            <a:off x="155520" y="-457200"/>
            <a:ext cx="107604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6fdfda3e31_3_0"/>
          <p:cNvSpPr/>
          <p:nvPr/>
        </p:nvSpPr>
        <p:spPr>
          <a:xfrm>
            <a:off x="5724000" y="5661360"/>
            <a:ext cx="3168000" cy="9356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4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g6fdfda3e31_3_0"/>
          <p:cNvGrpSpPr/>
          <p:nvPr/>
        </p:nvGrpSpPr>
        <p:grpSpPr>
          <a:xfrm>
            <a:off x="18230400" y="40253041"/>
            <a:ext cx="9924480" cy="1781281"/>
            <a:chOff x="18230400" y="40253041"/>
            <a:chExt cx="9924480" cy="1781281"/>
          </a:xfrm>
        </p:grpSpPr>
        <p:sp>
          <p:nvSpPr>
            <p:cNvPr id="80" name="Google Shape;80;g6fdfda3e31_3_0"/>
            <p:cNvSpPr/>
            <p:nvPr/>
          </p:nvSpPr>
          <p:spPr>
            <a:xfrm>
              <a:off x="18230400" y="40256281"/>
              <a:ext cx="2575080" cy="1778040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" name="Google Shape;81;g6fdfda3e31_3_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8801720" y="40253041"/>
              <a:ext cx="9353160" cy="1781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" name="Google Shape;82;g6fdfda3e31_3_0"/>
          <p:cNvGrpSpPr/>
          <p:nvPr/>
        </p:nvGrpSpPr>
        <p:grpSpPr>
          <a:xfrm>
            <a:off x="18382680" y="40405319"/>
            <a:ext cx="9924480" cy="1781281"/>
            <a:chOff x="18382680" y="40405319"/>
            <a:chExt cx="9924480" cy="1781281"/>
          </a:xfrm>
        </p:grpSpPr>
        <p:sp>
          <p:nvSpPr>
            <p:cNvPr id="83" name="Google Shape;83;g6fdfda3e31_3_0"/>
            <p:cNvSpPr/>
            <p:nvPr/>
          </p:nvSpPr>
          <p:spPr>
            <a:xfrm>
              <a:off x="18382680" y="40408559"/>
              <a:ext cx="2575080" cy="1778040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" name="Google Shape;84;g6fdfda3e31_3_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8954000" y="40405319"/>
              <a:ext cx="9353160" cy="1781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g6fdfda3e31_3_0"/>
          <p:cNvGrpSpPr/>
          <p:nvPr/>
        </p:nvGrpSpPr>
        <p:grpSpPr>
          <a:xfrm>
            <a:off x="18534959" y="40557600"/>
            <a:ext cx="9924480" cy="1781640"/>
            <a:chOff x="18534959" y="40557600"/>
            <a:chExt cx="9924480" cy="1781640"/>
          </a:xfrm>
        </p:grpSpPr>
        <p:sp>
          <p:nvSpPr>
            <p:cNvPr id="86" name="Google Shape;86;g6fdfda3e31_3_0"/>
            <p:cNvSpPr/>
            <p:nvPr/>
          </p:nvSpPr>
          <p:spPr>
            <a:xfrm>
              <a:off x="18534959" y="40561200"/>
              <a:ext cx="2575080" cy="1778040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7" name="Google Shape;87;g6fdfda3e31_3_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9106280" y="40557600"/>
              <a:ext cx="9353160" cy="1781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oogle Shape;88;g6fdfda3e31_3_0"/>
          <p:cNvGrpSpPr/>
          <p:nvPr/>
        </p:nvGrpSpPr>
        <p:grpSpPr>
          <a:xfrm>
            <a:off x="18687600" y="40710241"/>
            <a:ext cx="9924480" cy="1781281"/>
            <a:chOff x="18687600" y="40710241"/>
            <a:chExt cx="9924480" cy="1781281"/>
          </a:xfrm>
        </p:grpSpPr>
        <p:sp>
          <p:nvSpPr>
            <p:cNvPr id="89" name="Google Shape;89;g6fdfda3e31_3_0"/>
            <p:cNvSpPr/>
            <p:nvPr/>
          </p:nvSpPr>
          <p:spPr>
            <a:xfrm>
              <a:off x="18687600" y="40713481"/>
              <a:ext cx="2575080" cy="1778040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" name="Google Shape;90;g6fdfda3e31_3_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9258920" y="40710241"/>
              <a:ext cx="9353160" cy="1781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" name="Google Shape;91;g6fdfda3e31_3_0"/>
          <p:cNvGrpSpPr/>
          <p:nvPr/>
        </p:nvGrpSpPr>
        <p:grpSpPr>
          <a:xfrm>
            <a:off x="5292000" y="5805360"/>
            <a:ext cx="3609720" cy="647640"/>
            <a:chOff x="5292000" y="5805360"/>
            <a:chExt cx="3609720" cy="647640"/>
          </a:xfrm>
        </p:grpSpPr>
        <p:sp>
          <p:nvSpPr>
            <p:cNvPr id="92" name="Google Shape;92;g6fdfda3e31_3_0"/>
            <p:cNvSpPr/>
            <p:nvPr/>
          </p:nvSpPr>
          <p:spPr>
            <a:xfrm>
              <a:off x="5292000" y="5806440"/>
              <a:ext cx="936360" cy="646560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3" name="Google Shape;93;g6fdfda3e31_3_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499720" y="5805360"/>
              <a:ext cx="3402000" cy="647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g6fdfda3e31_3_0"/>
          <p:cNvSpPr txBox="1">
            <a:spLocks noGrp="1"/>
          </p:cNvSpPr>
          <p:nvPr>
            <p:ph type="body" idx="1"/>
          </p:nvPr>
        </p:nvSpPr>
        <p:spPr>
          <a:xfrm>
            <a:off x="2267640" y="5759640"/>
            <a:ext cx="129492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fdfda3e31_3_77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solidFill>
            <a:srgbClr val="E3E3E3"/>
          </a:solidFill>
          <a:ln>
            <a:noFill/>
          </a:ln>
          <a:effectLst>
            <a:outerShdw blurRad="40000" dist="2304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6fdfda3e31_3_77"/>
          <p:cNvSpPr txBox="1"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g6fdfda3e31_3_77"/>
          <p:cNvSpPr txBox="1">
            <a:spLocks noGrp="1"/>
          </p:cNvSpPr>
          <p:nvPr>
            <p:ph type="body" idx="1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g6fdfda3e31_3_77"/>
          <p:cNvSpPr txBox="1">
            <a:spLocks noGrp="1"/>
          </p:cNvSpPr>
          <p:nvPr>
            <p:ph type="ftr" idx="11"/>
          </p:nvPr>
        </p:nvSpPr>
        <p:spPr>
          <a:xfrm>
            <a:off x="467640" y="6545160"/>
            <a:ext cx="82401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8" name="Google Shape;148;g6fdfda3e31_3_7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244360" y="116640"/>
            <a:ext cx="457920" cy="46548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6fdfda3e31_3_77"/>
          <p:cNvSpPr txBox="1"/>
          <p:nvPr/>
        </p:nvSpPr>
        <p:spPr>
          <a:xfrm>
            <a:off x="467640" y="6545160"/>
            <a:ext cx="82401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L. Kos WIMAS-7         Annual Planning Meeting, 24-28 February, Frascati, Italy | 2020-02-2</a:t>
            </a:r>
            <a:r>
              <a:rPr lang="en-US" sz="1100" dirty="0"/>
              <a:t>7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| Page </a:t>
            </a: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pcd-workflows.github.io/IMASviz/howto/plugin_QTdesigner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iter.org/projects/BND/repos/solps-gui/browse/src/plugins" TargetMode="External"/><Relationship Id="rId7" Type="http://schemas.openxmlformats.org/officeDocument/2006/relationships/hyperlink" Target="https://users.euro-fusion.org/iterphysicswiki/index.php/WIMAS-7_Plugins_and_support_for_visualization_tools_in_IMA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git.iter.org/projects/BND/repos/smiter" TargetMode="External"/><Relationship Id="rId5" Type="http://schemas.openxmlformats.org/officeDocument/2006/relationships/hyperlink" Target="https://git.iter.org/projects/VIS/repos/viz/" TargetMode="External"/><Relationship Id="rId4" Type="http://schemas.openxmlformats.org/officeDocument/2006/relationships/hyperlink" Target="https://git.iter.org/projects/IMEX/repos/gg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static.iter.org/imas/assets/solps-iter/html/tutorial/edgeualplugin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pcd-workflows.github.io/IMASviz/howto/plugin_QTdesigner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pcd-workflows.github.io/IMASviz/manual/plugins.html#solps-overview-plu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fdfda3e31_3_69"/>
          <p:cNvSpPr txBox="1"/>
          <p:nvPr/>
        </p:nvSpPr>
        <p:spPr>
          <a:xfrm>
            <a:off x="107640" y="2385180"/>
            <a:ext cx="9036000" cy="158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WIMAS-7: Plugins and support for visualization tools in </a:t>
            </a:r>
            <a:r>
              <a:rPr lang="en-US" sz="35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IMAS</a:t>
            </a:r>
            <a:r>
              <a:rPr lang="en-US" sz="3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6fdfda3e31_3_69"/>
          <p:cNvSpPr txBox="1"/>
          <p:nvPr/>
        </p:nvSpPr>
        <p:spPr>
          <a:xfrm>
            <a:off x="107640" y="4077000"/>
            <a:ext cx="8928720" cy="13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L. Kos, D.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Penko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(University of Ljubljana)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WIMAS-7 Plugins and support for visualization tools in IMAS Task Force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1" dirty="0">
              <a:solidFill>
                <a:srgbClr val="FFFFFF"/>
              </a:solidFill>
            </a:endParaRPr>
          </a:p>
          <a:p>
            <a:pPr>
              <a:buSzPts val="1800"/>
            </a:pPr>
            <a:r>
              <a:rPr lang="en-US" sz="1800" dirty="0">
                <a:solidFill>
                  <a:schemeClr val="bg1"/>
                </a:solidFill>
              </a:rPr>
              <a:t>WPCD Annual Planning Meeting, 24-28 February, Frascati, Italy</a:t>
            </a:r>
            <a:endParaRPr sz="18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204" name="Google Shape;204;g6fdfda3e31_3_69"/>
          <p:cNvSpPr/>
          <p:nvPr/>
        </p:nvSpPr>
        <p:spPr>
          <a:xfrm>
            <a:off x="251640" y="573336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6fdfda3e31_3_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8850" y="5661000"/>
            <a:ext cx="2419567" cy="10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fdfda3e31_3_185"/>
          <p:cNvSpPr txBox="1"/>
          <p:nvPr/>
        </p:nvSpPr>
        <p:spPr>
          <a:xfrm>
            <a:off x="138900" y="76325"/>
            <a:ext cx="80961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IMASViz - </a:t>
            </a:r>
            <a:r>
              <a:rPr lang="en-US" sz="2400" b="1">
                <a:solidFill>
                  <a:schemeClr val="dk1"/>
                </a:solidFill>
              </a:rPr>
              <a:t>instructions on plugin development (1)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6fdfda3e31_3_185"/>
          <p:cNvSpPr txBox="1"/>
          <p:nvPr/>
        </p:nvSpPr>
        <p:spPr>
          <a:xfrm>
            <a:off x="138900" y="954900"/>
            <a:ext cx="87765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6fdfda3e31_3_185"/>
          <p:cNvSpPr txBox="1"/>
          <p:nvPr/>
        </p:nvSpPr>
        <p:spPr>
          <a:xfrm>
            <a:off x="44900" y="909350"/>
            <a:ext cx="3125400" cy="59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/>
              <a:t>Prepared an extensive instructions (60 pages) on development of (advanced) </a:t>
            </a:r>
            <a:r>
              <a:rPr lang="en-US" sz="1800" b="1"/>
              <a:t>plugins for IMASViz</a:t>
            </a:r>
            <a:r>
              <a:rPr lang="en-US" sz="1800"/>
              <a:t> utilizing </a:t>
            </a:r>
            <a:r>
              <a:rPr lang="en-US" sz="1800" b="1"/>
              <a:t>Qt Designer </a:t>
            </a:r>
            <a:r>
              <a:rPr lang="en-US" sz="1800"/>
              <a:t>together with working example (e.g. Magnetics IDS overview Plugin)</a:t>
            </a:r>
            <a:endParaRPr sz="18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/>
              <a:t>Documentation is available in the </a:t>
            </a:r>
            <a:r>
              <a:rPr lang="en-US" sz="1800" b="1"/>
              <a:t>HowTo</a:t>
            </a:r>
            <a:r>
              <a:rPr lang="en-US" sz="1800"/>
              <a:t> section of the </a:t>
            </a:r>
            <a:r>
              <a:rPr lang="en-US" sz="1800" b="1"/>
              <a:t>IMASViz documentation </a:t>
            </a:r>
            <a:r>
              <a:rPr lang="en-US" sz="1800">
                <a:solidFill>
                  <a:schemeClr val="dk1"/>
                </a:solidFill>
              </a:rPr>
              <a:t>(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link - WPCD IMASViz documentation</a:t>
            </a:r>
            <a:r>
              <a:rPr lang="en-US" sz="1800">
                <a:solidFill>
                  <a:schemeClr val="dk1"/>
                </a:solidFill>
              </a:rPr>
              <a:t>)</a:t>
            </a:r>
            <a:endParaRPr sz="18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/>
              <a:t>Such plugins can be also run in </a:t>
            </a:r>
            <a:r>
              <a:rPr lang="en-US" sz="1800" b="1"/>
              <a:t>standalone mode</a:t>
            </a:r>
            <a:r>
              <a:rPr lang="en-US" sz="1800"/>
              <a:t> (without IMASViz required and inside SOLPS-ITER GUI) - </a:t>
            </a:r>
            <a:r>
              <a:rPr lang="en-US" sz="1800" b="1"/>
              <a:t>interoperability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g6fdfda3e31_3_185"/>
          <p:cNvPicPr preferRelativeResize="0"/>
          <p:nvPr/>
        </p:nvPicPr>
        <p:blipFill rotWithShape="1">
          <a:blip r:embed="rId4">
            <a:alphaModFix/>
          </a:blip>
          <a:srcRect b="20709"/>
          <a:stretch/>
        </p:blipFill>
        <p:spPr>
          <a:xfrm>
            <a:off x="3232800" y="1079325"/>
            <a:ext cx="5816500" cy="417225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6fdfda3e31_3_185"/>
          <p:cNvSpPr txBox="1"/>
          <p:nvPr/>
        </p:nvSpPr>
        <p:spPr>
          <a:xfrm>
            <a:off x="3126000" y="5206250"/>
            <a:ext cx="60942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Demonstration example (available on GateWay; Shot: 52344; Run: 0; User: g2penkod; Device: viztest) plotting </a:t>
            </a:r>
            <a:r>
              <a:rPr lang="en-US" b="1">
                <a:solidFill>
                  <a:schemeClr val="dk1"/>
                </a:solidFill>
              </a:rPr>
              <a:t>1D flux loop</a:t>
            </a:r>
            <a:r>
              <a:rPr lang="en-US">
                <a:solidFill>
                  <a:schemeClr val="dk1"/>
                </a:solidFill>
              </a:rPr>
              <a:t> arrays found in Magnetics IDS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fdfda3e31_3_193"/>
          <p:cNvSpPr txBox="1"/>
          <p:nvPr/>
        </p:nvSpPr>
        <p:spPr>
          <a:xfrm>
            <a:off x="138900" y="954900"/>
            <a:ext cx="87765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6fdfda3e31_3_193"/>
          <p:cNvSpPr txBox="1"/>
          <p:nvPr/>
        </p:nvSpPr>
        <p:spPr>
          <a:xfrm>
            <a:off x="138900" y="76325"/>
            <a:ext cx="80961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IMASViz - </a:t>
            </a:r>
            <a:r>
              <a:rPr lang="en-US" sz="2400" b="1">
                <a:solidFill>
                  <a:schemeClr val="dk1"/>
                </a:solidFill>
              </a:rPr>
              <a:t>instructions on plugin development (2)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6fdfda3e31_3_193"/>
          <p:cNvSpPr txBox="1"/>
          <p:nvPr/>
        </p:nvSpPr>
        <p:spPr>
          <a:xfrm>
            <a:off x="44900" y="909350"/>
            <a:ext cx="3125400" cy="59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/>
              <a:t>Prepared </a:t>
            </a:r>
            <a:r>
              <a:rPr lang="en-US" sz="1800" b="1"/>
              <a:t>simpified instructions</a:t>
            </a:r>
            <a:r>
              <a:rPr lang="en-US" sz="1800"/>
              <a:t> on development of introductory and simple </a:t>
            </a:r>
            <a:r>
              <a:rPr lang="en-US" sz="1800" b="1"/>
              <a:t>plugins for IMASViz </a:t>
            </a:r>
            <a:r>
              <a:rPr lang="en-US" sz="1800"/>
              <a:t>(~100 lines of code) </a:t>
            </a:r>
            <a:endParaRPr sz="18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/>
              <a:t>Such plugins can be also run in </a:t>
            </a:r>
            <a:r>
              <a:rPr lang="en-US" sz="1800" b="1"/>
              <a:t>standalone mode</a:t>
            </a:r>
            <a:r>
              <a:rPr lang="en-US" sz="1800"/>
              <a:t> (without IMASViz required)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g6fdfda3e31_3_193"/>
          <p:cNvPicPr preferRelativeResize="0"/>
          <p:nvPr/>
        </p:nvPicPr>
        <p:blipFill rotWithShape="1">
          <a:blip r:embed="rId3">
            <a:alphaModFix/>
          </a:blip>
          <a:srcRect l="23558" t="5954" r="6822" b="21524"/>
          <a:stretch/>
        </p:blipFill>
        <p:spPr>
          <a:xfrm>
            <a:off x="3119456" y="1469550"/>
            <a:ext cx="5863099" cy="381722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6fdfda3e31_3_193"/>
          <p:cNvSpPr txBox="1"/>
          <p:nvPr/>
        </p:nvSpPr>
        <p:spPr>
          <a:xfrm>
            <a:off x="3126000" y="5206250"/>
            <a:ext cx="60942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Demonstration example (available on GateWay; Shot: 52344; Run: 0; User: g2penkod; Device: viztest) plotting all available </a:t>
            </a:r>
            <a:r>
              <a:rPr lang="en-US" b="1">
                <a:solidFill>
                  <a:schemeClr val="dk1"/>
                </a:solidFill>
              </a:rPr>
              <a:t>poloidal field probe</a:t>
            </a:r>
            <a:r>
              <a:rPr lang="en-US">
                <a:solidFill>
                  <a:schemeClr val="dk1"/>
                </a:solidFill>
              </a:rPr>
              <a:t> arrays in Magnetics IDS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fdfda3e31_3_199"/>
          <p:cNvSpPr txBox="1"/>
          <p:nvPr/>
        </p:nvSpPr>
        <p:spPr>
          <a:xfrm>
            <a:off x="457200" y="76320"/>
            <a:ext cx="75435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IMASViz- ETSplugin (work in progress)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6fdfda3e31_3_199"/>
          <p:cNvSpPr txBox="1"/>
          <p:nvPr/>
        </p:nvSpPr>
        <p:spPr>
          <a:xfrm>
            <a:off x="138900" y="650100"/>
            <a:ext cx="8776500" cy="18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Intended for IDS cases created with ETS 6.0 </a:t>
            </a:r>
            <a:r>
              <a:rPr lang="en-US" sz="1800"/>
              <a:t>(after Barcelona CC)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main plot and tab design follows the existing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ETSviz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(CPOs, ETS 5.x) with im</a:t>
            </a:r>
            <a:r>
              <a:rPr lang="en-US" sz="1800"/>
              <a:t>plementation of a few improvements (time slider, display of t</a:t>
            </a:r>
            <a:r>
              <a:rPr lang="en-US" sz="1800" baseline="-25000"/>
              <a:t>min</a:t>
            </a:r>
            <a:r>
              <a:rPr lang="en-US" sz="1800"/>
              <a:t> and t</a:t>
            </a:r>
            <a:r>
              <a:rPr lang="en-US" sz="1800" baseline="-25000"/>
              <a:t>max</a:t>
            </a:r>
            <a:r>
              <a:rPr lang="en-US" sz="1800"/>
              <a:t> etc.)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also used as independent tool (without IMASViz; code example: 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python3 ETSplugin.py --shot=36440 --run=1 --user=penkod --device=aug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g6fdfda3e31_3_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375" y="2116775"/>
            <a:ext cx="6272024" cy="41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6fdfda3e31_3_199"/>
          <p:cNvSpPr txBox="1"/>
          <p:nvPr/>
        </p:nvSpPr>
        <p:spPr>
          <a:xfrm>
            <a:off x="2643375" y="6238950"/>
            <a:ext cx="60942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Overview of the present </a:t>
            </a:r>
            <a:r>
              <a:rPr lang="en-US" b="1">
                <a:solidFill>
                  <a:schemeClr val="dk1"/>
                </a:solidFill>
              </a:rPr>
              <a:t>ETS plugin</a:t>
            </a:r>
            <a:r>
              <a:rPr lang="en-US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fdfda3e31_3_205"/>
          <p:cNvSpPr txBox="1"/>
          <p:nvPr/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Plans for 2020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6fdfda3e31_3_205"/>
          <p:cNvSpPr/>
          <p:nvPr/>
        </p:nvSpPr>
        <p:spPr>
          <a:xfrm>
            <a:off x="539640" y="980640"/>
            <a:ext cx="6768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Identification of Key Stakeholders for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WIMAS-7</a:t>
            </a:r>
            <a:endParaRPr sz="18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07" name="Google Shape;307;g6fdfda3e31_3_205"/>
          <p:cNvSpPr/>
          <p:nvPr/>
        </p:nvSpPr>
        <p:spPr>
          <a:xfrm>
            <a:off x="2385000" y="5807520"/>
            <a:ext cx="496692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308" name="Google Shape;308;g6fdfda3e31_3_205"/>
          <p:cNvSpPr/>
          <p:nvPr/>
        </p:nvSpPr>
        <p:spPr>
          <a:xfrm rot="10800000" flipH="1">
            <a:off x="2395440" y="2235600"/>
            <a:ext cx="360" cy="3567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309" name="Google Shape;309;g6fdfda3e31_3_205"/>
          <p:cNvSpPr/>
          <p:nvPr/>
        </p:nvSpPr>
        <p:spPr>
          <a:xfrm>
            <a:off x="4313520" y="6013080"/>
            <a:ext cx="25142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g6fdfda3e31_3_205"/>
          <p:cNvCxnSpPr/>
          <p:nvPr/>
        </p:nvCxnSpPr>
        <p:spPr>
          <a:xfrm>
            <a:off x="4790520" y="5804280"/>
            <a:ext cx="0" cy="11916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1" name="Google Shape;311;g6fdfda3e31_3_205"/>
          <p:cNvSpPr/>
          <p:nvPr/>
        </p:nvSpPr>
        <p:spPr>
          <a:xfrm rot="-5400000">
            <a:off x="1676880" y="5177520"/>
            <a:ext cx="864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6fdfda3e31_3_205"/>
          <p:cNvSpPr/>
          <p:nvPr/>
        </p:nvSpPr>
        <p:spPr>
          <a:xfrm>
            <a:off x="6370920" y="6013080"/>
            <a:ext cx="8841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6fdfda3e31_3_205"/>
          <p:cNvSpPr/>
          <p:nvPr/>
        </p:nvSpPr>
        <p:spPr>
          <a:xfrm rot="-5400000">
            <a:off x="1523520" y="3741480"/>
            <a:ext cx="9892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g6fdfda3e31_3_205"/>
          <p:cNvCxnSpPr/>
          <p:nvPr/>
        </p:nvCxnSpPr>
        <p:spPr>
          <a:xfrm rot="10800000">
            <a:off x="2295720" y="3925800"/>
            <a:ext cx="88920" cy="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5" name="Google Shape;315;g6fdfda3e31_3_205"/>
          <p:cNvSpPr/>
          <p:nvPr/>
        </p:nvSpPr>
        <p:spPr>
          <a:xfrm>
            <a:off x="2547720" y="6076080"/>
            <a:ext cx="864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6fdfda3e31_3_205"/>
          <p:cNvSpPr/>
          <p:nvPr/>
        </p:nvSpPr>
        <p:spPr>
          <a:xfrm rot="-5400000">
            <a:off x="1560960" y="2054160"/>
            <a:ext cx="9147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g6fdfda3e31_3_205"/>
          <p:cNvCxnSpPr/>
          <p:nvPr/>
        </p:nvCxnSpPr>
        <p:spPr>
          <a:xfrm>
            <a:off x="2547720" y="3923640"/>
            <a:ext cx="4707720" cy="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8" name="Google Shape;318;g6fdfda3e31_3_205"/>
          <p:cNvCxnSpPr/>
          <p:nvPr/>
        </p:nvCxnSpPr>
        <p:spPr>
          <a:xfrm rot="10800000">
            <a:off x="4790520" y="2235960"/>
            <a:ext cx="0" cy="355572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9" name="Google Shape;319;g6fdfda3e31_3_205"/>
          <p:cNvSpPr/>
          <p:nvPr/>
        </p:nvSpPr>
        <p:spPr>
          <a:xfrm>
            <a:off x="3565440" y="1654560"/>
            <a:ext cx="3925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Stakeholders Map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6fdfda3e31_3_205"/>
          <p:cNvSpPr/>
          <p:nvPr/>
        </p:nvSpPr>
        <p:spPr>
          <a:xfrm>
            <a:off x="4802075" y="4774750"/>
            <a:ext cx="2753400" cy="3648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16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International collaborators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6fdfda3e31_3_205"/>
          <p:cNvSpPr/>
          <p:nvPr/>
        </p:nvSpPr>
        <p:spPr>
          <a:xfrm>
            <a:off x="5749960" y="3039782"/>
            <a:ext cx="1987800" cy="3648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16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ITER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6fdfda3e31_3_205"/>
          <p:cNvSpPr/>
          <p:nvPr/>
        </p:nvSpPr>
        <p:spPr>
          <a:xfrm>
            <a:off x="5203598" y="2296732"/>
            <a:ext cx="1987800" cy="3648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16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 commission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6fdfda3e31_3_205"/>
          <p:cNvSpPr/>
          <p:nvPr/>
        </p:nvSpPr>
        <p:spPr>
          <a:xfrm>
            <a:off x="5364135" y="3650107"/>
            <a:ext cx="1987800" cy="3648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16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EWE 1-5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6fdfda3e31_3_205"/>
          <p:cNvSpPr/>
          <p:nvPr/>
        </p:nvSpPr>
        <p:spPr>
          <a:xfrm>
            <a:off x="4790525" y="4235375"/>
            <a:ext cx="2037300" cy="3648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16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Code developers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6fdfda3e31_3_205"/>
          <p:cNvSpPr/>
          <p:nvPr/>
        </p:nvSpPr>
        <p:spPr>
          <a:xfrm>
            <a:off x="4802075" y="5291125"/>
            <a:ext cx="1867200" cy="3648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16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MST/JET users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6fdfda3e31_3_205"/>
          <p:cNvSpPr/>
          <p:nvPr/>
        </p:nvSpPr>
        <p:spPr>
          <a:xfrm>
            <a:off x="2607363" y="4687625"/>
            <a:ext cx="1867200" cy="9147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16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MST/JET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scientists (not users)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6fdfda3e31_3_205"/>
          <p:cNvSpPr/>
          <p:nvPr/>
        </p:nvSpPr>
        <p:spPr>
          <a:xfrm>
            <a:off x="2745225" y="4235375"/>
            <a:ext cx="1867200" cy="3648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16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MST/JET TFLs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6fdfda3e31_3_205"/>
          <p:cNvSpPr/>
          <p:nvPr/>
        </p:nvSpPr>
        <p:spPr>
          <a:xfrm>
            <a:off x="2539275" y="2815768"/>
            <a:ext cx="1151400" cy="3648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16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HRUs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6fdfda3e31_3_205"/>
          <p:cNvSpPr/>
          <p:nvPr/>
        </p:nvSpPr>
        <p:spPr>
          <a:xfrm>
            <a:off x="2561929" y="3369700"/>
            <a:ext cx="2445900" cy="3648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16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General assembly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fdfda3e31_3_225"/>
          <p:cNvSpPr txBox="1"/>
          <p:nvPr/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Plans for 2020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6fdfda3e31_3_225"/>
          <p:cNvSpPr/>
          <p:nvPr/>
        </p:nvSpPr>
        <p:spPr>
          <a:xfrm>
            <a:off x="539640" y="980640"/>
            <a:ext cx="6768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Requirements of Key Stakeholders for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WIMAS-7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6fdfda3e31_3_225"/>
          <p:cNvSpPr/>
          <p:nvPr/>
        </p:nvSpPr>
        <p:spPr>
          <a:xfrm>
            <a:off x="637925" y="1797475"/>
            <a:ext cx="3717600" cy="436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EU Commission and ITER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• Tools for tokamak modelling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• Clear reporting of results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• Clear documentation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EWE and WIMAS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285840" marR="0" lvl="0" indent="-285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Verification and validation of JET/MST imported data, and ETS modelling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840" marR="0" lvl="0" indent="-285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 set of relevant studies and benchmarks  for all EUROfusion devices.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6fdfda3e31_3_225"/>
          <p:cNvSpPr/>
          <p:nvPr/>
        </p:nvSpPr>
        <p:spPr>
          <a:xfrm>
            <a:off x="5032075" y="1797475"/>
            <a:ext cx="3571800" cy="429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Code Developers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285840" lvl="0" indent="-285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Clear development strategy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840" lvl="0" indent="-285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functional gateway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840" lvl="0" indent="-285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from Core Programming Team (CPT) for viualization tools and IMAS suite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MST / JET Modellers and International collaborators</a:t>
            </a:r>
            <a:endParaRPr sz="1800">
              <a:solidFill>
                <a:schemeClr val="dk1"/>
              </a:solidFill>
            </a:endParaRPr>
          </a:p>
          <a:p>
            <a:pPr marL="285840" lvl="0" indent="-285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good set of run examples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840" lvl="0" indent="-285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documentation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840" lvl="0" indent="-285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sessions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840" lvl="0" indent="-285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Quick response from WPCD &amp;CPT to trouble tickets (issues found)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6fdfda3e31_8_10"/>
          <p:cNvSpPr txBox="1"/>
          <p:nvPr/>
        </p:nvSpPr>
        <p:spPr>
          <a:xfrm>
            <a:off x="457200" y="76320"/>
            <a:ext cx="75435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Plans for 2020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6fdfda3e31_8_10"/>
          <p:cNvSpPr txBox="1"/>
          <p:nvPr/>
        </p:nvSpPr>
        <p:spPr>
          <a:xfrm>
            <a:off x="138900" y="954900"/>
            <a:ext cx="8776500" cy="55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/>
              <a:t>ParaView plugins:</a:t>
            </a:r>
            <a:endParaRPr sz="180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800"/>
              <a:t>A more </a:t>
            </a:r>
            <a:r>
              <a:rPr lang="en-US" sz="1800" b="1"/>
              <a:t>universal plugin</a:t>
            </a:r>
            <a:r>
              <a:rPr lang="en-US" sz="1800"/>
              <a:t> (ReadUALEdge successor - ReadUALGGD outside SOLPS-ITER GUI) intended for visualization of 2D data from any IDS/GGD structure, not only the Edge IDSs (this is already partially implemented -&gt; MHD IDS)</a:t>
            </a:r>
            <a:endParaRPr sz="180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/>
              <a:t>Improve support for </a:t>
            </a:r>
            <a:r>
              <a:rPr lang="en-US" sz="1800" b="1"/>
              <a:t>time-dependant data</a:t>
            </a:r>
            <a:r>
              <a:rPr lang="en-US" sz="1800"/>
              <a:t> e.g. reading all time slices at once and use them as frames for the Paraview control features</a:t>
            </a:r>
            <a:br>
              <a:rPr lang="en-US" sz="1800"/>
            </a:br>
            <a:endParaRPr sz="18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/>
              <a:t>ETSplugin:</a:t>
            </a:r>
            <a:endParaRPr sz="180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/>
              <a:t>many tabs are yet to be added (“Main 1-D Parameters” etc.)</a:t>
            </a:r>
            <a:endParaRPr sz="180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/>
              <a:t>enable real-time plotting from the IDSs</a:t>
            </a:r>
            <a:endParaRPr sz="18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/>
              <a:t>Support for IMASViz plugins</a:t>
            </a:r>
            <a:endParaRPr sz="1800"/>
          </a:p>
        </p:txBody>
      </p:sp>
      <p:pic>
        <p:nvPicPr>
          <p:cNvPr id="344" name="Google Shape;344;g6fdfda3e31_8_10"/>
          <p:cNvPicPr preferRelativeResize="0"/>
          <p:nvPr/>
        </p:nvPicPr>
        <p:blipFill rotWithShape="1">
          <a:blip r:embed="rId3">
            <a:alphaModFix/>
          </a:blip>
          <a:srcRect t="17053"/>
          <a:stretch/>
        </p:blipFill>
        <p:spPr>
          <a:xfrm>
            <a:off x="2999100" y="2772775"/>
            <a:ext cx="3981450" cy="29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6fdfda3e31_3_244"/>
          <p:cNvSpPr txBox="1"/>
          <p:nvPr/>
        </p:nvSpPr>
        <p:spPr>
          <a:xfrm>
            <a:off x="457200" y="76320"/>
            <a:ext cx="75435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6fdfda3e31_3_244"/>
          <p:cNvSpPr txBox="1"/>
          <p:nvPr/>
        </p:nvSpPr>
        <p:spPr>
          <a:xfrm>
            <a:off x="138900" y="954900"/>
            <a:ext cx="87765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6fdfda3e31_3_244"/>
          <p:cNvSpPr txBox="1"/>
          <p:nvPr/>
        </p:nvSpPr>
        <p:spPr>
          <a:xfrm>
            <a:off x="286475" y="3169600"/>
            <a:ext cx="86289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 FOR YOUR ATTENTION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fdfda3e31_3_232"/>
          <p:cNvSpPr txBox="1"/>
          <p:nvPr/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Timeline for 2020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6fdfda3e31_3_232"/>
          <p:cNvSpPr/>
          <p:nvPr/>
        </p:nvSpPr>
        <p:spPr>
          <a:xfrm>
            <a:off x="383040" y="824400"/>
            <a:ext cx="6768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 Timeline for your task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8" name="Google Shape;358;g6fdfda3e31_3_232"/>
          <p:cNvGraphicFramePr/>
          <p:nvPr/>
        </p:nvGraphicFramePr>
        <p:xfrm>
          <a:off x="372960" y="1268640"/>
          <a:ext cx="8183525" cy="1930230"/>
        </p:xfrm>
        <a:graphic>
          <a:graphicData uri="http://schemas.openxmlformats.org/drawingml/2006/table">
            <a:tbl>
              <a:tblPr>
                <a:noFill/>
                <a:tableStyleId>{6435AF34-2CD0-4771-A5DE-F2B673C8F8DD}</a:tableStyleId>
              </a:tblPr>
              <a:tblGrid>
                <a:gridCol w="119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1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1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2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…..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….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fdfda3e31_3_238"/>
          <p:cNvSpPr txBox="1"/>
          <p:nvPr/>
        </p:nvSpPr>
        <p:spPr>
          <a:xfrm>
            <a:off x="457200" y="76320"/>
            <a:ext cx="7543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Timeline for 2020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6fdfda3e31_3_238"/>
          <p:cNvSpPr/>
          <p:nvPr/>
        </p:nvSpPr>
        <p:spPr>
          <a:xfrm>
            <a:off x="457200" y="824400"/>
            <a:ext cx="6768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 Timeline for your task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5" name="Google Shape;365;g6fdfda3e31_3_238"/>
          <p:cNvGraphicFramePr/>
          <p:nvPr/>
        </p:nvGraphicFramePr>
        <p:xfrm>
          <a:off x="323640" y="1475640"/>
          <a:ext cx="8183525" cy="1930230"/>
        </p:xfrm>
        <a:graphic>
          <a:graphicData uri="http://schemas.openxmlformats.org/drawingml/2006/table">
            <a:tbl>
              <a:tblPr>
                <a:noFill/>
                <a:tableStyleId>{6435AF34-2CD0-4771-A5DE-F2B673C8F8DD}</a:tableStyleId>
              </a:tblPr>
              <a:tblGrid>
                <a:gridCol w="119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1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1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2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…..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….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009a2dc5f_0_6"/>
          <p:cNvSpPr txBox="1"/>
          <p:nvPr/>
        </p:nvSpPr>
        <p:spPr>
          <a:xfrm>
            <a:off x="566500" y="1091275"/>
            <a:ext cx="8321700" cy="52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 dirty="0" err="1">
                <a:solidFill>
                  <a:schemeClr val="dk1"/>
                </a:solidFill>
              </a:rPr>
              <a:t>ParaView</a:t>
            </a:r>
            <a:r>
              <a:rPr lang="en-US" sz="1700" dirty="0">
                <a:solidFill>
                  <a:schemeClr val="dk1"/>
                </a:solidFill>
              </a:rPr>
              <a:t> plugins (in C++ and Python) </a:t>
            </a:r>
            <a:r>
              <a:rPr lang="en-US" sz="1700" u="sng" dirty="0">
                <a:solidFill>
                  <a:schemeClr val="hlink"/>
                </a:solidFill>
                <a:hlinkClick r:id="rId3"/>
              </a:rPr>
              <a:t>https://git.iter.org/projects/BND/repos/solps-gui/browse/src/plugins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 dirty="0">
                <a:solidFill>
                  <a:schemeClr val="dk1"/>
                </a:solidFill>
              </a:rPr>
              <a:t>General Grid Description (GGD) support </a:t>
            </a:r>
            <a:r>
              <a:rPr lang="en-US" sz="1700" u="sng" dirty="0">
                <a:solidFill>
                  <a:schemeClr val="hlink"/>
                </a:solidFill>
                <a:hlinkClick r:id="rId4"/>
              </a:rPr>
              <a:t>https://git.iter.org/projects/IMEX/repos/ggd/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 dirty="0" err="1">
                <a:solidFill>
                  <a:schemeClr val="dk1"/>
                </a:solidFill>
              </a:rPr>
              <a:t>IMASViz</a:t>
            </a:r>
            <a:r>
              <a:rPr lang="en-US" sz="1700" dirty="0">
                <a:solidFill>
                  <a:schemeClr val="dk1"/>
                </a:solidFill>
              </a:rPr>
              <a:t> plugins </a:t>
            </a:r>
            <a:r>
              <a:rPr lang="en-US" sz="1700" u="sng" dirty="0">
                <a:solidFill>
                  <a:schemeClr val="hlink"/>
                </a:solidFill>
                <a:hlinkClick r:id="rId5"/>
              </a:rPr>
              <a:t>https://git.iter.org/projects/VIS/repos/viz/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 dirty="0">
                <a:solidFill>
                  <a:schemeClr val="dk1"/>
                </a:solidFill>
              </a:rPr>
              <a:t>SALOME environment for pre- and post-processing with VirtualGL on </a:t>
            </a:r>
            <a:r>
              <a:rPr lang="en-US" sz="1700" dirty="0" err="1">
                <a:solidFill>
                  <a:schemeClr val="dk1"/>
                </a:solidFill>
              </a:rPr>
              <a:t>NoMachine</a:t>
            </a:r>
            <a:r>
              <a:rPr lang="en-US" sz="1700" dirty="0">
                <a:solidFill>
                  <a:schemeClr val="dk1"/>
                </a:solidFill>
              </a:rPr>
              <a:t> NX </a:t>
            </a:r>
            <a:r>
              <a:rPr lang="en-US" sz="1700" u="sng" dirty="0">
                <a:solidFill>
                  <a:schemeClr val="hlink"/>
                </a:solidFill>
                <a:hlinkClick r:id="rId6"/>
              </a:rPr>
              <a:t>https://git.iter.org/projects/BND/repos/smiter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 dirty="0" err="1">
                <a:solidFill>
                  <a:schemeClr val="dk1"/>
                </a:solidFill>
              </a:rPr>
              <a:t>AppImage</a:t>
            </a:r>
            <a:r>
              <a:rPr lang="en-US" sz="1700" dirty="0">
                <a:solidFill>
                  <a:schemeClr val="dk1"/>
                </a:solidFill>
              </a:rPr>
              <a:t> support for GUI (SMITER, SOLPS-GUI) including EMC3-Eirene, </a:t>
            </a:r>
            <a:r>
              <a:rPr lang="en-US" sz="1700" dirty="0" err="1">
                <a:solidFill>
                  <a:schemeClr val="dk1"/>
                </a:solidFill>
              </a:rPr>
              <a:t>Cherab</a:t>
            </a:r>
            <a:r>
              <a:rPr lang="en-US" sz="1700" dirty="0">
                <a:solidFill>
                  <a:schemeClr val="dk1"/>
                </a:solidFill>
              </a:rPr>
              <a:t>, </a:t>
            </a:r>
            <a:r>
              <a:rPr lang="en-US" sz="1700" dirty="0" err="1">
                <a:solidFill>
                  <a:schemeClr val="dk1"/>
                </a:solidFill>
              </a:rPr>
              <a:t>Raysect</a:t>
            </a:r>
            <a:r>
              <a:rPr lang="en-US" sz="1700" dirty="0">
                <a:solidFill>
                  <a:schemeClr val="dk1"/>
                </a:solidFill>
              </a:rPr>
              <a:t>, Elmer, SMARDDA, ...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chemeClr val="dk1"/>
                </a:solidFill>
              </a:rPr>
              <a:t>Plugins and support for visualization tools in IMAS – service activity</a:t>
            </a:r>
            <a:endParaRPr sz="19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dirty="0">
                <a:solidFill>
                  <a:schemeClr val="dk1"/>
                </a:solidFill>
              </a:rPr>
              <a:t>Team</a:t>
            </a:r>
            <a:r>
              <a:rPr lang="en-US" sz="1500" dirty="0">
                <a:solidFill>
                  <a:schemeClr val="dk1"/>
                </a:solidFill>
              </a:rPr>
              <a:t> (UL) 0.4ppy: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Leon Kos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Dejan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Penko</a:t>
            </a:r>
            <a:r>
              <a:rPr lang="en-US" dirty="0">
                <a:solidFill>
                  <a:schemeClr val="dk1"/>
                </a:solidFill>
              </a:rPr>
              <a:t> (WPISA)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Gregor </a:t>
            </a:r>
            <a:r>
              <a:rPr lang="en-US" dirty="0" err="1">
                <a:solidFill>
                  <a:schemeClr val="dk1"/>
                </a:solidFill>
              </a:rPr>
              <a:t>Simič</a:t>
            </a:r>
            <a:endParaRPr lang="en-US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600" dirty="0" err="1">
                <a:solidFill>
                  <a:schemeClr val="dk1"/>
                </a:solidFill>
              </a:rPr>
              <a:t>Ivona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Vasileska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Task page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hlinkClick r:id="rId7"/>
              </a:rPr>
              <a:t>https://users.euro-fusion.org/iterphysicswiki/index.php/WIMAS-7_Plugins_and_support_for_visualization_tools_in_IMAS</a:t>
            </a:r>
            <a:endParaRPr sz="1200" dirty="0"/>
          </a:p>
        </p:txBody>
      </p:sp>
      <p:sp>
        <p:nvSpPr>
          <p:cNvPr id="211" name="Google Shape;211;g7009a2dc5f_0_6"/>
          <p:cNvSpPr txBox="1"/>
          <p:nvPr/>
        </p:nvSpPr>
        <p:spPr>
          <a:xfrm>
            <a:off x="457200" y="76325"/>
            <a:ext cx="8127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/>
              <a:t>IMAS Plugins and Viz support overview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fdfda3e31_3_132"/>
          <p:cNvSpPr txBox="1"/>
          <p:nvPr/>
        </p:nvSpPr>
        <p:spPr>
          <a:xfrm>
            <a:off x="457200" y="76320"/>
            <a:ext cx="75435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ParaView plugins - Status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6fdfda3e31_3_132"/>
          <p:cNvSpPr/>
          <p:nvPr/>
        </p:nvSpPr>
        <p:spPr>
          <a:xfrm>
            <a:off x="0" y="1307888"/>
            <a:ext cx="3135086" cy="409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ParaView is an open-source, multiplatform application used to visualize data sets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ParaView allows the development and use of user-made plugins (C++ and Python)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of such plugins (which relates to IMAS and IDSs) is the ReadUALEdge plugin (C++)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6fdfda3e31_3_132"/>
          <p:cNvSpPr txBox="1"/>
          <p:nvPr/>
        </p:nvSpPr>
        <p:spPr>
          <a:xfrm>
            <a:off x="3043646" y="5970183"/>
            <a:ext cx="5891347" cy="7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Default ReadUALEdge plugin view for opened SOLPS-ITER IDS case (on ITER HPC; Shot: 122264; Run: 1; User: public; Device: iter)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g6fdfda3e31_3_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3647" y="902103"/>
            <a:ext cx="6002378" cy="506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fdfda3e31_3_139"/>
          <p:cNvSpPr txBox="1"/>
          <p:nvPr/>
        </p:nvSpPr>
        <p:spPr>
          <a:xfrm>
            <a:off x="457200" y="76322"/>
            <a:ext cx="78117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6fdfda3e31_3_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50" y="1775750"/>
            <a:ext cx="2909675" cy="2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6fdfda3e31_3_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6025" y="1769347"/>
            <a:ext cx="2909675" cy="275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6fdfda3e31_3_1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5400" y="1212425"/>
            <a:ext cx="2828075" cy="405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6fdfda3e31_3_139"/>
          <p:cNvSpPr txBox="1"/>
          <p:nvPr/>
        </p:nvSpPr>
        <p:spPr>
          <a:xfrm>
            <a:off x="69450" y="4506400"/>
            <a:ext cx="59640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Interactive selection of available grid subsets and physics quantity arrays.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6fdfda3e31_3_139"/>
          <p:cNvSpPr txBox="1"/>
          <p:nvPr/>
        </p:nvSpPr>
        <p:spPr>
          <a:xfrm>
            <a:off x="5933000" y="5152675"/>
            <a:ext cx="28734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example displaying all 2D quad elements in the domain and corresponding electron temperature values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6fdfda3e31_3_139"/>
          <p:cNvSpPr txBox="1"/>
          <p:nvPr/>
        </p:nvSpPr>
        <p:spPr>
          <a:xfrm>
            <a:off x="69450" y="76325"/>
            <a:ext cx="8199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</a:rPr>
              <a:t>ParaView - ReadUALEdge plugin status </a:t>
            </a:r>
            <a:endParaRPr sz="32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6fdfda3e31_3_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1775" y="824700"/>
            <a:ext cx="5329175" cy="45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6fdfda3e31_3_148"/>
          <p:cNvSpPr txBox="1"/>
          <p:nvPr/>
        </p:nvSpPr>
        <p:spPr>
          <a:xfrm>
            <a:off x="335125" y="91440"/>
            <a:ext cx="75435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6fdfda3e31_3_148"/>
          <p:cNvSpPr txBox="1"/>
          <p:nvPr/>
        </p:nvSpPr>
        <p:spPr>
          <a:xfrm>
            <a:off x="335125" y="1232675"/>
            <a:ext cx="3301500" cy="51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for the latest IMAS versions (</a:t>
            </a:r>
            <a:r>
              <a:rPr lang="en-US" sz="1800" b="1" i="0" u="none" strike="noStrike" cap="none">
                <a:solidFill>
                  <a:srgbClr val="000000"/>
                </a:solidFill>
              </a:rPr>
              <a:t>IMAS 3.26.0; UAL 4.5.0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for </a:t>
            </a:r>
            <a:r>
              <a:rPr lang="en-US" sz="1800" b="1" i="0" u="none" strike="noStrike" cap="none">
                <a:solidFill>
                  <a:srgbClr val="000000"/>
                </a:solidFill>
              </a:rPr>
              <a:t>Edge Sources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strike="noStrike" cap="none">
                <a:solidFill>
                  <a:srgbClr val="000000"/>
                </a:solidFill>
              </a:rPr>
              <a:t>Edge Transport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IDS and (additionally)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MHD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IDS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Enable reading grid geometry description (GGD) from one IDS, while taking plasma state quantities from other IDS (within the same shot/run case)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 b="1"/>
              <a:t>Manual</a:t>
            </a:r>
            <a:r>
              <a:rPr lang="en-US" sz="1800"/>
              <a:t> available in SOLPS-GUI documentation (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link</a:t>
            </a:r>
            <a:r>
              <a:rPr lang="en-US" sz="1800"/>
              <a:t>) </a:t>
            </a:r>
            <a:r>
              <a:rPr lang="en-US" sz="1000" u="sng">
                <a:solidFill>
                  <a:schemeClr val="hlink"/>
                </a:solidFill>
                <a:hlinkClick r:id="rId4"/>
              </a:rPr>
              <a:t>https://static.iter.org/imas/assets/solps-iter/html/tutorial/edgeualplugin/index.html</a:t>
            </a:r>
            <a:r>
              <a:rPr lang="en-US" sz="1000"/>
              <a:t> </a:t>
            </a:r>
            <a:endParaRPr sz="1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6fdfda3e31_3_148"/>
          <p:cNvSpPr txBox="1"/>
          <p:nvPr/>
        </p:nvSpPr>
        <p:spPr>
          <a:xfrm>
            <a:off x="3691775" y="5356175"/>
            <a:ext cx="53292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JINTRAC EDGE2D case example (on ITER HPC; Shot: 122264; Run: 1; User: public; Device: iter) displaying grid geometry description taken from Edge Profiles IDS while plasma state quantities (electron energy) is taken from Edge Sources IDS.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6fdfda3e31_3_148"/>
          <p:cNvSpPr txBox="1"/>
          <p:nvPr/>
        </p:nvSpPr>
        <p:spPr>
          <a:xfrm>
            <a:off x="457200" y="76325"/>
            <a:ext cx="7811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</a:rPr>
              <a:t>ReadUALEdge plugin status (new)</a:t>
            </a:r>
            <a:endParaRPr sz="3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fdfda3e31_3_155"/>
          <p:cNvSpPr txBox="1"/>
          <p:nvPr/>
        </p:nvSpPr>
        <p:spPr>
          <a:xfrm>
            <a:off x="859796" y="5913145"/>
            <a:ext cx="7308900" cy="1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JOREK (local) case example displaying Electric Potential for first time slice (left) and 51-th time slice (right, note that ParaView uses C++ notation -&gt; indices start with 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6fdfda3e31_3_155"/>
          <p:cNvSpPr txBox="1"/>
          <p:nvPr/>
        </p:nvSpPr>
        <p:spPr>
          <a:xfrm>
            <a:off x="0" y="802785"/>
            <a:ext cx="8950174" cy="118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/>
              <a:t>Improved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support for time-dependent data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Enable representing grid as a single unstructured grid (</a:t>
            </a:r>
            <a:r>
              <a:rPr lang="en-US" sz="1800"/>
              <a:t>“skipping” GGD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grid subsets </a:t>
            </a:r>
            <a:r>
              <a:rPr lang="en-US" sz="1800"/>
              <a:t>-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required </a:t>
            </a:r>
            <a:r>
              <a:rPr lang="en-US" sz="1800"/>
              <a:t>for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JOREK)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g6fdfda3e31_3_155"/>
          <p:cNvPicPr preferRelativeResize="0"/>
          <p:nvPr/>
        </p:nvPicPr>
        <p:blipFill rotWithShape="1">
          <a:blip r:embed="rId3">
            <a:alphaModFix/>
          </a:blip>
          <a:srcRect b="7148"/>
          <a:stretch/>
        </p:blipFill>
        <p:spPr>
          <a:xfrm>
            <a:off x="1088512" y="1783080"/>
            <a:ext cx="6760086" cy="420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6fdfda3e31_3_155"/>
          <p:cNvSpPr txBox="1"/>
          <p:nvPr/>
        </p:nvSpPr>
        <p:spPr>
          <a:xfrm>
            <a:off x="457200" y="76325"/>
            <a:ext cx="7811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</a:rPr>
              <a:t>ReadUALEdge plugin status (new)</a:t>
            </a:r>
            <a:endParaRPr sz="3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fdfda3e31_3_162"/>
          <p:cNvSpPr txBox="1"/>
          <p:nvPr/>
        </p:nvSpPr>
        <p:spPr>
          <a:xfrm>
            <a:off x="457200" y="76320"/>
            <a:ext cx="75435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IMASViz - Overview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6fdfda3e31_3_162"/>
          <p:cNvSpPr txBox="1"/>
          <p:nvPr/>
        </p:nvSpPr>
        <p:spPr>
          <a:xfrm>
            <a:off x="138900" y="954900"/>
            <a:ext cx="9005100" cy="69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IMASViz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visualization tool developed to be used within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Integrated Modelling Analysis Suite (IMAS)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the purposes of visualizing static and dynamic IMAS data, stored within IMAS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Interface Data Structures (IDSs)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g6fdfda3e31_3_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556" y="1557461"/>
            <a:ext cx="7743320" cy="4928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fdfda3e31_3_168"/>
          <p:cNvSpPr txBox="1"/>
          <p:nvPr/>
        </p:nvSpPr>
        <p:spPr>
          <a:xfrm>
            <a:off x="457200" y="76320"/>
            <a:ext cx="75435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IMASViz pl</a:t>
            </a:r>
            <a:r>
              <a:rPr lang="en-US" sz="3200" b="1"/>
              <a:t>u</a:t>
            </a: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gins - Overview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6fdfda3e31_3_168"/>
          <p:cNvSpPr txBox="1"/>
          <p:nvPr/>
        </p:nvSpPr>
        <p:spPr>
          <a:xfrm>
            <a:off x="138900" y="954900"/>
            <a:ext cx="9005100" cy="18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Python3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PyQt5 GUI  </a:t>
            </a:r>
            <a:endParaRPr sz="18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Plotting utilities developed using Pyqtgraph (Python3 package, built on PyQt5, fast) and the latest </a:t>
            </a:r>
            <a:r>
              <a:rPr lang="en-US" sz="1800">
                <a:solidFill>
                  <a:schemeClr val="dk1"/>
                </a:solidFill>
              </a:rPr>
              <a:t>Matplotlib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/>
              <a:t>as legacy interface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Allows the implementation of custom user-made plugins that deal with specific IDSs, extending the tools functionality. A few of such plugins are already available.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g6fdfda3e31_3_168"/>
          <p:cNvPicPr preferRelativeResize="0"/>
          <p:nvPr/>
        </p:nvPicPr>
        <p:blipFill rotWithShape="1">
          <a:blip r:embed="rId3">
            <a:alphaModFix/>
          </a:blip>
          <a:srcRect l="19408" t="30991" r="13781" b="11667"/>
          <a:stretch/>
        </p:blipFill>
        <p:spPr>
          <a:xfrm>
            <a:off x="3405150" y="2960800"/>
            <a:ext cx="5565451" cy="26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6fdfda3e31_3_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50" y="3040418"/>
            <a:ext cx="3363399" cy="255747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6fdfda3e31_3_168"/>
          <p:cNvSpPr txBox="1"/>
          <p:nvPr/>
        </p:nvSpPr>
        <p:spPr>
          <a:xfrm>
            <a:off x="575150" y="5521700"/>
            <a:ext cx="25695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Running Equilibrium plugin from IMASViz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6fdfda3e31_3_168"/>
          <p:cNvSpPr txBox="1"/>
          <p:nvPr/>
        </p:nvSpPr>
        <p:spPr>
          <a:xfrm>
            <a:off x="2876475" y="5597900"/>
            <a:ext cx="60942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window of the Equilbrium plugin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fdfda3e31_3_177"/>
          <p:cNvSpPr txBox="1"/>
          <p:nvPr/>
        </p:nvSpPr>
        <p:spPr>
          <a:xfrm>
            <a:off x="457200" y="76320"/>
            <a:ext cx="75435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IMASViz - SOLPS Overview plugin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6fdfda3e31_3_177"/>
          <p:cNvSpPr txBox="1"/>
          <p:nvPr/>
        </p:nvSpPr>
        <p:spPr>
          <a:xfrm>
            <a:off x="138900" y="954900"/>
            <a:ext cx="87765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6fdfda3e31_3_177"/>
          <p:cNvSpPr txBox="1"/>
          <p:nvPr/>
        </p:nvSpPr>
        <p:spPr>
          <a:xfrm>
            <a:off x="44900" y="909350"/>
            <a:ext cx="5682000" cy="59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Allows visualization of SOL data stored in the </a:t>
            </a:r>
            <a:r>
              <a:rPr lang="en-US" sz="2000" b="1" i="0" u="none" strike="noStrike" cap="none">
                <a:solidFill>
                  <a:srgbClr val="000000"/>
                </a:solidFill>
              </a:rPr>
              <a:t>Edge</a:t>
            </a:r>
            <a:r>
              <a:rPr lang="en-US" sz="2000" b="1"/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</a:rPr>
              <a:t>Profiles IDS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including the </a:t>
            </a:r>
            <a:r>
              <a:rPr lang="en-US" sz="2000" b="1" i="0" u="none" strike="noStrike" cap="none">
                <a:solidFill>
                  <a:srgbClr val="000000"/>
                </a:solidFill>
              </a:rPr>
              <a:t>grid geometry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the </a:t>
            </a:r>
            <a:r>
              <a:rPr lang="en-US" sz="2000" b="1" i="0" u="none" strike="noStrike" cap="none">
                <a:solidFill>
                  <a:srgbClr val="000000"/>
                </a:solidFill>
              </a:rPr>
              <a:t>GGD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structure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used within </a:t>
            </a:r>
            <a:r>
              <a:rPr lang="en-US" sz="2000" b="1" i="0" u="none" strike="noStrike" cap="none">
                <a:solidFill>
                  <a:srgbClr val="000000"/>
                </a:solidFill>
              </a:rPr>
              <a:t>IMASViz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as a standalone application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2000"/>
              <a:t>The plugin can be used as a widget in </a:t>
            </a:r>
            <a:r>
              <a:rPr lang="en-US" sz="2000" b="1"/>
              <a:t>Qt Designer</a:t>
            </a:r>
            <a:endParaRPr sz="2000" b="1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/>
              <a:t>Instructions are available in IMASViz manual (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link - WPCD IMASViz documentation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)</a:t>
            </a:r>
            <a:r>
              <a:rPr lang="en-US"/>
              <a:t> </a:t>
            </a:r>
            <a:r>
              <a:rPr lang="en-US" sz="1200" b="1" u="sng">
                <a:solidFill>
                  <a:schemeClr val="hlink"/>
                </a:solidFill>
                <a:hlinkClick r:id="rId3"/>
              </a:rPr>
              <a:t>https://wpcd-workflows.github.io/IMASviz/howto/plugin_QTdesigner.html</a:t>
            </a:r>
            <a:r>
              <a:rPr lang="en-US" sz="1200" b="1"/>
              <a:t>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g6fdfda3e31_3_1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6550" y="811075"/>
            <a:ext cx="3101450" cy="494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6fdfda3e31_3_1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1200" y="4100488"/>
            <a:ext cx="3101450" cy="165466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6fdfda3e31_3_177"/>
          <p:cNvSpPr txBox="1"/>
          <p:nvPr/>
        </p:nvSpPr>
        <p:spPr>
          <a:xfrm>
            <a:off x="2821200" y="5811725"/>
            <a:ext cx="60942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SOLPS-ITER case example (available on ITER HPC; Shot: 122264; Run: 1; User: public; Device: iter) displaying 2D grid with mapped quantities - Electron Temperature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1374</Words>
  <Application>Microsoft Macintosh PowerPoint</Application>
  <PresentationFormat>On-screen Show (4:3)</PresentationFormat>
  <Paragraphs>165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Romanelli, Michele</dc:creator>
  <cp:lastModifiedBy>Leon Kos</cp:lastModifiedBy>
  <cp:revision>5</cp:revision>
  <dcterms:created xsi:type="dcterms:W3CDTF">2019-03-13T07:19:35Z</dcterms:created>
  <dcterms:modified xsi:type="dcterms:W3CDTF">2020-02-27T10:16:34Z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