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1186" r:id="rId3"/>
    <p:sldId id="1172" r:id="rId4"/>
    <p:sldId id="1174" r:id="rId5"/>
    <p:sldId id="1178" r:id="rId6"/>
    <p:sldId id="1180" r:id="rId7"/>
    <p:sldId id="1179" r:id="rId8"/>
    <p:sldId id="1190" r:id="rId9"/>
    <p:sldId id="1191" r:id="rId10"/>
    <p:sldId id="1192" r:id="rId11"/>
    <p:sldId id="1188" r:id="rId12"/>
    <p:sldId id="1182" r:id="rId13"/>
    <p:sldId id="1185" r:id="rId14"/>
    <p:sldId id="1175" r:id="rId15"/>
    <p:sldId id="1177" r:id="rId16"/>
    <p:sldId id="1176" r:id="rId17"/>
    <p:sldId id="1183" r:id="rId18"/>
    <p:sldId id="1184" r:id="rId19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Coster" initials="DPC" lastIdx="1" clrIdx="0"/>
  <p:cmAuthor id="1" name="Anders Henry Nielsen" initials="AHN" lastIdx="1" clrIdx="1">
    <p:extLst>
      <p:ext uri="{19B8F6BF-5375-455C-9EA6-DF929625EA0E}">
        <p15:presenceInfo xmlns:p15="http://schemas.microsoft.com/office/powerpoint/2012/main" userId="S-1-5-21-4207196655-1284807994-987816898-1020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6" autoAdjust="0"/>
    <p:restoredTop sz="96327" autoAdjust="0"/>
  </p:normalViewPr>
  <p:slideViewPr>
    <p:cSldViewPr showGuides="1">
      <p:cViewPr varScale="1">
        <p:scale>
          <a:sx n="86" d="100"/>
          <a:sy n="86" d="100"/>
        </p:scale>
        <p:origin x="48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4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4448" y="2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4T10:22:12.825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26/02/2020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26/02/2020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273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</a:t>
            </a:r>
            <a:r>
              <a:rPr lang="en-US"/>
              <a:t>of presenter</a:t>
            </a:r>
            <a:endParaRPr lang="en-US" dirty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8230283" y="40252896"/>
            <a:ext cx="9924896" cy="1781641"/>
            <a:chOff x="18230283" y="40396912"/>
            <a:chExt cx="9924896" cy="1781641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3" name="Picture 12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 userDrawn="1"/>
        </p:nvGrpSpPr>
        <p:grpSpPr>
          <a:xfrm>
            <a:off x="18382683" y="40405296"/>
            <a:ext cx="9924896" cy="1781641"/>
            <a:chOff x="18230283" y="40396912"/>
            <a:chExt cx="9924896" cy="1781641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6" name="Picture 15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 userDrawn="1"/>
        </p:nvGrpSpPr>
        <p:grpSpPr>
          <a:xfrm>
            <a:off x="18535083" y="40557696"/>
            <a:ext cx="9924896" cy="1781641"/>
            <a:chOff x="18230283" y="40396912"/>
            <a:chExt cx="9924896" cy="1781641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9" name="Picture 18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8687483" y="40710096"/>
            <a:ext cx="9924896" cy="1781641"/>
            <a:chOff x="18230283" y="40396912"/>
            <a:chExt cx="9924896" cy="1781641"/>
          </a:xfrm>
        </p:grpSpPr>
        <p:sp>
          <p:nvSpPr>
            <p:cNvPr id="21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Picture 21" descr="EuropeanFlag-stars.eps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sp>
        <p:nvSpPr>
          <p:cNvPr id="2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2267744" y="5759499"/>
            <a:ext cx="1295375" cy="905669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Logo of presenter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543800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545237"/>
            <a:ext cx="8240228" cy="26813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GB" dirty="0"/>
              <a:t>WPCD Project Board | 9 November 2018 | PMP 2019 - 2020</a:t>
            </a: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2"/>
            <a:ext cx="458197" cy="46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4B8B-80BF-4525-986E-71E52EBA374C}" type="datetime1">
              <a:rPr lang="da-DK" smtClean="0"/>
              <a:t>26-02-2020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FFFE8-C6DB-43A3-81F8-BF24862AE4BB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454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544" y="6356350"/>
            <a:ext cx="8424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WPCD Project Board | 9 November 2018 | PMP 2019 - 2020</a:t>
            </a:r>
          </a:p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B204-358A-1543-8597-F731EA69B2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comments" Target="../comments/commen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2276872"/>
            <a:ext cx="9036496" cy="1584176"/>
          </a:xfrm>
        </p:spPr>
        <p:txBody>
          <a:bodyPr/>
          <a:lstStyle/>
          <a:p>
            <a:pPr algn="ctr"/>
            <a:r>
              <a:rPr lang="en-GB" dirty="0" smtClean="0"/>
              <a:t>WIMAS-3:</a:t>
            </a:r>
            <a:r>
              <a:rPr lang="en-US" dirty="0"/>
              <a:t>Turbulence with synthetic diagnostics workflows in IMAS</a:t>
            </a:r>
            <a:r>
              <a:rPr lang="en-GB" sz="2800" dirty="0"/>
              <a:t/>
            </a:r>
            <a:br>
              <a:rPr lang="en-GB" sz="28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504" y="4077072"/>
            <a:ext cx="8928992" cy="1368152"/>
          </a:xfrm>
        </p:spPr>
        <p:txBody>
          <a:bodyPr>
            <a:normAutofit/>
          </a:bodyPr>
          <a:lstStyle/>
          <a:p>
            <a:r>
              <a:rPr lang="en-GB" sz="1800" u="sng" dirty="0" smtClean="0"/>
              <a:t>A.H. Nielsen</a:t>
            </a:r>
            <a:r>
              <a:rPr lang="en-GB" sz="1800" dirty="0" smtClean="0"/>
              <a:t>, O. Asztalos, R. Coelho, </a:t>
            </a:r>
            <a:r>
              <a:rPr lang="en-GB" sz="1800" dirty="0" err="1" smtClean="0"/>
              <a:t>G.I.Pokol</a:t>
            </a:r>
            <a:r>
              <a:rPr lang="en-GB" sz="1800" dirty="0" smtClean="0"/>
              <a:t> and A.S. </a:t>
            </a:r>
            <a:r>
              <a:rPr lang="en-GB" sz="1800" dirty="0" err="1" smtClean="0"/>
              <a:t>Thrysøe</a:t>
            </a:r>
            <a:endParaRPr lang="en-GB" sz="1800" dirty="0"/>
          </a:p>
        </p:txBody>
      </p:sp>
      <p:pic>
        <p:nvPicPr>
          <p:cNvPr id="6" name="Picture 3" descr="C:\Users\rommel\Desktop\bm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5805264"/>
            <a:ext cx="1514475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34" y="5710257"/>
            <a:ext cx="1546162" cy="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8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4462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HESEL-RENATE 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JET.90993.251.h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4111" y="3039128"/>
            <a:ext cx="6574771" cy="4931078"/>
          </a:xfrm>
          <a:prstGeom prst="rect">
            <a:avLst/>
          </a:prstGeom>
        </p:spPr>
      </p:pic>
      <p:sp>
        <p:nvSpPr>
          <p:cNvPr id="18" name="Content Placeholder 1"/>
          <p:cNvSpPr txBox="1">
            <a:spLocks/>
          </p:cNvSpPr>
          <p:nvPr/>
        </p:nvSpPr>
        <p:spPr>
          <a:xfrm>
            <a:off x="71276" y="563105"/>
            <a:ext cx="8317148" cy="489632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u="sng" kern="0" dirty="0" smtClean="0">
                <a:latin typeface="Arial Black" panose="020B0A04020102020204" pitchFamily="34" charset="0"/>
                <a:cs typeface="Arial" pitchFamily="34" charset="0"/>
              </a:rPr>
              <a:t>Field line projection</a:t>
            </a:r>
            <a:endParaRPr lang="en-GB" b="1" u="sng" kern="0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09438" y="1003843"/>
            <a:ext cx="5798712" cy="3496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400" b="1" u="sng" kern="0" dirty="0" smtClean="0">
                <a:latin typeface="Arial" pitchFamily="34" charset="0"/>
                <a:cs typeface="Arial" pitchFamily="34" charset="0"/>
              </a:rPr>
              <a:t>Beam geometry projection:</a:t>
            </a:r>
          </a:p>
          <a:p>
            <a:pPr lvl="0">
              <a:spcBef>
                <a:spcPct val="20000"/>
              </a:spcBef>
              <a:defRPr/>
            </a:pPr>
            <a:endParaRPr lang="en-US" sz="1400" b="1" u="sng" kern="0" dirty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HESEL models turbulence in </a:t>
            </a:r>
            <a:r>
              <a:rPr lang="en-US" sz="1400" kern="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poloidal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plane on outer </a:t>
            </a:r>
            <a:r>
              <a:rPr lang="en-US" sz="1400" kern="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midplane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Turbulence </a:t>
            </a:r>
            <a:r>
              <a:rPr lang="en-US" sz="1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mapped to beam geometry along field lines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Vertical range of observed region doubled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by field line tracing onto HESEL </a:t>
            </a:r>
            <a:r>
              <a:rPr lang="en-US" sz="1400" kern="0" dirty="0" err="1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poloidal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plane.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Slab geometry has to extended considerably and curved to fit LCFS 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Projection length along field line: </a:t>
            </a:r>
            <a:r>
              <a:rPr lang="en-US" sz="1400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7 – 9m dependent of magnetic geometry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Interpretation of filament </a:t>
            </a:r>
            <a:r>
              <a:rPr lang="en-US" sz="1400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detection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and </a:t>
            </a:r>
            <a:r>
              <a:rPr lang="en-US" sz="1400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propagation</a:t>
            </a: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is still underway.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Preliminary synthetic diagnostic runs shot reasonable time-signals (no photon noise was added)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1400" kern="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" y="1003843"/>
            <a:ext cx="3257717" cy="4248472"/>
          </a:xfrm>
          <a:prstGeom prst="rect">
            <a:avLst/>
          </a:prstGeom>
          <a:ln>
            <a:noFill/>
          </a:ln>
        </p:spPr>
      </p:pic>
      <p:sp>
        <p:nvSpPr>
          <p:cNvPr id="21" name="Arc 20"/>
          <p:cNvSpPr/>
          <p:nvPr/>
        </p:nvSpPr>
        <p:spPr>
          <a:xfrm>
            <a:off x="61305" y="1796579"/>
            <a:ext cx="2562163" cy="3960440"/>
          </a:xfrm>
          <a:prstGeom prst="arc">
            <a:avLst>
              <a:gd name="adj1" fmla="val 16245170"/>
              <a:gd name="adj2" fmla="val 20107683"/>
            </a:avLst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31640" y="1796579"/>
            <a:ext cx="0" cy="48029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2" y="5302913"/>
            <a:ext cx="1440160" cy="10794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33" y="5339869"/>
            <a:ext cx="1434935" cy="10789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00151" y="5242752"/>
            <a:ext cx="1445385" cy="11957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89954" y="5229859"/>
            <a:ext cx="1441018" cy="12086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lbow Connector 26"/>
          <p:cNvCxnSpPr>
            <a:stCxn id="25" idx="0"/>
          </p:cNvCxnSpPr>
          <p:nvPr/>
        </p:nvCxnSpPr>
        <p:spPr>
          <a:xfrm rot="5400000" flipH="1" flipV="1">
            <a:off x="843927" y="3531679"/>
            <a:ext cx="1789990" cy="1632157"/>
          </a:xfrm>
          <a:prstGeom prst="bentConnector3">
            <a:avLst>
              <a:gd name="adj1" fmla="val 100073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26" idx="0"/>
          </p:cNvCxnSpPr>
          <p:nvPr/>
        </p:nvCxnSpPr>
        <p:spPr>
          <a:xfrm rot="5400000" flipH="1" flipV="1">
            <a:off x="1918564" y="4524956"/>
            <a:ext cx="1296803" cy="113005"/>
          </a:xfrm>
          <a:prstGeom prst="bentConnector3">
            <a:avLst>
              <a:gd name="adj1" fmla="val 100585"/>
            </a:avLst>
          </a:prstGeom>
          <a:ln w="254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1031" y="1877075"/>
            <a:ext cx="5629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7030A0"/>
                </a:solidFill>
              </a:rPr>
              <a:t>BEAM</a:t>
            </a:r>
            <a:endParaRPr lang="en-US" sz="1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2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10252"/>
            <a:ext cx="8208912" cy="457200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/>
              <a:t>M18-14 </a:t>
            </a:r>
            <a:r>
              <a:rPr lang="en-US" sz="2400" dirty="0"/>
              <a:t>: Isotope effects on L-H transition power threshold</a:t>
            </a:r>
            <a:endParaRPr lang="en-US" sz="2400" b="1" dirty="0"/>
          </a:p>
        </p:txBody>
      </p:sp>
      <p:pic>
        <p:nvPicPr>
          <p:cNvPr id="4" name="Kép 5"/>
          <p:cNvPicPr/>
          <p:nvPr/>
        </p:nvPicPr>
        <p:blipFill rotWithShape="1">
          <a:blip r:embed="rId2"/>
          <a:srcRect l="8659" t="12111" r="15791" b="4846"/>
          <a:stretch/>
        </p:blipFill>
        <p:spPr bwMode="auto">
          <a:xfrm>
            <a:off x="4747260" y="1939291"/>
            <a:ext cx="4295775" cy="3858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4104" y="1412776"/>
            <a:ext cx="6100132" cy="15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4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JET Li-BES data analysis during the L-H transition to be compared with HESEL </a:t>
            </a:r>
            <a:r>
              <a:rPr kumimoji="0" lang="en-US" sz="1800" b="0" i="1" u="none" strike="noStrike" kern="1400" cap="none" spc="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EDGE/SOL </a:t>
            </a:r>
            <a:r>
              <a:rPr kumimoji="0" lang="en-US" sz="1800" b="0" i="1" u="none" strike="noStrike" kern="1400" cap="none" spc="1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simulations </a:t>
            </a:r>
            <a:r>
              <a:rPr kumimoji="0" lang="en-US" sz="1800" b="0" i="1" u="none" strike="noStrike" kern="1400" cap="none" spc="19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synthetic diagnostics in HESEL</a:t>
            </a:r>
            <a:endParaRPr kumimoji="0" lang="en-US" sz="1800" b="0" i="1" u="none" strike="noStrike" kern="1400" cap="none" spc="1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Dániel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Réfy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KFKI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Wigner-RCP, HAS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125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400" cap="none" spc="19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868" y="2708920"/>
            <a:ext cx="454152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Isotope campaign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M18-14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90993, 90994, 90995, 90996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90997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90998, 90999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91000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91015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91016, 91017, 91018,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91019, 91021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91022, 91023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91112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91114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91115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91116, 91117,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91118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91119, 91120, 91121,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91123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91125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91126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91127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91253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91447, 91466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91468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91469, 91470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Li-BES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Very good shot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Good shot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Acceptable shot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Failed shot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5830236"/>
            <a:ext cx="3874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RENATE: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Gergo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Pokol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Örs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Asztalos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Budapest University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Technology and </a:t>
            </a: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Economics, Hungary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584" y="10839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HESEL-RENATE 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1342" y="2433428"/>
            <a:ext cx="3510898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Baskerville Old Face" panose="02020602080505020303" pitchFamily="18" charset="0"/>
              </a:rPr>
              <a:t>Analyzed 90993 and 90999</a:t>
            </a:r>
          </a:p>
          <a:p>
            <a:r>
              <a:rPr lang="en-US" sz="2400" b="1" dirty="0" smtClean="0">
                <a:latin typeface="Baskerville Old Face" panose="02020602080505020303" pitchFamily="18" charset="0"/>
              </a:rPr>
              <a:t>BUT terrible SNR</a:t>
            </a:r>
          </a:p>
          <a:p>
            <a:r>
              <a:rPr lang="en-US" sz="2400" b="1" dirty="0" smtClean="0">
                <a:latin typeface="Baskerville Old Face" panose="02020602080505020303" pitchFamily="18" charset="0"/>
              </a:rPr>
              <a:t>Issues detect fluctuations</a:t>
            </a:r>
            <a:endParaRPr lang="en-US" sz="2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9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HESEL-RENATE at ITER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836712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SOL </a:t>
            </a:r>
            <a:r>
              <a:rPr lang="en-US" sz="2400" b="1" dirty="0"/>
              <a:t>turbulence modeling on </a:t>
            </a:r>
            <a:r>
              <a:rPr lang="en-US" sz="2400" b="1" dirty="0" smtClean="0"/>
              <a:t>ITER L-mode </a:t>
            </a:r>
            <a:r>
              <a:rPr lang="en-US" sz="2400" b="1" dirty="0" smtClean="0"/>
              <a:t>(ASTRA profiles)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7" y="1507983"/>
            <a:ext cx="4200439" cy="22222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" y="3996903"/>
            <a:ext cx="4508560" cy="2866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58" y="1659515"/>
            <a:ext cx="2030339" cy="1680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01689"/>
            <a:ext cx="2088232" cy="1753936"/>
          </a:xfrm>
          <a:prstGeom prst="rect">
            <a:avLst/>
          </a:prstGeom>
        </p:spPr>
      </p:pic>
      <p:cxnSp>
        <p:nvCxnSpPr>
          <p:cNvPr id="9" name="Elbow Connector 8"/>
          <p:cNvCxnSpPr>
            <a:endCxn id="7" idx="2"/>
          </p:cNvCxnSpPr>
          <p:nvPr/>
        </p:nvCxnSpPr>
        <p:spPr>
          <a:xfrm>
            <a:off x="2483768" y="3068960"/>
            <a:ext cx="3119160" cy="271518"/>
          </a:xfrm>
          <a:prstGeom prst="bentConnector4">
            <a:avLst>
              <a:gd name="adj1" fmla="val 326"/>
              <a:gd name="adj2" fmla="val 18419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endCxn id="8" idx="2"/>
          </p:cNvCxnSpPr>
          <p:nvPr/>
        </p:nvCxnSpPr>
        <p:spPr>
          <a:xfrm>
            <a:off x="1403648" y="3068960"/>
            <a:ext cx="6444716" cy="286665"/>
          </a:xfrm>
          <a:prstGeom prst="bentConnector4">
            <a:avLst>
              <a:gd name="adj1" fmla="val 148"/>
              <a:gd name="adj2" fmla="val 22419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313424" y="5309753"/>
            <a:ext cx="95615" cy="1270267"/>
          </a:xfrm>
          <a:prstGeom prst="line">
            <a:avLst/>
          </a:prstGeom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TER.00004.005.h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01082" y="3747204"/>
            <a:ext cx="3864214" cy="290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1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86DFD-FB4F-8A44-A468-EEF54DD9F9D1}"/>
              </a:ext>
            </a:extLst>
          </p:cNvPr>
          <p:cNvSpPr txBox="1"/>
          <p:nvPr/>
        </p:nvSpPr>
        <p:spPr>
          <a:xfrm>
            <a:off x="539552" y="98072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Identification of Key Stakeholders for Task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WIMAS-3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934A59-54AC-0E40-8043-48DD75FC54FA}"/>
              </a:ext>
            </a:extLst>
          </p:cNvPr>
          <p:cNvCxnSpPr/>
          <p:nvPr/>
        </p:nvCxnSpPr>
        <p:spPr>
          <a:xfrm>
            <a:off x="2384854" y="5807676"/>
            <a:ext cx="4967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0B377F6-E8A2-8042-A102-6A3EDCA69160}"/>
              </a:ext>
            </a:extLst>
          </p:cNvPr>
          <p:cNvCxnSpPr/>
          <p:nvPr/>
        </p:nvCxnSpPr>
        <p:spPr>
          <a:xfrm flipV="1">
            <a:off x="2395330" y="2236304"/>
            <a:ext cx="0" cy="3568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1D58C05-B4B6-5B44-BD0D-EA8A8DF1BFCE}"/>
              </a:ext>
            </a:extLst>
          </p:cNvPr>
          <p:cNvSpPr txBox="1"/>
          <p:nvPr/>
        </p:nvSpPr>
        <p:spPr>
          <a:xfrm>
            <a:off x="4313583" y="601317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INTEREST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2EDC2F-A503-5A48-9335-D419AE5AD9AB}"/>
              </a:ext>
            </a:extLst>
          </p:cNvPr>
          <p:cNvCxnSpPr/>
          <p:nvPr/>
        </p:nvCxnSpPr>
        <p:spPr>
          <a:xfrm>
            <a:off x="4790661" y="5804452"/>
            <a:ext cx="0" cy="119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4CAB440-10E7-1F4C-A75B-77DB89D1EF0F}"/>
              </a:ext>
            </a:extLst>
          </p:cNvPr>
          <p:cNvSpPr txBox="1"/>
          <p:nvPr/>
        </p:nvSpPr>
        <p:spPr>
          <a:xfrm rot="16200000">
            <a:off x="1678921" y="5174927"/>
            <a:ext cx="86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6AFC3B-DB6A-7647-A9BA-6C6B7659CDB9}"/>
              </a:ext>
            </a:extLst>
          </p:cNvPr>
          <p:cNvSpPr txBox="1"/>
          <p:nvPr/>
        </p:nvSpPr>
        <p:spPr>
          <a:xfrm>
            <a:off x="6370983" y="6013174"/>
            <a:ext cx="88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369E85-76ED-8040-80D7-EFAC2AAC7CD8}"/>
              </a:ext>
            </a:extLst>
          </p:cNvPr>
          <p:cNvSpPr txBox="1"/>
          <p:nvPr/>
        </p:nvSpPr>
        <p:spPr>
          <a:xfrm rot="16200000">
            <a:off x="1525893" y="3739201"/>
            <a:ext cx="989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Power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7CA76EC-2006-3140-827E-8EF011A8C17C}"/>
              </a:ext>
            </a:extLst>
          </p:cNvPr>
          <p:cNvCxnSpPr>
            <a:cxnSpLocks/>
          </p:cNvCxnSpPr>
          <p:nvPr/>
        </p:nvCxnSpPr>
        <p:spPr>
          <a:xfrm flipH="1">
            <a:off x="2295939" y="3925957"/>
            <a:ext cx="889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AA497EE-92C4-5747-9273-5EC898E48E40}"/>
              </a:ext>
            </a:extLst>
          </p:cNvPr>
          <p:cNvSpPr txBox="1"/>
          <p:nvPr/>
        </p:nvSpPr>
        <p:spPr>
          <a:xfrm>
            <a:off x="2547730" y="6076122"/>
            <a:ext cx="864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FA717D-4EAA-CE4C-BD9A-A2F3F73ED034}"/>
              </a:ext>
            </a:extLst>
          </p:cNvPr>
          <p:cNvSpPr txBox="1"/>
          <p:nvPr/>
        </p:nvSpPr>
        <p:spPr>
          <a:xfrm rot="16200000">
            <a:off x="1563166" y="2051638"/>
            <a:ext cx="915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635925-B959-704A-AD8D-55A6614934F6}"/>
              </a:ext>
            </a:extLst>
          </p:cNvPr>
          <p:cNvCxnSpPr/>
          <p:nvPr/>
        </p:nvCxnSpPr>
        <p:spPr>
          <a:xfrm>
            <a:off x="2547730" y="3923867"/>
            <a:ext cx="47078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3CA02C-C4BE-B342-8EEF-84E4E1155803}"/>
              </a:ext>
            </a:extLst>
          </p:cNvPr>
          <p:cNvCxnSpPr/>
          <p:nvPr/>
        </p:nvCxnSpPr>
        <p:spPr>
          <a:xfrm flipV="1">
            <a:off x="4790661" y="2236304"/>
            <a:ext cx="0" cy="3555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643A858-AC4F-7646-A17F-2C5213B48BCB}"/>
              </a:ext>
            </a:extLst>
          </p:cNvPr>
          <p:cNvSpPr txBox="1"/>
          <p:nvPr/>
        </p:nvSpPr>
        <p:spPr>
          <a:xfrm>
            <a:off x="2634270" y="2195052"/>
            <a:ext cx="1855303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 commission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773DBA-4CC0-3D4F-A428-F79E2ABD39BA}"/>
              </a:ext>
            </a:extLst>
          </p:cNvPr>
          <p:cNvSpPr txBox="1"/>
          <p:nvPr/>
        </p:nvSpPr>
        <p:spPr>
          <a:xfrm>
            <a:off x="6082239" y="1899741"/>
            <a:ext cx="2315817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Code Developers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054CF8-A6C0-8C40-8878-75D5D690B386}"/>
              </a:ext>
            </a:extLst>
          </p:cNvPr>
          <p:cNvSpPr txBox="1"/>
          <p:nvPr/>
        </p:nvSpPr>
        <p:spPr>
          <a:xfrm>
            <a:off x="6096000" y="2289904"/>
            <a:ext cx="2093843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MST/JET users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02AE3E-B3F4-DE4D-B376-D15B6743D4BC}"/>
              </a:ext>
            </a:extLst>
          </p:cNvPr>
          <p:cNvSpPr txBox="1"/>
          <p:nvPr/>
        </p:nvSpPr>
        <p:spPr>
          <a:xfrm>
            <a:off x="5882908" y="4681106"/>
            <a:ext cx="179567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74FB16-51A0-A848-8215-9DB2F13E7C6A}"/>
              </a:ext>
            </a:extLst>
          </p:cNvPr>
          <p:cNvSpPr txBox="1"/>
          <p:nvPr/>
        </p:nvSpPr>
        <p:spPr>
          <a:xfrm>
            <a:off x="6067037" y="2804350"/>
            <a:ext cx="3299789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collaborators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4ACEAD-08D2-C742-B796-A003CD565234}"/>
              </a:ext>
            </a:extLst>
          </p:cNvPr>
          <p:cNvSpPr txBox="1"/>
          <p:nvPr/>
        </p:nvSpPr>
        <p:spPr>
          <a:xfrm>
            <a:off x="3698415" y="2601910"/>
            <a:ext cx="230640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Assembly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F9613F-8769-8C44-B9BE-77857A0708FE}"/>
              </a:ext>
            </a:extLst>
          </p:cNvPr>
          <p:cNvSpPr txBox="1"/>
          <p:nvPr/>
        </p:nvSpPr>
        <p:spPr>
          <a:xfrm>
            <a:off x="5530259" y="3714879"/>
            <a:ext cx="267361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EWE Task Coordinators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9F9851-3E2C-0942-8B78-11361B0698C2}"/>
              </a:ext>
            </a:extLst>
          </p:cNvPr>
          <p:cNvSpPr txBox="1"/>
          <p:nvPr/>
        </p:nvSpPr>
        <p:spPr>
          <a:xfrm>
            <a:off x="3842348" y="3032269"/>
            <a:ext cx="19132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JET / MST TFLs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AA174-B777-424F-873D-E7BB488A55F0}"/>
              </a:ext>
            </a:extLst>
          </p:cNvPr>
          <p:cNvSpPr txBox="1"/>
          <p:nvPr/>
        </p:nvSpPr>
        <p:spPr>
          <a:xfrm>
            <a:off x="4337348" y="3438490"/>
            <a:ext cx="92328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HRUs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274F5B-1BD5-D347-A134-D5FC9B15D986}"/>
              </a:ext>
            </a:extLst>
          </p:cNvPr>
          <p:cNvSpPr txBox="1"/>
          <p:nvPr/>
        </p:nvSpPr>
        <p:spPr>
          <a:xfrm>
            <a:off x="3803564" y="4464974"/>
            <a:ext cx="1941691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MST / JET scientists (not users)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ABA172-3B32-8C44-8905-7299E65F5769}"/>
              </a:ext>
            </a:extLst>
          </p:cNvPr>
          <p:cNvSpPr txBox="1"/>
          <p:nvPr/>
        </p:nvSpPr>
        <p:spPr>
          <a:xfrm>
            <a:off x="3565432" y="1654688"/>
            <a:ext cx="392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Stakeholders Map</a:t>
            </a:r>
          </a:p>
        </p:txBody>
      </p:sp>
    </p:spTree>
    <p:extLst>
      <p:ext uri="{BB962C8B-B14F-4D97-AF65-F5344CB8AC3E}">
        <p14:creationId xmlns:p14="http://schemas.microsoft.com/office/powerpoint/2010/main" val="25704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386DFD-FB4F-8A44-A468-EEF54DD9F9D1}"/>
              </a:ext>
            </a:extLst>
          </p:cNvPr>
          <p:cNvSpPr txBox="1"/>
          <p:nvPr/>
        </p:nvSpPr>
        <p:spPr>
          <a:xfrm>
            <a:off x="539552" y="98072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Requirements of Key Stakeholders for your Task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6655B1-25DC-554D-B77E-AA20A0A7B4FA}"/>
              </a:ext>
            </a:extLst>
          </p:cNvPr>
          <p:cNvSpPr txBox="1"/>
          <p:nvPr/>
        </p:nvSpPr>
        <p:spPr>
          <a:xfrm>
            <a:off x="637863" y="1797388"/>
            <a:ext cx="3718114" cy="203132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Key Stakeholder 1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4B4AC-603B-274D-81A8-4CF44A462EBA}"/>
              </a:ext>
            </a:extLst>
          </p:cNvPr>
          <p:cNvSpPr txBox="1"/>
          <p:nvPr/>
        </p:nvSpPr>
        <p:spPr>
          <a:xfrm>
            <a:off x="5032004" y="1797388"/>
            <a:ext cx="3572444" cy="203132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Key Stakeholder 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Requirement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683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2020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0A1765-996A-7543-BE1B-E07BFADBEE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053112"/>
              </p:ext>
            </p:extLst>
          </p:nvPr>
        </p:nvGraphicFramePr>
        <p:xfrm>
          <a:off x="373057" y="836712"/>
          <a:ext cx="8353265" cy="516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489">
                  <a:extLst>
                    <a:ext uri="{9D8B030D-6E8A-4147-A177-3AD203B41FA5}">
                      <a16:colId xmlns:a16="http://schemas.microsoft.com/office/drawing/2014/main" val="2087274031"/>
                    </a:ext>
                  </a:extLst>
                </a:gridCol>
                <a:gridCol w="670214">
                  <a:extLst>
                    <a:ext uri="{9D8B030D-6E8A-4147-A177-3AD203B41FA5}">
                      <a16:colId xmlns:a16="http://schemas.microsoft.com/office/drawing/2014/main" val="2057533408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412147409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36012162"/>
                    </a:ext>
                  </a:extLst>
                </a:gridCol>
                <a:gridCol w="1033647">
                  <a:extLst>
                    <a:ext uri="{9D8B030D-6E8A-4147-A177-3AD203B41FA5}">
                      <a16:colId xmlns:a16="http://schemas.microsoft.com/office/drawing/2014/main" val="204038803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358820715"/>
                    </a:ext>
                  </a:extLst>
                </a:gridCol>
                <a:gridCol w="960435">
                  <a:extLst>
                    <a:ext uri="{9D8B030D-6E8A-4147-A177-3AD203B41FA5}">
                      <a16:colId xmlns:a16="http://schemas.microsoft.com/office/drawing/2014/main" val="1531764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779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O. Asztalos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Release Integration test</a:t>
                      </a:r>
                      <a:r>
                        <a:rPr lang="en-US" sz="1400" baseline="0" dirty="0" smtClean="0"/>
                        <a:t> for RENATE-OD-CHERAB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BES actor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BES actor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Release BES Actor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Turbulence workflow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77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A.H.</a:t>
                      </a:r>
                      <a:r>
                        <a:rPr lang="en-US" sz="1400" baseline="0" dirty="0" smtClean="0"/>
                        <a:t> Nielsen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Risø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WS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HESEL AUG  (AUGPED =&gt; IMAS/IDS)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Turbulence workflow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411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G.I. </a:t>
                      </a:r>
                      <a:r>
                        <a:rPr lang="en-US" sz="1400" dirty="0" err="1" smtClean="0"/>
                        <a:t>Pokol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Release Integration test</a:t>
                      </a:r>
                      <a:r>
                        <a:rPr lang="en-US" sz="1400" baseline="0" dirty="0" smtClean="0"/>
                        <a:t> for RENATE-OD-CHERAB</a:t>
                      </a:r>
                      <a:endParaRPr lang="en-US" sz="1400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Develop BES actor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Develop BES actor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Release BES Actor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Develop Turbulence workflow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94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A.S.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Thrysøe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Risø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WS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Code development and documentation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84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R.</a:t>
                      </a:r>
                      <a:r>
                        <a:rPr lang="en-US" sz="1400" baseline="0" dirty="0" smtClean="0"/>
                        <a:t> Coelho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Infrastructure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400" dirty="0" smtClean="0"/>
                        <a:t>…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6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63B7A4F-D5B5-0B44-93D7-1A76C693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309400"/>
              </p:ext>
            </p:extLst>
          </p:nvPr>
        </p:nvGraphicFramePr>
        <p:xfrm>
          <a:off x="323528" y="836712"/>
          <a:ext cx="8640960" cy="604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5273">
                  <a:extLst>
                    <a:ext uri="{9D8B030D-6E8A-4147-A177-3AD203B41FA5}">
                      <a16:colId xmlns:a16="http://schemas.microsoft.com/office/drawing/2014/main" val="2087274031"/>
                    </a:ext>
                  </a:extLst>
                </a:gridCol>
                <a:gridCol w="1457642">
                  <a:extLst>
                    <a:ext uri="{9D8B030D-6E8A-4147-A177-3AD203B41FA5}">
                      <a16:colId xmlns:a16="http://schemas.microsoft.com/office/drawing/2014/main" val="2057533408"/>
                    </a:ext>
                  </a:extLst>
                </a:gridCol>
                <a:gridCol w="1186989">
                  <a:extLst>
                    <a:ext uri="{9D8B030D-6E8A-4147-A177-3AD203B41FA5}">
                      <a16:colId xmlns:a16="http://schemas.microsoft.com/office/drawing/2014/main" val="4121474095"/>
                    </a:ext>
                  </a:extLst>
                </a:gridCol>
                <a:gridCol w="1466281">
                  <a:extLst>
                    <a:ext uri="{9D8B030D-6E8A-4147-A177-3AD203B41FA5}">
                      <a16:colId xmlns:a16="http://schemas.microsoft.com/office/drawing/2014/main" val="136012162"/>
                    </a:ext>
                  </a:extLst>
                </a:gridCol>
                <a:gridCol w="1425610">
                  <a:extLst>
                    <a:ext uri="{9D8B030D-6E8A-4147-A177-3AD203B41FA5}">
                      <a16:colId xmlns:a16="http://schemas.microsoft.com/office/drawing/2014/main" val="204038803"/>
                    </a:ext>
                  </a:extLst>
                </a:gridCol>
                <a:gridCol w="837875">
                  <a:extLst>
                    <a:ext uri="{9D8B030D-6E8A-4147-A177-3AD203B41FA5}">
                      <a16:colId xmlns:a16="http://schemas.microsoft.com/office/drawing/2014/main" val="3358820715"/>
                    </a:ext>
                  </a:extLst>
                </a:gridCol>
                <a:gridCol w="931290">
                  <a:extLst>
                    <a:ext uri="{9D8B030D-6E8A-4147-A177-3AD203B41FA5}">
                      <a16:colId xmlns:a16="http://schemas.microsoft.com/office/drawing/2014/main" val="15317647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779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O. Asztalos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and use Workflow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Parenting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 </a:t>
                      </a:r>
                      <a:r>
                        <a:rPr lang="en-GB" baseline="0" dirty="0" smtClean="0"/>
                        <a:t>and use </a:t>
                      </a:r>
                      <a:r>
                        <a:rPr lang="en-US" dirty="0" smtClean="0"/>
                        <a:t>Workflow</a:t>
                      </a:r>
                    </a:p>
                    <a:p>
                      <a:r>
                        <a:rPr lang="en-US" dirty="0" smtClean="0"/>
                        <a:t>EAST?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GB" baseline="0" dirty="0" smtClean="0"/>
                        <a:t>and use </a:t>
                      </a:r>
                      <a:r>
                        <a:rPr lang="en-US" baseline="0" dirty="0" smtClean="0"/>
                        <a:t>workflow on AUG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Test</a:t>
                      </a:r>
                      <a:r>
                        <a:rPr lang="en-US" baseline="0" dirty="0" smtClean="0"/>
                        <a:t> workflow on JET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Release workflow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877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A.H.</a:t>
                      </a:r>
                      <a:r>
                        <a:rPr lang="en-US" baseline="0" dirty="0" smtClean="0"/>
                        <a:t> Nielsen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 </a:t>
                      </a:r>
                      <a:r>
                        <a:rPr lang="en-GB" baseline="0" dirty="0" smtClean="0"/>
                        <a:t>and use  Workflow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Workflow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Workflow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 smtClean="0"/>
                        <a:t>EAST?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Release workflow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411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G.I. </a:t>
                      </a:r>
                      <a:r>
                        <a:rPr lang="en-US" dirty="0" err="1" smtClean="0"/>
                        <a:t>Pokol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and use Workflow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Parenting 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Test Workflow</a:t>
                      </a:r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Test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GB" baseline="0" dirty="0" smtClean="0"/>
                        <a:t>and use </a:t>
                      </a:r>
                      <a:r>
                        <a:rPr lang="en-US" baseline="0" dirty="0" smtClean="0"/>
                        <a:t>workflow on AUG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Test</a:t>
                      </a:r>
                      <a:r>
                        <a:rPr lang="en-US" baseline="0" dirty="0" smtClean="0"/>
                        <a:t> workflow on JET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Release workflow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94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A.S.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Thrysøe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and use Workflow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and use Workflow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Test</a:t>
                      </a:r>
                      <a:r>
                        <a:rPr lang="en-GB" baseline="0" dirty="0" smtClean="0"/>
                        <a:t> and use Workflow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…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..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Release workflow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841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R. Coelho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Coordinating</a:t>
                      </a:r>
                      <a:r>
                        <a:rPr lang="da-DK" dirty="0" smtClean="0"/>
                        <a:t> </a:t>
                      </a:r>
                      <a:r>
                        <a:rPr lang="en-US" noProof="0" dirty="0" smtClean="0"/>
                        <a:t>infrastructure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…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…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…</a:t>
                      </a:r>
                      <a:endParaRPr lang="en-US" dirty="0" smtClean="0"/>
                    </a:p>
                    <a:p>
                      <a:pPr>
                        <a:spcBef>
                          <a:spcPts val="0"/>
                        </a:spcBef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3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Plans for 2020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386DFD-FB4F-8A44-A468-EEF54DD9F9D1}"/>
              </a:ext>
            </a:extLst>
          </p:cNvPr>
          <p:cNvSpPr txBox="1"/>
          <p:nvPr/>
        </p:nvSpPr>
        <p:spPr>
          <a:xfrm>
            <a:off x="432040" y="836712"/>
            <a:ext cx="75689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Headlines: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err="1" smtClean="0"/>
              <a:t>Risø</a:t>
            </a:r>
            <a:r>
              <a:rPr lang="en-US" sz="2400" b="1" dirty="0" smtClean="0"/>
              <a:t> WS - Release of BES </a:t>
            </a:r>
            <a:r>
              <a:rPr lang="en-US" sz="2400" b="1" dirty="0" smtClean="0"/>
              <a:t>actor + </a:t>
            </a:r>
            <a:r>
              <a:rPr lang="en-US" sz="2400" b="1" dirty="0" err="1" smtClean="0"/>
              <a:t>AUGped</a:t>
            </a:r>
            <a:endParaRPr 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Eindhoven CC  - Testing and build of turbulence workflow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Autumn + winter WS/CC – test and release of turbulence workflow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Proposals for the EU-CN to go to EAST but </a:t>
            </a:r>
            <a:r>
              <a:rPr lang="en-US" sz="2400" b="1" dirty="0" smtClean="0"/>
              <a:t>….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IAEA-FEC 2020 (AUG, EAST, JET) and EPS (AUG,JET) contributions</a:t>
            </a:r>
            <a:endParaRPr lang="en-US" sz="2400" b="1" dirty="0" smtClean="0"/>
          </a:p>
          <a:p>
            <a:pPr lvl="1"/>
            <a:endParaRPr lang="en-US" sz="2400" b="1" dirty="0" smtClean="0"/>
          </a:p>
          <a:p>
            <a:r>
              <a:rPr lang="en-US" sz="2400" b="1" dirty="0" smtClean="0"/>
              <a:t>Requirements: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Support in setting up CHERAB – RENATE-OD on the gateway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Support from EWE for experimental data </a:t>
            </a:r>
            <a:r>
              <a:rPr lang="en-US" sz="2400" b="1" dirty="0" smtClean="0"/>
              <a:t>input from multiple machines</a:t>
            </a:r>
            <a:endParaRPr lang="en-US" sz="2400" b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623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70" y="1622517"/>
            <a:ext cx="3555170" cy="185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968" y="3883540"/>
            <a:ext cx="5412697" cy="171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kt 29"/>
          <p:cNvGraphicFramePr>
            <a:graphicFrameLocks noChangeAspect="1"/>
          </p:cNvGraphicFramePr>
          <p:nvPr>
            <p:extLst/>
          </p:nvPr>
        </p:nvGraphicFramePr>
        <p:xfrm>
          <a:off x="248874" y="4314940"/>
          <a:ext cx="1581356" cy="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Equation" r:id="rId5" imgW="2108160" imgH="1282680" progId="Equation.DSMT4">
                  <p:embed/>
                </p:oleObj>
              </mc:Choice>
              <mc:Fallback>
                <p:oleObj name="Equation" r:id="rId5" imgW="2108160" imgH="1282680" progId="Equation.DSMT4">
                  <p:embed/>
                  <p:pic>
                    <p:nvPicPr>
                      <p:cNvPr id="7" name="Objekt 2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8874" y="4314940"/>
                        <a:ext cx="1581356" cy="962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Lige pilforbindelse 57"/>
          <p:cNvCxnSpPr/>
          <p:nvPr/>
        </p:nvCxnSpPr>
        <p:spPr bwMode="auto">
          <a:xfrm flipV="1">
            <a:off x="4586487" y="3366956"/>
            <a:ext cx="33829" cy="80843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Lige pilforbindelse 383"/>
          <p:cNvCxnSpPr/>
          <p:nvPr/>
        </p:nvCxnSpPr>
        <p:spPr bwMode="auto">
          <a:xfrm flipV="1">
            <a:off x="2644961" y="3366957"/>
            <a:ext cx="1807578" cy="51658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Lige pilforbindelse 388"/>
          <p:cNvCxnSpPr/>
          <p:nvPr/>
        </p:nvCxnSpPr>
        <p:spPr bwMode="auto">
          <a:xfrm flipH="1" flipV="1">
            <a:off x="4754265" y="3366956"/>
            <a:ext cx="1222075" cy="656187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/>
          <p:cNvSpPr/>
          <p:nvPr/>
        </p:nvSpPr>
        <p:spPr>
          <a:xfrm>
            <a:off x="4355976" y="1810146"/>
            <a:ext cx="378091" cy="1474838"/>
          </a:xfrm>
          <a:prstGeom prst="rect">
            <a:avLst/>
          </a:prstGeom>
          <a:noFill/>
          <a:ln w="476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350" dirty="0"/>
          </a:p>
        </p:txBody>
      </p:sp>
      <p:graphicFrame>
        <p:nvGraphicFramePr>
          <p:cNvPr id="25" name="Objekt 2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346071"/>
              </p:ext>
            </p:extLst>
          </p:nvPr>
        </p:nvGraphicFramePr>
        <p:xfrm>
          <a:off x="500968" y="1271597"/>
          <a:ext cx="1838325" cy="249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name="Equation" r:id="rId7" imgW="2882880" imgH="3632040" progId="Equation.DSMT4">
                  <p:embed/>
                </p:oleObj>
              </mc:Choice>
              <mc:Fallback>
                <p:oleObj name="Equation" r:id="rId7" imgW="2882880" imgH="3632040" progId="Equation.DSMT4">
                  <p:embed/>
                  <p:pic>
                    <p:nvPicPr>
                      <p:cNvPr id="25" name="Objekt 2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0968" y="1271597"/>
                        <a:ext cx="1838325" cy="249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HESEL at AUG (synthetic Langmuir probes)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45549" y="1916832"/>
            <a:ext cx="2535705" cy="1000274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57209" indent="-257209">
              <a:spcBef>
                <a:spcPts val="324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Radial shift of different diagnostics</a:t>
            </a:r>
          </a:p>
          <a:p>
            <a:pPr marL="257209" indent="-257209">
              <a:spcBef>
                <a:spcPts val="324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LCFS not well defined</a:t>
            </a:r>
          </a:p>
          <a:p>
            <a:pPr marL="257209" indent="-257209">
              <a:spcBef>
                <a:spcPts val="324"/>
              </a:spcBef>
              <a:buFont typeface="Wingdings" panose="05000000000000000000" pitchFamily="2" charset="2"/>
              <a:buChar char="Ø"/>
            </a:pPr>
            <a:r>
              <a:rPr lang="en-US" sz="1500" dirty="0"/>
              <a:t>Fine tuning of </a:t>
            </a:r>
            <a:r>
              <a:rPr lang="en-US" sz="1500" dirty="0" smtClean="0"/>
              <a:t>profiles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5936650" y="5913871"/>
            <a:ext cx="309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A.H. Nielsen </a:t>
            </a:r>
            <a:r>
              <a:rPr lang="en-US" sz="1200" i="1" dirty="0"/>
              <a:t>et al </a:t>
            </a:r>
            <a:r>
              <a:rPr lang="en-US" sz="1200" dirty="0"/>
              <a:t>2019 </a:t>
            </a:r>
            <a:r>
              <a:rPr lang="en-US" sz="1200" i="1" dirty="0" err="1"/>
              <a:t>Nucl</a:t>
            </a:r>
            <a:r>
              <a:rPr lang="en-US" sz="1200" i="1" dirty="0"/>
              <a:t>. Fusion </a:t>
            </a:r>
            <a:r>
              <a:rPr lang="en-US" sz="1200" b="1" dirty="0"/>
              <a:t>59 </a:t>
            </a:r>
            <a:r>
              <a:rPr lang="en-US" sz="1200" dirty="0"/>
              <a:t>086059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48874" y="5844555"/>
            <a:ext cx="5687776" cy="461665"/>
          </a:xfrm>
          <a:prstGeom prst="rect">
            <a:avLst/>
          </a:prstGeom>
          <a:noFill/>
          <a:ln w="41275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>
              <a:spcBef>
                <a:spcPts val="324"/>
              </a:spcBef>
            </a:pPr>
            <a:r>
              <a:rPr lang="en-US" sz="2400" b="1" i="1" dirty="0"/>
              <a:t>Need for manual control of the </a:t>
            </a:r>
            <a:r>
              <a:rPr lang="en-US" sz="2400" b="1" i="1" dirty="0" smtClean="0"/>
              <a:t>input (EWE)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546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Manpower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271587"/>
            <a:ext cx="8277225" cy="4314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7904" y="6307760"/>
            <a:ext cx="48812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 </a:t>
            </a:r>
            <a:r>
              <a:rPr lang="en-US" sz="2000" b="1" dirty="0"/>
              <a:t>Project Management </a:t>
            </a:r>
            <a:r>
              <a:rPr lang="en-US" sz="2000" b="1" dirty="0" smtClean="0"/>
              <a:t>Plan, November 2019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5577754"/>
            <a:ext cx="469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EWE-4 </a:t>
            </a:r>
            <a:r>
              <a:rPr lang="en-US" dirty="0" smtClean="0"/>
              <a:t>(-0.5 PPY) merged </a:t>
            </a:r>
            <a:r>
              <a:rPr lang="en-US" dirty="0" smtClean="0"/>
              <a:t>with WIMAS-3 in 2020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47664" y="234888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9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B4D12-773E-BE40-8154-23BF9BC3C99C}"/>
              </a:ext>
            </a:extLst>
          </p:cNvPr>
          <p:cNvSpPr txBox="1"/>
          <p:nvPr/>
        </p:nvSpPr>
        <p:spPr>
          <a:xfrm>
            <a:off x="1043608" y="1052736"/>
            <a:ext cx="7173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HESEL code </a:t>
            </a:r>
            <a:r>
              <a:rPr lang="en-US" sz="2400" dirty="0" smtClean="0"/>
              <a:t>is in </a:t>
            </a:r>
            <a:r>
              <a:rPr lang="en-US" sz="2400" dirty="0"/>
              <a:t>a Fortran </a:t>
            </a:r>
            <a:r>
              <a:rPr lang="en-US" sz="2400" dirty="0" smtClean="0"/>
              <a:t>workflow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HESEL output </a:t>
            </a:r>
            <a:r>
              <a:rPr lang="en-US" sz="2400" dirty="0"/>
              <a:t>=&gt; RENATE (HDF5)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Application of SOL turbulence modeling on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MST1:AUG/TCV, JET1:JET</a:t>
            </a:r>
            <a:r>
              <a:rPr lang="en-US" sz="2400" dirty="0"/>
              <a:t>, EAST, JT-60SA and ITER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Release </a:t>
            </a:r>
            <a:r>
              <a:rPr lang="en-US" sz="2400" dirty="0"/>
              <a:t>of RENATE-OD 1.2.0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Integration of RENATE-OD into CHERAB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Coupling of BES synthetic diagnostic to JOREK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Pedestal </a:t>
            </a:r>
            <a:r>
              <a:rPr lang="en-US" sz="2400" dirty="0"/>
              <a:t>synthetic diagnostic modeling on JT-60SA </a:t>
            </a:r>
          </a:p>
        </p:txBody>
      </p:sp>
    </p:spTree>
    <p:extLst>
      <p:ext uri="{BB962C8B-B14F-4D97-AF65-F5344CB8AC3E}">
        <p14:creationId xmlns:p14="http://schemas.microsoft.com/office/powerpoint/2010/main" val="11972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RENATE-OD 1.2.0</a:t>
            </a:r>
          </a:p>
        </p:txBody>
      </p:sp>
      <p:sp>
        <p:nvSpPr>
          <p:cNvPr id="5" name="TextBox 7"/>
          <p:cNvSpPr txBox="1"/>
          <p:nvPr/>
        </p:nvSpPr>
        <p:spPr>
          <a:xfrm>
            <a:off x="71500" y="1743711"/>
            <a:ext cx="374441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CRM expanded to handle all plasma components based on: q, Z, A</a:t>
            </a:r>
            <a:endParaRPr lang="hu-HU" sz="1400" b="1" dirty="0" smtClean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 smtClean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RK- 4 used to solve electron population evolution.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 smtClean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Direct solver needed for state evolution on density gradients. </a:t>
            </a: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 smtClean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Quasi static solver applicable to plasma states where 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timescale of atomic relaxation</a:t>
            </a:r>
            <a:r>
              <a:rPr lang="en-US" sz="1400" b="1" dirty="0" smtClean="0">
                <a:sym typeface="Wingdings" panose="05000000000000000000" pitchFamily="2" charset="2"/>
              </a:rPr>
              <a:t> &lt;&lt; </a:t>
            </a:r>
            <a:r>
              <a:rPr lang="en-US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timescale of plasma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parameter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changes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in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the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frame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of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reference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of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the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beam</a:t>
            </a:r>
            <a:r>
              <a:rPr lang="hu-HU" sz="1400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hu-HU" sz="1400" b="1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atoms</a:t>
            </a:r>
            <a:endParaRPr lang="en-US" sz="1400" b="1" dirty="0" smtClean="0">
              <a:sym typeface="Wingdings" panose="05000000000000000000" pitchFamily="2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854118" y="1743711"/>
            <a:ext cx="5411664" cy="3538396"/>
            <a:chOff x="3758877" y="3020509"/>
            <a:chExt cx="5411664" cy="3538396"/>
          </a:xfrm>
        </p:grpSpPr>
        <p:pic>
          <p:nvPicPr>
            <p:cNvPr id="6" name="Kép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877" y="3020509"/>
              <a:ext cx="5411664" cy="3538396"/>
            </a:xfrm>
            <a:prstGeom prst="rect">
              <a:avLst/>
            </a:prstGeom>
          </p:spPr>
        </p:pic>
        <p:sp>
          <p:nvSpPr>
            <p:cNvPr id="7" name="Téglalap 2"/>
            <p:cNvSpPr/>
            <p:nvPr/>
          </p:nvSpPr>
          <p:spPr>
            <a:xfrm>
              <a:off x="6574654" y="3308540"/>
              <a:ext cx="1912319" cy="2806854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églalap 7"/>
            <p:cNvSpPr/>
            <p:nvPr/>
          </p:nvSpPr>
          <p:spPr>
            <a:xfrm>
              <a:off x="5433335" y="3309269"/>
              <a:ext cx="457751" cy="2807583"/>
            </a:xfrm>
            <a:prstGeom prst="rect">
              <a:avLst/>
            </a:prstGeom>
            <a:solidFill>
              <a:srgbClr val="FF0000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zövegdoboz 3"/>
          <p:cNvSpPr txBox="1"/>
          <p:nvPr/>
        </p:nvSpPr>
        <p:spPr>
          <a:xfrm>
            <a:off x="6021847" y="5200806"/>
            <a:ext cx="2592288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levels in dynamical balance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ym typeface="Wingdings" panose="05000000000000000000" pitchFamily="2" charset="2"/>
              </a:rPr>
              <a:t> can apply </a:t>
            </a:r>
            <a:r>
              <a:rPr lang="en-US" sz="1400" b="1" dirty="0" smtClean="0">
                <a:sym typeface="Wingdings" panose="05000000000000000000" pitchFamily="2" charset="2"/>
              </a:rPr>
              <a:t>quasi-static model</a:t>
            </a:r>
            <a:r>
              <a:rPr lang="en-US" sz="1400" dirty="0" smtClean="0">
                <a:sym typeface="Wingdings" panose="05000000000000000000" pitchFamily="2" charset="2"/>
              </a:rPr>
              <a:t/>
            </a:r>
            <a:br>
              <a:rPr lang="en-US" sz="1400" dirty="0" smtClean="0">
                <a:sym typeface="Wingdings" panose="05000000000000000000" pitchFamily="2" charset="2"/>
              </a:rPr>
            </a:br>
            <a:r>
              <a:rPr lang="en-US" sz="1400" dirty="0" smtClean="0">
                <a:sym typeface="Wingdings" panose="05000000000000000000" pitchFamily="2" charset="2"/>
              </a:rPr>
              <a:t>(attenuation and emissivity </a:t>
            </a:r>
            <a:r>
              <a:rPr lang="en-US" sz="1400" dirty="0" err="1" smtClean="0">
                <a:sym typeface="Wingdings" panose="05000000000000000000" pitchFamily="2" charset="2"/>
              </a:rPr>
              <a:t>coef</a:t>
            </a:r>
            <a:r>
              <a:rPr lang="en-US" sz="1400" dirty="0" smtClean="0">
                <a:sym typeface="Wingdings" panose="05000000000000000000" pitchFamily="2" charset="2"/>
              </a:rPr>
              <a:t>.)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" name="Téglalap 3"/>
          <p:cNvSpPr/>
          <p:nvPr/>
        </p:nvSpPr>
        <p:spPr>
          <a:xfrm>
            <a:off x="539552" y="1628800"/>
            <a:ext cx="3276364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6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RENATE-OD integration into CHERAB</a:t>
            </a:r>
          </a:p>
        </p:txBody>
      </p:sp>
      <p:sp>
        <p:nvSpPr>
          <p:cNvPr id="4" name="TextBox 7"/>
          <p:cNvSpPr txBox="1"/>
          <p:nvPr/>
        </p:nvSpPr>
        <p:spPr>
          <a:xfrm>
            <a:off x="196846" y="1457673"/>
            <a:ext cx="47351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Implemented some basic test tutorials with standard CHERAB worlds.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Initiated CHERAB –&gt; RENATE-OD calculations with 1D fluctuated profile.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Integration tests are OK.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Cleaning up of ROD wrapper before release and placing into CHERAB family.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sym typeface="Wingdings" panose="05000000000000000000" pitchFamily="2" charset="2"/>
              </a:rPr>
              <a:t>Raysect</a:t>
            </a:r>
            <a:r>
              <a:rPr lang="en-US" sz="1400" b="1" dirty="0" smtClean="0">
                <a:sym typeface="Wingdings" panose="05000000000000000000" pitchFamily="2" charset="2"/>
              </a:rPr>
              <a:t> 0.6.0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sym typeface="Wingdings" panose="05000000000000000000" pitchFamily="2" charset="2"/>
              </a:rPr>
              <a:t>Cherab</a:t>
            </a:r>
            <a:r>
              <a:rPr lang="en-US" sz="1400" b="1" dirty="0" smtClean="0">
                <a:sym typeface="Wingdings" panose="05000000000000000000" pitchFamily="2" charset="2"/>
              </a:rPr>
              <a:t> 1.2.0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Access to IMAS and 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15" y="848942"/>
            <a:ext cx="3909554" cy="2932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69516"/>
            <a:ext cx="1773548" cy="1773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130" y="4841627"/>
            <a:ext cx="2817312" cy="18770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50" y="3645024"/>
            <a:ext cx="4206228" cy="3075804"/>
          </a:xfrm>
          <a:prstGeom prst="rect">
            <a:avLst/>
          </a:prstGeom>
        </p:spPr>
      </p:pic>
      <p:sp>
        <p:nvSpPr>
          <p:cNvPr id="9" name="TextBox 23"/>
          <p:cNvSpPr txBox="1"/>
          <p:nvPr/>
        </p:nvSpPr>
        <p:spPr>
          <a:xfrm>
            <a:off x="559752" y="4623295"/>
            <a:ext cx="9364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/>
              <a:t>Na emission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51920" y="6458398"/>
            <a:ext cx="2948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Make an actor =&gt; </a:t>
            </a:r>
            <a:r>
              <a:rPr lang="en-US" sz="2000" b="1" i="1" dirty="0" err="1" smtClean="0"/>
              <a:t>Risø</a:t>
            </a:r>
            <a:r>
              <a:rPr lang="en-US" sz="2000" b="1" i="1" dirty="0" smtClean="0"/>
              <a:t> WS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18462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JOREK-RENATE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5B4D12-773E-BE40-8154-23BF9BC3C99C}"/>
              </a:ext>
            </a:extLst>
          </p:cNvPr>
          <p:cNvSpPr txBox="1"/>
          <p:nvPr/>
        </p:nvSpPr>
        <p:spPr>
          <a:xfrm>
            <a:off x="179511" y="764704"/>
            <a:ext cx="895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Application of pedestal synthetic diagnostic modeling on JT-60SA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040210"/>
            <a:ext cx="9144000" cy="2675824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4656178" y="1916832"/>
            <a:ext cx="43196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 smtClean="0">
                <a:sym typeface="Wingdings" panose="05000000000000000000" pitchFamily="2" charset="2"/>
              </a:rPr>
              <a:t>JT-60SA </a:t>
            </a:r>
            <a:r>
              <a:rPr lang="en-US" sz="1400" b="1" dirty="0" err="1" smtClean="0">
                <a:sym typeface="Wingdings" panose="05000000000000000000" pitchFamily="2" charset="2"/>
              </a:rPr>
              <a:t>LiBES</a:t>
            </a:r>
            <a:r>
              <a:rPr lang="en-US" sz="1400" b="1" dirty="0" smtClean="0">
                <a:sym typeface="Wingdings" panose="05000000000000000000" pitchFamily="2" charset="2"/>
              </a:rPr>
              <a:t> observation geometries were used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Radial velocity of ELM filament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Depletion rate of pedestal density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err="1" smtClean="0">
                <a:sym typeface="Wingdings" panose="05000000000000000000" pitchFamily="2" charset="2"/>
              </a:rPr>
              <a:t>Poloidal</a:t>
            </a:r>
            <a:r>
              <a:rPr lang="en-US" sz="1400" b="1" dirty="0" smtClean="0">
                <a:sym typeface="Wingdings" panose="05000000000000000000" pitchFamily="2" charset="2"/>
              </a:rPr>
              <a:t> mode numbers calculation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1" y="1603103"/>
            <a:ext cx="3868517" cy="2069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3717032"/>
            <a:ext cx="18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JORAK simulation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2296" y="3670878"/>
            <a:ext cx="687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ym typeface="Wingdings" panose="05000000000000000000" pitchFamily="2" charset="2"/>
              </a:rPr>
              <a:t>LiBES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59F04-00F2-AF44-A2CA-D774C8582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HESEL-RENATE at AUG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83671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Application of SOL turbulence modeling on AUG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08" y="1665410"/>
            <a:ext cx="4051756" cy="3043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40" y="4978828"/>
            <a:ext cx="2003695" cy="1547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" y="4928282"/>
            <a:ext cx="2102229" cy="1633404"/>
          </a:xfrm>
          <a:prstGeom prst="rect">
            <a:avLst/>
          </a:prstGeom>
        </p:spPr>
      </p:pic>
      <p:sp>
        <p:nvSpPr>
          <p:cNvPr id="11" name="Szövegdoboz 37"/>
          <p:cNvSpPr txBox="1"/>
          <p:nvPr/>
        </p:nvSpPr>
        <p:spPr>
          <a:xfrm>
            <a:off x="3702063" y="4779688"/>
            <a:ext cx="648072" cy="34347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SOL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390218" y="3861048"/>
            <a:ext cx="45139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Radial time-evolution plotted of HESEL density and BES signal along dotted arrow.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Filament structures are visible in BES signals.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Spatial artefacts of diagnostic smear filament.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Tilt of structures</a:t>
            </a:r>
            <a:r>
              <a:rPr lang="en-US" sz="1400" b="1" dirty="0" smtClean="0">
                <a:sym typeface="Wingdings" panose="05000000000000000000" pitchFamily="2" charset="2"/>
              </a:rPr>
              <a:t> shows radial propagation of turbulent structures.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Current optical resolution is set at 2 cm</a:t>
            </a:r>
            <a:r>
              <a:rPr lang="en-US" sz="1400" b="1" dirty="0" smtClean="0">
                <a:sym typeface="Wingdings" panose="05000000000000000000" pitchFamily="2" charset="2"/>
              </a:rPr>
              <a:t>.</a:t>
            </a:r>
            <a:endParaRPr lang="en-US" sz="1400" b="1" dirty="0"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ym typeface="Wingdings" panose="05000000000000000000" pitchFamily="2" charset="2"/>
              </a:rPr>
              <a:t>Noise modelling improved agreement in signal </a:t>
            </a:r>
            <a:r>
              <a:rPr lang="en-US" sz="1400" b="1" dirty="0" smtClean="0">
                <a:sym typeface="Wingdings" panose="05000000000000000000" pitchFamily="2" charset="2"/>
              </a:rPr>
              <a:t>statistics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Asztalos 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46th EPS 2019, 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Nielsen </a:t>
            </a:r>
            <a:r>
              <a:rPr lang="en-US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NF </a:t>
            </a: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2019, Nielsen IAEA-FEC 2018</a:t>
            </a:r>
            <a:endParaRPr lang="en-US" sz="14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IAEA-FEC 2020 and EPS contributions</a:t>
            </a:r>
            <a:endParaRPr lang="en-US" sz="1400" b="1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1400" b="1" dirty="0" smtClean="0">
              <a:sym typeface="Wingdings" panose="05000000000000000000" pitchFamily="2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445" y="1665410"/>
            <a:ext cx="2303202" cy="1967089"/>
          </a:xfrm>
          <a:prstGeom prst="rect">
            <a:avLst/>
          </a:prstGeom>
        </p:spPr>
      </p:pic>
      <p:sp>
        <p:nvSpPr>
          <p:cNvPr id="14" name="Szövegdoboz 37"/>
          <p:cNvSpPr txBox="1"/>
          <p:nvPr/>
        </p:nvSpPr>
        <p:spPr>
          <a:xfrm>
            <a:off x="1302424" y="4782148"/>
            <a:ext cx="72338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LCFS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027" y="1692194"/>
            <a:ext cx="2256714" cy="19708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7175" y="997138"/>
            <a:ext cx="25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HESEL@AUG#2930[2,7,8]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86236" y="6462108"/>
            <a:ext cx="20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Gamma distributed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5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84" y="1285920"/>
            <a:ext cx="4177609" cy="313210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A95F3F-CF4C-4079-A71E-C9538DCBD57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kstboks 8"/>
          <p:cNvSpPr txBox="1"/>
          <p:nvPr/>
        </p:nvSpPr>
        <p:spPr>
          <a:xfrm>
            <a:off x="1907704" y="1885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99992" y="1885474"/>
            <a:ext cx="439248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30786" y="5834557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Temporal evolution of radial profile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57982" y="916094"/>
            <a:ext cx="324036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267397" y="28777620"/>
            <a:ext cx="15499257" cy="1065463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1719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26785" y="2345402"/>
            <a:ext cx="1752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da-DK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L2H 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~2pi(</a:t>
            </a:r>
            <a:r>
              <a:rPr kumimoji="0" lang="da-DK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R+a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prstClr val="black"/>
                </a:solidFill>
                <a:latin typeface="Calibri"/>
              </a:rPr>
              <a:t> </a:t>
            </a:r>
            <a:r>
              <a:rPr lang="da-DK" dirty="0" smtClean="0">
                <a:solidFill>
                  <a:prstClr val="black"/>
                </a:solidFill>
                <a:latin typeface="Calibri"/>
              </a:rPr>
              <a:t>      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~ </a:t>
            </a:r>
            <a:r>
              <a:rPr lang="da-DK" dirty="0">
                <a:solidFill>
                  <a:prstClr val="black"/>
                </a:solidFill>
                <a:latin typeface="Calibri"/>
              </a:rPr>
              <a:t>6</a:t>
            </a:r>
            <a:r>
              <a:rPr kumimoji="0" lang="da-DK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MW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39" y="1295252"/>
            <a:ext cx="4468141" cy="5038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64288" y="685262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      H</a:t>
            </a: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349833" y="1099120"/>
            <a:ext cx="379758" cy="3368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804434" y="1101254"/>
            <a:ext cx="662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=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7584" y="10839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HESEL-RENATE 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5337" y="6292268"/>
            <a:ext cx="4464496" cy="457200"/>
          </a:xfrm>
        </p:spPr>
        <p:txBody>
          <a:bodyPr>
            <a:noAutofit/>
          </a:bodyPr>
          <a:lstStyle/>
          <a:p>
            <a:pPr algn="l"/>
            <a:r>
              <a:rPr lang="da-DK" sz="1800" b="1" dirty="0" smtClean="0"/>
              <a:t>HESEL@JET#90993 – L2H transition</a:t>
            </a:r>
            <a:endParaRPr lang="da-DK" sz="1800" b="1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74889" y="721057"/>
            <a:ext cx="820891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 smtClean="0"/>
              <a:t>M18-14 : Isotope effects on L-H transition power threshold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" y="4151369"/>
            <a:ext cx="4409962" cy="2204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5057" y="2965374"/>
            <a:ext cx="4342343" cy="3158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7942" y="5910788"/>
            <a:ext cx="308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JET experimental observations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499965" y="3543540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= </a:t>
            </a:r>
            <a:r>
              <a:rPr lang="el-GR" dirty="0" smtClean="0"/>
              <a:t>α</a:t>
            </a:r>
            <a:r>
              <a:rPr lang="da-DK" dirty="0" smtClean="0"/>
              <a:t> time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85126" y="3540481"/>
            <a:ext cx="950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Pth~1/A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4462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HESEL-RENATE at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JET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45323"/>
            <a:ext cx="4218992" cy="3419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7"/>
            <a:ext cx="2884427" cy="1944216"/>
          </a:xfrm>
          <a:prstGeom prst="rect">
            <a:avLst/>
          </a:prstGeom>
        </p:spPr>
      </p:pic>
      <p:sp>
        <p:nvSpPr>
          <p:cNvPr id="12" name="Szövegdoboz 37"/>
          <p:cNvSpPr txBox="1"/>
          <p:nvPr/>
        </p:nvSpPr>
        <p:spPr>
          <a:xfrm>
            <a:off x="3562477" y="3899684"/>
            <a:ext cx="742511" cy="3434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Edge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Szövegdoboz 37"/>
          <p:cNvSpPr txBox="1"/>
          <p:nvPr/>
        </p:nvSpPr>
        <p:spPr>
          <a:xfrm>
            <a:off x="4247564" y="1463809"/>
            <a:ext cx="742511" cy="3434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SOL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4" name="Szövegdoboz 37"/>
          <p:cNvSpPr txBox="1"/>
          <p:nvPr/>
        </p:nvSpPr>
        <p:spPr>
          <a:xfrm>
            <a:off x="1596543" y="3779034"/>
            <a:ext cx="1905973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Background light</a:t>
            </a:r>
          </a:p>
          <a:p>
            <a:r>
              <a:rPr lang="en-US" sz="1600" b="1" dirty="0" smtClean="0"/>
              <a:t>BES light</a:t>
            </a:r>
            <a:endParaRPr lang="en-US" sz="16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954" y="3068960"/>
            <a:ext cx="4231661" cy="33843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35756" y="4589135"/>
            <a:ext cx="4481237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1400" b="1" u="sng" kern="0" dirty="0" smtClean="0">
                <a:latin typeface="Arial" pitchFamily="34" charset="0"/>
                <a:cs typeface="Arial" pitchFamily="34" charset="0"/>
              </a:rPr>
              <a:t>Shot #94049 (L – mode plasma):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Power spectra shot clear distinction of </a:t>
            </a:r>
            <a:r>
              <a:rPr lang="en-US" sz="1400" b="1" kern="0" dirty="0" smtClean="0">
                <a:latin typeface="Arial" pitchFamily="34" charset="0"/>
                <a:cs typeface="Arial" pitchFamily="34" charset="0"/>
              </a:rPr>
              <a:t>BES signal</a:t>
            </a: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 from </a:t>
            </a:r>
            <a:r>
              <a:rPr lang="en-US" sz="1400" b="1" kern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background signal.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kern="0" dirty="0" smtClean="0">
                <a:latin typeface="Arial" pitchFamily="34" charset="0"/>
                <a:cs typeface="Arial" pitchFamily="34" charset="0"/>
              </a:rPr>
              <a:t>SOL </a:t>
            </a: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channels show strong broadband  spectral activity up to 5kHz.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b="1" kern="0" dirty="0" err="1" smtClean="0">
                <a:latin typeface="Arial" pitchFamily="34" charset="0"/>
                <a:cs typeface="Arial" pitchFamily="34" charset="0"/>
              </a:rPr>
              <a:t>Skewness</a:t>
            </a: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 of SOL channels increases radially.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Individual filament detection is </a:t>
            </a:r>
            <a:r>
              <a:rPr lang="en-US" sz="14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NOT YET </a:t>
            </a:r>
            <a:r>
              <a:rPr lang="en-US" sz="1400" kern="0" dirty="0" smtClean="0">
                <a:latin typeface="Arial" pitchFamily="34" charset="0"/>
                <a:cs typeface="Arial" pitchFamily="34" charset="0"/>
              </a:rPr>
              <a:t>resolved.</a:t>
            </a:r>
            <a:endParaRPr lang="en-US" sz="1400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9288</TotalTime>
  <Words>1100</Words>
  <Application>Microsoft Office PowerPoint</Application>
  <PresentationFormat>On-screen Show (4:3)</PresentationFormat>
  <Paragraphs>243</Paragraphs>
  <Slides>18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Baskerville Old Face</vt:lpstr>
      <vt:lpstr>Calibri</vt:lpstr>
      <vt:lpstr>Cambria</vt:lpstr>
      <vt:lpstr>Times New Roman</vt:lpstr>
      <vt:lpstr>Wingdings</vt:lpstr>
      <vt:lpstr>Office Theme</vt:lpstr>
      <vt:lpstr>Equation</vt:lpstr>
      <vt:lpstr>WIMAS-3:Turbulence with synthetic diagnostics workflows in IMAS </vt:lpstr>
      <vt:lpstr>Manpower</vt:lpstr>
      <vt:lpstr>Status</vt:lpstr>
      <vt:lpstr>Release RENATE-OD 1.2.0</vt:lpstr>
      <vt:lpstr>RENATE-OD integration into CHERAB</vt:lpstr>
      <vt:lpstr>JOREK-RENATE</vt:lpstr>
      <vt:lpstr>HESEL-RENATE at AUG</vt:lpstr>
      <vt:lpstr>HESEL@JET#90993 – L2H transition</vt:lpstr>
      <vt:lpstr>PowerPoint Presentation</vt:lpstr>
      <vt:lpstr>PowerPoint Presentation</vt:lpstr>
      <vt:lpstr>M18-14 : Isotope effects on L-H transition power threshold</vt:lpstr>
      <vt:lpstr>HESEL-RENATE at ITER</vt:lpstr>
      <vt:lpstr>Plans for 2020</vt:lpstr>
      <vt:lpstr>Plans for 2020</vt:lpstr>
      <vt:lpstr>Timeline for 2020</vt:lpstr>
      <vt:lpstr>Timeline for 2020</vt:lpstr>
      <vt:lpstr>Plans for 2020</vt:lpstr>
      <vt:lpstr>HESEL at AUG (synthetic Langmuir probes)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 Code Development for Integrated Modelling in Relation to WPSA</dc:title>
  <dc:creator>Romanelli, Michele</dc:creator>
  <cp:lastModifiedBy>Anders Henry Nielsen</cp:lastModifiedBy>
  <cp:revision>107</cp:revision>
  <dcterms:created xsi:type="dcterms:W3CDTF">2019-03-13T07:19:35Z</dcterms:created>
  <dcterms:modified xsi:type="dcterms:W3CDTF">2020-02-26T11:56:03Z</dcterms:modified>
</cp:coreProperties>
</file>