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63" r:id="rId3"/>
    <p:sldId id="315" r:id="rId4"/>
    <p:sldId id="259" r:id="rId5"/>
    <p:sldId id="268" r:id="rId6"/>
    <p:sldId id="306" r:id="rId7"/>
    <p:sldId id="296" r:id="rId8"/>
    <p:sldId id="276" r:id="rId9"/>
    <p:sldId id="307" r:id="rId10"/>
    <p:sldId id="308" r:id="rId11"/>
    <p:sldId id="318" r:id="rId12"/>
    <p:sldId id="319" r:id="rId13"/>
    <p:sldId id="316" r:id="rId14"/>
    <p:sldId id="317" r:id="rId15"/>
    <p:sldId id="257" r:id="rId16"/>
    <p:sldId id="264" r:id="rId17"/>
    <p:sldId id="314" r:id="rId18"/>
    <p:sldId id="265" r:id="rId19"/>
    <p:sldId id="290" r:id="rId20"/>
    <p:sldId id="291" r:id="rId21"/>
    <p:sldId id="292" r:id="rId22"/>
    <p:sldId id="293" r:id="rId23"/>
    <p:sldId id="295" r:id="rId24"/>
    <p:sldId id="294" r:id="rId25"/>
    <p:sldId id="283" r:id="rId26"/>
    <p:sldId id="284" r:id="rId27"/>
    <p:sldId id="271" r:id="rId28"/>
    <p:sldId id="277" r:id="rId29"/>
    <p:sldId id="285" r:id="rId30"/>
    <p:sldId id="282" r:id="rId31"/>
    <p:sldId id="281" r:id="rId32"/>
    <p:sldId id="278" r:id="rId33"/>
    <p:sldId id="27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4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p:restoredTop sz="94670"/>
  </p:normalViewPr>
  <p:slideViewPr>
    <p:cSldViewPr snapToGrid="0" snapToObjects="1">
      <p:cViewPr>
        <p:scale>
          <a:sx n="106" d="100"/>
          <a:sy n="106" d="100"/>
        </p:scale>
        <p:origin x="688"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D89AD9-17B7-074D-8E93-292B360C9F73}" type="datetimeFigureOut">
              <a:rPr lang="en-GB" smtClean="0"/>
              <a:t>26/02/2020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3DABC9-5422-1741-A123-7F3BCD8FB124}" type="slidenum">
              <a:rPr lang="en-GB" smtClean="0"/>
              <a:t>‹#›</a:t>
            </a:fld>
            <a:endParaRPr lang="en-GB"/>
          </a:p>
        </p:txBody>
      </p:sp>
    </p:spTree>
    <p:extLst>
      <p:ext uri="{BB962C8B-B14F-4D97-AF65-F5344CB8AC3E}">
        <p14:creationId xmlns:p14="http://schemas.microsoft.com/office/powerpoint/2010/main" val="47121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3DABC9-5422-1741-A123-7F3BCD8FB124}" type="slidenum">
              <a:rPr lang="en-GB" smtClean="0"/>
              <a:t>5</a:t>
            </a:fld>
            <a:endParaRPr lang="en-GB"/>
          </a:p>
        </p:txBody>
      </p:sp>
    </p:spTree>
    <p:extLst>
      <p:ext uri="{BB962C8B-B14F-4D97-AF65-F5344CB8AC3E}">
        <p14:creationId xmlns:p14="http://schemas.microsoft.com/office/powerpoint/2010/main" val="867546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3D4597E-9FA8-4D2B-993C-3FF5595B4CBB}" type="slidenum">
              <a:rPr lang="fr-FR" smtClean="0"/>
              <a:pPr>
                <a:defRPr/>
              </a:pPr>
              <a:t>13</a:t>
            </a:fld>
            <a:endParaRPr lang="fr-FR"/>
          </a:p>
        </p:txBody>
      </p:sp>
    </p:spTree>
    <p:extLst>
      <p:ext uri="{BB962C8B-B14F-4D97-AF65-F5344CB8AC3E}">
        <p14:creationId xmlns:p14="http://schemas.microsoft.com/office/powerpoint/2010/main" val="114982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3DABC9-5422-1741-A123-7F3BCD8FB124}" type="slidenum">
              <a:rPr lang="en-GB" smtClean="0"/>
              <a:t>25</a:t>
            </a:fld>
            <a:endParaRPr lang="en-GB"/>
          </a:p>
        </p:txBody>
      </p:sp>
    </p:spTree>
    <p:extLst>
      <p:ext uri="{BB962C8B-B14F-4D97-AF65-F5344CB8AC3E}">
        <p14:creationId xmlns:p14="http://schemas.microsoft.com/office/powerpoint/2010/main" val="776581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3DABC9-5422-1741-A123-7F3BCD8FB124}" type="slidenum">
              <a:rPr lang="en-GB" smtClean="0"/>
              <a:t>32</a:t>
            </a:fld>
            <a:endParaRPr lang="en-GB"/>
          </a:p>
        </p:txBody>
      </p:sp>
    </p:spTree>
    <p:extLst>
      <p:ext uri="{BB962C8B-B14F-4D97-AF65-F5344CB8AC3E}">
        <p14:creationId xmlns:p14="http://schemas.microsoft.com/office/powerpoint/2010/main" val="229148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3DABC9-5422-1741-A123-7F3BCD8FB124}" type="slidenum">
              <a:rPr lang="en-GB" smtClean="0"/>
              <a:t>33</a:t>
            </a:fld>
            <a:endParaRPr lang="en-GB"/>
          </a:p>
        </p:txBody>
      </p:sp>
    </p:spTree>
    <p:extLst>
      <p:ext uri="{BB962C8B-B14F-4D97-AF65-F5344CB8AC3E}">
        <p14:creationId xmlns:p14="http://schemas.microsoft.com/office/powerpoint/2010/main" val="119803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6" name="image1.png" descr="EUROFUSION PowerPoint MASTER DECKBLATT.png"/>
          <p:cNvPicPr/>
          <p:nvPr userDrawn="1"/>
        </p:nvPicPr>
        <p:blipFill>
          <a:blip r:embed="rId2" cstate="email">
            <a:extLst>
              <a:ext uri="{28A0092B-C50C-407E-A947-70E740481C1C}">
                <a14:useLocalDpi xmlns:a14="http://schemas.microsoft.com/office/drawing/2010/main"/>
              </a:ext>
            </a:extLst>
          </a:blip>
          <a:stretch>
            <a:fillRect/>
          </a:stretch>
        </p:blipFill>
        <p:spPr>
          <a:xfrm>
            <a:off x="0" y="260649"/>
            <a:ext cx="12192000" cy="6419089"/>
          </a:xfrm>
          <a:prstGeom prst="rect">
            <a:avLst/>
          </a:prstGeom>
          <a:ln w="12700">
            <a:miter lim="400000"/>
          </a:ln>
        </p:spPr>
      </p:pic>
      <p:sp>
        <p:nvSpPr>
          <p:cNvPr id="2" name="Title 1"/>
          <p:cNvSpPr>
            <a:spLocks noGrp="1"/>
          </p:cNvSpPr>
          <p:nvPr>
            <p:ph type="ctrTitle" hasCustomPrompt="1"/>
          </p:nvPr>
        </p:nvSpPr>
        <p:spPr>
          <a:xfrm>
            <a:off x="527381" y="2348880"/>
            <a:ext cx="11329259"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527381" y="4293096"/>
            <a:ext cx="5856651"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207434" y="-457200"/>
            <a:ext cx="1435100"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sp>
        <p:nvSpPr>
          <p:cNvPr id="11" name="Rectangle 10"/>
          <p:cNvSpPr/>
          <p:nvPr userDrawn="1"/>
        </p:nvSpPr>
        <p:spPr>
          <a:xfrm>
            <a:off x="7632172" y="5661248"/>
            <a:ext cx="4224469"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800" dirty="0"/>
          </a:p>
        </p:txBody>
      </p:sp>
      <p:grpSp>
        <p:nvGrpSpPr>
          <p:cNvPr id="9" name="Group 8"/>
          <p:cNvGrpSpPr/>
          <p:nvPr userDrawn="1"/>
        </p:nvGrpSpPr>
        <p:grpSpPr>
          <a:xfrm>
            <a:off x="24307044" y="40252897"/>
            <a:ext cx="13233195" cy="178164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24510244" y="40405297"/>
            <a:ext cx="13233195" cy="178164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24713444" y="40557697"/>
            <a:ext cx="13233195" cy="178164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24916644" y="40710097"/>
            <a:ext cx="13233195" cy="178164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3" name="Group 22"/>
          <p:cNvGrpSpPr/>
          <p:nvPr/>
        </p:nvGrpSpPr>
        <p:grpSpPr>
          <a:xfrm>
            <a:off x="7056107" y="5805264"/>
            <a:ext cx="4813579" cy="648072"/>
            <a:chOff x="18230283" y="40396912"/>
            <a:chExt cx="9924896" cy="1781641"/>
          </a:xfrm>
        </p:grpSpPr>
        <p:sp>
          <p:nvSpPr>
            <p:cNvPr id="24" name="Rectangle 23"/>
            <p:cNvSpPr/>
            <p:nvPr/>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kern="1200" cap="none" normalizeH="0" baseline="0">
                <a:ln>
                  <a:noFill/>
                </a:ln>
                <a:solidFill>
                  <a:schemeClr val="tx1"/>
                </a:solidFill>
                <a:effectLst/>
                <a:latin typeface="Arial" charset="0"/>
              </a:endParaRPr>
            </a:p>
          </p:txBody>
        </p:sp>
        <p:pic>
          <p:nvPicPr>
            <p:cNvPr id="25" name="Picture 24" descr="EuropeanFlag-star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sp>
        <p:nvSpPr>
          <p:cNvPr id="27" name="Picture Placeholder 10"/>
          <p:cNvSpPr>
            <a:spLocks noGrp="1"/>
          </p:cNvSpPr>
          <p:nvPr>
            <p:ph type="pic" sz="quarter" idx="10" hasCustomPrompt="1"/>
          </p:nvPr>
        </p:nvSpPr>
        <p:spPr>
          <a:xfrm>
            <a:off x="3023659" y="5759500"/>
            <a:ext cx="1727167"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Tree>
    <p:extLst>
      <p:ext uri="{BB962C8B-B14F-4D97-AF65-F5344CB8AC3E}">
        <p14:creationId xmlns:p14="http://schemas.microsoft.com/office/powerpoint/2010/main" val="53982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E7286-43AD-6944-875A-388F39145B14}" type="datetime1">
              <a:rPr lang="sv-SE" smtClean="0"/>
              <a:t>2020-02-26</a:t>
            </a:fld>
            <a:endParaRPr lang="en-GB"/>
          </a:p>
        </p:txBody>
      </p:sp>
      <p:sp>
        <p:nvSpPr>
          <p:cNvPr id="6" name="Footer Placeholder 5"/>
          <p:cNvSpPr>
            <a:spLocks noGrp="1"/>
          </p:cNvSpPr>
          <p:nvPr>
            <p:ph type="ftr" sz="quarter" idx="11"/>
          </p:nvPr>
        </p:nvSpPr>
        <p:spPr/>
        <p:txBody>
          <a:bodyPr/>
          <a:lstStyle/>
          <a:p>
            <a:r>
              <a:rPr lang="en-GB" smtClean="0"/>
              <a:t>Jonsson</a:t>
            </a:r>
            <a:endParaRPr lang="en-GB"/>
          </a:p>
        </p:txBody>
      </p:sp>
      <p:sp>
        <p:nvSpPr>
          <p:cNvPr id="7" name="Slide Number Placeholder 6"/>
          <p:cNvSpPr>
            <a:spLocks noGrp="1"/>
          </p:cNvSpPr>
          <p:nvPr>
            <p:ph type="sldNum" sz="quarter" idx="12"/>
          </p:nvPr>
        </p:nvSpPr>
        <p:spPr/>
        <p:txBody>
          <a:bodyPr/>
          <a:lstStyle/>
          <a:p>
            <a:fld id="{E7820E0F-EF6C-A547-9B31-51BCDFCAA598}" type="slidenum">
              <a:rPr lang="en-GB" smtClean="0"/>
              <a:t>‹#›</a:t>
            </a:fld>
            <a:endParaRPr lang="en-GB"/>
          </a:p>
        </p:txBody>
      </p:sp>
    </p:spTree>
    <p:extLst>
      <p:ext uri="{BB962C8B-B14F-4D97-AF65-F5344CB8AC3E}">
        <p14:creationId xmlns:p14="http://schemas.microsoft.com/office/powerpoint/2010/main" val="120505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9354A-ED66-404A-AA59-FCBDECE44AB3}" type="datetime1">
              <a:rPr lang="sv-SE" smtClean="0"/>
              <a:t>2020-02-26</a:t>
            </a:fld>
            <a:endParaRPr lang="en-GB"/>
          </a:p>
        </p:txBody>
      </p:sp>
      <p:sp>
        <p:nvSpPr>
          <p:cNvPr id="6" name="Footer Placeholder 5"/>
          <p:cNvSpPr>
            <a:spLocks noGrp="1"/>
          </p:cNvSpPr>
          <p:nvPr>
            <p:ph type="ftr" sz="quarter" idx="11"/>
          </p:nvPr>
        </p:nvSpPr>
        <p:spPr/>
        <p:txBody>
          <a:bodyPr/>
          <a:lstStyle/>
          <a:p>
            <a:r>
              <a:rPr lang="en-GB" smtClean="0"/>
              <a:t>Jonsson</a:t>
            </a:r>
            <a:endParaRPr lang="en-GB"/>
          </a:p>
        </p:txBody>
      </p:sp>
      <p:sp>
        <p:nvSpPr>
          <p:cNvPr id="7" name="Slide Number Placeholder 6"/>
          <p:cNvSpPr>
            <a:spLocks noGrp="1"/>
          </p:cNvSpPr>
          <p:nvPr>
            <p:ph type="sldNum" sz="quarter" idx="12"/>
          </p:nvPr>
        </p:nvSpPr>
        <p:spPr/>
        <p:txBody>
          <a:bodyPr/>
          <a:lstStyle/>
          <a:p>
            <a:fld id="{E7820E0F-EF6C-A547-9B31-51BCDFCAA598}" type="slidenum">
              <a:rPr lang="en-GB" smtClean="0"/>
              <a:t>‹#›</a:t>
            </a:fld>
            <a:endParaRPr lang="en-GB"/>
          </a:p>
        </p:txBody>
      </p:sp>
    </p:spTree>
    <p:extLst>
      <p:ext uri="{BB962C8B-B14F-4D97-AF65-F5344CB8AC3E}">
        <p14:creationId xmlns:p14="http://schemas.microsoft.com/office/powerpoint/2010/main" val="505951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FDAB7B-7F6A-3B42-9A51-B9386F830C10}"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a:t>
            </a:fld>
            <a:endParaRPr lang="en-GB"/>
          </a:p>
        </p:txBody>
      </p:sp>
    </p:spTree>
    <p:extLst>
      <p:ext uri="{BB962C8B-B14F-4D97-AF65-F5344CB8AC3E}">
        <p14:creationId xmlns:p14="http://schemas.microsoft.com/office/powerpoint/2010/main" val="1639925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C796D1-D6E2-9049-91B4-C41C22BD355A}"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a:t>
            </a:fld>
            <a:endParaRPr lang="en-GB"/>
          </a:p>
        </p:txBody>
      </p:sp>
    </p:spTree>
    <p:extLst>
      <p:ext uri="{BB962C8B-B14F-4D97-AF65-F5344CB8AC3E}">
        <p14:creationId xmlns:p14="http://schemas.microsoft.com/office/powerpoint/2010/main" val="1423929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12192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noFill/>
              </a:ln>
              <a:effectLst/>
            </a:endParaRPr>
          </a:p>
        </p:txBody>
      </p:sp>
      <p:pic>
        <p:nvPicPr>
          <p:cNvPr id="8" name="Picture 7"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2546" y="116632"/>
            <a:ext cx="554930" cy="465708"/>
          </a:xfrm>
          <a:prstGeom prst="rect">
            <a:avLst/>
          </a:prstGeom>
        </p:spPr>
      </p:pic>
      <p:sp>
        <p:nvSpPr>
          <p:cNvPr id="2" name="Title 1"/>
          <p:cNvSpPr>
            <a:spLocks noGrp="1"/>
          </p:cNvSpPr>
          <p:nvPr>
            <p:ph type="title"/>
          </p:nvPr>
        </p:nvSpPr>
        <p:spPr>
          <a:xfrm>
            <a:off x="436098" y="116633"/>
            <a:ext cx="10550770" cy="446075"/>
          </a:xfrm>
        </p:spPr>
        <p:txBody>
          <a:bodyPr>
            <a:noAutofit/>
          </a:bodyPr>
          <a:lstStyle>
            <a:lvl1pPr>
              <a:defRPr sz="3200" b="1"/>
            </a:lvl1pPr>
          </a:lstStyle>
          <a:p>
            <a:r>
              <a:rPr lang="en-US" dirty="0" smtClean="0"/>
              <a:t>Click to edit Master title style</a:t>
            </a:r>
            <a:endParaRPr lang="en-GB" dirty="0"/>
          </a:p>
        </p:txBody>
      </p:sp>
      <p:sp>
        <p:nvSpPr>
          <p:cNvPr id="3" name="Content Placeholder 2"/>
          <p:cNvSpPr>
            <a:spLocks noGrp="1"/>
          </p:cNvSpPr>
          <p:nvPr>
            <p:ph idx="1"/>
          </p:nvPr>
        </p:nvSpPr>
        <p:spPr>
          <a:xfrm>
            <a:off x="436098" y="1280160"/>
            <a:ext cx="11167376" cy="4896803"/>
          </a:xfrm>
        </p:spPr>
        <p:txBody>
          <a:bodyPr/>
          <a:lstStyle>
            <a:lvl1pPr>
              <a:defRPr sz="2600"/>
            </a:lvl1pPr>
            <a:lvl3pPr>
              <a:defRPr sz="2200"/>
            </a:lvl3pPr>
            <a:lvl4pPr>
              <a:defRPr sz="2200"/>
            </a:lvl4pPr>
            <a:lvl5pPr>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36098" y="6356350"/>
            <a:ext cx="2743200" cy="365125"/>
          </a:xfrm>
        </p:spPr>
        <p:txBody>
          <a:bodyPr/>
          <a:lstStyle/>
          <a:p>
            <a:fld id="{B296FCDB-95C8-CF48-9885-C1FAF9E4A353}" type="datetime1">
              <a:rPr lang="sv-SE" smtClean="0"/>
              <a:t>2020-02-26</a:t>
            </a:fld>
            <a:endParaRPr lang="en-GB"/>
          </a:p>
        </p:txBody>
      </p:sp>
      <p:sp>
        <p:nvSpPr>
          <p:cNvPr id="5" name="Footer Placeholder 4"/>
          <p:cNvSpPr>
            <a:spLocks noGrp="1"/>
          </p:cNvSpPr>
          <p:nvPr>
            <p:ph type="ftr" sz="quarter" idx="11"/>
          </p:nvPr>
        </p:nvSpPr>
        <p:spPr>
          <a:xfrm>
            <a:off x="3962386" y="6356350"/>
            <a:ext cx="4114800" cy="365125"/>
          </a:xfrm>
        </p:spPr>
        <p:txBody>
          <a:bodyPr/>
          <a:lstStyle/>
          <a:p>
            <a:r>
              <a:rPr lang="en-GB" smtClean="0"/>
              <a:t>Jonsson</a:t>
            </a:r>
            <a:endParaRPr lang="en-GB"/>
          </a:p>
        </p:txBody>
      </p:sp>
      <p:sp>
        <p:nvSpPr>
          <p:cNvPr id="6" name="Slide Number Placeholder 5"/>
          <p:cNvSpPr>
            <a:spLocks noGrp="1"/>
          </p:cNvSpPr>
          <p:nvPr>
            <p:ph type="sldNum" sz="quarter" idx="12"/>
          </p:nvPr>
        </p:nvSpPr>
        <p:spPr>
          <a:xfrm>
            <a:off x="8860274" y="6356350"/>
            <a:ext cx="2743200" cy="365125"/>
          </a:xfrm>
        </p:spPr>
        <p:txBody>
          <a:bodyPr/>
          <a:lstStyle/>
          <a:p>
            <a:fld id="{E7820E0F-EF6C-A547-9B31-51BCDFCAA598}" type="slidenum">
              <a:rPr lang="en-GB" smtClean="0"/>
              <a:t>‹#›</a:t>
            </a:fld>
            <a:endParaRPr lang="en-GB"/>
          </a:p>
        </p:txBody>
      </p:sp>
    </p:spTree>
    <p:extLst>
      <p:ext uri="{BB962C8B-B14F-4D97-AF65-F5344CB8AC3E}">
        <p14:creationId xmlns:p14="http://schemas.microsoft.com/office/powerpoint/2010/main" val="1629075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5" name="Rectangle 4"/>
          <p:cNvSpPr/>
          <p:nvPr userDrawn="1"/>
        </p:nvSpPr>
        <p:spPr>
          <a:xfrm>
            <a:off x="0" y="0"/>
            <a:ext cx="12192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noFill/>
              </a:ln>
              <a:effectLst/>
            </a:endParaRPr>
          </a:p>
        </p:txBody>
      </p:sp>
      <p:sp>
        <p:nvSpPr>
          <p:cNvPr id="2" name="Title 1"/>
          <p:cNvSpPr>
            <a:spLocks noGrp="1"/>
          </p:cNvSpPr>
          <p:nvPr>
            <p:ph type="title"/>
          </p:nvPr>
        </p:nvSpPr>
        <p:spPr>
          <a:xfrm>
            <a:off x="609600" y="76200"/>
            <a:ext cx="10058400" cy="457200"/>
          </a:xfrm>
        </p:spPr>
        <p:txBody>
          <a:bodyPr>
            <a:noAutofit/>
          </a:bodyPr>
          <a:lstStyle>
            <a:lvl1pPr algn="l">
              <a:lnSpc>
                <a:spcPts val="3200"/>
              </a:lnSpc>
              <a:defRPr sz="32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1412776"/>
            <a:ext cx="10972800" cy="4896544"/>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4"/>
          <p:cNvSpPr>
            <a:spLocks noGrp="1"/>
          </p:cNvSpPr>
          <p:nvPr>
            <p:ph type="ftr" sz="quarter" idx="11"/>
          </p:nvPr>
        </p:nvSpPr>
        <p:spPr>
          <a:xfrm>
            <a:off x="623392" y="6545238"/>
            <a:ext cx="10986971"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smtClean="0"/>
              <a:t>Jonsson</a:t>
            </a:r>
            <a:endParaRPr lang="en-GB" dirty="0"/>
          </a:p>
        </p:txBody>
      </p:sp>
      <p:pic>
        <p:nvPicPr>
          <p:cNvPr id="4" name="Picture 3"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2545" y="116632"/>
            <a:ext cx="610929" cy="465708"/>
          </a:xfrm>
          <a:prstGeom prst="rect">
            <a:avLst/>
          </a:prstGeom>
        </p:spPr>
      </p:pic>
    </p:spTree>
    <p:extLst>
      <p:ext uri="{BB962C8B-B14F-4D97-AF65-F5344CB8AC3E}">
        <p14:creationId xmlns:p14="http://schemas.microsoft.com/office/powerpoint/2010/main" val="130937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810E928-6C9F-D44C-9FBE-35E624B14D3D}"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a:t>
            </a:fld>
            <a:endParaRPr lang="en-GB"/>
          </a:p>
        </p:txBody>
      </p:sp>
    </p:spTree>
    <p:extLst>
      <p:ext uri="{BB962C8B-B14F-4D97-AF65-F5344CB8AC3E}">
        <p14:creationId xmlns:p14="http://schemas.microsoft.com/office/powerpoint/2010/main" val="103177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4C6C7-BE06-B941-A13A-9D2A3E014CE4}"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a:t>
            </a:fld>
            <a:endParaRPr lang="en-GB"/>
          </a:p>
        </p:txBody>
      </p:sp>
    </p:spTree>
    <p:extLst>
      <p:ext uri="{BB962C8B-B14F-4D97-AF65-F5344CB8AC3E}">
        <p14:creationId xmlns:p14="http://schemas.microsoft.com/office/powerpoint/2010/main" val="160203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D61895-CEC4-0944-A4FD-BA8D19076D84}" type="datetime1">
              <a:rPr lang="sv-SE" smtClean="0"/>
              <a:t>2020-02-26</a:t>
            </a:fld>
            <a:endParaRPr lang="en-GB"/>
          </a:p>
        </p:txBody>
      </p:sp>
      <p:sp>
        <p:nvSpPr>
          <p:cNvPr id="6" name="Footer Placeholder 5"/>
          <p:cNvSpPr>
            <a:spLocks noGrp="1"/>
          </p:cNvSpPr>
          <p:nvPr>
            <p:ph type="ftr" sz="quarter" idx="11"/>
          </p:nvPr>
        </p:nvSpPr>
        <p:spPr/>
        <p:txBody>
          <a:bodyPr/>
          <a:lstStyle/>
          <a:p>
            <a:r>
              <a:rPr lang="en-GB" smtClean="0"/>
              <a:t>Jonsson</a:t>
            </a:r>
            <a:endParaRPr lang="en-GB"/>
          </a:p>
        </p:txBody>
      </p:sp>
      <p:sp>
        <p:nvSpPr>
          <p:cNvPr id="7" name="Slide Number Placeholder 6"/>
          <p:cNvSpPr>
            <a:spLocks noGrp="1"/>
          </p:cNvSpPr>
          <p:nvPr>
            <p:ph type="sldNum" sz="quarter" idx="12"/>
          </p:nvPr>
        </p:nvSpPr>
        <p:spPr/>
        <p:txBody>
          <a:bodyPr/>
          <a:lstStyle/>
          <a:p>
            <a:fld id="{E7820E0F-EF6C-A547-9B31-51BCDFCAA598}" type="slidenum">
              <a:rPr lang="en-GB" smtClean="0"/>
              <a:t>‹#›</a:t>
            </a:fld>
            <a:endParaRPr lang="en-GB"/>
          </a:p>
        </p:txBody>
      </p:sp>
    </p:spTree>
    <p:extLst>
      <p:ext uri="{BB962C8B-B14F-4D97-AF65-F5344CB8AC3E}">
        <p14:creationId xmlns:p14="http://schemas.microsoft.com/office/powerpoint/2010/main" val="318380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B991CA-16E7-6345-8567-7B408CD4D0FA}" type="datetime1">
              <a:rPr lang="sv-SE" smtClean="0"/>
              <a:t>2020-02-26</a:t>
            </a:fld>
            <a:endParaRPr lang="en-GB"/>
          </a:p>
        </p:txBody>
      </p:sp>
      <p:sp>
        <p:nvSpPr>
          <p:cNvPr id="8" name="Footer Placeholder 7"/>
          <p:cNvSpPr>
            <a:spLocks noGrp="1"/>
          </p:cNvSpPr>
          <p:nvPr>
            <p:ph type="ftr" sz="quarter" idx="11"/>
          </p:nvPr>
        </p:nvSpPr>
        <p:spPr/>
        <p:txBody>
          <a:bodyPr/>
          <a:lstStyle/>
          <a:p>
            <a:r>
              <a:rPr lang="en-GB" smtClean="0"/>
              <a:t>Jonsson</a:t>
            </a:r>
            <a:endParaRPr lang="en-GB"/>
          </a:p>
        </p:txBody>
      </p:sp>
      <p:sp>
        <p:nvSpPr>
          <p:cNvPr id="9" name="Slide Number Placeholder 8"/>
          <p:cNvSpPr>
            <a:spLocks noGrp="1"/>
          </p:cNvSpPr>
          <p:nvPr>
            <p:ph type="sldNum" sz="quarter" idx="12"/>
          </p:nvPr>
        </p:nvSpPr>
        <p:spPr/>
        <p:txBody>
          <a:bodyPr/>
          <a:lstStyle/>
          <a:p>
            <a:fld id="{E7820E0F-EF6C-A547-9B31-51BCDFCAA598}" type="slidenum">
              <a:rPr lang="en-GB" smtClean="0"/>
              <a:t>‹#›</a:t>
            </a:fld>
            <a:endParaRPr lang="en-GB"/>
          </a:p>
        </p:txBody>
      </p:sp>
    </p:spTree>
    <p:extLst>
      <p:ext uri="{BB962C8B-B14F-4D97-AF65-F5344CB8AC3E}">
        <p14:creationId xmlns:p14="http://schemas.microsoft.com/office/powerpoint/2010/main" val="1645097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B60C275-A9BE-D045-BF4E-2C5B66BF7BEE}" type="datetime1">
              <a:rPr lang="sv-SE" smtClean="0"/>
              <a:t>2020-02-26</a:t>
            </a:fld>
            <a:endParaRPr lang="en-GB"/>
          </a:p>
        </p:txBody>
      </p:sp>
      <p:sp>
        <p:nvSpPr>
          <p:cNvPr id="4" name="Footer Placeholder 3"/>
          <p:cNvSpPr>
            <a:spLocks noGrp="1"/>
          </p:cNvSpPr>
          <p:nvPr>
            <p:ph type="ftr" sz="quarter" idx="11"/>
          </p:nvPr>
        </p:nvSpPr>
        <p:spPr/>
        <p:txBody>
          <a:bodyPr/>
          <a:lstStyle/>
          <a:p>
            <a:r>
              <a:rPr lang="en-GB" smtClean="0"/>
              <a:t>Jonsson</a:t>
            </a:r>
            <a:endParaRPr lang="en-GB"/>
          </a:p>
        </p:txBody>
      </p:sp>
      <p:sp>
        <p:nvSpPr>
          <p:cNvPr id="5" name="Slide Number Placeholder 4"/>
          <p:cNvSpPr>
            <a:spLocks noGrp="1"/>
          </p:cNvSpPr>
          <p:nvPr>
            <p:ph type="sldNum" sz="quarter" idx="12"/>
          </p:nvPr>
        </p:nvSpPr>
        <p:spPr/>
        <p:txBody>
          <a:bodyPr/>
          <a:lstStyle/>
          <a:p>
            <a:fld id="{E7820E0F-EF6C-A547-9B31-51BCDFCAA598}" type="slidenum">
              <a:rPr lang="en-GB" smtClean="0"/>
              <a:t>‹#›</a:t>
            </a:fld>
            <a:endParaRPr lang="en-GB"/>
          </a:p>
        </p:txBody>
      </p:sp>
    </p:spTree>
    <p:extLst>
      <p:ext uri="{BB962C8B-B14F-4D97-AF65-F5344CB8AC3E}">
        <p14:creationId xmlns:p14="http://schemas.microsoft.com/office/powerpoint/2010/main" val="29732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92C90-9693-2341-953D-7C4839BE48C5}" type="datetime1">
              <a:rPr lang="sv-SE" smtClean="0"/>
              <a:t>2020-02-26</a:t>
            </a:fld>
            <a:endParaRPr lang="en-GB"/>
          </a:p>
        </p:txBody>
      </p:sp>
      <p:sp>
        <p:nvSpPr>
          <p:cNvPr id="3" name="Footer Placeholder 2"/>
          <p:cNvSpPr>
            <a:spLocks noGrp="1"/>
          </p:cNvSpPr>
          <p:nvPr>
            <p:ph type="ftr" sz="quarter" idx="11"/>
          </p:nvPr>
        </p:nvSpPr>
        <p:spPr/>
        <p:txBody>
          <a:bodyPr/>
          <a:lstStyle/>
          <a:p>
            <a:r>
              <a:rPr lang="en-GB" smtClean="0"/>
              <a:t>Jonsson</a:t>
            </a:r>
            <a:endParaRPr lang="en-GB"/>
          </a:p>
        </p:txBody>
      </p:sp>
      <p:sp>
        <p:nvSpPr>
          <p:cNvPr id="4" name="Slide Number Placeholder 3"/>
          <p:cNvSpPr>
            <a:spLocks noGrp="1"/>
          </p:cNvSpPr>
          <p:nvPr>
            <p:ph type="sldNum" sz="quarter" idx="12"/>
          </p:nvPr>
        </p:nvSpPr>
        <p:spPr/>
        <p:txBody>
          <a:bodyPr/>
          <a:lstStyle/>
          <a:p>
            <a:fld id="{E7820E0F-EF6C-A547-9B31-51BCDFCAA598}" type="slidenum">
              <a:rPr lang="en-GB" smtClean="0"/>
              <a:t>‹#›</a:t>
            </a:fld>
            <a:endParaRPr lang="en-GB"/>
          </a:p>
        </p:txBody>
      </p:sp>
    </p:spTree>
    <p:extLst>
      <p:ext uri="{BB962C8B-B14F-4D97-AF65-F5344CB8AC3E}">
        <p14:creationId xmlns:p14="http://schemas.microsoft.com/office/powerpoint/2010/main" val="20765134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B4461-E376-8B49-98ED-A7F3C1D507B3}" type="datetime1">
              <a:rPr lang="sv-SE" smtClean="0"/>
              <a:t>2020-02-26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Jonsson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20E0F-EF6C-A547-9B31-51BCDFCAA598}" type="slidenum">
              <a:rPr lang="en-GB" smtClean="0"/>
              <a:t>‹#›</a:t>
            </a:fld>
            <a:endParaRPr lang="en-GB"/>
          </a:p>
        </p:txBody>
      </p:sp>
    </p:spTree>
    <p:extLst>
      <p:ext uri="{BB962C8B-B14F-4D97-AF65-F5344CB8AC3E}">
        <p14:creationId xmlns:p14="http://schemas.microsoft.com/office/powerpoint/2010/main" val="640971604"/>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61" r:id="rId3"/>
    <p:sldLayoutId id="2147483649"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spreadsheets/d/1Ps-cGQyKNsYTObCr5Kqu58bXBNQdH45Fjpz5QD0hLB0/edit?usp=sharin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users.euro-fusion.org/iterphysicswiki/index.php/ETS-6_Documenta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WIMAS-2 / </a:t>
            </a:r>
            <a:r>
              <a:rPr lang="en-GB" dirty="0" smtClean="0"/>
              <a:t>WIMAS-4 </a:t>
            </a:r>
            <a:r>
              <a:rPr lang="en-GB" dirty="0" smtClean="0"/>
              <a:t>: Planning 2020</a:t>
            </a:r>
            <a:endParaRPr lang="en-GB" dirty="0"/>
          </a:p>
        </p:txBody>
      </p:sp>
      <p:sp>
        <p:nvSpPr>
          <p:cNvPr id="5" name="Subtitle 4"/>
          <p:cNvSpPr>
            <a:spLocks noGrp="1"/>
          </p:cNvSpPr>
          <p:nvPr>
            <p:ph type="subTitle" idx="1"/>
          </p:nvPr>
        </p:nvSpPr>
        <p:spPr>
          <a:xfrm>
            <a:off x="365760" y="4140926"/>
            <a:ext cx="11625943" cy="1149532"/>
          </a:xfrm>
        </p:spPr>
        <p:txBody>
          <a:bodyPr>
            <a:normAutofit/>
          </a:bodyPr>
          <a:lstStyle/>
          <a:p>
            <a:r>
              <a:rPr lang="en-GB" b="0" dirty="0" smtClean="0"/>
              <a:t>Thomas Jonsson</a:t>
            </a:r>
            <a:endParaRPr lang="en-GB" b="0" dirty="0"/>
          </a:p>
        </p:txBody>
      </p:sp>
      <p:pic>
        <p:nvPicPr>
          <p:cNvPr id="8" name="Picture Placeholder 1"/>
          <p:cNvPicPr>
            <a:picLocks noChangeAspect="1"/>
          </p:cNvPicPr>
          <p:nvPr/>
        </p:nvPicPr>
        <p:blipFill>
          <a:blip r:embed="rId2">
            <a:extLst>
              <a:ext uri="{28A0092B-C50C-407E-A947-70E740481C1C}">
                <a14:useLocalDpi xmlns:a14="http://schemas.microsoft.com/office/drawing/2010/main" val="0"/>
              </a:ext>
            </a:extLst>
          </a:blip>
          <a:srcRect t="10639" b="10639"/>
          <a:stretch>
            <a:fillRect/>
          </a:stretch>
        </p:blipFill>
        <p:spPr>
          <a:xfrm>
            <a:off x="864613" y="5733256"/>
            <a:ext cx="1727167" cy="905669"/>
          </a:xfrm>
          <a:prstGeom prst="rect">
            <a:avLst/>
          </a:prstGeom>
        </p:spPr>
      </p:pic>
    </p:spTree>
    <p:extLst>
      <p:ext uri="{BB962C8B-B14F-4D97-AF65-F5344CB8AC3E}">
        <p14:creationId xmlns:p14="http://schemas.microsoft.com/office/powerpoint/2010/main" val="113252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Requirement of key </a:t>
            </a:r>
            <a:r>
              <a:rPr lang="en-GB" dirty="0" smtClean="0"/>
              <a:t>stakeholders: WEST</a:t>
            </a:r>
            <a:endParaRPr lang="en-GB" dirty="0"/>
          </a:p>
        </p:txBody>
      </p:sp>
      <p:sp>
        <p:nvSpPr>
          <p:cNvPr id="4" name="Date Placeholder 3"/>
          <p:cNvSpPr>
            <a:spLocks noGrp="1"/>
          </p:cNvSpPr>
          <p:nvPr>
            <p:ph type="dt" sz="half" idx="10"/>
          </p:nvPr>
        </p:nvSpPr>
        <p:spPr/>
        <p:txBody>
          <a:bodyPr/>
          <a:lstStyle/>
          <a:p>
            <a:fld id="{B296FCDB-95C8-CF48-9885-C1FAF9E4A353}"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10</a:t>
            </a:fld>
            <a:endParaRPr lang="en-GB"/>
          </a:p>
        </p:txBody>
      </p:sp>
      <p:sp>
        <p:nvSpPr>
          <p:cNvPr id="8" name="TextBox 7">
            <a:extLst>
              <a:ext uri="{FF2B5EF4-FFF2-40B4-BE49-F238E27FC236}">
                <a16:creationId xmlns="" xmlns:a16="http://schemas.microsoft.com/office/drawing/2014/main" id="{8A6655B1-25DC-554D-B77E-AA20A0A7B4FA}"/>
              </a:ext>
            </a:extLst>
          </p:cNvPr>
          <p:cNvSpPr txBox="1"/>
          <p:nvPr/>
        </p:nvSpPr>
        <p:spPr>
          <a:xfrm>
            <a:off x="436098" y="1531035"/>
            <a:ext cx="11273302" cy="2893100"/>
          </a:xfrm>
          <a:prstGeom prst="rect">
            <a:avLst/>
          </a:prstGeom>
          <a:solidFill>
            <a:schemeClr val="accent2">
              <a:alpha val="60000"/>
            </a:schemeClr>
          </a:solidFill>
        </p:spPr>
        <p:txBody>
          <a:bodyPr wrap="square" rtlCol="0">
            <a:spAutoFit/>
          </a:bodyPr>
          <a:lstStyle/>
          <a:p>
            <a:pPr marL="534988" lvl="1" indent="-457200">
              <a:lnSpc>
                <a:spcPct val="100000"/>
              </a:lnSpc>
              <a:buFont typeface="+mj-lt"/>
              <a:buAutoNum type="arabicPeriod"/>
            </a:pPr>
            <a:r>
              <a:rPr lang="fr-FR" sz="2600" b="1" dirty="0" err="1"/>
              <a:t>Ohmic</a:t>
            </a:r>
            <a:r>
              <a:rPr lang="fr-FR" sz="2600" b="1" dirty="0"/>
              <a:t> phases, </a:t>
            </a:r>
            <a:r>
              <a:rPr lang="fr-FR" sz="2600" b="1" dirty="0" err="1"/>
              <a:t>study</a:t>
            </a:r>
            <a:r>
              <a:rPr lang="fr-FR" sz="2600" b="1" dirty="0"/>
              <a:t> the N</a:t>
            </a:r>
            <a:r>
              <a:rPr lang="fr-FR" sz="2600" b="1" baseline="-25000" dirty="0"/>
              <a:t>2 </a:t>
            </a:r>
            <a:r>
              <a:rPr lang="fr-FR" sz="2600" b="1" dirty="0" err="1"/>
              <a:t>seeding</a:t>
            </a:r>
            <a:r>
              <a:rPr lang="fr-FR" sz="2600" b="1" dirty="0"/>
              <a:t> impact</a:t>
            </a:r>
            <a:r>
              <a:rPr lang="fr-FR" sz="2600" baseline="-25000" dirty="0"/>
              <a:t>: </a:t>
            </a:r>
            <a:r>
              <a:rPr lang="fr-FR" sz="2600" dirty="0" err="1"/>
              <a:t>with</a:t>
            </a:r>
            <a:r>
              <a:rPr lang="fr-FR" sz="2600" dirty="0"/>
              <a:t> </a:t>
            </a:r>
            <a:r>
              <a:rPr lang="fr-FR" sz="2600" dirty="0" err="1"/>
              <a:t>heat</a:t>
            </a:r>
            <a:r>
              <a:rPr lang="fr-FR" sz="2600" dirty="0"/>
              <a:t>/</a:t>
            </a:r>
            <a:r>
              <a:rPr lang="fr-FR" sz="2600" dirty="0" err="1"/>
              <a:t>particle</a:t>
            </a:r>
            <a:r>
              <a:rPr lang="fr-FR" sz="2600" dirty="0"/>
              <a:t> </a:t>
            </a:r>
            <a:r>
              <a:rPr lang="fr-FR" sz="2600" dirty="0" err="1"/>
              <a:t>prediction</a:t>
            </a:r>
            <a:r>
              <a:rPr lang="fr-FR" sz="2600" dirty="0"/>
              <a:t> and W radiation + </a:t>
            </a:r>
            <a:r>
              <a:rPr lang="fr-FR" sz="2600" dirty="0" err="1"/>
              <a:t>current</a:t>
            </a:r>
            <a:r>
              <a:rPr lang="fr-FR" sz="2600" dirty="0"/>
              <a:t> diffusion: </a:t>
            </a:r>
            <a:r>
              <a:rPr lang="fr-FR" sz="2600" dirty="0">
                <a:solidFill>
                  <a:srgbClr val="FF0000"/>
                </a:solidFill>
              </a:rPr>
              <a:t>#55797 </a:t>
            </a:r>
            <a:r>
              <a:rPr lang="fr-FR" sz="2600" dirty="0"/>
              <a:t>(no N</a:t>
            </a:r>
            <a:r>
              <a:rPr lang="fr-FR" sz="2600" baseline="-25000" dirty="0"/>
              <a:t>2</a:t>
            </a:r>
            <a:r>
              <a:rPr lang="fr-FR" sz="2600" dirty="0"/>
              <a:t>) vs </a:t>
            </a:r>
            <a:r>
              <a:rPr lang="fr-FR" sz="2600" dirty="0">
                <a:solidFill>
                  <a:srgbClr val="FF0000"/>
                </a:solidFill>
              </a:rPr>
              <a:t>#55799</a:t>
            </a:r>
            <a:r>
              <a:rPr lang="fr-FR" sz="2600" dirty="0"/>
              <a:t> (</a:t>
            </a:r>
            <a:r>
              <a:rPr lang="fr-FR" sz="2600" dirty="0" err="1"/>
              <a:t>with</a:t>
            </a:r>
            <a:r>
              <a:rPr lang="fr-FR" sz="2600" dirty="0"/>
              <a:t> N</a:t>
            </a:r>
            <a:r>
              <a:rPr lang="fr-FR" sz="2600" baseline="-25000" dirty="0"/>
              <a:t>2</a:t>
            </a:r>
            <a:r>
              <a:rPr lang="fr-FR" sz="2600" dirty="0"/>
              <a:t>)</a:t>
            </a:r>
            <a:endParaRPr lang="en-US" sz="2600" dirty="0"/>
          </a:p>
          <a:p>
            <a:pPr marL="534988" lvl="1" indent="-457200">
              <a:lnSpc>
                <a:spcPct val="100000"/>
              </a:lnSpc>
              <a:buFont typeface="+mj-lt"/>
              <a:buAutoNum type="arabicPeriod"/>
            </a:pPr>
            <a:r>
              <a:rPr lang="en-US" sz="2600" b="1" dirty="0"/>
              <a:t>ICRH </a:t>
            </a:r>
            <a:r>
              <a:rPr lang="en-US" sz="2600" dirty="0"/>
              <a:t>absorption</a:t>
            </a:r>
            <a:r>
              <a:rPr lang="en-US" sz="2600" b="1" dirty="0"/>
              <a:t>: ion vs electron heating</a:t>
            </a:r>
            <a:r>
              <a:rPr lang="en-US" sz="2600" dirty="0"/>
              <a:t>, role of W radiation </a:t>
            </a:r>
            <a:r>
              <a:rPr lang="en-US" sz="2600" dirty="0">
                <a:solidFill>
                  <a:srgbClr val="FF0000"/>
                </a:solidFill>
              </a:rPr>
              <a:t>#55612</a:t>
            </a:r>
          </a:p>
          <a:p>
            <a:pPr marL="534988" lvl="1" indent="-457200">
              <a:lnSpc>
                <a:spcPct val="100000"/>
              </a:lnSpc>
              <a:buFont typeface="+mj-lt"/>
              <a:buAutoNum type="arabicPeriod"/>
            </a:pPr>
            <a:r>
              <a:rPr lang="en-US" sz="2600" b="1" dirty="0"/>
              <a:t>L-H oscillating transitions</a:t>
            </a:r>
            <a:r>
              <a:rPr lang="en-US" sz="2600" dirty="0"/>
              <a:t>: W transport/radiation through the pedestal, with interpretative pedestal, but predictive W transport/radiation, </a:t>
            </a:r>
            <a:r>
              <a:rPr lang="en-US" sz="2600" dirty="0">
                <a:solidFill>
                  <a:srgbClr val="FF0000"/>
                </a:solidFill>
              </a:rPr>
              <a:t># 54719</a:t>
            </a:r>
          </a:p>
          <a:p>
            <a:pPr marL="534988" lvl="1" indent="-457200">
              <a:lnSpc>
                <a:spcPct val="100000"/>
              </a:lnSpc>
              <a:buFont typeface="+mj-lt"/>
              <a:buAutoNum type="arabicPeriod"/>
            </a:pPr>
            <a:r>
              <a:rPr lang="en-US" sz="2600" dirty="0"/>
              <a:t>Long pulse modelling, explaining why </a:t>
            </a:r>
            <a:r>
              <a:rPr lang="en-US" sz="2600" b="1" dirty="0"/>
              <a:t>no W accumulation </a:t>
            </a:r>
            <a:r>
              <a:rPr lang="en-US" sz="2600" dirty="0">
                <a:solidFill>
                  <a:srgbClr val="FF0000"/>
                </a:solidFill>
              </a:rPr>
              <a:t>#55787</a:t>
            </a:r>
            <a:r>
              <a:rPr lang="en-US" sz="2600" dirty="0"/>
              <a:t> : need </a:t>
            </a:r>
            <a:r>
              <a:rPr lang="en-US" sz="2600" b="1" dirty="0"/>
              <a:t>LHCD </a:t>
            </a:r>
            <a:r>
              <a:rPr lang="en-US" sz="2600" dirty="0"/>
              <a:t>module</a:t>
            </a:r>
            <a:r>
              <a:rPr lang="en-US" sz="2600" dirty="0" smtClean="0"/>
              <a:t>.</a:t>
            </a:r>
            <a:endParaRPr lang="en-US" sz="2600" dirty="0"/>
          </a:p>
        </p:txBody>
      </p:sp>
    </p:spTree>
    <p:extLst>
      <p:ext uri="{BB962C8B-B14F-4D97-AF65-F5344CB8AC3E}">
        <p14:creationId xmlns:p14="http://schemas.microsoft.com/office/powerpoint/2010/main" val="1361393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JET 2019 requirements</a:t>
            </a:r>
            <a:endParaRPr lang="en-GB" dirty="0"/>
          </a:p>
        </p:txBody>
      </p:sp>
      <p:sp>
        <p:nvSpPr>
          <p:cNvPr id="3" name="Content Placeholder 2"/>
          <p:cNvSpPr>
            <a:spLocks noGrp="1"/>
          </p:cNvSpPr>
          <p:nvPr>
            <p:ph idx="1"/>
          </p:nvPr>
        </p:nvSpPr>
        <p:spPr>
          <a:xfrm>
            <a:off x="436098" y="1280160"/>
            <a:ext cx="11578102" cy="4896803"/>
          </a:xfrm>
        </p:spPr>
        <p:txBody>
          <a:bodyPr>
            <a:normAutofit fontScale="92500" lnSpcReduction="20000"/>
          </a:bodyPr>
          <a:lstStyle/>
          <a:p>
            <a:pPr marL="514350" indent="-514350">
              <a:buFont typeface="+mj-lt"/>
              <a:buAutoNum type="arabicPeriod"/>
            </a:pPr>
            <a:r>
              <a:rPr lang="en-GB" dirty="0"/>
              <a:t>H/CD workflow: NBI and ICRH heating in DT </a:t>
            </a:r>
            <a:r>
              <a:rPr lang="en-GB" dirty="0" smtClean="0"/>
              <a:t>extrapolated plasmas </a:t>
            </a:r>
            <a:r>
              <a:rPr lang="en-GB" dirty="0"/>
              <a:t>with alpha heating (</a:t>
            </a:r>
            <a:r>
              <a:rPr lang="en-GB" dirty="0" err="1" smtClean="0"/>
              <a:t>thermal,beam-target,beambeam</a:t>
            </a:r>
            <a:r>
              <a:rPr lang="en-GB" dirty="0" smtClean="0"/>
              <a:t>) and </a:t>
            </a:r>
            <a:r>
              <a:rPr lang="en-GB" dirty="0"/>
              <a:t>neutron rate modules</a:t>
            </a:r>
            <a:r>
              <a:rPr lang="en-GB" dirty="0" smtClean="0"/>
              <a:t>.</a:t>
            </a:r>
          </a:p>
          <a:p>
            <a:pPr lvl="1"/>
            <a:r>
              <a:rPr lang="en-GB" dirty="0"/>
              <a:t>Neutron predictions of reference existing </a:t>
            </a:r>
            <a:r>
              <a:rPr lang="en-GB" dirty="0" smtClean="0"/>
              <a:t>discharges (done), but more comparisons </a:t>
            </a:r>
            <a:r>
              <a:rPr lang="en-GB" dirty="0"/>
              <a:t>to TRANSP with new reference shots needed</a:t>
            </a:r>
          </a:p>
          <a:p>
            <a:pPr lvl="1"/>
            <a:r>
              <a:rPr lang="en-GB" dirty="0" smtClean="0"/>
              <a:t>Benchmark </a:t>
            </a:r>
            <a:r>
              <a:rPr lang="en-GB" dirty="0"/>
              <a:t>with JINTRAC/CRONOS/TRANSP for extrapolated </a:t>
            </a:r>
            <a:r>
              <a:rPr lang="en-GB" dirty="0" smtClean="0"/>
              <a:t>DT plasmas </a:t>
            </a:r>
            <a:r>
              <a:rPr lang="mr-IN" dirty="0" smtClean="0"/>
              <a:t>–</a:t>
            </a:r>
            <a:r>
              <a:rPr lang="en-GB" dirty="0" smtClean="0"/>
              <a:t> partly done</a:t>
            </a:r>
          </a:p>
          <a:p>
            <a:pPr marL="514350" indent="-514350">
              <a:buFont typeface="+mj-lt"/>
              <a:buAutoNum type="arabicPeriod"/>
            </a:pPr>
            <a:r>
              <a:rPr lang="en-GB" dirty="0" smtClean="0"/>
              <a:t>Current </a:t>
            </a:r>
            <a:r>
              <a:rPr lang="en-GB" dirty="0"/>
              <a:t>diffusion simulations (including ramp-up and </a:t>
            </a:r>
            <a:r>
              <a:rPr lang="en-GB" dirty="0" err="1" smtClean="0"/>
              <a:t>rampdown</a:t>
            </a:r>
            <a:r>
              <a:rPr lang="en-GB" dirty="0" smtClean="0"/>
              <a:t>, therefore </a:t>
            </a:r>
            <a:r>
              <a:rPr lang="en-GB" dirty="0"/>
              <a:t>evolving equilibrium and possibly with </a:t>
            </a:r>
            <a:r>
              <a:rPr lang="en-GB" dirty="0" smtClean="0"/>
              <a:t>NBI and/or </a:t>
            </a:r>
            <a:r>
              <a:rPr lang="en-GB" dirty="0"/>
              <a:t>ICRH</a:t>
            </a:r>
            <a:r>
              <a:rPr lang="en-GB" dirty="0" smtClean="0"/>
              <a:t>) </a:t>
            </a:r>
            <a:r>
              <a:rPr lang="mr-IN" dirty="0" smtClean="0"/>
              <a:t>–</a:t>
            </a:r>
            <a:r>
              <a:rPr lang="en-GB" dirty="0" smtClean="0"/>
              <a:t> first half of 2020</a:t>
            </a:r>
          </a:p>
          <a:p>
            <a:pPr marL="514350" indent="-514350">
              <a:buFont typeface="+mj-lt"/>
              <a:buAutoNum type="arabicPeriod"/>
            </a:pPr>
            <a:r>
              <a:rPr lang="en-GB" dirty="0" smtClean="0"/>
              <a:t>TCI </a:t>
            </a:r>
            <a:r>
              <a:rPr lang="en-GB" dirty="0"/>
              <a:t>with TGLF/</a:t>
            </a:r>
            <a:r>
              <a:rPr lang="en-GB" dirty="0" err="1"/>
              <a:t>Qualikiz</a:t>
            </a:r>
            <a:r>
              <a:rPr lang="en-GB" dirty="0"/>
              <a:t>. Use for multi ions plasmas (</a:t>
            </a:r>
            <a:r>
              <a:rPr lang="en-GB" dirty="0" smtClean="0"/>
              <a:t>H isotopes </a:t>
            </a:r>
            <a:r>
              <a:rPr lang="en-GB" dirty="0"/>
              <a:t>and Impurities) </a:t>
            </a:r>
            <a:r>
              <a:rPr lang="en-GB" dirty="0" smtClean="0"/>
              <a:t> -Partly done, </a:t>
            </a:r>
            <a:r>
              <a:rPr lang="en-GB" dirty="0"/>
              <a:t>But extra efforts for benchmark </a:t>
            </a:r>
            <a:r>
              <a:rPr lang="en-GB" dirty="0" smtClean="0"/>
              <a:t>are necessary</a:t>
            </a:r>
          </a:p>
          <a:p>
            <a:pPr lvl="1"/>
            <a:r>
              <a:rPr lang="en-GB" dirty="0" smtClean="0"/>
              <a:t>How can ETS-6 bundle charge states?</a:t>
            </a:r>
            <a:endParaRPr lang="en-GB" dirty="0"/>
          </a:p>
          <a:p>
            <a:pPr marL="514350" indent="-514350">
              <a:buFont typeface="+mj-lt"/>
              <a:buAutoNum type="arabicPeriod"/>
            </a:pPr>
            <a:r>
              <a:rPr lang="en-GB" dirty="0" smtClean="0"/>
              <a:t>NEO </a:t>
            </a:r>
            <a:r>
              <a:rPr lang="en-GB" dirty="0"/>
              <a:t>model for addressing W </a:t>
            </a:r>
            <a:r>
              <a:rPr lang="en-GB" dirty="0" smtClean="0"/>
              <a:t>transport </a:t>
            </a:r>
            <a:r>
              <a:rPr lang="mr-IN" dirty="0" smtClean="0"/>
              <a:t>–</a:t>
            </a:r>
            <a:r>
              <a:rPr lang="en-GB" dirty="0" smtClean="0"/>
              <a:t> not done</a:t>
            </a:r>
            <a:endParaRPr lang="en-GB" dirty="0"/>
          </a:p>
          <a:p>
            <a:pPr marL="514350" indent="-514350">
              <a:buFont typeface="+mj-lt"/>
              <a:buAutoNum type="arabicPeriod"/>
            </a:pPr>
            <a:r>
              <a:rPr lang="en-GB" dirty="0" smtClean="0"/>
              <a:t>Link </a:t>
            </a:r>
            <a:r>
              <a:rPr lang="en-GB" dirty="0"/>
              <a:t>between ETS and H/CD (NBI and ICRH) for </a:t>
            </a:r>
            <a:r>
              <a:rPr lang="en-GB" dirty="0" err="1" smtClean="0"/>
              <a:t>selfconsistent</a:t>
            </a:r>
            <a:r>
              <a:rPr lang="en-GB" dirty="0"/>
              <a:t> </a:t>
            </a:r>
            <a:r>
              <a:rPr lang="en-GB" dirty="0" smtClean="0"/>
              <a:t>simulations </a:t>
            </a:r>
            <a:r>
              <a:rPr lang="mr-IN" dirty="0" smtClean="0"/>
              <a:t>–</a:t>
            </a:r>
            <a:r>
              <a:rPr lang="en-GB" dirty="0" smtClean="0"/>
              <a:t> done</a:t>
            </a:r>
            <a:endParaRPr lang="en-GB" dirty="0"/>
          </a:p>
          <a:p>
            <a:pPr marL="514350" indent="-514350">
              <a:buFont typeface="+mj-lt"/>
              <a:buAutoNum type="arabicPeriod"/>
            </a:pPr>
            <a:r>
              <a:rPr lang="en-GB" dirty="0" smtClean="0"/>
              <a:t>Models </a:t>
            </a:r>
            <a:r>
              <a:rPr lang="en-GB" dirty="0"/>
              <a:t>for specific edge transport requirements (</a:t>
            </a:r>
            <a:r>
              <a:rPr lang="en-GB" dirty="0" smtClean="0"/>
              <a:t>pedestal pressure</a:t>
            </a:r>
            <a:r>
              <a:rPr lang="en-GB" dirty="0"/>
              <a:t>, pedestal density, ELMs) in order to perform </a:t>
            </a:r>
            <a:r>
              <a:rPr lang="en-GB" dirty="0" smtClean="0"/>
              <a:t>true core-edge simulations</a:t>
            </a:r>
            <a:r>
              <a:rPr lang="en-GB" dirty="0"/>
              <a:t> </a:t>
            </a:r>
            <a:r>
              <a:rPr lang="mr-IN" dirty="0" smtClean="0"/>
              <a:t>–</a:t>
            </a:r>
            <a:r>
              <a:rPr lang="en-GB" dirty="0" smtClean="0"/>
              <a:t> not done</a:t>
            </a:r>
            <a:endParaRPr lang="en-GB" dirty="0"/>
          </a:p>
        </p:txBody>
      </p:sp>
      <p:sp>
        <p:nvSpPr>
          <p:cNvPr id="4" name="Date Placeholder 3"/>
          <p:cNvSpPr>
            <a:spLocks noGrp="1"/>
          </p:cNvSpPr>
          <p:nvPr>
            <p:ph type="dt" sz="half" idx="10"/>
          </p:nvPr>
        </p:nvSpPr>
        <p:spPr/>
        <p:txBody>
          <a:bodyPr/>
          <a:lstStyle/>
          <a:p>
            <a:fld id="{B296FCDB-95C8-CF48-9885-C1FAF9E4A353}" type="datetime1">
              <a:rPr lang="sv-SE" smtClean="0"/>
              <a:t>2020-02-27</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11</a:t>
            </a:fld>
            <a:endParaRPr lang="en-GB"/>
          </a:p>
        </p:txBody>
      </p:sp>
    </p:spTree>
    <p:extLst>
      <p:ext uri="{BB962C8B-B14F-4D97-AF65-F5344CB8AC3E}">
        <p14:creationId xmlns:p14="http://schemas.microsoft.com/office/powerpoint/2010/main" val="29240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REQUIREMENTS, </a:t>
            </a:r>
            <a:r>
              <a:rPr lang="en-GB" dirty="0" smtClean="0"/>
              <a:t>JET: New requirements </a:t>
            </a:r>
            <a:r>
              <a:rPr lang="en-GB" dirty="0"/>
              <a:t>in </a:t>
            </a:r>
            <a:r>
              <a:rPr lang="en-GB" dirty="0" smtClean="0"/>
              <a:t>2020</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Peculiar </a:t>
            </a:r>
            <a:r>
              <a:rPr lang="en-GB" dirty="0"/>
              <a:t>behaviour of </a:t>
            </a:r>
            <a:r>
              <a:rPr lang="en-GB" dirty="0" smtClean="0"/>
              <a:t>pedestal found </a:t>
            </a:r>
            <a:r>
              <a:rPr lang="en-GB" dirty="0"/>
              <a:t>in plasmas with no gas puff </a:t>
            </a:r>
            <a:r>
              <a:rPr lang="en-GB" dirty="0" smtClean="0"/>
              <a:t>or </a:t>
            </a:r>
            <a:r>
              <a:rPr lang="en-GB" dirty="0" err="1" smtClean="0"/>
              <a:t>pellets+gas</a:t>
            </a:r>
            <a:r>
              <a:rPr lang="en-GB" dirty="0" smtClean="0"/>
              <a:t> </a:t>
            </a:r>
            <a:r>
              <a:rPr lang="en-GB" dirty="0"/>
              <a:t>puff</a:t>
            </a:r>
          </a:p>
          <a:p>
            <a:r>
              <a:rPr lang="en-GB" dirty="0" smtClean="0"/>
              <a:t>Small </a:t>
            </a:r>
            <a:r>
              <a:rPr lang="en-GB" dirty="0"/>
              <a:t>ELMs with high </a:t>
            </a:r>
            <a:r>
              <a:rPr lang="en-GB" dirty="0" smtClean="0"/>
              <a:t>core confinement </a:t>
            </a:r>
            <a:r>
              <a:rPr lang="en-GB" dirty="0"/>
              <a:t>obtained with no </a:t>
            </a:r>
            <a:r>
              <a:rPr lang="en-GB" dirty="0" smtClean="0"/>
              <a:t>gas puff</a:t>
            </a:r>
            <a:endParaRPr lang="en-GB" dirty="0"/>
          </a:p>
          <a:p>
            <a:r>
              <a:rPr lang="en-GB" dirty="0" smtClean="0"/>
              <a:t>Compounded </a:t>
            </a:r>
            <a:r>
              <a:rPr lang="en-GB" dirty="0"/>
              <a:t>ELMs in pellets </a:t>
            </a:r>
            <a:r>
              <a:rPr lang="en-GB" dirty="0" smtClean="0"/>
              <a:t>pacing plasmas</a:t>
            </a:r>
            <a:endParaRPr lang="en-GB" dirty="0"/>
          </a:p>
          <a:p>
            <a:r>
              <a:rPr lang="en-GB" dirty="0" smtClean="0"/>
              <a:t>Pedestal </a:t>
            </a:r>
            <a:r>
              <a:rPr lang="en-GB" dirty="0"/>
              <a:t>density does not follow </a:t>
            </a:r>
            <a:r>
              <a:rPr lang="en-GB" dirty="0" err="1"/>
              <a:t>Ip</a:t>
            </a:r>
            <a:r>
              <a:rPr lang="en-GB" dirty="0"/>
              <a:t>.</a:t>
            </a:r>
          </a:p>
          <a:p>
            <a:r>
              <a:rPr lang="en-GB" dirty="0" smtClean="0"/>
              <a:t>Extreme </a:t>
            </a:r>
            <a:r>
              <a:rPr lang="en-GB" dirty="0"/>
              <a:t>density peaking</a:t>
            </a:r>
          </a:p>
          <a:p>
            <a:pPr marL="0" indent="0">
              <a:buNone/>
            </a:pPr>
            <a:endParaRPr lang="en-GB" dirty="0"/>
          </a:p>
          <a:p>
            <a:pPr marL="0" indent="0">
              <a:buNone/>
            </a:pPr>
            <a:r>
              <a:rPr lang="en-GB" dirty="0" smtClean="0"/>
              <a:t>WPCD </a:t>
            </a:r>
            <a:r>
              <a:rPr lang="en-GB" dirty="0"/>
              <a:t>requirements:</a:t>
            </a:r>
          </a:p>
          <a:p>
            <a:pPr marL="514350" indent="-514350">
              <a:buFont typeface="+mj-lt"/>
              <a:buAutoNum type="arabicPeriod"/>
            </a:pPr>
            <a:r>
              <a:rPr lang="en-GB" dirty="0" smtClean="0"/>
              <a:t>Simple </a:t>
            </a:r>
            <a:r>
              <a:rPr lang="en-GB" dirty="0"/>
              <a:t>pedestal stability chain with </a:t>
            </a:r>
            <a:r>
              <a:rPr lang="en-GB" dirty="0" smtClean="0"/>
              <a:t>self-consistent equilibrium from interpretative </a:t>
            </a:r>
            <a:r>
              <a:rPr lang="en-GB" dirty="0"/>
              <a:t>simulations</a:t>
            </a:r>
          </a:p>
          <a:p>
            <a:pPr marL="514350" indent="-514350">
              <a:buFont typeface="+mj-lt"/>
              <a:buAutoNum type="arabicPeriod"/>
            </a:pPr>
            <a:r>
              <a:rPr lang="en-GB" dirty="0" smtClean="0"/>
              <a:t>Gas </a:t>
            </a:r>
            <a:r>
              <a:rPr lang="en-GB" dirty="0"/>
              <a:t>puff models</a:t>
            </a:r>
          </a:p>
          <a:p>
            <a:pPr marL="514350" indent="-514350">
              <a:buFont typeface="+mj-lt"/>
              <a:buAutoNum type="arabicPeriod"/>
            </a:pPr>
            <a:r>
              <a:rPr lang="en-GB" dirty="0" smtClean="0"/>
              <a:t>Simple </a:t>
            </a:r>
            <a:r>
              <a:rPr lang="en-GB" dirty="0"/>
              <a:t>models to adjust edge </a:t>
            </a:r>
            <a:r>
              <a:rPr lang="en-GB" dirty="0" smtClean="0"/>
              <a:t>particle transport</a:t>
            </a:r>
            <a:endParaRPr lang="en-GB" dirty="0"/>
          </a:p>
          <a:p>
            <a:pPr marL="514350" indent="-514350">
              <a:buFont typeface="+mj-lt"/>
              <a:buAutoNum type="arabicPeriod"/>
            </a:pPr>
            <a:r>
              <a:rPr lang="en-GB" dirty="0" smtClean="0"/>
              <a:t>Clear </a:t>
            </a:r>
            <a:r>
              <a:rPr lang="en-GB" dirty="0"/>
              <a:t>splitting of D and </a:t>
            </a:r>
            <a:r>
              <a:rPr lang="en-GB" dirty="0" err="1"/>
              <a:t>Vn</a:t>
            </a:r>
            <a:endParaRPr lang="en-GB" dirty="0"/>
          </a:p>
        </p:txBody>
      </p:sp>
      <p:sp>
        <p:nvSpPr>
          <p:cNvPr id="4" name="Date Placeholder 3"/>
          <p:cNvSpPr>
            <a:spLocks noGrp="1"/>
          </p:cNvSpPr>
          <p:nvPr>
            <p:ph type="dt" sz="half" idx="10"/>
          </p:nvPr>
        </p:nvSpPr>
        <p:spPr/>
        <p:txBody>
          <a:bodyPr/>
          <a:lstStyle/>
          <a:p>
            <a:fld id="{C31648BE-B3A8-CB40-A8CB-B2FE384957F5}" type="datetime1">
              <a:rPr lang="sv-SE" smtClean="0"/>
              <a:t>2020-02-27</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12</a:t>
            </a:fld>
            <a:endParaRPr lang="en-GB"/>
          </a:p>
        </p:txBody>
      </p:sp>
    </p:spTree>
    <p:extLst>
      <p:ext uri="{BB962C8B-B14F-4D97-AF65-F5344CB8AC3E}">
        <p14:creationId xmlns:p14="http://schemas.microsoft.com/office/powerpoint/2010/main" val="1824122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p:cNvSpPr>
          <p:nvPr>
            <p:ph type="title"/>
          </p:nvPr>
        </p:nvSpPr>
        <p:spPr/>
        <p:txBody>
          <a:bodyPr>
            <a:normAutofit fontScale="90000"/>
          </a:bodyPr>
          <a:lstStyle/>
          <a:p>
            <a:r>
              <a:rPr lang="en-GB" dirty="0"/>
              <a:t>REQUIREMENTS, </a:t>
            </a:r>
            <a:r>
              <a:rPr lang="en-GB" altLang="fr-FR" dirty="0" smtClean="0"/>
              <a:t>Modelling JT-60SA scenarios in ETS workflow</a:t>
            </a:r>
            <a:endParaRPr lang="fr-FR" altLang="fr-FR" dirty="0" smtClean="0"/>
          </a:p>
        </p:txBody>
      </p:sp>
      <p:sp>
        <p:nvSpPr>
          <p:cNvPr id="2" name="Content Placeholder 1"/>
          <p:cNvSpPr>
            <a:spLocks noGrp="1"/>
          </p:cNvSpPr>
          <p:nvPr>
            <p:ph idx="1"/>
          </p:nvPr>
        </p:nvSpPr>
        <p:spPr>
          <a:xfrm>
            <a:off x="288099" y="814192"/>
            <a:ext cx="11903901" cy="5761972"/>
          </a:xfrm>
        </p:spPr>
        <p:txBody>
          <a:bodyPr>
            <a:normAutofit/>
          </a:bodyPr>
          <a:lstStyle/>
          <a:p>
            <a:pPr marL="7937" indent="0">
              <a:spcBef>
                <a:spcPts val="1200"/>
              </a:spcBef>
              <a:buClr>
                <a:srgbClr val="FF0000"/>
              </a:buClr>
              <a:buNone/>
            </a:pPr>
            <a:r>
              <a:rPr lang="en-US" altLang="fr-FR" sz="2400" dirty="0" smtClean="0">
                <a:solidFill>
                  <a:srgbClr val="0000FF"/>
                </a:solidFill>
              </a:rPr>
              <a:t>Building </a:t>
            </a:r>
            <a:r>
              <a:rPr lang="en-US" altLang="fr-FR" sz="2400" dirty="0">
                <a:solidFill>
                  <a:srgbClr val="0000FF"/>
                </a:solidFill>
              </a:rPr>
              <a:t>on previous attempts by J. Ferreira, in 2020 we propose to move towards a </a:t>
            </a:r>
            <a:r>
              <a:rPr lang="en-US" altLang="fr-FR" sz="2400" b="1" dirty="0">
                <a:solidFill>
                  <a:srgbClr val="0000FF"/>
                </a:solidFill>
              </a:rPr>
              <a:t>systematic exploitation of ETS workflow </a:t>
            </a:r>
            <a:r>
              <a:rPr lang="en-US" altLang="fr-FR" sz="2400" dirty="0">
                <a:solidFill>
                  <a:srgbClr val="0000FF"/>
                </a:solidFill>
              </a:rPr>
              <a:t>to model some JT-60SA reference scenarios and </a:t>
            </a:r>
            <a:r>
              <a:rPr lang="en-US" altLang="fr-FR" sz="2400" b="1" dirty="0">
                <a:solidFill>
                  <a:srgbClr val="0000FF"/>
                </a:solidFill>
              </a:rPr>
              <a:t>compare with previous results</a:t>
            </a:r>
            <a:r>
              <a:rPr lang="en-US" altLang="fr-FR" sz="2400" dirty="0">
                <a:solidFill>
                  <a:srgbClr val="0000FF"/>
                </a:solidFill>
              </a:rPr>
              <a:t> by other codes (CRONOS, JINTRAC) </a:t>
            </a:r>
          </a:p>
          <a:p>
            <a:pPr marL="0" lvl="1" indent="0">
              <a:spcBef>
                <a:spcPts val="600"/>
              </a:spcBef>
              <a:buClr>
                <a:srgbClr val="0000FF"/>
              </a:buClr>
              <a:buSzPct val="80000"/>
              <a:buNone/>
            </a:pPr>
            <a:endParaRPr lang="en-US" altLang="fr-FR" b="1" u="sng" dirty="0">
              <a:sym typeface="Wingdings" panose="05000000000000000000" pitchFamily="2" charset="2"/>
            </a:endParaRPr>
          </a:p>
          <a:p>
            <a:pPr marL="0" lvl="1" indent="0">
              <a:spcBef>
                <a:spcPts val="600"/>
              </a:spcBef>
              <a:buClr>
                <a:srgbClr val="0000FF"/>
              </a:buClr>
              <a:buSzPct val="80000"/>
              <a:buNone/>
            </a:pPr>
            <a:r>
              <a:rPr lang="en-US" altLang="fr-FR" b="1" u="sng" dirty="0">
                <a:sym typeface="Wingdings" panose="05000000000000000000" pitchFamily="2" charset="2"/>
              </a:rPr>
              <a:t>Proposed procedure</a:t>
            </a:r>
            <a:r>
              <a:rPr lang="en-US" altLang="fr-FR" dirty="0">
                <a:sym typeface="Wingdings" panose="05000000000000000000" pitchFamily="2" charset="2"/>
              </a:rPr>
              <a:t>:</a:t>
            </a:r>
            <a:endParaRPr lang="en-GB" sz="2000" dirty="0"/>
          </a:p>
          <a:p>
            <a:pPr marL="628650" indent="-285750" fontAlgn="ctr">
              <a:spcBef>
                <a:spcPts val="600"/>
              </a:spcBef>
              <a:buFont typeface="Wingdings" panose="05000000000000000000" pitchFamily="2" charset="2"/>
              <a:buChar char="ü"/>
            </a:pPr>
            <a:endParaRPr lang="en-GB" sz="2000" dirty="0"/>
          </a:p>
          <a:p>
            <a:pPr marL="628650" indent="-285750" fontAlgn="ctr">
              <a:spcBef>
                <a:spcPts val="600"/>
              </a:spcBef>
              <a:buFont typeface="Wingdings" panose="05000000000000000000" pitchFamily="2" charset="2"/>
              <a:buChar char="ü"/>
            </a:pPr>
            <a:r>
              <a:rPr lang="en-GB" sz="2000" dirty="0"/>
              <a:t>Follow the </a:t>
            </a:r>
            <a:r>
              <a:rPr lang="en-GB" sz="2000" b="1" dirty="0"/>
              <a:t>ETS-RO</a:t>
            </a:r>
            <a:r>
              <a:rPr lang="en-GB" sz="2000" dirty="0"/>
              <a:t> expert guidance by submitting a web request form (first contacts ongoing). All the necessary settings for JT-60SA NBI and EC are already present. </a:t>
            </a:r>
          </a:p>
          <a:p>
            <a:pPr marL="628650" indent="-285750" fontAlgn="ctr">
              <a:spcBef>
                <a:spcPts val="600"/>
              </a:spcBef>
              <a:buFont typeface="Wingdings" panose="05000000000000000000" pitchFamily="2" charset="2"/>
              <a:buChar char="ü"/>
            </a:pPr>
            <a:r>
              <a:rPr lang="en-GB" sz="2000" dirty="0"/>
              <a:t>Proposal is to start from </a:t>
            </a:r>
            <a:r>
              <a:rPr lang="en-GB" sz="2000" b="1" dirty="0"/>
              <a:t>reference full </a:t>
            </a:r>
            <a:r>
              <a:rPr lang="en-GB" sz="2000" b="1" dirty="0" err="1"/>
              <a:t>Ip</a:t>
            </a:r>
            <a:r>
              <a:rPr lang="en-GB" sz="2000" b="1" dirty="0"/>
              <a:t> Single Null inductive scenario </a:t>
            </a:r>
            <a:r>
              <a:rPr lang="en-GB" sz="2000" dirty="0"/>
              <a:t>(JT-60SA “scenario 2”).</a:t>
            </a:r>
          </a:p>
          <a:p>
            <a:pPr marL="628650" indent="-285750" fontAlgn="ctr">
              <a:spcBef>
                <a:spcPts val="600"/>
              </a:spcBef>
              <a:buFont typeface="Wingdings" panose="05000000000000000000" pitchFamily="2" charset="2"/>
              <a:buChar char="ü"/>
            </a:pPr>
            <a:r>
              <a:rPr lang="en-GB" sz="2000" dirty="0"/>
              <a:t>Following step could be the study of </a:t>
            </a:r>
            <a:r>
              <a:rPr lang="en-GB" sz="2000" b="1" dirty="0"/>
              <a:t>hybrid</a:t>
            </a:r>
            <a:r>
              <a:rPr lang="en-GB" sz="2000" dirty="0"/>
              <a:t> reference scenario (JT-60SA “scenario 4.2”).</a:t>
            </a:r>
          </a:p>
          <a:p>
            <a:pPr marL="628650" indent="-285750" fontAlgn="ctr">
              <a:spcBef>
                <a:spcPts val="600"/>
              </a:spcBef>
              <a:buFont typeface="Wingdings" panose="05000000000000000000" pitchFamily="2" charset="2"/>
              <a:buChar char="ü"/>
            </a:pPr>
            <a:r>
              <a:rPr lang="en-GB" sz="2000" dirty="0"/>
              <a:t>CDBM model almost ready in the latest version of ETS-5 </a:t>
            </a:r>
            <a:r>
              <a:rPr lang="en-GB" sz="2000" dirty="0">
                <a:sym typeface="Wingdings" panose="05000000000000000000" pitchFamily="2" charset="2"/>
              </a:rPr>
              <a:t> possibility to study </a:t>
            </a:r>
            <a:r>
              <a:rPr lang="en-GB" sz="2000" b="1" dirty="0"/>
              <a:t>scenarios with ITB </a:t>
            </a:r>
            <a:r>
              <a:rPr lang="en-GB" sz="2000" dirty="0"/>
              <a:t>(JT-60SA “scenario 5”).</a:t>
            </a:r>
          </a:p>
          <a:p>
            <a:pPr marL="628650" indent="-285750" fontAlgn="ctr">
              <a:spcBef>
                <a:spcPts val="600"/>
              </a:spcBef>
              <a:buFont typeface="Wingdings" panose="05000000000000000000" pitchFamily="2" charset="2"/>
              <a:buChar char="ü"/>
            </a:pPr>
            <a:r>
              <a:rPr lang="en-GB" sz="2000" dirty="0"/>
              <a:t>Data to be discussed and agreed include: equilibrium configuration, discharge phase to be modelled (current ramp-up, current ramp-down, flat-top), H&amp;CD settings, aim of the simulation (e.g. power balance, calculation of peak ion/electron temperature / density at steady state, estimation of q profile at steady state etc.)</a:t>
            </a:r>
            <a:endParaRPr lang="en-US" altLang="fr-FR" sz="2400" dirty="0">
              <a:sym typeface="Wingdings" panose="05000000000000000000" pitchFamily="2" charset="2"/>
            </a:endParaRPr>
          </a:p>
          <a:p>
            <a:endParaRPr lang="en-GB" sz="3200" dirty="0"/>
          </a:p>
        </p:txBody>
      </p:sp>
      <p:sp>
        <p:nvSpPr>
          <p:cNvPr id="3" name="Date Placeholder 2"/>
          <p:cNvSpPr>
            <a:spLocks noGrp="1"/>
          </p:cNvSpPr>
          <p:nvPr>
            <p:ph type="dt" sz="half" idx="10"/>
          </p:nvPr>
        </p:nvSpPr>
        <p:spPr/>
        <p:txBody>
          <a:bodyPr/>
          <a:lstStyle/>
          <a:p>
            <a:fld id="{E03AC748-D0C0-5942-BEEC-909C5549DF2B}" type="datetime1">
              <a:rPr lang="sv-SE" smtClean="0"/>
              <a:t>2020-02-27</a:t>
            </a:fld>
            <a:endParaRPr lang="en-GB"/>
          </a:p>
        </p:txBody>
      </p:sp>
      <p:sp>
        <p:nvSpPr>
          <p:cNvPr id="4" name="Footer Placeholder 3"/>
          <p:cNvSpPr>
            <a:spLocks noGrp="1"/>
          </p:cNvSpPr>
          <p:nvPr>
            <p:ph type="ftr" sz="quarter" idx="11"/>
          </p:nvPr>
        </p:nvSpPr>
        <p:spPr/>
        <p:txBody>
          <a:bodyPr/>
          <a:lstStyle/>
          <a:p>
            <a:r>
              <a:rPr lang="en-GB" smtClean="0"/>
              <a:t>Jonsson</a:t>
            </a:r>
            <a:endParaRPr lang="en-GB"/>
          </a:p>
        </p:txBody>
      </p:sp>
      <p:sp>
        <p:nvSpPr>
          <p:cNvPr id="5" name="Slide Number Placeholder 4"/>
          <p:cNvSpPr>
            <a:spLocks noGrp="1"/>
          </p:cNvSpPr>
          <p:nvPr>
            <p:ph type="sldNum" sz="quarter" idx="12"/>
          </p:nvPr>
        </p:nvSpPr>
        <p:spPr/>
        <p:txBody>
          <a:bodyPr/>
          <a:lstStyle/>
          <a:p>
            <a:fld id="{E7820E0F-EF6C-A547-9B31-51BCDFCAA598}" type="slidenum">
              <a:rPr lang="en-GB" smtClean="0"/>
              <a:t>13</a:t>
            </a:fld>
            <a:endParaRPr lang="en-GB"/>
          </a:p>
        </p:txBody>
      </p:sp>
    </p:spTree>
    <p:extLst>
      <p:ext uri="{BB962C8B-B14F-4D97-AF65-F5344CB8AC3E}">
        <p14:creationId xmlns:p14="http://schemas.microsoft.com/office/powerpoint/2010/main" val="1745899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a:t>REQUIREMENTS, </a:t>
            </a:r>
            <a:r>
              <a:rPr lang="fr-FR" altLang="fr-FR" dirty="0" smtClean="0"/>
              <a:t>WPSA: Points for discussion</a:t>
            </a:r>
          </a:p>
        </p:txBody>
      </p:sp>
      <p:sp>
        <p:nvSpPr>
          <p:cNvPr id="2" name="Content Placeholder 1"/>
          <p:cNvSpPr>
            <a:spLocks noGrp="1"/>
          </p:cNvSpPr>
          <p:nvPr>
            <p:ph idx="1"/>
          </p:nvPr>
        </p:nvSpPr>
        <p:spPr>
          <a:xfrm>
            <a:off x="436098" y="764088"/>
            <a:ext cx="11538784" cy="6056334"/>
          </a:xfrm>
        </p:spPr>
        <p:txBody>
          <a:bodyPr>
            <a:noAutofit/>
          </a:bodyPr>
          <a:lstStyle/>
          <a:p>
            <a:pPr marL="174625" indent="-174625">
              <a:spcBef>
                <a:spcPts val="1200"/>
              </a:spcBef>
              <a:buClr>
                <a:srgbClr val="FF0000"/>
              </a:buClr>
              <a:buFont typeface="Arial" panose="020B0604020202020204" pitchFamily="34" charset="0"/>
              <a:buChar char="•"/>
              <a:defRPr/>
            </a:pPr>
            <a:r>
              <a:rPr lang="en-GB" altLang="fr-FR" sz="2400" dirty="0">
                <a:solidFill>
                  <a:srgbClr val="000000"/>
                </a:solidFill>
              </a:rPr>
              <a:t>Collaboration between WPCD and WPSA develops upon </a:t>
            </a:r>
            <a:r>
              <a:rPr lang="en-GB" altLang="fr-FR" sz="2400" b="1" dirty="0">
                <a:solidFill>
                  <a:srgbClr val="000000"/>
                </a:solidFill>
              </a:rPr>
              <a:t>well established bases</a:t>
            </a:r>
            <a:r>
              <a:rPr lang="en-GB" altLang="fr-FR" sz="2400" dirty="0">
                <a:solidFill>
                  <a:srgbClr val="000000"/>
                </a:solidFill>
              </a:rPr>
              <a:t> and some WPCD experts are already part also of WPSA team.</a:t>
            </a:r>
          </a:p>
          <a:p>
            <a:pPr marL="174625" indent="-174625">
              <a:spcBef>
                <a:spcPts val="1200"/>
              </a:spcBef>
              <a:buClr>
                <a:srgbClr val="FF0000"/>
              </a:buClr>
              <a:buFont typeface="Arial" panose="020B0604020202020204" pitchFamily="34" charset="0"/>
              <a:buChar char="•"/>
              <a:defRPr/>
            </a:pPr>
            <a:r>
              <a:rPr lang="en-GB" altLang="fr-FR" sz="2400" dirty="0">
                <a:solidFill>
                  <a:srgbClr val="000000"/>
                </a:solidFill>
              </a:rPr>
              <a:t>2020 WPSA </a:t>
            </a:r>
            <a:r>
              <a:rPr lang="en-GB" altLang="fr-FR" sz="2400" dirty="0" err="1">
                <a:solidFill>
                  <a:srgbClr val="000000"/>
                </a:solidFill>
              </a:rPr>
              <a:t>modeling</a:t>
            </a:r>
            <a:r>
              <a:rPr lang="en-GB" altLang="fr-FR" sz="2400" dirty="0">
                <a:solidFill>
                  <a:srgbClr val="000000"/>
                </a:solidFill>
              </a:rPr>
              <a:t> needs will/can further enhance the use of WPCD/IMAS tools in the fields of:</a:t>
            </a:r>
          </a:p>
          <a:p>
            <a:pPr marL="908050" lvl="1" indent="-342900">
              <a:spcBef>
                <a:spcPts val="600"/>
              </a:spcBef>
              <a:buClr>
                <a:srgbClr val="FF0000"/>
              </a:buClr>
              <a:buFont typeface="Wingdings" panose="05000000000000000000" pitchFamily="2" charset="2"/>
              <a:buChar char="Ø"/>
              <a:defRPr/>
            </a:pPr>
            <a:r>
              <a:rPr lang="en-GB" altLang="fr-FR" sz="2000" b="1" dirty="0">
                <a:solidFill>
                  <a:srgbClr val="000000"/>
                </a:solidFill>
              </a:rPr>
              <a:t>MHD</a:t>
            </a:r>
            <a:r>
              <a:rPr lang="en-GB" altLang="fr-FR" sz="2000" dirty="0">
                <a:solidFill>
                  <a:srgbClr val="000000"/>
                </a:solidFill>
              </a:rPr>
              <a:t> stability </a:t>
            </a:r>
            <a:r>
              <a:rPr lang="en-GB" altLang="fr-FR" sz="2000" dirty="0">
                <a:solidFill>
                  <a:srgbClr val="FF0000"/>
                </a:solidFill>
                <a:sym typeface="Wingdings" panose="05000000000000000000" pitchFamily="2" charset="2"/>
              </a:rPr>
              <a:t> </a:t>
            </a:r>
            <a:r>
              <a:rPr lang="en-GB" altLang="fr-FR" sz="2000" b="1" dirty="0">
                <a:solidFill>
                  <a:srgbClr val="FF0000"/>
                </a:solidFill>
                <a:sym typeface="Wingdings" panose="05000000000000000000" pitchFamily="2" charset="2"/>
              </a:rPr>
              <a:t>systematic study </a:t>
            </a:r>
            <a:r>
              <a:rPr lang="en-GB" altLang="fr-FR" sz="2000" dirty="0">
                <a:solidFill>
                  <a:srgbClr val="FF0000"/>
                </a:solidFill>
                <a:sym typeface="Wingdings" panose="05000000000000000000" pitchFamily="2" charset="2"/>
              </a:rPr>
              <a:t>of realistic plasmas for Initial Research Phases</a:t>
            </a:r>
            <a:r>
              <a:rPr lang="en-GB" altLang="fr-FR" sz="2000" dirty="0">
                <a:solidFill>
                  <a:srgbClr val="000000"/>
                </a:solidFill>
              </a:rPr>
              <a:t> </a:t>
            </a:r>
          </a:p>
          <a:p>
            <a:pPr marL="908050" lvl="1" indent="-342900">
              <a:spcBef>
                <a:spcPts val="600"/>
              </a:spcBef>
              <a:buClr>
                <a:srgbClr val="FF0000"/>
              </a:buClr>
              <a:buFont typeface="Wingdings" panose="05000000000000000000" pitchFamily="2" charset="2"/>
              <a:buChar char="Ø"/>
              <a:defRPr/>
            </a:pPr>
            <a:r>
              <a:rPr lang="en-GB" altLang="fr-FR" sz="2000" b="1" dirty="0">
                <a:solidFill>
                  <a:srgbClr val="000000"/>
                </a:solidFill>
              </a:rPr>
              <a:t>Fast ion </a:t>
            </a:r>
            <a:r>
              <a:rPr lang="en-GB" altLang="fr-FR" sz="2000" dirty="0">
                <a:solidFill>
                  <a:srgbClr val="000000"/>
                </a:solidFill>
              </a:rPr>
              <a:t>physics </a:t>
            </a:r>
            <a:r>
              <a:rPr lang="en-GB" altLang="fr-FR" sz="2000" dirty="0">
                <a:solidFill>
                  <a:srgbClr val="FF0000"/>
                </a:solidFill>
                <a:sym typeface="Wingdings" panose="05000000000000000000" pitchFamily="2" charset="2"/>
              </a:rPr>
              <a:t> LIGKA/HAGIS </a:t>
            </a:r>
            <a:r>
              <a:rPr lang="en-GB" altLang="fr-FR" sz="2000" b="1" dirty="0">
                <a:solidFill>
                  <a:srgbClr val="FF0000"/>
                </a:solidFill>
                <a:sym typeface="Wingdings" panose="05000000000000000000" pitchFamily="2" charset="2"/>
              </a:rPr>
              <a:t>IMAS integration </a:t>
            </a:r>
            <a:r>
              <a:rPr lang="en-GB" altLang="fr-FR" sz="2000" dirty="0">
                <a:solidFill>
                  <a:srgbClr val="FF0000"/>
                </a:solidFill>
                <a:sym typeface="Wingdings" panose="05000000000000000000" pitchFamily="2" charset="2"/>
              </a:rPr>
              <a:t>close to completion</a:t>
            </a:r>
            <a:endParaRPr lang="en-GB" altLang="fr-FR" sz="2000" dirty="0">
              <a:solidFill>
                <a:srgbClr val="FF0000"/>
              </a:solidFill>
            </a:endParaRPr>
          </a:p>
          <a:p>
            <a:pPr marL="908050" lvl="1" indent="-342900">
              <a:spcBef>
                <a:spcPts val="600"/>
              </a:spcBef>
              <a:buClr>
                <a:srgbClr val="FF0000"/>
              </a:buClr>
              <a:buFont typeface="Wingdings" panose="05000000000000000000" pitchFamily="2" charset="2"/>
              <a:buChar char="Ø"/>
              <a:defRPr/>
            </a:pPr>
            <a:r>
              <a:rPr lang="en-GB" altLang="fr-FR" sz="2000" dirty="0">
                <a:solidFill>
                  <a:srgbClr val="000000"/>
                </a:solidFill>
              </a:rPr>
              <a:t>Integrated </a:t>
            </a:r>
            <a:r>
              <a:rPr lang="en-GB" altLang="fr-FR" sz="2000" b="1" dirty="0">
                <a:solidFill>
                  <a:srgbClr val="000000"/>
                </a:solidFill>
              </a:rPr>
              <a:t>scenario</a:t>
            </a:r>
            <a:r>
              <a:rPr lang="en-GB" altLang="fr-FR" sz="2000" dirty="0">
                <a:solidFill>
                  <a:srgbClr val="000000"/>
                </a:solidFill>
              </a:rPr>
              <a:t> modelling </a:t>
            </a:r>
            <a:r>
              <a:rPr lang="en-GB" altLang="fr-FR" sz="2000" dirty="0">
                <a:solidFill>
                  <a:srgbClr val="FF0000"/>
                </a:solidFill>
                <a:sym typeface="Wingdings" panose="05000000000000000000" pitchFamily="2" charset="2"/>
              </a:rPr>
              <a:t> systematic </a:t>
            </a:r>
            <a:r>
              <a:rPr lang="en-GB" altLang="fr-FR" sz="2000" b="1" dirty="0">
                <a:solidFill>
                  <a:srgbClr val="FF0000"/>
                </a:solidFill>
                <a:sym typeface="Wingdings" panose="05000000000000000000" pitchFamily="2" charset="2"/>
              </a:rPr>
              <a:t>ETS</a:t>
            </a:r>
            <a:r>
              <a:rPr lang="en-GB" altLang="fr-FR" sz="2000" dirty="0">
                <a:solidFill>
                  <a:srgbClr val="FF0000"/>
                </a:solidFill>
                <a:sym typeface="Wingdings" panose="05000000000000000000" pitchFamily="2" charset="2"/>
              </a:rPr>
              <a:t> runs</a:t>
            </a:r>
            <a:endParaRPr lang="en-GB" altLang="fr-FR" sz="2000" dirty="0">
              <a:solidFill>
                <a:srgbClr val="FF0000"/>
              </a:solidFill>
            </a:endParaRPr>
          </a:p>
          <a:p>
            <a:pPr marL="908050" lvl="1" indent="-342900">
              <a:spcBef>
                <a:spcPts val="600"/>
              </a:spcBef>
              <a:buClr>
                <a:srgbClr val="FF0000"/>
              </a:buClr>
              <a:buFont typeface="Wingdings" panose="05000000000000000000" pitchFamily="2" charset="2"/>
              <a:buChar char="Ø"/>
              <a:defRPr/>
            </a:pPr>
            <a:r>
              <a:rPr lang="en-GB" altLang="fr-FR" sz="2000" b="1" dirty="0">
                <a:solidFill>
                  <a:srgbClr val="000000"/>
                </a:solidFill>
              </a:rPr>
              <a:t>Synthetic diagnostics</a:t>
            </a:r>
            <a:r>
              <a:rPr lang="en-GB" altLang="fr-FR" sz="2000" dirty="0">
                <a:solidFill>
                  <a:srgbClr val="000000"/>
                </a:solidFill>
              </a:rPr>
              <a:t> </a:t>
            </a:r>
            <a:r>
              <a:rPr lang="en-GB" altLang="fr-FR" sz="2000" dirty="0">
                <a:solidFill>
                  <a:srgbClr val="FF0000"/>
                </a:solidFill>
                <a:sym typeface="Wingdings" panose="05000000000000000000" pitchFamily="2" charset="2"/>
              </a:rPr>
              <a:t> longer term (EU diagnostics for JT-60SA)</a:t>
            </a:r>
            <a:endParaRPr lang="en-GB" altLang="fr-FR" sz="2000" dirty="0">
              <a:solidFill>
                <a:srgbClr val="FF0000"/>
              </a:solidFill>
            </a:endParaRPr>
          </a:p>
          <a:p>
            <a:pPr marL="908050" lvl="1" indent="-342900">
              <a:spcBef>
                <a:spcPts val="1200"/>
              </a:spcBef>
              <a:buClr>
                <a:srgbClr val="FF0000"/>
              </a:buClr>
              <a:buFont typeface="Wingdings" panose="05000000000000000000" pitchFamily="2" charset="2"/>
              <a:buChar char="Ø"/>
              <a:defRPr/>
            </a:pPr>
            <a:r>
              <a:rPr lang="en-GB" altLang="fr-FR" sz="2000" dirty="0">
                <a:solidFill>
                  <a:srgbClr val="000000"/>
                </a:solidFill>
              </a:rPr>
              <a:t>Simulation data storage under </a:t>
            </a:r>
            <a:r>
              <a:rPr lang="en-GB" altLang="fr-FR" sz="2000" b="1" dirty="0">
                <a:solidFill>
                  <a:srgbClr val="000000"/>
                </a:solidFill>
              </a:rPr>
              <a:t>IMAS</a:t>
            </a:r>
            <a:r>
              <a:rPr lang="en-GB" altLang="fr-FR" sz="2000" dirty="0">
                <a:solidFill>
                  <a:srgbClr val="000000"/>
                </a:solidFill>
              </a:rPr>
              <a:t> </a:t>
            </a:r>
            <a:r>
              <a:rPr lang="en-GB" altLang="fr-FR" sz="2000" dirty="0">
                <a:solidFill>
                  <a:srgbClr val="FF0000"/>
                </a:solidFill>
                <a:sym typeface="Wingdings" panose="05000000000000000000" pitchFamily="2" charset="2"/>
              </a:rPr>
              <a:t> ongoing discussion, including QST (Japan) counterpart</a:t>
            </a:r>
            <a:endParaRPr lang="en-GB" altLang="fr-FR" sz="2000" b="1" dirty="0">
              <a:solidFill>
                <a:srgbClr val="FF0000"/>
              </a:solidFill>
            </a:endParaRPr>
          </a:p>
          <a:p>
            <a:pPr marL="908050" lvl="1" indent="-342900">
              <a:spcBef>
                <a:spcPts val="600"/>
              </a:spcBef>
              <a:buClr>
                <a:srgbClr val="FF0000"/>
              </a:buClr>
              <a:buFont typeface="Wingdings" panose="05000000000000000000" pitchFamily="2" charset="2"/>
              <a:buChar char="Ø"/>
              <a:defRPr/>
            </a:pPr>
            <a:r>
              <a:rPr lang="en-GB" altLang="fr-FR" sz="2000" dirty="0">
                <a:solidFill>
                  <a:srgbClr val="000000"/>
                </a:solidFill>
              </a:rPr>
              <a:t>Support to </a:t>
            </a:r>
            <a:r>
              <a:rPr lang="en-GB" altLang="fr-FR" sz="2000" b="1" dirty="0">
                <a:solidFill>
                  <a:srgbClr val="000000"/>
                </a:solidFill>
              </a:rPr>
              <a:t>discharge preparation </a:t>
            </a:r>
            <a:r>
              <a:rPr lang="en-GB" altLang="fr-FR" sz="2000" dirty="0">
                <a:solidFill>
                  <a:srgbClr val="FF0000"/>
                </a:solidFill>
                <a:sym typeface="Wingdings" panose="05000000000000000000" pitchFamily="2" charset="2"/>
              </a:rPr>
              <a:t> WPSA </a:t>
            </a:r>
            <a:r>
              <a:rPr lang="en-GB" altLang="fr-FR" sz="2000" b="1" dirty="0">
                <a:solidFill>
                  <a:srgbClr val="FF0000"/>
                </a:solidFill>
                <a:sym typeface="Wingdings" panose="05000000000000000000" pitchFamily="2" charset="2"/>
              </a:rPr>
              <a:t>simulator</a:t>
            </a:r>
            <a:r>
              <a:rPr lang="en-GB" altLang="fr-FR" sz="2000" dirty="0">
                <a:solidFill>
                  <a:srgbClr val="FF0000"/>
                </a:solidFill>
                <a:sym typeface="Wingdings" panose="05000000000000000000" pitchFamily="2" charset="2"/>
              </a:rPr>
              <a:t> will be provided to EU users via WPCD (which can improve and customize it)</a:t>
            </a:r>
            <a:endParaRPr lang="en-GB" altLang="fr-FR" sz="2800" b="1" dirty="0">
              <a:solidFill>
                <a:srgbClr val="FF0000"/>
              </a:solidFill>
            </a:endParaRPr>
          </a:p>
          <a:p>
            <a:pPr marL="0" indent="0">
              <a:spcBef>
                <a:spcPts val="1200"/>
              </a:spcBef>
              <a:buClr>
                <a:srgbClr val="FF0000"/>
              </a:buClr>
              <a:defRPr/>
            </a:pPr>
            <a:r>
              <a:rPr lang="en-GB" altLang="fr-FR" sz="2400" b="1" dirty="0">
                <a:solidFill>
                  <a:srgbClr val="000000"/>
                </a:solidFill>
              </a:rPr>
              <a:t>Areas of further/future collaboration could include:</a:t>
            </a:r>
          </a:p>
          <a:p>
            <a:pPr marL="565150" lvl="1" indent="0">
              <a:spcBef>
                <a:spcPts val="1200"/>
              </a:spcBef>
              <a:buClr>
                <a:srgbClr val="FF0000"/>
              </a:buClr>
              <a:buFontTx/>
              <a:buChar char="•"/>
              <a:defRPr/>
            </a:pPr>
            <a:r>
              <a:rPr lang="en-GB" altLang="fr-FR" i="1" dirty="0">
                <a:solidFill>
                  <a:srgbClr val="000000"/>
                </a:solidFill>
              </a:rPr>
              <a:t> </a:t>
            </a:r>
            <a:r>
              <a:rPr lang="en-GB" altLang="fr-FR" b="1" dirty="0">
                <a:solidFill>
                  <a:srgbClr val="0000FF"/>
                </a:solidFill>
              </a:rPr>
              <a:t>training</a:t>
            </a:r>
            <a:r>
              <a:rPr lang="en-GB" altLang="fr-FR" dirty="0">
                <a:solidFill>
                  <a:srgbClr val="0000FF"/>
                </a:solidFill>
              </a:rPr>
              <a:t> activities for WPSA modelling collaborators to be further pushed</a:t>
            </a:r>
            <a:endParaRPr lang="en-GB" altLang="fr-FR" u="sng" dirty="0">
              <a:solidFill>
                <a:srgbClr val="0000FF"/>
              </a:solidFill>
            </a:endParaRPr>
          </a:p>
          <a:p>
            <a:pPr marL="565150" lvl="1" indent="0">
              <a:spcBef>
                <a:spcPts val="1200"/>
              </a:spcBef>
              <a:buClr>
                <a:srgbClr val="FF0000"/>
              </a:buClr>
              <a:buFontTx/>
              <a:buChar char="•"/>
              <a:defRPr/>
            </a:pPr>
            <a:r>
              <a:rPr lang="en-GB" altLang="fr-FR" dirty="0">
                <a:solidFill>
                  <a:srgbClr val="0000FF"/>
                </a:solidFill>
              </a:rPr>
              <a:t> data access and </a:t>
            </a:r>
            <a:r>
              <a:rPr lang="en-GB" altLang="fr-FR" b="1" dirty="0">
                <a:solidFill>
                  <a:srgbClr val="0000FF"/>
                </a:solidFill>
              </a:rPr>
              <a:t>sharin</a:t>
            </a:r>
            <a:r>
              <a:rPr lang="en-GB" altLang="fr-FR" dirty="0">
                <a:solidFill>
                  <a:srgbClr val="0000FF"/>
                </a:solidFill>
              </a:rPr>
              <a:t>g (including requirements from F4E  and QST)</a:t>
            </a:r>
          </a:p>
          <a:p>
            <a:pPr marL="565150" lvl="1" indent="0">
              <a:spcBef>
                <a:spcPts val="1200"/>
              </a:spcBef>
              <a:buClr>
                <a:srgbClr val="FF0000"/>
              </a:buClr>
              <a:buFontTx/>
              <a:buChar char="•"/>
              <a:defRPr/>
            </a:pPr>
            <a:r>
              <a:rPr lang="en-GB" altLang="fr-FR" dirty="0">
                <a:solidFill>
                  <a:srgbClr val="0000FF"/>
                </a:solidFill>
              </a:rPr>
              <a:t> </a:t>
            </a:r>
            <a:r>
              <a:rPr lang="en-GB" altLang="fr-FR" b="1" dirty="0">
                <a:solidFill>
                  <a:srgbClr val="0000FF"/>
                </a:solidFill>
              </a:rPr>
              <a:t>JT-60SA data </a:t>
            </a:r>
            <a:r>
              <a:rPr lang="en-GB" altLang="fr-FR" dirty="0">
                <a:solidFill>
                  <a:srgbClr val="0000FF"/>
                </a:solidFill>
              </a:rPr>
              <a:t>mapping under </a:t>
            </a:r>
            <a:r>
              <a:rPr lang="en-GB" altLang="fr-FR" b="1" dirty="0">
                <a:solidFill>
                  <a:srgbClr val="0000FF"/>
                </a:solidFill>
              </a:rPr>
              <a:t>IMA</a:t>
            </a:r>
            <a:r>
              <a:rPr lang="en-GB" altLang="fr-FR" dirty="0">
                <a:solidFill>
                  <a:srgbClr val="0000FF"/>
                </a:solidFill>
              </a:rPr>
              <a:t>S (during scientific exploitation</a:t>
            </a:r>
            <a:r>
              <a:rPr lang="en-GB" altLang="fr-FR" dirty="0" smtClean="0">
                <a:solidFill>
                  <a:srgbClr val="0000FF"/>
                </a:solidFill>
              </a:rPr>
              <a:t>)</a:t>
            </a:r>
            <a:endParaRPr lang="en-GB" altLang="fr-FR" dirty="0">
              <a:solidFill>
                <a:srgbClr val="0000FF"/>
              </a:solidFill>
            </a:endParaRPr>
          </a:p>
        </p:txBody>
      </p:sp>
      <p:sp>
        <p:nvSpPr>
          <p:cNvPr id="3" name="Date Placeholder 2"/>
          <p:cNvSpPr>
            <a:spLocks noGrp="1"/>
          </p:cNvSpPr>
          <p:nvPr>
            <p:ph type="dt" sz="half" idx="10"/>
          </p:nvPr>
        </p:nvSpPr>
        <p:spPr/>
        <p:txBody>
          <a:bodyPr/>
          <a:lstStyle/>
          <a:p>
            <a:fld id="{B594E8EC-DF27-E448-94DE-1C1C9F970F61}" type="datetime1">
              <a:rPr lang="sv-SE" smtClean="0"/>
              <a:t>2020-02-27</a:t>
            </a:fld>
            <a:endParaRPr lang="en-GB"/>
          </a:p>
        </p:txBody>
      </p:sp>
      <p:sp>
        <p:nvSpPr>
          <p:cNvPr id="4" name="Footer Placeholder 3"/>
          <p:cNvSpPr>
            <a:spLocks noGrp="1"/>
          </p:cNvSpPr>
          <p:nvPr>
            <p:ph type="ftr" sz="quarter" idx="11"/>
          </p:nvPr>
        </p:nvSpPr>
        <p:spPr/>
        <p:txBody>
          <a:bodyPr/>
          <a:lstStyle/>
          <a:p>
            <a:r>
              <a:rPr lang="en-GB" smtClean="0"/>
              <a:t>Jonsson</a:t>
            </a:r>
            <a:endParaRPr lang="en-GB"/>
          </a:p>
        </p:txBody>
      </p:sp>
      <p:sp>
        <p:nvSpPr>
          <p:cNvPr id="5" name="Slide Number Placeholder 4"/>
          <p:cNvSpPr>
            <a:spLocks noGrp="1"/>
          </p:cNvSpPr>
          <p:nvPr>
            <p:ph type="sldNum" sz="quarter" idx="12"/>
          </p:nvPr>
        </p:nvSpPr>
        <p:spPr/>
        <p:txBody>
          <a:bodyPr/>
          <a:lstStyle/>
          <a:p>
            <a:fld id="{E7820E0F-EF6C-A547-9B31-51BCDFCAA598}" type="slidenum">
              <a:rPr lang="en-GB" smtClean="0"/>
              <a:t>14</a:t>
            </a:fld>
            <a:endParaRPr lang="en-GB"/>
          </a:p>
        </p:txBody>
      </p:sp>
    </p:spTree>
    <p:extLst>
      <p:ext uri="{BB962C8B-B14F-4D97-AF65-F5344CB8AC3E}">
        <p14:creationId xmlns:p14="http://schemas.microsoft.com/office/powerpoint/2010/main" val="1923499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alpha val="30000"/>
          </a:srgbClr>
        </a:solidFill>
        <a:effectLst/>
      </p:bgPr>
    </p:bg>
    <p:spTree>
      <p:nvGrpSpPr>
        <p:cNvPr id="1" name=""/>
        <p:cNvGrpSpPr/>
        <p:nvPr/>
      </p:nvGrpSpPr>
      <p:grpSpPr>
        <a:xfrm>
          <a:off x="0" y="0"/>
          <a:ext cx="0" cy="0"/>
          <a:chOff x="0" y="0"/>
          <a:chExt cx="0" cy="0"/>
        </a:xfrm>
      </p:grpSpPr>
      <p:sp>
        <p:nvSpPr>
          <p:cNvPr id="7" name="Rectangle 6"/>
          <p:cNvSpPr/>
          <p:nvPr/>
        </p:nvSpPr>
        <p:spPr>
          <a:xfrm>
            <a:off x="252248" y="932650"/>
            <a:ext cx="11792607" cy="5244314"/>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3200" dirty="0"/>
          </a:p>
        </p:txBody>
      </p:sp>
      <p:sp>
        <p:nvSpPr>
          <p:cNvPr id="2" name="Title 1"/>
          <p:cNvSpPr>
            <a:spLocks noGrp="1"/>
          </p:cNvSpPr>
          <p:nvPr>
            <p:ph type="title"/>
          </p:nvPr>
        </p:nvSpPr>
        <p:spPr/>
        <p:txBody>
          <a:bodyPr/>
          <a:lstStyle/>
          <a:p>
            <a:r>
              <a:rPr lang="en-GB" dirty="0" smtClean="0"/>
              <a:t>Overview of WIMAS-2 in 2020</a:t>
            </a:r>
            <a:endParaRPr lang="en-GB" i="1" dirty="0"/>
          </a:p>
        </p:txBody>
      </p:sp>
      <p:sp>
        <p:nvSpPr>
          <p:cNvPr id="4" name="Date Placeholder 3"/>
          <p:cNvSpPr>
            <a:spLocks noGrp="1"/>
          </p:cNvSpPr>
          <p:nvPr>
            <p:ph type="dt" sz="half" idx="10"/>
          </p:nvPr>
        </p:nvSpPr>
        <p:spPr/>
        <p:txBody>
          <a:bodyPr/>
          <a:lstStyle/>
          <a:p>
            <a:fld id="{B81AF247-468C-8A4A-9982-528A14D9BBDC}"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15</a:t>
            </a:fld>
            <a:endParaRPr lang="en-GB" dirty="0"/>
          </a:p>
        </p:txBody>
      </p:sp>
      <p:cxnSp>
        <p:nvCxnSpPr>
          <p:cNvPr id="10" name="Straight Connector 9"/>
          <p:cNvCxnSpPr/>
          <p:nvPr/>
        </p:nvCxnSpPr>
        <p:spPr>
          <a:xfrm>
            <a:off x="252248" y="1466850"/>
            <a:ext cx="117926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28908" y="1296110"/>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101762" y="1303020"/>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037444" y="1317056"/>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071384" y="1329088"/>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102700" y="1341120"/>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42050" y="1358053"/>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188813" y="1334210"/>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161667" y="1324187"/>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097349" y="1321290"/>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0131289" y="1316389"/>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1162605" y="1328421"/>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15696" y="1000368"/>
            <a:ext cx="653897" cy="461665"/>
          </a:xfrm>
          <a:prstGeom prst="rect">
            <a:avLst/>
          </a:prstGeom>
          <a:noFill/>
        </p:spPr>
        <p:txBody>
          <a:bodyPr wrap="none" rtlCol="0">
            <a:spAutoFit/>
          </a:bodyPr>
          <a:lstStyle/>
          <a:p>
            <a:r>
              <a:rPr lang="en-GB" sz="2400" i="1" dirty="0" smtClean="0">
                <a:solidFill>
                  <a:schemeClr val="bg2"/>
                </a:solidFill>
              </a:rPr>
              <a:t>JAN</a:t>
            </a:r>
            <a:endParaRPr lang="en-GB" sz="2400" i="1" dirty="0">
              <a:solidFill>
                <a:schemeClr val="bg2"/>
              </a:solidFill>
            </a:endParaRPr>
          </a:p>
        </p:txBody>
      </p:sp>
      <p:sp>
        <p:nvSpPr>
          <p:cNvPr id="21" name="TextBox 20"/>
          <p:cNvSpPr txBox="1"/>
          <p:nvPr/>
        </p:nvSpPr>
        <p:spPr>
          <a:xfrm>
            <a:off x="1347029" y="983437"/>
            <a:ext cx="643125" cy="461665"/>
          </a:xfrm>
          <a:prstGeom prst="rect">
            <a:avLst/>
          </a:prstGeom>
          <a:noFill/>
        </p:spPr>
        <p:txBody>
          <a:bodyPr wrap="none" rtlCol="0">
            <a:spAutoFit/>
          </a:bodyPr>
          <a:lstStyle/>
          <a:p>
            <a:r>
              <a:rPr lang="en-GB" sz="2400" i="1" dirty="0" smtClean="0">
                <a:solidFill>
                  <a:schemeClr val="bg2"/>
                </a:solidFill>
              </a:rPr>
              <a:t>FEB</a:t>
            </a:r>
            <a:endParaRPr lang="en-GB" sz="2400" i="1" dirty="0">
              <a:solidFill>
                <a:schemeClr val="bg2"/>
              </a:solidFill>
            </a:endParaRPr>
          </a:p>
        </p:txBody>
      </p:sp>
      <p:sp>
        <p:nvSpPr>
          <p:cNvPr id="22" name="TextBox 21"/>
          <p:cNvSpPr txBox="1"/>
          <p:nvPr/>
        </p:nvSpPr>
        <p:spPr>
          <a:xfrm>
            <a:off x="2227559" y="983440"/>
            <a:ext cx="792205" cy="461665"/>
          </a:xfrm>
          <a:prstGeom prst="rect">
            <a:avLst/>
          </a:prstGeom>
          <a:noFill/>
        </p:spPr>
        <p:txBody>
          <a:bodyPr wrap="none" rtlCol="0">
            <a:spAutoFit/>
          </a:bodyPr>
          <a:lstStyle/>
          <a:p>
            <a:r>
              <a:rPr lang="en-GB" sz="2400" i="1" dirty="0" smtClean="0">
                <a:solidFill>
                  <a:schemeClr val="bg2"/>
                </a:solidFill>
              </a:rPr>
              <a:t>MAR</a:t>
            </a:r>
            <a:endParaRPr lang="en-GB" sz="2400" i="1" dirty="0">
              <a:solidFill>
                <a:schemeClr val="bg2"/>
              </a:solidFill>
            </a:endParaRPr>
          </a:p>
        </p:txBody>
      </p:sp>
      <p:sp>
        <p:nvSpPr>
          <p:cNvPr id="33" name="TextBox 32"/>
          <p:cNvSpPr txBox="1"/>
          <p:nvPr/>
        </p:nvSpPr>
        <p:spPr>
          <a:xfrm>
            <a:off x="3192756" y="966508"/>
            <a:ext cx="688009" cy="461665"/>
          </a:xfrm>
          <a:prstGeom prst="rect">
            <a:avLst/>
          </a:prstGeom>
          <a:noFill/>
        </p:spPr>
        <p:txBody>
          <a:bodyPr wrap="none" rtlCol="0">
            <a:spAutoFit/>
          </a:bodyPr>
          <a:lstStyle/>
          <a:p>
            <a:r>
              <a:rPr lang="en-GB" sz="2400" i="1" smtClean="0">
                <a:solidFill>
                  <a:schemeClr val="bg2"/>
                </a:solidFill>
              </a:rPr>
              <a:t>APR</a:t>
            </a:r>
            <a:endParaRPr lang="en-GB" sz="2400" i="1" dirty="0">
              <a:solidFill>
                <a:schemeClr val="bg2"/>
              </a:solidFill>
            </a:endParaRPr>
          </a:p>
        </p:txBody>
      </p:sp>
      <p:sp>
        <p:nvSpPr>
          <p:cNvPr id="35" name="TextBox 34"/>
          <p:cNvSpPr txBox="1"/>
          <p:nvPr/>
        </p:nvSpPr>
        <p:spPr>
          <a:xfrm>
            <a:off x="4225689" y="949578"/>
            <a:ext cx="750014" cy="461665"/>
          </a:xfrm>
          <a:prstGeom prst="rect">
            <a:avLst/>
          </a:prstGeom>
          <a:noFill/>
        </p:spPr>
        <p:txBody>
          <a:bodyPr wrap="none" rtlCol="0">
            <a:spAutoFit/>
          </a:bodyPr>
          <a:lstStyle/>
          <a:p>
            <a:r>
              <a:rPr lang="en-GB" sz="2400" i="1" dirty="0" smtClean="0">
                <a:solidFill>
                  <a:schemeClr val="bg2"/>
                </a:solidFill>
              </a:rPr>
              <a:t>MAY</a:t>
            </a:r>
            <a:endParaRPr lang="en-GB" sz="2400" i="1" dirty="0">
              <a:solidFill>
                <a:schemeClr val="bg2"/>
              </a:solidFill>
            </a:endParaRPr>
          </a:p>
        </p:txBody>
      </p:sp>
      <p:sp>
        <p:nvSpPr>
          <p:cNvPr id="36" name="TextBox 35"/>
          <p:cNvSpPr txBox="1"/>
          <p:nvPr/>
        </p:nvSpPr>
        <p:spPr>
          <a:xfrm>
            <a:off x="5258620" y="949581"/>
            <a:ext cx="678391" cy="461665"/>
          </a:xfrm>
          <a:prstGeom prst="rect">
            <a:avLst/>
          </a:prstGeom>
          <a:noFill/>
        </p:spPr>
        <p:txBody>
          <a:bodyPr wrap="none" rtlCol="0">
            <a:spAutoFit/>
          </a:bodyPr>
          <a:lstStyle/>
          <a:p>
            <a:r>
              <a:rPr lang="en-GB" sz="2400" i="1" dirty="0" smtClean="0">
                <a:solidFill>
                  <a:schemeClr val="bg2"/>
                </a:solidFill>
              </a:rPr>
              <a:t>JUN</a:t>
            </a:r>
            <a:endParaRPr lang="en-GB" sz="2400" i="1" dirty="0">
              <a:solidFill>
                <a:schemeClr val="bg2"/>
              </a:solidFill>
            </a:endParaRPr>
          </a:p>
        </p:txBody>
      </p:sp>
      <p:sp>
        <p:nvSpPr>
          <p:cNvPr id="37" name="TextBox 36"/>
          <p:cNvSpPr txBox="1"/>
          <p:nvPr/>
        </p:nvSpPr>
        <p:spPr>
          <a:xfrm>
            <a:off x="6325419" y="949581"/>
            <a:ext cx="609462" cy="461665"/>
          </a:xfrm>
          <a:prstGeom prst="rect">
            <a:avLst/>
          </a:prstGeom>
          <a:noFill/>
        </p:spPr>
        <p:txBody>
          <a:bodyPr wrap="none" rtlCol="0">
            <a:spAutoFit/>
          </a:bodyPr>
          <a:lstStyle/>
          <a:p>
            <a:r>
              <a:rPr lang="en-GB" sz="2400" i="1" smtClean="0">
                <a:solidFill>
                  <a:schemeClr val="bg2"/>
                </a:solidFill>
              </a:rPr>
              <a:t>JUL</a:t>
            </a:r>
            <a:endParaRPr lang="en-GB" sz="2400" i="1" dirty="0">
              <a:solidFill>
                <a:schemeClr val="bg2"/>
              </a:solidFill>
            </a:endParaRPr>
          </a:p>
        </p:txBody>
      </p:sp>
      <p:sp>
        <p:nvSpPr>
          <p:cNvPr id="38" name="TextBox 37"/>
          <p:cNvSpPr txBox="1"/>
          <p:nvPr/>
        </p:nvSpPr>
        <p:spPr>
          <a:xfrm>
            <a:off x="7358350" y="932649"/>
            <a:ext cx="745140" cy="461665"/>
          </a:xfrm>
          <a:prstGeom prst="rect">
            <a:avLst/>
          </a:prstGeom>
          <a:noFill/>
        </p:spPr>
        <p:txBody>
          <a:bodyPr wrap="none" rtlCol="0">
            <a:spAutoFit/>
          </a:bodyPr>
          <a:lstStyle/>
          <a:p>
            <a:r>
              <a:rPr lang="en-GB" sz="2400" i="1" dirty="0" smtClean="0">
                <a:solidFill>
                  <a:schemeClr val="bg2"/>
                </a:solidFill>
              </a:rPr>
              <a:t>AUG</a:t>
            </a:r>
            <a:endParaRPr lang="en-GB" sz="2400" i="1" dirty="0">
              <a:solidFill>
                <a:schemeClr val="bg2"/>
              </a:solidFill>
            </a:endParaRPr>
          </a:p>
        </p:txBody>
      </p:sp>
      <p:sp>
        <p:nvSpPr>
          <p:cNvPr id="39" name="TextBox 38"/>
          <p:cNvSpPr txBox="1"/>
          <p:nvPr/>
        </p:nvSpPr>
        <p:spPr>
          <a:xfrm>
            <a:off x="8255817" y="932649"/>
            <a:ext cx="633507" cy="461665"/>
          </a:xfrm>
          <a:prstGeom prst="rect">
            <a:avLst/>
          </a:prstGeom>
          <a:noFill/>
        </p:spPr>
        <p:txBody>
          <a:bodyPr wrap="none" rtlCol="0">
            <a:spAutoFit/>
          </a:bodyPr>
          <a:lstStyle/>
          <a:p>
            <a:r>
              <a:rPr lang="en-GB" sz="2400" i="1" dirty="0" smtClean="0">
                <a:solidFill>
                  <a:schemeClr val="bg2"/>
                </a:solidFill>
              </a:rPr>
              <a:t>SEP</a:t>
            </a:r>
            <a:endParaRPr lang="en-GB" sz="2400" i="1" dirty="0">
              <a:solidFill>
                <a:schemeClr val="bg2"/>
              </a:solidFill>
            </a:endParaRPr>
          </a:p>
        </p:txBody>
      </p:sp>
      <p:sp>
        <p:nvSpPr>
          <p:cNvPr id="40" name="TextBox 39"/>
          <p:cNvSpPr txBox="1"/>
          <p:nvPr/>
        </p:nvSpPr>
        <p:spPr>
          <a:xfrm>
            <a:off x="9271815" y="932652"/>
            <a:ext cx="698846" cy="461665"/>
          </a:xfrm>
          <a:prstGeom prst="rect">
            <a:avLst/>
          </a:prstGeom>
          <a:noFill/>
        </p:spPr>
        <p:txBody>
          <a:bodyPr wrap="none" rtlCol="0">
            <a:spAutoFit/>
          </a:bodyPr>
          <a:lstStyle/>
          <a:p>
            <a:r>
              <a:rPr lang="en-GB" sz="2400" i="1" dirty="0" smtClean="0">
                <a:solidFill>
                  <a:schemeClr val="bg2"/>
                </a:solidFill>
              </a:rPr>
              <a:t>OCT</a:t>
            </a:r>
            <a:endParaRPr lang="en-GB" sz="2400" i="1" dirty="0">
              <a:solidFill>
                <a:schemeClr val="bg2"/>
              </a:solidFill>
            </a:endParaRPr>
          </a:p>
        </p:txBody>
      </p:sp>
      <p:sp>
        <p:nvSpPr>
          <p:cNvPr id="41" name="TextBox 40"/>
          <p:cNvSpPr txBox="1"/>
          <p:nvPr/>
        </p:nvSpPr>
        <p:spPr>
          <a:xfrm>
            <a:off x="10304750" y="949586"/>
            <a:ext cx="756426" cy="461665"/>
          </a:xfrm>
          <a:prstGeom prst="rect">
            <a:avLst/>
          </a:prstGeom>
          <a:noFill/>
        </p:spPr>
        <p:txBody>
          <a:bodyPr wrap="none" rtlCol="0">
            <a:spAutoFit/>
          </a:bodyPr>
          <a:lstStyle/>
          <a:p>
            <a:r>
              <a:rPr lang="en-GB" sz="2400" i="1" dirty="0" smtClean="0">
                <a:solidFill>
                  <a:schemeClr val="bg2"/>
                </a:solidFill>
              </a:rPr>
              <a:t>NOV</a:t>
            </a:r>
            <a:endParaRPr lang="en-GB" sz="2400" i="1" dirty="0">
              <a:solidFill>
                <a:schemeClr val="bg2"/>
              </a:solidFill>
            </a:endParaRPr>
          </a:p>
        </p:txBody>
      </p:sp>
      <p:sp>
        <p:nvSpPr>
          <p:cNvPr id="42" name="TextBox 41"/>
          <p:cNvSpPr txBox="1"/>
          <p:nvPr/>
        </p:nvSpPr>
        <p:spPr>
          <a:xfrm>
            <a:off x="11253014" y="932653"/>
            <a:ext cx="680186" cy="461665"/>
          </a:xfrm>
          <a:prstGeom prst="rect">
            <a:avLst/>
          </a:prstGeom>
          <a:noFill/>
        </p:spPr>
        <p:txBody>
          <a:bodyPr wrap="none" rtlCol="0">
            <a:spAutoFit/>
          </a:bodyPr>
          <a:lstStyle/>
          <a:p>
            <a:r>
              <a:rPr lang="en-GB" sz="2400" i="1" smtClean="0">
                <a:solidFill>
                  <a:schemeClr val="bg2"/>
                </a:solidFill>
              </a:rPr>
              <a:t>DEC</a:t>
            </a:r>
            <a:endParaRPr lang="en-GB" sz="2400" i="1" dirty="0">
              <a:solidFill>
                <a:schemeClr val="bg2"/>
              </a:solidFill>
            </a:endParaRPr>
          </a:p>
        </p:txBody>
      </p:sp>
      <p:sp>
        <p:nvSpPr>
          <p:cNvPr id="43" name="Rectangle 42"/>
          <p:cNvSpPr/>
          <p:nvPr/>
        </p:nvSpPr>
        <p:spPr>
          <a:xfrm>
            <a:off x="252247" y="1461052"/>
            <a:ext cx="1771698" cy="4729375"/>
          </a:xfrm>
          <a:prstGeom prst="rect">
            <a:avLst/>
          </a:prstGeom>
          <a:solidFill>
            <a:schemeClr val="bg2">
              <a:lumMod val="25000"/>
              <a:alpha val="7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3200" dirty="0"/>
          </a:p>
        </p:txBody>
      </p:sp>
      <p:sp>
        <p:nvSpPr>
          <p:cNvPr id="44" name="Rectangle 43"/>
          <p:cNvSpPr/>
          <p:nvPr/>
        </p:nvSpPr>
        <p:spPr>
          <a:xfrm>
            <a:off x="2079523" y="1588129"/>
            <a:ext cx="3888061" cy="4296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Basic solvers</a:t>
            </a:r>
            <a:endParaRPr lang="en-GB" sz="2800" dirty="0"/>
          </a:p>
        </p:txBody>
      </p:sp>
      <p:sp>
        <p:nvSpPr>
          <p:cNvPr id="45" name="Rectangle 44"/>
          <p:cNvSpPr/>
          <p:nvPr/>
        </p:nvSpPr>
        <p:spPr>
          <a:xfrm>
            <a:off x="2101763" y="3182998"/>
            <a:ext cx="8029526" cy="4296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Core-Edge</a:t>
            </a:r>
            <a:endParaRPr lang="en-GB" sz="2800" dirty="0"/>
          </a:p>
        </p:txBody>
      </p:sp>
      <p:sp>
        <p:nvSpPr>
          <p:cNvPr id="46" name="Rectangle 45"/>
          <p:cNvSpPr/>
          <p:nvPr/>
        </p:nvSpPr>
        <p:spPr>
          <a:xfrm>
            <a:off x="6776459" y="4174512"/>
            <a:ext cx="4210409" cy="3901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ITER scenarios</a:t>
            </a:r>
            <a:endParaRPr lang="en-GB" sz="2800" dirty="0"/>
          </a:p>
        </p:txBody>
      </p:sp>
      <p:sp>
        <p:nvSpPr>
          <p:cNvPr id="47" name="Rectangle 46"/>
          <p:cNvSpPr/>
          <p:nvPr/>
        </p:nvSpPr>
        <p:spPr>
          <a:xfrm>
            <a:off x="2431068" y="5192258"/>
            <a:ext cx="312132" cy="984706"/>
          </a:xfrm>
          <a:prstGeom prst="rect">
            <a:avLst/>
          </a:prstGeom>
          <a:solidFill>
            <a:srgbClr val="C00000">
              <a:alpha val="78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dirty="0" smtClean="0"/>
              <a:t>1 week</a:t>
            </a:r>
            <a:endParaRPr lang="en-GB" sz="2000" dirty="0"/>
          </a:p>
        </p:txBody>
      </p:sp>
      <p:sp>
        <p:nvSpPr>
          <p:cNvPr id="8" name="TextBox 7"/>
          <p:cNvSpPr txBox="1"/>
          <p:nvPr/>
        </p:nvSpPr>
        <p:spPr>
          <a:xfrm>
            <a:off x="2563470" y="6249495"/>
            <a:ext cx="3073983" cy="369332"/>
          </a:xfrm>
          <a:prstGeom prst="rect">
            <a:avLst/>
          </a:prstGeom>
          <a:noFill/>
        </p:spPr>
        <p:txBody>
          <a:bodyPr wrap="none" rtlCol="0">
            <a:spAutoFit/>
          </a:bodyPr>
          <a:lstStyle/>
          <a:p>
            <a:r>
              <a:rPr lang="en-GB" b="1" i="1" dirty="0" smtClean="0">
                <a:solidFill>
                  <a:srgbClr val="C00000"/>
                </a:solidFill>
              </a:rPr>
              <a:t>Code Camps/working sessions</a:t>
            </a:r>
            <a:endParaRPr lang="en-GB" b="1" i="1" dirty="0">
              <a:solidFill>
                <a:srgbClr val="C00000"/>
              </a:solidFill>
            </a:endParaRPr>
          </a:p>
        </p:txBody>
      </p:sp>
      <p:sp>
        <p:nvSpPr>
          <p:cNvPr id="48" name="Rectangle 47"/>
          <p:cNvSpPr/>
          <p:nvPr/>
        </p:nvSpPr>
        <p:spPr>
          <a:xfrm>
            <a:off x="2101763" y="2122883"/>
            <a:ext cx="5582406" cy="4296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Moving boundary</a:t>
            </a:r>
            <a:endParaRPr lang="en-GB" sz="2800" dirty="0"/>
          </a:p>
        </p:txBody>
      </p:sp>
      <p:sp>
        <p:nvSpPr>
          <p:cNvPr id="50" name="Rectangle 49"/>
          <p:cNvSpPr/>
          <p:nvPr/>
        </p:nvSpPr>
        <p:spPr>
          <a:xfrm>
            <a:off x="10249272" y="4660962"/>
            <a:ext cx="1472185" cy="4296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Report</a:t>
            </a:r>
            <a:endParaRPr lang="en-GB" sz="2800" dirty="0"/>
          </a:p>
        </p:txBody>
      </p:sp>
      <p:sp>
        <p:nvSpPr>
          <p:cNvPr id="52" name="Rectangle 51"/>
          <p:cNvSpPr/>
          <p:nvPr/>
        </p:nvSpPr>
        <p:spPr>
          <a:xfrm>
            <a:off x="5441749" y="5189992"/>
            <a:ext cx="312132" cy="984706"/>
          </a:xfrm>
          <a:prstGeom prst="rect">
            <a:avLst/>
          </a:prstGeom>
          <a:solidFill>
            <a:srgbClr val="C00000">
              <a:alpha val="78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dirty="0"/>
              <a:t>2</a:t>
            </a:r>
            <a:r>
              <a:rPr lang="en-GB" sz="2000" dirty="0" smtClean="0"/>
              <a:t> week</a:t>
            </a:r>
            <a:endParaRPr lang="en-GB" sz="2000" dirty="0"/>
          </a:p>
        </p:txBody>
      </p:sp>
      <p:sp>
        <p:nvSpPr>
          <p:cNvPr id="55" name="Rectangle 54"/>
          <p:cNvSpPr/>
          <p:nvPr/>
        </p:nvSpPr>
        <p:spPr>
          <a:xfrm>
            <a:off x="2101762" y="4174511"/>
            <a:ext cx="4490847" cy="395240"/>
          </a:xfrm>
          <a:prstGeom prst="rect">
            <a:avLst/>
          </a:prstGeom>
          <a:solidFill>
            <a:schemeClr val="accent6">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i="1" dirty="0" smtClean="0"/>
              <a:t>Testing on ITER scenarios</a:t>
            </a:r>
            <a:endParaRPr lang="en-GB" sz="2800" i="1" dirty="0"/>
          </a:p>
        </p:txBody>
      </p:sp>
      <p:sp>
        <p:nvSpPr>
          <p:cNvPr id="56" name="Rectangle 55"/>
          <p:cNvSpPr/>
          <p:nvPr/>
        </p:nvSpPr>
        <p:spPr>
          <a:xfrm>
            <a:off x="6027857" y="1592330"/>
            <a:ext cx="5093224" cy="43563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smtClean="0"/>
              <a:t>Advanced solver features</a:t>
            </a:r>
            <a:endParaRPr lang="en-GB" sz="2800" dirty="0"/>
          </a:p>
        </p:txBody>
      </p:sp>
      <p:sp>
        <p:nvSpPr>
          <p:cNvPr id="49" name="Rectangle 48"/>
          <p:cNvSpPr/>
          <p:nvPr/>
        </p:nvSpPr>
        <p:spPr>
          <a:xfrm>
            <a:off x="5102699" y="2651862"/>
            <a:ext cx="3994649" cy="4296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HCD synergies</a:t>
            </a:r>
            <a:endParaRPr lang="en-GB" sz="2800" dirty="0"/>
          </a:p>
        </p:txBody>
      </p:sp>
      <p:sp>
        <p:nvSpPr>
          <p:cNvPr id="51" name="Rectangle 50"/>
          <p:cNvSpPr/>
          <p:nvPr/>
        </p:nvSpPr>
        <p:spPr>
          <a:xfrm>
            <a:off x="8470835" y="3698160"/>
            <a:ext cx="3353329" cy="3901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Training </a:t>
            </a:r>
            <a:r>
              <a:rPr lang="en-GB" sz="2800" smtClean="0"/>
              <a:t>on Core-Edge</a:t>
            </a:r>
            <a:endParaRPr lang="en-GB" sz="2800" dirty="0"/>
          </a:p>
        </p:txBody>
      </p:sp>
      <p:sp>
        <p:nvSpPr>
          <p:cNvPr id="54" name="Rectangle 53"/>
          <p:cNvSpPr/>
          <p:nvPr/>
        </p:nvSpPr>
        <p:spPr>
          <a:xfrm>
            <a:off x="8324145" y="5197074"/>
            <a:ext cx="312132" cy="984706"/>
          </a:xfrm>
          <a:prstGeom prst="rect">
            <a:avLst/>
          </a:prstGeom>
          <a:solidFill>
            <a:srgbClr val="C0000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dirty="0" smtClean="0"/>
              <a:t>1 week</a:t>
            </a:r>
            <a:endParaRPr lang="en-GB" sz="2000" dirty="0"/>
          </a:p>
        </p:txBody>
      </p:sp>
      <p:sp>
        <p:nvSpPr>
          <p:cNvPr id="57" name="Rectangle 56"/>
          <p:cNvSpPr/>
          <p:nvPr/>
        </p:nvSpPr>
        <p:spPr>
          <a:xfrm>
            <a:off x="9373696" y="5185536"/>
            <a:ext cx="312132" cy="984706"/>
          </a:xfrm>
          <a:prstGeom prst="rect">
            <a:avLst/>
          </a:prstGeom>
          <a:solidFill>
            <a:srgbClr val="C0000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dirty="0" smtClean="0"/>
              <a:t>1 week</a:t>
            </a:r>
            <a:endParaRPr lang="en-GB" sz="2000" dirty="0"/>
          </a:p>
        </p:txBody>
      </p:sp>
      <p:sp>
        <p:nvSpPr>
          <p:cNvPr id="58" name="Rectangle 57"/>
          <p:cNvSpPr/>
          <p:nvPr/>
        </p:nvSpPr>
        <p:spPr>
          <a:xfrm>
            <a:off x="10398885" y="5169909"/>
            <a:ext cx="312132" cy="984706"/>
          </a:xfrm>
          <a:prstGeom prst="rect">
            <a:avLst/>
          </a:prstGeom>
          <a:solidFill>
            <a:srgbClr val="C0000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dirty="0" smtClean="0"/>
              <a:t>1 week</a:t>
            </a:r>
            <a:endParaRPr lang="en-GB" sz="2000" dirty="0"/>
          </a:p>
        </p:txBody>
      </p:sp>
      <p:sp>
        <p:nvSpPr>
          <p:cNvPr id="59" name="Rectangle 58"/>
          <p:cNvSpPr/>
          <p:nvPr/>
        </p:nvSpPr>
        <p:spPr>
          <a:xfrm>
            <a:off x="11167895" y="5205721"/>
            <a:ext cx="312132" cy="984706"/>
          </a:xfrm>
          <a:prstGeom prst="rect">
            <a:avLst/>
          </a:prstGeom>
          <a:solidFill>
            <a:srgbClr val="C0000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smtClean="0"/>
              <a:t>Training</a:t>
            </a:r>
            <a:endParaRPr lang="en-GB" sz="2000" dirty="0"/>
          </a:p>
        </p:txBody>
      </p:sp>
      <p:sp>
        <p:nvSpPr>
          <p:cNvPr id="60" name="TextBox 59"/>
          <p:cNvSpPr txBox="1"/>
          <p:nvPr/>
        </p:nvSpPr>
        <p:spPr>
          <a:xfrm>
            <a:off x="7957461" y="6181130"/>
            <a:ext cx="3785332" cy="369332"/>
          </a:xfrm>
          <a:prstGeom prst="rect">
            <a:avLst/>
          </a:prstGeom>
          <a:noFill/>
        </p:spPr>
        <p:txBody>
          <a:bodyPr wrap="none" rtlCol="0">
            <a:spAutoFit/>
          </a:bodyPr>
          <a:lstStyle/>
          <a:p>
            <a:r>
              <a:rPr lang="en-GB" b="1" i="1" dirty="0" smtClean="0">
                <a:solidFill>
                  <a:srgbClr val="C00000"/>
                </a:solidFill>
              </a:rPr>
              <a:t>We propose theses Working Sessions!</a:t>
            </a:r>
            <a:endParaRPr lang="en-GB" b="1" i="1" dirty="0">
              <a:solidFill>
                <a:srgbClr val="C00000"/>
              </a:solidFill>
            </a:endParaRPr>
          </a:p>
        </p:txBody>
      </p:sp>
    </p:spTree>
    <p:extLst>
      <p:ext uri="{BB962C8B-B14F-4D97-AF65-F5344CB8AC3E}">
        <p14:creationId xmlns:p14="http://schemas.microsoft.com/office/powerpoint/2010/main" val="1712273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700835" y="3136934"/>
            <a:ext cx="6719943" cy="446075"/>
          </a:xfrm>
        </p:spPr>
        <p:txBody>
          <a:bodyPr/>
          <a:lstStyle/>
          <a:p>
            <a:pPr algn="ctr"/>
            <a:r>
              <a:rPr lang="en-GB" sz="4000" dirty="0" smtClean="0"/>
              <a:t>WIMAS-2 Manpower</a:t>
            </a:r>
            <a:endParaRPr lang="en-GB" sz="4000" dirty="0"/>
          </a:p>
        </p:txBody>
      </p:sp>
      <p:sp>
        <p:nvSpPr>
          <p:cNvPr id="4" name="Date Placeholder 3"/>
          <p:cNvSpPr>
            <a:spLocks noGrp="1"/>
          </p:cNvSpPr>
          <p:nvPr>
            <p:ph type="dt" sz="half" idx="10"/>
          </p:nvPr>
        </p:nvSpPr>
        <p:spPr/>
        <p:txBody>
          <a:bodyPr/>
          <a:lstStyle/>
          <a:p>
            <a:fld id="{65C0B0F0-1C25-144A-A0B4-EF795BFF1CDE}" type="datetime1">
              <a:rPr lang="sv-SE" smtClean="0"/>
              <a:t>2020-02-26</a:t>
            </a:fld>
            <a:endParaRPr lang="en-GB" dirty="0"/>
          </a:p>
        </p:txBody>
      </p:sp>
      <p:sp>
        <p:nvSpPr>
          <p:cNvPr id="5" name="Footer Placeholder 4"/>
          <p:cNvSpPr>
            <a:spLocks noGrp="1"/>
          </p:cNvSpPr>
          <p:nvPr>
            <p:ph type="ftr" sz="quarter" idx="11"/>
          </p:nvPr>
        </p:nvSpPr>
        <p:spPr/>
        <p:txBody>
          <a:bodyPr/>
          <a:lstStyle/>
          <a:p>
            <a:r>
              <a:rPr lang="en-GB" dirty="0" smtClean="0"/>
              <a:t>Jonsson</a:t>
            </a:r>
            <a:endParaRPr lang="en-GB" dirty="0"/>
          </a:p>
        </p:txBody>
      </p:sp>
      <p:sp>
        <p:nvSpPr>
          <p:cNvPr id="6" name="Slide Number Placeholder 5"/>
          <p:cNvSpPr>
            <a:spLocks noGrp="1"/>
          </p:cNvSpPr>
          <p:nvPr>
            <p:ph type="sldNum" sz="quarter" idx="12"/>
          </p:nvPr>
        </p:nvSpPr>
        <p:spPr/>
        <p:txBody>
          <a:bodyPr/>
          <a:lstStyle/>
          <a:p>
            <a:fld id="{E7820E0F-EF6C-A547-9B31-51BCDFCAA598}" type="slidenum">
              <a:rPr lang="en-GB" smtClean="0"/>
              <a:t>16</a:t>
            </a:fld>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129856845"/>
              </p:ext>
            </p:extLst>
          </p:nvPr>
        </p:nvGraphicFramePr>
        <p:xfrm>
          <a:off x="1145506" y="78269"/>
          <a:ext cx="10645442" cy="6350273"/>
        </p:xfrm>
        <a:graphic>
          <a:graphicData uri="http://schemas.openxmlformats.org/drawingml/2006/table">
            <a:tbl>
              <a:tblPr firstRow="1" firstCol="1" lastRow="1">
                <a:tableStyleId>{125E5076-3810-47DD-B79F-674D7AD40C01}</a:tableStyleId>
              </a:tblPr>
              <a:tblGrid>
                <a:gridCol w="1573630"/>
                <a:gridCol w="956753"/>
                <a:gridCol w="936354"/>
                <a:gridCol w="936354"/>
                <a:gridCol w="813735"/>
                <a:gridCol w="813735"/>
                <a:gridCol w="802588"/>
                <a:gridCol w="802588"/>
                <a:gridCol w="568499"/>
                <a:gridCol w="746852"/>
                <a:gridCol w="490471"/>
                <a:gridCol w="769148"/>
                <a:gridCol w="434735"/>
              </a:tblGrid>
              <a:tr h="447203">
                <a:tc>
                  <a:txBody>
                    <a:bodyPr/>
                    <a:lstStyle/>
                    <a:p>
                      <a:pPr algn="l" fontAlgn="b"/>
                      <a:r>
                        <a:rPr lang="en-US" sz="1200" b="0" u="none" strike="noStrike" dirty="0">
                          <a:effectLst/>
                        </a:rPr>
                        <a:t>Name</a:t>
                      </a:r>
                      <a:endParaRPr lang="en-US" sz="1200" b="0" i="0" u="none" strike="noStrike" dirty="0">
                        <a:solidFill>
                          <a:srgbClr val="000000"/>
                        </a:solidFill>
                        <a:effectLst/>
                        <a:latin typeface="Calibri" charset="0"/>
                      </a:endParaRPr>
                    </a:p>
                  </a:txBody>
                  <a:tcPr marL="8755" marR="8755" marT="8755" marB="0" anchor="b"/>
                </a:tc>
                <a:tc>
                  <a:txBody>
                    <a:bodyPr/>
                    <a:lstStyle/>
                    <a:p>
                      <a:pPr algn="ctr" fontAlgn="b"/>
                      <a:r>
                        <a:rPr lang="en-US" sz="1200" b="0" u="none" strike="noStrike" dirty="0" err="1">
                          <a:effectLst/>
                        </a:rPr>
                        <a:t>ppy</a:t>
                      </a:r>
                      <a:r>
                        <a:rPr lang="en-US" sz="1200" b="0" u="none" strike="noStrike" dirty="0">
                          <a:effectLst/>
                        </a:rPr>
                        <a:t> in 2020</a:t>
                      </a:r>
                      <a:endParaRPr lang="en-US" sz="1200" b="0" i="0" u="none" strike="noStrike" dirty="0">
                        <a:solidFill>
                          <a:srgbClr val="000000"/>
                        </a:solidFill>
                        <a:effectLst/>
                        <a:latin typeface="Calibri" charset="0"/>
                      </a:endParaRPr>
                    </a:p>
                  </a:txBody>
                  <a:tcPr marL="8755" marR="8755" marT="8755" marB="0" anchor="b"/>
                </a:tc>
                <a:tc>
                  <a:txBody>
                    <a:bodyPr/>
                    <a:lstStyle/>
                    <a:p>
                      <a:pPr algn="ctr" fontAlgn="b"/>
                      <a:r>
                        <a:rPr lang="en-US" sz="1200" b="0" u="none" strike="noStrike">
                          <a:effectLst/>
                        </a:rPr>
                        <a:t>ETS devel.</a:t>
                      </a:r>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Verification</a:t>
                      </a:r>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Moving boundary</a:t>
                      </a:r>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Core-edge</a:t>
                      </a:r>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Synergies</a:t>
                      </a:r>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Transport</a:t>
                      </a:r>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Solver</a:t>
                      </a:r>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Impurity</a:t>
                      </a:r>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Nice/ Metis</a:t>
                      </a:r>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Runaway</a:t>
                      </a:r>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BIT1</a:t>
                      </a:r>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ctr"/>
                      <a:r>
                        <a:rPr lang="en-US" sz="1200" b="0" u="none" strike="noStrike">
                          <a:effectLst/>
                        </a:rPr>
                        <a:t>Thomas Jonsson</a:t>
                      </a:r>
                      <a:endParaRPr lang="en-US" sz="1200" b="0" i="0" u="none" strike="noStrike">
                        <a:solidFill>
                          <a:srgbClr val="000000"/>
                        </a:solidFill>
                        <a:effectLst/>
                        <a:latin typeface="Calibri" charset="0"/>
                      </a:endParaRPr>
                    </a:p>
                  </a:txBody>
                  <a:tcPr marL="8755" marR="8755" marT="8755" marB="0" anchor="ctr"/>
                </a:tc>
                <a:tc>
                  <a:txBody>
                    <a:bodyPr/>
                    <a:lstStyle/>
                    <a:p>
                      <a:pPr algn="ctr" fontAlgn="ctr"/>
                      <a:r>
                        <a:rPr lang="uk-UA" sz="1200" b="0" u="none" strike="noStrike" dirty="0">
                          <a:effectLst/>
                        </a:rPr>
                        <a:t>0,3</a:t>
                      </a:r>
                      <a:endParaRPr lang="uk-UA" sz="1200" b="0" i="0" u="none" strike="noStrike" dirty="0">
                        <a:solidFill>
                          <a:srgbClr val="000000"/>
                        </a:solidFill>
                        <a:effectLst/>
                        <a:latin typeface="Calibri" charset="0"/>
                      </a:endParaRPr>
                    </a:p>
                  </a:txBody>
                  <a:tcPr marL="8755" marR="8755" marT="8755" marB="0" anchor="ctr"/>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0,05</a:t>
                      </a:r>
                      <a:endParaRPr lang="is-I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0,05</a:t>
                      </a:r>
                      <a:endParaRPr lang="is-I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0,05</a:t>
                      </a:r>
                      <a:endParaRPr lang="is-I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0,05</a:t>
                      </a:r>
                      <a:endParaRPr lang="is-I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00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ctr"/>
                      <a:r>
                        <a:rPr lang="en-US" sz="1200" b="0" u="none" strike="noStrike">
                          <a:effectLst/>
                        </a:rPr>
                        <a:t>Par Strand</a:t>
                      </a:r>
                      <a:endParaRPr lang="en-US" sz="1200" b="0" i="0" u="none" strike="noStrike">
                        <a:solidFill>
                          <a:srgbClr val="000000"/>
                        </a:solidFill>
                        <a:effectLst/>
                        <a:latin typeface="Calibri" charset="0"/>
                      </a:endParaRPr>
                    </a:p>
                  </a:txBody>
                  <a:tcPr marL="8755" marR="8755" marT="8755" marB="0" anchor="ctr"/>
                </a:tc>
                <a:tc>
                  <a:txBody>
                    <a:bodyPr/>
                    <a:lstStyle/>
                    <a:p>
                      <a:pPr algn="ctr" fontAlgn="ctr"/>
                      <a:r>
                        <a:rPr lang="is-IS" sz="1200" b="0" u="none" strike="noStrike">
                          <a:effectLst/>
                        </a:rPr>
                        <a:t>0,2</a:t>
                      </a:r>
                      <a:endParaRPr lang="is-I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0,2</a:t>
                      </a:r>
                      <a:endParaRPr lang="is-I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Emil Fransson</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en-US" sz="1200" b="0" u="none" strike="noStrike">
                          <a:effectLst/>
                        </a:rPr>
                        <a:t>0</a:t>
                      </a:r>
                      <a:endParaRPr lang="en-U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0</a:t>
                      </a:r>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Andreas Gillgren</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uk-UA" sz="1200" b="0" u="none" strike="noStrike">
                          <a:effectLst/>
                        </a:rPr>
                        <a:t>0,1</a:t>
                      </a:r>
                      <a:endParaRPr lang="uk-UA"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David Coster</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is-IS" sz="1200" b="0" u="none" strike="noStrike">
                          <a:effectLst/>
                        </a:rPr>
                        <a:t>0,05</a:t>
                      </a:r>
                      <a:endParaRPr lang="is-I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dirty="0">
                          <a:effectLst/>
                        </a:rPr>
                        <a:t>0,05</a:t>
                      </a:r>
                      <a:endParaRPr lang="is-IS" sz="1200" b="0" i="0" u="none" strike="noStrike" dirty="0">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Emiliano Fable</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uk-UA" sz="1200" b="0" u="none" strike="noStrike">
                          <a:effectLst/>
                        </a:rPr>
                        <a:t>0,1</a:t>
                      </a:r>
                      <a:endParaRPr lang="uk-UA"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Bruce Scott</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is-IS" sz="1200" b="0" u="none" strike="noStrike">
                          <a:effectLst/>
                        </a:rPr>
                        <a:t>0,05</a:t>
                      </a:r>
                      <a:endParaRPr lang="is-I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0,05</a:t>
                      </a:r>
                      <a:endParaRPr lang="is-I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Albert Gutiérrez</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en-US" sz="1200" b="0" u="none" strike="noStrike">
                          <a:effectLst/>
                        </a:rPr>
                        <a:t>0</a:t>
                      </a:r>
                      <a:endParaRPr lang="en-U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dirty="0">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0</a:t>
                      </a:r>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Mervi Mantsinen</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uk-UA" sz="1200" b="0" u="none" strike="noStrike">
                          <a:effectLst/>
                        </a:rPr>
                        <a:t>0,1</a:t>
                      </a:r>
                      <a:endParaRPr lang="uk-UA"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Xavier Saez</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uk-UA" sz="1200" b="0" u="none" strike="noStrike">
                          <a:effectLst/>
                        </a:rPr>
                        <a:t>0,3</a:t>
                      </a:r>
                      <a:endParaRPr lang="uk-UA"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0,3</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Ignacio Lopez</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en-US" sz="1200" b="0" u="none" strike="noStrike">
                          <a:effectLst/>
                        </a:rPr>
                        <a:t>0</a:t>
                      </a:r>
                      <a:endParaRPr lang="en-U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0</a:t>
                      </a:r>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D. Van Eester</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is-IS" sz="1200" b="0" u="none" strike="noStrike" dirty="0">
                          <a:effectLst/>
                        </a:rPr>
                        <a:t>0,2</a:t>
                      </a:r>
                      <a:endParaRPr lang="is-IS" sz="1200" b="0" i="0" u="none" strike="noStrike" dirty="0">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0,2</a:t>
                      </a:r>
                      <a:endParaRPr lang="is-I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Ernesto Lerche</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is-IS" sz="1200" b="0" u="none" strike="noStrike">
                          <a:effectLst/>
                        </a:rPr>
                        <a:t>0,2</a:t>
                      </a:r>
                      <a:endParaRPr lang="is-I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0,2</a:t>
                      </a:r>
                      <a:endParaRPr lang="is-I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Dragan Poljak </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is-IS" sz="1200" b="0" u="none" strike="noStrike">
                          <a:effectLst/>
                        </a:rPr>
                        <a:t>0,05</a:t>
                      </a:r>
                      <a:endParaRPr lang="is-I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0,05</a:t>
                      </a:r>
                      <a:endParaRPr lang="is-I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Silvestar Šesnić </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is-IS" sz="1200" b="0" u="none" strike="noStrike">
                          <a:effectLst/>
                        </a:rPr>
                        <a:t>0,05</a:t>
                      </a:r>
                      <a:endParaRPr lang="is-I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dirty="0">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0,05</a:t>
                      </a:r>
                      <a:endParaRPr lang="is-I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Vicko Dorić </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is-IS" sz="1200" b="0" u="none" strike="noStrike">
                          <a:effectLst/>
                        </a:rPr>
                        <a:t>0,05</a:t>
                      </a:r>
                      <a:endParaRPr lang="is-I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0,05</a:t>
                      </a:r>
                      <a:endParaRPr lang="is-I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Anna Šušnjara </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is-IS" sz="1200" b="0" u="none" strike="noStrike">
                          <a:effectLst/>
                        </a:rPr>
                        <a:t>0,05</a:t>
                      </a:r>
                      <a:endParaRPr lang="is-I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0,05</a:t>
                      </a:r>
                      <a:endParaRPr lang="is-I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Irena Ivanova-Stanik</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uk-UA" sz="1200" b="0" u="none" strike="noStrike">
                          <a:effectLst/>
                        </a:rPr>
                        <a:t>0,3</a:t>
                      </a:r>
                      <a:endParaRPr lang="uk-UA"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0,3</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Michal Poradzinski</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uk-UA" sz="1200" b="0" u="none" strike="noStrike">
                          <a:effectLst/>
                        </a:rPr>
                        <a:t>0,1</a:t>
                      </a:r>
                      <a:endParaRPr lang="uk-UA"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Soma Olasz</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uk-UA" sz="1200" b="0" u="none" strike="noStrike">
                          <a:effectLst/>
                        </a:rPr>
                        <a:t>0,1</a:t>
                      </a:r>
                      <a:endParaRPr lang="uk-UA"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Gergo Pokol</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en-US" sz="1200" b="0" u="none" strike="noStrike">
                          <a:effectLst/>
                        </a:rPr>
                        <a:t>0</a:t>
                      </a:r>
                      <a:endParaRPr lang="en-U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en-US" sz="1200" b="0" u="none" strike="noStrike">
                          <a:effectLst/>
                        </a:rPr>
                        <a:t>0</a:t>
                      </a:r>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Jorge Ferreira</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uk-UA" sz="1200" b="0" u="none" strike="noStrike">
                          <a:effectLst/>
                        </a:rPr>
                        <a:t>0,4</a:t>
                      </a:r>
                      <a:endParaRPr lang="uk-UA" sz="1200" b="0" i="0" u="none" strike="noStrike">
                        <a:solidFill>
                          <a:srgbClr val="000000"/>
                        </a:solidFill>
                        <a:effectLst/>
                        <a:latin typeface="Calibri" charset="0"/>
                      </a:endParaRPr>
                    </a:p>
                  </a:txBody>
                  <a:tcPr marL="8755" marR="8755" marT="8755" marB="0" anchor="ctr"/>
                </a:tc>
                <a:tc>
                  <a:txBody>
                    <a:bodyPr/>
                    <a:lstStyle/>
                    <a:p>
                      <a:pPr algn="ctr" fontAlgn="b"/>
                      <a:r>
                        <a:rPr lang="uk-UA" sz="1200" b="0" u="none" strike="noStrike">
                          <a:effectLst/>
                        </a:rPr>
                        <a:t>0,1</a:t>
                      </a:r>
                      <a:endParaRPr lang="uk-UA" sz="1200" b="0" i="0" u="none" strike="noStrike">
                        <a:solidFill>
                          <a:srgbClr val="000000"/>
                        </a:solidFill>
                        <a:effectLst/>
                        <a:latin typeface="Calibri" charset="0"/>
                      </a:endParaRPr>
                    </a:p>
                  </a:txBody>
                  <a:tcPr marL="8755" marR="8755" marT="8755" marB="0" anchor="b"/>
                </a:tc>
                <a:tc>
                  <a:txBody>
                    <a:bodyPr/>
                    <a:lstStyle/>
                    <a:p>
                      <a:pPr algn="ctr" fontAlgn="b"/>
                      <a:r>
                        <a:rPr lang="is-IS" sz="1200" b="0" u="none" strike="noStrike">
                          <a:effectLst/>
                        </a:rPr>
                        <a:t>0,05</a:t>
                      </a:r>
                      <a:endParaRPr lang="is-IS" sz="1200" b="0" i="0" u="none" strike="noStrike">
                        <a:solidFill>
                          <a:srgbClr val="000000"/>
                        </a:solidFill>
                        <a:effectLst/>
                        <a:latin typeface="Calibri" charset="0"/>
                      </a:endParaRPr>
                    </a:p>
                  </a:txBody>
                  <a:tcPr marL="8755" marR="8755" marT="8755" marB="0" anchor="b"/>
                </a:tc>
                <a:tc>
                  <a:txBody>
                    <a:bodyPr/>
                    <a:lstStyle/>
                    <a:p>
                      <a:pPr algn="ctr" fontAlgn="b"/>
                      <a:r>
                        <a:rPr lang="uk-UA" sz="1200" b="0" u="none" strike="noStrike">
                          <a:effectLst/>
                        </a:rPr>
                        <a:t>0,15</a:t>
                      </a:r>
                      <a:endParaRPr lang="uk-UA"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00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Rui Coelho</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uk-UA" sz="1200" b="0" u="none" strike="noStrike">
                          <a:effectLst/>
                        </a:rPr>
                        <a:t>0,1</a:t>
                      </a:r>
                      <a:endParaRPr lang="uk-UA"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dirty="0">
                          <a:effectLst/>
                        </a:rPr>
                        <a:t>0,1</a:t>
                      </a:r>
                      <a:endParaRPr lang="uk-UA" sz="1200" b="0" i="0" u="none" strike="noStrike" dirty="0">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dirty="0">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Nathan Cummings</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ru-RU" sz="1200" b="0" u="none" strike="noStrike">
                          <a:effectLst/>
                        </a:rPr>
                        <a:t>0,5</a:t>
                      </a:r>
                      <a:endParaRPr lang="ru-RU" sz="1200" b="0" i="0" u="none" strike="noStrike">
                        <a:solidFill>
                          <a:srgbClr val="000000"/>
                        </a:solidFill>
                        <a:effectLst/>
                        <a:latin typeface="Calibri" charset="0"/>
                      </a:endParaRPr>
                    </a:p>
                  </a:txBody>
                  <a:tcPr marL="8755" marR="8755" marT="8755" marB="0" anchor="ctr"/>
                </a:tc>
                <a:tc>
                  <a:txBody>
                    <a:bodyPr/>
                    <a:lstStyle/>
                    <a:p>
                      <a:pPr algn="ctr" fontAlgn="b"/>
                      <a:r>
                        <a:rPr lang="is-IS" sz="1200" b="0" u="none" strike="noStrike">
                          <a:effectLst/>
                        </a:rPr>
                        <a:t>0,2</a:t>
                      </a:r>
                      <a:endParaRPr lang="is-I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0,3</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b"/>
                      <a:r>
                        <a:rPr lang="en-US" sz="1200" b="0" u="none" strike="noStrike">
                          <a:effectLst/>
                        </a:rPr>
                        <a:t>Daniel Dumitru</a:t>
                      </a:r>
                      <a:endParaRPr lang="en-US" sz="1200" b="0" i="0" u="none" strike="noStrike">
                        <a:solidFill>
                          <a:srgbClr val="000000"/>
                        </a:solidFill>
                        <a:effectLst/>
                        <a:latin typeface="Calibri" charset="0"/>
                      </a:endParaRPr>
                    </a:p>
                  </a:txBody>
                  <a:tcPr marL="8755" marR="8755" marT="8755" marB="0" anchor="b"/>
                </a:tc>
                <a:tc>
                  <a:txBody>
                    <a:bodyPr/>
                    <a:lstStyle/>
                    <a:p>
                      <a:pPr algn="ctr" fontAlgn="ctr"/>
                      <a:r>
                        <a:rPr lang="ru-RU" sz="1200" b="0" u="none" strike="noStrike">
                          <a:effectLst/>
                        </a:rPr>
                        <a:t>0,5</a:t>
                      </a:r>
                      <a:endParaRPr lang="ru-RU" sz="1200" b="0" i="0" u="none" strike="noStrike">
                        <a:solidFill>
                          <a:srgbClr val="000000"/>
                        </a:solidFill>
                        <a:effectLst/>
                        <a:latin typeface="Calibri" charset="0"/>
                      </a:endParaRPr>
                    </a:p>
                  </a:txBody>
                  <a:tcPr marL="8755" marR="8755" marT="8755" marB="0" anchor="ctr"/>
                </a:tc>
                <a:tc>
                  <a:txBody>
                    <a:bodyPr/>
                    <a:lstStyle/>
                    <a:p>
                      <a:pPr algn="ctr" fontAlgn="b"/>
                      <a:r>
                        <a:rPr lang="uk-UA" sz="1200" b="0" u="none" strike="noStrike">
                          <a:effectLst/>
                        </a:rPr>
                        <a:t>0,3</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ctr"/>
                      <a:r>
                        <a:rPr lang="en-US" sz="1200" b="0" u="none" strike="noStrike">
                          <a:effectLst/>
                        </a:rPr>
                        <a:t>David Tskhakaya</a:t>
                      </a:r>
                      <a:endParaRPr lang="en-US" sz="1200" b="0" i="0" u="none" strike="noStrike">
                        <a:solidFill>
                          <a:srgbClr val="000000"/>
                        </a:solidFill>
                        <a:effectLst/>
                        <a:latin typeface="Calibri" charset="0"/>
                      </a:endParaRPr>
                    </a:p>
                  </a:txBody>
                  <a:tcPr marL="8755" marR="8755" marT="8755" marB="0" anchor="ctr"/>
                </a:tc>
                <a:tc>
                  <a:txBody>
                    <a:bodyPr/>
                    <a:lstStyle/>
                    <a:p>
                      <a:pPr algn="ctr" fontAlgn="ctr"/>
                      <a:r>
                        <a:rPr lang="uk-UA" sz="1200" b="0" u="none" strike="noStrike">
                          <a:effectLst/>
                        </a:rPr>
                        <a:t>0,3</a:t>
                      </a:r>
                      <a:endParaRPr lang="uk-UA"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0,3</a:t>
                      </a:r>
                      <a:endParaRPr lang="uk-UA" sz="1200" b="0" i="0" u="none" strike="noStrike">
                        <a:solidFill>
                          <a:srgbClr val="FF0000"/>
                        </a:solidFill>
                        <a:effectLst/>
                        <a:latin typeface="Calibri" charset="0"/>
                      </a:endParaRPr>
                    </a:p>
                  </a:txBody>
                  <a:tcPr marL="8755" marR="8755" marT="8755" marB="0" anchor="b"/>
                </a:tc>
              </a:tr>
              <a:tr h="196769">
                <a:tc>
                  <a:txBody>
                    <a:bodyPr/>
                    <a:lstStyle/>
                    <a:p>
                      <a:pPr algn="l" fontAlgn="ctr"/>
                      <a:r>
                        <a:rPr lang="en-US" sz="1200" b="0" u="none" strike="noStrike">
                          <a:effectLst/>
                        </a:rPr>
                        <a:t>Cedric Boulbe</a:t>
                      </a:r>
                      <a:endParaRPr lang="en-US" sz="1200" b="0" i="0" u="none" strike="noStrike">
                        <a:solidFill>
                          <a:srgbClr val="000000"/>
                        </a:solidFill>
                        <a:effectLst/>
                        <a:latin typeface="Calibri" charset="0"/>
                      </a:endParaRPr>
                    </a:p>
                  </a:txBody>
                  <a:tcPr marL="8755" marR="8755" marT="8755" marB="0" anchor="ctr"/>
                </a:tc>
                <a:tc>
                  <a:txBody>
                    <a:bodyPr/>
                    <a:lstStyle/>
                    <a:p>
                      <a:pPr algn="ctr" fontAlgn="ctr"/>
                      <a:r>
                        <a:rPr lang="uk-UA" sz="1200" b="0" u="none" strike="noStrike">
                          <a:effectLst/>
                        </a:rPr>
                        <a:t>0,1</a:t>
                      </a:r>
                      <a:endParaRPr lang="uk-UA"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ctr"/>
                      <a:r>
                        <a:rPr lang="en-US" sz="1200" b="0" u="none" strike="noStrike">
                          <a:effectLst/>
                        </a:rPr>
                        <a:t>Jean-François Artaud</a:t>
                      </a:r>
                      <a:endParaRPr lang="en-US" sz="1200" b="0" i="0" u="none" strike="noStrike">
                        <a:solidFill>
                          <a:srgbClr val="000000"/>
                        </a:solidFill>
                        <a:effectLst/>
                        <a:latin typeface="Calibri" charset="0"/>
                      </a:endParaRPr>
                    </a:p>
                  </a:txBody>
                  <a:tcPr marL="8755" marR="8755" marT="8755" marB="0" anchor="ctr"/>
                </a:tc>
                <a:tc>
                  <a:txBody>
                    <a:bodyPr/>
                    <a:lstStyle/>
                    <a:p>
                      <a:pPr algn="ctr" fontAlgn="ctr"/>
                      <a:r>
                        <a:rPr lang="uk-UA" sz="1200" b="0" u="none" strike="noStrike">
                          <a:effectLst/>
                        </a:rPr>
                        <a:t>0,1</a:t>
                      </a:r>
                      <a:endParaRPr lang="uk-UA"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l" fontAlgn="ctr"/>
                      <a:r>
                        <a:rPr lang="en-US" sz="1200" b="0" u="none" strike="noStrike">
                          <a:effectLst/>
                        </a:rPr>
                        <a:t>Blais Faugeras</a:t>
                      </a:r>
                      <a:endParaRPr lang="en-US" sz="1200" b="0" i="0" u="none" strike="noStrike">
                        <a:solidFill>
                          <a:srgbClr val="000000"/>
                        </a:solidFill>
                        <a:effectLst/>
                        <a:latin typeface="Calibri" charset="0"/>
                      </a:endParaRPr>
                    </a:p>
                  </a:txBody>
                  <a:tcPr marL="8755" marR="8755" marT="8755" marB="0" anchor="ctr"/>
                </a:tc>
                <a:tc>
                  <a:txBody>
                    <a:bodyPr/>
                    <a:lstStyle/>
                    <a:p>
                      <a:pPr algn="ctr" fontAlgn="ctr"/>
                      <a:r>
                        <a:rPr lang="is-IS" sz="1200" b="0" u="none" strike="noStrike">
                          <a:effectLst/>
                        </a:rPr>
                        <a:t>0,2</a:t>
                      </a:r>
                      <a:endParaRPr lang="is-IS" sz="1200" b="0" i="0" u="none" strike="noStrike">
                        <a:solidFill>
                          <a:srgbClr val="000000"/>
                        </a:solidFill>
                        <a:effectLst/>
                        <a:latin typeface="Calibri" charset="0"/>
                      </a:endParaRPr>
                    </a:p>
                  </a:txBody>
                  <a:tcPr marL="8755" marR="8755" marT="8755" marB="0" anchor="ctr"/>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0,2</a:t>
                      </a:r>
                      <a:endParaRPr lang="is-I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c>
                  <a:txBody>
                    <a:bodyPr/>
                    <a:lstStyle/>
                    <a:p>
                      <a:pPr algn="ctr" fontAlgn="b"/>
                      <a:endParaRPr lang="en-US" sz="1200" b="0" i="0" u="none" strike="noStrike">
                        <a:solidFill>
                          <a:srgbClr val="FF0000"/>
                        </a:solidFill>
                        <a:effectLst/>
                        <a:latin typeface="Calibri" charset="0"/>
                      </a:endParaRPr>
                    </a:p>
                  </a:txBody>
                  <a:tcPr marL="8755" marR="8755" marT="8755" marB="0" anchor="b"/>
                </a:tc>
              </a:tr>
              <a:tr h="196769">
                <a:tc>
                  <a:txBody>
                    <a:bodyPr/>
                    <a:lstStyle/>
                    <a:p>
                      <a:pPr algn="r" fontAlgn="b"/>
                      <a:r>
                        <a:rPr lang="is-IS" sz="1200" b="0" u="none" strike="noStrike">
                          <a:effectLst/>
                        </a:rPr>
                        <a:t>22</a:t>
                      </a:r>
                      <a:endParaRPr lang="is-IS" sz="1200" b="0" i="0" u="none" strike="noStrike">
                        <a:solidFill>
                          <a:srgbClr val="000000"/>
                        </a:solidFill>
                        <a:effectLst/>
                        <a:latin typeface="Calibri" charset="0"/>
                      </a:endParaRPr>
                    </a:p>
                  </a:txBody>
                  <a:tcPr marL="8755" marR="8755" marT="8755" marB="0" anchor="b"/>
                </a:tc>
                <a:tc>
                  <a:txBody>
                    <a:bodyPr/>
                    <a:lstStyle/>
                    <a:p>
                      <a:pPr algn="ctr" fontAlgn="b"/>
                      <a:r>
                        <a:rPr lang="en-US" sz="1200" b="0" u="none" strike="noStrike">
                          <a:effectLst/>
                        </a:rPr>
                        <a:t>4,5</a:t>
                      </a:r>
                      <a:endParaRPr lang="en-US" sz="1200" b="0" i="0" u="none" strike="noStrike">
                        <a:solidFill>
                          <a:srgbClr val="000000"/>
                        </a:solidFill>
                        <a:effectLst/>
                        <a:latin typeface="Calibri" charset="0"/>
                      </a:endParaRPr>
                    </a:p>
                  </a:txBody>
                  <a:tcPr marL="8755" marR="8755" marT="8755" marB="0" anchor="b"/>
                </a:tc>
                <a:tc>
                  <a:txBody>
                    <a:bodyPr/>
                    <a:lstStyle/>
                    <a:p>
                      <a:pPr algn="ctr" fontAlgn="b"/>
                      <a:r>
                        <a:rPr lang="fi-FI" sz="1200" b="0" u="none" strike="noStrike">
                          <a:effectLst/>
                        </a:rPr>
                        <a:t>0,7</a:t>
                      </a:r>
                      <a:endParaRPr lang="fi-FI" sz="1200" b="0" i="0" u="none" strike="noStrike">
                        <a:solidFill>
                          <a:srgbClr val="FF0000"/>
                        </a:solidFill>
                        <a:effectLst/>
                        <a:latin typeface="Calibri" charset="0"/>
                      </a:endParaRPr>
                    </a:p>
                  </a:txBody>
                  <a:tcPr marL="8755" marR="8755" marT="8755" marB="0" anchor="b"/>
                </a:tc>
                <a:tc>
                  <a:txBody>
                    <a:bodyPr/>
                    <a:lstStyle/>
                    <a:p>
                      <a:pPr algn="ctr" fontAlgn="b"/>
                      <a:r>
                        <a:rPr lang="ru-RU" sz="1200" b="0" u="none" strike="noStrike">
                          <a:effectLst/>
                        </a:rPr>
                        <a:t>0,5</a:t>
                      </a:r>
                      <a:endParaRPr lang="ru-RU"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0,35</a:t>
                      </a:r>
                      <a:endParaRPr lang="uk-UA" sz="1200" b="0" i="0" u="none" strike="noStrike">
                        <a:solidFill>
                          <a:srgbClr val="FF0000"/>
                        </a:solidFill>
                        <a:effectLst/>
                        <a:latin typeface="Calibri" charset="0"/>
                      </a:endParaRPr>
                    </a:p>
                  </a:txBody>
                  <a:tcPr marL="8755" marR="8755" marT="8755" marB="0" anchor="b"/>
                </a:tc>
                <a:tc>
                  <a:txBody>
                    <a:bodyPr/>
                    <a:lstStyle/>
                    <a:p>
                      <a:pPr algn="ctr" fontAlgn="b"/>
                      <a:r>
                        <a:rPr lang="ru-RU" sz="1200" b="0" u="none" strike="noStrike">
                          <a:effectLst/>
                        </a:rPr>
                        <a:t>0,5</a:t>
                      </a:r>
                      <a:endParaRPr lang="ru-RU"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0,85</a:t>
                      </a:r>
                      <a:endParaRPr lang="uk-UA"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0,3</a:t>
                      </a:r>
                      <a:endParaRPr lang="uk-UA" sz="1200" b="0" i="0" u="none" strike="noStrike">
                        <a:solidFill>
                          <a:srgbClr val="FF0000"/>
                        </a:solidFill>
                        <a:effectLst/>
                        <a:latin typeface="Calibri" charset="0"/>
                      </a:endParaRPr>
                    </a:p>
                  </a:txBody>
                  <a:tcPr marL="8755" marR="8755" marT="8755" marB="0" anchor="b"/>
                </a:tc>
                <a:tc>
                  <a:txBody>
                    <a:bodyPr/>
                    <a:lstStyle/>
                    <a:p>
                      <a:pPr algn="ctr" fontAlgn="b"/>
                      <a:r>
                        <a:rPr lang="is-IS" sz="1200" b="0" u="none" strike="noStrike">
                          <a:effectLst/>
                        </a:rPr>
                        <a:t>0,2</a:t>
                      </a:r>
                      <a:endParaRPr lang="is-IS"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0,3</a:t>
                      </a:r>
                      <a:endParaRPr lang="uk-UA"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0,4</a:t>
                      </a:r>
                      <a:endParaRPr lang="uk-UA"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a:effectLst/>
                        </a:rPr>
                        <a:t>0,1</a:t>
                      </a:r>
                      <a:endParaRPr lang="uk-UA" sz="1200" b="0" i="0" u="none" strike="noStrike">
                        <a:solidFill>
                          <a:srgbClr val="FF0000"/>
                        </a:solidFill>
                        <a:effectLst/>
                        <a:latin typeface="Calibri" charset="0"/>
                      </a:endParaRPr>
                    </a:p>
                  </a:txBody>
                  <a:tcPr marL="8755" marR="8755" marT="8755" marB="0" anchor="b"/>
                </a:tc>
                <a:tc>
                  <a:txBody>
                    <a:bodyPr/>
                    <a:lstStyle/>
                    <a:p>
                      <a:pPr algn="ctr" fontAlgn="b"/>
                      <a:r>
                        <a:rPr lang="uk-UA" sz="1200" b="0" u="none" strike="noStrike" dirty="0">
                          <a:effectLst/>
                        </a:rPr>
                        <a:t>0,3</a:t>
                      </a:r>
                      <a:endParaRPr lang="uk-UA" sz="1200" b="0" i="0" u="none" strike="noStrike" dirty="0">
                        <a:solidFill>
                          <a:srgbClr val="FF0000"/>
                        </a:solidFill>
                        <a:effectLst/>
                        <a:latin typeface="Calibri" charset="0"/>
                      </a:endParaRPr>
                    </a:p>
                  </a:txBody>
                  <a:tcPr marL="8755" marR="8755" marT="8755" marB="0" anchor="b"/>
                </a:tc>
              </a:tr>
            </a:tbl>
          </a:graphicData>
        </a:graphic>
      </p:graphicFrame>
      <p:sp>
        <p:nvSpPr>
          <p:cNvPr id="9" name="TextBox 8"/>
          <p:cNvSpPr txBox="1"/>
          <p:nvPr/>
        </p:nvSpPr>
        <p:spPr>
          <a:xfrm>
            <a:off x="8231123" y="1483893"/>
            <a:ext cx="4001502" cy="1200329"/>
          </a:xfrm>
          <a:prstGeom prst="rect">
            <a:avLst/>
          </a:prstGeom>
          <a:solidFill>
            <a:srgbClr val="8B4B00"/>
          </a:solidFill>
          <a:effectLst>
            <a:glow rad="101600">
              <a:schemeClr val="tx1">
                <a:lumMod val="50000"/>
                <a:lumOff val="50000"/>
                <a:alpha val="40000"/>
              </a:schemeClr>
            </a:glow>
            <a:outerShdw blurRad="63500" dist="63500" dir="8100000" algn="tr" rotWithShape="0">
              <a:prstClr val="black">
                <a:alpha val="26000"/>
              </a:prstClr>
            </a:outerShdw>
          </a:effectLst>
        </p:spPr>
        <p:txBody>
          <a:bodyPr wrap="square" rtlCol="0">
            <a:spAutoFit/>
          </a:bodyPr>
          <a:lstStyle/>
          <a:p>
            <a:r>
              <a:rPr lang="en-GB" sz="2400" b="1" smtClean="0">
                <a:solidFill>
                  <a:schemeClr val="accent4">
                    <a:lumMod val="20000"/>
                    <a:lumOff val="80000"/>
                  </a:schemeClr>
                </a:solidFill>
              </a:rPr>
              <a:t>Additional </a:t>
            </a:r>
            <a:r>
              <a:rPr lang="en-GB" sz="2400" b="1" dirty="0" smtClean="0">
                <a:solidFill>
                  <a:schemeClr val="accent4">
                    <a:lumMod val="20000"/>
                    <a:lumOff val="80000"/>
                  </a:schemeClr>
                </a:solidFill>
              </a:rPr>
              <a:t>resources</a:t>
            </a:r>
          </a:p>
          <a:p>
            <a:pPr marL="190500" indent="-190500">
              <a:buFont typeface="Arial" charset="0"/>
              <a:buChar char="•"/>
            </a:pPr>
            <a:r>
              <a:rPr lang="en-GB" sz="2400" dirty="0" err="1" smtClean="0">
                <a:solidFill>
                  <a:schemeClr val="accent4">
                    <a:lumMod val="20000"/>
                    <a:lumOff val="80000"/>
                  </a:schemeClr>
                </a:solidFill>
              </a:rPr>
              <a:t>Dmitriy</a:t>
            </a:r>
            <a:r>
              <a:rPr lang="en-GB" sz="2400" dirty="0" smtClean="0">
                <a:solidFill>
                  <a:schemeClr val="accent4">
                    <a:lumMod val="20000"/>
                    <a:lumOff val="80000"/>
                  </a:schemeClr>
                </a:solidFill>
              </a:rPr>
              <a:t> (CPT, time allocated)</a:t>
            </a:r>
          </a:p>
          <a:p>
            <a:pPr marL="190500" indent="-190500">
              <a:buFont typeface="Arial" charset="0"/>
              <a:buChar char="•"/>
            </a:pPr>
            <a:r>
              <a:rPr lang="en-GB" sz="2400" dirty="0" smtClean="0">
                <a:solidFill>
                  <a:schemeClr val="accent4">
                    <a:lumMod val="20000"/>
                    <a:lumOff val="80000"/>
                  </a:schemeClr>
                </a:solidFill>
              </a:rPr>
              <a:t>Denis (PMU, no allocation)</a:t>
            </a:r>
            <a:endParaRPr lang="en-GB" sz="2400" dirty="0">
              <a:solidFill>
                <a:schemeClr val="accent4">
                  <a:lumMod val="20000"/>
                  <a:lumOff val="80000"/>
                </a:schemeClr>
              </a:solidFill>
            </a:endParaRPr>
          </a:p>
        </p:txBody>
      </p:sp>
    </p:spTree>
    <p:extLst>
      <p:ext uri="{BB962C8B-B14F-4D97-AF65-F5344CB8AC3E}">
        <p14:creationId xmlns:p14="http://schemas.microsoft.com/office/powerpoint/2010/main" val="109521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WIMAS-4 manpower</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35244407"/>
              </p:ext>
            </p:extLst>
          </p:nvPr>
        </p:nvGraphicFramePr>
        <p:xfrm>
          <a:off x="436098" y="646932"/>
          <a:ext cx="11370672" cy="5774128"/>
        </p:xfrm>
        <a:graphic>
          <a:graphicData uri="http://schemas.openxmlformats.org/drawingml/2006/table">
            <a:tbl>
              <a:tblPr firstRow="1" firstCol="1" lastRow="1">
                <a:tableStyleId>{125E5076-3810-47DD-B79F-674D7AD40C01}</a:tableStyleId>
              </a:tblPr>
              <a:tblGrid>
                <a:gridCol w="1455021"/>
                <a:gridCol w="8492295"/>
                <a:gridCol w="1423356"/>
              </a:tblGrid>
              <a:tr h="0">
                <a:tc>
                  <a:txBody>
                    <a:bodyPr/>
                    <a:lstStyle/>
                    <a:p>
                      <a:pPr algn="l" fontAlgn="b"/>
                      <a:r>
                        <a:rPr lang="en-US" sz="1200" u="none" strike="noStrike" dirty="0">
                          <a:effectLst/>
                        </a:rPr>
                        <a:t>Name</a:t>
                      </a:r>
                      <a:endParaRPr lang="en-US" sz="1200" b="0" i="0" u="none" strike="noStrike" dirty="0">
                        <a:solidFill>
                          <a:srgbClr val="000000"/>
                        </a:solidFill>
                        <a:effectLst/>
                        <a:latin typeface="Calibri" charset="0"/>
                      </a:endParaRPr>
                    </a:p>
                  </a:txBody>
                  <a:tcPr marL="10674" marR="10674" marT="10674" marB="0" anchor="b"/>
                </a:tc>
                <a:tc>
                  <a:txBody>
                    <a:bodyPr/>
                    <a:lstStyle/>
                    <a:p>
                      <a:pPr algn="l" fontAlgn="b"/>
                      <a:r>
                        <a:rPr lang="en-US" sz="1200" u="none" strike="noStrike" dirty="0" err="1">
                          <a:effectLst/>
                        </a:rPr>
                        <a:t>Workplan</a:t>
                      </a:r>
                      <a:endParaRPr lang="en-US" sz="1200" b="0" i="0" u="none" strike="noStrike" dirty="0">
                        <a:solidFill>
                          <a:srgbClr val="000000"/>
                        </a:solidFill>
                        <a:effectLst/>
                        <a:latin typeface="Calibri" charset="0"/>
                      </a:endParaRPr>
                    </a:p>
                  </a:txBody>
                  <a:tcPr marL="10674" marR="10674" marT="10674" marB="0" anchor="b"/>
                </a:tc>
                <a:tc>
                  <a:txBody>
                    <a:bodyPr/>
                    <a:lstStyle/>
                    <a:p>
                      <a:pPr algn="l" fontAlgn="b"/>
                      <a:r>
                        <a:rPr lang="en-US" sz="1200" u="none" strike="noStrike" dirty="0" err="1">
                          <a:effectLst/>
                        </a:rPr>
                        <a:t>ppy</a:t>
                      </a:r>
                      <a:r>
                        <a:rPr lang="en-US" sz="1200" u="none" strike="noStrike" dirty="0">
                          <a:effectLst/>
                        </a:rPr>
                        <a:t> in 2020</a:t>
                      </a:r>
                      <a:endParaRPr lang="en-US" sz="1200" b="0" i="0" u="none" strike="noStrike" dirty="0">
                        <a:solidFill>
                          <a:srgbClr val="000000"/>
                        </a:solidFill>
                        <a:effectLst/>
                        <a:latin typeface="Calibri" charset="0"/>
                      </a:endParaRPr>
                    </a:p>
                  </a:txBody>
                  <a:tcPr marL="10674" marR="10674" marT="10674" marB="0" anchor="b"/>
                </a:tc>
              </a:tr>
              <a:tr h="242906">
                <a:tc>
                  <a:txBody>
                    <a:bodyPr/>
                    <a:lstStyle/>
                    <a:p>
                      <a:pPr algn="l" fontAlgn="ctr"/>
                      <a:r>
                        <a:rPr lang="en-US" sz="1200" u="none" strike="noStrike">
                          <a:effectLst/>
                        </a:rPr>
                        <a:t>Thomas Jonsson</a:t>
                      </a:r>
                      <a:endParaRPr lang="en-US" sz="1200" b="0" i="0" u="none" strike="noStrike">
                        <a:solidFill>
                          <a:srgbClr val="000000"/>
                        </a:solidFill>
                        <a:effectLst/>
                        <a:latin typeface="Calibri" charset="0"/>
                      </a:endParaRPr>
                    </a:p>
                  </a:txBody>
                  <a:tcPr marL="10674" marR="10674" marT="10674" marB="0" anchor="ctr"/>
                </a:tc>
                <a:tc>
                  <a:txBody>
                    <a:bodyPr/>
                    <a:lstStyle/>
                    <a:p>
                      <a:pPr algn="l" fontAlgn="ctr"/>
                      <a:r>
                        <a:rPr lang="en-US" sz="1200" u="none" strike="noStrike">
                          <a:effectLst/>
                        </a:rPr>
                        <a:t>Task coordination; contribute to D1; contribute to D2; contribute to D3</a:t>
                      </a:r>
                      <a:endParaRPr lang="en-US" sz="1200" b="0" i="0" u="none" strike="noStrike">
                        <a:solidFill>
                          <a:srgbClr val="000000"/>
                        </a:solidFill>
                        <a:effectLst/>
                        <a:latin typeface="Calibri" charset="0"/>
                      </a:endParaRPr>
                    </a:p>
                  </a:txBody>
                  <a:tcPr marL="10674" marR="10674" marT="10674" marB="0" anchor="ctr"/>
                </a:tc>
                <a:tc>
                  <a:txBody>
                    <a:bodyPr/>
                    <a:lstStyle/>
                    <a:p>
                      <a:pPr algn="r" fontAlgn="ctr"/>
                      <a:r>
                        <a:rPr lang="uk-UA" sz="1200" u="none" strike="noStrike">
                          <a:effectLst/>
                        </a:rPr>
                        <a:t>0,35</a:t>
                      </a:r>
                      <a:endParaRPr lang="uk-UA" sz="1200" b="0" i="0" u="none" strike="noStrike">
                        <a:solidFill>
                          <a:srgbClr val="000000"/>
                        </a:solidFill>
                        <a:effectLst/>
                        <a:latin typeface="Calibri" charset="0"/>
                      </a:endParaRPr>
                    </a:p>
                  </a:txBody>
                  <a:tcPr marL="10674" marR="10674" marT="10674" marB="0" anchor="ctr"/>
                </a:tc>
              </a:tr>
              <a:tr h="312821">
                <a:tc>
                  <a:txBody>
                    <a:bodyPr/>
                    <a:lstStyle/>
                    <a:p>
                      <a:pPr algn="l" fontAlgn="ctr"/>
                      <a:r>
                        <a:rPr lang="en-US" sz="1200" u="none" strike="noStrike">
                          <a:effectLst/>
                        </a:rPr>
                        <a:t>Jari Varje </a:t>
                      </a:r>
                      <a:endParaRPr lang="en-US" sz="1200" b="0" i="0" u="none" strike="noStrike">
                        <a:solidFill>
                          <a:srgbClr val="000000"/>
                        </a:solidFill>
                        <a:effectLst/>
                        <a:latin typeface="Calibri" charset="0"/>
                      </a:endParaRPr>
                    </a:p>
                  </a:txBody>
                  <a:tcPr marL="10674" marR="10674" marT="10674" marB="0" anchor="ctr"/>
                </a:tc>
                <a:tc>
                  <a:txBody>
                    <a:bodyPr/>
                    <a:lstStyle/>
                    <a:p>
                      <a:pPr algn="l" fontAlgn="ctr"/>
                      <a:r>
                        <a:rPr lang="en-US" sz="1200" u="none" strike="noStrike">
                          <a:effectLst/>
                        </a:rPr>
                        <a:t>Completing the development and IMAS adaptation of the RFOF-ASCOT actor for NBI-ICRH simulations coupled to wave actors</a:t>
                      </a:r>
                      <a:endParaRPr lang="en-US" sz="1200" b="0" i="0" u="none" strike="noStrike">
                        <a:solidFill>
                          <a:srgbClr val="000000"/>
                        </a:solidFill>
                        <a:effectLst/>
                        <a:latin typeface="Calibri" charset="0"/>
                      </a:endParaRPr>
                    </a:p>
                  </a:txBody>
                  <a:tcPr marL="10674" marR="10674" marT="10674" marB="0" anchor="ctr"/>
                </a:tc>
                <a:tc>
                  <a:txBody>
                    <a:bodyPr/>
                    <a:lstStyle/>
                    <a:p>
                      <a:pPr algn="r" fontAlgn="ctr"/>
                      <a:r>
                        <a:rPr lang="en-US" sz="1200" u="none" strike="noStrike">
                          <a:effectLst/>
                        </a:rPr>
                        <a:t>0</a:t>
                      </a:r>
                      <a:endParaRPr lang="en-US" sz="1200" b="0" i="0" u="none" strike="noStrike">
                        <a:solidFill>
                          <a:srgbClr val="000000"/>
                        </a:solidFill>
                        <a:effectLst/>
                        <a:latin typeface="Calibri" charset="0"/>
                      </a:endParaRPr>
                    </a:p>
                  </a:txBody>
                  <a:tcPr marL="10674" marR="10674" marT="10674" marB="0" anchor="ctr"/>
                </a:tc>
              </a:tr>
              <a:tr h="360947">
                <a:tc>
                  <a:txBody>
                    <a:bodyPr/>
                    <a:lstStyle/>
                    <a:p>
                      <a:pPr algn="l" fontAlgn="ctr"/>
                      <a:r>
                        <a:rPr lang="en-US" sz="1200" u="none" strike="noStrike">
                          <a:effectLst/>
                        </a:rPr>
                        <a:t>Seppo Sipilä </a:t>
                      </a:r>
                      <a:endParaRPr lang="en-US" sz="1200" b="0" i="0" u="none" strike="noStrike">
                        <a:solidFill>
                          <a:srgbClr val="000000"/>
                        </a:solidFill>
                        <a:effectLst/>
                        <a:latin typeface="Calibri" charset="0"/>
                      </a:endParaRPr>
                    </a:p>
                  </a:txBody>
                  <a:tcPr marL="10674" marR="10674" marT="10674" marB="0" anchor="ctr"/>
                </a:tc>
                <a:tc>
                  <a:txBody>
                    <a:bodyPr/>
                    <a:lstStyle/>
                    <a:p>
                      <a:pPr algn="l" fontAlgn="ctr"/>
                      <a:r>
                        <a:rPr lang="en-US" sz="1200" u="none" strike="noStrike">
                          <a:effectLst/>
                        </a:rPr>
                        <a:t>Completing the development and IMAS adaptation of the RFOF-ASCOT actor for NBI-ICRH simulations coupled to wave actors</a:t>
                      </a:r>
                      <a:endParaRPr lang="en-US" sz="1200" b="0" i="0" u="none" strike="noStrike">
                        <a:solidFill>
                          <a:srgbClr val="000000"/>
                        </a:solidFill>
                        <a:effectLst/>
                        <a:latin typeface="Calibri" charset="0"/>
                      </a:endParaRPr>
                    </a:p>
                  </a:txBody>
                  <a:tcPr marL="10674" marR="10674" marT="10674" marB="0" anchor="ctr"/>
                </a:tc>
                <a:tc>
                  <a:txBody>
                    <a:bodyPr/>
                    <a:lstStyle/>
                    <a:p>
                      <a:pPr algn="r" fontAlgn="ctr"/>
                      <a:r>
                        <a:rPr lang="uk-UA" sz="1200" u="none" strike="noStrike">
                          <a:effectLst/>
                        </a:rPr>
                        <a:t>0,1</a:t>
                      </a:r>
                      <a:endParaRPr lang="uk-UA" sz="1200" b="0" i="0" u="none" strike="noStrike">
                        <a:solidFill>
                          <a:srgbClr val="000000"/>
                        </a:solidFill>
                        <a:effectLst/>
                        <a:latin typeface="Calibri" charset="0"/>
                      </a:endParaRPr>
                    </a:p>
                  </a:txBody>
                  <a:tcPr marL="10674" marR="10674" marT="10674" marB="0" anchor="ctr"/>
                </a:tc>
              </a:tr>
              <a:tr h="264695">
                <a:tc>
                  <a:txBody>
                    <a:bodyPr/>
                    <a:lstStyle/>
                    <a:p>
                      <a:pPr algn="l" fontAlgn="ctr"/>
                      <a:r>
                        <a:rPr lang="en-US" sz="1200" u="none" strike="noStrike">
                          <a:effectLst/>
                        </a:rPr>
                        <a:t>Markus Weiland</a:t>
                      </a:r>
                      <a:endParaRPr lang="en-US" sz="1200" b="0" i="0" u="none" strike="noStrike">
                        <a:solidFill>
                          <a:srgbClr val="000000"/>
                        </a:solidFill>
                        <a:effectLst/>
                        <a:latin typeface="Calibri" charset="0"/>
                      </a:endParaRPr>
                    </a:p>
                  </a:txBody>
                  <a:tcPr marL="10674" marR="10674" marT="10674" marB="0" anchor="ctr"/>
                </a:tc>
                <a:tc>
                  <a:txBody>
                    <a:bodyPr/>
                    <a:lstStyle/>
                    <a:p>
                      <a:pPr algn="l" fontAlgn="b"/>
                      <a:r>
                        <a:rPr lang="en-US" sz="1200" u="none" strike="noStrike">
                          <a:effectLst/>
                        </a:rPr>
                        <a:t>Adaption of the fast, high-fidelity NBI solver RABBIT for IMAS</a:t>
                      </a:r>
                      <a:endParaRPr lang="en-US" sz="1200" b="0" i="0" u="none" strike="noStrike">
                        <a:solidFill>
                          <a:srgbClr val="000000"/>
                        </a:solidFill>
                        <a:effectLst/>
                        <a:latin typeface="Calibri" charset="0"/>
                      </a:endParaRPr>
                    </a:p>
                  </a:txBody>
                  <a:tcPr marL="10674" marR="10674" marT="10674" marB="0" anchor="b"/>
                </a:tc>
                <a:tc>
                  <a:txBody>
                    <a:bodyPr/>
                    <a:lstStyle/>
                    <a:p>
                      <a:pPr algn="r" fontAlgn="ctr"/>
                      <a:r>
                        <a:rPr lang="uk-UA" sz="1200" u="none" strike="noStrike">
                          <a:effectLst/>
                        </a:rPr>
                        <a:t>0,1</a:t>
                      </a:r>
                      <a:endParaRPr lang="uk-UA" sz="1200" b="0" i="0" u="none" strike="noStrike">
                        <a:solidFill>
                          <a:srgbClr val="000000"/>
                        </a:solidFill>
                        <a:effectLst/>
                        <a:latin typeface="Calibri" charset="0"/>
                      </a:endParaRPr>
                    </a:p>
                  </a:txBody>
                  <a:tcPr marL="10674" marR="10674" marT="10674" marB="0" anchor="ctr"/>
                </a:tc>
              </a:tr>
              <a:tr h="252663">
                <a:tc>
                  <a:txBody>
                    <a:bodyPr/>
                    <a:lstStyle/>
                    <a:p>
                      <a:pPr algn="l" fontAlgn="ctr"/>
                      <a:r>
                        <a:rPr lang="en-US" sz="1200" u="none" strike="noStrike">
                          <a:effectLst/>
                        </a:rPr>
                        <a:t>Roberto Bilato</a:t>
                      </a:r>
                      <a:endParaRPr lang="en-US" sz="1200" b="0" i="0" u="none" strike="noStrike">
                        <a:solidFill>
                          <a:srgbClr val="000000"/>
                        </a:solidFill>
                        <a:effectLst/>
                        <a:latin typeface="Calibri" charset="0"/>
                      </a:endParaRPr>
                    </a:p>
                  </a:txBody>
                  <a:tcPr marL="10674" marR="10674" marT="10674" marB="0" anchor="ctr"/>
                </a:tc>
                <a:tc>
                  <a:txBody>
                    <a:bodyPr/>
                    <a:lstStyle/>
                    <a:p>
                      <a:pPr algn="l" fontAlgn="b"/>
                      <a:r>
                        <a:rPr lang="en-US" sz="1200" u="none" strike="noStrike">
                          <a:effectLst/>
                        </a:rPr>
                        <a:t>Contribute to the release of ETS transport simulator in IMAS with focus on TORIC</a:t>
                      </a:r>
                      <a:endParaRPr lang="en-US" sz="1200" b="0" i="0" u="none" strike="noStrike">
                        <a:solidFill>
                          <a:srgbClr val="000000"/>
                        </a:solidFill>
                        <a:effectLst/>
                        <a:latin typeface="Calibri" charset="0"/>
                      </a:endParaRPr>
                    </a:p>
                  </a:txBody>
                  <a:tcPr marL="10674" marR="10674" marT="10674" marB="0" anchor="b"/>
                </a:tc>
                <a:tc>
                  <a:txBody>
                    <a:bodyPr/>
                    <a:lstStyle/>
                    <a:p>
                      <a:pPr algn="r" fontAlgn="ctr"/>
                      <a:r>
                        <a:rPr lang="uk-UA" sz="1200" u="none" strike="noStrike">
                          <a:effectLst/>
                        </a:rPr>
                        <a:t>0,1</a:t>
                      </a:r>
                      <a:endParaRPr lang="uk-UA" sz="1200" b="0" i="0" u="none" strike="noStrike">
                        <a:solidFill>
                          <a:srgbClr val="000000"/>
                        </a:solidFill>
                        <a:effectLst/>
                        <a:latin typeface="Calibri" charset="0"/>
                      </a:endParaRPr>
                    </a:p>
                  </a:txBody>
                  <a:tcPr marL="10674" marR="10674" marT="10674" marB="0" anchor="ctr"/>
                </a:tc>
              </a:tr>
              <a:tr h="360948">
                <a:tc>
                  <a:txBody>
                    <a:bodyPr/>
                    <a:lstStyle/>
                    <a:p>
                      <a:pPr algn="l" fontAlgn="ctr"/>
                      <a:r>
                        <a:rPr lang="en-US" sz="1200" u="none" strike="noStrike">
                          <a:effectLst/>
                        </a:rPr>
                        <a:t>Albert Gutiérrez</a:t>
                      </a:r>
                      <a:endParaRPr lang="en-US" sz="1200" b="0" i="0" u="none" strike="noStrike">
                        <a:solidFill>
                          <a:srgbClr val="000000"/>
                        </a:solidFill>
                        <a:effectLst/>
                        <a:latin typeface="Calibri" charset="0"/>
                      </a:endParaRPr>
                    </a:p>
                  </a:txBody>
                  <a:tcPr marL="10674" marR="10674" marT="10674" marB="0" anchor="ctr"/>
                </a:tc>
                <a:tc>
                  <a:txBody>
                    <a:bodyPr/>
                    <a:lstStyle/>
                    <a:p>
                      <a:pPr algn="l" fontAlgn="ctr"/>
                      <a:r>
                        <a:rPr lang="en-US" sz="1200" u="none" strike="noStrike">
                          <a:effectLst/>
                        </a:rPr>
                        <a:t>Development of High Performance Computing capability for fusion workflows, integrated to the ITER Modelling framework</a:t>
                      </a:r>
                      <a:endParaRPr lang="en-US" sz="1200" b="0" i="0" u="none" strike="noStrike">
                        <a:solidFill>
                          <a:srgbClr val="000000"/>
                        </a:solidFill>
                        <a:effectLst/>
                        <a:latin typeface="Calibri" charset="0"/>
                      </a:endParaRPr>
                    </a:p>
                  </a:txBody>
                  <a:tcPr marL="10674" marR="10674" marT="10674" marB="0" anchor="ctr"/>
                </a:tc>
                <a:tc>
                  <a:txBody>
                    <a:bodyPr/>
                    <a:lstStyle/>
                    <a:p>
                      <a:pPr algn="r" fontAlgn="ctr"/>
                      <a:r>
                        <a:rPr lang="en-US" sz="1200" u="none" strike="noStrike">
                          <a:effectLst/>
                        </a:rPr>
                        <a:t>0</a:t>
                      </a:r>
                      <a:endParaRPr lang="en-US" sz="1200" b="0" i="0" u="none" strike="noStrike">
                        <a:solidFill>
                          <a:srgbClr val="000000"/>
                        </a:solidFill>
                        <a:effectLst/>
                        <a:latin typeface="Calibri" charset="0"/>
                      </a:endParaRPr>
                    </a:p>
                  </a:txBody>
                  <a:tcPr marL="10674" marR="10674" marT="10674" marB="0" anchor="ctr"/>
                </a:tc>
              </a:tr>
              <a:tr h="288758">
                <a:tc>
                  <a:txBody>
                    <a:bodyPr/>
                    <a:lstStyle/>
                    <a:p>
                      <a:pPr algn="l" fontAlgn="ctr"/>
                      <a:r>
                        <a:rPr lang="en-US" sz="1200" u="none" strike="noStrike">
                          <a:effectLst/>
                        </a:rPr>
                        <a:t>Mervi Mantsinen</a:t>
                      </a:r>
                      <a:endParaRPr lang="en-US" sz="1200" b="0" i="0" u="none" strike="noStrike">
                        <a:solidFill>
                          <a:srgbClr val="000000"/>
                        </a:solidFill>
                        <a:effectLst/>
                        <a:latin typeface="Calibri" charset="0"/>
                      </a:endParaRPr>
                    </a:p>
                  </a:txBody>
                  <a:tcPr marL="10674" marR="10674" marT="10674" marB="0" anchor="ctr"/>
                </a:tc>
                <a:tc>
                  <a:txBody>
                    <a:bodyPr/>
                    <a:lstStyle/>
                    <a:p>
                      <a:pPr algn="l" fontAlgn="b"/>
                      <a:r>
                        <a:rPr lang="en-US" sz="1200" u="none" strike="noStrike">
                          <a:effectLst/>
                        </a:rPr>
                        <a:t>contributing with the ICRF code PION to the deliverable D1,D2</a:t>
                      </a:r>
                      <a:endParaRPr lang="en-US" sz="1200" b="0" i="0" u="none" strike="noStrike">
                        <a:solidFill>
                          <a:srgbClr val="000000"/>
                        </a:solidFill>
                        <a:effectLst/>
                        <a:latin typeface="Calibri" charset="0"/>
                      </a:endParaRPr>
                    </a:p>
                  </a:txBody>
                  <a:tcPr marL="10674" marR="10674" marT="10674" marB="0" anchor="b"/>
                </a:tc>
                <a:tc>
                  <a:txBody>
                    <a:bodyPr/>
                    <a:lstStyle/>
                    <a:p>
                      <a:pPr algn="r" fontAlgn="ctr"/>
                      <a:r>
                        <a:rPr lang="en-US" sz="1200" u="none" strike="noStrike">
                          <a:effectLst/>
                        </a:rPr>
                        <a:t>0</a:t>
                      </a:r>
                      <a:endParaRPr lang="en-US" sz="1200" b="0" i="0" u="none" strike="noStrike">
                        <a:solidFill>
                          <a:srgbClr val="000000"/>
                        </a:solidFill>
                        <a:effectLst/>
                        <a:latin typeface="Calibri" charset="0"/>
                      </a:endParaRPr>
                    </a:p>
                  </a:txBody>
                  <a:tcPr marL="10674" marR="10674" marT="10674" marB="0" anchor="ctr"/>
                </a:tc>
              </a:tr>
              <a:tr h="276726">
                <a:tc>
                  <a:txBody>
                    <a:bodyPr/>
                    <a:lstStyle/>
                    <a:p>
                      <a:pPr algn="l" fontAlgn="ctr"/>
                      <a:r>
                        <a:rPr lang="en-US" sz="1200" u="none" strike="noStrike">
                          <a:effectLst/>
                        </a:rPr>
                        <a:t>Xavier Saez</a:t>
                      </a:r>
                      <a:endParaRPr lang="en-US" sz="1200" b="0" i="0" u="none" strike="noStrike">
                        <a:solidFill>
                          <a:srgbClr val="000000"/>
                        </a:solidFill>
                        <a:effectLst/>
                        <a:latin typeface="Calibri" charset="0"/>
                      </a:endParaRPr>
                    </a:p>
                  </a:txBody>
                  <a:tcPr marL="10674" marR="10674" marT="10674" marB="0" anchor="ctr"/>
                </a:tc>
                <a:tc>
                  <a:txBody>
                    <a:bodyPr/>
                    <a:lstStyle/>
                    <a:p>
                      <a:pPr algn="l" fontAlgn="ctr"/>
                      <a:r>
                        <a:rPr lang="en-US" sz="1200" u="none" strike="noStrike">
                          <a:effectLst/>
                        </a:rPr>
                        <a:t>contributing with the ICRF code PION to the deliverable D1,D2</a:t>
                      </a:r>
                      <a:endParaRPr lang="en-US" sz="1200" b="0" i="0" u="none" strike="noStrike">
                        <a:solidFill>
                          <a:srgbClr val="000000"/>
                        </a:solidFill>
                        <a:effectLst/>
                        <a:latin typeface="Calibri" charset="0"/>
                      </a:endParaRPr>
                    </a:p>
                  </a:txBody>
                  <a:tcPr marL="10674" marR="10674" marT="10674" marB="0" anchor="ctr"/>
                </a:tc>
                <a:tc>
                  <a:txBody>
                    <a:bodyPr/>
                    <a:lstStyle/>
                    <a:p>
                      <a:pPr algn="r" fontAlgn="ctr"/>
                      <a:r>
                        <a:rPr lang="en-US" sz="1200" u="none" strike="noStrike">
                          <a:effectLst/>
                        </a:rPr>
                        <a:t>0</a:t>
                      </a:r>
                      <a:endParaRPr lang="en-US" sz="1200" b="0" i="0" u="none" strike="noStrike">
                        <a:solidFill>
                          <a:srgbClr val="000000"/>
                        </a:solidFill>
                        <a:effectLst/>
                        <a:latin typeface="Calibri" charset="0"/>
                      </a:endParaRPr>
                    </a:p>
                  </a:txBody>
                  <a:tcPr marL="10674" marR="10674" marT="10674" marB="0" anchor="ctr"/>
                </a:tc>
              </a:tr>
              <a:tr h="300789">
                <a:tc>
                  <a:txBody>
                    <a:bodyPr/>
                    <a:lstStyle/>
                    <a:p>
                      <a:pPr algn="l" fontAlgn="ctr"/>
                      <a:r>
                        <a:rPr lang="en-US" sz="1200" u="none" strike="noStrike">
                          <a:effectLst/>
                        </a:rPr>
                        <a:t>Daniel Gallart</a:t>
                      </a:r>
                      <a:endParaRPr lang="en-US" sz="1200" b="0" i="0" u="none" strike="noStrike">
                        <a:solidFill>
                          <a:srgbClr val="000000"/>
                        </a:solidFill>
                        <a:effectLst/>
                        <a:latin typeface="Calibri" charset="0"/>
                      </a:endParaRPr>
                    </a:p>
                  </a:txBody>
                  <a:tcPr marL="10674" marR="10674" marT="10674" marB="0" anchor="ctr"/>
                </a:tc>
                <a:tc>
                  <a:txBody>
                    <a:bodyPr/>
                    <a:lstStyle/>
                    <a:p>
                      <a:pPr algn="l" fontAlgn="b"/>
                      <a:r>
                        <a:rPr lang="en-US" sz="1200" u="none" strike="noStrike">
                          <a:effectLst/>
                        </a:rPr>
                        <a:t>contributing with the ICRF code PION to the deliverable D1,D2</a:t>
                      </a:r>
                      <a:endParaRPr lang="en-US" sz="1200" b="0" i="0" u="none" strike="noStrike">
                        <a:solidFill>
                          <a:srgbClr val="000000"/>
                        </a:solidFill>
                        <a:effectLst/>
                        <a:latin typeface="Calibri" charset="0"/>
                      </a:endParaRPr>
                    </a:p>
                  </a:txBody>
                  <a:tcPr marL="10674" marR="10674" marT="10674" marB="0" anchor="b"/>
                </a:tc>
                <a:tc>
                  <a:txBody>
                    <a:bodyPr/>
                    <a:lstStyle/>
                    <a:p>
                      <a:pPr algn="r" fontAlgn="ctr"/>
                      <a:r>
                        <a:rPr lang="en-US" sz="1200" u="none" strike="noStrike">
                          <a:effectLst/>
                        </a:rPr>
                        <a:t>0</a:t>
                      </a:r>
                      <a:endParaRPr lang="en-US" sz="1200" b="0" i="0" u="none" strike="noStrike">
                        <a:solidFill>
                          <a:srgbClr val="000000"/>
                        </a:solidFill>
                        <a:effectLst/>
                        <a:latin typeface="Calibri" charset="0"/>
                      </a:endParaRPr>
                    </a:p>
                  </a:txBody>
                  <a:tcPr marL="10674" marR="10674" marT="10674" marB="0" anchor="ctr"/>
                </a:tc>
              </a:tr>
              <a:tr h="330434">
                <a:tc>
                  <a:txBody>
                    <a:bodyPr/>
                    <a:lstStyle/>
                    <a:p>
                      <a:pPr algn="l" fontAlgn="b"/>
                      <a:r>
                        <a:rPr lang="en-US" sz="1200" u="none" strike="noStrike">
                          <a:effectLst/>
                        </a:rPr>
                        <a:t>Ignacio Lopez</a:t>
                      </a:r>
                      <a:endParaRPr lang="en-US" sz="1200" b="0" i="0" u="none" strike="noStrike">
                        <a:solidFill>
                          <a:srgbClr val="000000"/>
                        </a:solidFill>
                        <a:effectLst/>
                        <a:latin typeface="Calibri" charset="0"/>
                      </a:endParaRPr>
                    </a:p>
                  </a:txBody>
                  <a:tcPr marL="10674" marR="10674" marT="10674" marB="0" anchor="b"/>
                </a:tc>
                <a:tc>
                  <a:txBody>
                    <a:bodyPr/>
                    <a:lstStyle/>
                    <a:p>
                      <a:pPr algn="l" fontAlgn="b"/>
                      <a:r>
                        <a:rPr lang="en-US" sz="1200" u="none" strike="noStrike">
                          <a:effectLst/>
                        </a:rPr>
                        <a:t>contributing with the ICRF code PION to the deliverable D1,D2</a:t>
                      </a:r>
                      <a:endParaRPr lang="en-US" sz="1200" b="0" i="0" u="none" strike="noStrike">
                        <a:solidFill>
                          <a:srgbClr val="000000"/>
                        </a:solidFill>
                        <a:effectLst/>
                        <a:latin typeface="Calibri" charset="0"/>
                      </a:endParaRPr>
                    </a:p>
                  </a:txBody>
                  <a:tcPr marL="10674" marR="10674" marT="10674" marB="0" anchor="b"/>
                </a:tc>
                <a:tc>
                  <a:txBody>
                    <a:bodyPr/>
                    <a:lstStyle/>
                    <a:p>
                      <a:pPr algn="r" fontAlgn="ctr"/>
                      <a:r>
                        <a:rPr lang="en-US" sz="1200" u="none" strike="noStrike">
                          <a:effectLst/>
                        </a:rPr>
                        <a:t>0</a:t>
                      </a:r>
                      <a:endParaRPr lang="en-US" sz="1200" b="0" i="0" u="none" strike="noStrike">
                        <a:solidFill>
                          <a:srgbClr val="000000"/>
                        </a:solidFill>
                        <a:effectLst/>
                        <a:latin typeface="Calibri" charset="0"/>
                      </a:endParaRPr>
                    </a:p>
                  </a:txBody>
                  <a:tcPr marL="10674" marR="10674" marT="10674" marB="0" anchor="ctr"/>
                </a:tc>
              </a:tr>
              <a:tr h="330434">
                <a:tc>
                  <a:txBody>
                    <a:bodyPr/>
                    <a:lstStyle/>
                    <a:p>
                      <a:pPr algn="l" fontAlgn="ctr"/>
                      <a:r>
                        <a:rPr lang="en-US" sz="1200" u="none" strike="noStrike">
                          <a:effectLst/>
                        </a:rPr>
                        <a:t>D. Van Eester</a:t>
                      </a:r>
                      <a:endParaRPr lang="en-US" sz="1200" b="0" i="0" u="none" strike="noStrike">
                        <a:solidFill>
                          <a:srgbClr val="000000"/>
                        </a:solidFill>
                        <a:effectLst/>
                        <a:latin typeface="Calibri" charset="0"/>
                      </a:endParaRPr>
                    </a:p>
                  </a:txBody>
                  <a:tcPr marL="10674" marR="10674" marT="10674" marB="0" anchor="ctr"/>
                </a:tc>
                <a:tc>
                  <a:txBody>
                    <a:bodyPr/>
                    <a:lstStyle/>
                    <a:p>
                      <a:pPr algn="l" fontAlgn="ctr"/>
                      <a:r>
                        <a:rPr lang="en-US" sz="1200" u="none" strike="noStrike">
                          <a:effectLst/>
                        </a:rPr>
                        <a:t>CYRANO (wave), TOMCAT (wave) and STIXREDIST (Fokker-Planck) actors, all working with CPO and IDS structures. </a:t>
                      </a:r>
                      <a:endParaRPr lang="en-US" sz="1200" b="0" i="0" u="none" strike="noStrike">
                        <a:solidFill>
                          <a:srgbClr val="000000"/>
                        </a:solidFill>
                        <a:effectLst/>
                        <a:latin typeface="Calibri" charset="0"/>
                      </a:endParaRPr>
                    </a:p>
                  </a:txBody>
                  <a:tcPr marL="10674" marR="10674" marT="10674" marB="0" anchor="ctr"/>
                </a:tc>
                <a:tc>
                  <a:txBody>
                    <a:bodyPr/>
                    <a:lstStyle/>
                    <a:p>
                      <a:pPr algn="r" fontAlgn="ctr"/>
                      <a:r>
                        <a:rPr lang="en-US" sz="1200" u="none" strike="noStrike">
                          <a:effectLst/>
                        </a:rPr>
                        <a:t>0</a:t>
                      </a:r>
                      <a:endParaRPr lang="en-US" sz="1200" b="0" i="0" u="none" strike="noStrike">
                        <a:solidFill>
                          <a:srgbClr val="000000"/>
                        </a:solidFill>
                        <a:effectLst/>
                        <a:latin typeface="Calibri" charset="0"/>
                      </a:endParaRPr>
                    </a:p>
                  </a:txBody>
                  <a:tcPr marL="10674" marR="10674" marT="10674" marB="0" anchor="ctr"/>
                </a:tc>
              </a:tr>
              <a:tr h="330434">
                <a:tc>
                  <a:txBody>
                    <a:bodyPr/>
                    <a:lstStyle/>
                    <a:p>
                      <a:pPr algn="l" fontAlgn="ctr"/>
                      <a:r>
                        <a:rPr lang="en-US" sz="1200" u="none" strike="noStrike">
                          <a:effectLst/>
                        </a:rPr>
                        <a:t>Ernesto Lerche</a:t>
                      </a:r>
                      <a:endParaRPr lang="en-US" sz="1200" b="0" i="0" u="none" strike="noStrike">
                        <a:solidFill>
                          <a:srgbClr val="000000"/>
                        </a:solidFill>
                        <a:effectLst/>
                        <a:latin typeface="Calibri" charset="0"/>
                      </a:endParaRPr>
                    </a:p>
                  </a:txBody>
                  <a:tcPr marL="10674" marR="10674" marT="10674" marB="0" anchor="ctr"/>
                </a:tc>
                <a:tc>
                  <a:txBody>
                    <a:bodyPr/>
                    <a:lstStyle/>
                    <a:p>
                      <a:pPr algn="l" fontAlgn="ctr"/>
                      <a:r>
                        <a:rPr lang="en-US" sz="1200" u="none" strike="noStrike">
                          <a:effectLst/>
                        </a:rPr>
                        <a:t>CYRANO (wave), TOMCAT (wave) and STIXREDIST (Fokker-Planck) actors, all working with CPO and IDS structures. </a:t>
                      </a:r>
                      <a:endParaRPr lang="en-US" sz="1200" b="0" i="0" u="none" strike="noStrike">
                        <a:solidFill>
                          <a:srgbClr val="000000"/>
                        </a:solidFill>
                        <a:effectLst/>
                        <a:latin typeface="Calibri" charset="0"/>
                      </a:endParaRPr>
                    </a:p>
                  </a:txBody>
                  <a:tcPr marL="10674" marR="10674" marT="10674" marB="0" anchor="ctr"/>
                </a:tc>
                <a:tc>
                  <a:txBody>
                    <a:bodyPr/>
                    <a:lstStyle/>
                    <a:p>
                      <a:pPr algn="r" fontAlgn="ctr"/>
                      <a:r>
                        <a:rPr lang="en-US" sz="1200" u="none" strike="noStrike">
                          <a:effectLst/>
                        </a:rPr>
                        <a:t>0</a:t>
                      </a:r>
                      <a:endParaRPr lang="en-US" sz="1200" b="0" i="0" u="none" strike="noStrike">
                        <a:solidFill>
                          <a:srgbClr val="000000"/>
                        </a:solidFill>
                        <a:effectLst/>
                        <a:latin typeface="Calibri" charset="0"/>
                      </a:endParaRPr>
                    </a:p>
                  </a:txBody>
                  <a:tcPr marL="10674" marR="10674" marT="10674" marB="0" anchor="ctr"/>
                </a:tc>
              </a:tr>
              <a:tr h="259983">
                <a:tc>
                  <a:txBody>
                    <a:bodyPr/>
                    <a:lstStyle/>
                    <a:p>
                      <a:pPr algn="l" fontAlgn="ctr"/>
                      <a:r>
                        <a:rPr lang="en-US" sz="1200" u="none" strike="noStrike">
                          <a:effectLst/>
                        </a:rPr>
                        <a:t>Silvana Nowak </a:t>
                      </a:r>
                      <a:endParaRPr lang="en-US" sz="1200" b="0" i="0" u="none" strike="noStrike">
                        <a:solidFill>
                          <a:srgbClr val="000000"/>
                        </a:solidFill>
                        <a:effectLst/>
                        <a:latin typeface="Calibri" charset="0"/>
                      </a:endParaRPr>
                    </a:p>
                  </a:txBody>
                  <a:tcPr marL="10674" marR="10674" marT="10674" marB="0" anchor="ctr"/>
                </a:tc>
                <a:tc>
                  <a:txBody>
                    <a:bodyPr/>
                    <a:lstStyle/>
                    <a:p>
                      <a:pPr algn="l" fontAlgn="ctr"/>
                      <a:r>
                        <a:rPr lang="en-US" sz="1200" u="none" strike="noStrike">
                          <a:effectLst/>
                        </a:rPr>
                        <a:t>Release of an IMAS workflow for the ECCD stabilization of NTM (2020)</a:t>
                      </a:r>
                      <a:endParaRPr lang="en-US" sz="1200" b="0" i="0" u="none" strike="noStrike">
                        <a:solidFill>
                          <a:srgbClr val="000000"/>
                        </a:solidFill>
                        <a:effectLst/>
                        <a:latin typeface="Calibri" charset="0"/>
                      </a:endParaRPr>
                    </a:p>
                  </a:txBody>
                  <a:tcPr marL="10674" marR="10674" marT="10674" marB="0" anchor="ctr"/>
                </a:tc>
                <a:tc>
                  <a:txBody>
                    <a:bodyPr/>
                    <a:lstStyle/>
                    <a:p>
                      <a:pPr algn="r" fontAlgn="ctr"/>
                      <a:r>
                        <a:rPr lang="is-IS" sz="1200" u="none" strike="noStrike">
                          <a:effectLst/>
                        </a:rPr>
                        <a:t>0,2</a:t>
                      </a:r>
                      <a:endParaRPr lang="is-IS" sz="1200" b="0" i="0" u="none" strike="noStrike">
                        <a:solidFill>
                          <a:srgbClr val="000000"/>
                        </a:solidFill>
                        <a:effectLst/>
                        <a:latin typeface="Calibri" charset="0"/>
                      </a:endParaRPr>
                    </a:p>
                  </a:txBody>
                  <a:tcPr marL="10674" marR="10674" marT="10674" marB="0" anchor="ctr"/>
                </a:tc>
              </a:tr>
              <a:tr h="336884">
                <a:tc>
                  <a:txBody>
                    <a:bodyPr/>
                    <a:lstStyle/>
                    <a:p>
                      <a:pPr algn="l" fontAlgn="ctr"/>
                      <a:r>
                        <a:rPr lang="en-US" sz="1200" u="none" strike="noStrike">
                          <a:effectLst/>
                        </a:rPr>
                        <a:t>Lorenzo Figini </a:t>
                      </a:r>
                      <a:endParaRPr lang="en-US" sz="1200" b="0" i="0" u="none" strike="noStrike">
                        <a:solidFill>
                          <a:srgbClr val="000000"/>
                        </a:solidFill>
                        <a:effectLst/>
                        <a:latin typeface="Calibri" charset="0"/>
                      </a:endParaRPr>
                    </a:p>
                  </a:txBody>
                  <a:tcPr marL="10674" marR="10674" marT="10674" marB="0" anchor="ctr"/>
                </a:tc>
                <a:tc>
                  <a:txBody>
                    <a:bodyPr/>
                    <a:lstStyle/>
                    <a:p>
                      <a:pPr algn="l" fontAlgn="ctr"/>
                      <a:r>
                        <a:rPr lang="en-US" sz="1200" u="none" strike="noStrike">
                          <a:effectLst/>
                        </a:rPr>
                        <a:t>Maintain and update the GRAY module (2019). Release of an IMAS workflow for the ECCD stabilization of NTM (2020)</a:t>
                      </a:r>
                      <a:endParaRPr lang="en-US" sz="1200" b="0" i="0" u="none" strike="noStrike">
                        <a:solidFill>
                          <a:srgbClr val="000000"/>
                        </a:solidFill>
                        <a:effectLst/>
                        <a:latin typeface="Calibri" charset="0"/>
                      </a:endParaRPr>
                    </a:p>
                  </a:txBody>
                  <a:tcPr marL="10674" marR="10674" marT="10674" marB="0" anchor="ctr"/>
                </a:tc>
                <a:tc>
                  <a:txBody>
                    <a:bodyPr/>
                    <a:lstStyle/>
                    <a:p>
                      <a:pPr algn="r" fontAlgn="ctr"/>
                      <a:r>
                        <a:rPr lang="is-IS" sz="1200" u="none" strike="noStrike">
                          <a:effectLst/>
                        </a:rPr>
                        <a:t>0,2</a:t>
                      </a:r>
                      <a:endParaRPr lang="is-IS" sz="1200" b="0" i="0" u="none" strike="noStrike">
                        <a:solidFill>
                          <a:srgbClr val="000000"/>
                        </a:solidFill>
                        <a:effectLst/>
                        <a:latin typeface="Calibri" charset="0"/>
                      </a:endParaRPr>
                    </a:p>
                  </a:txBody>
                  <a:tcPr marL="10674" marR="10674" marT="10674" marB="0" anchor="ctr"/>
                </a:tc>
              </a:tr>
              <a:tr h="372979">
                <a:tc>
                  <a:txBody>
                    <a:bodyPr/>
                    <a:lstStyle/>
                    <a:p>
                      <a:pPr algn="l" fontAlgn="ctr"/>
                      <a:r>
                        <a:rPr lang="en-US" sz="1200" u="none" strike="noStrike">
                          <a:effectLst/>
                        </a:rPr>
                        <a:t>Egbert Westerhof </a:t>
                      </a:r>
                      <a:endParaRPr lang="en-US" sz="1200" b="0" i="0" u="none" strike="noStrike">
                        <a:solidFill>
                          <a:srgbClr val="000000"/>
                        </a:solidFill>
                        <a:effectLst/>
                        <a:latin typeface="Calibri" charset="0"/>
                      </a:endParaRPr>
                    </a:p>
                  </a:txBody>
                  <a:tcPr marL="10674" marR="10674" marT="10674" marB="0" anchor="ctr"/>
                </a:tc>
                <a:tc>
                  <a:txBody>
                    <a:bodyPr/>
                    <a:lstStyle/>
                    <a:p>
                      <a:pPr algn="l" fontAlgn="ctr"/>
                      <a:r>
                        <a:rPr lang="en-US" sz="1200" u="none" strike="noStrike">
                          <a:effectLst/>
                        </a:rPr>
                        <a:t>Maintenance of the IMAS based versions of TORAYFOM and RELAX and support to users and possibly the use of these codes for MSTs. </a:t>
                      </a:r>
                      <a:endParaRPr lang="en-US" sz="1200" b="0" i="0" u="none" strike="noStrike">
                        <a:solidFill>
                          <a:srgbClr val="000000"/>
                        </a:solidFill>
                        <a:effectLst/>
                        <a:latin typeface="Calibri" charset="0"/>
                      </a:endParaRPr>
                    </a:p>
                  </a:txBody>
                  <a:tcPr marL="10674" marR="10674" marT="10674" marB="0" anchor="ctr"/>
                </a:tc>
                <a:tc>
                  <a:txBody>
                    <a:bodyPr/>
                    <a:lstStyle/>
                    <a:p>
                      <a:pPr algn="r" fontAlgn="ctr"/>
                      <a:r>
                        <a:rPr lang="uk-UA" sz="1200" u="none" strike="noStrike">
                          <a:effectLst/>
                        </a:rPr>
                        <a:t>0,1</a:t>
                      </a:r>
                      <a:endParaRPr lang="uk-UA" sz="1200" b="0" i="0" u="none" strike="noStrike">
                        <a:solidFill>
                          <a:srgbClr val="000000"/>
                        </a:solidFill>
                        <a:effectLst/>
                        <a:latin typeface="Calibri" charset="0"/>
                      </a:endParaRPr>
                    </a:p>
                  </a:txBody>
                  <a:tcPr marL="10674" marR="10674" marT="10674" marB="0" anchor="ctr"/>
                </a:tc>
              </a:tr>
              <a:tr h="240631">
                <a:tc>
                  <a:txBody>
                    <a:bodyPr/>
                    <a:lstStyle/>
                    <a:p>
                      <a:pPr algn="l" fontAlgn="ctr"/>
                      <a:r>
                        <a:rPr lang="en-US" sz="1200" u="none" strike="noStrike">
                          <a:effectLst/>
                        </a:rPr>
                        <a:t>Soma Olasz</a:t>
                      </a:r>
                      <a:endParaRPr lang="en-US" sz="1200" b="0" i="0" u="none" strike="noStrike">
                        <a:solidFill>
                          <a:srgbClr val="000000"/>
                        </a:solidFill>
                        <a:effectLst/>
                        <a:latin typeface="Calibri" charset="0"/>
                      </a:endParaRPr>
                    </a:p>
                  </a:txBody>
                  <a:tcPr marL="10674" marR="10674" marT="10674" marB="0" anchor="ctr"/>
                </a:tc>
                <a:tc>
                  <a:txBody>
                    <a:bodyPr/>
                    <a:lstStyle/>
                    <a:p>
                      <a:pPr algn="l" fontAlgn="b"/>
                      <a:r>
                        <a:rPr lang="en-US" sz="1200" u="none" strike="noStrike">
                          <a:effectLst/>
                        </a:rPr>
                        <a:t>Contribute to the maintenance and update of released runaway physics modules</a:t>
                      </a:r>
                      <a:endParaRPr lang="en-US" sz="1200" b="0" i="0" u="none" strike="noStrike">
                        <a:solidFill>
                          <a:srgbClr val="000000"/>
                        </a:solidFill>
                        <a:effectLst/>
                        <a:latin typeface="Calibri" charset="0"/>
                      </a:endParaRPr>
                    </a:p>
                  </a:txBody>
                  <a:tcPr marL="10674" marR="10674" marT="10674" marB="0" anchor="b"/>
                </a:tc>
                <a:tc>
                  <a:txBody>
                    <a:bodyPr/>
                    <a:lstStyle/>
                    <a:p>
                      <a:pPr algn="r" fontAlgn="ctr"/>
                      <a:r>
                        <a:rPr lang="en-US" sz="1200" u="none" strike="noStrike">
                          <a:effectLst/>
                        </a:rPr>
                        <a:t>0</a:t>
                      </a:r>
                      <a:endParaRPr lang="en-US" sz="1200" b="0" i="0" u="none" strike="noStrike">
                        <a:solidFill>
                          <a:srgbClr val="000000"/>
                        </a:solidFill>
                        <a:effectLst/>
                        <a:latin typeface="Calibri" charset="0"/>
                      </a:endParaRPr>
                    </a:p>
                  </a:txBody>
                  <a:tcPr marL="10674" marR="10674" marT="10674" marB="0" anchor="ctr"/>
                </a:tc>
              </a:tr>
              <a:tr h="330434">
                <a:tc>
                  <a:txBody>
                    <a:bodyPr/>
                    <a:lstStyle/>
                    <a:p>
                      <a:pPr algn="l" fontAlgn="b"/>
                      <a:r>
                        <a:rPr lang="en-US" sz="1200" u="none" strike="noStrike">
                          <a:effectLst/>
                        </a:rPr>
                        <a:t>Gergo Pokol</a:t>
                      </a:r>
                      <a:endParaRPr lang="en-US" sz="1200" b="0" i="0" u="none" strike="noStrike">
                        <a:solidFill>
                          <a:srgbClr val="000000"/>
                        </a:solidFill>
                        <a:effectLst/>
                        <a:latin typeface="Calibri" charset="0"/>
                      </a:endParaRPr>
                    </a:p>
                  </a:txBody>
                  <a:tcPr marL="10674" marR="10674" marT="10674" marB="0" anchor="b"/>
                </a:tc>
                <a:tc>
                  <a:txBody>
                    <a:bodyPr/>
                    <a:lstStyle/>
                    <a:p>
                      <a:pPr algn="l" fontAlgn="b"/>
                      <a:r>
                        <a:rPr lang="en-US" sz="1200" u="none" strike="noStrike">
                          <a:effectLst/>
                        </a:rPr>
                        <a:t>Contribute to the maintenance and update of released runaway physics modules</a:t>
                      </a:r>
                      <a:endParaRPr lang="en-US" sz="1200" b="0" i="0" u="none" strike="noStrike">
                        <a:solidFill>
                          <a:srgbClr val="000000"/>
                        </a:solidFill>
                        <a:effectLst/>
                        <a:latin typeface="Calibri" charset="0"/>
                      </a:endParaRPr>
                    </a:p>
                  </a:txBody>
                  <a:tcPr marL="10674" marR="10674" marT="10674" marB="0" anchor="b"/>
                </a:tc>
                <a:tc>
                  <a:txBody>
                    <a:bodyPr/>
                    <a:lstStyle/>
                    <a:p>
                      <a:pPr algn="r" fontAlgn="ctr"/>
                      <a:r>
                        <a:rPr lang="en-US" sz="1200" u="none" strike="noStrike">
                          <a:effectLst/>
                        </a:rPr>
                        <a:t>0</a:t>
                      </a:r>
                      <a:endParaRPr lang="en-US" sz="1200" b="0" i="0" u="none" strike="noStrike">
                        <a:solidFill>
                          <a:srgbClr val="000000"/>
                        </a:solidFill>
                        <a:effectLst/>
                        <a:latin typeface="Calibri" charset="0"/>
                      </a:endParaRPr>
                    </a:p>
                  </a:txBody>
                  <a:tcPr marL="10674" marR="10674" marT="10674" marB="0" anchor="ctr"/>
                </a:tc>
              </a:tr>
              <a:tr h="169902">
                <a:tc>
                  <a:txBody>
                    <a:bodyPr/>
                    <a:lstStyle/>
                    <a:p>
                      <a:pPr algn="l" fontAlgn="ctr"/>
                      <a:r>
                        <a:rPr lang="en-US" sz="1200" u="none" strike="noStrike">
                          <a:effectLst/>
                        </a:rPr>
                        <a:t>Laurant Villard</a:t>
                      </a:r>
                      <a:endParaRPr lang="en-US" sz="1200" b="0" i="0" u="none" strike="noStrike">
                        <a:solidFill>
                          <a:srgbClr val="000000"/>
                        </a:solidFill>
                        <a:effectLst/>
                        <a:latin typeface="Calibri" charset="0"/>
                      </a:endParaRPr>
                    </a:p>
                  </a:txBody>
                  <a:tcPr marL="10674" marR="10674" marT="10674" marB="0" anchor="ctr"/>
                </a:tc>
                <a:tc>
                  <a:txBody>
                    <a:bodyPr/>
                    <a:lstStyle/>
                    <a:p>
                      <a:pPr algn="l" fontAlgn="b"/>
                      <a:r>
                        <a:rPr lang="en-US" sz="1200" u="none" strike="noStrike">
                          <a:effectLst/>
                        </a:rPr>
                        <a:t>Maintenance of the Lion module</a:t>
                      </a:r>
                      <a:endParaRPr lang="en-US" sz="1200" b="0" i="0" u="none" strike="noStrike">
                        <a:solidFill>
                          <a:srgbClr val="000000"/>
                        </a:solidFill>
                        <a:effectLst/>
                        <a:latin typeface="Calibri" charset="0"/>
                      </a:endParaRPr>
                    </a:p>
                  </a:txBody>
                  <a:tcPr marL="10674" marR="10674" marT="10674" marB="0" anchor="b"/>
                </a:tc>
                <a:tc>
                  <a:txBody>
                    <a:bodyPr/>
                    <a:lstStyle/>
                    <a:p>
                      <a:pPr algn="r" fontAlgn="ctr"/>
                      <a:r>
                        <a:rPr lang="is-IS" sz="1200" u="none" strike="noStrike">
                          <a:effectLst/>
                        </a:rPr>
                        <a:t>0,05</a:t>
                      </a:r>
                      <a:endParaRPr lang="is-IS" sz="1200" b="0" i="0" u="none" strike="noStrike">
                        <a:solidFill>
                          <a:srgbClr val="000000"/>
                        </a:solidFill>
                        <a:effectLst/>
                        <a:latin typeface="Calibri" charset="0"/>
                      </a:endParaRPr>
                    </a:p>
                  </a:txBody>
                  <a:tcPr marL="10674" marR="10674" marT="10674" marB="0" anchor="ctr"/>
                </a:tc>
              </a:tr>
              <a:tr h="169902">
                <a:tc>
                  <a:txBody>
                    <a:bodyPr/>
                    <a:lstStyle/>
                    <a:p>
                      <a:pPr algn="r" fontAlgn="b"/>
                      <a:r>
                        <a:rPr lang="fi-FI" sz="1200" u="none" strike="noStrike">
                          <a:effectLst/>
                        </a:rPr>
                        <a:t>18</a:t>
                      </a:r>
                      <a:endParaRPr lang="fi-FI" sz="1200" b="0" i="0" u="none" strike="noStrike">
                        <a:solidFill>
                          <a:srgbClr val="000000"/>
                        </a:solidFill>
                        <a:effectLst/>
                        <a:latin typeface="Calibri" charset="0"/>
                      </a:endParaRPr>
                    </a:p>
                  </a:txBody>
                  <a:tcPr marL="10674" marR="10674" marT="10674" marB="0" anchor="b"/>
                </a:tc>
                <a:tc>
                  <a:txBody>
                    <a:bodyPr/>
                    <a:lstStyle/>
                    <a:p>
                      <a:pPr algn="l" fontAlgn="b"/>
                      <a:r>
                        <a:rPr lang="sk-SK" sz="1200" u="none" strike="noStrike" dirty="0">
                          <a:effectLst/>
                        </a:rPr>
                        <a:t> </a:t>
                      </a:r>
                      <a:endParaRPr lang="sk-SK" sz="1200" b="0" i="0" u="none" strike="noStrike" dirty="0">
                        <a:solidFill>
                          <a:srgbClr val="000000"/>
                        </a:solidFill>
                        <a:effectLst/>
                        <a:latin typeface="Calibri" charset="0"/>
                      </a:endParaRPr>
                    </a:p>
                  </a:txBody>
                  <a:tcPr marL="10674" marR="10674" marT="10674" marB="0" anchor="b"/>
                </a:tc>
                <a:tc>
                  <a:txBody>
                    <a:bodyPr/>
                    <a:lstStyle/>
                    <a:p>
                      <a:pPr algn="r" fontAlgn="b"/>
                      <a:r>
                        <a:rPr lang="fi-FI" sz="1200" u="none" strike="noStrike" dirty="0">
                          <a:effectLst/>
                        </a:rPr>
                        <a:t>1,2</a:t>
                      </a:r>
                      <a:endParaRPr lang="fi-FI" sz="1200" b="0" i="0" u="none" strike="noStrike" dirty="0">
                        <a:solidFill>
                          <a:srgbClr val="000000"/>
                        </a:solidFill>
                        <a:effectLst/>
                        <a:latin typeface="Calibri" charset="0"/>
                      </a:endParaRPr>
                    </a:p>
                  </a:txBody>
                  <a:tcPr marL="10674" marR="10674" marT="10674" marB="0" anchor="b"/>
                </a:tc>
              </a:tr>
            </a:tbl>
          </a:graphicData>
        </a:graphic>
      </p:graphicFrame>
      <p:sp>
        <p:nvSpPr>
          <p:cNvPr id="4" name="Date Placeholder 3"/>
          <p:cNvSpPr>
            <a:spLocks noGrp="1"/>
          </p:cNvSpPr>
          <p:nvPr>
            <p:ph type="dt" sz="half" idx="10"/>
          </p:nvPr>
        </p:nvSpPr>
        <p:spPr/>
        <p:txBody>
          <a:bodyPr/>
          <a:lstStyle/>
          <a:p>
            <a:fld id="{B296FCDB-95C8-CF48-9885-C1FAF9E4A353}" type="datetime1">
              <a:rPr lang="sv-SE" smtClean="0"/>
              <a:t>2020-02-27</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17</a:t>
            </a:fld>
            <a:endParaRPr lang="en-GB"/>
          </a:p>
        </p:txBody>
      </p:sp>
    </p:spTree>
    <p:extLst>
      <p:ext uri="{BB962C8B-B14F-4D97-AF65-F5344CB8AC3E}">
        <p14:creationId xmlns:p14="http://schemas.microsoft.com/office/powerpoint/2010/main" val="1550202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25" y="116633"/>
            <a:ext cx="10836743" cy="446075"/>
          </a:xfrm>
        </p:spPr>
        <p:txBody>
          <a:bodyPr/>
          <a:lstStyle/>
          <a:p>
            <a:r>
              <a:rPr lang="en-GB" dirty="0" smtClean="0"/>
              <a:t>Listing smaller sub-tasks</a:t>
            </a:r>
            <a:endParaRPr lang="en-GB" dirty="0"/>
          </a:p>
        </p:txBody>
      </p:sp>
      <p:sp>
        <p:nvSpPr>
          <p:cNvPr id="3" name="Content Placeholder 2"/>
          <p:cNvSpPr>
            <a:spLocks noGrp="1"/>
          </p:cNvSpPr>
          <p:nvPr>
            <p:ph idx="1"/>
          </p:nvPr>
        </p:nvSpPr>
        <p:spPr>
          <a:xfrm>
            <a:off x="-1" y="791571"/>
            <a:ext cx="3439236" cy="5564779"/>
          </a:xfrm>
        </p:spPr>
        <p:txBody>
          <a:bodyPr>
            <a:normAutofit fontScale="92500" lnSpcReduction="10000"/>
          </a:bodyPr>
          <a:lstStyle/>
          <a:p>
            <a:r>
              <a:rPr lang="en-GB" sz="2000" dirty="0"/>
              <a:t>A list of tasks has been generated</a:t>
            </a:r>
            <a:br>
              <a:rPr lang="en-GB" sz="2000" dirty="0"/>
            </a:br>
            <a:r>
              <a:rPr lang="en-GB" sz="1000" dirty="0">
                <a:hlinkClick r:id="rId2"/>
              </a:rPr>
              <a:t>https://docs.google.com/spreadsheets/d/1Ps-cGQyKNsYTObCr5Kqu58bXBNQdH45Fjpz5QD0hLB0/edit?usp=sharing</a:t>
            </a:r>
            <a:r>
              <a:rPr lang="en-GB" sz="1000" dirty="0"/>
              <a:t> </a:t>
            </a:r>
            <a:endParaRPr lang="en-GB" sz="2000" dirty="0"/>
          </a:p>
          <a:p>
            <a:r>
              <a:rPr lang="en-GB" sz="2100" dirty="0"/>
              <a:t>Focus </a:t>
            </a:r>
            <a:r>
              <a:rPr lang="en-GB" sz="2100" dirty="0" smtClean="0"/>
              <a:t>on Feb. 2020:</a:t>
            </a:r>
            <a:endParaRPr lang="en-GB" sz="2100" dirty="0"/>
          </a:p>
          <a:p>
            <a:pPr marL="539750" lvl="1" indent="-215900"/>
            <a:r>
              <a:rPr lang="en-GB" sz="2100" dirty="0"/>
              <a:t>Verification</a:t>
            </a:r>
          </a:p>
          <a:p>
            <a:pPr marL="539750" lvl="1" indent="-215900"/>
            <a:r>
              <a:rPr lang="en-GB" sz="2100" dirty="0"/>
              <a:t>Missing actors and integration features</a:t>
            </a:r>
          </a:p>
          <a:p>
            <a:pPr marL="539750" lvl="1" indent="-215900"/>
            <a:r>
              <a:rPr lang="en-GB" sz="2100" dirty="0"/>
              <a:t>Visualisation</a:t>
            </a:r>
          </a:p>
          <a:p>
            <a:r>
              <a:rPr lang="en-GB" sz="2100" dirty="0" smtClean="0"/>
              <a:t>Before end of 2020:</a:t>
            </a:r>
            <a:endParaRPr lang="en-GB" sz="2100" dirty="0"/>
          </a:p>
          <a:p>
            <a:pPr marL="498475" lvl="1" indent="-174625"/>
            <a:r>
              <a:rPr lang="en-GB" sz="2100" dirty="0"/>
              <a:t>Training/documentation </a:t>
            </a:r>
            <a:r>
              <a:rPr lang="en-GB" sz="2200" dirty="0"/>
              <a:t/>
            </a:r>
            <a:br>
              <a:rPr lang="en-GB" sz="2200" dirty="0"/>
            </a:br>
            <a:r>
              <a:rPr lang="en-GB" sz="1700" i="1" dirty="0"/>
              <a:t>(Commission deliverable)</a:t>
            </a:r>
          </a:p>
          <a:p>
            <a:pPr marL="498475" lvl="1" indent="-174625"/>
            <a:r>
              <a:rPr lang="en-GB" sz="2000" dirty="0" smtClean="0"/>
              <a:t>Edge-core </a:t>
            </a:r>
            <a:br>
              <a:rPr lang="en-GB" sz="2000" dirty="0" smtClean="0"/>
            </a:br>
            <a:r>
              <a:rPr lang="en-GB" sz="1600" i="1" dirty="0" smtClean="0"/>
              <a:t>(</a:t>
            </a:r>
            <a:r>
              <a:rPr lang="en-GB" sz="1600" i="1" dirty="0"/>
              <a:t>Commission deliverable)</a:t>
            </a:r>
            <a:endParaRPr lang="en-GB" sz="2000" i="1" dirty="0"/>
          </a:p>
          <a:p>
            <a:pPr marL="498475" lvl="1" indent="-174625"/>
            <a:r>
              <a:rPr lang="en-GB" sz="2000" dirty="0" smtClean="0"/>
              <a:t>Synergies </a:t>
            </a:r>
            <a:br>
              <a:rPr lang="en-GB" sz="2000" dirty="0" smtClean="0"/>
            </a:br>
            <a:r>
              <a:rPr lang="en-GB" sz="1600" i="1" dirty="0" smtClean="0"/>
              <a:t>(Task Deliverable)</a:t>
            </a:r>
            <a:endParaRPr lang="en-GB" sz="2000" i="1" dirty="0"/>
          </a:p>
          <a:p>
            <a:pPr marL="498475" lvl="1" indent="-174625"/>
            <a:r>
              <a:rPr lang="en-GB" sz="2000" dirty="0" smtClean="0"/>
              <a:t>Moving boundary</a:t>
            </a:r>
            <a:r>
              <a:rPr lang="en-GB" sz="2800" dirty="0"/>
              <a:t/>
            </a:r>
            <a:br>
              <a:rPr lang="en-GB" sz="2800" dirty="0"/>
            </a:br>
            <a:r>
              <a:rPr lang="en-GB" sz="1600" i="1" dirty="0"/>
              <a:t> (Task </a:t>
            </a:r>
            <a:r>
              <a:rPr lang="en-GB" sz="1600" i="1" dirty="0" smtClean="0"/>
              <a:t>Deliverable/Milestone)</a:t>
            </a:r>
          </a:p>
          <a:p>
            <a:pPr marL="498475" lvl="1" indent="-174625"/>
            <a:r>
              <a:rPr lang="en-GB" sz="2000" dirty="0" smtClean="0"/>
              <a:t>ITER-verification </a:t>
            </a:r>
            <a:br>
              <a:rPr lang="en-GB" sz="2000" dirty="0" smtClean="0"/>
            </a:br>
            <a:r>
              <a:rPr lang="en-GB" sz="1600" i="1" dirty="0" smtClean="0"/>
              <a:t>(Milestone)</a:t>
            </a:r>
            <a:endParaRPr lang="en-GB" sz="1600" i="1" dirty="0"/>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18</a:t>
            </a:fld>
            <a:endParaRPr lang="en-GB"/>
          </a:p>
        </p:txBody>
      </p:sp>
      <p:graphicFrame>
        <p:nvGraphicFramePr>
          <p:cNvPr id="4" name="Table 3"/>
          <p:cNvGraphicFramePr>
            <a:graphicFrameLocks noGrp="1"/>
          </p:cNvGraphicFramePr>
          <p:nvPr>
            <p:extLst/>
          </p:nvPr>
        </p:nvGraphicFramePr>
        <p:xfrm>
          <a:off x="3439235" y="583020"/>
          <a:ext cx="8752765" cy="6274980"/>
        </p:xfrm>
        <a:graphic>
          <a:graphicData uri="http://schemas.openxmlformats.org/drawingml/2006/table">
            <a:tbl>
              <a:tblPr/>
              <a:tblGrid>
                <a:gridCol w="188424"/>
                <a:gridCol w="794216"/>
                <a:gridCol w="614149"/>
                <a:gridCol w="4804012"/>
                <a:gridCol w="750627"/>
                <a:gridCol w="450376"/>
                <a:gridCol w="423080"/>
                <a:gridCol w="727881"/>
              </a:tblGrid>
              <a:tr h="82981">
                <a:tc>
                  <a:txBody>
                    <a:bodyPr/>
                    <a:lstStyle/>
                    <a:p>
                      <a:pPr algn="l" fontAlgn="b"/>
                      <a:r>
                        <a:rPr lang="en-US" sz="700" b="1" i="0" u="none" strike="noStrike">
                          <a:solidFill>
                            <a:srgbClr val="000000"/>
                          </a:solidFill>
                          <a:effectLst/>
                          <a:latin typeface="Arial" charset="0"/>
                        </a:rPr>
                        <a:t>NR</a:t>
                      </a:r>
                    </a:p>
                  </a:txBody>
                  <a:tcPr marL="5186" marR="5186" marT="5186"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700" b="1" i="0" u="none" strike="noStrike">
                          <a:solidFill>
                            <a:srgbClr val="000000"/>
                          </a:solidFill>
                          <a:effectLst/>
                          <a:latin typeface="Arial" charset="0"/>
                        </a:rPr>
                        <a:t>Deliverable</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700" b="1" i="0" u="none" strike="noStrike">
                          <a:solidFill>
                            <a:srgbClr val="000000"/>
                          </a:solidFill>
                          <a:effectLst/>
                          <a:latin typeface="Arial" charset="0"/>
                        </a:rPr>
                        <a:t>Category</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700" b="1" i="0" u="none" strike="noStrike">
                          <a:solidFill>
                            <a:srgbClr val="000000"/>
                          </a:solidFill>
                          <a:effectLst/>
                          <a:latin typeface="Arial" charset="0"/>
                        </a:rPr>
                        <a:t>Description</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700" b="1" i="0" u="none" strike="noStrike">
                          <a:solidFill>
                            <a:srgbClr val="000000"/>
                          </a:solidFill>
                          <a:effectLst/>
                          <a:latin typeface="Arial" charset="0"/>
                        </a:rPr>
                        <a:t>Assigned to</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700" b="1" i="0" u="none" strike="noStrike">
                          <a:solidFill>
                            <a:srgbClr val="000000"/>
                          </a:solidFill>
                          <a:effectLst/>
                          <a:latin typeface="Arial" charset="0"/>
                        </a:rPr>
                        <a:t>Priority</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700" b="1" i="0" u="none" strike="noStrike">
                          <a:solidFill>
                            <a:srgbClr val="000000"/>
                          </a:solidFill>
                          <a:effectLst/>
                          <a:latin typeface="Arial" charset="0"/>
                        </a:rPr>
                        <a:t>Deadline</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700" b="1" i="0" u="none" strike="noStrike">
                          <a:solidFill>
                            <a:srgbClr val="000000"/>
                          </a:solidFill>
                          <a:effectLst/>
                          <a:latin typeface="Arial" charset="0"/>
                        </a:rPr>
                        <a:t>Status</a:t>
                      </a:r>
                    </a:p>
                  </a:txBody>
                  <a:tcPr marL="5186" marR="5186" marT="5186"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FFC000"/>
                    </a:solidFill>
                  </a:tcPr>
                </a:tc>
              </a:tr>
              <a:tr h="274876">
                <a:tc>
                  <a:txBody>
                    <a:bodyPr/>
                    <a:lstStyle/>
                    <a:p>
                      <a:pPr algn="r" fontAlgn="b"/>
                      <a:r>
                        <a:rPr lang="en-US" sz="700" b="0" i="0" u="none" strike="noStrike">
                          <a:solidFill>
                            <a:srgbClr val="000000"/>
                          </a:solidFill>
                          <a:effectLst/>
                          <a:latin typeface="Arial" charset="0"/>
                        </a:rPr>
                        <a:t>1</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dirty="0" err="1">
                          <a:solidFill>
                            <a:srgbClr val="000000"/>
                          </a:solidFill>
                          <a:effectLst/>
                          <a:latin typeface="Arial" charset="0"/>
                        </a:rPr>
                        <a:t>TCIanalytics</a:t>
                      </a:r>
                      <a:r>
                        <a:rPr lang="en-US" sz="700" b="0" i="0" u="none" strike="noStrike" dirty="0">
                          <a:solidFill>
                            <a:srgbClr val="000000"/>
                          </a:solidFill>
                          <a:effectLst/>
                          <a:latin typeface="Arial" charset="0"/>
                        </a:rPr>
                        <a:t> should be tested for a simple test case (it is not yet working). I suggest the latest ETS-6, load the </a:t>
                      </a:r>
                      <a:r>
                        <a:rPr lang="en-US" sz="700" b="0" i="0" u="none" strike="noStrike" dirty="0" err="1">
                          <a:solidFill>
                            <a:srgbClr val="000000"/>
                          </a:solidFill>
                          <a:effectLst/>
                          <a:latin typeface="Arial" charset="0"/>
                        </a:rPr>
                        <a:t>param</a:t>
                      </a:r>
                      <a:r>
                        <a:rPr lang="en-US" sz="700" b="0" i="0" u="none" strike="noStrike" dirty="0">
                          <a:solidFill>
                            <a:srgbClr val="000000"/>
                          </a:solidFill>
                          <a:effectLst/>
                          <a:latin typeface="Arial" charset="0"/>
                        </a:rPr>
                        <a:t> file for the </a:t>
                      </a:r>
                      <a:r>
                        <a:rPr lang="en-US" sz="700" b="0" i="0" u="none" strike="noStrike" dirty="0" err="1">
                          <a:solidFill>
                            <a:srgbClr val="000000"/>
                          </a:solidFill>
                          <a:effectLst/>
                          <a:latin typeface="Arial" charset="0"/>
                        </a:rPr>
                        <a:t>Te</a:t>
                      </a:r>
                      <a:r>
                        <a:rPr lang="en-US" sz="700" b="0" i="0" u="none" strike="noStrike" dirty="0">
                          <a:solidFill>
                            <a:srgbClr val="000000"/>
                          </a:solidFill>
                          <a:effectLst/>
                          <a:latin typeface="Arial" charset="0"/>
                        </a:rPr>
                        <a:t> benchmark and add TCI-analytics (</a:t>
                      </a:r>
                      <a:r>
                        <a:rPr lang="en-US" sz="700" b="0" i="0" u="none" strike="noStrike" dirty="0" err="1">
                          <a:solidFill>
                            <a:srgbClr val="000000"/>
                          </a:solidFill>
                          <a:effectLst/>
                          <a:latin typeface="Arial" charset="0"/>
                        </a:rPr>
                        <a:t>AdditionalTransport</a:t>
                      </a:r>
                      <a:r>
                        <a:rPr lang="en-US" sz="700" b="0" i="0" u="none" strike="noStrike" dirty="0">
                          <a:solidFill>
                            <a:srgbClr val="000000"/>
                          </a:solidFill>
                          <a:effectLst/>
                          <a:latin typeface="Arial" charset="0"/>
                        </a:rPr>
                        <a:t> = On). Make sure that the </a:t>
                      </a:r>
                      <a:r>
                        <a:rPr lang="en-US" sz="700" b="0" i="0" u="none" strike="noStrike" dirty="0" err="1">
                          <a:solidFill>
                            <a:srgbClr val="000000"/>
                          </a:solidFill>
                          <a:effectLst/>
                          <a:latin typeface="Arial" charset="0"/>
                        </a:rPr>
                        <a:t>core_transport</a:t>
                      </a:r>
                      <a:r>
                        <a:rPr lang="en-US" sz="700" b="0" i="0" u="none" strike="noStrike" dirty="0">
                          <a:solidFill>
                            <a:srgbClr val="000000"/>
                          </a:solidFill>
                          <a:effectLst/>
                          <a:latin typeface="Arial" charset="0"/>
                        </a:rPr>
                        <a:t> IDS includes </a:t>
                      </a:r>
                      <a:r>
                        <a:rPr lang="en-US" sz="700" b="0" i="0" u="none" strike="noStrike" dirty="0" err="1">
                          <a:solidFill>
                            <a:srgbClr val="000000"/>
                          </a:solidFill>
                          <a:effectLst/>
                          <a:latin typeface="Arial" charset="0"/>
                        </a:rPr>
                        <a:t>D_Te</a:t>
                      </a:r>
                      <a:r>
                        <a:rPr lang="en-US" sz="700" b="0" i="0" u="none" strike="noStrike" dirty="0">
                          <a:solidFill>
                            <a:srgbClr val="000000"/>
                          </a:solidFill>
                          <a:effectLst/>
                          <a:latin typeface="Arial" charset="0"/>
                        </a:rPr>
                        <a:t> and </a:t>
                      </a:r>
                      <a:r>
                        <a:rPr lang="en-US" sz="700" b="0" i="0" u="none" strike="noStrike" dirty="0" err="1">
                          <a:solidFill>
                            <a:srgbClr val="000000"/>
                          </a:solidFill>
                          <a:effectLst/>
                          <a:latin typeface="Arial" charset="0"/>
                        </a:rPr>
                        <a:t>V_Te</a:t>
                      </a:r>
                      <a:r>
                        <a:rPr lang="en-US" sz="700" b="0" i="0" u="none" strike="noStrike" dirty="0">
                          <a:solidFill>
                            <a:srgbClr val="000000"/>
                          </a:solidFill>
                          <a:effectLst/>
                          <a:latin typeface="Arial" charset="0"/>
                        </a:rPr>
                        <a:t> from TCI-analytics. Keep it simple, e.g. </a:t>
                      </a:r>
                      <a:r>
                        <a:rPr lang="en-US" sz="700" b="0" i="0" u="none" strike="noStrike" dirty="0" err="1">
                          <a:solidFill>
                            <a:srgbClr val="000000"/>
                          </a:solidFill>
                          <a:effectLst/>
                          <a:latin typeface="Arial" charset="0"/>
                        </a:rPr>
                        <a:t>D_Te</a:t>
                      </a:r>
                      <a:r>
                        <a:rPr lang="en-US" sz="700" b="0" i="0" u="none" strike="noStrike" dirty="0">
                          <a:solidFill>
                            <a:srgbClr val="000000"/>
                          </a:solidFill>
                          <a:effectLst/>
                          <a:latin typeface="Arial" charset="0"/>
                        </a:rPr>
                        <a:t>=1 and </a:t>
                      </a:r>
                      <a:r>
                        <a:rPr lang="en-US" sz="700" b="0" i="0" u="none" strike="noStrike" dirty="0" err="1">
                          <a:solidFill>
                            <a:srgbClr val="000000"/>
                          </a:solidFill>
                          <a:effectLst/>
                          <a:latin typeface="Arial" charset="0"/>
                        </a:rPr>
                        <a:t>V_Te</a:t>
                      </a:r>
                      <a:r>
                        <a:rPr lang="en-US" sz="700" b="0" i="0" u="none" strike="noStrike" dirty="0">
                          <a:solidFill>
                            <a:srgbClr val="000000"/>
                          </a:solidFill>
                          <a:effectLst/>
                          <a:latin typeface="Arial" charset="0"/>
                        </a:rPr>
                        <a:t>=0. Make sure to run more than one time step.</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Dmitriy</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feb</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On going</a:t>
                      </a:r>
                    </a:p>
                  </a:txBody>
                  <a:tcPr marL="5186" marR="5186" marT="5186"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is-IS" sz="700" b="0" i="0" u="none" strike="noStrike">
                          <a:solidFill>
                            <a:srgbClr val="000000"/>
                          </a:solidFill>
                          <a:effectLst/>
                          <a:latin typeface="Arial" charset="0"/>
                        </a:rPr>
                        <a:t>2</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pre-core-edge</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ETS-5 benchmarks 1: Current diffusion with NCLASS, inc. bootstrap currents.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Dmitriy</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soon</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On going</a:t>
                      </a:r>
                    </a:p>
                  </a:txBody>
                  <a:tcPr marL="5186" marR="5186" marT="5186"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en-US" sz="700" b="0" i="0" u="none" strike="noStrike">
                          <a:solidFill>
                            <a:srgbClr val="000000"/>
                          </a:solidFill>
                          <a:effectLst/>
                          <a:latin typeface="Arial" charset="0"/>
                        </a:rPr>
                        <a:t>3</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pre-core-edge</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ETS-5 benchmarks 2: Te/Ti with anomalous transport coefficients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Dmitriy</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feb</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Te ok, Ti ongoing</a:t>
                      </a:r>
                    </a:p>
                  </a:txBody>
                  <a:tcPr marL="5186" marR="5186" marT="5186"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145217">
                <a:tc>
                  <a:txBody>
                    <a:bodyPr/>
                    <a:lstStyle/>
                    <a:p>
                      <a:pPr algn="r" fontAlgn="b"/>
                      <a:r>
                        <a:rPr lang="en-US" sz="700" b="0" i="0" u="none" strike="noStrike">
                          <a:solidFill>
                            <a:srgbClr val="000000"/>
                          </a:solidFill>
                          <a:effectLst/>
                          <a:latin typeface="Arial" charset="0"/>
                        </a:rPr>
                        <a:t>4</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pre-core-edge</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ETS-5 benchmarks 3: ne/ni(1spec)/ni(2spec) with anomalous transport coefficients + quasineutrality settings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Dmitriy</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feb</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155590">
                <a:tc>
                  <a:txBody>
                    <a:bodyPr/>
                    <a:lstStyle/>
                    <a:p>
                      <a:pPr algn="r" fontAlgn="b"/>
                      <a:r>
                        <a:rPr lang="en-US" sz="700" b="0" i="0" u="none" strike="noStrike">
                          <a:solidFill>
                            <a:srgbClr val="000000"/>
                          </a:solidFill>
                          <a:effectLst/>
                          <a:latin typeface="Arial" charset="0"/>
                        </a:rPr>
                        <a:t>5</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pre-core-edge</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ETS-5 benchmarks 4: Test NBI sources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Dmitriy, Daniel, Nathan</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feb</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On going. Need EWE input</a:t>
                      </a:r>
                    </a:p>
                  </a:txBody>
                  <a:tcPr marL="5186" marR="5186" marT="5186"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en-US" sz="700" b="0" i="0" u="none" strike="noStrike">
                          <a:solidFill>
                            <a:srgbClr val="000000"/>
                          </a:solidFill>
                          <a:effectLst/>
                          <a:latin typeface="Arial" charset="0"/>
                        </a:rPr>
                        <a:t>6</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pre-core-edge</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ETS-5 benchmarks 5: Test ICRH sources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soon</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en-US" sz="700" b="0" i="0" u="none" strike="noStrike">
                          <a:solidFill>
                            <a:srgbClr val="000000"/>
                          </a:solidFill>
                          <a:effectLst/>
                          <a:latin typeface="Arial" charset="0"/>
                        </a:rPr>
                        <a:t>7</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pre-core-edge</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ETS-5 benchmarks 6: Test ECRH sources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soon</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en-US" sz="700" b="0" i="0" u="none" strike="noStrike">
                          <a:solidFill>
                            <a:srgbClr val="000000"/>
                          </a:solidFill>
                          <a:effectLst/>
                          <a:latin typeface="Arial" charset="0"/>
                        </a:rPr>
                        <a:t>8</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pre-core-edge</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ETS-5 benchmarks 7: Te/Ti with sources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soon</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en-US" sz="700" b="0" i="0" u="none" strike="noStrike">
                          <a:solidFill>
                            <a:srgbClr val="000000"/>
                          </a:solidFill>
                          <a:effectLst/>
                          <a:latin typeface="Arial" charset="0"/>
                        </a:rPr>
                        <a:t>9</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pre-core-edge</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ETS-5 benchmarks 8: ne/ni(1spec)/ni(2spec) with sources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soon</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150404">
                <a:tc>
                  <a:txBody>
                    <a:bodyPr/>
                    <a:lstStyle/>
                    <a:p>
                      <a:pPr algn="r" fontAlgn="b"/>
                      <a:r>
                        <a:rPr lang="en-US" sz="700" b="0" i="0" u="none" strike="noStrike">
                          <a:solidFill>
                            <a:srgbClr val="000000"/>
                          </a:solidFill>
                          <a:effectLst/>
                          <a:latin typeface="Arial" charset="0"/>
                        </a:rPr>
                        <a:t>10</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Actor for database sources (release source code, verification, documentation)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Thomas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feb</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Actor released, tests are ok</a:t>
                      </a:r>
                    </a:p>
                  </a:txBody>
                  <a:tcPr marL="5186" marR="5186" marT="5186"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150404">
                <a:tc>
                  <a:txBody>
                    <a:bodyPr/>
                    <a:lstStyle/>
                    <a:p>
                      <a:pPr algn="r" fontAlgn="b"/>
                      <a:r>
                        <a:rPr lang="cs-CZ" sz="700" b="0" i="0" u="none" strike="noStrike">
                          <a:solidFill>
                            <a:srgbClr val="000000"/>
                          </a:solidFill>
                          <a:effectLst/>
                          <a:latin typeface="Arial" charset="0"/>
                        </a:rPr>
                        <a:t>11</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Actor for database transport coefficients (release source code, verification, documentation)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Thomas,Daniel,Dmitriy</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150404">
                <a:tc>
                  <a:txBody>
                    <a:bodyPr/>
                    <a:lstStyle/>
                    <a:p>
                      <a:pPr algn="r" fontAlgn="b"/>
                      <a:r>
                        <a:rPr lang="is-IS" sz="700" b="0" i="0" u="none" strike="noStrike">
                          <a:solidFill>
                            <a:srgbClr val="000000"/>
                          </a:solidFill>
                          <a:effectLst/>
                          <a:latin typeface="Arial" charset="0"/>
                        </a:rPr>
                        <a:t>12</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Actor for interpretative core-profiles (release source code, verification, documentation)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Thomas,Daniel,Dmitriy</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Ongoing</a:t>
                      </a:r>
                    </a:p>
                  </a:txBody>
                  <a:tcPr marL="5186" marR="5186" marT="5186"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is-IS" sz="700" b="0" i="0" u="none" strike="noStrike">
                          <a:solidFill>
                            <a:srgbClr val="000000"/>
                          </a:solidFill>
                          <a:effectLst/>
                          <a:latin typeface="Arial" charset="0"/>
                        </a:rPr>
                        <a:t>13</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Actor for analytical sources (release source code, verification, documentation)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Medium</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en-US" sz="700" b="0" i="0" u="none" strike="noStrike">
                          <a:solidFill>
                            <a:srgbClr val="000000"/>
                          </a:solidFill>
                          <a:effectLst/>
                          <a:latin typeface="Arial" charset="0"/>
                        </a:rPr>
                        <a:t>14</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Adjust J-parallel to boundary condition when the equilibrium changes. First in ETS-5, then in ETS-6.</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Medium</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en-US" sz="700" b="0" i="0" u="none" strike="noStrike">
                          <a:solidFill>
                            <a:srgbClr val="000000"/>
                          </a:solidFill>
                          <a:effectLst/>
                          <a:latin typeface="Arial" charset="0"/>
                        </a:rPr>
                        <a:t>15</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Adjust density for when the equilibrium is changing.</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Low</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en-US" sz="700" b="0" i="0" u="none" strike="noStrike">
                          <a:solidFill>
                            <a:srgbClr val="000000"/>
                          </a:solidFill>
                          <a:effectLst/>
                          <a:latin typeface="Arial" charset="0"/>
                        </a:rPr>
                        <a:t>16</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Adjust temperature for when the equilibrium is changing.</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Low</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en-US" sz="700" b="0" i="0" u="none" strike="noStrike">
                          <a:solidFill>
                            <a:srgbClr val="000000"/>
                          </a:solidFill>
                          <a:effectLst/>
                          <a:latin typeface="Arial" charset="0"/>
                        </a:rPr>
                        <a:t>17</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Add new radial grid; implemented it in ETS-init?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Dmitriy</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Low</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fi-FI" sz="700" b="0" i="0" u="none" strike="noStrike">
                          <a:solidFill>
                            <a:srgbClr val="000000"/>
                          </a:solidFill>
                          <a:effectLst/>
                          <a:latin typeface="Arial" charset="0"/>
                        </a:rPr>
                        <a:t>18</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ITER scenarios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Set up simple test cases for ITER scenarios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Nathan,Thomas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july</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207454">
                <a:tc>
                  <a:txBody>
                    <a:bodyPr/>
                    <a:lstStyle/>
                    <a:p>
                      <a:pPr algn="r" fontAlgn="b"/>
                      <a:r>
                        <a:rPr lang="en-US" sz="700" b="0" i="0" u="none" strike="noStrike">
                          <a:solidFill>
                            <a:srgbClr val="000000"/>
                          </a:solidFill>
                          <a:effectLst/>
                          <a:latin typeface="Arial" charset="0"/>
                        </a:rPr>
                        <a:t>19</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ITER scenarios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ITER verfication of transport models. Create test cases for each equation ne, ni, Te, Ti, J and each relevant model (BgB, EDWM, QLK, TGLF, NCLASS). Documentation. If possible, build automated tests.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Nathan,Thomas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aug</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is-IS" sz="700" b="0" i="0" u="none" strike="noStrike">
                          <a:solidFill>
                            <a:srgbClr val="000000"/>
                          </a:solidFill>
                          <a:effectLst/>
                          <a:latin typeface="Arial" charset="0"/>
                        </a:rPr>
                        <a:t>20</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ITER scenarios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ITER verfication of sources.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Nathan,Thomas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cs-CZ" sz="700" b="0" i="0" u="none" strike="noStrike">
                          <a:solidFill>
                            <a:srgbClr val="000000"/>
                          </a:solidFill>
                          <a:effectLst/>
                          <a:latin typeface="Arial" charset="0"/>
                        </a:rPr>
                        <a:t>21</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ITER scenarios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ITER verfication of current evolution.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Nathan,Thomas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is-IS" sz="700" b="0" i="0" u="none" strike="noStrike">
                          <a:solidFill>
                            <a:srgbClr val="000000"/>
                          </a:solidFill>
                          <a:effectLst/>
                          <a:latin typeface="Arial" charset="0"/>
                        </a:rPr>
                        <a:t>22</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ITER scenarios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ITER verfication of temperature evolution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Nathan,Thomas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is-IS" sz="700" b="0" i="0" u="none" strike="noStrike">
                          <a:solidFill>
                            <a:srgbClr val="000000"/>
                          </a:solidFill>
                          <a:effectLst/>
                          <a:latin typeface="Arial" charset="0"/>
                        </a:rPr>
                        <a:t>23</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ITER scenarios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ITER verfication of density</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Nathan,Thomas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145217">
                <a:tc>
                  <a:txBody>
                    <a:bodyPr/>
                    <a:lstStyle/>
                    <a:p>
                      <a:pPr algn="r" fontAlgn="b"/>
                      <a:r>
                        <a:rPr lang="is-IS" sz="700" b="0" i="0" u="none" strike="noStrike">
                          <a:solidFill>
                            <a:srgbClr val="000000"/>
                          </a:solidFill>
                          <a:effectLst/>
                          <a:latin typeface="Arial" charset="0"/>
                        </a:rPr>
                        <a:t>24</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Visualisation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Visualisation: Add more info in viz/ETSplugin; add panels for transport, sources - more requests needed</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Dejan, Nathan</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spring</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is-IS" sz="700" b="0" i="0" u="none" strike="noStrike">
                          <a:solidFill>
                            <a:srgbClr val="000000"/>
                          </a:solidFill>
                          <a:effectLst/>
                          <a:latin typeface="Arial" charset="0"/>
                        </a:rPr>
                        <a:t>25</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&gt;2020</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Add Irenas impurity code to workflow</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Low</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r" fontAlgn="b"/>
                      <a:r>
                        <a:rPr lang="en-US" sz="700" b="0" i="0" u="none" strike="noStrike">
                          <a:solidFill>
                            <a:srgbClr val="000000"/>
                          </a:solidFill>
                          <a:effectLst/>
                          <a:latin typeface="Arial" charset="0"/>
                        </a:rPr>
                        <a:t>2021</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is-IS" sz="700" b="0" i="0" u="none" strike="noStrike">
                          <a:solidFill>
                            <a:srgbClr val="000000"/>
                          </a:solidFill>
                          <a:effectLst/>
                          <a:latin typeface="Arial" charset="0"/>
                        </a:rPr>
                        <a:t>26</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&gt;2020</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Impurities, simple benchmark with ETS-5</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Low</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r" fontAlgn="b"/>
                      <a:r>
                        <a:rPr lang="en-US" sz="700" b="0" i="0" u="none" strike="noStrike">
                          <a:solidFill>
                            <a:srgbClr val="000000"/>
                          </a:solidFill>
                          <a:effectLst/>
                          <a:latin typeface="Arial" charset="0"/>
                        </a:rPr>
                        <a:t>2021</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is-IS" sz="700" b="0" i="0" u="none" strike="noStrike">
                          <a:solidFill>
                            <a:srgbClr val="000000"/>
                          </a:solidFill>
                          <a:effectLst/>
                          <a:latin typeface="Arial" charset="0"/>
                        </a:rPr>
                        <a:t>27</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Implement internal boundary condition (first in ETS-5 and then ETS-6)</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is-IS" sz="700" b="0" i="0" u="none" strike="noStrike">
                          <a:solidFill>
                            <a:srgbClr val="000000"/>
                          </a:solidFill>
                          <a:effectLst/>
                          <a:latin typeface="Arial" charset="0"/>
                        </a:rPr>
                        <a:t>28</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Add logging information option in both ETS-5 and ETS-6 transport-solvers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Dmitriy,Thomas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Need for ni</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soon</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is-IS" sz="700" b="0" i="0" u="none" strike="noStrike">
                          <a:solidFill>
                            <a:srgbClr val="000000"/>
                          </a:solidFill>
                          <a:effectLst/>
                          <a:latin typeface="Arial" charset="0"/>
                        </a:rPr>
                        <a:t>29</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Extended ETS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Moving boundary equilibrium (as in deliverable)</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dec</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150404">
                <a:tc>
                  <a:txBody>
                    <a:bodyPr/>
                    <a:lstStyle/>
                    <a:p>
                      <a:pPr algn="r" fontAlgn="b"/>
                      <a:r>
                        <a:rPr lang="en-US" sz="700" b="0" i="0" u="none" strike="noStrike">
                          <a:solidFill>
                            <a:srgbClr val="000000"/>
                          </a:solidFill>
                          <a:effectLst/>
                          <a:latin typeface="Arial" charset="0"/>
                        </a:rPr>
                        <a:t>30</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Extended ETS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NBI-IC synergies with PION.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Mervi, Ignacio, Xavier</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sept</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en-US" sz="700" b="0" i="0" u="none" strike="noStrike">
                          <a:solidFill>
                            <a:srgbClr val="000000"/>
                          </a:solidFill>
                          <a:effectLst/>
                          <a:latin typeface="Arial" charset="0"/>
                        </a:rPr>
                        <a:t>31</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Extended ETS</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NBI-IC synergies with FoPla.</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Dirk, Ernesto</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sept</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is-IS" sz="700" b="0" i="0" u="none" strike="noStrike">
                          <a:solidFill>
                            <a:srgbClr val="000000"/>
                          </a:solidFill>
                          <a:effectLst/>
                          <a:latin typeface="Arial" charset="0"/>
                        </a:rPr>
                        <a:t>32</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Add BgB into the ETS-6</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Medium</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en-US" sz="700" b="0" i="0" u="none" strike="noStrike">
                          <a:solidFill>
                            <a:srgbClr val="000000"/>
                          </a:solidFill>
                          <a:effectLst/>
                          <a:latin typeface="Arial" charset="0"/>
                        </a:rPr>
                        <a:t>33</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&gt;2020</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Tool to populate Scenario IDS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Low</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ru-RU" sz="700" b="0" i="0" u="none" strike="noStrike">
                          <a:solidFill>
                            <a:srgbClr val="000000"/>
                          </a:solidFill>
                          <a:effectLst/>
                          <a:latin typeface="Arial" charset="0"/>
                        </a:rPr>
                        <a:t>34</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Core-edge/training</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Release</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Set up structure for releasing dressed Keplers, workflows and the ETS-gui.</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en-US" sz="700" b="0" i="0" u="none" strike="noStrike">
                          <a:solidFill>
                            <a:srgbClr val="000000"/>
                          </a:solidFill>
                          <a:effectLst/>
                          <a:latin typeface="Arial" charset="0"/>
                        </a:rPr>
                        <a:t>35</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&gt;2020</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Theory</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Formulate momentum equations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Low</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r" fontAlgn="b"/>
                      <a:r>
                        <a:rPr lang="en-US" sz="700" b="0" i="0" u="none" strike="noStrike">
                          <a:solidFill>
                            <a:srgbClr val="000000"/>
                          </a:solidFill>
                          <a:effectLst/>
                          <a:latin typeface="Arial" charset="0"/>
                        </a:rPr>
                        <a:t>2021</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cs-CZ" sz="700" b="0" i="0" u="none" strike="noStrike">
                          <a:solidFill>
                            <a:srgbClr val="000000"/>
                          </a:solidFill>
                          <a:effectLst/>
                          <a:latin typeface="Arial" charset="0"/>
                        </a:rPr>
                        <a:t>36</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&gt;2020</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Implement momentum equations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Low</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r" fontAlgn="b"/>
                      <a:r>
                        <a:rPr lang="en-US" sz="700" b="0" i="0" u="none" strike="noStrike">
                          <a:solidFill>
                            <a:srgbClr val="000000"/>
                          </a:solidFill>
                          <a:effectLst/>
                          <a:latin typeface="Arial" charset="0"/>
                        </a:rPr>
                        <a:t>2021</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is-IS" sz="700" b="0" i="0" u="none" strike="noStrike">
                          <a:solidFill>
                            <a:srgbClr val="000000"/>
                          </a:solidFill>
                          <a:effectLst/>
                          <a:latin typeface="Arial" charset="0"/>
                        </a:rPr>
                        <a:t>37</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&gt;2020</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Benchmark against similar transport code</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Low</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r" fontAlgn="b"/>
                      <a:r>
                        <a:rPr lang="en-US" sz="700" b="0" i="0" u="none" strike="noStrike">
                          <a:solidFill>
                            <a:srgbClr val="000000"/>
                          </a:solidFill>
                          <a:effectLst/>
                          <a:latin typeface="Arial" charset="0"/>
                        </a:rPr>
                        <a:t>2021</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en-US" sz="700" b="0" i="0" u="none" strike="noStrike">
                          <a:solidFill>
                            <a:srgbClr val="000000"/>
                          </a:solidFill>
                          <a:effectLst/>
                          <a:latin typeface="Arial" charset="0"/>
                        </a:rPr>
                        <a:t>38</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&gt;2020</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Add instantaneous events</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Low</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r" fontAlgn="b"/>
                      <a:r>
                        <a:rPr lang="en-US" sz="700" b="0" i="0" u="none" strike="noStrike">
                          <a:solidFill>
                            <a:srgbClr val="000000"/>
                          </a:solidFill>
                          <a:effectLst/>
                          <a:latin typeface="Arial" charset="0"/>
                        </a:rPr>
                        <a:t>2021</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uk-UA" sz="700" b="0" i="0" u="none" strike="noStrike">
                          <a:solidFill>
                            <a:srgbClr val="000000"/>
                          </a:solidFill>
                          <a:effectLst/>
                          <a:latin typeface="Arial" charset="0"/>
                        </a:rPr>
                        <a:t>39</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Core-edge/training</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Doc</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Write documentation</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dec</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en-US" sz="700" b="0" i="0" u="none" strike="noStrike">
                          <a:solidFill>
                            <a:srgbClr val="000000"/>
                          </a:solidFill>
                          <a:effectLst/>
                          <a:latin typeface="Arial" charset="0"/>
                        </a:rPr>
                        <a:t>40</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Core-edge/training</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Doc</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Write tutorial</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700" b="0" i="0" u="none" strike="noStrike">
                          <a:solidFill>
                            <a:srgbClr val="000000"/>
                          </a:solidFill>
                          <a:effectLst/>
                          <a:latin typeface="Arial" charset="0"/>
                        </a:rPr>
                        <a:t>dec</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r>
              <a:tr h="82981">
                <a:tc>
                  <a:txBody>
                    <a:bodyPr/>
                    <a:lstStyle/>
                    <a:p>
                      <a:pPr algn="r" fontAlgn="b"/>
                      <a:r>
                        <a:rPr lang="en-US" sz="700" b="0" i="0" u="none" strike="noStrike">
                          <a:solidFill>
                            <a:srgbClr val="000000"/>
                          </a:solidFill>
                          <a:effectLst/>
                          <a:latin typeface="Arial" charset="0"/>
                        </a:rPr>
                        <a:t>41</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pre-core-edge</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Verification</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Test convergence loop</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700" b="0" i="0" u="none" strike="noStrike">
                          <a:solidFill>
                            <a:srgbClr val="000000"/>
                          </a:solidFill>
                          <a:effectLst/>
                          <a:latin typeface="Arial" charset="0"/>
                        </a:rPr>
                        <a:t>High</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r>
              <a:tr h="82981">
                <a:tc>
                  <a:txBody>
                    <a:bodyPr/>
                    <a:lstStyle/>
                    <a:p>
                      <a:pPr algn="r" fontAlgn="b"/>
                      <a:r>
                        <a:rPr lang="is-IS" sz="700" b="0" i="0" u="none" strike="noStrike">
                          <a:solidFill>
                            <a:srgbClr val="000000"/>
                          </a:solidFill>
                          <a:effectLst/>
                          <a:latin typeface="Arial" charset="0"/>
                        </a:rPr>
                        <a:t>42</a:t>
                      </a:r>
                    </a:p>
                  </a:txBody>
                  <a:tcPr marL="5186" marR="5186" marT="518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r>
                        <a:rPr lang="en-US" sz="700" b="0" i="0" u="none" strike="noStrike">
                          <a:solidFill>
                            <a:srgbClr val="000000"/>
                          </a:solidFill>
                          <a:effectLst/>
                          <a:latin typeface="Arial" charset="0"/>
                        </a:rPr>
                        <a:t>Development</a:t>
                      </a: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r>
                        <a:rPr lang="en-US" sz="700" b="0" i="0" u="none" strike="noStrike">
                          <a:solidFill>
                            <a:srgbClr val="000000"/>
                          </a:solidFill>
                          <a:effectLst/>
                          <a:latin typeface="Arial" charset="0"/>
                        </a:rPr>
                        <a:t>Saving first time-step</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r>
                        <a:rPr lang="en-US" sz="700" b="0" i="0" u="none" strike="noStrike">
                          <a:solidFill>
                            <a:srgbClr val="000000"/>
                          </a:solidFill>
                          <a:effectLst/>
                          <a:latin typeface="Arial" charset="0"/>
                        </a:rPr>
                        <a:t>Medium</a:t>
                      </a:r>
                    </a:p>
                  </a:txBody>
                  <a:tcPr marL="5186" marR="5186" marT="518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endParaRPr lang="en-US" sz="700" b="0" i="0" u="none" strike="noStrike">
                        <a:solidFill>
                          <a:srgbClr val="000000"/>
                        </a:solidFill>
                        <a:effectLst/>
                        <a:latin typeface="Arial" charset="0"/>
                      </a:endParaRPr>
                    </a:p>
                  </a:txBody>
                  <a:tcPr marL="5186" marR="5186" marT="10373" marB="10373"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endParaRPr lang="en-US" sz="800" b="0" i="0" u="none" strike="noStrike" dirty="0">
                        <a:solidFill>
                          <a:srgbClr val="000000"/>
                        </a:solidFill>
                        <a:effectLst/>
                        <a:latin typeface="Calibri" charset="0"/>
                      </a:endParaRPr>
                    </a:p>
                  </a:txBody>
                  <a:tcPr marL="5186" marR="5186" marT="5186"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FFF2CC"/>
                    </a:solidFill>
                  </a:tcPr>
                </a:tc>
              </a:tr>
            </a:tbl>
          </a:graphicData>
        </a:graphic>
      </p:graphicFrame>
      <p:sp>
        <p:nvSpPr>
          <p:cNvPr id="8" name="Date Placeholder 3"/>
          <p:cNvSpPr>
            <a:spLocks noGrp="1"/>
          </p:cNvSpPr>
          <p:nvPr>
            <p:ph type="dt" sz="half" idx="10"/>
          </p:nvPr>
        </p:nvSpPr>
        <p:spPr>
          <a:xfrm>
            <a:off x="436098" y="6356350"/>
            <a:ext cx="2743200" cy="365125"/>
          </a:xfrm>
        </p:spPr>
        <p:txBody>
          <a:bodyPr/>
          <a:lstStyle/>
          <a:p>
            <a:fld id="{D1A4196F-8065-A34F-90AE-668661E94AD8}" type="datetime1">
              <a:rPr lang="sv-SE" smtClean="0"/>
              <a:t>2020-02-26</a:t>
            </a:fld>
            <a:endParaRPr lang="en-GB" dirty="0"/>
          </a:p>
        </p:txBody>
      </p:sp>
    </p:spTree>
    <p:extLst>
      <p:ext uri="{BB962C8B-B14F-4D97-AF65-F5344CB8AC3E}">
        <p14:creationId xmlns:p14="http://schemas.microsoft.com/office/powerpoint/2010/main" val="12669072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Core-edge integration, sub-tasks</a:t>
            </a:r>
            <a:endParaRPr lang="en-GB" dirty="0"/>
          </a:p>
        </p:txBody>
      </p:sp>
      <p:sp>
        <p:nvSpPr>
          <p:cNvPr id="3" name="Content Placeholder 2"/>
          <p:cNvSpPr>
            <a:spLocks noGrp="1"/>
          </p:cNvSpPr>
          <p:nvPr>
            <p:ph idx="1"/>
          </p:nvPr>
        </p:nvSpPr>
        <p:spPr>
          <a:xfrm>
            <a:off x="0" y="685800"/>
            <a:ext cx="12192000" cy="6172200"/>
          </a:xfrm>
        </p:spPr>
        <p:txBody>
          <a:bodyPr>
            <a:noAutofit/>
          </a:bodyPr>
          <a:lstStyle/>
          <a:p>
            <a:pPr marL="0" indent="0">
              <a:buNone/>
            </a:pPr>
            <a:r>
              <a:rPr lang="en-GB" sz="1600" dirty="0" smtClean="0"/>
              <a:t>List of possible tasks (proposal from Thomas, to be discussed with the team) </a:t>
            </a:r>
          </a:p>
          <a:p>
            <a:pPr marL="279400" indent="-279400">
              <a:buFont typeface="+mj-lt"/>
              <a:buAutoNum type="arabicPeriod"/>
            </a:pPr>
            <a:r>
              <a:rPr lang="en-GB" sz="1600" dirty="0" smtClean="0"/>
              <a:t>PLANNING: Clarify what we want the edge code to predict, the design the core-edge interface etc. One important early decision to make is if we go with SOLPSz1, or a code similar what’s been implemented in ASTRA. I do not think we’ll have time or manpower to do more than one edge-code.</a:t>
            </a:r>
          </a:p>
          <a:p>
            <a:pPr marL="279400" indent="-279400">
              <a:buFont typeface="+mj-lt"/>
              <a:buAutoNum type="arabicPeriod"/>
            </a:pPr>
            <a:r>
              <a:rPr lang="en-GB" sz="1600" dirty="0" smtClean="0"/>
              <a:t>PROGRAMMING: We need an edge-code that outputs the </a:t>
            </a:r>
            <a:r>
              <a:rPr lang="en-GB" sz="1600" dirty="0" err="1" smtClean="0"/>
              <a:t>core_profiles</a:t>
            </a:r>
            <a:r>
              <a:rPr lang="en-GB" sz="1600" dirty="0" smtClean="0"/>
              <a:t> and possible some other IDS. This could be e.g. SOLPSz1 or perhaps something similar to what’s implemented in ASTRA.</a:t>
            </a:r>
          </a:p>
          <a:p>
            <a:pPr marL="279400" indent="-279400">
              <a:buFont typeface="+mj-lt"/>
              <a:buAutoNum type="arabicPeriod"/>
            </a:pPr>
            <a:r>
              <a:rPr lang="en-GB" sz="1600" dirty="0" smtClean="0"/>
              <a:t>PROGRAMMING: We need a code that maps data from the </a:t>
            </a:r>
            <a:r>
              <a:rPr lang="en-GB" sz="1600" dirty="0" err="1" smtClean="0"/>
              <a:t>edge_profiles</a:t>
            </a:r>
            <a:r>
              <a:rPr lang="en-GB" sz="1600" dirty="0" smtClean="0"/>
              <a:t> IDS into a </a:t>
            </a:r>
            <a:r>
              <a:rPr lang="en-GB" sz="1600" dirty="0" err="1" smtClean="0"/>
              <a:t>transport_solver_numerics</a:t>
            </a:r>
            <a:r>
              <a:rPr lang="en-GB" sz="1600" dirty="0" smtClean="0"/>
              <a:t> IDS. The output should be used by the core-transport-solver.</a:t>
            </a:r>
          </a:p>
          <a:p>
            <a:pPr marL="279400" indent="-279400">
              <a:buFont typeface="+mj-lt"/>
              <a:buAutoNum type="arabicPeriod"/>
            </a:pPr>
            <a:r>
              <a:rPr lang="en-GB" sz="1600" dirty="0" smtClean="0"/>
              <a:t>PROGRAMMING: We need a code that maps a </a:t>
            </a:r>
            <a:r>
              <a:rPr lang="en-GB" sz="1600" dirty="0" err="1" smtClean="0"/>
              <a:t>core_profiles</a:t>
            </a:r>
            <a:r>
              <a:rPr lang="en-GB" sz="1600" dirty="0" smtClean="0"/>
              <a:t> IDS from the core-transport-solver into boundary conditions for the edge-code.</a:t>
            </a:r>
          </a:p>
          <a:p>
            <a:pPr marL="279400" indent="-279400">
              <a:buFont typeface="+mj-lt"/>
              <a:buAutoNum type="arabicPeriod"/>
            </a:pPr>
            <a:r>
              <a:rPr lang="en-GB" sz="1600" dirty="0" smtClean="0"/>
              <a:t>INTEGRATION: Kepler implementation of this coupling.</a:t>
            </a:r>
          </a:p>
          <a:p>
            <a:pPr marL="279400" indent="-279400">
              <a:buFont typeface="+mj-lt"/>
              <a:buAutoNum type="arabicPeriod"/>
            </a:pPr>
            <a:r>
              <a:rPr lang="en-GB" sz="1600" dirty="0" smtClean="0"/>
              <a:t>INTEGRATION: We need to assess our data-needs. Do we need new data from EWE? Do we need other types of </a:t>
            </a:r>
            <a:r>
              <a:rPr lang="en-GB" sz="1600" dirty="0" err="1" smtClean="0"/>
              <a:t>preprocessing</a:t>
            </a:r>
            <a:r>
              <a:rPr lang="en-GB" sz="1600" dirty="0" smtClean="0"/>
              <a:t> tools? Perhaps we need an update to </a:t>
            </a:r>
            <a:r>
              <a:rPr lang="en-GB" sz="1600" dirty="0" err="1" smtClean="0"/>
              <a:t>ets-init</a:t>
            </a:r>
            <a:r>
              <a:rPr lang="en-GB" sz="1600" dirty="0" smtClean="0"/>
              <a:t> actor to initialise </a:t>
            </a:r>
            <a:r>
              <a:rPr lang="en-GB" sz="1600" dirty="0" err="1" smtClean="0"/>
              <a:t>edge_profiles</a:t>
            </a:r>
            <a:r>
              <a:rPr lang="en-GB" sz="1600" dirty="0" smtClean="0"/>
              <a:t> IDS and edge-</a:t>
            </a:r>
            <a:r>
              <a:rPr lang="en-GB" sz="1600" dirty="0" err="1" smtClean="0"/>
              <a:t>numerics</a:t>
            </a:r>
            <a:r>
              <a:rPr lang="en-GB" sz="1600" dirty="0" smtClean="0"/>
              <a:t>?</a:t>
            </a:r>
          </a:p>
          <a:p>
            <a:pPr marL="279400" indent="-279400">
              <a:buFont typeface="+mj-lt"/>
              <a:buAutoNum type="arabicPeriod"/>
            </a:pPr>
            <a:r>
              <a:rPr lang="en-GB" sz="1600" dirty="0" smtClean="0"/>
              <a:t>VISUALISATION: We need to be able to assess our results and compare with references. This could be done in </a:t>
            </a:r>
            <a:r>
              <a:rPr lang="en-GB" sz="1600" dirty="0" err="1" smtClean="0"/>
              <a:t>viz</a:t>
            </a:r>
            <a:r>
              <a:rPr lang="en-GB" sz="1600" dirty="0" smtClean="0"/>
              <a:t>, or perhaps through simple python script.</a:t>
            </a:r>
          </a:p>
          <a:p>
            <a:pPr marL="279400" indent="-279400">
              <a:buFont typeface="+mj-lt"/>
              <a:buAutoNum type="arabicPeriod"/>
            </a:pPr>
            <a:r>
              <a:rPr lang="en-GB" sz="1600" dirty="0" smtClean="0"/>
              <a:t>TESTING: We need some form of low-level testing of T1-T3 to make sure these components work as they should. Thus we need reference data to compare that can be reproduced by the codes with high precision - for easy testing. I would suggest that we do not do this low-level test in Kepler.</a:t>
            </a:r>
          </a:p>
          <a:p>
            <a:pPr marL="279400" indent="-279400">
              <a:buFont typeface="+mj-lt"/>
              <a:buAutoNum type="arabicPeriod"/>
            </a:pPr>
            <a:r>
              <a:rPr lang="en-GB" sz="1600" dirty="0" smtClean="0"/>
              <a:t>TESTING: Once we have the full workflow running we need a complete test case. Again we need data that we can reproduce with high precision using the ETS-6 workflow. If we could set up a case with ETS-5 and SOLPSz1, this would be ideal since the two codes are very similar and we’ll anyway compare the core-solvers against ETS-5! If we try something from ASTRA, then I’m afraid that we first need a careful benchmark of the core-solver before we can even start considering that we would be able to reproduce the ASTRA results with core-edge, something we probably don’t have time for this year.</a:t>
            </a:r>
            <a:endParaRPr lang="en-GB" sz="1600" dirty="0"/>
          </a:p>
        </p:txBody>
      </p:sp>
      <p:sp>
        <p:nvSpPr>
          <p:cNvPr id="6" name="Slide Number Placeholder 5"/>
          <p:cNvSpPr>
            <a:spLocks noGrp="1"/>
          </p:cNvSpPr>
          <p:nvPr>
            <p:ph type="sldNum" sz="quarter" idx="12"/>
          </p:nvPr>
        </p:nvSpPr>
        <p:spPr>
          <a:xfrm>
            <a:off x="8860274" y="6527800"/>
            <a:ext cx="2743200" cy="365125"/>
          </a:xfrm>
        </p:spPr>
        <p:txBody>
          <a:bodyPr/>
          <a:lstStyle/>
          <a:p>
            <a:fld id="{E7820E0F-EF6C-A547-9B31-51BCDFCAA598}" type="slidenum">
              <a:rPr lang="en-GB" smtClean="0"/>
              <a:t>19</a:t>
            </a:fld>
            <a:endParaRPr lang="en-GB" dirty="0"/>
          </a:p>
        </p:txBody>
      </p:sp>
      <p:sp>
        <p:nvSpPr>
          <p:cNvPr id="4" name="Date Placeholder 3"/>
          <p:cNvSpPr>
            <a:spLocks noGrp="1"/>
          </p:cNvSpPr>
          <p:nvPr>
            <p:ph type="dt" sz="half" idx="10"/>
          </p:nvPr>
        </p:nvSpPr>
        <p:spPr/>
        <p:txBody>
          <a:bodyPr/>
          <a:lstStyle/>
          <a:p>
            <a:fld id="{479DBD58-89B6-2545-9460-C773F886CF79}"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Tree>
    <p:extLst>
      <p:ext uri="{BB962C8B-B14F-4D97-AF65-F5344CB8AC3E}">
        <p14:creationId xmlns:p14="http://schemas.microsoft.com/office/powerpoint/2010/main" val="898425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WIMAS-2 deliverables</a:t>
            </a:r>
            <a:endParaRPr lang="en-GB" dirty="0"/>
          </a:p>
        </p:txBody>
      </p:sp>
      <p:sp>
        <p:nvSpPr>
          <p:cNvPr id="3" name="Content Placeholder 2"/>
          <p:cNvSpPr>
            <a:spLocks noGrp="1"/>
          </p:cNvSpPr>
          <p:nvPr>
            <p:ph idx="1"/>
          </p:nvPr>
        </p:nvSpPr>
        <p:spPr>
          <a:xfrm>
            <a:off x="236806" y="868057"/>
            <a:ext cx="5833795" cy="1525892"/>
          </a:xfrm>
          <a:solidFill>
            <a:schemeClr val="accent4">
              <a:lumMod val="20000"/>
              <a:lumOff val="80000"/>
              <a:alpha val="70000"/>
            </a:schemeClr>
          </a:solidFill>
          <a:ln>
            <a:solidFill>
              <a:schemeClr val="accent1">
                <a:alpha val="36000"/>
              </a:schemeClr>
            </a:solidFill>
          </a:ln>
        </p:spPr>
        <p:txBody>
          <a:bodyPr anchor="ctr">
            <a:noAutofit/>
          </a:bodyPr>
          <a:lstStyle/>
          <a:p>
            <a:pPr marL="0" indent="0">
              <a:buNone/>
            </a:pPr>
            <a:r>
              <a:rPr lang="en-GB" sz="2000" b="1" dirty="0" smtClean="0"/>
              <a:t>Contractual Project Deliverables </a:t>
            </a:r>
            <a:br>
              <a:rPr lang="en-GB" sz="2000" b="1" dirty="0" smtClean="0"/>
            </a:br>
            <a:r>
              <a:rPr lang="en-GB" sz="2000" dirty="0" smtClean="0"/>
              <a:t>(WPCD reports to the Commission)</a:t>
            </a:r>
          </a:p>
          <a:p>
            <a:pPr marL="0" indent="0">
              <a:buNone/>
            </a:pPr>
            <a:r>
              <a:rPr lang="en-GB" sz="2000" dirty="0" smtClean="0"/>
              <a:t>CD.D16: Tutorial, training, documentation on and release of the core-edge transport simulator in IMAS</a:t>
            </a:r>
          </a:p>
        </p:txBody>
      </p:sp>
      <p:sp>
        <p:nvSpPr>
          <p:cNvPr id="4" name="Date Placeholder 3"/>
          <p:cNvSpPr>
            <a:spLocks noGrp="1"/>
          </p:cNvSpPr>
          <p:nvPr>
            <p:ph type="dt" sz="half" idx="10"/>
          </p:nvPr>
        </p:nvSpPr>
        <p:spPr/>
        <p:txBody>
          <a:bodyPr/>
          <a:lstStyle/>
          <a:p>
            <a:fld id="{126DCFED-5909-6048-B785-DCE6F56B9DF1}" type="datetime1">
              <a:rPr lang="sv-SE" smtClean="0"/>
              <a:t>2020-02-26</a:t>
            </a:fld>
            <a:endParaRPr lang="en-GB" dirty="0"/>
          </a:p>
        </p:txBody>
      </p:sp>
      <p:sp>
        <p:nvSpPr>
          <p:cNvPr id="5" name="Footer Placeholder 4"/>
          <p:cNvSpPr>
            <a:spLocks noGrp="1"/>
          </p:cNvSpPr>
          <p:nvPr>
            <p:ph type="ftr" sz="quarter" idx="11"/>
          </p:nvPr>
        </p:nvSpPr>
        <p:spPr/>
        <p:txBody>
          <a:bodyPr/>
          <a:lstStyle/>
          <a:p>
            <a:r>
              <a:rPr lang="en-GB" dirty="0" smtClean="0"/>
              <a:t>Jonsson</a:t>
            </a:r>
            <a:endParaRPr lang="en-GB" dirty="0"/>
          </a:p>
        </p:txBody>
      </p:sp>
      <p:sp>
        <p:nvSpPr>
          <p:cNvPr id="6" name="Slide Number Placeholder 5"/>
          <p:cNvSpPr>
            <a:spLocks noGrp="1"/>
          </p:cNvSpPr>
          <p:nvPr>
            <p:ph type="sldNum" sz="quarter" idx="12"/>
          </p:nvPr>
        </p:nvSpPr>
        <p:spPr/>
        <p:txBody>
          <a:bodyPr/>
          <a:lstStyle/>
          <a:p>
            <a:fld id="{E7820E0F-EF6C-A547-9B31-51BCDFCAA598}" type="slidenum">
              <a:rPr lang="en-GB" smtClean="0"/>
              <a:t>2</a:t>
            </a:fld>
            <a:endParaRPr lang="en-GB" dirty="0"/>
          </a:p>
        </p:txBody>
      </p:sp>
      <p:sp>
        <p:nvSpPr>
          <p:cNvPr id="8" name="Content Placeholder 2"/>
          <p:cNvSpPr txBox="1">
            <a:spLocks/>
          </p:cNvSpPr>
          <p:nvPr/>
        </p:nvSpPr>
        <p:spPr>
          <a:xfrm>
            <a:off x="6405099" y="868057"/>
            <a:ext cx="5520201" cy="2942492"/>
          </a:xfrm>
          <a:prstGeom prst="rect">
            <a:avLst/>
          </a:prstGeom>
          <a:solidFill>
            <a:schemeClr val="accent4">
              <a:lumMod val="20000"/>
              <a:lumOff val="80000"/>
              <a:alpha val="70000"/>
            </a:schemeClr>
          </a:solidFill>
          <a:ln>
            <a:solidFill>
              <a:schemeClr val="accent1">
                <a:alpha val="36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2000" b="1" dirty="0" smtClean="0"/>
              <a:t>Task Deliverables </a:t>
            </a:r>
            <a:r>
              <a:rPr lang="en-GB" sz="2000" dirty="0" smtClean="0"/>
              <a:t>(WIMAS2 reports </a:t>
            </a:r>
            <a:r>
              <a:rPr lang="en-GB" sz="2000" dirty="0"/>
              <a:t>to the PMU)</a:t>
            </a:r>
            <a:endParaRPr lang="en-GB" sz="2000" b="1" dirty="0" smtClean="0"/>
          </a:p>
          <a:p>
            <a:r>
              <a:rPr lang="en-GB" sz="2000" dirty="0" smtClean="0"/>
              <a:t>D1: Released ETS transport simulator in IMAS with improved physics: moving boundary equilibrium, heating and current drive modules extended to synergies, testing and maintenance</a:t>
            </a:r>
          </a:p>
          <a:p>
            <a:r>
              <a:rPr lang="en-GB" sz="2000" dirty="0" smtClean="0"/>
              <a:t>D2: Verify ETS on reference ITER scenarios and report on results</a:t>
            </a:r>
          </a:p>
          <a:p>
            <a:r>
              <a:rPr lang="en-GB" sz="2000" dirty="0" smtClean="0"/>
              <a:t>D3: Provide maintenance and documentation of workflow and related tools</a:t>
            </a:r>
            <a:endParaRPr lang="en-GB" sz="2000" dirty="0"/>
          </a:p>
        </p:txBody>
      </p:sp>
      <p:sp>
        <p:nvSpPr>
          <p:cNvPr id="9" name="Content Placeholder 2"/>
          <p:cNvSpPr txBox="1">
            <a:spLocks/>
          </p:cNvSpPr>
          <p:nvPr/>
        </p:nvSpPr>
        <p:spPr>
          <a:xfrm>
            <a:off x="236805" y="2594585"/>
            <a:ext cx="5833795" cy="1410738"/>
          </a:xfrm>
          <a:prstGeom prst="rect">
            <a:avLst/>
          </a:prstGeom>
          <a:solidFill>
            <a:schemeClr val="accent4">
              <a:lumMod val="20000"/>
              <a:lumOff val="80000"/>
              <a:alpha val="70000"/>
            </a:schemeClr>
          </a:solidFill>
          <a:ln>
            <a:solidFill>
              <a:schemeClr val="accent1">
                <a:alpha val="36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GB" sz="2000" b="1" dirty="0" smtClean="0"/>
              <a:t>Project Deliverables </a:t>
            </a:r>
            <a:r>
              <a:rPr lang="en-GB" sz="2000" dirty="0" smtClean="0"/>
              <a:t>(WPCD reports to the PMU)</a:t>
            </a:r>
          </a:p>
          <a:p>
            <a:pPr marL="0" indent="0">
              <a:buNone/>
            </a:pPr>
            <a:r>
              <a:rPr lang="en-GB" sz="2000" dirty="0" smtClean="0"/>
              <a:t>WP20-CD.D02: Tutorial, training, documentation on and release of the ETS v6 transport simulator in IMAS</a:t>
            </a:r>
          </a:p>
        </p:txBody>
      </p:sp>
      <p:sp>
        <p:nvSpPr>
          <p:cNvPr id="10" name="Content Placeholder 2"/>
          <p:cNvSpPr txBox="1">
            <a:spLocks/>
          </p:cNvSpPr>
          <p:nvPr/>
        </p:nvSpPr>
        <p:spPr>
          <a:xfrm>
            <a:off x="236805" y="4194235"/>
            <a:ext cx="5833795" cy="2150391"/>
          </a:xfrm>
          <a:prstGeom prst="rect">
            <a:avLst/>
          </a:prstGeom>
          <a:solidFill>
            <a:schemeClr val="accent4">
              <a:lumMod val="20000"/>
              <a:lumOff val="80000"/>
              <a:alpha val="70000"/>
            </a:schemeClr>
          </a:solidFill>
          <a:ln>
            <a:solidFill>
              <a:schemeClr val="accent1">
                <a:alpha val="36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2000" b="1" dirty="0" smtClean="0"/>
              <a:t>Milestones </a:t>
            </a:r>
            <a:r>
              <a:rPr lang="en-GB" sz="2000" dirty="0" smtClean="0"/>
              <a:t>(WPCD reports </a:t>
            </a:r>
            <a:r>
              <a:rPr lang="en-GB" sz="2000" dirty="0"/>
              <a:t>to the PMU)</a:t>
            </a:r>
            <a:endParaRPr lang="en-GB" sz="2000" b="1" dirty="0" smtClean="0"/>
          </a:p>
          <a:p>
            <a:pPr marL="0" indent="0">
              <a:buNone/>
            </a:pPr>
            <a:r>
              <a:rPr lang="en-GB" sz="2000" dirty="0" smtClean="0"/>
              <a:t>CD.M42: Released ETS transport simulator in IMAS with improved physics; e.g. moving boundary equilibrium, improved quasi-linear </a:t>
            </a:r>
            <a:r>
              <a:rPr lang="en-GB" sz="2000" dirty="0" err="1" smtClean="0"/>
              <a:t>gyrokinetic</a:t>
            </a:r>
            <a:r>
              <a:rPr lang="en-GB" sz="2000" dirty="0" smtClean="0"/>
              <a:t> transport model, core-edge, heating and current drive modules extended to synergies, with documentation</a:t>
            </a:r>
            <a:endParaRPr lang="en-GB" sz="2000" dirty="0"/>
          </a:p>
        </p:txBody>
      </p:sp>
      <p:sp>
        <p:nvSpPr>
          <p:cNvPr id="7" name="TextBox 6"/>
          <p:cNvSpPr txBox="1"/>
          <p:nvPr/>
        </p:nvSpPr>
        <p:spPr>
          <a:xfrm>
            <a:off x="7302501" y="5080000"/>
            <a:ext cx="4063999" cy="707886"/>
          </a:xfrm>
          <a:prstGeom prst="rect">
            <a:avLst/>
          </a:prstGeom>
          <a:noFill/>
        </p:spPr>
        <p:txBody>
          <a:bodyPr wrap="square" rtlCol="0">
            <a:spAutoFit/>
          </a:bodyPr>
          <a:lstStyle/>
          <a:p>
            <a:r>
              <a:rPr lang="en-GB" sz="2000" b="1" i="1" dirty="0" smtClean="0">
                <a:solidFill>
                  <a:srgbClr val="FF0000"/>
                </a:solidFill>
              </a:rPr>
              <a:t>NOTE: We need to plan a training on Core-Edge </a:t>
            </a:r>
            <a:r>
              <a:rPr lang="en-GB" sz="2000" b="1" i="1" smtClean="0">
                <a:solidFill>
                  <a:srgbClr val="FF0000"/>
                </a:solidFill>
              </a:rPr>
              <a:t>coupling Nov/Dec 2020</a:t>
            </a:r>
            <a:endParaRPr lang="en-GB" sz="2000" b="1" i="1" dirty="0">
              <a:solidFill>
                <a:srgbClr val="FF0000"/>
              </a:solidFill>
            </a:endParaRPr>
          </a:p>
        </p:txBody>
      </p:sp>
    </p:spTree>
    <p:extLst>
      <p:ext uri="{BB962C8B-B14F-4D97-AF65-F5344CB8AC3E}">
        <p14:creationId xmlns:p14="http://schemas.microsoft.com/office/powerpoint/2010/main" val="1913212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Core-edge </a:t>
            </a:r>
            <a:r>
              <a:rPr lang="en-GB" dirty="0" smtClean="0"/>
              <a:t>integration, constraints and time-line</a:t>
            </a:r>
            <a:endParaRPr lang="en-GB" dirty="0"/>
          </a:p>
        </p:txBody>
      </p:sp>
      <p:sp>
        <p:nvSpPr>
          <p:cNvPr id="3" name="Content Placeholder 2"/>
          <p:cNvSpPr>
            <a:spLocks noGrp="1"/>
          </p:cNvSpPr>
          <p:nvPr>
            <p:ph idx="1"/>
          </p:nvPr>
        </p:nvSpPr>
        <p:spPr>
          <a:xfrm>
            <a:off x="0" y="761999"/>
            <a:ext cx="12192000" cy="5651501"/>
          </a:xfrm>
        </p:spPr>
        <p:txBody>
          <a:bodyPr>
            <a:normAutofit fontScale="92500" lnSpcReduction="20000"/>
          </a:bodyPr>
          <a:lstStyle/>
          <a:p>
            <a:pPr marL="0" indent="0">
              <a:buNone/>
            </a:pPr>
            <a:r>
              <a:rPr lang="en-GB" sz="2800" dirty="0" smtClean="0"/>
              <a:t>List of possible constraints (proposal from Thomas, to be discussed with the team) </a:t>
            </a:r>
            <a:endParaRPr lang="en-GB" dirty="0" smtClean="0"/>
          </a:p>
          <a:p>
            <a:pPr marL="373063" indent="-373063">
              <a:buFont typeface="+mj-lt"/>
              <a:buAutoNum type="arabicPeriod"/>
            </a:pPr>
            <a:r>
              <a:rPr lang="en-GB" dirty="0" smtClean="0"/>
              <a:t>In my view we need to start thinking low-level testing, Task (T8), from day one.</a:t>
            </a:r>
          </a:p>
          <a:p>
            <a:pPr marL="373063" indent="-373063">
              <a:buFont typeface="+mj-lt"/>
              <a:buAutoNum type="arabicPeriod"/>
            </a:pPr>
            <a:r>
              <a:rPr lang="en-GB" dirty="0" smtClean="0"/>
              <a:t>The three programming Tasks (T2-4) could be done in parallel (assigned to different people).</a:t>
            </a:r>
          </a:p>
          <a:p>
            <a:pPr marL="373063" indent="-373063">
              <a:buFont typeface="+mj-lt"/>
              <a:buAutoNum type="arabicPeriod"/>
            </a:pPr>
            <a:r>
              <a:rPr lang="en-GB" dirty="0" smtClean="0"/>
              <a:t>For Integration Task T5 we need to have actors from T2-4 before we can do anything practical. I’d like to sketch a design already early on (perhaps in </a:t>
            </a:r>
            <a:r>
              <a:rPr lang="en-GB" dirty="0" err="1" smtClean="0"/>
              <a:t>Risø</a:t>
            </a:r>
            <a:r>
              <a:rPr lang="en-GB" dirty="0" smtClean="0"/>
              <a:t>). We could also try to generate some dummy actors fairly early to avoid blocking T5.</a:t>
            </a:r>
          </a:p>
          <a:p>
            <a:pPr marL="373063" indent="-373063">
              <a:buFont typeface="+mj-lt"/>
              <a:buAutoNum type="arabicPeriod"/>
            </a:pPr>
            <a:r>
              <a:rPr lang="en-GB" dirty="0" smtClean="0"/>
              <a:t>The full workflow testing, T9, has to be done in steps, turning on different features one at a time. This requires planning and will take time. I’d like to start this work as early as possible - perhaps during the summer, or early autumn.</a:t>
            </a:r>
          </a:p>
          <a:p>
            <a:pPr marL="373063" indent="-373063">
              <a:buFont typeface="+mj-lt"/>
              <a:buAutoNum type="arabicPeriod"/>
            </a:pPr>
            <a:r>
              <a:rPr lang="en-GB" dirty="0" smtClean="0"/>
              <a:t>The training should probably be scheduled for late November or Early December. This means that we need some intensive weeks of Code Camping leading up to this event. </a:t>
            </a:r>
            <a:br>
              <a:rPr lang="en-GB" dirty="0" smtClean="0"/>
            </a:br>
            <a:r>
              <a:rPr lang="en-GB" i="1" dirty="0" smtClean="0"/>
              <a:t>Proposal</a:t>
            </a:r>
            <a:r>
              <a:rPr lang="en-GB" dirty="0" smtClean="0"/>
              <a:t>: one week in September, one in October and one in November.</a:t>
            </a:r>
          </a:p>
          <a:p>
            <a:pPr marL="373063" indent="-373063">
              <a:buFont typeface="+mj-lt"/>
              <a:buAutoNum type="arabicPeriod"/>
            </a:pPr>
            <a:r>
              <a:rPr lang="en-GB" dirty="0" smtClean="0"/>
              <a:t>WIMAS-2 has several other very challenging tasks to complete in 2020. Thus, man power may be diverted in different direction in order to deliver something needed by someone else. Thus, we need margins in a our planning and we need to get things started asap.</a:t>
            </a:r>
          </a:p>
          <a:p>
            <a:pPr marL="373063" indent="-373063">
              <a:buFont typeface="+mj-lt"/>
              <a:buAutoNum type="arabicPeriod"/>
            </a:pPr>
            <a:r>
              <a:rPr lang="en-GB" dirty="0" smtClean="0"/>
              <a:t>We need a early assessment of the manpower required to do this work. The three main people involved (Dave, </a:t>
            </a:r>
            <a:r>
              <a:rPr lang="en-GB" dirty="0" err="1" smtClean="0"/>
              <a:t>Rui</a:t>
            </a:r>
            <a:r>
              <a:rPr lang="en-GB" dirty="0" smtClean="0"/>
              <a:t>, Emiliano) have only 0.25 </a:t>
            </a:r>
            <a:r>
              <a:rPr lang="en-GB" dirty="0" err="1" smtClean="0"/>
              <a:t>ppy</a:t>
            </a:r>
            <a:r>
              <a:rPr lang="en-GB" dirty="0" smtClean="0"/>
              <a:t> allocated, so we’ll need to bring in people with less experience to do a large fraction of this work.</a:t>
            </a:r>
            <a:endParaRPr lang="en-GB" dirty="0"/>
          </a:p>
        </p:txBody>
      </p:sp>
      <p:sp>
        <p:nvSpPr>
          <p:cNvPr id="4" name="Date Placeholder 3"/>
          <p:cNvSpPr>
            <a:spLocks noGrp="1"/>
          </p:cNvSpPr>
          <p:nvPr>
            <p:ph type="dt" sz="half" idx="10"/>
          </p:nvPr>
        </p:nvSpPr>
        <p:spPr/>
        <p:txBody>
          <a:bodyPr/>
          <a:lstStyle/>
          <a:p>
            <a:fld id="{B4C1F421-999C-6D4F-A809-6621523FF921}" type="datetime1">
              <a:rPr lang="sv-SE" smtClean="0"/>
              <a:t>2020-02-26</a:t>
            </a:fld>
            <a:endParaRPr lang="en-GB" dirty="0"/>
          </a:p>
        </p:txBody>
      </p:sp>
      <p:sp>
        <p:nvSpPr>
          <p:cNvPr id="5" name="Footer Placeholder 4"/>
          <p:cNvSpPr>
            <a:spLocks noGrp="1"/>
          </p:cNvSpPr>
          <p:nvPr>
            <p:ph type="ftr" sz="quarter" idx="11"/>
          </p:nvPr>
        </p:nvSpPr>
        <p:spPr/>
        <p:txBody>
          <a:bodyPr/>
          <a:lstStyle/>
          <a:p>
            <a:r>
              <a:rPr lang="en-GB" dirty="0" smtClean="0"/>
              <a:t>Jonsson</a:t>
            </a:r>
            <a:endParaRPr lang="en-GB" dirty="0"/>
          </a:p>
        </p:txBody>
      </p:sp>
      <p:sp>
        <p:nvSpPr>
          <p:cNvPr id="6" name="Slide Number Placeholder 5"/>
          <p:cNvSpPr>
            <a:spLocks noGrp="1"/>
          </p:cNvSpPr>
          <p:nvPr>
            <p:ph type="sldNum" sz="quarter" idx="12"/>
          </p:nvPr>
        </p:nvSpPr>
        <p:spPr/>
        <p:txBody>
          <a:bodyPr/>
          <a:lstStyle/>
          <a:p>
            <a:fld id="{E7820E0F-EF6C-A547-9B31-51BCDFCAA598}" type="slidenum">
              <a:rPr lang="en-GB" smtClean="0"/>
              <a:t>20</a:t>
            </a:fld>
            <a:endParaRPr lang="en-GB" dirty="0"/>
          </a:p>
        </p:txBody>
      </p:sp>
    </p:spTree>
    <p:extLst>
      <p:ext uri="{BB962C8B-B14F-4D97-AF65-F5344CB8AC3E}">
        <p14:creationId xmlns:p14="http://schemas.microsoft.com/office/powerpoint/2010/main" val="1859300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boundary</a:t>
            </a:r>
            <a:endParaRPr lang="en-GB" dirty="0"/>
          </a:p>
        </p:txBody>
      </p:sp>
      <p:sp>
        <p:nvSpPr>
          <p:cNvPr id="3" name="Content Placeholder 2"/>
          <p:cNvSpPr>
            <a:spLocks noGrp="1"/>
          </p:cNvSpPr>
          <p:nvPr>
            <p:ph idx="1"/>
          </p:nvPr>
        </p:nvSpPr>
        <p:spPr/>
        <p:txBody>
          <a:bodyPr/>
          <a:lstStyle/>
          <a:p>
            <a:r>
              <a:rPr lang="en-GB" dirty="0" smtClean="0"/>
              <a:t>Plan is to enable a prescribed moving boundary - not mean free boundary.</a:t>
            </a:r>
          </a:p>
          <a:p>
            <a:r>
              <a:rPr lang="en-GB" dirty="0" smtClean="0"/>
              <a:t>Thus, the ETS has to be able to handle compression.</a:t>
            </a:r>
          </a:p>
          <a:p>
            <a:r>
              <a:rPr lang="en-GB" dirty="0" smtClean="0"/>
              <a:t>We believe all required features are already implemented (thanks to Denis).</a:t>
            </a:r>
          </a:p>
          <a:p>
            <a:r>
              <a:rPr lang="en-GB" dirty="0" smtClean="0"/>
              <a:t>The focus is on testing and debugging.</a:t>
            </a:r>
          </a:p>
          <a:p>
            <a:pPr marL="0" indent="0">
              <a:buNone/>
            </a:pPr>
            <a:endParaRPr lang="en-GB" dirty="0" smtClean="0"/>
          </a:p>
          <a:p>
            <a:pPr marL="0" indent="0">
              <a:buNone/>
            </a:pPr>
            <a:r>
              <a:rPr lang="en-GB" dirty="0" smtClean="0"/>
              <a:t>Time-line:</a:t>
            </a:r>
          </a:p>
          <a:p>
            <a:r>
              <a:rPr lang="en-GB" dirty="0" smtClean="0"/>
              <a:t>No detailed plan. We need testing to see how much work is required.</a:t>
            </a:r>
          </a:p>
          <a:p>
            <a:r>
              <a:rPr lang="en-GB" dirty="0" smtClean="0"/>
              <a:t>Start during the spring.</a:t>
            </a:r>
          </a:p>
          <a:p>
            <a:r>
              <a:rPr lang="en-GB" dirty="0" smtClean="0"/>
              <a:t>The goal is to complete this task before the end of the summer.</a:t>
            </a:r>
          </a:p>
        </p:txBody>
      </p:sp>
      <p:sp>
        <p:nvSpPr>
          <p:cNvPr id="4" name="Date Placeholder 3"/>
          <p:cNvSpPr>
            <a:spLocks noGrp="1"/>
          </p:cNvSpPr>
          <p:nvPr>
            <p:ph type="dt" sz="half" idx="10"/>
          </p:nvPr>
        </p:nvSpPr>
        <p:spPr/>
        <p:txBody>
          <a:bodyPr/>
          <a:lstStyle/>
          <a:p>
            <a:fld id="{129CB1AF-F1AD-6B4D-80C4-11C1B7B0E37E}" type="datetime1">
              <a:rPr lang="sv-SE" smtClean="0"/>
              <a:t>2020-02-26</a:t>
            </a:fld>
            <a:endParaRPr lang="en-GB" dirty="0"/>
          </a:p>
        </p:txBody>
      </p:sp>
      <p:sp>
        <p:nvSpPr>
          <p:cNvPr id="5" name="Footer Placeholder 4"/>
          <p:cNvSpPr>
            <a:spLocks noGrp="1"/>
          </p:cNvSpPr>
          <p:nvPr>
            <p:ph type="ftr" sz="quarter" idx="11"/>
          </p:nvPr>
        </p:nvSpPr>
        <p:spPr/>
        <p:txBody>
          <a:bodyPr/>
          <a:lstStyle/>
          <a:p>
            <a:r>
              <a:rPr lang="en-GB" dirty="0" smtClean="0"/>
              <a:t>Jonsson</a:t>
            </a:r>
            <a:endParaRPr lang="en-GB" dirty="0"/>
          </a:p>
        </p:txBody>
      </p:sp>
      <p:sp>
        <p:nvSpPr>
          <p:cNvPr id="6" name="Slide Number Placeholder 5"/>
          <p:cNvSpPr>
            <a:spLocks noGrp="1"/>
          </p:cNvSpPr>
          <p:nvPr>
            <p:ph type="sldNum" sz="quarter" idx="12"/>
          </p:nvPr>
        </p:nvSpPr>
        <p:spPr/>
        <p:txBody>
          <a:bodyPr/>
          <a:lstStyle/>
          <a:p>
            <a:fld id="{E7820E0F-EF6C-A547-9B31-51BCDFCAA598}" type="slidenum">
              <a:rPr lang="en-GB" smtClean="0"/>
              <a:t>21</a:t>
            </a:fld>
            <a:endParaRPr lang="en-GB" dirty="0"/>
          </a:p>
        </p:txBody>
      </p:sp>
    </p:spTree>
    <p:extLst>
      <p:ext uri="{BB962C8B-B14F-4D97-AF65-F5344CB8AC3E}">
        <p14:creationId xmlns:p14="http://schemas.microsoft.com/office/powerpoint/2010/main" val="464765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Synergies</a:t>
            </a:r>
            <a:endParaRPr lang="en-GB" dirty="0"/>
          </a:p>
        </p:txBody>
      </p:sp>
      <p:sp>
        <p:nvSpPr>
          <p:cNvPr id="3" name="Content Placeholder 2"/>
          <p:cNvSpPr>
            <a:spLocks noGrp="1"/>
          </p:cNvSpPr>
          <p:nvPr>
            <p:ph idx="1"/>
          </p:nvPr>
        </p:nvSpPr>
        <p:spPr/>
        <p:txBody>
          <a:bodyPr/>
          <a:lstStyle/>
          <a:p>
            <a:pPr marL="0" indent="0">
              <a:buNone/>
            </a:pPr>
            <a:r>
              <a:rPr lang="en-GB" dirty="0" smtClean="0"/>
              <a:t>Options for 2020 deliverable:</a:t>
            </a:r>
          </a:p>
          <a:p>
            <a:r>
              <a:rPr lang="en-GB" dirty="0" smtClean="0"/>
              <a:t>PION</a:t>
            </a:r>
          </a:p>
          <a:p>
            <a:r>
              <a:rPr lang="en-GB" dirty="0" err="1" smtClean="0"/>
              <a:t>FoPla</a:t>
            </a:r>
            <a:endParaRPr lang="en-GB" dirty="0" smtClean="0"/>
          </a:p>
          <a:p>
            <a:r>
              <a:rPr lang="en-GB" dirty="0" smtClean="0"/>
              <a:t>ASCOT-RFOF (require HPC, so primarily an advanced )</a:t>
            </a:r>
          </a:p>
          <a:p>
            <a:endParaRPr lang="en-GB" dirty="0" smtClean="0"/>
          </a:p>
          <a:p>
            <a:pPr marL="0" indent="0">
              <a:buNone/>
            </a:pPr>
            <a:r>
              <a:rPr lang="en-GB" dirty="0" smtClean="0"/>
              <a:t>Time plan:</a:t>
            </a:r>
          </a:p>
          <a:p>
            <a:r>
              <a:rPr lang="en-GB" b="1" dirty="0" smtClean="0"/>
              <a:t>Spring</a:t>
            </a:r>
            <a:r>
              <a:rPr lang="en-GB" dirty="0" smtClean="0"/>
              <a:t>: adaptation and developing actors.</a:t>
            </a:r>
          </a:p>
          <a:p>
            <a:r>
              <a:rPr lang="en-GB" b="1" dirty="0" smtClean="0"/>
              <a:t>Summer</a:t>
            </a:r>
            <a:r>
              <a:rPr lang="en-GB" dirty="0" smtClean="0"/>
              <a:t>: Integrate alpha-version into ETS-6.</a:t>
            </a:r>
          </a:p>
          <a:p>
            <a:r>
              <a:rPr lang="en-GB" b="1" dirty="0" smtClean="0"/>
              <a:t>Autumn</a:t>
            </a:r>
            <a:r>
              <a:rPr lang="en-GB" dirty="0" smtClean="0"/>
              <a:t>: Release of stable version.</a:t>
            </a:r>
            <a:endParaRPr lang="en-GB" dirty="0"/>
          </a:p>
        </p:txBody>
      </p:sp>
      <p:sp>
        <p:nvSpPr>
          <p:cNvPr id="4" name="Date Placeholder 3"/>
          <p:cNvSpPr>
            <a:spLocks noGrp="1"/>
          </p:cNvSpPr>
          <p:nvPr>
            <p:ph type="dt" sz="half" idx="10"/>
          </p:nvPr>
        </p:nvSpPr>
        <p:spPr/>
        <p:txBody>
          <a:bodyPr/>
          <a:lstStyle/>
          <a:p>
            <a:fld id="{A81F508F-A3C0-5C40-8C00-3F2E999D4FF4}"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22</a:t>
            </a:fld>
            <a:endParaRPr lang="en-GB"/>
          </a:p>
        </p:txBody>
      </p:sp>
    </p:spTree>
    <p:extLst>
      <p:ext uri="{BB962C8B-B14F-4D97-AF65-F5344CB8AC3E}">
        <p14:creationId xmlns:p14="http://schemas.microsoft.com/office/powerpoint/2010/main" val="821652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alpha val="30000"/>
          </a:schemeClr>
        </a:solidFill>
        <a:effectLst/>
      </p:bgPr>
    </p:bg>
    <p:spTree>
      <p:nvGrpSpPr>
        <p:cNvPr id="1" name=""/>
        <p:cNvGrpSpPr/>
        <p:nvPr/>
      </p:nvGrpSpPr>
      <p:grpSpPr>
        <a:xfrm>
          <a:off x="0" y="0"/>
          <a:ext cx="0" cy="0"/>
          <a:chOff x="0" y="0"/>
          <a:chExt cx="0" cy="0"/>
        </a:xfrm>
      </p:grpSpPr>
      <p:sp>
        <p:nvSpPr>
          <p:cNvPr id="7" name="Rectangle 6"/>
          <p:cNvSpPr/>
          <p:nvPr/>
        </p:nvSpPr>
        <p:spPr>
          <a:xfrm>
            <a:off x="252248" y="932650"/>
            <a:ext cx="11792607" cy="5244314"/>
          </a:xfrm>
          <a:prstGeom prst="rect">
            <a:avLst/>
          </a:prstGeom>
          <a:solidFill>
            <a:schemeClr val="accent1">
              <a:alpha val="7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3200" dirty="0"/>
          </a:p>
        </p:txBody>
      </p:sp>
      <p:sp>
        <p:nvSpPr>
          <p:cNvPr id="2" name="Title 1"/>
          <p:cNvSpPr>
            <a:spLocks noGrp="1"/>
          </p:cNvSpPr>
          <p:nvPr>
            <p:ph type="title"/>
          </p:nvPr>
        </p:nvSpPr>
        <p:spPr/>
        <p:txBody>
          <a:bodyPr/>
          <a:lstStyle/>
          <a:p>
            <a:r>
              <a:rPr lang="en-GB" dirty="0"/>
              <a:t>Verification on ITER Scenarios</a:t>
            </a:r>
            <a:endParaRPr lang="en-GB" i="1" dirty="0"/>
          </a:p>
        </p:txBody>
      </p:sp>
      <p:sp>
        <p:nvSpPr>
          <p:cNvPr id="4" name="Date Placeholder 3"/>
          <p:cNvSpPr>
            <a:spLocks noGrp="1"/>
          </p:cNvSpPr>
          <p:nvPr>
            <p:ph type="dt" sz="half" idx="10"/>
          </p:nvPr>
        </p:nvSpPr>
        <p:spPr/>
        <p:txBody>
          <a:bodyPr/>
          <a:lstStyle/>
          <a:p>
            <a:fld id="{34C16528-76DD-EA4D-BCF8-D7C39CD0E6DA}"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23</a:t>
            </a:fld>
            <a:endParaRPr lang="en-GB" dirty="0"/>
          </a:p>
        </p:txBody>
      </p:sp>
      <p:cxnSp>
        <p:nvCxnSpPr>
          <p:cNvPr id="10" name="Straight Connector 9"/>
          <p:cNvCxnSpPr/>
          <p:nvPr/>
        </p:nvCxnSpPr>
        <p:spPr>
          <a:xfrm>
            <a:off x="252248" y="1466850"/>
            <a:ext cx="117926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28908" y="1296110"/>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101762" y="1303020"/>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037444" y="1317056"/>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071384" y="1329088"/>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102700" y="1341120"/>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42050" y="1358053"/>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188813" y="1334210"/>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161667" y="1324187"/>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097349" y="1321290"/>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0131289" y="1316389"/>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1162605" y="1328421"/>
            <a:ext cx="0" cy="327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15696" y="1000368"/>
            <a:ext cx="653897" cy="461665"/>
          </a:xfrm>
          <a:prstGeom prst="rect">
            <a:avLst/>
          </a:prstGeom>
          <a:noFill/>
        </p:spPr>
        <p:txBody>
          <a:bodyPr wrap="none" rtlCol="0">
            <a:spAutoFit/>
          </a:bodyPr>
          <a:lstStyle/>
          <a:p>
            <a:r>
              <a:rPr lang="en-GB" sz="2400" i="1" dirty="0" smtClean="0">
                <a:solidFill>
                  <a:schemeClr val="bg2"/>
                </a:solidFill>
              </a:rPr>
              <a:t>JAN</a:t>
            </a:r>
            <a:endParaRPr lang="en-GB" sz="2400" i="1" dirty="0">
              <a:solidFill>
                <a:schemeClr val="bg2"/>
              </a:solidFill>
            </a:endParaRPr>
          </a:p>
        </p:txBody>
      </p:sp>
      <p:sp>
        <p:nvSpPr>
          <p:cNvPr id="21" name="TextBox 20"/>
          <p:cNvSpPr txBox="1"/>
          <p:nvPr/>
        </p:nvSpPr>
        <p:spPr>
          <a:xfrm>
            <a:off x="1347029" y="983437"/>
            <a:ext cx="643125" cy="461665"/>
          </a:xfrm>
          <a:prstGeom prst="rect">
            <a:avLst/>
          </a:prstGeom>
          <a:noFill/>
        </p:spPr>
        <p:txBody>
          <a:bodyPr wrap="none" rtlCol="0">
            <a:spAutoFit/>
          </a:bodyPr>
          <a:lstStyle/>
          <a:p>
            <a:r>
              <a:rPr lang="en-GB" sz="2400" i="1" dirty="0" smtClean="0">
                <a:solidFill>
                  <a:schemeClr val="bg2"/>
                </a:solidFill>
              </a:rPr>
              <a:t>FEB</a:t>
            </a:r>
            <a:endParaRPr lang="en-GB" sz="2400" i="1" dirty="0">
              <a:solidFill>
                <a:schemeClr val="bg2"/>
              </a:solidFill>
            </a:endParaRPr>
          </a:p>
        </p:txBody>
      </p:sp>
      <p:sp>
        <p:nvSpPr>
          <p:cNvPr id="22" name="TextBox 21"/>
          <p:cNvSpPr txBox="1"/>
          <p:nvPr/>
        </p:nvSpPr>
        <p:spPr>
          <a:xfrm>
            <a:off x="2227559" y="983440"/>
            <a:ext cx="792205" cy="461665"/>
          </a:xfrm>
          <a:prstGeom prst="rect">
            <a:avLst/>
          </a:prstGeom>
          <a:noFill/>
        </p:spPr>
        <p:txBody>
          <a:bodyPr wrap="none" rtlCol="0">
            <a:spAutoFit/>
          </a:bodyPr>
          <a:lstStyle/>
          <a:p>
            <a:r>
              <a:rPr lang="en-GB" sz="2400" i="1" dirty="0" smtClean="0">
                <a:solidFill>
                  <a:schemeClr val="bg2"/>
                </a:solidFill>
              </a:rPr>
              <a:t>MAR</a:t>
            </a:r>
            <a:endParaRPr lang="en-GB" sz="2400" i="1" dirty="0">
              <a:solidFill>
                <a:schemeClr val="bg2"/>
              </a:solidFill>
            </a:endParaRPr>
          </a:p>
        </p:txBody>
      </p:sp>
      <p:sp>
        <p:nvSpPr>
          <p:cNvPr id="33" name="TextBox 32"/>
          <p:cNvSpPr txBox="1"/>
          <p:nvPr/>
        </p:nvSpPr>
        <p:spPr>
          <a:xfrm>
            <a:off x="3192756" y="966508"/>
            <a:ext cx="688009" cy="461665"/>
          </a:xfrm>
          <a:prstGeom prst="rect">
            <a:avLst/>
          </a:prstGeom>
          <a:noFill/>
        </p:spPr>
        <p:txBody>
          <a:bodyPr wrap="none" rtlCol="0">
            <a:spAutoFit/>
          </a:bodyPr>
          <a:lstStyle/>
          <a:p>
            <a:r>
              <a:rPr lang="en-GB" sz="2400" i="1" smtClean="0">
                <a:solidFill>
                  <a:schemeClr val="bg2"/>
                </a:solidFill>
              </a:rPr>
              <a:t>APR</a:t>
            </a:r>
            <a:endParaRPr lang="en-GB" sz="2400" i="1" dirty="0">
              <a:solidFill>
                <a:schemeClr val="bg2"/>
              </a:solidFill>
            </a:endParaRPr>
          </a:p>
        </p:txBody>
      </p:sp>
      <p:sp>
        <p:nvSpPr>
          <p:cNvPr id="35" name="TextBox 34"/>
          <p:cNvSpPr txBox="1"/>
          <p:nvPr/>
        </p:nvSpPr>
        <p:spPr>
          <a:xfrm>
            <a:off x="4225689" y="949578"/>
            <a:ext cx="750014" cy="461665"/>
          </a:xfrm>
          <a:prstGeom prst="rect">
            <a:avLst/>
          </a:prstGeom>
          <a:noFill/>
        </p:spPr>
        <p:txBody>
          <a:bodyPr wrap="none" rtlCol="0">
            <a:spAutoFit/>
          </a:bodyPr>
          <a:lstStyle/>
          <a:p>
            <a:r>
              <a:rPr lang="en-GB" sz="2400" i="1" dirty="0" smtClean="0">
                <a:solidFill>
                  <a:schemeClr val="bg2"/>
                </a:solidFill>
              </a:rPr>
              <a:t>MAY</a:t>
            </a:r>
            <a:endParaRPr lang="en-GB" sz="2400" i="1" dirty="0">
              <a:solidFill>
                <a:schemeClr val="bg2"/>
              </a:solidFill>
            </a:endParaRPr>
          </a:p>
        </p:txBody>
      </p:sp>
      <p:sp>
        <p:nvSpPr>
          <p:cNvPr id="36" name="TextBox 35"/>
          <p:cNvSpPr txBox="1"/>
          <p:nvPr/>
        </p:nvSpPr>
        <p:spPr>
          <a:xfrm>
            <a:off x="5258620" y="949581"/>
            <a:ext cx="678391" cy="461665"/>
          </a:xfrm>
          <a:prstGeom prst="rect">
            <a:avLst/>
          </a:prstGeom>
          <a:noFill/>
        </p:spPr>
        <p:txBody>
          <a:bodyPr wrap="none" rtlCol="0">
            <a:spAutoFit/>
          </a:bodyPr>
          <a:lstStyle/>
          <a:p>
            <a:r>
              <a:rPr lang="en-GB" sz="2400" i="1" dirty="0" smtClean="0">
                <a:solidFill>
                  <a:schemeClr val="bg2"/>
                </a:solidFill>
              </a:rPr>
              <a:t>JUN</a:t>
            </a:r>
            <a:endParaRPr lang="en-GB" sz="2400" i="1" dirty="0">
              <a:solidFill>
                <a:schemeClr val="bg2"/>
              </a:solidFill>
            </a:endParaRPr>
          </a:p>
        </p:txBody>
      </p:sp>
      <p:sp>
        <p:nvSpPr>
          <p:cNvPr id="37" name="TextBox 36"/>
          <p:cNvSpPr txBox="1"/>
          <p:nvPr/>
        </p:nvSpPr>
        <p:spPr>
          <a:xfrm>
            <a:off x="6325419" y="949581"/>
            <a:ext cx="609462" cy="461665"/>
          </a:xfrm>
          <a:prstGeom prst="rect">
            <a:avLst/>
          </a:prstGeom>
          <a:noFill/>
        </p:spPr>
        <p:txBody>
          <a:bodyPr wrap="none" rtlCol="0">
            <a:spAutoFit/>
          </a:bodyPr>
          <a:lstStyle/>
          <a:p>
            <a:r>
              <a:rPr lang="en-GB" sz="2400" i="1" smtClean="0">
                <a:solidFill>
                  <a:schemeClr val="bg2"/>
                </a:solidFill>
              </a:rPr>
              <a:t>JUL</a:t>
            </a:r>
            <a:endParaRPr lang="en-GB" sz="2400" i="1" dirty="0">
              <a:solidFill>
                <a:schemeClr val="bg2"/>
              </a:solidFill>
            </a:endParaRPr>
          </a:p>
        </p:txBody>
      </p:sp>
      <p:sp>
        <p:nvSpPr>
          <p:cNvPr id="38" name="TextBox 37"/>
          <p:cNvSpPr txBox="1"/>
          <p:nvPr/>
        </p:nvSpPr>
        <p:spPr>
          <a:xfrm>
            <a:off x="7358350" y="932649"/>
            <a:ext cx="745140" cy="461665"/>
          </a:xfrm>
          <a:prstGeom prst="rect">
            <a:avLst/>
          </a:prstGeom>
          <a:noFill/>
        </p:spPr>
        <p:txBody>
          <a:bodyPr wrap="none" rtlCol="0">
            <a:spAutoFit/>
          </a:bodyPr>
          <a:lstStyle/>
          <a:p>
            <a:r>
              <a:rPr lang="en-GB" sz="2400" i="1" dirty="0" smtClean="0">
                <a:solidFill>
                  <a:schemeClr val="bg2"/>
                </a:solidFill>
              </a:rPr>
              <a:t>AUG</a:t>
            </a:r>
            <a:endParaRPr lang="en-GB" sz="2400" i="1" dirty="0">
              <a:solidFill>
                <a:schemeClr val="bg2"/>
              </a:solidFill>
            </a:endParaRPr>
          </a:p>
        </p:txBody>
      </p:sp>
      <p:sp>
        <p:nvSpPr>
          <p:cNvPr id="39" name="TextBox 38"/>
          <p:cNvSpPr txBox="1"/>
          <p:nvPr/>
        </p:nvSpPr>
        <p:spPr>
          <a:xfrm>
            <a:off x="8255817" y="932649"/>
            <a:ext cx="633507" cy="461665"/>
          </a:xfrm>
          <a:prstGeom prst="rect">
            <a:avLst/>
          </a:prstGeom>
          <a:noFill/>
        </p:spPr>
        <p:txBody>
          <a:bodyPr wrap="none" rtlCol="0">
            <a:spAutoFit/>
          </a:bodyPr>
          <a:lstStyle/>
          <a:p>
            <a:r>
              <a:rPr lang="en-GB" sz="2400" i="1" dirty="0" smtClean="0">
                <a:solidFill>
                  <a:schemeClr val="bg2"/>
                </a:solidFill>
              </a:rPr>
              <a:t>SEP</a:t>
            </a:r>
            <a:endParaRPr lang="en-GB" sz="2400" i="1" dirty="0">
              <a:solidFill>
                <a:schemeClr val="bg2"/>
              </a:solidFill>
            </a:endParaRPr>
          </a:p>
        </p:txBody>
      </p:sp>
      <p:sp>
        <p:nvSpPr>
          <p:cNvPr id="40" name="TextBox 39"/>
          <p:cNvSpPr txBox="1"/>
          <p:nvPr/>
        </p:nvSpPr>
        <p:spPr>
          <a:xfrm>
            <a:off x="9271815" y="932652"/>
            <a:ext cx="698846" cy="461665"/>
          </a:xfrm>
          <a:prstGeom prst="rect">
            <a:avLst/>
          </a:prstGeom>
          <a:noFill/>
        </p:spPr>
        <p:txBody>
          <a:bodyPr wrap="none" rtlCol="0">
            <a:spAutoFit/>
          </a:bodyPr>
          <a:lstStyle/>
          <a:p>
            <a:r>
              <a:rPr lang="en-GB" sz="2400" i="1" dirty="0" smtClean="0">
                <a:solidFill>
                  <a:schemeClr val="bg2"/>
                </a:solidFill>
              </a:rPr>
              <a:t>OCT</a:t>
            </a:r>
            <a:endParaRPr lang="en-GB" sz="2400" i="1" dirty="0">
              <a:solidFill>
                <a:schemeClr val="bg2"/>
              </a:solidFill>
            </a:endParaRPr>
          </a:p>
        </p:txBody>
      </p:sp>
      <p:sp>
        <p:nvSpPr>
          <p:cNvPr id="41" name="TextBox 40"/>
          <p:cNvSpPr txBox="1"/>
          <p:nvPr/>
        </p:nvSpPr>
        <p:spPr>
          <a:xfrm>
            <a:off x="10304750" y="949586"/>
            <a:ext cx="756426" cy="461665"/>
          </a:xfrm>
          <a:prstGeom prst="rect">
            <a:avLst/>
          </a:prstGeom>
          <a:noFill/>
        </p:spPr>
        <p:txBody>
          <a:bodyPr wrap="none" rtlCol="0">
            <a:spAutoFit/>
          </a:bodyPr>
          <a:lstStyle/>
          <a:p>
            <a:r>
              <a:rPr lang="en-GB" sz="2400" i="1" dirty="0" smtClean="0">
                <a:solidFill>
                  <a:schemeClr val="bg2"/>
                </a:solidFill>
              </a:rPr>
              <a:t>NOV</a:t>
            </a:r>
            <a:endParaRPr lang="en-GB" sz="2400" i="1" dirty="0">
              <a:solidFill>
                <a:schemeClr val="bg2"/>
              </a:solidFill>
            </a:endParaRPr>
          </a:p>
        </p:txBody>
      </p:sp>
      <p:sp>
        <p:nvSpPr>
          <p:cNvPr id="42" name="TextBox 41"/>
          <p:cNvSpPr txBox="1"/>
          <p:nvPr/>
        </p:nvSpPr>
        <p:spPr>
          <a:xfrm>
            <a:off x="11253014" y="932653"/>
            <a:ext cx="680186" cy="461665"/>
          </a:xfrm>
          <a:prstGeom prst="rect">
            <a:avLst/>
          </a:prstGeom>
          <a:noFill/>
        </p:spPr>
        <p:txBody>
          <a:bodyPr wrap="none" rtlCol="0">
            <a:spAutoFit/>
          </a:bodyPr>
          <a:lstStyle/>
          <a:p>
            <a:r>
              <a:rPr lang="en-GB" sz="2400" i="1" smtClean="0">
                <a:solidFill>
                  <a:schemeClr val="bg2"/>
                </a:solidFill>
              </a:rPr>
              <a:t>DEC</a:t>
            </a:r>
            <a:endParaRPr lang="en-GB" sz="2400" i="1" dirty="0">
              <a:solidFill>
                <a:schemeClr val="bg2"/>
              </a:solidFill>
            </a:endParaRPr>
          </a:p>
        </p:txBody>
      </p:sp>
      <p:sp>
        <p:nvSpPr>
          <p:cNvPr id="43" name="Rectangle 42"/>
          <p:cNvSpPr/>
          <p:nvPr/>
        </p:nvSpPr>
        <p:spPr>
          <a:xfrm>
            <a:off x="252247" y="1461052"/>
            <a:ext cx="1771698" cy="4729375"/>
          </a:xfrm>
          <a:prstGeom prst="rect">
            <a:avLst/>
          </a:prstGeom>
          <a:solidFill>
            <a:schemeClr val="bg2">
              <a:lumMod val="25000"/>
              <a:alpha val="7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3200" dirty="0"/>
          </a:p>
        </p:txBody>
      </p:sp>
      <p:sp>
        <p:nvSpPr>
          <p:cNvPr id="44" name="Rectangle 43"/>
          <p:cNvSpPr/>
          <p:nvPr/>
        </p:nvSpPr>
        <p:spPr>
          <a:xfrm>
            <a:off x="2079523" y="1588129"/>
            <a:ext cx="1590603" cy="4296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r>
              <a:rPr lang="en-US" dirty="0" smtClean="0"/>
              <a:t>ata </a:t>
            </a:r>
            <a:r>
              <a:rPr lang="en-US" dirty="0"/>
              <a:t>from ITER</a:t>
            </a:r>
            <a:endParaRPr lang="en-GB" dirty="0"/>
          </a:p>
        </p:txBody>
      </p:sp>
      <p:sp>
        <p:nvSpPr>
          <p:cNvPr id="45" name="Rectangle 44"/>
          <p:cNvSpPr/>
          <p:nvPr/>
        </p:nvSpPr>
        <p:spPr>
          <a:xfrm>
            <a:off x="3037445" y="3182998"/>
            <a:ext cx="2069128" cy="4296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Ids2cpo, for ETS-5</a:t>
            </a:r>
            <a:endParaRPr lang="en-GB" dirty="0"/>
          </a:p>
        </p:txBody>
      </p:sp>
      <p:sp>
        <p:nvSpPr>
          <p:cNvPr id="46" name="Rectangle 45"/>
          <p:cNvSpPr/>
          <p:nvPr/>
        </p:nvSpPr>
        <p:spPr>
          <a:xfrm>
            <a:off x="4683212" y="4174512"/>
            <a:ext cx="3478455" cy="3901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Verification of sub-WFs</a:t>
            </a:r>
            <a:endParaRPr lang="en-GB" dirty="0"/>
          </a:p>
        </p:txBody>
      </p:sp>
      <p:sp>
        <p:nvSpPr>
          <p:cNvPr id="47" name="Rectangle 46"/>
          <p:cNvSpPr/>
          <p:nvPr/>
        </p:nvSpPr>
        <p:spPr>
          <a:xfrm>
            <a:off x="2431068" y="5192258"/>
            <a:ext cx="312132" cy="984706"/>
          </a:xfrm>
          <a:prstGeom prst="rect">
            <a:avLst/>
          </a:prstGeom>
          <a:solidFill>
            <a:srgbClr val="C00000">
              <a:alpha val="78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dirty="0" smtClean="0"/>
              <a:t>1 week</a:t>
            </a:r>
            <a:endParaRPr lang="en-GB" sz="2000" dirty="0"/>
          </a:p>
        </p:txBody>
      </p:sp>
      <p:sp>
        <p:nvSpPr>
          <p:cNvPr id="8" name="TextBox 7"/>
          <p:cNvSpPr txBox="1"/>
          <p:nvPr/>
        </p:nvSpPr>
        <p:spPr>
          <a:xfrm>
            <a:off x="2563470" y="6249495"/>
            <a:ext cx="3073983" cy="369332"/>
          </a:xfrm>
          <a:prstGeom prst="rect">
            <a:avLst/>
          </a:prstGeom>
          <a:noFill/>
        </p:spPr>
        <p:txBody>
          <a:bodyPr wrap="none" rtlCol="0">
            <a:spAutoFit/>
          </a:bodyPr>
          <a:lstStyle/>
          <a:p>
            <a:r>
              <a:rPr lang="en-GB" b="1" i="1" dirty="0" smtClean="0">
                <a:solidFill>
                  <a:srgbClr val="C00000"/>
                </a:solidFill>
              </a:rPr>
              <a:t>Code Camps/working sessions</a:t>
            </a:r>
            <a:endParaRPr lang="en-GB" b="1" i="1" dirty="0">
              <a:solidFill>
                <a:srgbClr val="C00000"/>
              </a:solidFill>
            </a:endParaRPr>
          </a:p>
        </p:txBody>
      </p:sp>
      <p:sp>
        <p:nvSpPr>
          <p:cNvPr id="48" name="Rectangle 47"/>
          <p:cNvSpPr/>
          <p:nvPr/>
        </p:nvSpPr>
        <p:spPr>
          <a:xfrm>
            <a:off x="2227559" y="2122883"/>
            <a:ext cx="2455653" cy="4296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t>Document </a:t>
            </a:r>
            <a:r>
              <a:rPr lang="en-GB" dirty="0" smtClean="0"/>
              <a:t>Provenance</a:t>
            </a:r>
            <a:endParaRPr lang="en-GB" dirty="0"/>
          </a:p>
        </p:txBody>
      </p:sp>
      <p:sp>
        <p:nvSpPr>
          <p:cNvPr id="50" name="Rectangle 49"/>
          <p:cNvSpPr/>
          <p:nvPr/>
        </p:nvSpPr>
        <p:spPr>
          <a:xfrm>
            <a:off x="10249272" y="4660962"/>
            <a:ext cx="1472185" cy="4296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Report</a:t>
            </a:r>
            <a:endParaRPr lang="en-GB" dirty="0"/>
          </a:p>
        </p:txBody>
      </p:sp>
      <p:sp>
        <p:nvSpPr>
          <p:cNvPr id="52" name="Rectangle 51"/>
          <p:cNvSpPr/>
          <p:nvPr/>
        </p:nvSpPr>
        <p:spPr>
          <a:xfrm>
            <a:off x="5441749" y="5189992"/>
            <a:ext cx="312132" cy="984706"/>
          </a:xfrm>
          <a:prstGeom prst="rect">
            <a:avLst/>
          </a:prstGeom>
          <a:solidFill>
            <a:srgbClr val="C00000">
              <a:alpha val="78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dirty="0"/>
              <a:t>2</a:t>
            </a:r>
            <a:r>
              <a:rPr lang="en-GB" sz="2000" dirty="0" smtClean="0"/>
              <a:t> week</a:t>
            </a:r>
            <a:endParaRPr lang="en-GB" sz="2000" dirty="0"/>
          </a:p>
        </p:txBody>
      </p:sp>
      <p:sp>
        <p:nvSpPr>
          <p:cNvPr id="56" name="Rectangle 55"/>
          <p:cNvSpPr/>
          <p:nvPr/>
        </p:nvSpPr>
        <p:spPr>
          <a:xfrm>
            <a:off x="6142050" y="4662343"/>
            <a:ext cx="4043349" cy="42612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t>Scenario verification</a:t>
            </a:r>
            <a:endParaRPr lang="en-GB" dirty="0"/>
          </a:p>
        </p:txBody>
      </p:sp>
      <p:sp>
        <p:nvSpPr>
          <p:cNvPr id="49" name="Rectangle 48"/>
          <p:cNvSpPr/>
          <p:nvPr/>
        </p:nvSpPr>
        <p:spPr>
          <a:xfrm>
            <a:off x="2649970" y="2651862"/>
            <a:ext cx="2412232" cy="4296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Sufficient input for ETS</a:t>
            </a:r>
            <a:endParaRPr lang="en-GB" dirty="0"/>
          </a:p>
        </p:txBody>
      </p:sp>
      <p:sp>
        <p:nvSpPr>
          <p:cNvPr id="51" name="Rectangle 50"/>
          <p:cNvSpPr/>
          <p:nvPr/>
        </p:nvSpPr>
        <p:spPr>
          <a:xfrm>
            <a:off x="2101763" y="3698160"/>
            <a:ext cx="5087050" cy="39016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Design verification </a:t>
            </a:r>
            <a:r>
              <a:rPr lang="en-US" dirty="0" err="1"/>
              <a:t>param</a:t>
            </a:r>
            <a:r>
              <a:rPr lang="en-US" dirty="0"/>
              <a:t>-files</a:t>
            </a:r>
            <a:endParaRPr lang="en-GB" dirty="0"/>
          </a:p>
        </p:txBody>
      </p:sp>
      <p:sp>
        <p:nvSpPr>
          <p:cNvPr id="54" name="Rectangle 53"/>
          <p:cNvSpPr/>
          <p:nvPr/>
        </p:nvSpPr>
        <p:spPr>
          <a:xfrm>
            <a:off x="8324145" y="5197074"/>
            <a:ext cx="312132" cy="984706"/>
          </a:xfrm>
          <a:prstGeom prst="rect">
            <a:avLst/>
          </a:prstGeom>
          <a:solidFill>
            <a:srgbClr val="C0000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dirty="0" smtClean="0"/>
              <a:t>1 week</a:t>
            </a:r>
            <a:endParaRPr lang="en-GB" sz="2000" dirty="0"/>
          </a:p>
        </p:txBody>
      </p:sp>
      <p:sp>
        <p:nvSpPr>
          <p:cNvPr id="57" name="Rectangle 56"/>
          <p:cNvSpPr/>
          <p:nvPr/>
        </p:nvSpPr>
        <p:spPr>
          <a:xfrm>
            <a:off x="9373696" y="5185536"/>
            <a:ext cx="312132" cy="984706"/>
          </a:xfrm>
          <a:prstGeom prst="rect">
            <a:avLst/>
          </a:prstGeom>
          <a:solidFill>
            <a:srgbClr val="C0000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dirty="0" smtClean="0"/>
              <a:t>1 week</a:t>
            </a:r>
            <a:endParaRPr lang="en-GB" sz="2000" dirty="0"/>
          </a:p>
        </p:txBody>
      </p:sp>
      <p:sp>
        <p:nvSpPr>
          <p:cNvPr id="58" name="Rectangle 57"/>
          <p:cNvSpPr/>
          <p:nvPr/>
        </p:nvSpPr>
        <p:spPr>
          <a:xfrm>
            <a:off x="10398885" y="5169909"/>
            <a:ext cx="312132" cy="984706"/>
          </a:xfrm>
          <a:prstGeom prst="rect">
            <a:avLst/>
          </a:prstGeom>
          <a:solidFill>
            <a:srgbClr val="C0000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dirty="0" smtClean="0"/>
              <a:t>1 week</a:t>
            </a:r>
            <a:endParaRPr lang="en-GB" sz="2000" dirty="0"/>
          </a:p>
        </p:txBody>
      </p:sp>
      <p:sp>
        <p:nvSpPr>
          <p:cNvPr id="59" name="Rectangle 58"/>
          <p:cNvSpPr/>
          <p:nvPr/>
        </p:nvSpPr>
        <p:spPr>
          <a:xfrm>
            <a:off x="11167895" y="5205721"/>
            <a:ext cx="312132" cy="984706"/>
          </a:xfrm>
          <a:prstGeom prst="rect">
            <a:avLst/>
          </a:prstGeom>
          <a:solidFill>
            <a:srgbClr val="C0000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000" smtClean="0"/>
              <a:t>Training</a:t>
            </a:r>
            <a:endParaRPr lang="en-GB" sz="2000" dirty="0"/>
          </a:p>
        </p:txBody>
      </p:sp>
      <p:sp>
        <p:nvSpPr>
          <p:cNvPr id="60" name="TextBox 59"/>
          <p:cNvSpPr txBox="1"/>
          <p:nvPr/>
        </p:nvSpPr>
        <p:spPr>
          <a:xfrm>
            <a:off x="7957461" y="6197172"/>
            <a:ext cx="3785332" cy="369332"/>
          </a:xfrm>
          <a:prstGeom prst="rect">
            <a:avLst/>
          </a:prstGeom>
          <a:noFill/>
        </p:spPr>
        <p:txBody>
          <a:bodyPr wrap="none" rtlCol="0">
            <a:spAutoFit/>
          </a:bodyPr>
          <a:lstStyle/>
          <a:p>
            <a:r>
              <a:rPr lang="en-GB" b="1" i="1" dirty="0" smtClean="0">
                <a:solidFill>
                  <a:srgbClr val="C00000"/>
                </a:solidFill>
              </a:rPr>
              <a:t>We propose theses Working Sessions!</a:t>
            </a:r>
            <a:endParaRPr lang="en-GB" b="1" i="1" dirty="0">
              <a:solidFill>
                <a:srgbClr val="C00000"/>
              </a:solidFill>
            </a:endParaRPr>
          </a:p>
        </p:txBody>
      </p:sp>
    </p:spTree>
    <p:extLst>
      <p:ext uri="{BB962C8B-B14F-4D97-AF65-F5344CB8AC3E}">
        <p14:creationId xmlns:p14="http://schemas.microsoft.com/office/powerpoint/2010/main" val="669255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Verification on ITER Scenarios</a:t>
            </a:r>
            <a:endParaRPr lang="en-GB" dirty="0"/>
          </a:p>
        </p:txBody>
      </p:sp>
      <p:sp>
        <p:nvSpPr>
          <p:cNvPr id="3" name="Content Placeholder 2"/>
          <p:cNvSpPr>
            <a:spLocks noGrp="1"/>
          </p:cNvSpPr>
          <p:nvPr>
            <p:ph idx="1"/>
          </p:nvPr>
        </p:nvSpPr>
        <p:spPr>
          <a:xfrm>
            <a:off x="0" y="723900"/>
            <a:ext cx="12192000" cy="5791200"/>
          </a:xfrm>
        </p:spPr>
        <p:txBody>
          <a:bodyPr>
            <a:normAutofit fontScale="92500" lnSpcReduction="10000"/>
          </a:bodyPr>
          <a:lstStyle/>
          <a:p>
            <a:pPr marL="0" indent="0">
              <a:buNone/>
            </a:pPr>
            <a:r>
              <a:rPr lang="en-US" dirty="0"/>
              <a:t>Verification of ITER Scenarios - run both ETS-6 and ETS-5</a:t>
            </a:r>
          </a:p>
          <a:p>
            <a:pPr marL="315913" lvl="1" indent="-298450">
              <a:buFont typeface="+mj-lt"/>
              <a:buAutoNum type="arabicPeriod"/>
            </a:pPr>
            <a:r>
              <a:rPr lang="en-US" dirty="0"/>
              <a:t>Receive data from </a:t>
            </a:r>
            <a:r>
              <a:rPr lang="en-US" dirty="0" smtClean="0"/>
              <a:t>ITER</a:t>
            </a:r>
            <a:r>
              <a:rPr lang="en-US" dirty="0"/>
              <a:t> </a:t>
            </a:r>
            <a:r>
              <a:rPr lang="en-US" dirty="0" smtClean="0"/>
              <a:t>(spring)</a:t>
            </a:r>
            <a:endParaRPr lang="en-US" dirty="0"/>
          </a:p>
          <a:p>
            <a:pPr marL="315913" lvl="1" indent="-298450">
              <a:buFont typeface="+mj-lt"/>
              <a:buAutoNum type="arabicPeriod"/>
            </a:pPr>
            <a:r>
              <a:rPr lang="en-US" dirty="0"/>
              <a:t>Detailed documentation of provenance for all data used.</a:t>
            </a:r>
          </a:p>
          <a:p>
            <a:pPr marL="315913" lvl="1" indent="-298450">
              <a:buFont typeface="+mj-lt"/>
              <a:buAutoNum type="arabicPeriod"/>
            </a:pPr>
            <a:r>
              <a:rPr lang="en-US" dirty="0"/>
              <a:t>Ensure that the ETS can ran with the input data from ITER. In case data-field is missing, report to data-providers.</a:t>
            </a:r>
          </a:p>
          <a:p>
            <a:pPr marL="315913" lvl="1" indent="-298450">
              <a:buFont typeface="+mj-lt"/>
              <a:buAutoNum type="arabicPeriod"/>
            </a:pPr>
            <a:r>
              <a:rPr lang="en-US" dirty="0"/>
              <a:t>Translate data into CPOs for ETS-5. Make sure ids2cpo provides the complete mapping needed by ETS-5.</a:t>
            </a:r>
          </a:p>
          <a:p>
            <a:pPr marL="315913" lvl="1" indent="-298450">
              <a:buFont typeface="+mj-lt"/>
              <a:buAutoNum type="arabicPeriod"/>
            </a:pPr>
            <a:r>
              <a:rPr lang="en-US" dirty="0"/>
              <a:t>Design verification </a:t>
            </a:r>
            <a:r>
              <a:rPr lang="en-US" dirty="0" err="1"/>
              <a:t>param</a:t>
            </a:r>
            <a:r>
              <a:rPr lang="en-US" dirty="0"/>
              <a:t>-files for equivalent ETS-5 and ETS-6 runs. </a:t>
            </a:r>
          </a:p>
          <a:p>
            <a:pPr marL="315913" lvl="1" indent="-298450">
              <a:buFont typeface="+mj-lt"/>
              <a:buAutoNum type="arabicPeriod"/>
            </a:pPr>
            <a:r>
              <a:rPr lang="en-US" dirty="0"/>
              <a:t>First compare minor sections of the ETS-6 workflow</a:t>
            </a:r>
          </a:p>
          <a:p>
            <a:pPr marL="315913" lvl="1" indent="-298450">
              <a:buFont typeface="+mj-lt"/>
              <a:buAutoNum type="arabicPeriod"/>
            </a:pPr>
            <a:r>
              <a:rPr lang="en-US" dirty="0"/>
              <a:t>Validate entire scenarios; validation “ETS-5 vs ETS-6” and “ETS-6 vs ITER-reference”.</a:t>
            </a:r>
          </a:p>
          <a:p>
            <a:pPr marL="315913" lvl="1" indent="-298450">
              <a:buFont typeface="+mj-lt"/>
              <a:buAutoNum type="arabicPeriod"/>
            </a:pPr>
            <a:r>
              <a:rPr lang="en-US" dirty="0"/>
              <a:t>Write a report on the results.</a:t>
            </a:r>
          </a:p>
          <a:p>
            <a:pPr marL="0" indent="0">
              <a:buNone/>
            </a:pPr>
            <a:r>
              <a:rPr lang="en-US" dirty="0"/>
              <a:t>Time plan:</a:t>
            </a:r>
          </a:p>
          <a:p>
            <a:r>
              <a:rPr lang="en-US" dirty="0"/>
              <a:t>1-4 spring</a:t>
            </a:r>
          </a:p>
          <a:p>
            <a:r>
              <a:rPr lang="en-US" dirty="0"/>
              <a:t>5, start in spring, end in summer</a:t>
            </a:r>
          </a:p>
          <a:p>
            <a:r>
              <a:rPr lang="en-US" dirty="0"/>
              <a:t>6 summer</a:t>
            </a:r>
          </a:p>
          <a:p>
            <a:r>
              <a:rPr lang="en-US" dirty="0"/>
              <a:t>7-8 autumn</a:t>
            </a:r>
          </a:p>
          <a:p>
            <a:endParaRPr lang="en-GB" dirty="0"/>
          </a:p>
        </p:txBody>
      </p:sp>
      <p:sp>
        <p:nvSpPr>
          <p:cNvPr id="4" name="Date Placeholder 3"/>
          <p:cNvSpPr>
            <a:spLocks noGrp="1"/>
          </p:cNvSpPr>
          <p:nvPr>
            <p:ph type="dt" sz="half" idx="10"/>
          </p:nvPr>
        </p:nvSpPr>
        <p:spPr/>
        <p:txBody>
          <a:bodyPr/>
          <a:lstStyle/>
          <a:p>
            <a:fld id="{23C4B66F-1714-E64F-AEEE-5E98411A6DB9}"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24</a:t>
            </a:fld>
            <a:endParaRPr lang="en-GB"/>
          </a:p>
        </p:txBody>
      </p:sp>
    </p:spTree>
    <p:extLst>
      <p:ext uri="{BB962C8B-B14F-4D97-AF65-F5344CB8AC3E}">
        <p14:creationId xmlns:p14="http://schemas.microsoft.com/office/powerpoint/2010/main" val="2454915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US" dirty="0"/>
              <a:t>Timeline for </a:t>
            </a:r>
            <a:r>
              <a:rPr lang="en-US" dirty="0" smtClean="0"/>
              <a:t>2020 </a:t>
            </a:r>
            <a:r>
              <a:rPr lang="en-US" i="1" dirty="0" smtClean="0"/>
              <a:t>deliverable</a:t>
            </a:r>
            <a:r>
              <a:rPr lang="en-US" dirty="0" smtClean="0"/>
              <a:t>: Core-edge</a:t>
            </a:r>
            <a:endParaRPr lang="en-US" dirty="0"/>
          </a:p>
        </p:txBody>
      </p:sp>
      <p:graphicFrame>
        <p:nvGraphicFramePr>
          <p:cNvPr id="3" name="Table 2">
            <a:extLst>
              <a:ext uri="{FF2B5EF4-FFF2-40B4-BE49-F238E27FC236}">
                <a16:creationId xmlns=""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1175752319"/>
              </p:ext>
            </p:extLst>
          </p:nvPr>
        </p:nvGraphicFramePr>
        <p:xfrm>
          <a:off x="89615" y="1176824"/>
          <a:ext cx="11988801" cy="3563113"/>
        </p:xfrm>
        <a:graphic>
          <a:graphicData uri="http://schemas.openxmlformats.org/drawingml/2006/table">
            <a:tbl>
              <a:tblPr firstRow="1" bandRow="1">
                <a:tableStyleId>{5C22544A-7EE6-4342-B048-85BDC9FD1C3A}</a:tableStyleId>
              </a:tblPr>
              <a:tblGrid>
                <a:gridCol w="1006212">
                  <a:extLst>
                    <a:ext uri="{9D8B030D-6E8A-4147-A177-3AD203B41FA5}">
                      <a16:colId xmlns="" xmlns:a16="http://schemas.microsoft.com/office/drawing/2014/main" val="2087274031"/>
                    </a:ext>
                  </a:extLst>
                </a:gridCol>
                <a:gridCol w="3171373">
                  <a:extLst>
                    <a:ext uri="{9D8B030D-6E8A-4147-A177-3AD203B41FA5}">
                      <a16:colId xmlns="" xmlns:a16="http://schemas.microsoft.com/office/drawing/2014/main" val="2057533408"/>
                    </a:ext>
                  </a:extLst>
                </a:gridCol>
                <a:gridCol w="2638652"/>
                <a:gridCol w="2677348">
                  <a:extLst>
                    <a:ext uri="{9D8B030D-6E8A-4147-A177-3AD203B41FA5}">
                      <a16:colId xmlns="" xmlns:a16="http://schemas.microsoft.com/office/drawing/2014/main" val="4121474095"/>
                    </a:ext>
                  </a:extLst>
                </a:gridCol>
                <a:gridCol w="2495216">
                  <a:extLst>
                    <a:ext uri="{9D8B030D-6E8A-4147-A177-3AD203B41FA5}">
                      <a16:colId xmlns="" xmlns:a16="http://schemas.microsoft.com/office/drawing/2014/main" val="136012162"/>
                    </a:ext>
                  </a:extLst>
                </a:gridCol>
              </a:tblGrid>
              <a:tr h="349395">
                <a:tc>
                  <a:txBody>
                    <a:bodyPr/>
                    <a:lstStyle/>
                    <a:p>
                      <a:endParaRPr lang="en-US" dirty="0"/>
                    </a:p>
                  </a:txBody>
                  <a:tcPr/>
                </a:tc>
                <a:tc>
                  <a:txBody>
                    <a:bodyPr/>
                    <a:lstStyle/>
                    <a:p>
                      <a:r>
                        <a:rPr lang="en-US" dirty="0" smtClean="0"/>
                        <a:t>Jan-Apr.</a:t>
                      </a:r>
                      <a:endParaRPr lang="en-US" dirty="0"/>
                    </a:p>
                  </a:txBody>
                  <a:tcPr/>
                </a:tc>
                <a:tc>
                  <a:txBody>
                    <a:bodyPr/>
                    <a:lstStyle/>
                    <a:p>
                      <a:r>
                        <a:rPr lang="en-US" dirty="0" smtClean="0"/>
                        <a:t>May-July</a:t>
                      </a:r>
                      <a:endParaRPr lang="en-US" dirty="0"/>
                    </a:p>
                  </a:txBody>
                  <a:tcPr/>
                </a:tc>
                <a:tc>
                  <a:txBody>
                    <a:bodyPr/>
                    <a:lstStyle/>
                    <a:p>
                      <a:r>
                        <a:rPr lang="en-US" dirty="0" smtClean="0"/>
                        <a:t>Aug-Sept</a:t>
                      </a:r>
                      <a:endParaRPr lang="en-US" dirty="0"/>
                    </a:p>
                  </a:txBody>
                  <a:tcPr/>
                </a:tc>
                <a:tc>
                  <a:txBody>
                    <a:bodyPr/>
                    <a:lstStyle/>
                    <a:p>
                      <a:r>
                        <a:rPr lang="en-US" dirty="0" smtClean="0"/>
                        <a:t>Oct-Dec</a:t>
                      </a:r>
                      <a:endParaRPr lang="en-US" dirty="0"/>
                    </a:p>
                  </a:txBody>
                  <a:tcPr/>
                </a:tc>
                <a:extLst>
                  <a:ext uri="{0D108BD9-81ED-4DB2-BD59-A6C34878D82A}">
                    <a16:rowId xmlns="" xmlns:a16="http://schemas.microsoft.com/office/drawing/2014/main" val="2603779536"/>
                  </a:ext>
                </a:extLst>
              </a:tr>
              <a:tr h="1031283">
                <a:tc>
                  <a:txBody>
                    <a:bodyPr/>
                    <a:lstStyle/>
                    <a:p>
                      <a:r>
                        <a:rPr lang="en-US" dirty="0" err="1" smtClean="0"/>
                        <a:t>Coster</a:t>
                      </a:r>
                      <a:endParaRPr lang="en-US" dirty="0"/>
                    </a:p>
                  </a:txBody>
                  <a:tcPr/>
                </a:tc>
                <a:tc>
                  <a:txBody>
                    <a:bodyPr/>
                    <a:lstStyle/>
                    <a:p>
                      <a:pPr marL="0" indent="0">
                        <a:buFont typeface="Arial" charset="0"/>
                        <a:buNone/>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baseline="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endParaRPr lang="en-US" sz="1800" b="0" i="0" u="none" strike="noStrike" kern="1200" dirty="0" smtClean="0">
                        <a:solidFill>
                          <a:schemeClr val="dk1"/>
                        </a:solidFill>
                        <a:effectLst/>
                        <a:latin typeface="+mn-lt"/>
                        <a:ea typeface="+mn-ea"/>
                        <a:cs typeface="+mn-cs"/>
                      </a:endParaRPr>
                    </a:p>
                    <a:p>
                      <a:endParaRPr lang="en-US" dirty="0"/>
                    </a:p>
                  </a:txBody>
                  <a:tcPr/>
                </a:tc>
                <a:tc>
                  <a:txBody>
                    <a:bodyPr/>
                    <a:lstStyle/>
                    <a:p>
                      <a:pPr marL="0" indent="0">
                        <a:buFont typeface="Arial" charset="0"/>
                        <a:buNone/>
                      </a:pPr>
                      <a:endParaRPr lang="en-US" sz="1800" b="0" i="0" u="none" strike="noStrike" kern="1200" dirty="0" smtClean="0">
                        <a:solidFill>
                          <a:schemeClr val="dk1"/>
                        </a:solidFill>
                        <a:effectLst/>
                        <a:latin typeface="+mn-lt"/>
                        <a:ea typeface="+mn-ea"/>
                        <a:cs typeface="+mn-cs"/>
                      </a:endParaRPr>
                    </a:p>
                    <a:p>
                      <a:endParaRPr lang="en-US" dirty="0"/>
                    </a:p>
                  </a:txBody>
                  <a:tcPr/>
                </a:tc>
                <a:extLst>
                  <a:ext uri="{0D108BD9-81ED-4DB2-BD59-A6C34878D82A}">
                    <a16:rowId xmlns="" xmlns:a16="http://schemas.microsoft.com/office/drawing/2014/main" val="1214877390"/>
                  </a:ext>
                </a:extLst>
              </a:tr>
              <a:tr h="1083035">
                <a:tc>
                  <a:txBody>
                    <a:bodyPr/>
                    <a:lstStyle/>
                    <a:p>
                      <a:r>
                        <a:rPr lang="en-US" dirty="0" smtClean="0"/>
                        <a:t>Emiliano</a:t>
                      </a:r>
                      <a:endParaRPr lang="en-US" dirty="0"/>
                    </a:p>
                  </a:txBody>
                  <a:tcPr/>
                </a:tc>
                <a:tc>
                  <a:txBody>
                    <a:bodyPr/>
                    <a:lstStyle/>
                    <a:p>
                      <a:pPr marL="0" indent="0">
                        <a:buFont typeface="Arial" charset="0"/>
                        <a:buNone/>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extLst>
                  <a:ext uri="{0D108BD9-81ED-4DB2-BD59-A6C34878D82A}">
                    <a16:rowId xmlns="" xmlns:a16="http://schemas.microsoft.com/office/drawing/2014/main" val="3722411991"/>
                  </a:ext>
                </a:extLst>
              </a:tr>
              <a:tr h="1083035">
                <a:tc>
                  <a:txBody>
                    <a:bodyPr/>
                    <a:lstStyle/>
                    <a:p>
                      <a:r>
                        <a:rPr lang="en-US" dirty="0" err="1" smtClean="0"/>
                        <a:t>Rui</a:t>
                      </a:r>
                      <a:endParaRPr lang="en-US" dirty="0"/>
                    </a:p>
                  </a:txBody>
                  <a:tcPr/>
                </a:tc>
                <a:tc>
                  <a:txBody>
                    <a:bodyPr/>
                    <a:lstStyle/>
                    <a:p>
                      <a:pPr marL="0" indent="0">
                        <a:buFont typeface="Arial" charset="0"/>
                        <a:buNone/>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r>
            </a:tbl>
          </a:graphicData>
        </a:graphic>
      </p:graphicFrame>
      <p:sp>
        <p:nvSpPr>
          <p:cNvPr id="5" name="Date Placeholder 4"/>
          <p:cNvSpPr>
            <a:spLocks noGrp="1"/>
          </p:cNvSpPr>
          <p:nvPr>
            <p:ph type="dt" sz="half" idx="10"/>
          </p:nvPr>
        </p:nvSpPr>
        <p:spPr/>
        <p:txBody>
          <a:bodyPr/>
          <a:lstStyle/>
          <a:p>
            <a:fld id="{076817E0-B2D4-4B40-8864-96B4FAC19E85}" type="datetime1">
              <a:rPr lang="sv-SE" smtClean="0"/>
              <a:t>2020-02-26</a:t>
            </a:fld>
            <a:endParaRPr lang="en-GB"/>
          </a:p>
        </p:txBody>
      </p:sp>
      <p:sp>
        <p:nvSpPr>
          <p:cNvPr id="6" name="Footer Placeholder 5"/>
          <p:cNvSpPr>
            <a:spLocks noGrp="1"/>
          </p:cNvSpPr>
          <p:nvPr>
            <p:ph type="ftr" sz="quarter" idx="11"/>
          </p:nvPr>
        </p:nvSpPr>
        <p:spPr/>
        <p:txBody>
          <a:bodyPr/>
          <a:lstStyle/>
          <a:p>
            <a:r>
              <a:rPr lang="en-GB" smtClean="0"/>
              <a:t>Jonsson</a:t>
            </a:r>
            <a:endParaRPr lang="en-GB"/>
          </a:p>
        </p:txBody>
      </p:sp>
      <p:sp>
        <p:nvSpPr>
          <p:cNvPr id="7" name="Slide Number Placeholder 6"/>
          <p:cNvSpPr>
            <a:spLocks noGrp="1"/>
          </p:cNvSpPr>
          <p:nvPr>
            <p:ph type="sldNum" sz="quarter" idx="12"/>
          </p:nvPr>
        </p:nvSpPr>
        <p:spPr/>
        <p:txBody>
          <a:bodyPr/>
          <a:lstStyle/>
          <a:p>
            <a:fld id="{E7820E0F-EF6C-A547-9B31-51BCDFCAA598}" type="slidenum">
              <a:rPr lang="en-GB" smtClean="0"/>
              <a:t>25</a:t>
            </a:fld>
            <a:endParaRPr lang="en-GB"/>
          </a:p>
        </p:txBody>
      </p:sp>
    </p:spTree>
    <p:extLst>
      <p:ext uri="{BB962C8B-B14F-4D97-AF65-F5344CB8AC3E}">
        <p14:creationId xmlns:p14="http://schemas.microsoft.com/office/powerpoint/2010/main" val="1288960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US" dirty="0"/>
              <a:t>Timeline for 2020 </a:t>
            </a:r>
            <a:r>
              <a:rPr lang="en-US" i="1" dirty="0" smtClean="0"/>
              <a:t>deliverable</a:t>
            </a:r>
            <a:r>
              <a:rPr lang="en-US" dirty="0" smtClean="0"/>
              <a:t>: Moving boundary</a:t>
            </a:r>
            <a:endParaRPr lang="en-US" dirty="0"/>
          </a:p>
        </p:txBody>
      </p:sp>
      <p:graphicFrame>
        <p:nvGraphicFramePr>
          <p:cNvPr id="3" name="Table 2">
            <a:extLst>
              <a:ext uri="{FF2B5EF4-FFF2-40B4-BE49-F238E27FC236}">
                <a16:creationId xmlns=""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1580917681"/>
              </p:ext>
            </p:extLst>
          </p:nvPr>
        </p:nvGraphicFramePr>
        <p:xfrm>
          <a:off x="89615" y="1176824"/>
          <a:ext cx="11988801" cy="2707683"/>
        </p:xfrm>
        <a:graphic>
          <a:graphicData uri="http://schemas.openxmlformats.org/drawingml/2006/table">
            <a:tbl>
              <a:tblPr firstRow="1" bandRow="1">
                <a:tableStyleId>{5C22544A-7EE6-4342-B048-85BDC9FD1C3A}</a:tableStyleId>
              </a:tblPr>
              <a:tblGrid>
                <a:gridCol w="1006212">
                  <a:extLst>
                    <a:ext uri="{9D8B030D-6E8A-4147-A177-3AD203B41FA5}">
                      <a16:colId xmlns="" xmlns:a16="http://schemas.microsoft.com/office/drawing/2014/main" val="2087274031"/>
                    </a:ext>
                  </a:extLst>
                </a:gridCol>
                <a:gridCol w="2676073">
                  <a:extLst>
                    <a:ext uri="{9D8B030D-6E8A-4147-A177-3AD203B41FA5}">
                      <a16:colId xmlns="" xmlns:a16="http://schemas.microsoft.com/office/drawing/2014/main" val="2057533408"/>
                    </a:ext>
                  </a:extLst>
                </a:gridCol>
                <a:gridCol w="2743200"/>
                <a:gridCol w="2724150">
                  <a:extLst>
                    <a:ext uri="{9D8B030D-6E8A-4147-A177-3AD203B41FA5}">
                      <a16:colId xmlns="" xmlns:a16="http://schemas.microsoft.com/office/drawing/2014/main" val="4121474095"/>
                    </a:ext>
                  </a:extLst>
                </a:gridCol>
                <a:gridCol w="2839166">
                  <a:extLst>
                    <a:ext uri="{9D8B030D-6E8A-4147-A177-3AD203B41FA5}">
                      <a16:colId xmlns="" xmlns:a16="http://schemas.microsoft.com/office/drawing/2014/main" val="136012162"/>
                    </a:ext>
                  </a:extLst>
                </a:gridCol>
              </a:tblGrid>
              <a:tr h="349395">
                <a:tc>
                  <a:txBody>
                    <a:bodyPr/>
                    <a:lstStyle/>
                    <a:p>
                      <a:endParaRPr lang="en-US" dirty="0"/>
                    </a:p>
                  </a:txBody>
                  <a:tcPr/>
                </a:tc>
                <a:tc>
                  <a:txBody>
                    <a:bodyPr/>
                    <a:lstStyle/>
                    <a:p>
                      <a:r>
                        <a:rPr lang="en-US" dirty="0" smtClean="0"/>
                        <a:t>Jan-Apr.</a:t>
                      </a:r>
                      <a:endParaRPr lang="en-US" dirty="0"/>
                    </a:p>
                  </a:txBody>
                  <a:tcPr/>
                </a:tc>
                <a:tc>
                  <a:txBody>
                    <a:bodyPr/>
                    <a:lstStyle/>
                    <a:p>
                      <a:r>
                        <a:rPr lang="en-US" dirty="0" smtClean="0"/>
                        <a:t>May-July</a:t>
                      </a:r>
                      <a:endParaRPr lang="en-US" dirty="0"/>
                    </a:p>
                  </a:txBody>
                  <a:tcPr/>
                </a:tc>
                <a:tc>
                  <a:txBody>
                    <a:bodyPr/>
                    <a:lstStyle/>
                    <a:p>
                      <a:r>
                        <a:rPr lang="en-US" dirty="0" smtClean="0"/>
                        <a:t>Aug-Sept</a:t>
                      </a:r>
                      <a:endParaRPr lang="en-US" dirty="0"/>
                    </a:p>
                  </a:txBody>
                  <a:tcPr/>
                </a:tc>
                <a:tc>
                  <a:txBody>
                    <a:bodyPr/>
                    <a:lstStyle/>
                    <a:p>
                      <a:r>
                        <a:rPr lang="en-US" dirty="0" smtClean="0"/>
                        <a:t>Oct-Dec</a:t>
                      </a:r>
                      <a:endParaRPr lang="en-US" dirty="0"/>
                    </a:p>
                  </a:txBody>
                  <a:tcPr/>
                </a:tc>
                <a:extLst>
                  <a:ext uri="{0D108BD9-81ED-4DB2-BD59-A6C34878D82A}">
                    <a16:rowId xmlns="" xmlns:a16="http://schemas.microsoft.com/office/drawing/2014/main" val="2603779536"/>
                  </a:ext>
                </a:extLst>
              </a:tr>
              <a:tr h="878883">
                <a:tc>
                  <a:txBody>
                    <a:bodyPr/>
                    <a:lstStyle/>
                    <a:p>
                      <a:r>
                        <a:rPr lang="en-US" dirty="0" smtClean="0"/>
                        <a:t>Jorge</a:t>
                      </a:r>
                      <a:endParaRPr lang="en-US" dirty="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Moving boundary</a:t>
                      </a:r>
                    </a:p>
                    <a:p>
                      <a:pPr marL="0" indent="0">
                        <a:buFont typeface="Arial" charset="0"/>
                        <a:buNone/>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Moving boundary</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Core-edge</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Moving boundary</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baseline="0" dirty="0" smtClean="0">
                          <a:solidFill>
                            <a:schemeClr val="dk1"/>
                          </a:solidFill>
                          <a:effectLst/>
                          <a:latin typeface="+mn-lt"/>
                          <a:ea typeface="+mn-ea"/>
                          <a:cs typeface="+mn-cs"/>
                        </a:rPr>
                        <a:t>Verification</a:t>
                      </a:r>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Training</a:t>
                      </a:r>
                    </a:p>
                  </a:txBody>
                  <a:tcPr/>
                </a:tc>
                <a:extLst>
                  <a:ext uri="{0D108BD9-81ED-4DB2-BD59-A6C34878D82A}">
                    <a16:rowId xmlns="" xmlns:a16="http://schemas.microsoft.com/office/drawing/2014/main" val="1214877390"/>
                  </a:ext>
                </a:extLst>
              </a:tr>
              <a:tr h="1083035">
                <a:tc>
                  <a:txBody>
                    <a:bodyPr/>
                    <a:lstStyle/>
                    <a:p>
                      <a:r>
                        <a:rPr lang="en-US" dirty="0" smtClean="0"/>
                        <a:t>Daniel</a:t>
                      </a:r>
                      <a:endParaRPr lang="en-US" dirty="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30-40% WIMAS-2</a:t>
                      </a:r>
                    </a:p>
                    <a:p>
                      <a:pPr marL="285750" indent="-285750">
                        <a:buFont typeface="Arial" charset="0"/>
                        <a:buChar char="•"/>
                      </a:pPr>
                      <a:r>
                        <a:rPr lang="en-US" sz="1800" b="0" i="0" u="none" strike="noStrike" kern="1200" dirty="0" smtClean="0">
                          <a:solidFill>
                            <a:schemeClr val="dk1"/>
                          </a:solidFill>
                          <a:effectLst/>
                          <a:latin typeface="+mn-lt"/>
                          <a:ea typeface="+mn-ea"/>
                          <a:cs typeface="+mn-cs"/>
                        </a:rPr>
                        <a:t>Database actors</a:t>
                      </a:r>
                    </a:p>
                    <a:p>
                      <a:pPr marL="285750" indent="-285750">
                        <a:buFont typeface="Arial" charset="0"/>
                        <a:buChar char="•"/>
                      </a:pPr>
                      <a:r>
                        <a:rPr lang="en-US" sz="1800" b="0" i="0" u="none" strike="noStrike" kern="1200" dirty="0" smtClean="0">
                          <a:solidFill>
                            <a:schemeClr val="dk1"/>
                          </a:solidFill>
                          <a:effectLst/>
                          <a:latin typeface="+mn-lt"/>
                          <a:ea typeface="+mn-ea"/>
                          <a:cs typeface="+mn-cs"/>
                        </a:rPr>
                        <a:t>Workflow development</a:t>
                      </a:r>
                    </a:p>
                    <a:p>
                      <a:pPr marL="285750" indent="-285750">
                        <a:buFont typeface="Arial" charset="0"/>
                        <a:buChar char="•"/>
                      </a:pPr>
                      <a:r>
                        <a:rPr lang="en-US" sz="1800" b="0" i="0" u="none" strike="noStrike" kern="1200" dirty="0" smtClean="0">
                          <a:solidFill>
                            <a:schemeClr val="dk1"/>
                          </a:solidFill>
                          <a:effectLst/>
                          <a:latin typeface="+mn-lt"/>
                          <a:ea typeface="+mn-ea"/>
                          <a:cs typeface="+mn-cs"/>
                        </a:rPr>
                        <a:t>Verification</a:t>
                      </a:r>
                    </a:p>
                    <a:p>
                      <a:pPr marL="285750" indent="-285750">
                        <a:buFont typeface="Arial" charset="0"/>
                        <a:buChar char="•"/>
                      </a:pPr>
                      <a:r>
                        <a:rPr lang="en-US" sz="1800" b="0" i="0" u="none" strike="noStrike" kern="1200" dirty="0" smtClean="0">
                          <a:solidFill>
                            <a:schemeClr val="dk1"/>
                          </a:solidFill>
                          <a:effectLst/>
                          <a:latin typeface="+mn-lt"/>
                          <a:ea typeface="+mn-ea"/>
                          <a:cs typeface="+mn-cs"/>
                        </a:rPr>
                        <a:t>Moving boundary</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50% WIMAS-2</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Moving boundary</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Workflow development</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Verification</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60-70% WIMAS-2</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Moving boundary</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Workflow development</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Verification</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60-70% WIMAS-2</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Training</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Verification</a:t>
                      </a: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extLst>
                  <a:ext uri="{0D108BD9-81ED-4DB2-BD59-A6C34878D82A}">
                    <a16:rowId xmlns="" xmlns:a16="http://schemas.microsoft.com/office/drawing/2014/main" val="3722411991"/>
                  </a:ext>
                </a:extLst>
              </a:tr>
            </a:tbl>
          </a:graphicData>
        </a:graphic>
      </p:graphicFrame>
      <p:sp>
        <p:nvSpPr>
          <p:cNvPr id="4" name="Date Placeholder 3"/>
          <p:cNvSpPr>
            <a:spLocks noGrp="1"/>
          </p:cNvSpPr>
          <p:nvPr>
            <p:ph type="dt" sz="half" idx="10"/>
          </p:nvPr>
        </p:nvSpPr>
        <p:spPr/>
        <p:txBody>
          <a:bodyPr/>
          <a:lstStyle/>
          <a:p>
            <a:fld id="{06323E6E-3296-9D47-A0C2-F41A18685599}"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26</a:t>
            </a:fld>
            <a:endParaRPr lang="en-GB"/>
          </a:p>
        </p:txBody>
      </p:sp>
    </p:spTree>
    <p:extLst>
      <p:ext uri="{BB962C8B-B14F-4D97-AF65-F5344CB8AC3E}">
        <p14:creationId xmlns:p14="http://schemas.microsoft.com/office/powerpoint/2010/main" val="17856983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US" dirty="0"/>
              <a:t>Timeline for 2020 </a:t>
            </a:r>
            <a:r>
              <a:rPr lang="en-US" i="1" dirty="0"/>
              <a:t>deliverable</a:t>
            </a:r>
            <a:r>
              <a:rPr lang="en-US" dirty="0" smtClean="0"/>
              <a:t>: Verification on ITER scenarios</a:t>
            </a:r>
            <a:endParaRPr lang="en-US" dirty="0"/>
          </a:p>
        </p:txBody>
      </p:sp>
      <p:graphicFrame>
        <p:nvGraphicFramePr>
          <p:cNvPr id="3" name="Table 2">
            <a:extLst>
              <a:ext uri="{FF2B5EF4-FFF2-40B4-BE49-F238E27FC236}">
                <a16:creationId xmlns=""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500747976"/>
              </p:ext>
            </p:extLst>
          </p:nvPr>
        </p:nvGraphicFramePr>
        <p:xfrm>
          <a:off x="89615" y="1176824"/>
          <a:ext cx="11988801" cy="4283435"/>
        </p:xfrm>
        <a:graphic>
          <a:graphicData uri="http://schemas.openxmlformats.org/drawingml/2006/table">
            <a:tbl>
              <a:tblPr firstRow="1" bandRow="1">
                <a:tableStyleId>{5C22544A-7EE6-4342-B048-85BDC9FD1C3A}</a:tableStyleId>
              </a:tblPr>
              <a:tblGrid>
                <a:gridCol w="1006212">
                  <a:extLst>
                    <a:ext uri="{9D8B030D-6E8A-4147-A177-3AD203B41FA5}">
                      <a16:colId xmlns="" xmlns:a16="http://schemas.microsoft.com/office/drawing/2014/main" val="2087274031"/>
                    </a:ext>
                  </a:extLst>
                </a:gridCol>
                <a:gridCol w="3171373">
                  <a:extLst>
                    <a:ext uri="{9D8B030D-6E8A-4147-A177-3AD203B41FA5}">
                      <a16:colId xmlns="" xmlns:a16="http://schemas.microsoft.com/office/drawing/2014/main" val="2057533408"/>
                    </a:ext>
                  </a:extLst>
                </a:gridCol>
                <a:gridCol w="2638652"/>
                <a:gridCol w="2677348">
                  <a:extLst>
                    <a:ext uri="{9D8B030D-6E8A-4147-A177-3AD203B41FA5}">
                      <a16:colId xmlns="" xmlns:a16="http://schemas.microsoft.com/office/drawing/2014/main" val="4121474095"/>
                    </a:ext>
                  </a:extLst>
                </a:gridCol>
                <a:gridCol w="2495216">
                  <a:extLst>
                    <a:ext uri="{9D8B030D-6E8A-4147-A177-3AD203B41FA5}">
                      <a16:colId xmlns="" xmlns:a16="http://schemas.microsoft.com/office/drawing/2014/main" val="136012162"/>
                    </a:ext>
                  </a:extLst>
                </a:gridCol>
              </a:tblGrid>
              <a:tr h="349395">
                <a:tc>
                  <a:txBody>
                    <a:bodyPr/>
                    <a:lstStyle/>
                    <a:p>
                      <a:endParaRPr lang="en-US" dirty="0"/>
                    </a:p>
                  </a:txBody>
                  <a:tcPr/>
                </a:tc>
                <a:tc>
                  <a:txBody>
                    <a:bodyPr/>
                    <a:lstStyle/>
                    <a:p>
                      <a:r>
                        <a:rPr lang="en-US" dirty="0" smtClean="0"/>
                        <a:t>Jan-Apr.</a:t>
                      </a:r>
                      <a:endParaRPr lang="en-US" dirty="0"/>
                    </a:p>
                  </a:txBody>
                  <a:tcPr/>
                </a:tc>
                <a:tc>
                  <a:txBody>
                    <a:bodyPr/>
                    <a:lstStyle/>
                    <a:p>
                      <a:r>
                        <a:rPr lang="en-US" dirty="0" smtClean="0"/>
                        <a:t>May-July</a:t>
                      </a:r>
                      <a:endParaRPr lang="en-US" dirty="0"/>
                    </a:p>
                  </a:txBody>
                  <a:tcPr/>
                </a:tc>
                <a:tc>
                  <a:txBody>
                    <a:bodyPr/>
                    <a:lstStyle/>
                    <a:p>
                      <a:r>
                        <a:rPr lang="en-US" dirty="0" smtClean="0"/>
                        <a:t>Aug-Sept</a:t>
                      </a:r>
                      <a:endParaRPr lang="en-US" dirty="0"/>
                    </a:p>
                  </a:txBody>
                  <a:tcPr/>
                </a:tc>
                <a:tc>
                  <a:txBody>
                    <a:bodyPr/>
                    <a:lstStyle/>
                    <a:p>
                      <a:r>
                        <a:rPr lang="en-US" dirty="0" smtClean="0"/>
                        <a:t>Oct-Dec</a:t>
                      </a:r>
                      <a:endParaRPr lang="en-US" dirty="0"/>
                    </a:p>
                  </a:txBody>
                  <a:tcPr/>
                </a:tc>
                <a:extLst>
                  <a:ext uri="{0D108BD9-81ED-4DB2-BD59-A6C34878D82A}">
                    <a16:rowId xmlns="" xmlns:a16="http://schemas.microsoft.com/office/drawing/2014/main" val="2603779536"/>
                  </a:ext>
                </a:extLst>
              </a:tr>
              <a:tr h="2707813">
                <a:tc>
                  <a:txBody>
                    <a:bodyPr/>
                    <a:lstStyle/>
                    <a:p>
                      <a:r>
                        <a:rPr lang="en-US" dirty="0" smtClean="0"/>
                        <a:t>Nathan</a:t>
                      </a:r>
                      <a:endParaRPr lang="en-US" dirty="0"/>
                    </a:p>
                  </a:txBody>
                  <a:tcPr/>
                </a:tc>
                <a:tc>
                  <a:txBody>
                    <a:bodyPr/>
                    <a:lstStyle/>
                    <a:p>
                      <a:pPr marL="0" indent="0">
                        <a:buFont typeface="Arial" charset="0"/>
                        <a:buNone/>
                      </a:pPr>
                      <a:r>
                        <a:rPr lang="en-US" sz="1800" b="0" i="1" u="none" strike="noStrike" kern="1200" dirty="0" smtClean="0">
                          <a:solidFill>
                            <a:schemeClr val="dk1"/>
                          </a:solidFill>
                          <a:effectLst/>
                          <a:latin typeface="+mn-lt"/>
                          <a:ea typeface="+mn-ea"/>
                          <a:cs typeface="+mn-cs"/>
                        </a:rPr>
                        <a:t>Verification</a:t>
                      </a:r>
                    </a:p>
                    <a:p>
                      <a:pPr marL="285750" indent="-285750">
                        <a:buFont typeface="Arial" charset="0"/>
                        <a:buChar char="•"/>
                      </a:pPr>
                      <a:r>
                        <a:rPr lang="en-US" sz="1800" b="0" i="0" u="none" strike="noStrike" kern="1200" dirty="0" smtClean="0">
                          <a:solidFill>
                            <a:schemeClr val="dk1"/>
                          </a:solidFill>
                          <a:effectLst/>
                          <a:latin typeface="+mn-lt"/>
                          <a:ea typeface="+mn-ea"/>
                          <a:cs typeface="+mn-cs"/>
                        </a:rPr>
                        <a:t>Receive data from ITER.</a:t>
                      </a:r>
                    </a:p>
                    <a:p>
                      <a:pPr marL="285750" indent="-285750">
                        <a:buFont typeface="Arial" charset="0"/>
                        <a:buChar char="•"/>
                      </a:pPr>
                      <a:r>
                        <a:rPr lang="en-US" sz="1800" b="0" i="0" u="none" strike="noStrike" kern="1200" dirty="0" smtClean="0">
                          <a:solidFill>
                            <a:schemeClr val="dk1"/>
                          </a:solidFill>
                          <a:effectLst/>
                          <a:latin typeface="+mn-lt"/>
                          <a:ea typeface="+mn-ea"/>
                          <a:cs typeface="+mn-cs"/>
                        </a:rPr>
                        <a:t>Document data provenance.</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Ensure data is complete.</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Translate data into CPOs.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Design </a:t>
                      </a:r>
                      <a:r>
                        <a:rPr lang="en-US" sz="1800" b="0" i="0" u="none" strike="noStrike" kern="1200" dirty="0" err="1" smtClean="0">
                          <a:solidFill>
                            <a:schemeClr val="dk1"/>
                          </a:solidFill>
                          <a:effectLst/>
                          <a:latin typeface="+mn-lt"/>
                          <a:ea typeface="+mn-ea"/>
                          <a:cs typeface="+mn-cs"/>
                        </a:rPr>
                        <a:t>param</a:t>
                      </a:r>
                      <a:r>
                        <a:rPr lang="en-US" sz="1800" b="0" i="0" u="none" strike="noStrike" kern="1200" dirty="0" smtClean="0">
                          <a:solidFill>
                            <a:schemeClr val="dk1"/>
                          </a:solidFill>
                          <a:effectLst/>
                          <a:latin typeface="+mn-lt"/>
                          <a:ea typeface="+mn-ea"/>
                          <a:cs typeface="+mn-cs"/>
                        </a:rPr>
                        <a:t>-files.</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1" u="none" strike="noStrike" kern="1200" dirty="0" smtClean="0">
                          <a:solidFill>
                            <a:schemeClr val="dk1"/>
                          </a:solidFill>
                          <a:effectLst/>
                          <a:latin typeface="+mn-lt"/>
                          <a:ea typeface="+mn-ea"/>
                          <a:cs typeface="+mn-cs"/>
                        </a:rPr>
                        <a:t>cpo2ids: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Development/support</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1" u="none" strike="noStrike" kern="1200" dirty="0" err="1" smtClean="0">
                          <a:solidFill>
                            <a:schemeClr val="dk1"/>
                          </a:solidFill>
                          <a:effectLst/>
                          <a:latin typeface="+mn-lt"/>
                          <a:ea typeface="+mn-ea"/>
                          <a:cs typeface="+mn-cs"/>
                        </a:rPr>
                        <a:t>Visualisation</a:t>
                      </a:r>
                      <a:r>
                        <a:rPr lang="en-US" sz="1800" b="0" i="0" u="none" strike="noStrike" kern="1200" dirty="0" smtClean="0">
                          <a:solidFill>
                            <a:schemeClr val="dk1"/>
                          </a:solidFill>
                          <a:effectLst/>
                          <a:latin typeface="+mn-lt"/>
                          <a:ea typeface="+mn-ea"/>
                          <a:cs typeface="+mn-cs"/>
                        </a:rPr>
                        <a:t>:</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Learn</a:t>
                      </a:r>
                      <a:r>
                        <a:rPr lang="en-US" sz="1800" b="0" i="0" u="none" strike="noStrike" kern="1200" baseline="0" dirty="0" smtClean="0">
                          <a:solidFill>
                            <a:schemeClr val="dk1"/>
                          </a:solidFill>
                          <a:effectLst/>
                          <a:latin typeface="+mn-lt"/>
                          <a:ea typeface="+mn-ea"/>
                          <a:cs typeface="+mn-cs"/>
                        </a:rPr>
                        <a:t> to add plots in </a:t>
                      </a:r>
                      <a:r>
                        <a:rPr lang="en-US" sz="1800" b="0" i="0" u="none" strike="noStrike" kern="1200" baseline="0" dirty="0" err="1" smtClean="0">
                          <a:solidFill>
                            <a:schemeClr val="dk1"/>
                          </a:solidFill>
                          <a:effectLst/>
                          <a:latin typeface="+mn-lt"/>
                          <a:ea typeface="+mn-ea"/>
                          <a:cs typeface="+mn-cs"/>
                        </a:rPr>
                        <a:t>viz</a:t>
                      </a:r>
                      <a:r>
                        <a:rPr lang="en-US" sz="1800" b="0" i="0" u="none" strike="noStrike" kern="1200" baseline="0" dirty="0" smtClean="0">
                          <a:solidFill>
                            <a:schemeClr val="dk1"/>
                          </a:solidFill>
                          <a:effectLst/>
                          <a:latin typeface="+mn-lt"/>
                          <a:ea typeface="+mn-ea"/>
                          <a:cs typeface="+mn-cs"/>
                        </a:rPr>
                        <a:t>/ETS</a:t>
                      </a: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1" u="none" strike="noStrike" kern="1200" dirty="0" smtClean="0">
                          <a:solidFill>
                            <a:schemeClr val="dk1"/>
                          </a:solidFill>
                          <a:effectLst/>
                          <a:latin typeface="+mn-lt"/>
                          <a:ea typeface="+mn-ea"/>
                          <a:cs typeface="+mn-cs"/>
                        </a:rPr>
                        <a:t>Verification</a:t>
                      </a:r>
                      <a:endParaRPr lang="en-US" sz="1800" b="0" i="0" u="none" strike="noStrike"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Verification</a:t>
                      </a:r>
                      <a:r>
                        <a:rPr lang="en-US" sz="1800" b="0" i="0" u="none" strike="noStrike" kern="1200" baseline="0" dirty="0" smtClean="0">
                          <a:solidFill>
                            <a:schemeClr val="dk1"/>
                          </a:solidFill>
                          <a:effectLst/>
                          <a:latin typeface="+mn-lt"/>
                          <a:ea typeface="+mn-ea"/>
                          <a:cs typeface="+mn-cs"/>
                        </a:rPr>
                        <a:t> of </a:t>
                      </a:r>
                      <a:r>
                        <a:rPr lang="en-US" sz="1800" b="0" i="0" u="none" strike="noStrike" kern="1200" dirty="0" smtClean="0">
                          <a:solidFill>
                            <a:schemeClr val="dk1"/>
                          </a:solidFill>
                          <a:effectLst/>
                          <a:latin typeface="+mn-lt"/>
                          <a:ea typeface="+mn-ea"/>
                          <a:cs typeface="+mn-cs"/>
                        </a:rPr>
                        <a:t>sub-WFs</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1" u="none" strike="noStrike" kern="1200" dirty="0" err="1" smtClean="0">
                          <a:solidFill>
                            <a:schemeClr val="dk1"/>
                          </a:solidFill>
                          <a:effectLst/>
                          <a:latin typeface="+mn-lt"/>
                          <a:ea typeface="+mn-ea"/>
                          <a:cs typeface="+mn-cs"/>
                        </a:rPr>
                        <a:t>Visualisation</a:t>
                      </a:r>
                      <a:r>
                        <a:rPr lang="en-US" sz="1800" b="0" i="0" u="none" strike="noStrike" kern="1200" dirty="0" smtClean="0">
                          <a:solidFill>
                            <a:schemeClr val="dk1"/>
                          </a:solidFill>
                          <a:effectLst/>
                          <a:latin typeface="+mn-lt"/>
                          <a:ea typeface="+mn-ea"/>
                          <a:cs typeface="+mn-cs"/>
                        </a:rPr>
                        <a:t>:</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Support for</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viz</a:t>
                      </a:r>
                      <a:r>
                        <a:rPr lang="en-US" sz="1800" b="0" i="0" u="none" strike="noStrike" kern="1200" baseline="0" dirty="0" smtClean="0">
                          <a:solidFill>
                            <a:schemeClr val="dk1"/>
                          </a:solidFill>
                          <a:effectLst/>
                          <a:latin typeface="+mn-lt"/>
                          <a:ea typeface="+mn-ea"/>
                          <a:cs typeface="+mn-cs"/>
                        </a:rPr>
                        <a:t>/ETS</a:t>
                      </a:r>
                      <a:endParaRPr lang="en-US" sz="1800" b="0" i="0" u="none" strike="noStrike"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1" u="none" strike="noStrike" kern="1200" dirty="0" smtClean="0">
                          <a:solidFill>
                            <a:schemeClr val="dk1"/>
                          </a:solidFill>
                          <a:effectLst/>
                          <a:latin typeface="+mn-lt"/>
                          <a:ea typeface="+mn-ea"/>
                          <a:cs typeface="+mn-cs"/>
                        </a:rPr>
                        <a:t>Verification</a:t>
                      </a:r>
                      <a:endParaRPr lang="en-US" sz="1800" b="0" i="0" u="none" strike="noStrike"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Verification</a:t>
                      </a:r>
                      <a:r>
                        <a:rPr lang="en-US" sz="1800" b="0" i="0" u="none" strike="noStrike" kern="1200" baseline="0" dirty="0" smtClean="0">
                          <a:solidFill>
                            <a:schemeClr val="dk1"/>
                          </a:solidFill>
                          <a:effectLst/>
                          <a:latin typeface="+mn-lt"/>
                          <a:ea typeface="+mn-ea"/>
                          <a:cs typeface="+mn-cs"/>
                        </a:rPr>
                        <a:t> of </a:t>
                      </a:r>
                      <a:r>
                        <a:rPr lang="en-US" sz="1800" b="0" i="0" u="none" strike="noStrike" kern="1200" dirty="0" smtClean="0">
                          <a:solidFill>
                            <a:schemeClr val="dk1"/>
                          </a:solidFill>
                          <a:effectLst/>
                          <a:latin typeface="+mn-lt"/>
                          <a:ea typeface="+mn-ea"/>
                          <a:cs typeface="+mn-cs"/>
                        </a:rPr>
                        <a:t>sub-WFs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Scenarios</a:t>
                      </a:r>
                      <a:r>
                        <a:rPr lang="en-US" sz="1800" b="0" i="0" u="none" strike="noStrike" kern="1200" baseline="0" dirty="0" smtClean="0">
                          <a:solidFill>
                            <a:schemeClr val="dk1"/>
                          </a:solidFill>
                          <a:effectLst/>
                          <a:latin typeface="+mn-lt"/>
                          <a:ea typeface="+mn-ea"/>
                          <a:cs typeface="+mn-cs"/>
                        </a:rPr>
                        <a:t> verification</a:t>
                      </a:r>
                      <a:endParaRPr lang="en-US" sz="1800" b="0" i="0" u="none" strike="noStrike"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1" u="none" strike="noStrike" kern="1200" dirty="0" err="1" smtClean="0">
                          <a:solidFill>
                            <a:schemeClr val="dk1"/>
                          </a:solidFill>
                          <a:effectLst/>
                          <a:latin typeface="+mn-lt"/>
                          <a:ea typeface="+mn-ea"/>
                          <a:cs typeface="+mn-cs"/>
                        </a:rPr>
                        <a:t>Visualisation</a:t>
                      </a:r>
                      <a:r>
                        <a:rPr lang="en-US" sz="1800" b="0" i="0" u="none" strike="noStrike" kern="1200" dirty="0" smtClean="0">
                          <a:solidFill>
                            <a:schemeClr val="dk1"/>
                          </a:solidFill>
                          <a:effectLst/>
                          <a:latin typeface="+mn-lt"/>
                          <a:ea typeface="+mn-ea"/>
                          <a:cs typeface="+mn-cs"/>
                        </a:rPr>
                        <a:t>:</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Support for</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viz</a:t>
                      </a:r>
                      <a:r>
                        <a:rPr lang="en-US" sz="1800" b="0" i="0" u="none" strike="noStrike" kern="1200" baseline="0" dirty="0" smtClean="0">
                          <a:solidFill>
                            <a:schemeClr val="dk1"/>
                          </a:solidFill>
                          <a:effectLst/>
                          <a:latin typeface="+mn-lt"/>
                          <a:ea typeface="+mn-ea"/>
                          <a:cs typeface="+mn-cs"/>
                        </a:rPr>
                        <a:t>/ETS</a:t>
                      </a:r>
                      <a:endParaRPr lang="en-US" sz="1800" b="0" i="0" u="none" strike="noStrike"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endParaRPr lang="en-US" sz="1800" b="0" i="0" u="none" strike="noStrike" kern="1200" baseline="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endParaRPr lang="en-US" sz="1800" b="0" i="0" u="none" strike="noStrike" kern="1200" dirty="0" smtClean="0">
                        <a:solidFill>
                          <a:schemeClr val="dk1"/>
                        </a:solidFill>
                        <a:effectLst/>
                        <a:latin typeface="+mn-lt"/>
                        <a:ea typeface="+mn-ea"/>
                        <a:cs typeface="+mn-cs"/>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1" u="none" strike="noStrike" kern="1200" dirty="0" smtClean="0">
                          <a:solidFill>
                            <a:schemeClr val="dk1"/>
                          </a:solidFill>
                          <a:effectLst/>
                          <a:latin typeface="+mn-lt"/>
                          <a:ea typeface="+mn-ea"/>
                          <a:cs typeface="+mn-cs"/>
                        </a:rPr>
                        <a:t>Verification</a:t>
                      </a:r>
                      <a:endParaRPr lang="en-US" sz="1800" b="0" i="0" u="none" strike="noStrike" kern="1200" dirty="0" smtClean="0">
                        <a:solidFill>
                          <a:schemeClr val="dk1"/>
                        </a:solidFill>
                        <a:effectLst/>
                        <a:latin typeface="+mn-lt"/>
                        <a:ea typeface="+mn-ea"/>
                        <a:cs typeface="+mn-cs"/>
                      </a:endParaRPr>
                    </a:p>
                    <a:p>
                      <a:pPr marL="285750" indent="-285750">
                        <a:buFont typeface="Arial" charset="0"/>
                        <a:buChar char="•"/>
                      </a:pPr>
                      <a:r>
                        <a:rPr lang="en-US" sz="1800" b="0" i="0" u="none" strike="noStrike" kern="1200" dirty="0" smtClean="0">
                          <a:solidFill>
                            <a:schemeClr val="dk1"/>
                          </a:solidFill>
                          <a:effectLst/>
                          <a:latin typeface="+mn-lt"/>
                          <a:ea typeface="+mn-ea"/>
                          <a:cs typeface="+mn-cs"/>
                        </a:rPr>
                        <a:t>Scenarios</a:t>
                      </a:r>
                      <a:r>
                        <a:rPr lang="en-US" sz="1800" b="0" i="0" u="none" strike="noStrike" kern="1200" baseline="0" dirty="0" smtClean="0">
                          <a:solidFill>
                            <a:schemeClr val="dk1"/>
                          </a:solidFill>
                          <a:effectLst/>
                          <a:latin typeface="+mn-lt"/>
                          <a:ea typeface="+mn-ea"/>
                          <a:cs typeface="+mn-cs"/>
                        </a:rPr>
                        <a:t> verification</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Write report.</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1" u="none" strike="noStrike" kern="1200" dirty="0" err="1" smtClean="0">
                          <a:solidFill>
                            <a:schemeClr val="dk1"/>
                          </a:solidFill>
                          <a:effectLst/>
                          <a:latin typeface="+mn-lt"/>
                          <a:ea typeface="+mn-ea"/>
                          <a:cs typeface="+mn-cs"/>
                        </a:rPr>
                        <a:t>Visualisation</a:t>
                      </a:r>
                      <a:r>
                        <a:rPr lang="en-US" sz="1800" b="0" i="0" u="none" strike="noStrike" kern="1200" dirty="0" smtClean="0">
                          <a:solidFill>
                            <a:schemeClr val="dk1"/>
                          </a:solidFill>
                          <a:effectLst/>
                          <a:latin typeface="+mn-lt"/>
                          <a:ea typeface="+mn-ea"/>
                          <a:cs typeface="+mn-cs"/>
                        </a:rPr>
                        <a:t>:</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Support for</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viz</a:t>
                      </a:r>
                      <a:r>
                        <a:rPr lang="en-US" sz="1800" b="0" i="0" u="none" strike="noStrike" kern="1200" baseline="0" dirty="0" smtClean="0">
                          <a:solidFill>
                            <a:schemeClr val="dk1"/>
                          </a:solidFill>
                          <a:effectLst/>
                          <a:latin typeface="+mn-lt"/>
                          <a:ea typeface="+mn-ea"/>
                          <a:cs typeface="+mn-cs"/>
                        </a:rPr>
                        <a:t>/ETS</a:t>
                      </a:r>
                      <a:endParaRPr lang="en-US" sz="1800" b="0" i="0" u="none" strike="noStrike" kern="1200" dirty="0" smtClean="0">
                        <a:solidFill>
                          <a:schemeClr val="dk1"/>
                        </a:solidFill>
                        <a:effectLst/>
                        <a:latin typeface="+mn-lt"/>
                        <a:ea typeface="+mn-ea"/>
                        <a:cs typeface="+mn-cs"/>
                      </a:endParaRPr>
                    </a:p>
                    <a:p>
                      <a:pPr marL="285750" indent="-285750">
                        <a:buFont typeface="Arial" charset="0"/>
                        <a:buChar char="•"/>
                      </a:pPr>
                      <a:endParaRPr lang="en-US" sz="1800" b="0" i="0" u="none" strike="noStrike" kern="1200" dirty="0" smtClean="0">
                        <a:solidFill>
                          <a:schemeClr val="dk1"/>
                        </a:solidFill>
                        <a:effectLst/>
                        <a:latin typeface="+mn-lt"/>
                        <a:ea typeface="+mn-ea"/>
                        <a:cs typeface="+mn-cs"/>
                      </a:endParaRPr>
                    </a:p>
                    <a:p>
                      <a:endParaRPr lang="en-US" dirty="0"/>
                    </a:p>
                  </a:txBody>
                  <a:tcPr/>
                </a:tc>
                <a:extLst>
                  <a:ext uri="{0D108BD9-81ED-4DB2-BD59-A6C34878D82A}">
                    <a16:rowId xmlns="" xmlns:a16="http://schemas.microsoft.com/office/drawing/2014/main" val="1214877390"/>
                  </a:ext>
                </a:extLst>
              </a:tr>
              <a:tr h="1083035">
                <a:tc>
                  <a:txBody>
                    <a:bodyPr/>
                    <a:lstStyle/>
                    <a:p>
                      <a:r>
                        <a:rPr lang="en-US" dirty="0" smtClean="0"/>
                        <a:t>Michal</a:t>
                      </a:r>
                      <a:endParaRPr lang="en-US" dirty="0"/>
                    </a:p>
                  </a:txBody>
                  <a:tcPr/>
                </a:tc>
                <a:tc>
                  <a:txBody>
                    <a:bodyPr/>
                    <a:lstStyle/>
                    <a:p>
                      <a:pPr marL="0" indent="0">
                        <a:buFont typeface="Arial" charset="0"/>
                        <a:buNone/>
                      </a:pPr>
                      <a:r>
                        <a:rPr lang="en-US" sz="1800" b="0" i="1" u="none" strike="noStrike" kern="1200" dirty="0" smtClean="0">
                          <a:solidFill>
                            <a:schemeClr val="dk1"/>
                          </a:solidFill>
                          <a:effectLst/>
                          <a:latin typeface="+mn-lt"/>
                          <a:ea typeface="+mn-ea"/>
                          <a:cs typeface="+mn-cs"/>
                        </a:rPr>
                        <a:t>Verification</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Design </a:t>
                      </a:r>
                      <a:r>
                        <a:rPr lang="en-US" sz="1800" b="0" i="0" u="none" strike="noStrike" kern="1200" dirty="0" err="1" smtClean="0">
                          <a:solidFill>
                            <a:schemeClr val="dk1"/>
                          </a:solidFill>
                          <a:effectLst/>
                          <a:latin typeface="+mn-lt"/>
                          <a:ea typeface="+mn-ea"/>
                          <a:cs typeface="+mn-cs"/>
                        </a:rPr>
                        <a:t>param</a:t>
                      </a:r>
                      <a:r>
                        <a:rPr lang="en-US" sz="1800" b="0" i="0" u="none" strike="noStrike" kern="1200" dirty="0" smtClean="0">
                          <a:solidFill>
                            <a:schemeClr val="dk1"/>
                          </a:solidFill>
                          <a:effectLst/>
                          <a:latin typeface="+mn-lt"/>
                          <a:ea typeface="+mn-ea"/>
                          <a:cs typeface="+mn-cs"/>
                        </a:rPr>
                        <a:t>-files.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1" u="none" strike="noStrike" kern="1200" dirty="0" smtClean="0">
                          <a:solidFill>
                            <a:schemeClr val="dk1"/>
                          </a:solidFill>
                          <a:effectLst/>
                          <a:latin typeface="+mn-lt"/>
                          <a:ea typeface="+mn-ea"/>
                          <a:cs typeface="+mn-cs"/>
                        </a:rPr>
                        <a:t>Verification</a:t>
                      </a:r>
                      <a:endParaRPr lang="en-US" sz="1800" b="0" i="0" u="none" strike="noStrike"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Verification</a:t>
                      </a:r>
                      <a:r>
                        <a:rPr lang="en-US" sz="1800" b="0" i="0" u="none" strike="noStrike" kern="1200" baseline="0" dirty="0" smtClean="0">
                          <a:solidFill>
                            <a:schemeClr val="dk1"/>
                          </a:solidFill>
                          <a:effectLst/>
                          <a:latin typeface="+mn-lt"/>
                          <a:ea typeface="+mn-ea"/>
                          <a:cs typeface="+mn-cs"/>
                        </a:rPr>
                        <a:t> of </a:t>
                      </a:r>
                      <a:r>
                        <a:rPr lang="en-US" sz="1800" b="0" i="0" u="none" strike="noStrike" kern="1200" dirty="0" smtClean="0">
                          <a:solidFill>
                            <a:schemeClr val="dk1"/>
                          </a:solidFill>
                          <a:effectLst/>
                          <a:latin typeface="+mn-lt"/>
                          <a:ea typeface="+mn-ea"/>
                          <a:cs typeface="+mn-cs"/>
                        </a:rPr>
                        <a:t>sub-WFs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1" u="none" strike="noStrike" kern="1200" dirty="0" smtClean="0">
                          <a:solidFill>
                            <a:schemeClr val="dk1"/>
                          </a:solidFill>
                          <a:effectLst/>
                          <a:latin typeface="+mn-lt"/>
                          <a:ea typeface="+mn-ea"/>
                          <a:cs typeface="+mn-cs"/>
                        </a:rPr>
                        <a:t>Verification</a:t>
                      </a:r>
                      <a:endParaRPr lang="en-US" sz="1800" b="0" i="0" u="none" strike="noStrike"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Verification</a:t>
                      </a:r>
                      <a:r>
                        <a:rPr lang="en-US" sz="1800" b="0" i="0" u="none" strike="noStrike" kern="1200" baseline="0" dirty="0" smtClean="0">
                          <a:solidFill>
                            <a:schemeClr val="dk1"/>
                          </a:solidFill>
                          <a:effectLst/>
                          <a:latin typeface="+mn-lt"/>
                          <a:ea typeface="+mn-ea"/>
                          <a:cs typeface="+mn-cs"/>
                        </a:rPr>
                        <a:t> of </a:t>
                      </a:r>
                      <a:r>
                        <a:rPr lang="en-US" sz="1800" b="0" i="0" u="none" strike="noStrike" kern="1200" dirty="0" smtClean="0">
                          <a:solidFill>
                            <a:schemeClr val="dk1"/>
                          </a:solidFill>
                          <a:effectLst/>
                          <a:latin typeface="+mn-lt"/>
                          <a:ea typeface="+mn-ea"/>
                          <a:cs typeface="+mn-cs"/>
                        </a:rPr>
                        <a:t>sub-WFs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Scenarios</a:t>
                      </a:r>
                      <a:r>
                        <a:rPr lang="en-US" sz="1800" b="0" i="0" u="none" strike="noStrike" kern="1200" baseline="0" dirty="0" smtClean="0">
                          <a:solidFill>
                            <a:schemeClr val="dk1"/>
                          </a:solidFill>
                          <a:effectLst/>
                          <a:latin typeface="+mn-lt"/>
                          <a:ea typeface="+mn-ea"/>
                          <a:cs typeface="+mn-cs"/>
                        </a:rPr>
                        <a:t> verification</a:t>
                      </a: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1" u="none" strike="noStrike" kern="1200" dirty="0" smtClean="0">
                          <a:solidFill>
                            <a:schemeClr val="dk1"/>
                          </a:solidFill>
                          <a:effectLst/>
                          <a:latin typeface="+mn-lt"/>
                          <a:ea typeface="+mn-ea"/>
                          <a:cs typeface="+mn-cs"/>
                        </a:rPr>
                        <a:t>Verification</a:t>
                      </a:r>
                      <a:endParaRPr lang="en-US" sz="1800" b="0" i="0" u="none" strike="noStrike" kern="1200" dirty="0" smtClean="0">
                        <a:solidFill>
                          <a:schemeClr val="dk1"/>
                        </a:solidFill>
                        <a:effectLst/>
                        <a:latin typeface="+mn-lt"/>
                        <a:ea typeface="+mn-ea"/>
                        <a:cs typeface="+mn-cs"/>
                      </a:endParaRPr>
                    </a:p>
                    <a:p>
                      <a:pPr marL="285750" indent="-285750">
                        <a:buFont typeface="Arial" charset="0"/>
                        <a:buChar char="•"/>
                      </a:pPr>
                      <a:r>
                        <a:rPr lang="en-US" sz="1800" b="0" i="0" u="none" strike="noStrike" kern="1200" dirty="0" smtClean="0">
                          <a:solidFill>
                            <a:schemeClr val="dk1"/>
                          </a:solidFill>
                          <a:effectLst/>
                          <a:latin typeface="+mn-lt"/>
                          <a:ea typeface="+mn-ea"/>
                          <a:cs typeface="+mn-cs"/>
                        </a:rPr>
                        <a:t>Scenarios</a:t>
                      </a:r>
                      <a:r>
                        <a:rPr lang="en-US" sz="1800" b="0" i="0" u="none" strike="noStrike" kern="1200" baseline="0" dirty="0" smtClean="0">
                          <a:solidFill>
                            <a:schemeClr val="dk1"/>
                          </a:solidFill>
                          <a:effectLst/>
                          <a:latin typeface="+mn-lt"/>
                          <a:ea typeface="+mn-ea"/>
                          <a:cs typeface="+mn-cs"/>
                        </a:rPr>
                        <a:t> verification</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dirty="0" smtClean="0">
                          <a:solidFill>
                            <a:schemeClr val="dk1"/>
                          </a:solidFill>
                          <a:effectLst/>
                          <a:latin typeface="+mn-lt"/>
                          <a:ea typeface="+mn-ea"/>
                          <a:cs typeface="+mn-cs"/>
                        </a:rPr>
                        <a:t>Write report.</a:t>
                      </a:r>
                    </a:p>
                  </a:txBody>
                  <a:tcPr/>
                </a:tc>
                <a:extLst>
                  <a:ext uri="{0D108BD9-81ED-4DB2-BD59-A6C34878D82A}">
                    <a16:rowId xmlns="" xmlns:a16="http://schemas.microsoft.com/office/drawing/2014/main" val="3722411991"/>
                  </a:ext>
                </a:extLst>
              </a:tr>
            </a:tbl>
          </a:graphicData>
        </a:graphic>
      </p:graphicFrame>
      <p:sp>
        <p:nvSpPr>
          <p:cNvPr id="4" name="Date Placeholder 3"/>
          <p:cNvSpPr>
            <a:spLocks noGrp="1"/>
          </p:cNvSpPr>
          <p:nvPr>
            <p:ph type="dt" sz="half" idx="10"/>
          </p:nvPr>
        </p:nvSpPr>
        <p:spPr/>
        <p:txBody>
          <a:bodyPr/>
          <a:lstStyle/>
          <a:p>
            <a:fld id="{EF1951F7-F0BB-5F4A-9658-22B9B4E2D609}"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27</a:t>
            </a:fld>
            <a:endParaRPr lang="en-GB"/>
          </a:p>
        </p:txBody>
      </p:sp>
    </p:spTree>
    <p:extLst>
      <p:ext uri="{BB962C8B-B14F-4D97-AF65-F5344CB8AC3E}">
        <p14:creationId xmlns:p14="http://schemas.microsoft.com/office/powerpoint/2010/main" val="12090132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US" dirty="0"/>
              <a:t>Timeline for 2020 </a:t>
            </a:r>
            <a:r>
              <a:rPr lang="en-US" i="1" dirty="0"/>
              <a:t>deliverable</a:t>
            </a:r>
            <a:r>
              <a:rPr lang="en-US" dirty="0" smtClean="0"/>
              <a:t>: IC-NBI synergy</a:t>
            </a:r>
            <a:endParaRPr lang="en-US" dirty="0"/>
          </a:p>
        </p:txBody>
      </p:sp>
      <p:graphicFrame>
        <p:nvGraphicFramePr>
          <p:cNvPr id="3" name="Table 2">
            <a:extLst>
              <a:ext uri="{FF2B5EF4-FFF2-40B4-BE49-F238E27FC236}">
                <a16:creationId xmlns=""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768825956"/>
              </p:ext>
            </p:extLst>
          </p:nvPr>
        </p:nvGraphicFramePr>
        <p:xfrm>
          <a:off x="419164" y="1607427"/>
          <a:ext cx="11468036" cy="1651000"/>
        </p:xfrm>
        <a:graphic>
          <a:graphicData uri="http://schemas.openxmlformats.org/drawingml/2006/table">
            <a:tbl>
              <a:tblPr firstRow="1" bandRow="1">
                <a:tableStyleId>{5C22544A-7EE6-4342-B048-85BDC9FD1C3A}</a:tableStyleId>
              </a:tblPr>
              <a:tblGrid>
                <a:gridCol w="2076020">
                  <a:extLst>
                    <a:ext uri="{9D8B030D-6E8A-4147-A177-3AD203B41FA5}">
                      <a16:colId xmlns="" xmlns:a16="http://schemas.microsoft.com/office/drawing/2014/main" val="2087274031"/>
                    </a:ext>
                  </a:extLst>
                </a:gridCol>
                <a:gridCol w="3129002">
                  <a:extLst>
                    <a:ext uri="{9D8B030D-6E8A-4147-A177-3AD203B41FA5}">
                      <a16:colId xmlns="" xmlns:a16="http://schemas.microsoft.com/office/drawing/2014/main" val="2057533408"/>
                    </a:ext>
                  </a:extLst>
                </a:gridCol>
                <a:gridCol w="2880987">
                  <a:extLst>
                    <a:ext uri="{9D8B030D-6E8A-4147-A177-3AD203B41FA5}">
                      <a16:colId xmlns="" xmlns:a16="http://schemas.microsoft.com/office/drawing/2014/main" val="4121474095"/>
                    </a:ext>
                  </a:extLst>
                </a:gridCol>
                <a:gridCol w="3382027">
                  <a:extLst>
                    <a:ext uri="{9D8B030D-6E8A-4147-A177-3AD203B41FA5}">
                      <a16:colId xmlns="" xmlns:a16="http://schemas.microsoft.com/office/drawing/2014/main" val="136012162"/>
                    </a:ext>
                  </a:extLst>
                </a:gridCol>
              </a:tblGrid>
              <a:tr h="370840">
                <a:tc>
                  <a:txBody>
                    <a:bodyPr/>
                    <a:lstStyle/>
                    <a:p>
                      <a:endParaRPr lang="en-US" dirty="0"/>
                    </a:p>
                  </a:txBody>
                  <a:tcPr/>
                </a:tc>
                <a:tc>
                  <a:txBody>
                    <a:bodyPr/>
                    <a:lstStyle/>
                    <a:p>
                      <a:r>
                        <a:rPr lang="en-US" dirty="0" smtClean="0"/>
                        <a:t>Spring</a:t>
                      </a:r>
                      <a:endParaRPr lang="en-US" dirty="0"/>
                    </a:p>
                  </a:txBody>
                  <a:tcPr/>
                </a:tc>
                <a:tc>
                  <a:txBody>
                    <a:bodyPr/>
                    <a:lstStyle/>
                    <a:p>
                      <a:r>
                        <a:rPr lang="en-US" dirty="0" smtClean="0"/>
                        <a:t>Summer</a:t>
                      </a:r>
                      <a:endParaRPr lang="en-US" dirty="0"/>
                    </a:p>
                  </a:txBody>
                  <a:tcPr/>
                </a:tc>
                <a:tc>
                  <a:txBody>
                    <a:bodyPr/>
                    <a:lstStyle/>
                    <a:p>
                      <a:r>
                        <a:rPr lang="en-US" dirty="0" smtClean="0"/>
                        <a:t>Autumn</a:t>
                      </a:r>
                      <a:endParaRPr lang="en-US" dirty="0"/>
                    </a:p>
                  </a:txBody>
                  <a:tcPr/>
                </a:tc>
                <a:extLst>
                  <a:ext uri="{0D108BD9-81ED-4DB2-BD59-A6C34878D82A}">
                    <a16:rowId xmlns="" xmlns:a16="http://schemas.microsoft.com/office/drawing/2014/main" val="2603779536"/>
                  </a:ext>
                </a:extLst>
              </a:tr>
              <a:tr h="370840">
                <a:tc>
                  <a:txBody>
                    <a:bodyPr/>
                    <a:lstStyle/>
                    <a:p>
                      <a:r>
                        <a:rPr lang="en-US" dirty="0" smtClean="0"/>
                        <a:t>Dirk/</a:t>
                      </a:r>
                      <a:r>
                        <a:rPr lang="en-US" baseline="0" dirty="0" smtClean="0"/>
                        <a:t>Ernesto</a:t>
                      </a:r>
                      <a:endParaRPr lang="en-US" dirty="0"/>
                    </a:p>
                  </a:txBody>
                  <a:tcPr/>
                </a:tc>
                <a:tc>
                  <a:txBody>
                    <a:bodyPr/>
                    <a:lstStyle/>
                    <a:p>
                      <a:r>
                        <a:rPr lang="en-US" sz="1800" b="0" i="0" u="none" strike="noStrike" kern="1200" dirty="0" smtClean="0">
                          <a:solidFill>
                            <a:schemeClr val="dk1"/>
                          </a:solidFill>
                          <a:effectLst/>
                          <a:latin typeface="+mn-lt"/>
                          <a:ea typeface="+mn-ea"/>
                          <a:cs typeface="+mn-cs"/>
                        </a:rPr>
                        <a:t>Maintenance and development when time permits.</a:t>
                      </a:r>
                      <a:endParaRPr lang="en-US" dirty="0"/>
                    </a:p>
                  </a:txBody>
                  <a:tcPr/>
                </a:tc>
                <a:tc>
                  <a:txBody>
                    <a:bodyPr/>
                    <a:lstStyle/>
                    <a:p>
                      <a:r>
                        <a:rPr lang="en-US" sz="1800" b="0" i="0" u="none" strike="noStrike" kern="1200" dirty="0" smtClean="0">
                          <a:solidFill>
                            <a:schemeClr val="dk1"/>
                          </a:solidFill>
                          <a:effectLst/>
                          <a:latin typeface="+mn-lt"/>
                          <a:ea typeface="+mn-ea"/>
                          <a:cs typeface="+mn-cs"/>
                        </a:rPr>
                        <a:t>Develop and release IMAS actor of </a:t>
                      </a:r>
                      <a:r>
                        <a:rPr lang="en-US" sz="1800" b="0" i="0" u="none" strike="noStrike" kern="1200" dirty="0" err="1" smtClean="0">
                          <a:solidFill>
                            <a:schemeClr val="dk1"/>
                          </a:solidFill>
                          <a:effectLst/>
                          <a:latin typeface="+mn-lt"/>
                          <a:ea typeface="+mn-ea"/>
                          <a:cs typeface="+mn-cs"/>
                        </a:rPr>
                        <a:t>FoPla</a:t>
                      </a:r>
                      <a:r>
                        <a:rPr lang="en-US" sz="1800" b="0" i="0" u="none" strike="noStrike" kern="1200" dirty="0" smtClean="0">
                          <a:solidFill>
                            <a:schemeClr val="dk1"/>
                          </a:solidFill>
                          <a:effectLst/>
                          <a:latin typeface="+mn-lt"/>
                          <a:ea typeface="+mn-ea"/>
                          <a:cs typeface="+mn-cs"/>
                        </a:rPr>
                        <a:t>.</a:t>
                      </a:r>
                      <a:endParaRPr lang="en-US" dirty="0"/>
                    </a:p>
                  </a:txBody>
                  <a:tcPr/>
                </a:tc>
                <a:tc>
                  <a:txBody>
                    <a:bodyPr/>
                    <a:lstStyle/>
                    <a:p>
                      <a:r>
                        <a:rPr lang="en-US" sz="1800" b="0" i="0" u="none" strike="noStrike" kern="1200" dirty="0" smtClean="0">
                          <a:solidFill>
                            <a:schemeClr val="dk1"/>
                          </a:solidFill>
                          <a:effectLst/>
                          <a:latin typeface="+mn-lt"/>
                          <a:ea typeface="+mn-ea"/>
                          <a:cs typeface="+mn-cs"/>
                        </a:rPr>
                        <a:t>Maintenance and development when time permits.</a:t>
                      </a:r>
                      <a:endParaRPr lang="en-US" dirty="0"/>
                    </a:p>
                  </a:txBody>
                  <a:tcPr/>
                </a:tc>
                <a:extLst>
                  <a:ext uri="{0D108BD9-81ED-4DB2-BD59-A6C34878D82A}">
                    <a16:rowId xmlns="" xmlns:a16="http://schemas.microsoft.com/office/drawing/2014/main" val="1214877390"/>
                  </a:ext>
                </a:extLst>
              </a:tr>
              <a:tr h="370840">
                <a:tc>
                  <a:txBody>
                    <a:bodyPr/>
                    <a:lstStyle/>
                    <a:p>
                      <a:r>
                        <a:rPr lang="en-US" dirty="0" err="1" smtClean="0"/>
                        <a:t>Mervi</a:t>
                      </a:r>
                      <a:r>
                        <a:rPr lang="en-US" dirty="0" smtClean="0"/>
                        <a:t>/Xavier/</a:t>
                      </a:r>
                      <a:r>
                        <a:rPr lang="en-US" dirty="0" err="1" smtClean="0"/>
                        <a:t>Dani</a:t>
                      </a:r>
                      <a:endParaRPr lang="en-US" dirty="0"/>
                    </a:p>
                  </a:txBody>
                  <a:tcPr/>
                </a:tc>
                <a:tc>
                  <a:txBody>
                    <a:bodyPr/>
                    <a:lstStyle/>
                    <a:p>
                      <a:r>
                        <a:rPr lang="en-US" dirty="0" smtClean="0"/>
                        <a:t>Add NBI interface.</a:t>
                      </a:r>
                    </a:p>
                    <a:p>
                      <a:r>
                        <a:rPr lang="en-US" dirty="0" smtClean="0"/>
                        <a:t>Verification.</a:t>
                      </a:r>
                      <a:endParaRPr lang="en-US" dirty="0"/>
                    </a:p>
                  </a:txBody>
                  <a:tcPr/>
                </a:tc>
                <a:tc>
                  <a:txBody>
                    <a:bodyPr/>
                    <a:lstStyle/>
                    <a:p>
                      <a:r>
                        <a:rPr lang="en-US" dirty="0" smtClean="0"/>
                        <a:t>Deliver alpha version.</a:t>
                      </a:r>
                    </a:p>
                    <a:p>
                      <a:r>
                        <a:rPr lang="en-US" dirty="0" smtClean="0"/>
                        <a:t>Verification</a:t>
                      </a:r>
                      <a:r>
                        <a:rPr lang="en-US" baseline="0" dirty="0" smtClean="0"/>
                        <a:t> and debugging.</a:t>
                      </a:r>
                      <a:endParaRPr lang="en-US" dirty="0"/>
                    </a:p>
                  </a:txBody>
                  <a:tcPr/>
                </a:tc>
                <a:tc>
                  <a:txBody>
                    <a:bodyPr/>
                    <a:lstStyle/>
                    <a:p>
                      <a:r>
                        <a:rPr lang="en-US" sz="1800" b="0" i="0" u="none" strike="noStrike" kern="1200" dirty="0" smtClean="0">
                          <a:solidFill>
                            <a:schemeClr val="dk1"/>
                          </a:solidFill>
                          <a:effectLst/>
                          <a:latin typeface="+mn-lt"/>
                          <a:ea typeface="+mn-ea"/>
                          <a:cs typeface="+mn-cs"/>
                        </a:rPr>
                        <a:t>Deliver stable version</a:t>
                      </a:r>
                      <a:endParaRPr lang="en-US" sz="1800" b="0" i="0" u="none" strike="noStrike" kern="1200" dirty="0">
                        <a:solidFill>
                          <a:schemeClr val="dk1"/>
                        </a:solidFill>
                        <a:effectLst/>
                        <a:latin typeface="+mn-lt"/>
                        <a:ea typeface="+mn-ea"/>
                        <a:cs typeface="+mn-cs"/>
                      </a:endParaRPr>
                    </a:p>
                  </a:txBody>
                  <a:tcPr/>
                </a:tc>
                <a:extLst>
                  <a:ext uri="{0D108BD9-81ED-4DB2-BD59-A6C34878D82A}">
                    <a16:rowId xmlns="" xmlns:a16="http://schemas.microsoft.com/office/drawing/2014/main" val="3722411991"/>
                  </a:ext>
                </a:extLst>
              </a:tr>
            </a:tbl>
          </a:graphicData>
        </a:graphic>
      </p:graphicFrame>
      <p:sp>
        <p:nvSpPr>
          <p:cNvPr id="4" name="Date Placeholder 3"/>
          <p:cNvSpPr>
            <a:spLocks noGrp="1"/>
          </p:cNvSpPr>
          <p:nvPr>
            <p:ph type="dt" sz="half" idx="10"/>
          </p:nvPr>
        </p:nvSpPr>
        <p:spPr/>
        <p:txBody>
          <a:bodyPr/>
          <a:lstStyle/>
          <a:p>
            <a:fld id="{EFE892AF-725E-B04A-883D-28BD64B212B8}"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28</a:t>
            </a:fld>
            <a:endParaRPr lang="en-GB"/>
          </a:p>
        </p:txBody>
      </p:sp>
    </p:spTree>
    <p:extLst>
      <p:ext uri="{BB962C8B-B14F-4D97-AF65-F5344CB8AC3E}">
        <p14:creationId xmlns:p14="http://schemas.microsoft.com/office/powerpoint/2010/main" val="19640102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US" dirty="0"/>
              <a:t>Timeline for </a:t>
            </a:r>
            <a:r>
              <a:rPr lang="en-US" dirty="0" smtClean="0"/>
              <a:t>2020: H&amp;CD and NTM Control</a:t>
            </a:r>
            <a:endParaRPr lang="en-US" dirty="0"/>
          </a:p>
        </p:txBody>
      </p:sp>
      <p:graphicFrame>
        <p:nvGraphicFramePr>
          <p:cNvPr id="3" name="Table 2">
            <a:extLst>
              <a:ext uri="{FF2B5EF4-FFF2-40B4-BE49-F238E27FC236}">
                <a16:creationId xmlns=""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1372695213"/>
              </p:ext>
            </p:extLst>
          </p:nvPr>
        </p:nvGraphicFramePr>
        <p:xfrm>
          <a:off x="419164" y="1607427"/>
          <a:ext cx="11468036" cy="3586480"/>
        </p:xfrm>
        <a:graphic>
          <a:graphicData uri="http://schemas.openxmlformats.org/drawingml/2006/table">
            <a:tbl>
              <a:tblPr firstRow="1" bandRow="1">
                <a:tableStyleId>{5C22544A-7EE6-4342-B048-85BDC9FD1C3A}</a:tableStyleId>
              </a:tblPr>
              <a:tblGrid>
                <a:gridCol w="2076020">
                  <a:extLst>
                    <a:ext uri="{9D8B030D-6E8A-4147-A177-3AD203B41FA5}">
                      <a16:colId xmlns="" xmlns:a16="http://schemas.microsoft.com/office/drawing/2014/main" val="2087274031"/>
                    </a:ext>
                  </a:extLst>
                </a:gridCol>
                <a:gridCol w="3211241">
                  <a:extLst>
                    <a:ext uri="{9D8B030D-6E8A-4147-A177-3AD203B41FA5}">
                      <a16:colId xmlns="" xmlns:a16="http://schemas.microsoft.com/office/drawing/2014/main" val="2057533408"/>
                    </a:ext>
                  </a:extLst>
                </a:gridCol>
                <a:gridCol w="2658642">
                  <a:extLst>
                    <a:ext uri="{9D8B030D-6E8A-4147-A177-3AD203B41FA5}">
                      <a16:colId xmlns="" xmlns:a16="http://schemas.microsoft.com/office/drawing/2014/main" val="4121474095"/>
                    </a:ext>
                  </a:extLst>
                </a:gridCol>
                <a:gridCol w="3522133">
                  <a:extLst>
                    <a:ext uri="{9D8B030D-6E8A-4147-A177-3AD203B41FA5}">
                      <a16:colId xmlns="" xmlns:a16="http://schemas.microsoft.com/office/drawing/2014/main" val="136012162"/>
                    </a:ext>
                  </a:extLst>
                </a:gridCol>
              </a:tblGrid>
              <a:tr h="370840">
                <a:tc>
                  <a:txBody>
                    <a:bodyPr/>
                    <a:lstStyle/>
                    <a:p>
                      <a:endParaRPr lang="en-US" dirty="0"/>
                    </a:p>
                  </a:txBody>
                  <a:tcPr/>
                </a:tc>
                <a:tc>
                  <a:txBody>
                    <a:bodyPr/>
                    <a:lstStyle/>
                    <a:p>
                      <a:r>
                        <a:rPr lang="en-US" dirty="0" smtClean="0"/>
                        <a:t>Spring</a:t>
                      </a:r>
                      <a:endParaRPr lang="en-US" dirty="0"/>
                    </a:p>
                  </a:txBody>
                  <a:tcPr/>
                </a:tc>
                <a:tc>
                  <a:txBody>
                    <a:bodyPr/>
                    <a:lstStyle/>
                    <a:p>
                      <a:r>
                        <a:rPr lang="en-US" dirty="0" smtClean="0"/>
                        <a:t>Summer</a:t>
                      </a:r>
                      <a:endParaRPr lang="en-US" dirty="0"/>
                    </a:p>
                  </a:txBody>
                  <a:tcPr/>
                </a:tc>
                <a:tc>
                  <a:txBody>
                    <a:bodyPr/>
                    <a:lstStyle/>
                    <a:p>
                      <a:r>
                        <a:rPr lang="en-US" dirty="0" smtClean="0"/>
                        <a:t>Autumn</a:t>
                      </a:r>
                      <a:endParaRPr lang="en-US" dirty="0"/>
                    </a:p>
                  </a:txBody>
                  <a:tcPr/>
                </a:tc>
                <a:extLst>
                  <a:ext uri="{0D108BD9-81ED-4DB2-BD59-A6C34878D82A}">
                    <a16:rowId xmlns="" xmlns:a16="http://schemas.microsoft.com/office/drawing/2014/main" val="2603779536"/>
                  </a:ext>
                </a:extLst>
              </a:tr>
              <a:tr h="370840">
                <a:tc>
                  <a:txBody>
                    <a:bodyPr/>
                    <a:lstStyle/>
                    <a:p>
                      <a:r>
                        <a:rPr lang="en-US" dirty="0" smtClean="0"/>
                        <a:t>Lorenzo</a:t>
                      </a:r>
                      <a:endParaRPr lang="en-US" dirty="0"/>
                    </a:p>
                  </a:txBody>
                  <a:tcPr/>
                </a:tc>
                <a:tc>
                  <a:txBody>
                    <a:bodyPr/>
                    <a:lstStyle/>
                    <a:p>
                      <a:pPr marL="185738" indent="-185738">
                        <a:buFont typeface="Arial" charset="0"/>
                        <a:buChar char="•"/>
                        <a:tabLst/>
                      </a:pPr>
                      <a:r>
                        <a:rPr lang="en-US" dirty="0" smtClean="0"/>
                        <a:t>Maintenance for GRAY.</a:t>
                      </a:r>
                    </a:p>
                    <a:p>
                      <a:pPr marL="185738" indent="-185738">
                        <a:buFont typeface="Arial" charset="0"/>
                        <a:buChar char="•"/>
                        <a:tabLst/>
                      </a:pPr>
                      <a:r>
                        <a:rPr lang="en-US" dirty="0" smtClean="0"/>
                        <a:t>Developing TASK-PCS for NTM control.</a:t>
                      </a:r>
                      <a:endParaRPr lang="en-US" dirty="0"/>
                    </a:p>
                  </a:txBody>
                  <a:tcPr/>
                </a:tc>
                <a:tc>
                  <a:txBody>
                    <a:bodyPr/>
                    <a:lstStyle/>
                    <a:p>
                      <a:pPr marL="98425" marR="0" indent="-98425"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Maintenance for GRAY.</a:t>
                      </a:r>
                    </a:p>
                    <a:p>
                      <a:pPr marL="98425" marR="0" indent="-98425"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Developing TASK-PCS for NTM control.</a:t>
                      </a:r>
                    </a:p>
                  </a:txBody>
                  <a:tcPr/>
                </a:tc>
                <a:tc>
                  <a:txBody>
                    <a:bodyPr/>
                    <a:lstStyle/>
                    <a:p>
                      <a:pPr marL="98425" indent="-98425">
                        <a:buFont typeface="Arial" charset="0"/>
                        <a:buChar char="•"/>
                        <a:tabLst/>
                      </a:pPr>
                      <a:r>
                        <a:rPr lang="en-US" dirty="0" smtClean="0"/>
                        <a:t>Maintenance for GRAY.</a:t>
                      </a:r>
                    </a:p>
                    <a:p>
                      <a:pPr marL="98425" marR="0" indent="-98425"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Developing TASK-PCS for NTM control</a:t>
                      </a:r>
                      <a:r>
                        <a:rPr lang="en-US" dirty="0">
                          <a:solidFill>
                            <a:srgbClr val="FF0000"/>
                          </a:solidFill>
                        </a:rPr>
                        <a:t>.</a:t>
                      </a:r>
                      <a:endParaRPr lang="en-US" dirty="0" smtClean="0"/>
                    </a:p>
                  </a:txBody>
                  <a:tcPr/>
                </a:tc>
              </a:tr>
              <a:tr h="370840">
                <a:tc>
                  <a:txBody>
                    <a:bodyPr/>
                    <a:lstStyle/>
                    <a:p>
                      <a:r>
                        <a:rPr lang="en-US" dirty="0" err="1" smtClean="0"/>
                        <a:t>Silvana</a:t>
                      </a:r>
                      <a:endParaRPr lang="en-US" dirty="0"/>
                    </a:p>
                  </a:txBody>
                  <a:tcPr/>
                </a:tc>
                <a:tc>
                  <a:txBody>
                    <a:bodyPr/>
                    <a:lstStyle/>
                    <a:p>
                      <a:r>
                        <a:rPr lang="en-US" dirty="0" smtClean="0"/>
                        <a:t>-</a:t>
                      </a:r>
                      <a:endParaRPr lang="en-US" dirty="0"/>
                    </a:p>
                  </a:txBody>
                  <a:tcPr/>
                </a:tc>
                <a:tc>
                  <a:txBody>
                    <a:bodyPr/>
                    <a:lstStyle/>
                    <a:p>
                      <a:r>
                        <a:rPr lang="en-US" sz="1800" b="0" i="0" u="none" strike="noStrike" kern="1200" smtClean="0">
                          <a:solidFill>
                            <a:schemeClr val="dk1"/>
                          </a:solidFill>
                          <a:effectLst/>
                          <a:latin typeface="+mn-lt"/>
                          <a:ea typeface="+mn-ea"/>
                          <a:cs typeface="+mn-cs"/>
                        </a:rPr>
                        <a:t>Create </a:t>
                      </a:r>
                      <a:r>
                        <a:rPr lang="en-US" sz="1800" b="0" i="0" u="none" strike="noStrike" kern="1200" dirty="0" smtClean="0">
                          <a:solidFill>
                            <a:schemeClr val="dk1"/>
                          </a:solidFill>
                          <a:effectLst/>
                          <a:latin typeface="+mn-lt"/>
                          <a:ea typeface="+mn-ea"/>
                          <a:cs typeface="+mn-cs"/>
                        </a:rPr>
                        <a:t>a new version for the NTM module in ETS translating from CPO to IDS .</a:t>
                      </a:r>
                      <a:endParaRPr lang="en-US" dirty="0"/>
                    </a:p>
                  </a:txBody>
                  <a:tcPr/>
                </a:tc>
                <a:tc>
                  <a:txBody>
                    <a:bodyPr/>
                    <a:lstStyle/>
                    <a:p>
                      <a:r>
                        <a:rPr lang="en-US" sz="1800" b="0" i="0" u="none" strike="noStrike" kern="1200" dirty="0" smtClean="0">
                          <a:solidFill>
                            <a:schemeClr val="dk1"/>
                          </a:solidFill>
                          <a:effectLst/>
                          <a:latin typeface="+mn-lt"/>
                          <a:ea typeface="+mn-ea"/>
                          <a:cs typeface="+mn-cs"/>
                        </a:rPr>
                        <a:t>IMAS workflows for the </a:t>
                      </a:r>
                      <a:r>
                        <a:rPr lang="en-US" sz="1800" b="0" i="0" u="none" strike="noStrike" kern="1200" dirty="0" err="1" smtClean="0">
                          <a:solidFill>
                            <a:schemeClr val="dk1"/>
                          </a:solidFill>
                          <a:effectLst/>
                          <a:latin typeface="+mn-lt"/>
                          <a:ea typeface="+mn-ea"/>
                          <a:cs typeface="+mn-cs"/>
                        </a:rPr>
                        <a:t>stabilisation</a:t>
                      </a:r>
                      <a:r>
                        <a:rPr lang="en-US" sz="1800" b="0" i="0" u="none" strike="noStrike" kern="1200" dirty="0" smtClean="0">
                          <a:solidFill>
                            <a:schemeClr val="dk1"/>
                          </a:solidFill>
                          <a:effectLst/>
                          <a:latin typeface="+mn-lt"/>
                          <a:ea typeface="+mn-ea"/>
                          <a:cs typeface="+mn-cs"/>
                        </a:rPr>
                        <a:t> of NTM with ECCD for the deliverable D4.</a:t>
                      </a:r>
                      <a:endParaRPr lang="en-US" dirty="0">
                        <a:solidFill>
                          <a:srgbClr val="FF0000"/>
                        </a:solidFill>
                      </a:endParaRPr>
                    </a:p>
                  </a:txBody>
                  <a:tcPr/>
                </a:tc>
              </a:tr>
              <a:tr h="370840">
                <a:tc>
                  <a:txBody>
                    <a:bodyPr/>
                    <a:lstStyle/>
                    <a:p>
                      <a:r>
                        <a:rPr lang="en-US" dirty="0" err="1" smtClean="0"/>
                        <a:t>Seppo</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solidFill>
                          <a:srgbClr val="FF0000"/>
                        </a:solidFill>
                      </a:endParaRPr>
                    </a:p>
                  </a:txBody>
                  <a:tcPr/>
                </a:tc>
              </a:tr>
              <a:tr h="370840">
                <a:tc>
                  <a:txBody>
                    <a:bodyPr/>
                    <a:lstStyle/>
                    <a:p>
                      <a:r>
                        <a:rPr lang="en-US" dirty="0" smtClean="0"/>
                        <a:t>Markus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solidFill>
                          <a:srgbClr val="FF0000"/>
                        </a:solidFill>
                      </a:endParaRPr>
                    </a:p>
                  </a:txBody>
                  <a:tcPr/>
                </a:tc>
              </a:tr>
              <a:tr h="370840">
                <a:tc>
                  <a:txBody>
                    <a:bodyPr/>
                    <a:lstStyle/>
                    <a:p>
                      <a:r>
                        <a:rPr lang="en-US" dirty="0" smtClean="0"/>
                        <a:t>Laurent Villard</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solidFill>
                          <a:srgbClr val="FF0000"/>
                        </a:solidFill>
                      </a:endParaRPr>
                    </a:p>
                  </a:txBody>
                  <a:tcPr/>
                </a:tc>
              </a:tr>
            </a:tbl>
          </a:graphicData>
        </a:graphic>
      </p:graphicFrame>
      <p:sp>
        <p:nvSpPr>
          <p:cNvPr id="4" name="Date Placeholder 3"/>
          <p:cNvSpPr>
            <a:spLocks noGrp="1"/>
          </p:cNvSpPr>
          <p:nvPr>
            <p:ph type="dt" sz="half" idx="10"/>
          </p:nvPr>
        </p:nvSpPr>
        <p:spPr/>
        <p:txBody>
          <a:bodyPr/>
          <a:lstStyle/>
          <a:p>
            <a:fld id="{E192F9C4-8FCA-714F-8D77-B062107CE1DC}"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29</a:t>
            </a:fld>
            <a:endParaRPr lang="en-GB"/>
          </a:p>
        </p:txBody>
      </p:sp>
    </p:spTree>
    <p:extLst>
      <p:ext uri="{BB962C8B-B14F-4D97-AF65-F5344CB8AC3E}">
        <p14:creationId xmlns:p14="http://schemas.microsoft.com/office/powerpoint/2010/main" val="1721128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WIMAS-4 </a:t>
            </a:r>
            <a:r>
              <a:rPr lang="en-GB" dirty="0" smtClean="0"/>
              <a:t>deliverables</a:t>
            </a:r>
            <a:endParaRPr lang="en-GB" dirty="0"/>
          </a:p>
        </p:txBody>
      </p:sp>
      <p:sp>
        <p:nvSpPr>
          <p:cNvPr id="4" name="Date Placeholder 3"/>
          <p:cNvSpPr>
            <a:spLocks noGrp="1"/>
          </p:cNvSpPr>
          <p:nvPr>
            <p:ph type="dt" sz="half" idx="10"/>
          </p:nvPr>
        </p:nvSpPr>
        <p:spPr/>
        <p:txBody>
          <a:bodyPr/>
          <a:lstStyle/>
          <a:p>
            <a:fld id="{126DCFED-5909-6048-B785-DCE6F56B9DF1}" type="datetime1">
              <a:rPr lang="sv-SE" smtClean="0"/>
              <a:t>2020-02-27</a:t>
            </a:fld>
            <a:endParaRPr lang="en-GB" dirty="0"/>
          </a:p>
        </p:txBody>
      </p:sp>
      <p:sp>
        <p:nvSpPr>
          <p:cNvPr id="5" name="Footer Placeholder 4"/>
          <p:cNvSpPr>
            <a:spLocks noGrp="1"/>
          </p:cNvSpPr>
          <p:nvPr>
            <p:ph type="ftr" sz="quarter" idx="11"/>
          </p:nvPr>
        </p:nvSpPr>
        <p:spPr/>
        <p:txBody>
          <a:bodyPr/>
          <a:lstStyle/>
          <a:p>
            <a:r>
              <a:rPr lang="en-GB" dirty="0" smtClean="0"/>
              <a:t>Jonsson</a:t>
            </a:r>
            <a:endParaRPr lang="en-GB" dirty="0"/>
          </a:p>
        </p:txBody>
      </p:sp>
      <p:sp>
        <p:nvSpPr>
          <p:cNvPr id="6" name="Slide Number Placeholder 5"/>
          <p:cNvSpPr>
            <a:spLocks noGrp="1"/>
          </p:cNvSpPr>
          <p:nvPr>
            <p:ph type="sldNum" sz="quarter" idx="12"/>
          </p:nvPr>
        </p:nvSpPr>
        <p:spPr/>
        <p:txBody>
          <a:bodyPr/>
          <a:lstStyle/>
          <a:p>
            <a:fld id="{E7820E0F-EF6C-A547-9B31-51BCDFCAA598}" type="slidenum">
              <a:rPr lang="en-GB" smtClean="0"/>
              <a:t>3</a:t>
            </a:fld>
            <a:endParaRPr lang="en-GB" dirty="0"/>
          </a:p>
        </p:txBody>
      </p:sp>
      <p:sp>
        <p:nvSpPr>
          <p:cNvPr id="8" name="Content Placeholder 2"/>
          <p:cNvSpPr txBox="1">
            <a:spLocks/>
          </p:cNvSpPr>
          <p:nvPr/>
        </p:nvSpPr>
        <p:spPr>
          <a:xfrm>
            <a:off x="436098" y="1265099"/>
            <a:ext cx="5520201" cy="3776132"/>
          </a:xfrm>
          <a:prstGeom prst="rect">
            <a:avLst/>
          </a:prstGeom>
          <a:solidFill>
            <a:schemeClr val="accent4">
              <a:lumMod val="20000"/>
              <a:lumOff val="80000"/>
              <a:alpha val="70000"/>
            </a:schemeClr>
          </a:solidFill>
          <a:ln>
            <a:solidFill>
              <a:schemeClr val="accent1">
                <a:alpha val="36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2000" b="1" dirty="0" smtClean="0"/>
              <a:t>Task Deliverables </a:t>
            </a:r>
            <a:r>
              <a:rPr lang="en-GB" sz="2000" dirty="0" smtClean="0"/>
              <a:t>(WIMAS2 reports </a:t>
            </a:r>
            <a:r>
              <a:rPr lang="en-GB" sz="2000" dirty="0"/>
              <a:t>to the PMU)</a:t>
            </a:r>
            <a:endParaRPr lang="en-GB" sz="2000" b="1" dirty="0" smtClean="0"/>
          </a:p>
          <a:p>
            <a:pPr fontAlgn="ctr"/>
            <a:r>
              <a:rPr lang="en-GB" sz="2000" dirty="0" smtClean="0"/>
              <a:t>D1</a:t>
            </a:r>
            <a:r>
              <a:rPr lang="en-GB" sz="2000" dirty="0"/>
              <a:t>: Demonstrate IC-Wave/Fokker-Planck consistency and wave damping on NBI ions using bi-Maxwellian representations of fast-ions in wave </a:t>
            </a:r>
            <a:r>
              <a:rPr lang="en-GB" sz="2000" dirty="0" smtClean="0"/>
              <a:t>codes (2019)</a:t>
            </a:r>
            <a:endParaRPr lang="en-GB" sz="2000" dirty="0"/>
          </a:p>
          <a:p>
            <a:pPr fontAlgn="ctr"/>
            <a:r>
              <a:rPr lang="en-GB" sz="2000" dirty="0"/>
              <a:t>D2: Maintain and update released heating and current drive modules </a:t>
            </a:r>
            <a:r>
              <a:rPr lang="en-GB" sz="2000" dirty="0" smtClean="0"/>
              <a:t> (2020)</a:t>
            </a:r>
            <a:endParaRPr lang="en-GB" sz="2000" dirty="0"/>
          </a:p>
          <a:p>
            <a:pPr fontAlgn="b"/>
            <a:r>
              <a:rPr lang="en-GB" sz="2000" dirty="0"/>
              <a:t>D3: Release the RABBIT code as a Kepler actor on IMAS </a:t>
            </a:r>
            <a:r>
              <a:rPr lang="en-GB" sz="2000" dirty="0" smtClean="0"/>
              <a:t>(2020)</a:t>
            </a:r>
            <a:endParaRPr lang="en-GB" sz="2000" dirty="0"/>
          </a:p>
          <a:p>
            <a:pPr fontAlgn="ctr"/>
            <a:r>
              <a:rPr lang="en-GB" sz="2000" dirty="0"/>
              <a:t>D4: Release of a workflow for the ECCD stabilization of NTM in </a:t>
            </a:r>
            <a:r>
              <a:rPr lang="en-GB" sz="2000" dirty="0" smtClean="0"/>
              <a:t>IMAS (2020)</a:t>
            </a:r>
            <a:endParaRPr lang="en-GB" sz="2000" dirty="0"/>
          </a:p>
        </p:txBody>
      </p:sp>
    </p:spTree>
    <p:extLst>
      <p:ext uri="{BB962C8B-B14F-4D97-AF65-F5344CB8AC3E}">
        <p14:creationId xmlns:p14="http://schemas.microsoft.com/office/powerpoint/2010/main" val="8250801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US" dirty="0"/>
              <a:t>Timeline for </a:t>
            </a:r>
            <a:r>
              <a:rPr lang="en-US" dirty="0" smtClean="0"/>
              <a:t>2020: Transport and solver</a:t>
            </a:r>
            <a:endParaRPr lang="en-US" dirty="0"/>
          </a:p>
        </p:txBody>
      </p:sp>
      <p:graphicFrame>
        <p:nvGraphicFramePr>
          <p:cNvPr id="3" name="Table 2">
            <a:extLst>
              <a:ext uri="{FF2B5EF4-FFF2-40B4-BE49-F238E27FC236}">
                <a16:creationId xmlns=""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824744476"/>
              </p:ext>
            </p:extLst>
          </p:nvPr>
        </p:nvGraphicFramePr>
        <p:xfrm>
          <a:off x="55749" y="1176824"/>
          <a:ext cx="12068518" cy="2852611"/>
        </p:xfrm>
        <a:graphic>
          <a:graphicData uri="http://schemas.openxmlformats.org/drawingml/2006/table">
            <a:tbl>
              <a:tblPr firstRow="1" bandRow="1">
                <a:tableStyleId>{5C22544A-7EE6-4342-B048-85BDC9FD1C3A}</a:tableStyleId>
              </a:tblPr>
              <a:tblGrid>
                <a:gridCol w="1000728">
                  <a:extLst>
                    <a:ext uri="{9D8B030D-6E8A-4147-A177-3AD203B41FA5}">
                      <a16:colId xmlns="" xmlns:a16="http://schemas.microsoft.com/office/drawing/2014/main" val="2087274031"/>
                    </a:ext>
                  </a:extLst>
                </a:gridCol>
                <a:gridCol w="2812578">
                  <a:extLst>
                    <a:ext uri="{9D8B030D-6E8A-4147-A177-3AD203B41FA5}">
                      <a16:colId xmlns="" xmlns:a16="http://schemas.microsoft.com/office/drawing/2014/main" val="2057533408"/>
                    </a:ext>
                  </a:extLst>
                </a:gridCol>
                <a:gridCol w="2734945"/>
                <a:gridCol w="2777067">
                  <a:extLst>
                    <a:ext uri="{9D8B030D-6E8A-4147-A177-3AD203B41FA5}">
                      <a16:colId xmlns="" xmlns:a16="http://schemas.microsoft.com/office/drawing/2014/main" val="4121474095"/>
                    </a:ext>
                  </a:extLst>
                </a:gridCol>
                <a:gridCol w="2743200">
                  <a:extLst>
                    <a:ext uri="{9D8B030D-6E8A-4147-A177-3AD203B41FA5}">
                      <a16:colId xmlns="" xmlns:a16="http://schemas.microsoft.com/office/drawing/2014/main" val="136012162"/>
                    </a:ext>
                  </a:extLst>
                </a:gridCol>
              </a:tblGrid>
              <a:tr h="349395">
                <a:tc>
                  <a:txBody>
                    <a:bodyPr/>
                    <a:lstStyle/>
                    <a:p>
                      <a:endParaRPr lang="en-US" dirty="0"/>
                    </a:p>
                  </a:txBody>
                  <a:tcPr/>
                </a:tc>
                <a:tc>
                  <a:txBody>
                    <a:bodyPr/>
                    <a:lstStyle/>
                    <a:p>
                      <a:r>
                        <a:rPr lang="en-US" dirty="0" smtClean="0"/>
                        <a:t>Jan-Apr.</a:t>
                      </a:r>
                      <a:endParaRPr lang="en-US" dirty="0"/>
                    </a:p>
                  </a:txBody>
                  <a:tcPr/>
                </a:tc>
                <a:tc>
                  <a:txBody>
                    <a:bodyPr/>
                    <a:lstStyle/>
                    <a:p>
                      <a:r>
                        <a:rPr lang="en-US" dirty="0" smtClean="0"/>
                        <a:t>May-July</a:t>
                      </a:r>
                      <a:endParaRPr lang="en-US" dirty="0"/>
                    </a:p>
                  </a:txBody>
                  <a:tcPr/>
                </a:tc>
                <a:tc>
                  <a:txBody>
                    <a:bodyPr/>
                    <a:lstStyle/>
                    <a:p>
                      <a:r>
                        <a:rPr lang="en-US" dirty="0" smtClean="0"/>
                        <a:t>Aug-Sept</a:t>
                      </a:r>
                      <a:endParaRPr lang="en-US" dirty="0"/>
                    </a:p>
                  </a:txBody>
                  <a:tcPr/>
                </a:tc>
                <a:tc>
                  <a:txBody>
                    <a:bodyPr/>
                    <a:lstStyle/>
                    <a:p>
                      <a:r>
                        <a:rPr lang="en-US" dirty="0" smtClean="0"/>
                        <a:t>Oct-Dec</a:t>
                      </a:r>
                      <a:endParaRPr lang="en-US" dirty="0"/>
                    </a:p>
                  </a:txBody>
                  <a:tcPr/>
                </a:tc>
                <a:extLst>
                  <a:ext uri="{0D108BD9-81ED-4DB2-BD59-A6C34878D82A}">
                    <a16:rowId xmlns="" xmlns:a16="http://schemas.microsoft.com/office/drawing/2014/main" val="2603779536"/>
                  </a:ext>
                </a:extLst>
              </a:tr>
              <a:tr h="506349">
                <a:tc>
                  <a:txBody>
                    <a:bodyPr/>
                    <a:lstStyle/>
                    <a:p>
                      <a:r>
                        <a:rPr lang="en-US" dirty="0" err="1" smtClean="0"/>
                        <a:t>Pär</a:t>
                      </a:r>
                      <a:endParaRPr lang="en-US" dirty="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TCI-maintenance</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TCI-maintenance</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TCI-maintenance</a:t>
                      </a:r>
                      <a:endParaRPr lang="en-US" sz="1800" b="0" i="0" u="none" strike="noStrike" kern="1200" baseline="0" dirty="0" smtClean="0">
                        <a:solidFill>
                          <a:schemeClr val="dk1"/>
                        </a:solidFill>
                        <a:effectLst/>
                        <a:latin typeface="+mn-lt"/>
                        <a:ea typeface="+mn-ea"/>
                        <a:cs typeface="+mn-cs"/>
                      </a:endParaRPr>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TCI-maintenance</a:t>
                      </a:r>
                    </a:p>
                  </a:txBody>
                  <a:tcPr/>
                </a:tc>
                <a:extLst>
                  <a:ext uri="{0D108BD9-81ED-4DB2-BD59-A6C34878D82A}">
                    <a16:rowId xmlns="" xmlns:a16="http://schemas.microsoft.com/office/drawing/2014/main" val="1214877390"/>
                  </a:ext>
                </a:extLst>
              </a:tr>
              <a:tr h="897467">
                <a:tc>
                  <a:txBody>
                    <a:bodyPr/>
                    <a:lstStyle/>
                    <a:p>
                      <a:r>
                        <a:rPr lang="en-US" dirty="0" smtClean="0"/>
                        <a:t>Emil, Andreas</a:t>
                      </a:r>
                      <a:endParaRPr lang="en-US" dirty="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Verification of transport actors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Verification of transport actors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a:t>
                      </a:r>
                    </a:p>
                  </a:txBody>
                  <a:tcPr/>
                </a:tc>
                <a:extLst>
                  <a:ext uri="{0D108BD9-81ED-4DB2-BD59-A6C34878D82A}">
                    <a16:rowId xmlns="" xmlns:a16="http://schemas.microsoft.com/office/drawing/2014/main" val="3722411991"/>
                  </a:ext>
                </a:extLst>
              </a:tr>
              <a:tr h="1083035">
                <a:tc>
                  <a:txBody>
                    <a:bodyPr/>
                    <a:lstStyle/>
                    <a:p>
                      <a:r>
                        <a:rPr lang="en-US" dirty="0" smtClean="0"/>
                        <a:t>Bruce</a:t>
                      </a:r>
                      <a:endParaRPr lang="en-US" dirty="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Maintenance</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BgB</a:t>
                      </a:r>
                      <a:r>
                        <a:rPr lang="en-US" sz="1800" b="0" i="0" u="none" strike="noStrike" kern="1200" baseline="0" dirty="0" smtClean="0">
                          <a:solidFill>
                            <a:schemeClr val="dk1"/>
                          </a:solidFill>
                          <a:effectLst/>
                          <a:latin typeface="+mn-lt"/>
                          <a:ea typeface="+mn-ea"/>
                          <a:cs typeface="+mn-cs"/>
                        </a:rPr>
                        <a:t>/NEOWES</a:t>
                      </a: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Maintenance</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BgB</a:t>
                      </a:r>
                      <a:r>
                        <a:rPr lang="en-US" sz="1800" b="0" i="0" u="none" strike="noStrike" kern="1200" baseline="0" dirty="0" smtClean="0">
                          <a:solidFill>
                            <a:schemeClr val="dk1"/>
                          </a:solidFill>
                          <a:effectLst/>
                          <a:latin typeface="+mn-lt"/>
                          <a:ea typeface="+mn-ea"/>
                          <a:cs typeface="+mn-cs"/>
                        </a:rPr>
                        <a:t>/NEOWES</a:t>
                      </a: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Maintenance</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BgB</a:t>
                      </a:r>
                      <a:r>
                        <a:rPr lang="en-US" sz="1800" b="0" i="0" u="none" strike="noStrike" kern="1200" baseline="0" dirty="0" smtClean="0">
                          <a:solidFill>
                            <a:schemeClr val="dk1"/>
                          </a:solidFill>
                          <a:effectLst/>
                          <a:latin typeface="+mn-lt"/>
                          <a:ea typeface="+mn-ea"/>
                          <a:cs typeface="+mn-cs"/>
                        </a:rPr>
                        <a:t>/NEOWES</a:t>
                      </a: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Maintenance</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BgB</a:t>
                      </a:r>
                      <a:r>
                        <a:rPr lang="en-US" sz="1800" b="0" i="0" u="none" strike="noStrike" kern="1200" baseline="0" dirty="0" smtClean="0">
                          <a:solidFill>
                            <a:schemeClr val="dk1"/>
                          </a:solidFill>
                          <a:effectLst/>
                          <a:latin typeface="+mn-lt"/>
                          <a:ea typeface="+mn-ea"/>
                          <a:cs typeface="+mn-cs"/>
                        </a:rPr>
                        <a:t>/NEOWES</a:t>
                      </a:r>
                      <a:endParaRPr lang="en-US" sz="1800" b="0" i="0" u="none" strike="noStrike" kern="1200" dirty="0" smtClean="0">
                        <a:solidFill>
                          <a:schemeClr val="dk1"/>
                        </a:solidFill>
                        <a:effectLst/>
                        <a:latin typeface="+mn-lt"/>
                        <a:ea typeface="+mn-ea"/>
                        <a:cs typeface="+mn-cs"/>
                      </a:endParaRPr>
                    </a:p>
                  </a:txBody>
                  <a:tcPr/>
                </a:tc>
              </a:tr>
            </a:tbl>
          </a:graphicData>
        </a:graphic>
      </p:graphicFrame>
      <p:graphicFrame>
        <p:nvGraphicFramePr>
          <p:cNvPr id="4" name="Table 3">
            <a:extLst>
              <a:ext uri="{FF2B5EF4-FFF2-40B4-BE49-F238E27FC236}">
                <a16:creationId xmlns=""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1519877663"/>
              </p:ext>
            </p:extLst>
          </p:nvPr>
        </p:nvGraphicFramePr>
        <p:xfrm>
          <a:off x="55749" y="4384494"/>
          <a:ext cx="12068518" cy="1517322"/>
        </p:xfrm>
        <a:graphic>
          <a:graphicData uri="http://schemas.openxmlformats.org/drawingml/2006/table">
            <a:tbl>
              <a:tblPr firstRow="1" bandRow="1">
                <a:tableStyleId>{5C22544A-7EE6-4342-B048-85BDC9FD1C3A}</a:tableStyleId>
              </a:tblPr>
              <a:tblGrid>
                <a:gridCol w="1961246">
                  <a:extLst>
                    <a:ext uri="{9D8B030D-6E8A-4147-A177-3AD203B41FA5}">
                      <a16:colId xmlns="" xmlns:a16="http://schemas.microsoft.com/office/drawing/2014/main" val="2087274031"/>
                    </a:ext>
                  </a:extLst>
                </a:gridCol>
                <a:gridCol w="5134422">
                  <a:extLst>
                    <a:ext uri="{9D8B030D-6E8A-4147-A177-3AD203B41FA5}">
                      <a16:colId xmlns="" xmlns:a16="http://schemas.microsoft.com/office/drawing/2014/main" val="2057533408"/>
                    </a:ext>
                  </a:extLst>
                </a:gridCol>
                <a:gridCol w="4972850">
                  <a:extLst>
                    <a:ext uri="{9D8B030D-6E8A-4147-A177-3AD203B41FA5}">
                      <a16:colId xmlns="" xmlns:a16="http://schemas.microsoft.com/office/drawing/2014/main" val="4121474095"/>
                    </a:ext>
                  </a:extLst>
                </a:gridCol>
              </a:tblGrid>
              <a:tr h="339811">
                <a:tc>
                  <a:txBody>
                    <a:bodyPr/>
                    <a:lstStyle/>
                    <a:p>
                      <a:endParaRPr lang="en-US" dirty="0"/>
                    </a:p>
                  </a:txBody>
                  <a:tcPr/>
                </a:tc>
                <a:tc>
                  <a:txBody>
                    <a:bodyPr/>
                    <a:lstStyle/>
                    <a:p>
                      <a:r>
                        <a:rPr lang="en-US" dirty="0" smtClean="0"/>
                        <a:t>Spring / summer</a:t>
                      </a:r>
                      <a:endParaRPr lang="en-US" dirty="0"/>
                    </a:p>
                  </a:txBody>
                  <a:tcPr/>
                </a:tc>
                <a:tc>
                  <a:txBody>
                    <a:bodyPr/>
                    <a:lstStyle/>
                    <a:p>
                      <a:r>
                        <a:rPr lang="en-US" dirty="0" smtClean="0"/>
                        <a:t>Autumn</a:t>
                      </a:r>
                      <a:r>
                        <a:rPr lang="en-US" baseline="0" dirty="0" smtClean="0"/>
                        <a:t> + 2021</a:t>
                      </a:r>
                      <a:endParaRPr lang="en-US" dirty="0"/>
                    </a:p>
                  </a:txBody>
                  <a:tcPr/>
                </a:tc>
                <a:extLst>
                  <a:ext uri="{0D108BD9-81ED-4DB2-BD59-A6C34878D82A}">
                    <a16:rowId xmlns="" xmlns:a16="http://schemas.microsoft.com/office/drawing/2014/main" val="2603779536"/>
                  </a:ext>
                </a:extLst>
              </a:tr>
              <a:tr h="1151562">
                <a:tc>
                  <a:txBody>
                    <a:bodyPr/>
                    <a:lstStyle/>
                    <a:p>
                      <a:r>
                        <a:rPr lang="en-US" dirty="0" smtClean="0"/>
                        <a:t>Dragan, Anna, </a:t>
                      </a:r>
                      <a:r>
                        <a:rPr lang="en-US" dirty="0" err="1" smtClean="0"/>
                        <a:t>Vicko</a:t>
                      </a:r>
                      <a:r>
                        <a:rPr lang="en-US" dirty="0" smtClean="0"/>
                        <a:t>, </a:t>
                      </a:r>
                      <a:r>
                        <a:rPr lang="en-US" dirty="0" err="1" smtClean="0"/>
                        <a:t>Silvestar</a:t>
                      </a:r>
                      <a:endParaRPr lang="en-US" dirty="0"/>
                    </a:p>
                  </a:txBody>
                  <a:tcPr/>
                </a:tc>
                <a:tc>
                  <a:txBody>
                    <a:bodyPr/>
                    <a:lstStyle/>
                    <a:p>
                      <a:r>
                        <a:rPr lang="en-US" dirty="0" smtClean="0"/>
                        <a:t>Create new FEM solver with modified weak form (to avoid</a:t>
                      </a:r>
                      <a:r>
                        <a:rPr lang="en-US" baseline="0" dirty="0" smtClean="0"/>
                        <a:t> derivatives of D)</a:t>
                      </a:r>
                      <a:endParaRPr lang="en-US" dirty="0"/>
                    </a:p>
                  </a:txBody>
                  <a:tcPr/>
                </a:tc>
                <a:tc>
                  <a:txBody>
                    <a:bodyPr/>
                    <a:lstStyle/>
                    <a:p>
                      <a:r>
                        <a:rPr lang="en-US" sz="1800" b="0" i="0" u="none" strike="noStrike" kern="1200" dirty="0" smtClean="0">
                          <a:solidFill>
                            <a:schemeClr val="dk1"/>
                          </a:solidFill>
                          <a:effectLst/>
                          <a:latin typeface="+mn-lt"/>
                          <a:ea typeface="+mn-ea"/>
                          <a:cs typeface="+mn-cs"/>
                        </a:rPr>
                        <a:t>New FEM</a:t>
                      </a:r>
                      <a:r>
                        <a:rPr lang="en-US" sz="1800" b="0" i="0" u="none" strike="noStrike" kern="1200" baseline="0" dirty="0" smtClean="0">
                          <a:solidFill>
                            <a:schemeClr val="dk1"/>
                          </a:solidFill>
                          <a:effectLst/>
                          <a:latin typeface="+mn-lt"/>
                          <a:ea typeface="+mn-ea"/>
                          <a:cs typeface="+mn-cs"/>
                        </a:rPr>
                        <a:t> solver with modified</a:t>
                      </a:r>
                      <a:r>
                        <a:rPr lang="en-US" sz="1800" b="0" i="0" u="none" strike="noStrike" kern="1200" dirty="0" smtClean="0">
                          <a:solidFill>
                            <a:schemeClr val="dk1"/>
                          </a:solidFill>
                          <a:effectLst/>
                          <a:latin typeface="+mn-lt"/>
                          <a:ea typeface="+mn-ea"/>
                          <a:cs typeface="+mn-cs"/>
                        </a:rPr>
                        <a:t> space-time </a:t>
                      </a:r>
                      <a:r>
                        <a:rPr lang="en-US" sz="1800" b="0" i="0" u="none" strike="noStrike" kern="1200" dirty="0" err="1" smtClean="0">
                          <a:solidFill>
                            <a:schemeClr val="dk1"/>
                          </a:solidFill>
                          <a:effectLst/>
                          <a:latin typeface="+mn-lt"/>
                          <a:ea typeface="+mn-ea"/>
                          <a:cs typeface="+mn-cs"/>
                        </a:rPr>
                        <a:t>discretisation</a:t>
                      </a:r>
                      <a:r>
                        <a:rPr lang="en-US" sz="1800" b="0" i="0" u="none" strike="noStrike" kern="1200" dirty="0" smtClean="0">
                          <a:solidFill>
                            <a:schemeClr val="dk1"/>
                          </a:solidFill>
                          <a:effectLst/>
                          <a:latin typeface="+mn-lt"/>
                          <a:ea typeface="+mn-ea"/>
                          <a:cs typeface="+mn-cs"/>
                        </a:rPr>
                        <a:t> (first space and then time </a:t>
                      </a:r>
                      <a:r>
                        <a:rPr lang="en-US" sz="1800" b="0" i="0" u="none" strike="noStrike" kern="1200" dirty="0" err="1" smtClean="0">
                          <a:solidFill>
                            <a:schemeClr val="dk1"/>
                          </a:solidFill>
                          <a:effectLst/>
                          <a:latin typeface="+mn-lt"/>
                          <a:ea typeface="+mn-ea"/>
                          <a:cs typeface="+mn-cs"/>
                        </a:rPr>
                        <a:t>discretisation</a:t>
                      </a:r>
                      <a:r>
                        <a:rPr lang="en-US" sz="1800" b="0" i="0" u="none" strike="noStrike" kern="1200" dirty="0" smtClean="0">
                          <a:solidFill>
                            <a:schemeClr val="dk1"/>
                          </a:solidFill>
                          <a:effectLst/>
                          <a:latin typeface="+mn-lt"/>
                          <a:ea typeface="+mn-ea"/>
                          <a:cs typeface="+mn-cs"/>
                        </a:rPr>
                        <a:t>)</a:t>
                      </a:r>
                      <a:endParaRPr lang="en-US" dirty="0"/>
                    </a:p>
                  </a:txBody>
                  <a:tcPr/>
                </a:tc>
                <a:extLst>
                  <a:ext uri="{0D108BD9-81ED-4DB2-BD59-A6C34878D82A}">
                    <a16:rowId xmlns="" xmlns:a16="http://schemas.microsoft.com/office/drawing/2014/main" val="1214877390"/>
                  </a:ext>
                </a:extLst>
              </a:tr>
            </a:tbl>
          </a:graphicData>
        </a:graphic>
      </p:graphicFrame>
      <p:sp>
        <p:nvSpPr>
          <p:cNvPr id="5" name="Date Placeholder 4"/>
          <p:cNvSpPr>
            <a:spLocks noGrp="1"/>
          </p:cNvSpPr>
          <p:nvPr>
            <p:ph type="dt" sz="half" idx="10"/>
          </p:nvPr>
        </p:nvSpPr>
        <p:spPr/>
        <p:txBody>
          <a:bodyPr/>
          <a:lstStyle/>
          <a:p>
            <a:fld id="{D3E57C17-E8ED-4E49-92A7-1F334E8845B6}" type="datetime1">
              <a:rPr lang="sv-SE" smtClean="0"/>
              <a:t>2020-02-26</a:t>
            </a:fld>
            <a:endParaRPr lang="en-GB"/>
          </a:p>
        </p:txBody>
      </p:sp>
      <p:sp>
        <p:nvSpPr>
          <p:cNvPr id="6" name="Footer Placeholder 5"/>
          <p:cNvSpPr>
            <a:spLocks noGrp="1"/>
          </p:cNvSpPr>
          <p:nvPr>
            <p:ph type="ftr" sz="quarter" idx="11"/>
          </p:nvPr>
        </p:nvSpPr>
        <p:spPr/>
        <p:txBody>
          <a:bodyPr/>
          <a:lstStyle/>
          <a:p>
            <a:r>
              <a:rPr lang="en-GB" smtClean="0"/>
              <a:t>Jonsson</a:t>
            </a:r>
            <a:endParaRPr lang="en-GB"/>
          </a:p>
        </p:txBody>
      </p:sp>
      <p:sp>
        <p:nvSpPr>
          <p:cNvPr id="7" name="Slide Number Placeholder 6"/>
          <p:cNvSpPr>
            <a:spLocks noGrp="1"/>
          </p:cNvSpPr>
          <p:nvPr>
            <p:ph type="sldNum" sz="quarter" idx="12"/>
          </p:nvPr>
        </p:nvSpPr>
        <p:spPr/>
        <p:txBody>
          <a:bodyPr/>
          <a:lstStyle/>
          <a:p>
            <a:fld id="{E7820E0F-EF6C-A547-9B31-51BCDFCAA598}" type="slidenum">
              <a:rPr lang="en-GB" smtClean="0"/>
              <a:t>30</a:t>
            </a:fld>
            <a:endParaRPr lang="en-GB"/>
          </a:p>
        </p:txBody>
      </p:sp>
    </p:spTree>
    <p:extLst>
      <p:ext uri="{BB962C8B-B14F-4D97-AF65-F5344CB8AC3E}">
        <p14:creationId xmlns:p14="http://schemas.microsoft.com/office/powerpoint/2010/main" val="3951166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US" dirty="0"/>
              <a:t>Timeline for </a:t>
            </a:r>
            <a:r>
              <a:rPr lang="en-US" dirty="0" smtClean="0"/>
              <a:t>2020: Neutrals, impurities, BIT1, METIS, NICE</a:t>
            </a:r>
            <a:endParaRPr lang="en-US" dirty="0"/>
          </a:p>
        </p:txBody>
      </p:sp>
      <p:graphicFrame>
        <p:nvGraphicFramePr>
          <p:cNvPr id="3" name="Table 2">
            <a:extLst>
              <a:ext uri="{FF2B5EF4-FFF2-40B4-BE49-F238E27FC236}">
                <a16:creationId xmlns=""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1051684404"/>
              </p:ext>
            </p:extLst>
          </p:nvPr>
        </p:nvGraphicFramePr>
        <p:xfrm>
          <a:off x="89615" y="810790"/>
          <a:ext cx="11988801" cy="4143688"/>
        </p:xfrm>
        <a:graphic>
          <a:graphicData uri="http://schemas.openxmlformats.org/drawingml/2006/table">
            <a:tbl>
              <a:tblPr firstRow="1" bandRow="1">
                <a:tableStyleId>{5C22544A-7EE6-4342-B048-85BDC9FD1C3A}</a:tableStyleId>
              </a:tblPr>
              <a:tblGrid>
                <a:gridCol w="1146518">
                  <a:extLst>
                    <a:ext uri="{9D8B030D-6E8A-4147-A177-3AD203B41FA5}">
                      <a16:colId xmlns="" xmlns:a16="http://schemas.microsoft.com/office/drawing/2014/main" val="2087274031"/>
                    </a:ext>
                  </a:extLst>
                </a:gridCol>
                <a:gridCol w="2997664">
                  <a:extLst>
                    <a:ext uri="{9D8B030D-6E8A-4147-A177-3AD203B41FA5}">
                      <a16:colId xmlns="" xmlns:a16="http://schemas.microsoft.com/office/drawing/2014/main" val="2057533408"/>
                    </a:ext>
                  </a:extLst>
                </a:gridCol>
                <a:gridCol w="2605414"/>
                <a:gridCol w="2655518">
                  <a:extLst>
                    <a:ext uri="{9D8B030D-6E8A-4147-A177-3AD203B41FA5}">
                      <a16:colId xmlns="" xmlns:a16="http://schemas.microsoft.com/office/drawing/2014/main" val="4121474095"/>
                    </a:ext>
                  </a:extLst>
                </a:gridCol>
                <a:gridCol w="2583687">
                  <a:extLst>
                    <a:ext uri="{9D8B030D-6E8A-4147-A177-3AD203B41FA5}">
                      <a16:colId xmlns="" xmlns:a16="http://schemas.microsoft.com/office/drawing/2014/main" val="136012162"/>
                    </a:ext>
                  </a:extLst>
                </a:gridCol>
              </a:tblGrid>
              <a:tr h="280679">
                <a:tc>
                  <a:txBody>
                    <a:bodyPr/>
                    <a:lstStyle/>
                    <a:p>
                      <a:endParaRPr lang="en-US" dirty="0"/>
                    </a:p>
                  </a:txBody>
                  <a:tcPr/>
                </a:tc>
                <a:tc>
                  <a:txBody>
                    <a:bodyPr/>
                    <a:lstStyle/>
                    <a:p>
                      <a:r>
                        <a:rPr lang="en-US" dirty="0" smtClean="0"/>
                        <a:t>Jan-Apr.</a:t>
                      </a:r>
                      <a:endParaRPr lang="en-US" dirty="0"/>
                    </a:p>
                  </a:txBody>
                  <a:tcPr/>
                </a:tc>
                <a:tc>
                  <a:txBody>
                    <a:bodyPr/>
                    <a:lstStyle/>
                    <a:p>
                      <a:r>
                        <a:rPr lang="en-US" dirty="0" smtClean="0"/>
                        <a:t>May-July</a:t>
                      </a:r>
                      <a:endParaRPr lang="en-US" dirty="0"/>
                    </a:p>
                  </a:txBody>
                  <a:tcPr/>
                </a:tc>
                <a:tc>
                  <a:txBody>
                    <a:bodyPr/>
                    <a:lstStyle/>
                    <a:p>
                      <a:r>
                        <a:rPr lang="en-US" dirty="0" smtClean="0"/>
                        <a:t>Aug-Sept</a:t>
                      </a:r>
                      <a:endParaRPr lang="en-US" dirty="0"/>
                    </a:p>
                  </a:txBody>
                  <a:tcPr/>
                </a:tc>
                <a:tc>
                  <a:txBody>
                    <a:bodyPr/>
                    <a:lstStyle/>
                    <a:p>
                      <a:r>
                        <a:rPr lang="en-US" dirty="0" smtClean="0"/>
                        <a:t>Oct-Dec</a:t>
                      </a:r>
                      <a:endParaRPr lang="en-US" dirty="0"/>
                    </a:p>
                  </a:txBody>
                  <a:tcPr/>
                </a:tc>
                <a:extLst>
                  <a:ext uri="{0D108BD9-81ED-4DB2-BD59-A6C34878D82A}">
                    <a16:rowId xmlns="" xmlns:a16="http://schemas.microsoft.com/office/drawing/2014/main" val="2603779536"/>
                  </a:ext>
                </a:extLst>
              </a:tr>
              <a:tr h="525286">
                <a:tc>
                  <a:txBody>
                    <a:bodyPr/>
                    <a:lstStyle/>
                    <a:p>
                      <a:r>
                        <a:rPr lang="en-US" dirty="0" smtClean="0"/>
                        <a:t>Irena</a:t>
                      </a:r>
                      <a:endParaRPr lang="en-US" dirty="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Discussion about boundary condition in IMAS for neutrals.</a:t>
                      </a:r>
                      <a:r>
                        <a:rPr lang="en-US" dirty="0" smtClean="0"/>
                        <a:t/>
                      </a:r>
                      <a:br>
                        <a:rPr lang="en-US" dirty="0" smtClean="0"/>
                      </a:br>
                      <a:r>
                        <a:rPr lang="en-US" sz="1800" b="0" i="0" u="none" strike="noStrike" kern="1200" dirty="0" smtClean="0">
                          <a:solidFill>
                            <a:schemeClr val="dk1"/>
                          </a:solidFill>
                          <a:effectLst/>
                          <a:latin typeface="+mn-lt"/>
                          <a:ea typeface="+mn-ea"/>
                          <a:cs typeface="+mn-cs"/>
                        </a:rPr>
                        <a:t>Prepare initial ids for neutrals.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Start</a:t>
                      </a:r>
                      <a:r>
                        <a:rPr lang="en-US" sz="1800" b="0" i="0" u="none" strike="noStrike" kern="1200" baseline="0" dirty="0" smtClean="0">
                          <a:solidFill>
                            <a:schemeClr val="dk1"/>
                          </a:solidFill>
                          <a:effectLst/>
                          <a:latin typeface="+mn-lt"/>
                          <a:ea typeface="+mn-ea"/>
                          <a:cs typeface="+mn-cs"/>
                        </a:rPr>
                        <a:t> work on </a:t>
                      </a:r>
                      <a:r>
                        <a:rPr lang="en-US" sz="1800" b="0" i="0" u="none" strike="noStrike" kern="1200" dirty="0" smtClean="0">
                          <a:solidFill>
                            <a:schemeClr val="dk1"/>
                          </a:solidFill>
                          <a:effectLst/>
                          <a:latin typeface="+mn-lt"/>
                          <a:ea typeface="+mn-ea"/>
                          <a:cs typeface="+mn-cs"/>
                        </a:rPr>
                        <a:t>solver for neutrals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Finish solver for neutrals</a:t>
                      </a:r>
                      <a:endParaRPr lang="en-US" sz="1800" b="0" i="0" u="none" strike="noStrike" kern="1200" baseline="0" dirty="0" smtClean="0">
                        <a:solidFill>
                          <a:schemeClr val="dk1"/>
                        </a:solidFill>
                        <a:effectLst/>
                        <a:latin typeface="+mn-lt"/>
                        <a:ea typeface="+mn-ea"/>
                        <a:cs typeface="+mn-cs"/>
                      </a:endParaRPr>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Testing the solver for neutrals</a:t>
                      </a:r>
                    </a:p>
                  </a:txBody>
                  <a:tcPr/>
                </a:tc>
                <a:extLst>
                  <a:ext uri="{0D108BD9-81ED-4DB2-BD59-A6C34878D82A}">
                    <a16:rowId xmlns="" xmlns:a16="http://schemas.microsoft.com/office/drawing/2014/main" val="1214877390"/>
                  </a:ext>
                </a:extLst>
              </a:tr>
              <a:tr h="647302">
                <a:tc>
                  <a:txBody>
                    <a:bodyPr/>
                    <a:lstStyle/>
                    <a:p>
                      <a:r>
                        <a:rPr lang="en-US" dirty="0" err="1" smtClean="0"/>
                        <a:t>Tskhakaya</a:t>
                      </a:r>
                      <a:endParaRPr lang="en-US" dirty="0"/>
                    </a:p>
                  </a:txBody>
                  <a:tcPr/>
                </a:tc>
                <a:tc>
                  <a:txBody>
                    <a:bodyPr/>
                    <a:lstStyle/>
                    <a:p>
                      <a:pPr marL="0" indent="0">
                        <a:buFont typeface="Arial" charset="0"/>
                        <a:buNone/>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extLst>
                  <a:ext uri="{0D108BD9-81ED-4DB2-BD59-A6C34878D82A}">
                    <a16:rowId xmlns="" xmlns:a16="http://schemas.microsoft.com/office/drawing/2014/main" val="3722411991"/>
                  </a:ext>
                </a:extLst>
              </a:tr>
              <a:tr h="647302">
                <a:tc>
                  <a:txBody>
                    <a:bodyPr/>
                    <a:lstStyle/>
                    <a:p>
                      <a:r>
                        <a:rPr lang="en-US" dirty="0" smtClean="0"/>
                        <a:t>Cedric</a:t>
                      </a:r>
                      <a:endParaRPr lang="en-US" dirty="0"/>
                    </a:p>
                  </a:txBody>
                  <a:tcPr/>
                </a:tc>
                <a:tc>
                  <a:txBody>
                    <a:bodyPr/>
                    <a:lstStyle/>
                    <a:p>
                      <a:pPr marL="0" indent="0">
                        <a:buFont typeface="Arial" charset="0"/>
                        <a:buNone/>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r>
              <a:tr h="647302">
                <a:tc>
                  <a:txBody>
                    <a:bodyPr/>
                    <a:lstStyle/>
                    <a:p>
                      <a:r>
                        <a:rPr lang="en-US" dirty="0" smtClean="0"/>
                        <a:t>Jean-Francois</a:t>
                      </a:r>
                      <a:endParaRPr lang="en-US" dirty="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Integrated modelling for WEST</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Integrated modelling for WEST</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Integrated modelling for</a:t>
                      </a:r>
                      <a:r>
                        <a:rPr lang="en-US" sz="1800" b="0" i="0" u="none" strike="noStrike" kern="1200" baseline="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WEST</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dirty="0" smtClean="0">
                          <a:solidFill>
                            <a:schemeClr val="dk1"/>
                          </a:solidFill>
                          <a:effectLst/>
                          <a:latin typeface="+mn-lt"/>
                          <a:ea typeface="+mn-ea"/>
                          <a:cs typeface="+mn-cs"/>
                        </a:rPr>
                        <a:t>Integrated modelling for WEST</a:t>
                      </a:r>
                    </a:p>
                  </a:txBody>
                  <a:tcPr/>
                </a:tc>
              </a:tr>
              <a:tr h="647302">
                <a:tc>
                  <a:txBody>
                    <a:bodyPr/>
                    <a:lstStyle/>
                    <a:p>
                      <a:r>
                        <a:rPr lang="en-US" dirty="0" err="1" smtClean="0"/>
                        <a:t>Blais</a:t>
                      </a:r>
                      <a:endParaRPr lang="en-US" dirty="0"/>
                    </a:p>
                  </a:txBody>
                  <a:tcPr/>
                </a:tc>
                <a:tc>
                  <a:txBody>
                    <a:bodyPr/>
                    <a:lstStyle/>
                    <a:p>
                      <a:pPr marL="0" indent="0">
                        <a:buFont typeface="Arial" charset="0"/>
                        <a:buNone/>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800" b="0" i="0" u="none" strike="noStrike" kern="1200" dirty="0" smtClean="0">
                        <a:solidFill>
                          <a:schemeClr val="dk1"/>
                        </a:solidFill>
                        <a:effectLst/>
                        <a:latin typeface="+mn-lt"/>
                        <a:ea typeface="+mn-ea"/>
                        <a:cs typeface="+mn-cs"/>
                      </a:endParaRPr>
                    </a:p>
                  </a:txBody>
                  <a:tcPr/>
                </a:tc>
              </a:tr>
            </a:tbl>
          </a:graphicData>
        </a:graphic>
      </p:graphicFrame>
      <p:graphicFrame>
        <p:nvGraphicFramePr>
          <p:cNvPr id="4" name="Table 3">
            <a:extLst>
              <a:ext uri="{FF2B5EF4-FFF2-40B4-BE49-F238E27FC236}">
                <a16:creationId xmlns=""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106046587"/>
              </p:ext>
            </p:extLst>
          </p:nvPr>
        </p:nvGraphicFramePr>
        <p:xfrm>
          <a:off x="98082" y="5150205"/>
          <a:ext cx="11971866" cy="1285240"/>
        </p:xfrm>
        <a:graphic>
          <a:graphicData uri="http://schemas.openxmlformats.org/drawingml/2006/table">
            <a:tbl>
              <a:tblPr firstRow="1" bandRow="1">
                <a:tableStyleId>{5C22544A-7EE6-4342-B048-85BDC9FD1C3A}</a:tableStyleId>
              </a:tblPr>
              <a:tblGrid>
                <a:gridCol w="1843786">
                  <a:extLst>
                    <a:ext uri="{9D8B030D-6E8A-4147-A177-3AD203B41FA5}">
                      <a16:colId xmlns="" xmlns:a16="http://schemas.microsoft.com/office/drawing/2014/main" val="2087274031"/>
                    </a:ext>
                  </a:extLst>
                </a:gridCol>
                <a:gridCol w="3541015">
                  <a:extLst>
                    <a:ext uri="{9D8B030D-6E8A-4147-A177-3AD203B41FA5}">
                      <a16:colId xmlns="" xmlns:a16="http://schemas.microsoft.com/office/drawing/2014/main" val="2057533408"/>
                    </a:ext>
                  </a:extLst>
                </a:gridCol>
                <a:gridCol w="3403600">
                  <a:extLst>
                    <a:ext uri="{9D8B030D-6E8A-4147-A177-3AD203B41FA5}">
                      <a16:colId xmlns="" xmlns:a16="http://schemas.microsoft.com/office/drawing/2014/main" val="4121474095"/>
                    </a:ext>
                  </a:extLst>
                </a:gridCol>
                <a:gridCol w="3183465">
                  <a:extLst>
                    <a:ext uri="{9D8B030D-6E8A-4147-A177-3AD203B41FA5}">
                      <a16:colId xmlns="" xmlns:a16="http://schemas.microsoft.com/office/drawing/2014/main" val="136012162"/>
                    </a:ext>
                  </a:extLst>
                </a:gridCol>
              </a:tblGrid>
              <a:tr h="370840">
                <a:tc>
                  <a:txBody>
                    <a:bodyPr/>
                    <a:lstStyle/>
                    <a:p>
                      <a:endParaRPr lang="en-US" dirty="0"/>
                    </a:p>
                  </a:txBody>
                  <a:tcPr/>
                </a:tc>
                <a:tc>
                  <a:txBody>
                    <a:bodyPr/>
                    <a:lstStyle/>
                    <a:p>
                      <a:r>
                        <a:rPr lang="en-US" dirty="0" smtClean="0"/>
                        <a:t>March</a:t>
                      </a:r>
                      <a:endParaRPr lang="en-US" dirty="0"/>
                    </a:p>
                  </a:txBody>
                  <a:tcPr/>
                </a:tc>
                <a:tc>
                  <a:txBody>
                    <a:bodyPr/>
                    <a:lstStyle/>
                    <a:p>
                      <a:r>
                        <a:rPr lang="en-US" dirty="0" smtClean="0"/>
                        <a:t>June</a:t>
                      </a:r>
                      <a:endParaRPr lang="en-US" dirty="0"/>
                    </a:p>
                  </a:txBody>
                  <a:tcPr/>
                </a:tc>
                <a:tc>
                  <a:txBody>
                    <a:bodyPr/>
                    <a:lstStyle/>
                    <a:p>
                      <a:r>
                        <a:rPr lang="en-US" dirty="0" smtClean="0"/>
                        <a:t>Dec</a:t>
                      </a:r>
                      <a:endParaRPr lang="en-US" dirty="0"/>
                    </a:p>
                  </a:txBody>
                  <a:tcPr/>
                </a:tc>
                <a:extLst>
                  <a:ext uri="{0D108BD9-81ED-4DB2-BD59-A6C34878D82A}">
                    <a16:rowId xmlns="" xmlns:a16="http://schemas.microsoft.com/office/drawing/2014/main" val="2603779536"/>
                  </a:ext>
                </a:extLst>
              </a:tr>
              <a:tr h="370840">
                <a:tc>
                  <a:txBody>
                    <a:bodyPr/>
                    <a:lstStyle/>
                    <a:p>
                      <a:r>
                        <a:rPr lang="en-US" dirty="0" err="1" smtClean="0"/>
                        <a:t>Gergo</a:t>
                      </a:r>
                      <a:r>
                        <a:rPr lang="en-US" dirty="0" smtClean="0"/>
                        <a:t>/Soma</a:t>
                      </a:r>
                      <a:endParaRPr lang="en-US" dirty="0"/>
                    </a:p>
                  </a:txBody>
                  <a:tcPr/>
                </a:tc>
                <a:tc>
                  <a:txBody>
                    <a:bodyPr/>
                    <a:lstStyle/>
                    <a:p>
                      <a:r>
                        <a:rPr lang="en-US" sz="1800" b="0" i="0" u="none" strike="noStrike" kern="1200" dirty="0" smtClean="0">
                          <a:solidFill>
                            <a:schemeClr val="dk1"/>
                          </a:solidFill>
                          <a:effectLst/>
                          <a:latin typeface="+mn-lt"/>
                          <a:ea typeface="+mn-ea"/>
                          <a:cs typeface="+mn-cs"/>
                        </a:rPr>
                        <a:t>Integrate Runaway Indicator into ETS6 Instantaneous events. Till the end of the ITER Code Camp</a:t>
                      </a:r>
                      <a:endParaRPr lang="en-US" dirty="0"/>
                    </a:p>
                  </a:txBody>
                  <a:tcPr/>
                </a:tc>
                <a:tc>
                  <a:txBody>
                    <a:bodyPr/>
                    <a:lstStyle/>
                    <a:p>
                      <a:r>
                        <a:rPr lang="en-US" sz="1800" b="0" i="0" u="none" strike="noStrike" kern="1200" dirty="0" smtClean="0">
                          <a:solidFill>
                            <a:schemeClr val="dk1"/>
                          </a:solidFill>
                          <a:effectLst/>
                          <a:latin typeface="+mn-lt"/>
                          <a:ea typeface="+mn-ea"/>
                          <a:cs typeface="+mn-cs"/>
                        </a:rPr>
                        <a:t>Integrate Runaway Fluid into ETS6 H&amp;CD workflow. Till the end of summer Code Camp.</a:t>
                      </a:r>
                      <a:endParaRPr lang="en-US" dirty="0"/>
                    </a:p>
                  </a:txBody>
                  <a:tcPr/>
                </a:tc>
                <a:tc>
                  <a:txBody>
                    <a:bodyPr/>
                    <a:lstStyle/>
                    <a:p>
                      <a:r>
                        <a:rPr lang="en-US" dirty="0" smtClean="0"/>
                        <a:t>I</a:t>
                      </a:r>
                      <a:r>
                        <a:rPr lang="en-US" sz="1800" b="0" i="0" u="none" strike="noStrike" kern="1200" dirty="0" smtClean="0">
                          <a:solidFill>
                            <a:schemeClr val="dk1"/>
                          </a:solidFill>
                          <a:effectLst/>
                          <a:latin typeface="+mn-lt"/>
                          <a:ea typeface="+mn-ea"/>
                          <a:cs typeface="+mn-cs"/>
                        </a:rPr>
                        <a:t>ntegrate kinetic runaway electron modelling into ETS6. Till the end of the year.</a:t>
                      </a:r>
                      <a:endParaRPr lang="en-US" dirty="0"/>
                    </a:p>
                  </a:txBody>
                  <a:tcPr/>
                </a:tc>
                <a:extLst>
                  <a:ext uri="{0D108BD9-81ED-4DB2-BD59-A6C34878D82A}">
                    <a16:rowId xmlns="" xmlns:a16="http://schemas.microsoft.com/office/drawing/2014/main" val="1214877390"/>
                  </a:ext>
                </a:extLst>
              </a:tr>
            </a:tbl>
          </a:graphicData>
        </a:graphic>
      </p:graphicFrame>
      <p:sp>
        <p:nvSpPr>
          <p:cNvPr id="5" name="Date Placeholder 4"/>
          <p:cNvSpPr>
            <a:spLocks noGrp="1"/>
          </p:cNvSpPr>
          <p:nvPr>
            <p:ph type="dt" sz="half" idx="10"/>
          </p:nvPr>
        </p:nvSpPr>
        <p:spPr/>
        <p:txBody>
          <a:bodyPr/>
          <a:lstStyle/>
          <a:p>
            <a:fld id="{FBE300FF-C2AD-124F-8F20-209405A59EDA}" type="datetime1">
              <a:rPr lang="sv-SE" smtClean="0"/>
              <a:t>2020-02-26</a:t>
            </a:fld>
            <a:endParaRPr lang="en-GB"/>
          </a:p>
        </p:txBody>
      </p:sp>
      <p:sp>
        <p:nvSpPr>
          <p:cNvPr id="6" name="Footer Placeholder 5"/>
          <p:cNvSpPr>
            <a:spLocks noGrp="1"/>
          </p:cNvSpPr>
          <p:nvPr>
            <p:ph type="ftr" sz="quarter" idx="11"/>
          </p:nvPr>
        </p:nvSpPr>
        <p:spPr/>
        <p:txBody>
          <a:bodyPr/>
          <a:lstStyle/>
          <a:p>
            <a:r>
              <a:rPr lang="en-GB" smtClean="0"/>
              <a:t>Jonsson</a:t>
            </a:r>
            <a:endParaRPr lang="en-GB"/>
          </a:p>
        </p:txBody>
      </p:sp>
      <p:sp>
        <p:nvSpPr>
          <p:cNvPr id="7" name="Slide Number Placeholder 6"/>
          <p:cNvSpPr>
            <a:spLocks noGrp="1"/>
          </p:cNvSpPr>
          <p:nvPr>
            <p:ph type="sldNum" sz="quarter" idx="12"/>
          </p:nvPr>
        </p:nvSpPr>
        <p:spPr/>
        <p:txBody>
          <a:bodyPr/>
          <a:lstStyle/>
          <a:p>
            <a:fld id="{E7820E0F-EF6C-A547-9B31-51BCDFCAA598}" type="slidenum">
              <a:rPr lang="en-GB" smtClean="0"/>
              <a:t>31</a:t>
            </a:fld>
            <a:endParaRPr lang="en-GB"/>
          </a:p>
        </p:txBody>
      </p:sp>
    </p:spTree>
    <p:extLst>
      <p:ext uri="{BB962C8B-B14F-4D97-AF65-F5344CB8AC3E}">
        <p14:creationId xmlns:p14="http://schemas.microsoft.com/office/powerpoint/2010/main" val="6136523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US" dirty="0"/>
              <a:t>Timeline for </a:t>
            </a:r>
            <a:r>
              <a:rPr lang="en-US" dirty="0" smtClean="0"/>
              <a:t>2020: WIMAS-2 Coordination</a:t>
            </a:r>
            <a:endParaRPr lang="en-US" dirty="0"/>
          </a:p>
        </p:txBody>
      </p:sp>
      <p:sp>
        <p:nvSpPr>
          <p:cNvPr id="4" name="TextBox 3">
            <a:extLst>
              <a:ext uri="{FF2B5EF4-FFF2-40B4-BE49-F238E27FC236}">
                <a16:creationId xmlns="" xmlns:a16="http://schemas.microsoft.com/office/drawing/2014/main" id="{BE386DFD-FB4F-8A44-A468-EEF54DD9F9D1}"/>
              </a:ext>
            </a:extLst>
          </p:cNvPr>
          <p:cNvSpPr txBox="1"/>
          <p:nvPr/>
        </p:nvSpPr>
        <p:spPr>
          <a:xfrm>
            <a:off x="1907107" y="824426"/>
            <a:ext cx="6768752" cy="369332"/>
          </a:xfrm>
          <a:prstGeom prst="rect">
            <a:avLst/>
          </a:prstGeom>
          <a:noFill/>
        </p:spPr>
        <p:txBody>
          <a:bodyPr wrap="square" rtlCol="0">
            <a:spAutoFit/>
          </a:bodyPr>
          <a:lstStyle/>
          <a:p>
            <a:r>
              <a:rPr lang="en-US" dirty="0"/>
              <a:t>2020 Timeline for Task EWE-5</a:t>
            </a:r>
          </a:p>
        </p:txBody>
      </p:sp>
      <p:graphicFrame>
        <p:nvGraphicFramePr>
          <p:cNvPr id="3" name="Table 2">
            <a:extLst>
              <a:ext uri="{FF2B5EF4-FFF2-40B4-BE49-F238E27FC236}">
                <a16:creationId xmlns=""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1350959057"/>
              </p:ext>
            </p:extLst>
          </p:nvPr>
        </p:nvGraphicFramePr>
        <p:xfrm>
          <a:off x="152400" y="1607427"/>
          <a:ext cx="11802534" cy="3479800"/>
        </p:xfrm>
        <a:graphic>
          <a:graphicData uri="http://schemas.openxmlformats.org/drawingml/2006/table">
            <a:tbl>
              <a:tblPr firstRow="1" bandRow="1">
                <a:tableStyleId>{5C22544A-7EE6-4342-B048-85BDC9FD1C3A}</a:tableStyleId>
              </a:tblPr>
              <a:tblGrid>
                <a:gridCol w="457200">
                  <a:extLst>
                    <a:ext uri="{9D8B030D-6E8A-4147-A177-3AD203B41FA5}">
                      <a16:colId xmlns="" xmlns:a16="http://schemas.microsoft.com/office/drawing/2014/main" val="2087274031"/>
                    </a:ext>
                  </a:extLst>
                </a:gridCol>
                <a:gridCol w="3081867">
                  <a:extLst>
                    <a:ext uri="{9D8B030D-6E8A-4147-A177-3AD203B41FA5}">
                      <a16:colId xmlns="" xmlns:a16="http://schemas.microsoft.com/office/drawing/2014/main" val="2057533408"/>
                    </a:ext>
                  </a:extLst>
                </a:gridCol>
                <a:gridCol w="2370666"/>
                <a:gridCol w="2370667">
                  <a:extLst>
                    <a:ext uri="{9D8B030D-6E8A-4147-A177-3AD203B41FA5}">
                      <a16:colId xmlns="" xmlns:a16="http://schemas.microsoft.com/office/drawing/2014/main" val="4121474095"/>
                    </a:ext>
                  </a:extLst>
                </a:gridCol>
                <a:gridCol w="2353733">
                  <a:extLst>
                    <a:ext uri="{9D8B030D-6E8A-4147-A177-3AD203B41FA5}">
                      <a16:colId xmlns="" xmlns:a16="http://schemas.microsoft.com/office/drawing/2014/main" val="136012162"/>
                    </a:ext>
                  </a:extLst>
                </a:gridCol>
                <a:gridCol w="1168401"/>
              </a:tblGrid>
              <a:tr h="370840">
                <a:tc>
                  <a:txBody>
                    <a:bodyPr/>
                    <a:lstStyle/>
                    <a:p>
                      <a:endParaRPr lang="en-US" dirty="0"/>
                    </a:p>
                  </a:txBody>
                  <a:tcPr/>
                </a:tc>
                <a:tc>
                  <a:txBody>
                    <a:bodyPr/>
                    <a:lstStyle/>
                    <a:p>
                      <a:r>
                        <a:rPr lang="en-US" dirty="0" smtClean="0"/>
                        <a:t>March</a:t>
                      </a:r>
                      <a:endParaRPr lang="en-US" dirty="0"/>
                    </a:p>
                  </a:txBody>
                  <a:tcPr/>
                </a:tc>
                <a:tc>
                  <a:txBody>
                    <a:bodyPr/>
                    <a:lstStyle/>
                    <a:p>
                      <a:r>
                        <a:rPr lang="en-US" dirty="0" smtClean="0"/>
                        <a:t>April</a:t>
                      </a:r>
                      <a:endParaRPr lang="en-US" dirty="0"/>
                    </a:p>
                  </a:txBody>
                  <a:tcPr/>
                </a:tc>
                <a:tc>
                  <a:txBody>
                    <a:bodyPr/>
                    <a:lstStyle/>
                    <a:p>
                      <a:r>
                        <a:rPr lang="en-US" dirty="0" smtClean="0"/>
                        <a:t>May</a:t>
                      </a:r>
                      <a:endParaRPr lang="en-US" dirty="0"/>
                    </a:p>
                  </a:txBody>
                  <a:tcPr/>
                </a:tc>
                <a:tc>
                  <a:txBody>
                    <a:bodyPr/>
                    <a:lstStyle/>
                    <a:p>
                      <a:r>
                        <a:rPr lang="en-US" dirty="0" smtClean="0"/>
                        <a:t>June</a:t>
                      </a:r>
                      <a:endParaRPr lang="en-US" dirty="0"/>
                    </a:p>
                  </a:txBody>
                  <a:tcPr/>
                </a:tc>
                <a:tc>
                  <a:txBody>
                    <a:bodyPr/>
                    <a:lstStyle/>
                    <a:p>
                      <a:r>
                        <a:rPr lang="en-US" dirty="0" smtClean="0"/>
                        <a:t>July</a:t>
                      </a:r>
                      <a:endParaRPr lang="en-US" dirty="0"/>
                    </a:p>
                  </a:txBody>
                  <a:tcPr/>
                </a:tc>
                <a:extLst>
                  <a:ext uri="{0D108BD9-81ED-4DB2-BD59-A6C34878D82A}">
                    <a16:rowId xmlns="" xmlns:a16="http://schemas.microsoft.com/office/drawing/2014/main" val="2603779536"/>
                  </a:ext>
                </a:extLst>
              </a:tr>
              <a:tr h="370840">
                <a:tc>
                  <a:txBody>
                    <a:bodyPr/>
                    <a:lstStyle/>
                    <a:p>
                      <a:pPr algn="ctr"/>
                      <a:r>
                        <a:rPr lang="en-US" dirty="0" smtClean="0"/>
                        <a:t>Thomas Jonsson</a:t>
                      </a:r>
                      <a:endParaRPr lang="en-US" dirty="0"/>
                    </a:p>
                  </a:txBody>
                  <a:tcPr vert="vert270"/>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Workflow</a:t>
                      </a:r>
                      <a:r>
                        <a:rPr lang="en-US" sz="1800" b="0" i="0" u="none" strike="noStrike" kern="1200" baseline="0" dirty="0" smtClean="0">
                          <a:solidFill>
                            <a:schemeClr val="dk1"/>
                          </a:solidFill>
                          <a:effectLst/>
                          <a:latin typeface="+mn-lt"/>
                          <a:ea typeface="+mn-ea"/>
                          <a:cs typeface="+mn-cs"/>
                        </a:rPr>
                        <a:t> develop</a:t>
                      </a:r>
                      <a:endParaRPr lang="en-US" sz="1800" b="0" i="0" u="none" strike="noStrike" kern="1200" dirty="0" smtClean="0">
                        <a:solidFill>
                          <a:schemeClr val="dk1"/>
                        </a:solidFill>
                        <a:effectLst/>
                        <a:latin typeface="+mn-lt"/>
                        <a:ea typeface="+mn-ea"/>
                        <a:cs typeface="+mn-cs"/>
                      </a:endParaRPr>
                    </a:p>
                    <a:p>
                      <a:pPr marL="285750" indent="-285750">
                        <a:buFont typeface="Arial" charset="0"/>
                        <a:buChar char="•"/>
                      </a:pPr>
                      <a:r>
                        <a:rPr lang="en-US" sz="1800" b="0" i="0" u="none" strike="noStrike" kern="1200" dirty="0" smtClean="0">
                          <a:solidFill>
                            <a:schemeClr val="dk1"/>
                          </a:solidFill>
                          <a:effectLst/>
                          <a:latin typeface="+mn-lt"/>
                          <a:ea typeface="+mn-ea"/>
                          <a:cs typeface="+mn-cs"/>
                        </a:rPr>
                        <a:t>Verify</a:t>
                      </a:r>
                      <a:r>
                        <a:rPr lang="en-US" sz="1800" b="0" i="0" u="none" strike="noStrike" kern="1200" baseline="0" dirty="0" smtClean="0">
                          <a:solidFill>
                            <a:schemeClr val="dk1"/>
                          </a:solidFill>
                          <a:effectLst/>
                          <a:latin typeface="+mn-lt"/>
                          <a:ea typeface="+mn-ea"/>
                          <a:cs typeface="+mn-cs"/>
                        </a:rPr>
                        <a:t> H&amp;CD actor</a:t>
                      </a:r>
                    </a:p>
                    <a:p>
                      <a:pPr marL="285750" indent="-285750">
                        <a:buFont typeface="Arial" charset="0"/>
                        <a:buChar char="•"/>
                      </a:pPr>
                      <a:r>
                        <a:rPr lang="en-US" sz="1800" b="0" i="0" u="none" strike="noStrike" kern="1200" baseline="0" dirty="0" smtClean="0">
                          <a:solidFill>
                            <a:schemeClr val="dk1"/>
                          </a:solidFill>
                          <a:effectLst/>
                          <a:latin typeface="+mn-lt"/>
                          <a:ea typeface="+mn-ea"/>
                          <a:cs typeface="+mn-cs"/>
                        </a:rPr>
                        <a:t>Verify convergence loop</a:t>
                      </a:r>
                    </a:p>
                    <a:p>
                      <a:pPr marL="0" indent="0">
                        <a:buFont typeface="Arial" charset="0"/>
                        <a:buNone/>
                      </a:pPr>
                      <a:r>
                        <a:rPr lang="en-US" sz="1800" b="0" i="0" u="none" strike="noStrike" kern="1200" baseline="0" dirty="0" smtClean="0">
                          <a:solidFill>
                            <a:schemeClr val="dk1"/>
                          </a:solidFill>
                          <a:effectLst/>
                          <a:latin typeface="+mn-lt"/>
                          <a:ea typeface="+mn-ea"/>
                          <a:cs typeface="+mn-cs"/>
                        </a:rPr>
                        <a:t>Core-edge</a:t>
                      </a:r>
                    </a:p>
                    <a:p>
                      <a:pPr marL="285750" indent="-285750">
                        <a:buFont typeface="Arial" charset="0"/>
                        <a:buChar char="•"/>
                      </a:pPr>
                      <a:r>
                        <a:rPr lang="en-US" sz="1800" b="0" i="0" u="none" strike="noStrike" kern="1200" baseline="0" dirty="0" smtClean="0">
                          <a:solidFill>
                            <a:schemeClr val="dk1"/>
                          </a:solidFill>
                          <a:effectLst/>
                          <a:latin typeface="+mn-lt"/>
                          <a:ea typeface="+mn-ea"/>
                          <a:cs typeface="+mn-cs"/>
                        </a:rPr>
                        <a:t>Planning meetings</a:t>
                      </a:r>
                    </a:p>
                    <a:p>
                      <a:pPr marL="0" indent="0">
                        <a:buFont typeface="Arial" charset="0"/>
                        <a:buNone/>
                      </a:pPr>
                      <a:r>
                        <a:rPr lang="en-US" sz="1800" b="0" i="0" u="none" strike="noStrike" kern="1200" baseline="0" dirty="0" smtClean="0">
                          <a:solidFill>
                            <a:schemeClr val="dk1"/>
                          </a:solidFill>
                          <a:effectLst/>
                          <a:latin typeface="+mn-lt"/>
                          <a:ea typeface="+mn-ea"/>
                          <a:cs typeface="+mn-cs"/>
                        </a:rPr>
                        <a:t>Moving boundary</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baseline="0" dirty="0" smtClean="0">
                          <a:solidFill>
                            <a:schemeClr val="dk1"/>
                          </a:solidFill>
                          <a:effectLst/>
                          <a:latin typeface="+mn-lt"/>
                          <a:ea typeface="+mn-ea"/>
                          <a:cs typeface="+mn-cs"/>
                        </a:rPr>
                        <a:t>Planning meetings</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baseline="0" dirty="0" smtClean="0">
                          <a:solidFill>
                            <a:schemeClr val="dk1"/>
                          </a:solidFill>
                          <a:effectLst/>
                          <a:latin typeface="+mn-lt"/>
                          <a:ea typeface="+mn-ea"/>
                          <a:cs typeface="+mn-cs"/>
                        </a:rPr>
                        <a:t>H&amp;CD synergies</a:t>
                      </a:r>
                      <a:endParaRPr lang="en-US" dirty="0" smtClean="0"/>
                    </a:p>
                    <a:p>
                      <a:pPr marL="285750" indent="-285750">
                        <a:buFont typeface="Arial" charset="0"/>
                        <a:buChar char="•"/>
                      </a:pPr>
                      <a:r>
                        <a:rPr lang="en-US" dirty="0" smtClean="0"/>
                        <a:t>Integrate </a:t>
                      </a:r>
                      <a:r>
                        <a:rPr lang="en-US" dirty="0" err="1" smtClean="0"/>
                        <a:t>FoPla</a:t>
                      </a:r>
                      <a:r>
                        <a:rPr lang="en-US" dirty="0" smtClean="0"/>
                        <a:t>-WF in</a:t>
                      </a:r>
                      <a:r>
                        <a:rPr lang="en-US" baseline="0" dirty="0" smtClean="0"/>
                        <a:t> ETS-5</a:t>
                      </a:r>
                    </a:p>
                    <a:p>
                      <a:pPr marL="0" indent="0">
                        <a:buFont typeface="Arial" charset="0"/>
                        <a:buNone/>
                      </a:pPr>
                      <a:r>
                        <a:rPr lang="en-US" baseline="0" dirty="0" smtClean="0"/>
                        <a:t>Verification ITER</a:t>
                      </a:r>
                    </a:p>
                    <a:p>
                      <a:pPr marL="285750" indent="-285750">
                        <a:buFont typeface="Arial" charset="0"/>
                        <a:buChar char="•"/>
                      </a:pPr>
                      <a:r>
                        <a:rPr lang="en-US" baseline="0" dirty="0" smtClean="0"/>
                        <a:t>Data from ITER/Metis</a:t>
                      </a:r>
                      <a:endParaRPr lang="en-US" dirty="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Workflow</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devel</a:t>
                      </a:r>
                      <a:endParaRPr lang="en-US" sz="1800" b="0" i="0" u="none" strike="noStrike" kern="1200" dirty="0" smtClean="0">
                        <a:solidFill>
                          <a:schemeClr val="dk1"/>
                        </a:solidFill>
                        <a:effectLst/>
                        <a:latin typeface="+mn-lt"/>
                        <a:ea typeface="+mn-ea"/>
                        <a:cs typeface="+mn-cs"/>
                      </a:endParaRPr>
                    </a:p>
                    <a:p>
                      <a:pPr marL="285750" indent="-285750">
                        <a:buFont typeface="Arial" charset="0"/>
                        <a:buChar char="•"/>
                      </a:pPr>
                      <a:r>
                        <a:rPr lang="en-US" sz="1800" b="0" i="0" u="none" strike="noStrike" kern="120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Core-edge</a:t>
                      </a:r>
                    </a:p>
                    <a:p>
                      <a:pPr marL="285750" indent="-285750">
                        <a:buFont typeface="Arial" charset="0"/>
                        <a:buChar cha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Moving boundary</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baseline="0" dirty="0" smtClean="0">
                          <a:solidFill>
                            <a:schemeClr val="dk1"/>
                          </a:solidFill>
                          <a:effectLst/>
                          <a:latin typeface="+mn-lt"/>
                          <a:ea typeface="+mn-ea"/>
                          <a:cs typeface="+mn-cs"/>
                        </a:rPr>
                        <a:t>H&amp;CD synergies</a:t>
                      </a:r>
                      <a:endParaRPr lang="en-US" dirty="0" smtClean="0"/>
                    </a:p>
                    <a:p>
                      <a:pPr marL="285750" indent="-285750">
                        <a:buFont typeface="Arial" charset="0"/>
                        <a:buChar char="•"/>
                      </a:pPr>
                      <a:r>
                        <a:rPr lang="en-US" dirty="0" err="1" smtClean="0"/>
                        <a:t>tbd</a:t>
                      </a:r>
                      <a:endParaRPr lang="en-US" baseline="0" dirty="0" smtClean="0"/>
                    </a:p>
                    <a:p>
                      <a:pPr marL="0" indent="0">
                        <a:buFont typeface="Arial" charset="0"/>
                        <a:buNone/>
                      </a:pPr>
                      <a:r>
                        <a:rPr lang="en-US" baseline="0" dirty="0" smtClean="0"/>
                        <a:t>Verification ITER</a:t>
                      </a:r>
                    </a:p>
                    <a:p>
                      <a:pPr marL="285750" indent="-285750">
                        <a:buFont typeface="Arial" charset="0"/>
                        <a:buChar char="•"/>
                      </a:pPr>
                      <a:r>
                        <a:rPr lang="en-US" baseline="0" dirty="0" err="1" smtClean="0"/>
                        <a:t>tbd</a:t>
                      </a:r>
                      <a:endParaRPr lang="en-US" dirty="0" smtClean="0"/>
                    </a:p>
                    <a:p>
                      <a:endParaRPr lang="en-US" dirty="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Workflow</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devel</a:t>
                      </a:r>
                      <a:endParaRPr lang="en-US" sz="1800" b="0" i="0" u="none" strike="noStrike" kern="1200" dirty="0" smtClean="0">
                        <a:solidFill>
                          <a:schemeClr val="dk1"/>
                        </a:solidFill>
                        <a:effectLst/>
                        <a:latin typeface="+mn-lt"/>
                        <a:ea typeface="+mn-ea"/>
                        <a:cs typeface="+mn-cs"/>
                      </a:endParaRPr>
                    </a:p>
                    <a:p>
                      <a:pPr marL="285750" indent="-285750">
                        <a:buFont typeface="Arial" charset="0"/>
                        <a:buChar char="•"/>
                      </a:pPr>
                      <a:r>
                        <a:rPr lang="en-US" sz="1800" b="0" i="0" u="none" strike="noStrike" kern="120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Core-edge</a:t>
                      </a:r>
                    </a:p>
                    <a:p>
                      <a:pPr marL="285750" indent="-285750">
                        <a:buFont typeface="Arial" charset="0"/>
                        <a:buChar cha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Moving boundary</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baseline="0" dirty="0" smtClean="0">
                          <a:solidFill>
                            <a:schemeClr val="dk1"/>
                          </a:solidFill>
                          <a:effectLst/>
                          <a:latin typeface="+mn-lt"/>
                          <a:ea typeface="+mn-ea"/>
                          <a:cs typeface="+mn-cs"/>
                        </a:rPr>
                        <a:t>H&amp;CD synergies</a:t>
                      </a:r>
                      <a:endParaRPr lang="en-US" dirty="0" smtClean="0"/>
                    </a:p>
                    <a:p>
                      <a:pPr marL="285750" indent="-285750">
                        <a:buFont typeface="Arial" charset="0"/>
                        <a:buChar char="•"/>
                      </a:pPr>
                      <a:r>
                        <a:rPr lang="en-US" dirty="0" err="1" smtClean="0"/>
                        <a:t>tbd</a:t>
                      </a:r>
                      <a:endParaRPr lang="en-US" baseline="0" dirty="0" smtClean="0"/>
                    </a:p>
                    <a:p>
                      <a:pPr marL="0" indent="0">
                        <a:buFont typeface="Arial" charset="0"/>
                        <a:buNone/>
                      </a:pPr>
                      <a:r>
                        <a:rPr lang="en-US" baseline="0" dirty="0" smtClean="0"/>
                        <a:t>Verification ITER</a:t>
                      </a:r>
                    </a:p>
                    <a:p>
                      <a:pPr marL="285750" indent="-285750">
                        <a:buFont typeface="Arial" charset="0"/>
                        <a:buChar char="•"/>
                      </a:pPr>
                      <a:r>
                        <a:rPr lang="en-US" baseline="0" dirty="0" err="1" smtClean="0"/>
                        <a:t>tbd</a:t>
                      </a:r>
                      <a:endParaRPr lang="en-US" dirty="0" smtClean="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Workflow</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devel</a:t>
                      </a:r>
                      <a:endParaRPr lang="en-US" sz="1800" b="0" i="0" u="none" strike="noStrike" kern="1200" dirty="0" smtClean="0">
                        <a:solidFill>
                          <a:schemeClr val="dk1"/>
                        </a:solidFill>
                        <a:effectLst/>
                        <a:latin typeface="+mn-lt"/>
                        <a:ea typeface="+mn-ea"/>
                        <a:cs typeface="+mn-cs"/>
                      </a:endParaRPr>
                    </a:p>
                    <a:p>
                      <a:pPr marL="285750" indent="-285750">
                        <a:buFont typeface="Arial" charset="0"/>
                        <a:buChar char="•"/>
                      </a:pPr>
                      <a:r>
                        <a:rPr lang="en-US" sz="1800" b="0" i="0" u="none" strike="noStrike" kern="120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Core-edge</a:t>
                      </a:r>
                    </a:p>
                    <a:p>
                      <a:pPr marL="285750" indent="-285750">
                        <a:buFont typeface="Arial" charset="0"/>
                        <a:buChar cha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Moving boundary</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baseline="0" dirty="0" smtClean="0">
                          <a:solidFill>
                            <a:schemeClr val="dk1"/>
                          </a:solidFill>
                          <a:effectLst/>
                          <a:latin typeface="+mn-lt"/>
                          <a:ea typeface="+mn-ea"/>
                          <a:cs typeface="+mn-cs"/>
                        </a:rPr>
                        <a:t>H&amp;CD synergies</a:t>
                      </a:r>
                      <a:endParaRPr lang="en-US" dirty="0" smtClean="0"/>
                    </a:p>
                    <a:p>
                      <a:pPr marL="285750" indent="-285750">
                        <a:buFont typeface="Arial" charset="0"/>
                        <a:buChar char="•"/>
                      </a:pPr>
                      <a:r>
                        <a:rPr lang="en-US" dirty="0" err="1" smtClean="0"/>
                        <a:t>tbd</a:t>
                      </a:r>
                      <a:endParaRPr lang="en-US" baseline="0" dirty="0" smtClean="0"/>
                    </a:p>
                    <a:p>
                      <a:pPr marL="0" indent="0">
                        <a:buFont typeface="Arial" charset="0"/>
                        <a:buNone/>
                      </a:pPr>
                      <a:r>
                        <a:rPr lang="en-US" baseline="0" dirty="0" smtClean="0"/>
                        <a:t>Verification ITER</a:t>
                      </a:r>
                    </a:p>
                    <a:p>
                      <a:pPr marL="285750" indent="-285750">
                        <a:buFont typeface="Arial" charset="0"/>
                        <a:buChar char="•"/>
                      </a:pPr>
                      <a:r>
                        <a:rPr lang="en-US" baseline="0" dirty="0" err="1" smtClean="0"/>
                        <a:t>tbd</a:t>
                      </a:r>
                      <a:endParaRPr lang="en-US" dirty="0" smtClean="0"/>
                    </a:p>
                  </a:txBody>
                  <a:tcPr/>
                </a:tc>
                <a:tc>
                  <a:txBody>
                    <a:bodyPr/>
                    <a:lstStyle/>
                    <a:p>
                      <a:r>
                        <a:rPr lang="en-US" dirty="0" smtClean="0">
                          <a:solidFill>
                            <a:srgbClr val="FF0000"/>
                          </a:solidFill>
                        </a:rPr>
                        <a:t>Partly vacation</a:t>
                      </a:r>
                      <a:endParaRPr lang="en-US" dirty="0">
                        <a:solidFill>
                          <a:srgbClr val="FF0000"/>
                        </a:solidFill>
                      </a:endParaRPr>
                    </a:p>
                  </a:txBody>
                  <a:tcPr/>
                </a:tc>
                <a:extLst>
                  <a:ext uri="{0D108BD9-81ED-4DB2-BD59-A6C34878D82A}">
                    <a16:rowId xmlns="" xmlns:a16="http://schemas.microsoft.com/office/drawing/2014/main" val="1214877390"/>
                  </a:ext>
                </a:extLst>
              </a:tr>
            </a:tbl>
          </a:graphicData>
        </a:graphic>
      </p:graphicFrame>
      <p:sp>
        <p:nvSpPr>
          <p:cNvPr id="5" name="Date Placeholder 4"/>
          <p:cNvSpPr>
            <a:spLocks noGrp="1"/>
          </p:cNvSpPr>
          <p:nvPr>
            <p:ph type="dt" sz="half" idx="10"/>
          </p:nvPr>
        </p:nvSpPr>
        <p:spPr/>
        <p:txBody>
          <a:bodyPr/>
          <a:lstStyle/>
          <a:p>
            <a:fld id="{B0438DE2-F815-A147-88CE-E74618B47017}" type="datetime1">
              <a:rPr lang="sv-SE" smtClean="0"/>
              <a:t>2020-02-26</a:t>
            </a:fld>
            <a:endParaRPr lang="en-GB"/>
          </a:p>
        </p:txBody>
      </p:sp>
      <p:sp>
        <p:nvSpPr>
          <p:cNvPr id="6" name="Footer Placeholder 5"/>
          <p:cNvSpPr>
            <a:spLocks noGrp="1"/>
          </p:cNvSpPr>
          <p:nvPr>
            <p:ph type="ftr" sz="quarter" idx="11"/>
          </p:nvPr>
        </p:nvSpPr>
        <p:spPr/>
        <p:txBody>
          <a:bodyPr/>
          <a:lstStyle/>
          <a:p>
            <a:r>
              <a:rPr lang="en-GB" smtClean="0"/>
              <a:t>Jonsson</a:t>
            </a:r>
            <a:endParaRPr lang="en-GB"/>
          </a:p>
        </p:txBody>
      </p:sp>
      <p:sp>
        <p:nvSpPr>
          <p:cNvPr id="7" name="Slide Number Placeholder 6"/>
          <p:cNvSpPr>
            <a:spLocks noGrp="1"/>
          </p:cNvSpPr>
          <p:nvPr>
            <p:ph type="sldNum" sz="quarter" idx="12"/>
          </p:nvPr>
        </p:nvSpPr>
        <p:spPr/>
        <p:txBody>
          <a:bodyPr/>
          <a:lstStyle/>
          <a:p>
            <a:fld id="{E7820E0F-EF6C-A547-9B31-51BCDFCAA598}" type="slidenum">
              <a:rPr lang="en-GB" smtClean="0"/>
              <a:t>32</a:t>
            </a:fld>
            <a:endParaRPr lang="en-GB"/>
          </a:p>
        </p:txBody>
      </p:sp>
    </p:spTree>
    <p:extLst>
      <p:ext uri="{BB962C8B-B14F-4D97-AF65-F5344CB8AC3E}">
        <p14:creationId xmlns:p14="http://schemas.microsoft.com/office/powerpoint/2010/main" val="7875854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US" dirty="0"/>
              <a:t>Timeline for </a:t>
            </a:r>
            <a:r>
              <a:rPr lang="en-US" dirty="0" smtClean="0"/>
              <a:t>2020</a:t>
            </a:r>
            <a:r>
              <a:rPr lang="en-US" dirty="0"/>
              <a:t> : WIMAS-2</a:t>
            </a:r>
            <a:r>
              <a:rPr lang="en-US" dirty="0" smtClean="0"/>
              <a:t> </a:t>
            </a:r>
            <a:r>
              <a:rPr lang="en-US" dirty="0"/>
              <a:t>Coordination</a:t>
            </a:r>
          </a:p>
        </p:txBody>
      </p:sp>
      <p:sp>
        <p:nvSpPr>
          <p:cNvPr id="4" name="TextBox 3">
            <a:extLst>
              <a:ext uri="{FF2B5EF4-FFF2-40B4-BE49-F238E27FC236}">
                <a16:creationId xmlns="" xmlns:a16="http://schemas.microsoft.com/office/drawing/2014/main" id="{BE386DFD-FB4F-8A44-A468-EEF54DD9F9D1}"/>
              </a:ext>
            </a:extLst>
          </p:cNvPr>
          <p:cNvSpPr txBox="1"/>
          <p:nvPr/>
        </p:nvSpPr>
        <p:spPr>
          <a:xfrm>
            <a:off x="1907107" y="824426"/>
            <a:ext cx="6768752" cy="369332"/>
          </a:xfrm>
          <a:prstGeom prst="rect">
            <a:avLst/>
          </a:prstGeom>
          <a:noFill/>
        </p:spPr>
        <p:txBody>
          <a:bodyPr wrap="square" rtlCol="0">
            <a:spAutoFit/>
          </a:bodyPr>
          <a:lstStyle/>
          <a:p>
            <a:r>
              <a:rPr lang="en-US" dirty="0"/>
              <a:t>2020 Timeline for Task EWE-5</a:t>
            </a:r>
          </a:p>
        </p:txBody>
      </p:sp>
      <p:graphicFrame>
        <p:nvGraphicFramePr>
          <p:cNvPr id="3" name="Table 2">
            <a:extLst>
              <a:ext uri="{FF2B5EF4-FFF2-40B4-BE49-F238E27FC236}">
                <a16:creationId xmlns="" xmlns:a16="http://schemas.microsoft.com/office/drawing/2014/main" id="{410A1765-996A-7543-BE1B-E07BFADBEEF1}"/>
              </a:ext>
            </a:extLst>
          </p:cNvPr>
          <p:cNvGraphicFramePr>
            <a:graphicFrameLocks noGrp="1"/>
          </p:cNvGraphicFramePr>
          <p:nvPr>
            <p:extLst>
              <p:ext uri="{D42A27DB-BD31-4B8C-83A1-F6EECF244321}">
                <p14:modId xmlns:p14="http://schemas.microsoft.com/office/powerpoint/2010/main" val="1161872347"/>
              </p:ext>
            </p:extLst>
          </p:nvPr>
        </p:nvGraphicFramePr>
        <p:xfrm>
          <a:off x="152400" y="1607427"/>
          <a:ext cx="11802534" cy="3754120"/>
        </p:xfrm>
        <a:graphic>
          <a:graphicData uri="http://schemas.openxmlformats.org/drawingml/2006/table">
            <a:tbl>
              <a:tblPr firstRow="1" bandRow="1">
                <a:tableStyleId>{5C22544A-7EE6-4342-B048-85BDC9FD1C3A}</a:tableStyleId>
              </a:tblPr>
              <a:tblGrid>
                <a:gridCol w="457200">
                  <a:extLst>
                    <a:ext uri="{9D8B030D-6E8A-4147-A177-3AD203B41FA5}">
                      <a16:colId xmlns="" xmlns:a16="http://schemas.microsoft.com/office/drawing/2014/main" val="2087274031"/>
                    </a:ext>
                  </a:extLst>
                </a:gridCol>
                <a:gridCol w="2235200">
                  <a:extLst>
                    <a:ext uri="{9D8B030D-6E8A-4147-A177-3AD203B41FA5}">
                      <a16:colId xmlns="" xmlns:a16="http://schemas.microsoft.com/office/drawing/2014/main" val="2057533408"/>
                    </a:ext>
                  </a:extLst>
                </a:gridCol>
                <a:gridCol w="2082800"/>
                <a:gridCol w="2302933">
                  <a:extLst>
                    <a:ext uri="{9D8B030D-6E8A-4147-A177-3AD203B41FA5}">
                      <a16:colId xmlns="" xmlns:a16="http://schemas.microsoft.com/office/drawing/2014/main" val="4121474095"/>
                    </a:ext>
                  </a:extLst>
                </a:gridCol>
                <a:gridCol w="2438400">
                  <a:extLst>
                    <a:ext uri="{9D8B030D-6E8A-4147-A177-3AD203B41FA5}">
                      <a16:colId xmlns="" xmlns:a16="http://schemas.microsoft.com/office/drawing/2014/main" val="136012162"/>
                    </a:ext>
                  </a:extLst>
                </a:gridCol>
                <a:gridCol w="2286001"/>
              </a:tblGrid>
              <a:tr h="370840">
                <a:tc>
                  <a:txBody>
                    <a:bodyPr/>
                    <a:lstStyle/>
                    <a:p>
                      <a:endParaRPr lang="en-US" dirty="0"/>
                    </a:p>
                  </a:txBody>
                  <a:tcPr/>
                </a:tc>
                <a:tc>
                  <a:txBody>
                    <a:bodyPr/>
                    <a:lstStyle/>
                    <a:p>
                      <a:r>
                        <a:rPr lang="en-US" dirty="0" smtClean="0"/>
                        <a:t>Aug</a:t>
                      </a:r>
                      <a:endParaRPr lang="en-US" dirty="0"/>
                    </a:p>
                  </a:txBody>
                  <a:tcPr/>
                </a:tc>
                <a:tc>
                  <a:txBody>
                    <a:bodyPr/>
                    <a:lstStyle/>
                    <a:p>
                      <a:r>
                        <a:rPr lang="en-US" dirty="0" smtClean="0"/>
                        <a:t>Sept</a:t>
                      </a:r>
                      <a:endParaRPr lang="en-US" dirty="0"/>
                    </a:p>
                  </a:txBody>
                  <a:tcPr/>
                </a:tc>
                <a:tc>
                  <a:txBody>
                    <a:bodyPr/>
                    <a:lstStyle/>
                    <a:p>
                      <a:r>
                        <a:rPr lang="en-US" dirty="0" smtClean="0"/>
                        <a:t>Oct</a:t>
                      </a:r>
                      <a:endParaRPr lang="en-US" dirty="0"/>
                    </a:p>
                  </a:txBody>
                  <a:tcPr/>
                </a:tc>
                <a:tc>
                  <a:txBody>
                    <a:bodyPr/>
                    <a:lstStyle/>
                    <a:p>
                      <a:r>
                        <a:rPr lang="en-US" dirty="0" smtClean="0"/>
                        <a:t>Nov</a:t>
                      </a:r>
                      <a:endParaRPr lang="en-US" dirty="0"/>
                    </a:p>
                  </a:txBody>
                  <a:tcPr/>
                </a:tc>
                <a:tc>
                  <a:txBody>
                    <a:bodyPr/>
                    <a:lstStyle/>
                    <a:p>
                      <a:r>
                        <a:rPr lang="en-US" dirty="0" smtClean="0"/>
                        <a:t>Dec</a:t>
                      </a:r>
                      <a:endParaRPr lang="en-US" dirty="0"/>
                    </a:p>
                  </a:txBody>
                  <a:tcPr/>
                </a:tc>
                <a:extLst>
                  <a:ext uri="{0D108BD9-81ED-4DB2-BD59-A6C34878D82A}">
                    <a16:rowId xmlns="" xmlns:a16="http://schemas.microsoft.com/office/drawing/2014/main" val="2603779536"/>
                  </a:ext>
                </a:extLst>
              </a:tr>
              <a:tr h="370840">
                <a:tc>
                  <a:txBody>
                    <a:bodyPr/>
                    <a:lstStyle/>
                    <a:p>
                      <a:pPr algn="ctr"/>
                      <a:r>
                        <a:rPr lang="en-US" dirty="0" smtClean="0"/>
                        <a:t>Thomas Jonsson</a:t>
                      </a:r>
                      <a:endParaRPr lang="en-US" dirty="0"/>
                    </a:p>
                  </a:txBody>
                  <a:tcPr vert="vert270"/>
                </a:tc>
                <a:tc>
                  <a:txBody>
                    <a:bodyPr/>
                    <a:lstStyle/>
                    <a:p>
                      <a:pPr marL="0" indent="0">
                        <a:buFont typeface="Arial" charset="0"/>
                        <a:buNone/>
                      </a:pPr>
                      <a:r>
                        <a:rPr lang="en-US" sz="1800" b="0" i="0" u="none" strike="noStrike" kern="1200" dirty="0" smtClean="0">
                          <a:solidFill>
                            <a:srgbClr val="FF0000"/>
                          </a:solidFill>
                          <a:effectLst/>
                          <a:latin typeface="+mn-lt"/>
                          <a:ea typeface="+mn-ea"/>
                          <a:cs typeface="+mn-cs"/>
                        </a:rPr>
                        <a:t>1 week conference</a:t>
                      </a:r>
                    </a:p>
                    <a:p>
                      <a:pPr marL="0" indent="0">
                        <a:buFont typeface="Arial" charset="0"/>
                        <a:buNone/>
                      </a:pPr>
                      <a:r>
                        <a:rPr lang="en-US" sz="1800" b="0" i="0" u="none" strike="noStrike" kern="1200" dirty="0" smtClean="0">
                          <a:solidFill>
                            <a:schemeClr val="dk1"/>
                          </a:solidFill>
                          <a:effectLst/>
                          <a:latin typeface="+mn-lt"/>
                          <a:ea typeface="+mn-ea"/>
                          <a:cs typeface="+mn-cs"/>
                        </a:rPr>
                        <a:t>Workflow</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devel</a:t>
                      </a:r>
                      <a:endParaRPr lang="en-US" sz="1800" b="0" i="0" u="none" strike="noStrike" kern="1200" dirty="0" smtClean="0">
                        <a:solidFill>
                          <a:schemeClr val="dk1"/>
                        </a:solidFill>
                        <a:effectLst/>
                        <a:latin typeface="+mn-lt"/>
                        <a:ea typeface="+mn-ea"/>
                        <a:cs typeface="+mn-cs"/>
                      </a:endParaRPr>
                    </a:p>
                    <a:p>
                      <a:pPr marL="285750" indent="-285750">
                        <a:buFont typeface="Arial" charset="0"/>
                        <a:buChar char="•"/>
                      </a:pPr>
                      <a:r>
                        <a:rPr lang="en-US" sz="1800" b="0" i="0" u="none" strike="noStrike" kern="120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Core-edge</a:t>
                      </a:r>
                    </a:p>
                    <a:p>
                      <a:pPr marL="285750" indent="-285750">
                        <a:buFont typeface="Arial" charset="0"/>
                        <a:buChar cha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Moving boundary</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baseline="0" dirty="0" smtClean="0">
                          <a:solidFill>
                            <a:schemeClr val="dk1"/>
                          </a:solidFill>
                          <a:effectLst/>
                          <a:latin typeface="+mn-lt"/>
                          <a:ea typeface="+mn-ea"/>
                          <a:cs typeface="+mn-cs"/>
                        </a:rPr>
                        <a:t>H&amp;CD synergies</a:t>
                      </a:r>
                      <a:endParaRPr lang="en-US" dirty="0" smtClean="0"/>
                    </a:p>
                    <a:p>
                      <a:pPr marL="285750" indent="-285750">
                        <a:buFont typeface="Arial" charset="0"/>
                        <a:buChar char="•"/>
                      </a:pPr>
                      <a:r>
                        <a:rPr lang="en-US" dirty="0" err="1" smtClean="0"/>
                        <a:t>tbd</a:t>
                      </a:r>
                      <a:endParaRPr lang="en-US" baseline="0" dirty="0" smtClean="0"/>
                    </a:p>
                    <a:p>
                      <a:pPr marL="0" indent="0">
                        <a:buFont typeface="Arial" charset="0"/>
                        <a:buNone/>
                      </a:pPr>
                      <a:r>
                        <a:rPr lang="en-US" baseline="0" dirty="0" smtClean="0"/>
                        <a:t>Verification ITER</a:t>
                      </a:r>
                    </a:p>
                    <a:p>
                      <a:pPr marL="285750" indent="-285750">
                        <a:buFont typeface="Arial" charset="0"/>
                        <a:buChar char="•"/>
                      </a:pPr>
                      <a:r>
                        <a:rPr lang="en-US" baseline="0" dirty="0" err="1" smtClean="0"/>
                        <a:t>tbd</a:t>
                      </a:r>
                      <a:endParaRPr lang="en-US" dirty="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Workflow</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devel</a:t>
                      </a:r>
                      <a:endParaRPr lang="en-US" sz="1800" b="0" i="0" u="none" strike="noStrike" kern="1200" dirty="0" smtClean="0">
                        <a:solidFill>
                          <a:schemeClr val="dk1"/>
                        </a:solidFill>
                        <a:effectLst/>
                        <a:latin typeface="+mn-lt"/>
                        <a:ea typeface="+mn-ea"/>
                        <a:cs typeface="+mn-cs"/>
                      </a:endParaRPr>
                    </a:p>
                    <a:p>
                      <a:pPr marL="285750" indent="-285750">
                        <a:buFont typeface="Arial" charset="0"/>
                        <a:buChar char="•"/>
                      </a:pPr>
                      <a:r>
                        <a:rPr lang="en-US" sz="1800" b="0" i="0" u="none" strike="noStrike" kern="120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Core-edge</a:t>
                      </a:r>
                    </a:p>
                    <a:p>
                      <a:pPr marL="285750" indent="-285750">
                        <a:buFont typeface="Arial" charset="0"/>
                        <a:buChar cha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Moving boundary</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baseline="0" dirty="0" smtClean="0">
                          <a:solidFill>
                            <a:schemeClr val="dk1"/>
                          </a:solidFill>
                          <a:effectLst/>
                          <a:latin typeface="+mn-lt"/>
                          <a:ea typeface="+mn-ea"/>
                          <a:cs typeface="+mn-cs"/>
                        </a:rPr>
                        <a:t>H&amp;CD synergies</a:t>
                      </a:r>
                      <a:endParaRPr lang="en-US" dirty="0" smtClean="0"/>
                    </a:p>
                    <a:p>
                      <a:pPr marL="285750" indent="-285750">
                        <a:buFont typeface="Arial" charset="0"/>
                        <a:buChar char="•"/>
                      </a:pPr>
                      <a:r>
                        <a:rPr lang="en-US" dirty="0" err="1" smtClean="0"/>
                        <a:t>tbd</a:t>
                      </a:r>
                      <a:endParaRPr lang="en-US" baseline="0" dirty="0" smtClean="0"/>
                    </a:p>
                    <a:p>
                      <a:pPr marL="0" indent="0">
                        <a:buFont typeface="Arial" charset="0"/>
                        <a:buNone/>
                      </a:pPr>
                      <a:r>
                        <a:rPr lang="en-US" baseline="0" dirty="0" smtClean="0"/>
                        <a:t>Verification ITER</a:t>
                      </a:r>
                    </a:p>
                    <a:p>
                      <a:pPr marL="285750" indent="-285750">
                        <a:buFont typeface="Arial" charset="0"/>
                        <a:buChar char="•"/>
                      </a:pPr>
                      <a:r>
                        <a:rPr lang="en-US" baseline="0" dirty="0" err="1" smtClean="0"/>
                        <a:t>tbd</a:t>
                      </a:r>
                      <a:endParaRPr lang="en-US" dirty="0" smtClean="0"/>
                    </a:p>
                    <a:p>
                      <a:endParaRPr lang="en-US" dirty="0"/>
                    </a:p>
                  </a:txBody>
                  <a:tcPr/>
                </a:tc>
                <a:tc>
                  <a:txBody>
                    <a:bodyPr/>
                    <a:lstStyle/>
                    <a:p>
                      <a:pPr marL="0" indent="0">
                        <a:buFont typeface="Arial" charset="0"/>
                        <a:buNone/>
                      </a:pPr>
                      <a:r>
                        <a:rPr lang="en-US" sz="1800" b="0" i="0" u="none" strike="noStrike" kern="1200" dirty="0" smtClean="0">
                          <a:solidFill>
                            <a:schemeClr val="dk1"/>
                          </a:solidFill>
                          <a:effectLst/>
                          <a:latin typeface="+mn-lt"/>
                          <a:ea typeface="+mn-ea"/>
                          <a:cs typeface="+mn-cs"/>
                        </a:rPr>
                        <a:t>Workflow</a:t>
                      </a:r>
                      <a:r>
                        <a:rPr lang="en-US" sz="1800" b="0" i="0" u="none" strike="noStrike" kern="1200" baseline="0" dirty="0" smtClean="0">
                          <a:solidFill>
                            <a:schemeClr val="dk1"/>
                          </a:solidFill>
                          <a:effectLst/>
                          <a:latin typeface="+mn-lt"/>
                          <a:ea typeface="+mn-ea"/>
                          <a:cs typeface="+mn-cs"/>
                        </a:rPr>
                        <a:t> </a:t>
                      </a:r>
                      <a:r>
                        <a:rPr lang="en-US" sz="1800" b="0" i="0" u="none" strike="noStrike" kern="1200" baseline="0" dirty="0" err="1" smtClean="0">
                          <a:solidFill>
                            <a:schemeClr val="dk1"/>
                          </a:solidFill>
                          <a:effectLst/>
                          <a:latin typeface="+mn-lt"/>
                          <a:ea typeface="+mn-ea"/>
                          <a:cs typeface="+mn-cs"/>
                        </a:rPr>
                        <a:t>devel</a:t>
                      </a:r>
                      <a:endParaRPr lang="en-US" sz="1800" b="0" i="0" u="none" strike="noStrike" kern="1200" dirty="0" smtClean="0">
                        <a:solidFill>
                          <a:schemeClr val="dk1"/>
                        </a:solidFill>
                        <a:effectLst/>
                        <a:latin typeface="+mn-lt"/>
                        <a:ea typeface="+mn-ea"/>
                        <a:cs typeface="+mn-cs"/>
                      </a:endParaRPr>
                    </a:p>
                    <a:p>
                      <a:pPr marL="285750" indent="-285750">
                        <a:buFont typeface="Arial" charset="0"/>
                        <a:buChar char="•"/>
                      </a:pPr>
                      <a:r>
                        <a:rPr lang="en-US" sz="1800" b="0" i="0" u="none" strike="noStrike" kern="120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Core-edge</a:t>
                      </a:r>
                    </a:p>
                    <a:p>
                      <a:pPr marL="285750" indent="-285750">
                        <a:buFont typeface="Arial" charset="0"/>
                        <a:buChar cha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Moving boundary</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sz="1800" b="0" i="0" u="none" strike="noStrike" kern="1200" baseline="0" dirty="0" err="1" smtClean="0">
                          <a:solidFill>
                            <a:schemeClr val="dk1"/>
                          </a:solidFill>
                          <a:effectLst/>
                          <a:latin typeface="+mn-lt"/>
                          <a:ea typeface="+mn-ea"/>
                          <a:cs typeface="+mn-cs"/>
                        </a:rPr>
                        <a:t>tbd</a:t>
                      </a:r>
                      <a:endParaRPr lang="en-US" sz="1800" b="0" i="0" u="none" strike="noStrike"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baseline="0" dirty="0" smtClean="0">
                          <a:solidFill>
                            <a:schemeClr val="dk1"/>
                          </a:solidFill>
                          <a:effectLst/>
                          <a:latin typeface="+mn-lt"/>
                          <a:ea typeface="+mn-ea"/>
                          <a:cs typeface="+mn-cs"/>
                        </a:rPr>
                        <a:t>H&amp;CD synergies</a:t>
                      </a:r>
                      <a:endParaRPr lang="en-US" dirty="0" smtClean="0"/>
                    </a:p>
                    <a:p>
                      <a:pPr marL="285750" indent="-285750">
                        <a:buFont typeface="Arial" charset="0"/>
                        <a:buChar char="•"/>
                      </a:pPr>
                      <a:r>
                        <a:rPr lang="en-US" dirty="0" err="1" smtClean="0"/>
                        <a:t>tbd</a:t>
                      </a:r>
                      <a:endParaRPr lang="en-US" baseline="0" dirty="0" smtClean="0"/>
                    </a:p>
                    <a:p>
                      <a:pPr marL="0" indent="0">
                        <a:buFont typeface="Arial" charset="0"/>
                        <a:buNone/>
                      </a:pPr>
                      <a:r>
                        <a:rPr lang="en-US" baseline="0" dirty="0" smtClean="0"/>
                        <a:t>Verification ITER</a:t>
                      </a:r>
                    </a:p>
                    <a:p>
                      <a:pPr marL="285750" indent="-285750">
                        <a:buFont typeface="Arial" charset="0"/>
                        <a:buChar char="•"/>
                      </a:pPr>
                      <a:r>
                        <a:rPr lang="en-US" baseline="0" dirty="0" err="1" smtClean="0"/>
                        <a:t>Tbd</a:t>
                      </a:r>
                      <a:endParaRPr lang="en-US" baseline="0" dirty="0" smtClean="0"/>
                    </a:p>
                    <a:p>
                      <a:pPr marL="0" indent="0">
                        <a:buFont typeface="Arial" charset="0"/>
                        <a:buNone/>
                      </a:pPr>
                      <a:r>
                        <a:rPr lang="en-US" baseline="0" dirty="0" smtClean="0"/>
                        <a:t>Training</a:t>
                      </a:r>
                    </a:p>
                    <a:p>
                      <a:pPr marL="285750" indent="-285750">
                        <a:buFont typeface="Arial" charset="0"/>
                        <a:buChar char="•"/>
                      </a:pPr>
                      <a:r>
                        <a:rPr lang="en-US" baseline="0" dirty="0" smtClean="0"/>
                        <a:t>Prepare training</a:t>
                      </a:r>
                      <a:endParaRPr lang="en-US" dirty="0" smtClean="0"/>
                    </a:p>
                  </a:txBody>
                  <a:tcPr/>
                </a:tc>
                <a:tc>
                  <a:txBody>
                    <a:bodyPr/>
                    <a:lstStyle/>
                    <a:p>
                      <a:pPr marL="0" indent="0">
                        <a:buFont typeface="Arial" charset="0"/>
                        <a:buNone/>
                      </a:pPr>
                      <a:r>
                        <a:rPr lang="en-US" sz="1800" b="0" i="0" u="none" strike="noStrike" kern="1200" baseline="0" dirty="0" smtClean="0">
                          <a:solidFill>
                            <a:schemeClr val="dk1"/>
                          </a:solidFill>
                          <a:effectLst/>
                          <a:latin typeface="+mn-lt"/>
                          <a:ea typeface="+mn-ea"/>
                          <a:cs typeface="+mn-cs"/>
                        </a:rPr>
                        <a:t>Core-edge</a:t>
                      </a:r>
                    </a:p>
                    <a:p>
                      <a:pPr marL="285750" indent="-285750">
                        <a:buFont typeface="Arial" charset="0"/>
                        <a:buChar char="•"/>
                      </a:pPr>
                      <a:r>
                        <a:rPr lang="en-US" dirty="0" err="1" smtClean="0"/>
                        <a:t>Finalise</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Moving boundary</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Remaining</a:t>
                      </a:r>
                      <a:r>
                        <a:rPr lang="en-US" baseline="0" dirty="0" smtClean="0"/>
                        <a:t> issues</a:t>
                      </a:r>
                      <a:endParaRPr lang="en-US" sz="1800" b="0" i="0" u="none" strike="noStrike"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baseline="0" dirty="0" smtClean="0">
                          <a:solidFill>
                            <a:schemeClr val="dk1"/>
                          </a:solidFill>
                          <a:effectLst/>
                          <a:latin typeface="+mn-lt"/>
                          <a:ea typeface="+mn-ea"/>
                          <a:cs typeface="+mn-cs"/>
                        </a:rPr>
                        <a:t>H&amp;CD synergies</a:t>
                      </a:r>
                      <a:endParaRPr lang="en-US" dirty="0" smtClean="0"/>
                    </a:p>
                    <a:p>
                      <a:pPr marL="285750" indent="-285750">
                        <a:buFont typeface="Arial" charset="0"/>
                        <a:buChar char="•"/>
                      </a:pPr>
                      <a:r>
                        <a:rPr lang="en-US" dirty="0" err="1" smtClean="0"/>
                        <a:t>Finalise</a:t>
                      </a:r>
                      <a:endParaRPr lang="en-US" baseline="0" dirty="0" smtClean="0"/>
                    </a:p>
                    <a:p>
                      <a:pPr marL="0" indent="0">
                        <a:buFont typeface="Arial" charset="0"/>
                        <a:buNone/>
                      </a:pPr>
                      <a:r>
                        <a:rPr lang="en-US" baseline="0" dirty="0" smtClean="0"/>
                        <a:t>Verification on ITER scenarios</a:t>
                      </a:r>
                    </a:p>
                    <a:p>
                      <a:pPr marL="285750" indent="-285750">
                        <a:buFont typeface="Arial" charset="0"/>
                        <a:buChar char="•"/>
                      </a:pPr>
                      <a:r>
                        <a:rPr lang="en-US" baseline="0" dirty="0" smtClean="0"/>
                        <a:t>Final simulations</a:t>
                      </a:r>
                    </a:p>
                    <a:p>
                      <a:pPr marL="285750" indent="-285750">
                        <a:buFont typeface="Arial" charset="0"/>
                        <a:buChar char="•"/>
                      </a:pPr>
                      <a:r>
                        <a:rPr lang="en-US" baseline="0" dirty="0" smtClean="0"/>
                        <a:t>Start report</a:t>
                      </a:r>
                      <a:endParaRPr lang="en-US" dirty="0" smtClean="0"/>
                    </a:p>
                    <a:p>
                      <a:pPr marL="0" indent="0">
                        <a:buFont typeface="Arial" charset="0"/>
                        <a:buNone/>
                      </a:pPr>
                      <a:r>
                        <a:rPr lang="en-US" baseline="0" dirty="0" smtClean="0"/>
                        <a:t>Training</a:t>
                      </a:r>
                    </a:p>
                    <a:p>
                      <a:pPr marL="285750" indent="-285750">
                        <a:buFont typeface="Arial" charset="0"/>
                        <a:buChar char="•"/>
                      </a:pPr>
                      <a:r>
                        <a:rPr lang="en-US" baseline="0" dirty="0" smtClean="0"/>
                        <a:t>Prepare training</a:t>
                      </a:r>
                      <a:endParaRPr lang="en-US" dirty="0"/>
                    </a:p>
                  </a:txBody>
                  <a:tcPr/>
                </a:tc>
                <a:tc>
                  <a:txBody>
                    <a:bodyPr/>
                    <a:lstStyle/>
                    <a:p>
                      <a:pPr marL="0" indent="0">
                        <a:buFont typeface="Arial" charset="0"/>
                        <a:buNone/>
                      </a:pPr>
                      <a:r>
                        <a:rPr lang="en-US" sz="1800" b="0" i="0" u="none" strike="noStrike" kern="1200" baseline="0" dirty="0" smtClean="0">
                          <a:solidFill>
                            <a:schemeClr val="dk1"/>
                          </a:solidFill>
                          <a:effectLst/>
                          <a:latin typeface="+mn-lt"/>
                          <a:ea typeface="+mn-ea"/>
                          <a:cs typeface="+mn-cs"/>
                        </a:rPr>
                        <a:t>Core-edge</a:t>
                      </a:r>
                    </a:p>
                    <a:p>
                      <a:pPr marL="285750" indent="-285750">
                        <a:buFont typeface="Arial" charset="0"/>
                        <a:buChar char="•"/>
                      </a:pPr>
                      <a:r>
                        <a:rPr lang="en-US" dirty="0" smtClean="0"/>
                        <a:t>Remaining</a:t>
                      </a:r>
                      <a:r>
                        <a:rPr lang="en-US" baseline="0" dirty="0" smtClean="0"/>
                        <a:t> issues</a:t>
                      </a:r>
                      <a:endParaRPr lang="en-US" sz="1800" b="0" i="0" u="none" strike="noStrike" kern="1200" baseline="0" dirty="0" smtClean="0">
                        <a:solidFill>
                          <a:schemeClr val="dk1"/>
                        </a:solidFill>
                        <a:effectLst/>
                        <a:latin typeface="+mn-lt"/>
                        <a:ea typeface="+mn-ea"/>
                        <a:cs typeface="+mn-cs"/>
                      </a:endParaRPr>
                    </a:p>
                    <a:p>
                      <a:pPr marL="0" indent="0">
                        <a:buFont typeface="Arial" charset="0"/>
                        <a:buNone/>
                      </a:pPr>
                      <a:r>
                        <a:rPr lang="en-US" sz="1800" b="0" i="0" u="none" strike="noStrike" kern="1200" baseline="0" dirty="0" smtClean="0">
                          <a:solidFill>
                            <a:schemeClr val="dk1"/>
                          </a:solidFill>
                          <a:effectLst/>
                          <a:latin typeface="+mn-lt"/>
                          <a:ea typeface="+mn-ea"/>
                          <a:cs typeface="+mn-cs"/>
                        </a:rPr>
                        <a:t>Moving boundary</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Remaining</a:t>
                      </a:r>
                      <a:r>
                        <a:rPr lang="en-US" baseline="0" dirty="0" smtClean="0"/>
                        <a:t> issues</a:t>
                      </a:r>
                      <a:endParaRPr lang="en-US" sz="1800" b="0" i="0" u="none" strike="noStrike" kern="1200" baseline="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800" b="0" i="0" u="none" strike="noStrike" kern="1200" baseline="0" dirty="0" smtClean="0">
                          <a:solidFill>
                            <a:schemeClr val="dk1"/>
                          </a:solidFill>
                          <a:effectLst/>
                          <a:latin typeface="+mn-lt"/>
                          <a:ea typeface="+mn-ea"/>
                          <a:cs typeface="+mn-cs"/>
                        </a:rPr>
                        <a:t>H&amp;CD synergies</a:t>
                      </a:r>
                      <a:endParaRPr lang="en-US" dirty="0" smtClean="0"/>
                    </a:p>
                    <a:p>
                      <a:pPr marL="285750" indent="-285750">
                        <a:buFont typeface="Arial" charset="0"/>
                        <a:buChar char="•"/>
                      </a:pPr>
                      <a:r>
                        <a:rPr lang="en-US" dirty="0" smtClean="0"/>
                        <a:t>Remaining</a:t>
                      </a:r>
                      <a:r>
                        <a:rPr lang="en-US" baseline="0" dirty="0" smtClean="0"/>
                        <a:t> issues</a:t>
                      </a:r>
                    </a:p>
                    <a:p>
                      <a:pPr marL="0" indent="0">
                        <a:buFont typeface="Arial" charset="0"/>
                        <a:buNone/>
                      </a:pPr>
                      <a:r>
                        <a:rPr lang="en-US" baseline="0" dirty="0" smtClean="0"/>
                        <a:t>Verification ITER</a:t>
                      </a:r>
                    </a:p>
                    <a:p>
                      <a:pPr marL="285750" indent="-285750">
                        <a:buFont typeface="Arial" charset="0"/>
                        <a:buChar char="•"/>
                      </a:pPr>
                      <a:r>
                        <a:rPr lang="en-US" baseline="0" dirty="0" err="1" smtClean="0"/>
                        <a:t>Finalise</a:t>
                      </a:r>
                      <a:r>
                        <a:rPr lang="en-US" baseline="0" dirty="0" smtClean="0"/>
                        <a:t> report</a:t>
                      </a:r>
                      <a:endParaRPr lang="en-US" dirty="0" smtClean="0"/>
                    </a:p>
                    <a:p>
                      <a:pPr marL="0" indent="0">
                        <a:buFont typeface="Arial" charset="0"/>
                        <a:buNone/>
                      </a:pPr>
                      <a:r>
                        <a:rPr lang="en-US" baseline="0" dirty="0" smtClean="0"/>
                        <a:t>Training</a:t>
                      </a:r>
                    </a:p>
                    <a:p>
                      <a:pPr marL="285750" indent="-285750">
                        <a:buFont typeface="Arial" charset="0"/>
                        <a:buChar char="•"/>
                      </a:pPr>
                      <a:r>
                        <a:rPr lang="en-US" baseline="0" dirty="0" smtClean="0"/>
                        <a:t>Give training session</a:t>
                      </a:r>
                      <a:endParaRPr lang="en-US" dirty="0" smtClean="0"/>
                    </a:p>
                    <a:p>
                      <a:endParaRPr lang="en-US" dirty="0"/>
                    </a:p>
                  </a:txBody>
                  <a:tcPr/>
                </a:tc>
                <a:extLst>
                  <a:ext uri="{0D108BD9-81ED-4DB2-BD59-A6C34878D82A}">
                    <a16:rowId xmlns="" xmlns:a16="http://schemas.microsoft.com/office/drawing/2014/main" val="1214877390"/>
                  </a:ext>
                </a:extLst>
              </a:tr>
            </a:tbl>
          </a:graphicData>
        </a:graphic>
      </p:graphicFrame>
      <p:sp>
        <p:nvSpPr>
          <p:cNvPr id="5" name="Date Placeholder 4"/>
          <p:cNvSpPr>
            <a:spLocks noGrp="1"/>
          </p:cNvSpPr>
          <p:nvPr>
            <p:ph type="dt" sz="half" idx="10"/>
          </p:nvPr>
        </p:nvSpPr>
        <p:spPr/>
        <p:txBody>
          <a:bodyPr/>
          <a:lstStyle/>
          <a:p>
            <a:fld id="{AB6D008C-88DB-844A-8E41-D328BFEACE29}" type="datetime1">
              <a:rPr lang="sv-SE" smtClean="0"/>
              <a:t>2020-02-26</a:t>
            </a:fld>
            <a:endParaRPr lang="en-GB"/>
          </a:p>
        </p:txBody>
      </p:sp>
      <p:sp>
        <p:nvSpPr>
          <p:cNvPr id="6" name="Footer Placeholder 5"/>
          <p:cNvSpPr>
            <a:spLocks noGrp="1"/>
          </p:cNvSpPr>
          <p:nvPr>
            <p:ph type="ftr" sz="quarter" idx="11"/>
          </p:nvPr>
        </p:nvSpPr>
        <p:spPr/>
        <p:txBody>
          <a:bodyPr/>
          <a:lstStyle/>
          <a:p>
            <a:r>
              <a:rPr lang="en-GB" smtClean="0"/>
              <a:t>Jonsson</a:t>
            </a:r>
            <a:endParaRPr lang="en-GB"/>
          </a:p>
        </p:txBody>
      </p:sp>
      <p:sp>
        <p:nvSpPr>
          <p:cNvPr id="7" name="Slide Number Placeholder 6"/>
          <p:cNvSpPr>
            <a:spLocks noGrp="1"/>
          </p:cNvSpPr>
          <p:nvPr>
            <p:ph type="sldNum" sz="quarter" idx="12"/>
          </p:nvPr>
        </p:nvSpPr>
        <p:spPr/>
        <p:txBody>
          <a:bodyPr/>
          <a:lstStyle/>
          <a:p>
            <a:fld id="{E7820E0F-EF6C-A547-9B31-51BCDFCAA598}" type="slidenum">
              <a:rPr lang="en-GB" smtClean="0"/>
              <a:t>33</a:t>
            </a:fld>
            <a:endParaRPr lang="en-GB"/>
          </a:p>
        </p:txBody>
      </p:sp>
    </p:spTree>
    <p:extLst>
      <p:ext uri="{BB962C8B-B14F-4D97-AF65-F5344CB8AC3E}">
        <p14:creationId xmlns:p14="http://schemas.microsoft.com/office/powerpoint/2010/main" val="164873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Tasks to meet deliverables</a:t>
            </a:r>
            <a:endParaRPr lang="en-GB" dirty="0"/>
          </a:p>
        </p:txBody>
      </p:sp>
      <p:sp>
        <p:nvSpPr>
          <p:cNvPr id="3" name="Content Placeholder 2"/>
          <p:cNvSpPr>
            <a:spLocks noGrp="1"/>
          </p:cNvSpPr>
          <p:nvPr>
            <p:ph idx="1"/>
          </p:nvPr>
        </p:nvSpPr>
        <p:spPr>
          <a:xfrm>
            <a:off x="436098" y="861409"/>
            <a:ext cx="11272766" cy="719247"/>
          </a:xfrm>
          <a:solidFill>
            <a:schemeClr val="accent4">
              <a:lumMod val="20000"/>
              <a:lumOff val="80000"/>
              <a:alpha val="70000"/>
            </a:schemeClr>
          </a:solidFill>
        </p:spPr>
        <p:txBody>
          <a:bodyPr>
            <a:normAutofit/>
          </a:bodyPr>
          <a:lstStyle/>
          <a:p>
            <a:pPr marL="0" indent="0">
              <a:buNone/>
            </a:pPr>
            <a:r>
              <a:rPr lang="en-GB" sz="2000" dirty="0" smtClean="0"/>
              <a:t>1. </a:t>
            </a:r>
            <a:r>
              <a:rPr lang="en-GB" sz="2000" b="1" dirty="0" smtClean="0"/>
              <a:t>Developing and testing actors; WF integration</a:t>
            </a:r>
          </a:p>
          <a:p>
            <a:pPr marL="457200" lvl="1" indent="0">
              <a:buNone/>
            </a:pPr>
            <a:r>
              <a:rPr lang="en-GB" sz="2000" dirty="0" smtClean="0"/>
              <a:t>TEAM: Thomas, Nathan, Daniel, </a:t>
            </a:r>
            <a:r>
              <a:rPr lang="en-GB" sz="2000" dirty="0" smtClean="0"/>
              <a:t>Jorge, </a:t>
            </a:r>
            <a:r>
              <a:rPr lang="en-GB" sz="2000" dirty="0" err="1" smtClean="0"/>
              <a:t>Pär</a:t>
            </a:r>
            <a:r>
              <a:rPr lang="en-GB" sz="2000" dirty="0" smtClean="0"/>
              <a:t>, Emil, Andreas</a:t>
            </a:r>
          </a:p>
        </p:txBody>
      </p:sp>
      <p:sp>
        <p:nvSpPr>
          <p:cNvPr id="4" name="Date Placeholder 3"/>
          <p:cNvSpPr>
            <a:spLocks noGrp="1"/>
          </p:cNvSpPr>
          <p:nvPr>
            <p:ph type="dt" sz="half" idx="10"/>
          </p:nvPr>
        </p:nvSpPr>
        <p:spPr/>
        <p:txBody>
          <a:bodyPr/>
          <a:lstStyle/>
          <a:p>
            <a:fld id="{D1489ACF-9C48-7044-8902-34E6441846D8}"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4</a:t>
            </a:fld>
            <a:endParaRPr lang="en-GB"/>
          </a:p>
        </p:txBody>
      </p:sp>
      <p:sp>
        <p:nvSpPr>
          <p:cNvPr id="9" name="TextBox 8"/>
          <p:cNvSpPr txBox="1"/>
          <p:nvPr/>
        </p:nvSpPr>
        <p:spPr>
          <a:xfrm>
            <a:off x="436098" y="1822354"/>
            <a:ext cx="11272766" cy="707886"/>
          </a:xfrm>
          <a:prstGeom prst="rect">
            <a:avLst/>
          </a:prstGeom>
          <a:solidFill>
            <a:schemeClr val="accent4">
              <a:lumMod val="20000"/>
              <a:lumOff val="80000"/>
              <a:alpha val="70000"/>
            </a:schemeClr>
          </a:solidFill>
        </p:spPr>
        <p:txBody>
          <a:bodyPr wrap="square" rtlCol="0">
            <a:spAutoFit/>
          </a:bodyPr>
          <a:lstStyle/>
          <a:p>
            <a:r>
              <a:rPr lang="en-GB" sz="2000" dirty="0" smtClean="0"/>
              <a:t>2. </a:t>
            </a:r>
            <a:r>
              <a:rPr lang="en-GB" sz="2000" b="1" dirty="0" smtClean="0"/>
              <a:t>Core-edge </a:t>
            </a:r>
            <a:r>
              <a:rPr lang="en-GB" sz="2000" b="1" dirty="0"/>
              <a:t>coupling</a:t>
            </a:r>
            <a:r>
              <a:rPr lang="en-GB" sz="2000" dirty="0"/>
              <a:t> (coordinated by David </a:t>
            </a:r>
            <a:r>
              <a:rPr lang="en-GB" sz="2000" dirty="0" err="1"/>
              <a:t>Coster</a:t>
            </a:r>
            <a:r>
              <a:rPr lang="en-GB" sz="2000" dirty="0"/>
              <a:t>)</a:t>
            </a:r>
          </a:p>
          <a:p>
            <a:pPr lvl="1"/>
            <a:r>
              <a:rPr lang="en-GB" sz="2000" dirty="0"/>
              <a:t>TEAM: David, Emiliano, </a:t>
            </a:r>
            <a:r>
              <a:rPr lang="en-GB" sz="2000" dirty="0" err="1"/>
              <a:t>Rui</a:t>
            </a:r>
            <a:r>
              <a:rPr lang="en-GB" sz="2000" dirty="0"/>
              <a:t>, Thomas</a:t>
            </a:r>
            <a:r>
              <a:rPr lang="mr-IN" sz="2000" dirty="0" smtClean="0"/>
              <a:t>…</a:t>
            </a:r>
            <a:endParaRPr lang="en-GB" sz="2000" dirty="0"/>
          </a:p>
        </p:txBody>
      </p:sp>
      <p:sp>
        <p:nvSpPr>
          <p:cNvPr id="11" name="TextBox 10"/>
          <p:cNvSpPr txBox="1"/>
          <p:nvPr/>
        </p:nvSpPr>
        <p:spPr>
          <a:xfrm>
            <a:off x="436098" y="2771938"/>
            <a:ext cx="11272766" cy="707886"/>
          </a:xfrm>
          <a:prstGeom prst="rect">
            <a:avLst/>
          </a:prstGeom>
          <a:solidFill>
            <a:schemeClr val="accent4">
              <a:lumMod val="20000"/>
              <a:lumOff val="80000"/>
              <a:alpha val="70000"/>
            </a:schemeClr>
          </a:solidFill>
        </p:spPr>
        <p:txBody>
          <a:bodyPr wrap="square" rtlCol="0">
            <a:spAutoFit/>
          </a:bodyPr>
          <a:lstStyle/>
          <a:p>
            <a:r>
              <a:rPr lang="en-GB" sz="2000" dirty="0" smtClean="0"/>
              <a:t>3. </a:t>
            </a:r>
            <a:r>
              <a:rPr lang="en-GB" sz="2000" b="1" dirty="0" smtClean="0"/>
              <a:t>Moving boundary </a:t>
            </a:r>
            <a:r>
              <a:rPr lang="en-GB" sz="2000" dirty="0" smtClean="0"/>
              <a:t>(coordinated by Jorge) </a:t>
            </a:r>
          </a:p>
          <a:p>
            <a:pPr marL="400050"/>
            <a:r>
              <a:rPr lang="en-GB" sz="2000" dirty="0" smtClean="0"/>
              <a:t>TEAM</a:t>
            </a:r>
            <a:r>
              <a:rPr lang="en-GB" sz="2000" dirty="0"/>
              <a:t>: </a:t>
            </a:r>
            <a:r>
              <a:rPr lang="en-GB" sz="2000" dirty="0" smtClean="0"/>
              <a:t>Jorge</a:t>
            </a:r>
            <a:r>
              <a:rPr lang="en-GB" sz="2000" dirty="0"/>
              <a:t> , Daniel</a:t>
            </a:r>
            <a:r>
              <a:rPr lang="en-GB" sz="2000" dirty="0" smtClean="0"/>
              <a:t>, Thomas</a:t>
            </a:r>
            <a:r>
              <a:rPr lang="mr-IN" sz="2000" dirty="0" smtClean="0"/>
              <a:t>…</a:t>
            </a:r>
            <a:endParaRPr lang="en-GB" sz="2000" dirty="0"/>
          </a:p>
        </p:txBody>
      </p:sp>
      <p:sp>
        <p:nvSpPr>
          <p:cNvPr id="12" name="TextBox 11"/>
          <p:cNvSpPr txBox="1"/>
          <p:nvPr/>
        </p:nvSpPr>
        <p:spPr>
          <a:xfrm>
            <a:off x="436098" y="3721522"/>
            <a:ext cx="11272766" cy="707886"/>
          </a:xfrm>
          <a:prstGeom prst="rect">
            <a:avLst/>
          </a:prstGeom>
          <a:solidFill>
            <a:schemeClr val="accent4">
              <a:lumMod val="20000"/>
              <a:lumOff val="80000"/>
              <a:alpha val="70000"/>
            </a:schemeClr>
          </a:solidFill>
        </p:spPr>
        <p:txBody>
          <a:bodyPr wrap="square" rtlCol="0">
            <a:spAutoFit/>
          </a:bodyPr>
          <a:lstStyle/>
          <a:p>
            <a:r>
              <a:rPr lang="en-GB" sz="2000" dirty="0" smtClean="0"/>
              <a:t>4. </a:t>
            </a:r>
            <a:r>
              <a:rPr lang="en-GB" sz="2000" b="1" dirty="0" smtClean="0"/>
              <a:t>ICRF-NBI </a:t>
            </a:r>
            <a:r>
              <a:rPr lang="en-GB" sz="2000" b="1" dirty="0"/>
              <a:t>synergies</a:t>
            </a:r>
            <a:r>
              <a:rPr lang="en-GB" sz="2000" dirty="0"/>
              <a:t> (PION and </a:t>
            </a:r>
            <a:r>
              <a:rPr lang="en-GB" sz="2000" dirty="0" err="1"/>
              <a:t>FoPla</a:t>
            </a:r>
            <a:r>
              <a:rPr lang="en-GB" sz="2000" dirty="0"/>
              <a:t>)</a:t>
            </a:r>
          </a:p>
          <a:p>
            <a:pPr lvl="1"/>
            <a:r>
              <a:rPr lang="en-GB" sz="2000" dirty="0"/>
              <a:t>TEAM: </a:t>
            </a:r>
            <a:r>
              <a:rPr lang="en-GB" sz="2000" dirty="0" err="1"/>
              <a:t>Mervi</a:t>
            </a:r>
            <a:r>
              <a:rPr lang="en-GB" sz="2000" dirty="0"/>
              <a:t> </a:t>
            </a:r>
            <a:r>
              <a:rPr lang="en-GB" sz="2000" dirty="0" err="1"/>
              <a:t>Matsinen</a:t>
            </a:r>
            <a:r>
              <a:rPr lang="en-GB" sz="2000" dirty="0"/>
              <a:t>, Xavier, </a:t>
            </a:r>
            <a:r>
              <a:rPr lang="en-GB" sz="2000" dirty="0" err="1"/>
              <a:t>Dani</a:t>
            </a:r>
            <a:r>
              <a:rPr lang="en-GB" sz="2000" dirty="0"/>
              <a:t>, Ernesto, Dirk, </a:t>
            </a:r>
            <a:r>
              <a:rPr lang="en-GB" sz="2000" dirty="0" smtClean="0"/>
              <a:t>Thomas</a:t>
            </a:r>
            <a:endParaRPr lang="en-GB" sz="2000" dirty="0"/>
          </a:p>
        </p:txBody>
      </p:sp>
      <p:sp>
        <p:nvSpPr>
          <p:cNvPr id="13" name="TextBox 12"/>
          <p:cNvSpPr txBox="1"/>
          <p:nvPr/>
        </p:nvSpPr>
        <p:spPr>
          <a:xfrm>
            <a:off x="436098" y="4671106"/>
            <a:ext cx="11272766" cy="707886"/>
          </a:xfrm>
          <a:prstGeom prst="rect">
            <a:avLst/>
          </a:prstGeom>
          <a:solidFill>
            <a:schemeClr val="accent4">
              <a:lumMod val="20000"/>
              <a:lumOff val="80000"/>
              <a:alpha val="70000"/>
            </a:schemeClr>
          </a:solidFill>
        </p:spPr>
        <p:txBody>
          <a:bodyPr wrap="square" rtlCol="0">
            <a:spAutoFit/>
          </a:bodyPr>
          <a:lstStyle/>
          <a:p>
            <a:r>
              <a:rPr lang="en-GB" sz="2000" dirty="0" smtClean="0"/>
              <a:t>5. </a:t>
            </a:r>
            <a:r>
              <a:rPr lang="en-GB" sz="2000" b="1" dirty="0" smtClean="0"/>
              <a:t>Verification </a:t>
            </a:r>
            <a:r>
              <a:rPr lang="en-GB" sz="2000" b="1" dirty="0"/>
              <a:t>on ITER scenarios</a:t>
            </a:r>
            <a:r>
              <a:rPr lang="en-GB" sz="2000" dirty="0"/>
              <a:t> </a:t>
            </a:r>
            <a:r>
              <a:rPr lang="en-GB" sz="2000" b="1" dirty="0"/>
              <a:t> </a:t>
            </a:r>
            <a:r>
              <a:rPr lang="en-GB" sz="2000" dirty="0"/>
              <a:t>(coordinated </a:t>
            </a:r>
            <a:r>
              <a:rPr lang="en-GB" sz="2000" dirty="0" smtClean="0"/>
              <a:t>by Nathan)</a:t>
            </a:r>
            <a:endParaRPr lang="en-GB" sz="2000" dirty="0"/>
          </a:p>
          <a:p>
            <a:pPr lvl="1"/>
            <a:r>
              <a:rPr lang="en-GB" sz="2000" dirty="0"/>
              <a:t>TEAM: Nathan, Thomas, </a:t>
            </a:r>
            <a:r>
              <a:rPr lang="en-GB" sz="2000" dirty="0" smtClean="0"/>
              <a:t>Michal</a:t>
            </a:r>
            <a:endParaRPr lang="en-GB" sz="2000" dirty="0"/>
          </a:p>
        </p:txBody>
      </p:sp>
      <p:sp>
        <p:nvSpPr>
          <p:cNvPr id="14" name="TextBox 13"/>
          <p:cNvSpPr txBox="1"/>
          <p:nvPr/>
        </p:nvSpPr>
        <p:spPr>
          <a:xfrm>
            <a:off x="436098" y="5620690"/>
            <a:ext cx="11272766" cy="707886"/>
          </a:xfrm>
          <a:prstGeom prst="rect">
            <a:avLst/>
          </a:prstGeom>
          <a:solidFill>
            <a:schemeClr val="accent4">
              <a:lumMod val="20000"/>
              <a:lumOff val="80000"/>
              <a:alpha val="70000"/>
            </a:schemeClr>
          </a:solidFill>
        </p:spPr>
        <p:txBody>
          <a:bodyPr wrap="square" rtlCol="0">
            <a:spAutoFit/>
          </a:bodyPr>
          <a:lstStyle/>
          <a:p>
            <a:pPr marL="449263" indent="-449263"/>
            <a:r>
              <a:rPr lang="en-GB" sz="2000" dirty="0" smtClean="0"/>
              <a:t>6. </a:t>
            </a:r>
            <a:r>
              <a:rPr lang="en-GB" sz="2000" b="1" dirty="0" smtClean="0"/>
              <a:t>Training </a:t>
            </a:r>
            <a:r>
              <a:rPr lang="en-GB" sz="2000" b="1" dirty="0"/>
              <a:t>on </a:t>
            </a:r>
            <a:r>
              <a:rPr lang="en-GB" sz="2000" b="1" dirty="0" smtClean="0"/>
              <a:t>core-edge</a:t>
            </a:r>
          </a:p>
          <a:p>
            <a:pPr marL="449263"/>
            <a:r>
              <a:rPr lang="en-GB" sz="2000" dirty="0" smtClean="0"/>
              <a:t>TEAM: Thomas</a:t>
            </a:r>
            <a:r>
              <a:rPr lang="mr-IN" sz="2000" dirty="0" smtClean="0"/>
              <a:t>…</a:t>
            </a:r>
            <a:endParaRPr lang="en-GB" sz="2000" dirty="0"/>
          </a:p>
        </p:txBody>
      </p:sp>
      <p:sp>
        <p:nvSpPr>
          <p:cNvPr id="7" name="TextBox 6"/>
          <p:cNvSpPr txBox="1"/>
          <p:nvPr/>
        </p:nvSpPr>
        <p:spPr>
          <a:xfrm>
            <a:off x="7664664" y="4807344"/>
            <a:ext cx="3813272" cy="1384995"/>
          </a:xfrm>
          <a:prstGeom prst="rect">
            <a:avLst/>
          </a:prstGeom>
          <a:solidFill>
            <a:srgbClr val="C00000"/>
          </a:solidFill>
          <a:effectLst>
            <a:glow rad="114300">
              <a:schemeClr val="accent2">
                <a:lumMod val="50000"/>
                <a:alpha val="45000"/>
              </a:schemeClr>
            </a:glow>
          </a:effectLst>
        </p:spPr>
        <p:txBody>
          <a:bodyPr wrap="square" rtlCol="0">
            <a:spAutoFit/>
          </a:bodyPr>
          <a:lstStyle/>
          <a:p>
            <a:r>
              <a:rPr lang="en-GB" sz="2800" b="1" dirty="0" smtClean="0">
                <a:solidFill>
                  <a:schemeClr val="bg1"/>
                </a:solidFill>
              </a:rPr>
              <a:t>NOTE</a:t>
            </a:r>
            <a:r>
              <a:rPr lang="en-GB" sz="2800" dirty="0" smtClean="0">
                <a:solidFill>
                  <a:schemeClr val="bg1"/>
                </a:solidFill>
              </a:rPr>
              <a:t>: In addition we </a:t>
            </a:r>
            <a:r>
              <a:rPr lang="en-GB" sz="2800" smtClean="0">
                <a:solidFill>
                  <a:schemeClr val="bg1"/>
                </a:solidFill>
              </a:rPr>
              <a:t>have invaluable help </a:t>
            </a:r>
            <a:r>
              <a:rPr lang="en-GB" sz="2800" dirty="0" smtClean="0">
                <a:solidFill>
                  <a:schemeClr val="bg1"/>
                </a:solidFill>
              </a:rPr>
              <a:t>from </a:t>
            </a:r>
            <a:r>
              <a:rPr lang="en-GB" sz="2800" dirty="0" err="1" smtClean="0">
                <a:solidFill>
                  <a:schemeClr val="bg1"/>
                </a:solidFill>
              </a:rPr>
              <a:t>Dmitriy</a:t>
            </a:r>
            <a:r>
              <a:rPr lang="en-GB" sz="2800" dirty="0" smtClean="0">
                <a:solidFill>
                  <a:schemeClr val="bg1"/>
                </a:solidFill>
              </a:rPr>
              <a:t> (via CPT)</a:t>
            </a:r>
            <a:endParaRPr lang="en-GB" sz="2800" dirty="0">
              <a:solidFill>
                <a:schemeClr val="bg1"/>
              </a:solidFill>
            </a:endParaRPr>
          </a:p>
        </p:txBody>
      </p:sp>
    </p:spTree>
    <p:extLst>
      <p:ext uri="{BB962C8B-B14F-4D97-AF65-F5344CB8AC3E}">
        <p14:creationId xmlns:p14="http://schemas.microsoft.com/office/powerpoint/2010/main" val="539152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GB" dirty="0" smtClean="0"/>
              <a:t>Status of ETS-6 </a:t>
            </a:r>
            <a:r>
              <a:rPr lang="mr-IN" dirty="0" smtClean="0"/>
              <a:t>–</a:t>
            </a:r>
            <a:r>
              <a:rPr lang="en-GB" dirty="0" smtClean="0"/>
              <a:t> focus on deliverables</a:t>
            </a:r>
            <a:endParaRPr lang="en-GB" dirty="0"/>
          </a:p>
        </p:txBody>
      </p:sp>
      <p:sp>
        <p:nvSpPr>
          <p:cNvPr id="3" name="TextBox 2">
            <a:extLst>
              <a:ext uri="{FF2B5EF4-FFF2-40B4-BE49-F238E27FC236}">
                <a16:creationId xmlns="" xmlns:a16="http://schemas.microsoft.com/office/drawing/2014/main" id="{725B4D12-773E-BE40-8154-23BF9BC3C99C}"/>
              </a:ext>
            </a:extLst>
          </p:cNvPr>
          <p:cNvSpPr txBox="1"/>
          <p:nvPr/>
        </p:nvSpPr>
        <p:spPr>
          <a:xfrm>
            <a:off x="400927" y="1277375"/>
            <a:ext cx="6361823" cy="2677656"/>
          </a:xfrm>
          <a:prstGeom prst="rect">
            <a:avLst/>
          </a:prstGeom>
          <a:solidFill>
            <a:schemeClr val="accent6">
              <a:lumMod val="20000"/>
              <a:lumOff val="80000"/>
              <a:alpha val="70000"/>
            </a:schemeClr>
          </a:solidFill>
        </p:spPr>
        <p:txBody>
          <a:bodyPr wrap="square" rtlCol="0">
            <a:spAutoFit/>
          </a:bodyPr>
          <a:lstStyle/>
          <a:p>
            <a:r>
              <a:rPr lang="en-GB" sz="2400" b="1" dirty="0" smtClean="0"/>
              <a:t>Workflow and actors</a:t>
            </a:r>
          </a:p>
          <a:p>
            <a:pPr marL="285750" indent="-285750">
              <a:buFont typeface="Arial" panose="020B0604020202020204" pitchFamily="34" charset="0"/>
              <a:buChar char="•"/>
            </a:pPr>
            <a:r>
              <a:rPr lang="en-GB" sz="2400" dirty="0" smtClean="0"/>
              <a:t>Alpha version of ETS-6 workflow has been released</a:t>
            </a:r>
          </a:p>
          <a:p>
            <a:pPr marL="285750" indent="-285750">
              <a:buFont typeface="Arial" panose="020B0604020202020204" pitchFamily="34" charset="0"/>
              <a:buChar char="•"/>
            </a:pPr>
            <a:r>
              <a:rPr lang="en-GB" sz="2400" dirty="0" smtClean="0"/>
              <a:t>Most actors are installed, some not yet tested.</a:t>
            </a:r>
          </a:p>
          <a:p>
            <a:pPr marL="285750" indent="-285750">
              <a:buFont typeface="Arial" panose="020B0604020202020204" pitchFamily="34" charset="0"/>
              <a:buChar char="•"/>
            </a:pPr>
            <a:r>
              <a:rPr lang="en-GB" sz="2400" dirty="0" smtClean="0"/>
              <a:t>Some functionalities missing, e.g. fast ions in CP, specifying rho-grid, interpretative modes</a:t>
            </a:r>
          </a:p>
          <a:p>
            <a:pPr marL="285750" indent="-285750">
              <a:buFont typeface="Arial" panose="020B0604020202020204" pitchFamily="34" charset="0"/>
              <a:buChar char="•"/>
            </a:pPr>
            <a:r>
              <a:rPr lang="en-GB" sz="2400" dirty="0" smtClean="0"/>
              <a:t>Verification successful for: J, </a:t>
            </a:r>
            <a:r>
              <a:rPr lang="en-GB" sz="2400" dirty="0" err="1" smtClean="0"/>
              <a:t>Te</a:t>
            </a:r>
            <a:r>
              <a:rPr lang="en-GB" sz="2400" dirty="0" smtClean="0"/>
              <a:t>, </a:t>
            </a:r>
            <a:r>
              <a:rPr lang="en-GB" sz="2400" dirty="0" err="1" smtClean="0"/>
              <a:t>Ti</a:t>
            </a:r>
            <a:r>
              <a:rPr lang="en-GB" sz="2400" dirty="0" smtClean="0"/>
              <a:t>, </a:t>
            </a:r>
            <a:r>
              <a:rPr lang="en-GB" sz="2400" dirty="0" err="1" smtClean="0"/>
              <a:t>ni</a:t>
            </a:r>
            <a:endParaRPr lang="en-GB" sz="2400" dirty="0"/>
          </a:p>
        </p:txBody>
      </p:sp>
      <p:sp>
        <p:nvSpPr>
          <p:cNvPr id="4" name="Date Placeholder 3"/>
          <p:cNvSpPr>
            <a:spLocks noGrp="1"/>
          </p:cNvSpPr>
          <p:nvPr>
            <p:ph type="dt" sz="half" idx="10"/>
          </p:nvPr>
        </p:nvSpPr>
        <p:spPr/>
        <p:txBody>
          <a:bodyPr/>
          <a:lstStyle/>
          <a:p>
            <a:fld id="{58B1985D-25B3-FD48-9604-BABC5FDBE0D4}" type="datetime1">
              <a:rPr lang="sv-SE" smtClean="0"/>
              <a:t>2020-02-26</a:t>
            </a:fld>
            <a:endParaRPr lang="en-GB" dirty="0"/>
          </a:p>
        </p:txBody>
      </p:sp>
      <p:sp>
        <p:nvSpPr>
          <p:cNvPr id="5" name="Footer Placeholder 4"/>
          <p:cNvSpPr>
            <a:spLocks noGrp="1"/>
          </p:cNvSpPr>
          <p:nvPr>
            <p:ph type="ftr" sz="quarter" idx="11"/>
          </p:nvPr>
        </p:nvSpPr>
        <p:spPr/>
        <p:txBody>
          <a:bodyPr/>
          <a:lstStyle/>
          <a:p>
            <a:r>
              <a:rPr lang="en-GB" dirty="0" smtClean="0"/>
              <a:t>Jonsson</a:t>
            </a:r>
            <a:endParaRPr lang="en-GB" dirty="0"/>
          </a:p>
        </p:txBody>
      </p:sp>
      <p:sp>
        <p:nvSpPr>
          <p:cNvPr id="6" name="Slide Number Placeholder 5"/>
          <p:cNvSpPr>
            <a:spLocks noGrp="1"/>
          </p:cNvSpPr>
          <p:nvPr>
            <p:ph type="sldNum" sz="quarter" idx="12"/>
          </p:nvPr>
        </p:nvSpPr>
        <p:spPr/>
        <p:txBody>
          <a:bodyPr/>
          <a:lstStyle/>
          <a:p>
            <a:fld id="{E7820E0F-EF6C-A547-9B31-51BCDFCAA598}" type="slidenum">
              <a:rPr lang="en-GB" smtClean="0"/>
              <a:t>5</a:t>
            </a:fld>
            <a:endParaRPr lang="en-GB" dirty="0"/>
          </a:p>
        </p:txBody>
      </p:sp>
      <p:sp>
        <p:nvSpPr>
          <p:cNvPr id="7" name="TextBox 6">
            <a:extLst>
              <a:ext uri="{FF2B5EF4-FFF2-40B4-BE49-F238E27FC236}">
                <a16:creationId xmlns="" xmlns:a16="http://schemas.microsoft.com/office/drawing/2014/main" id="{725B4D12-773E-BE40-8154-23BF9BC3C99C}"/>
              </a:ext>
            </a:extLst>
          </p:cNvPr>
          <p:cNvSpPr txBox="1"/>
          <p:nvPr/>
        </p:nvSpPr>
        <p:spPr>
          <a:xfrm>
            <a:off x="7219950" y="1276081"/>
            <a:ext cx="4737588" cy="2677656"/>
          </a:xfrm>
          <a:prstGeom prst="rect">
            <a:avLst/>
          </a:prstGeom>
          <a:solidFill>
            <a:schemeClr val="accent6">
              <a:lumMod val="20000"/>
              <a:lumOff val="80000"/>
              <a:alpha val="70000"/>
            </a:schemeClr>
          </a:solidFill>
        </p:spPr>
        <p:txBody>
          <a:bodyPr wrap="square" rtlCol="0">
            <a:spAutoFit/>
          </a:bodyPr>
          <a:lstStyle/>
          <a:p>
            <a:r>
              <a:rPr lang="en-GB" sz="2400" b="1" dirty="0" smtClean="0"/>
              <a:t>IC-NBI Synergies</a:t>
            </a:r>
          </a:p>
          <a:p>
            <a:pPr marL="285750" indent="-285750">
              <a:buFont typeface="Arial" panose="020B0604020202020204" pitchFamily="34" charset="0"/>
              <a:buChar char="•"/>
            </a:pPr>
            <a:r>
              <a:rPr lang="en-GB" sz="2400" dirty="0" smtClean="0"/>
              <a:t>PION actor not yet with synergies</a:t>
            </a:r>
          </a:p>
          <a:p>
            <a:pPr marL="285750" indent="-285750">
              <a:buFont typeface="Arial" panose="020B0604020202020204" pitchFamily="34" charset="0"/>
              <a:buChar char="•"/>
            </a:pPr>
            <a:r>
              <a:rPr lang="en-GB" sz="2400" dirty="0" err="1" smtClean="0"/>
              <a:t>FoPla</a:t>
            </a:r>
            <a:r>
              <a:rPr lang="en-GB" sz="2400" dirty="0" smtClean="0"/>
              <a:t> actor only in CPOs</a:t>
            </a:r>
          </a:p>
          <a:p>
            <a:pPr marL="285750" indent="-285750">
              <a:buFont typeface="Arial" panose="020B0604020202020204" pitchFamily="34" charset="0"/>
              <a:buChar char="•"/>
            </a:pPr>
            <a:endParaRPr lang="en-GB" sz="2400" dirty="0" smtClean="0"/>
          </a:p>
          <a:p>
            <a:r>
              <a:rPr lang="en-GB" sz="2400" b="1" dirty="0" smtClean="0"/>
              <a:t>Core-edge, Moving Boundary and Verification of ITER scenarios</a:t>
            </a:r>
          </a:p>
          <a:p>
            <a:pPr marL="342900" indent="-342900">
              <a:buFont typeface="Arial" charset="0"/>
              <a:buChar char="•"/>
            </a:pPr>
            <a:r>
              <a:rPr lang="en-GB" sz="2400" dirty="0" smtClean="0"/>
              <a:t>not yet started.</a:t>
            </a:r>
          </a:p>
        </p:txBody>
      </p:sp>
      <p:sp>
        <p:nvSpPr>
          <p:cNvPr id="8" name="TextBox 7">
            <a:extLst>
              <a:ext uri="{FF2B5EF4-FFF2-40B4-BE49-F238E27FC236}">
                <a16:creationId xmlns="" xmlns:a16="http://schemas.microsoft.com/office/drawing/2014/main" id="{725B4D12-773E-BE40-8154-23BF9BC3C99C}"/>
              </a:ext>
            </a:extLst>
          </p:cNvPr>
          <p:cNvSpPr txBox="1"/>
          <p:nvPr/>
        </p:nvSpPr>
        <p:spPr>
          <a:xfrm>
            <a:off x="400927" y="4497395"/>
            <a:ext cx="11521440" cy="1631216"/>
          </a:xfrm>
          <a:prstGeom prst="rect">
            <a:avLst/>
          </a:prstGeom>
          <a:solidFill>
            <a:schemeClr val="accent6">
              <a:lumMod val="20000"/>
              <a:lumOff val="80000"/>
              <a:alpha val="70000"/>
            </a:schemeClr>
          </a:solidFill>
        </p:spPr>
        <p:txBody>
          <a:bodyPr wrap="square" rtlCol="0">
            <a:spAutoFit/>
          </a:bodyPr>
          <a:lstStyle/>
          <a:p>
            <a:r>
              <a:rPr lang="en-GB" sz="2400" b="1" dirty="0" smtClean="0"/>
              <a:t>Documentation</a:t>
            </a:r>
            <a:r>
              <a:rPr lang="en-GB" sz="2400" dirty="0" smtClean="0"/>
              <a:t> is being built gradually (</a:t>
            </a:r>
            <a:r>
              <a:rPr lang="en-GB" sz="2400" dirty="0" err="1" smtClean="0"/>
              <a:t>inc.</a:t>
            </a:r>
            <a:r>
              <a:rPr lang="en-GB" sz="2400" dirty="0" smtClean="0"/>
              <a:t> pages for setup, releases, how to run, physics of ETS-6, visualisation, actors docs, developers guide, verification):</a:t>
            </a:r>
            <a:br>
              <a:rPr lang="en-GB" sz="2400" dirty="0" smtClean="0"/>
            </a:br>
            <a:r>
              <a:rPr lang="en-GB" sz="2400" dirty="0" smtClean="0">
                <a:hlinkClick r:id="rId3"/>
              </a:rPr>
              <a:t>https://users.euro-fusion.org/iterphysicswiki/index.php/ETS-6_Documentation</a:t>
            </a:r>
            <a:r>
              <a:rPr lang="en-GB" sz="2400" dirty="0" smtClean="0"/>
              <a:t> </a:t>
            </a:r>
          </a:p>
          <a:p>
            <a:r>
              <a:rPr lang="en-GB" sz="2400" i="1" dirty="0" smtClean="0"/>
              <a:t>To do</a:t>
            </a:r>
            <a:r>
              <a:rPr lang="en-GB" sz="2400" dirty="0" smtClean="0"/>
              <a:t>: add ETS-6 pages in GITLAB.</a:t>
            </a:r>
            <a:endParaRPr lang="en-GB" sz="2400" dirty="0"/>
          </a:p>
        </p:txBody>
      </p:sp>
    </p:spTree>
    <p:extLst>
      <p:ext uri="{BB962C8B-B14F-4D97-AF65-F5344CB8AC3E}">
        <p14:creationId xmlns:p14="http://schemas.microsoft.com/office/powerpoint/2010/main" val="187288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Status of WIMAS-4</a:t>
            </a:r>
            <a:endParaRPr lang="en-GB" dirty="0"/>
          </a:p>
        </p:txBody>
      </p:sp>
      <p:sp>
        <p:nvSpPr>
          <p:cNvPr id="3" name="Content Placeholder 2"/>
          <p:cNvSpPr>
            <a:spLocks noGrp="1"/>
          </p:cNvSpPr>
          <p:nvPr>
            <p:ph idx="1"/>
          </p:nvPr>
        </p:nvSpPr>
        <p:spPr/>
        <p:txBody>
          <a:bodyPr/>
          <a:lstStyle/>
          <a:p>
            <a:r>
              <a:rPr lang="en-GB" b="1" dirty="0" smtClean="0"/>
              <a:t>Milestone 2019</a:t>
            </a:r>
            <a:r>
              <a:rPr lang="en-GB" dirty="0"/>
              <a:t>: LION with bi-Maxwellian distributions; released in 2019.</a:t>
            </a:r>
          </a:p>
          <a:p>
            <a:r>
              <a:rPr lang="en-GB" dirty="0" smtClean="0"/>
              <a:t>RABBIT: Good progress, but waiting for a good test case</a:t>
            </a:r>
            <a:r>
              <a:rPr lang="en-GB" dirty="0" smtClean="0"/>
              <a:t>.</a:t>
            </a:r>
          </a:p>
          <a:p>
            <a:r>
              <a:rPr lang="en-GB" dirty="0" smtClean="0"/>
              <a:t>NTM control: TASK-PCS actor generated, but not tested.</a:t>
            </a:r>
            <a:endParaRPr lang="en-GB" dirty="0" smtClean="0"/>
          </a:p>
          <a:p>
            <a:r>
              <a:rPr lang="en-GB" dirty="0" smtClean="0"/>
              <a:t>GRAY: Merged IMAS and ITM branches, added documentation</a:t>
            </a:r>
            <a:r>
              <a:rPr lang="en-GB" dirty="0" smtClean="0"/>
              <a:t>.</a:t>
            </a:r>
          </a:p>
          <a:p>
            <a:r>
              <a:rPr lang="en-GB" dirty="0" smtClean="0"/>
              <a:t>TORAYFOM: Progress on usage in the ETS-5 (also available in ETS-6)</a:t>
            </a:r>
            <a:endParaRPr lang="en-GB" dirty="0" smtClean="0"/>
          </a:p>
          <a:p>
            <a:endParaRPr lang="en-GB" dirty="0" smtClean="0"/>
          </a:p>
        </p:txBody>
      </p:sp>
      <p:sp>
        <p:nvSpPr>
          <p:cNvPr id="4" name="Date Placeholder 3"/>
          <p:cNvSpPr>
            <a:spLocks noGrp="1"/>
          </p:cNvSpPr>
          <p:nvPr>
            <p:ph type="dt" sz="half" idx="10"/>
          </p:nvPr>
        </p:nvSpPr>
        <p:spPr/>
        <p:txBody>
          <a:bodyPr/>
          <a:lstStyle/>
          <a:p>
            <a:fld id="{B296FCDB-95C8-CF48-9885-C1FAF9E4A353}"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6</a:t>
            </a:fld>
            <a:endParaRPr lang="en-GB"/>
          </a:p>
        </p:txBody>
      </p:sp>
    </p:spTree>
    <p:extLst>
      <p:ext uri="{BB962C8B-B14F-4D97-AF65-F5344CB8AC3E}">
        <p14:creationId xmlns:p14="http://schemas.microsoft.com/office/powerpoint/2010/main" val="1910020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GB" dirty="0"/>
              <a:t>Identification of Key Stakeholders for </a:t>
            </a:r>
            <a:r>
              <a:rPr lang="en-GB" dirty="0" smtClean="0"/>
              <a:t>WIMAS-2</a:t>
            </a:r>
            <a:endParaRPr lang="en-GB" dirty="0"/>
          </a:p>
        </p:txBody>
      </p:sp>
      <p:cxnSp>
        <p:nvCxnSpPr>
          <p:cNvPr id="28" name="Straight Arrow Connector 27">
            <a:extLst>
              <a:ext uri="{FF2B5EF4-FFF2-40B4-BE49-F238E27FC236}">
                <a16:creationId xmlns:a16="http://schemas.microsoft.com/office/drawing/2014/main" xmlns="" id="{30934A59-54AC-0E40-8043-48DD75FC54FA}"/>
              </a:ext>
            </a:extLst>
          </p:cNvPr>
          <p:cNvCxnSpPr/>
          <p:nvPr/>
        </p:nvCxnSpPr>
        <p:spPr>
          <a:xfrm flipV="1">
            <a:off x="3497238" y="5271967"/>
            <a:ext cx="5815607" cy="2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xmlns="" id="{D0B377F6-E8A2-8042-A102-6A3EDCA69160}"/>
              </a:ext>
            </a:extLst>
          </p:cNvPr>
          <p:cNvCxnSpPr/>
          <p:nvPr/>
        </p:nvCxnSpPr>
        <p:spPr>
          <a:xfrm flipV="1">
            <a:off x="3495369" y="1509264"/>
            <a:ext cx="5255" cy="3768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xmlns="" id="{E1D58C05-B4B6-5B44-BD0D-EA8A8DF1BFCE}"/>
              </a:ext>
            </a:extLst>
          </p:cNvPr>
          <p:cNvSpPr txBox="1"/>
          <p:nvPr/>
        </p:nvSpPr>
        <p:spPr>
          <a:xfrm>
            <a:off x="5395039" y="5542558"/>
            <a:ext cx="1205192" cy="369332"/>
          </a:xfrm>
          <a:prstGeom prst="rect">
            <a:avLst/>
          </a:prstGeom>
          <a:noFill/>
        </p:spPr>
        <p:txBody>
          <a:bodyPr wrap="square" rtlCol="0">
            <a:spAutoFit/>
          </a:bodyPr>
          <a:lstStyle/>
          <a:p>
            <a:pPr algn="ctr"/>
            <a:r>
              <a:rPr lang="en-US" dirty="0"/>
              <a:t>INTEREST</a:t>
            </a:r>
          </a:p>
        </p:txBody>
      </p:sp>
      <p:cxnSp>
        <p:nvCxnSpPr>
          <p:cNvPr id="31" name="Straight Connector 30">
            <a:extLst>
              <a:ext uri="{FF2B5EF4-FFF2-40B4-BE49-F238E27FC236}">
                <a16:creationId xmlns:a16="http://schemas.microsoft.com/office/drawing/2014/main" xmlns="" id="{552EDC2F-A503-5A48-9335-D419AE5AD9AB}"/>
              </a:ext>
            </a:extLst>
          </p:cNvPr>
          <p:cNvCxnSpPr/>
          <p:nvPr/>
        </p:nvCxnSpPr>
        <p:spPr>
          <a:xfrm>
            <a:off x="5997635" y="5270888"/>
            <a:ext cx="0" cy="11927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04CAB440-10E7-1F4C-A75B-77DB89D1EF0F}"/>
              </a:ext>
            </a:extLst>
          </p:cNvPr>
          <p:cNvSpPr txBox="1"/>
          <p:nvPr/>
        </p:nvSpPr>
        <p:spPr>
          <a:xfrm rot="16200000">
            <a:off x="2777450" y="4599798"/>
            <a:ext cx="864705" cy="369332"/>
          </a:xfrm>
          <a:prstGeom prst="rect">
            <a:avLst/>
          </a:prstGeom>
          <a:noFill/>
        </p:spPr>
        <p:txBody>
          <a:bodyPr wrap="square" rtlCol="0">
            <a:spAutoFit/>
          </a:bodyPr>
          <a:lstStyle/>
          <a:p>
            <a:r>
              <a:rPr lang="en-US" dirty="0"/>
              <a:t>Low</a:t>
            </a:r>
          </a:p>
        </p:txBody>
      </p:sp>
      <p:sp>
        <p:nvSpPr>
          <p:cNvPr id="33" name="TextBox 32">
            <a:extLst>
              <a:ext uri="{FF2B5EF4-FFF2-40B4-BE49-F238E27FC236}">
                <a16:creationId xmlns:a16="http://schemas.microsoft.com/office/drawing/2014/main" xmlns="" id="{7E6AFC3B-DB6A-7647-A9BA-6C6B7659CDB9}"/>
              </a:ext>
            </a:extLst>
          </p:cNvPr>
          <p:cNvSpPr txBox="1"/>
          <p:nvPr/>
        </p:nvSpPr>
        <p:spPr>
          <a:xfrm>
            <a:off x="7592866" y="5542558"/>
            <a:ext cx="884582" cy="369332"/>
          </a:xfrm>
          <a:prstGeom prst="rect">
            <a:avLst/>
          </a:prstGeom>
          <a:noFill/>
        </p:spPr>
        <p:txBody>
          <a:bodyPr wrap="square" rtlCol="0">
            <a:spAutoFit/>
          </a:bodyPr>
          <a:lstStyle/>
          <a:p>
            <a:pPr algn="ctr"/>
            <a:r>
              <a:rPr lang="en-US" dirty="0"/>
              <a:t>High</a:t>
            </a:r>
          </a:p>
        </p:txBody>
      </p:sp>
      <p:sp>
        <p:nvSpPr>
          <p:cNvPr id="34" name="TextBox 33">
            <a:extLst>
              <a:ext uri="{FF2B5EF4-FFF2-40B4-BE49-F238E27FC236}">
                <a16:creationId xmlns:a16="http://schemas.microsoft.com/office/drawing/2014/main" xmlns="" id="{7A369E85-76ED-8040-80D7-EFAC2AAC7CD8}"/>
              </a:ext>
            </a:extLst>
          </p:cNvPr>
          <p:cNvSpPr txBox="1"/>
          <p:nvPr/>
        </p:nvSpPr>
        <p:spPr>
          <a:xfrm rot="16200000">
            <a:off x="2624422" y="3247754"/>
            <a:ext cx="989735" cy="369332"/>
          </a:xfrm>
          <a:prstGeom prst="rect">
            <a:avLst/>
          </a:prstGeom>
          <a:noFill/>
        </p:spPr>
        <p:txBody>
          <a:bodyPr wrap="square" rtlCol="0">
            <a:spAutoFit/>
          </a:bodyPr>
          <a:lstStyle/>
          <a:p>
            <a:r>
              <a:rPr lang="en-US" dirty="0" smtClean="0"/>
              <a:t>POWER</a:t>
            </a:r>
            <a:endParaRPr lang="en-US" dirty="0"/>
          </a:p>
        </p:txBody>
      </p:sp>
      <p:cxnSp>
        <p:nvCxnSpPr>
          <p:cNvPr id="35" name="Straight Connector 34">
            <a:extLst>
              <a:ext uri="{FF2B5EF4-FFF2-40B4-BE49-F238E27FC236}">
                <a16:creationId xmlns:a16="http://schemas.microsoft.com/office/drawing/2014/main" xmlns="" id="{37CA76EC-2006-3140-827E-8EF011A8C17C}"/>
              </a:ext>
            </a:extLst>
          </p:cNvPr>
          <p:cNvCxnSpPr>
            <a:cxnSpLocks/>
          </p:cNvCxnSpPr>
          <p:nvPr/>
        </p:nvCxnSpPr>
        <p:spPr>
          <a:xfrm flipH="1">
            <a:off x="3394468" y="3436886"/>
            <a:ext cx="88915"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xmlns="" id="{5AA497EE-92C4-5747-9273-5EC898E48E40}"/>
              </a:ext>
            </a:extLst>
          </p:cNvPr>
          <p:cNvSpPr txBox="1"/>
          <p:nvPr/>
        </p:nvSpPr>
        <p:spPr>
          <a:xfrm>
            <a:off x="3660114" y="5542558"/>
            <a:ext cx="864705" cy="369332"/>
          </a:xfrm>
          <a:prstGeom prst="rect">
            <a:avLst/>
          </a:prstGeom>
          <a:noFill/>
        </p:spPr>
        <p:txBody>
          <a:bodyPr wrap="square" rtlCol="0">
            <a:spAutoFit/>
          </a:bodyPr>
          <a:lstStyle/>
          <a:p>
            <a:pPr algn="ctr"/>
            <a:r>
              <a:rPr lang="en-US" dirty="0"/>
              <a:t>Low</a:t>
            </a:r>
          </a:p>
        </p:txBody>
      </p:sp>
      <p:sp>
        <p:nvSpPr>
          <p:cNvPr id="37" name="TextBox 36">
            <a:extLst>
              <a:ext uri="{FF2B5EF4-FFF2-40B4-BE49-F238E27FC236}">
                <a16:creationId xmlns:a16="http://schemas.microsoft.com/office/drawing/2014/main" xmlns="" id="{4DFA717D-4EAA-CE4C-BD9A-A2F3F73ED034}"/>
              </a:ext>
            </a:extLst>
          </p:cNvPr>
          <p:cNvSpPr txBox="1"/>
          <p:nvPr/>
        </p:nvSpPr>
        <p:spPr>
          <a:xfrm rot="16200000">
            <a:off x="2703260" y="1476509"/>
            <a:ext cx="915191" cy="369332"/>
          </a:xfrm>
          <a:prstGeom prst="rect">
            <a:avLst/>
          </a:prstGeom>
          <a:noFill/>
        </p:spPr>
        <p:txBody>
          <a:bodyPr wrap="square" rtlCol="0">
            <a:spAutoFit/>
          </a:bodyPr>
          <a:lstStyle/>
          <a:p>
            <a:r>
              <a:rPr lang="en-US" dirty="0"/>
              <a:t>High</a:t>
            </a:r>
          </a:p>
        </p:txBody>
      </p:sp>
      <p:cxnSp>
        <p:nvCxnSpPr>
          <p:cNvPr id="38" name="Straight Connector 37">
            <a:extLst>
              <a:ext uri="{FF2B5EF4-FFF2-40B4-BE49-F238E27FC236}">
                <a16:creationId xmlns:a16="http://schemas.microsoft.com/office/drawing/2014/main" xmlns="" id="{A9635925-B959-704A-AD8D-55A6614934F6}"/>
              </a:ext>
            </a:extLst>
          </p:cNvPr>
          <p:cNvCxnSpPr/>
          <p:nvPr/>
        </p:nvCxnSpPr>
        <p:spPr>
          <a:xfrm>
            <a:off x="3757099" y="3446517"/>
            <a:ext cx="47078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xmlns="" id="{B93CA02C-C4BE-B342-8EEF-84E4E1155803}"/>
              </a:ext>
            </a:extLst>
          </p:cNvPr>
          <p:cNvCxnSpPr>
            <a:endCxn id="50" idx="2"/>
          </p:cNvCxnSpPr>
          <p:nvPr/>
        </p:nvCxnSpPr>
        <p:spPr>
          <a:xfrm flipV="1">
            <a:off x="6000030" y="1274900"/>
            <a:ext cx="7843" cy="3798752"/>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xmlns="" id="{69773DBA-4CC0-3D4F-A428-F79E2ABD39BA}"/>
              </a:ext>
            </a:extLst>
          </p:cNvPr>
          <p:cNvSpPr txBox="1"/>
          <p:nvPr/>
        </p:nvSpPr>
        <p:spPr>
          <a:xfrm>
            <a:off x="6359571" y="4204914"/>
            <a:ext cx="2801101" cy="38472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1900" dirty="0"/>
              <a:t>Code Developers</a:t>
            </a:r>
          </a:p>
        </p:txBody>
      </p:sp>
      <p:sp>
        <p:nvSpPr>
          <p:cNvPr id="42" name="TextBox 41">
            <a:extLst>
              <a:ext uri="{FF2B5EF4-FFF2-40B4-BE49-F238E27FC236}">
                <a16:creationId xmlns:a16="http://schemas.microsoft.com/office/drawing/2014/main" xmlns="" id="{CC054CF8-A6C0-8C40-8878-75D5D690B386}"/>
              </a:ext>
            </a:extLst>
          </p:cNvPr>
          <p:cNvSpPr txBox="1"/>
          <p:nvPr/>
        </p:nvSpPr>
        <p:spPr>
          <a:xfrm>
            <a:off x="6345573" y="4726880"/>
            <a:ext cx="2815099" cy="38472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1900" dirty="0"/>
              <a:t>MST/JET </a:t>
            </a:r>
            <a:r>
              <a:rPr lang="en-US" sz="1900" dirty="0" err="1" smtClean="0"/>
              <a:t>modellers</a:t>
            </a:r>
            <a:endParaRPr lang="en-US" sz="1900" dirty="0"/>
          </a:p>
        </p:txBody>
      </p:sp>
      <p:sp>
        <p:nvSpPr>
          <p:cNvPr id="43" name="TextBox 42">
            <a:extLst>
              <a:ext uri="{FF2B5EF4-FFF2-40B4-BE49-F238E27FC236}">
                <a16:creationId xmlns:a16="http://schemas.microsoft.com/office/drawing/2014/main" xmlns="" id="{F402AE3E-B3F4-DE4D-B376-D15B6743D4BC}"/>
              </a:ext>
            </a:extLst>
          </p:cNvPr>
          <p:cNvSpPr txBox="1"/>
          <p:nvPr/>
        </p:nvSpPr>
        <p:spPr>
          <a:xfrm>
            <a:off x="8125064" y="2937630"/>
            <a:ext cx="1027135" cy="38472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900" dirty="0"/>
              <a:t>ITER</a:t>
            </a:r>
          </a:p>
        </p:txBody>
      </p:sp>
      <p:sp>
        <p:nvSpPr>
          <p:cNvPr id="44" name="TextBox 43">
            <a:extLst>
              <a:ext uri="{FF2B5EF4-FFF2-40B4-BE49-F238E27FC236}">
                <a16:creationId xmlns:a16="http://schemas.microsoft.com/office/drawing/2014/main" xmlns="" id="{D274FB16-51A0-A848-8215-9DB2F13E7C6A}"/>
              </a:ext>
            </a:extLst>
          </p:cNvPr>
          <p:cNvSpPr txBox="1"/>
          <p:nvPr/>
        </p:nvSpPr>
        <p:spPr>
          <a:xfrm>
            <a:off x="6345574" y="3675161"/>
            <a:ext cx="2815099" cy="38472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1900" dirty="0"/>
              <a:t>International collaborators</a:t>
            </a:r>
          </a:p>
        </p:txBody>
      </p:sp>
      <p:sp>
        <p:nvSpPr>
          <p:cNvPr id="45" name="TextBox 44">
            <a:extLst>
              <a:ext uri="{FF2B5EF4-FFF2-40B4-BE49-F238E27FC236}">
                <a16:creationId xmlns:a16="http://schemas.microsoft.com/office/drawing/2014/main" xmlns="" id="{444ACEAD-08D2-C742-B796-A003CD565234}"/>
              </a:ext>
            </a:extLst>
          </p:cNvPr>
          <p:cNvSpPr txBox="1"/>
          <p:nvPr/>
        </p:nvSpPr>
        <p:spPr>
          <a:xfrm>
            <a:off x="4986598" y="2033936"/>
            <a:ext cx="2023802" cy="38472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1900" dirty="0"/>
              <a:t>General Assembly</a:t>
            </a:r>
          </a:p>
        </p:txBody>
      </p:sp>
      <p:sp>
        <p:nvSpPr>
          <p:cNvPr id="48" name="TextBox 47">
            <a:extLst>
              <a:ext uri="{FF2B5EF4-FFF2-40B4-BE49-F238E27FC236}">
                <a16:creationId xmlns:a16="http://schemas.microsoft.com/office/drawing/2014/main" xmlns="" id="{B8BAA174-B777-424F-873D-E7BB488A55F0}"/>
              </a:ext>
            </a:extLst>
          </p:cNvPr>
          <p:cNvSpPr txBox="1"/>
          <p:nvPr/>
        </p:nvSpPr>
        <p:spPr>
          <a:xfrm>
            <a:off x="3757099" y="2045303"/>
            <a:ext cx="960783" cy="38472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1900" dirty="0"/>
              <a:t>HRUs</a:t>
            </a:r>
          </a:p>
        </p:txBody>
      </p:sp>
      <p:sp>
        <p:nvSpPr>
          <p:cNvPr id="49" name="TextBox 48">
            <a:extLst>
              <a:ext uri="{FF2B5EF4-FFF2-40B4-BE49-F238E27FC236}">
                <a16:creationId xmlns:a16="http://schemas.microsoft.com/office/drawing/2014/main" xmlns="" id="{31274F5B-1BD5-D347-A134-D5FC9B15D986}"/>
              </a:ext>
            </a:extLst>
          </p:cNvPr>
          <p:cNvSpPr txBox="1"/>
          <p:nvPr/>
        </p:nvSpPr>
        <p:spPr>
          <a:xfrm>
            <a:off x="3761184" y="3937423"/>
            <a:ext cx="2139450" cy="67710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1900" dirty="0"/>
              <a:t>MST / JET scientists (not </a:t>
            </a:r>
            <a:r>
              <a:rPr lang="en-US" sz="1900" dirty="0" err="1" smtClean="0"/>
              <a:t>modellers</a:t>
            </a:r>
            <a:r>
              <a:rPr lang="en-US" sz="1900" dirty="0" smtClean="0"/>
              <a:t>)</a:t>
            </a:r>
            <a:endParaRPr lang="en-US" sz="1900" dirty="0"/>
          </a:p>
        </p:txBody>
      </p:sp>
      <p:sp>
        <p:nvSpPr>
          <p:cNvPr id="50" name="TextBox 49">
            <a:extLst>
              <a:ext uri="{FF2B5EF4-FFF2-40B4-BE49-F238E27FC236}">
                <a16:creationId xmlns:a16="http://schemas.microsoft.com/office/drawing/2014/main" xmlns="" id="{DFABA172-3B32-8C44-8905-7299E65F5769}"/>
              </a:ext>
            </a:extLst>
          </p:cNvPr>
          <p:cNvSpPr txBox="1"/>
          <p:nvPr/>
        </p:nvSpPr>
        <p:spPr>
          <a:xfrm>
            <a:off x="4979933" y="905568"/>
            <a:ext cx="2055879" cy="369332"/>
          </a:xfrm>
          <a:prstGeom prst="rect">
            <a:avLst/>
          </a:prstGeom>
          <a:noFill/>
        </p:spPr>
        <p:txBody>
          <a:bodyPr wrap="square" rtlCol="0">
            <a:spAutoFit/>
          </a:bodyPr>
          <a:lstStyle/>
          <a:p>
            <a:pPr algn="ctr"/>
            <a:r>
              <a:rPr lang="en-US" b="1" i="1" dirty="0"/>
              <a:t>Stakeholders Map</a:t>
            </a:r>
          </a:p>
        </p:txBody>
      </p:sp>
      <p:sp>
        <p:nvSpPr>
          <p:cNvPr id="3" name="Date Placeholder 2"/>
          <p:cNvSpPr>
            <a:spLocks noGrp="1"/>
          </p:cNvSpPr>
          <p:nvPr>
            <p:ph type="dt" sz="half" idx="10"/>
          </p:nvPr>
        </p:nvSpPr>
        <p:spPr/>
        <p:txBody>
          <a:bodyPr/>
          <a:lstStyle/>
          <a:p>
            <a:fld id="{E78F57D5-08BF-4C4B-BD2C-399C0761BFA4}" type="datetime1">
              <a:rPr lang="sv-SE" smtClean="0"/>
              <a:t>2020-02-26</a:t>
            </a:fld>
            <a:endParaRPr lang="en-GB"/>
          </a:p>
        </p:txBody>
      </p:sp>
      <p:sp>
        <p:nvSpPr>
          <p:cNvPr id="4" name="Footer Placeholder 3"/>
          <p:cNvSpPr>
            <a:spLocks noGrp="1"/>
          </p:cNvSpPr>
          <p:nvPr>
            <p:ph type="ftr" sz="quarter" idx="11"/>
          </p:nvPr>
        </p:nvSpPr>
        <p:spPr/>
        <p:txBody>
          <a:bodyPr/>
          <a:lstStyle/>
          <a:p>
            <a:r>
              <a:rPr lang="en-GB" smtClean="0"/>
              <a:t>Jonsson</a:t>
            </a:r>
            <a:endParaRPr lang="en-GB"/>
          </a:p>
        </p:txBody>
      </p:sp>
      <p:sp>
        <p:nvSpPr>
          <p:cNvPr id="5" name="Slide Number Placeholder 4"/>
          <p:cNvSpPr>
            <a:spLocks noGrp="1"/>
          </p:cNvSpPr>
          <p:nvPr>
            <p:ph type="sldNum" sz="quarter" idx="12"/>
          </p:nvPr>
        </p:nvSpPr>
        <p:spPr/>
        <p:txBody>
          <a:bodyPr/>
          <a:lstStyle/>
          <a:p>
            <a:fld id="{E7820E0F-EF6C-A547-9B31-51BCDFCAA598}" type="slidenum">
              <a:rPr lang="en-GB" smtClean="0"/>
              <a:t>7</a:t>
            </a:fld>
            <a:endParaRPr lang="en-GB"/>
          </a:p>
        </p:txBody>
      </p:sp>
      <p:sp>
        <p:nvSpPr>
          <p:cNvPr id="51" name="TextBox 50">
            <a:extLst>
              <a:ext uri="{FF2B5EF4-FFF2-40B4-BE49-F238E27FC236}">
                <a16:creationId xmlns:a16="http://schemas.microsoft.com/office/drawing/2014/main" xmlns="" id="{F402AE3E-B3F4-DE4D-B376-D15B6743D4BC}"/>
              </a:ext>
            </a:extLst>
          </p:cNvPr>
          <p:cNvSpPr txBox="1"/>
          <p:nvPr/>
        </p:nvSpPr>
        <p:spPr>
          <a:xfrm>
            <a:off x="7072456" y="2485594"/>
            <a:ext cx="2087462" cy="38472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900"/>
              <a:t>JET / MST / SA </a:t>
            </a:r>
            <a:r>
              <a:rPr lang="en-US" sz="1900" smtClean="0"/>
              <a:t>TFLs</a:t>
            </a:r>
            <a:endParaRPr lang="en-US" sz="1900"/>
          </a:p>
        </p:txBody>
      </p:sp>
      <p:sp>
        <p:nvSpPr>
          <p:cNvPr id="55" name="TextBox 54">
            <a:extLst>
              <a:ext uri="{FF2B5EF4-FFF2-40B4-BE49-F238E27FC236}">
                <a16:creationId xmlns:a16="http://schemas.microsoft.com/office/drawing/2014/main" xmlns="" id="{444ACEAD-08D2-C742-B796-A003CD565234}"/>
              </a:ext>
            </a:extLst>
          </p:cNvPr>
          <p:cNvSpPr txBox="1"/>
          <p:nvPr/>
        </p:nvSpPr>
        <p:spPr>
          <a:xfrm>
            <a:off x="5816151" y="1577218"/>
            <a:ext cx="2023802" cy="38472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1900" dirty="0"/>
              <a:t>EU </a:t>
            </a:r>
            <a:r>
              <a:rPr lang="en-US" sz="1900" dirty="0" smtClean="0"/>
              <a:t>commission</a:t>
            </a:r>
            <a:endParaRPr lang="en-US" sz="1900" dirty="0"/>
          </a:p>
        </p:txBody>
      </p:sp>
      <p:sp>
        <p:nvSpPr>
          <p:cNvPr id="56" name="TextBox 55">
            <a:extLst>
              <a:ext uri="{FF2B5EF4-FFF2-40B4-BE49-F238E27FC236}">
                <a16:creationId xmlns:a16="http://schemas.microsoft.com/office/drawing/2014/main" xmlns="" id="{444ACEAD-08D2-C742-B796-A003CD565234}"/>
              </a:ext>
            </a:extLst>
          </p:cNvPr>
          <p:cNvSpPr txBox="1"/>
          <p:nvPr/>
        </p:nvSpPr>
        <p:spPr>
          <a:xfrm>
            <a:off x="7109796" y="2033558"/>
            <a:ext cx="730157" cy="38472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1900" smtClean="0"/>
              <a:t>PMU</a:t>
            </a:r>
            <a:endParaRPr lang="en-US" sz="1900"/>
          </a:p>
        </p:txBody>
      </p:sp>
    </p:spTree>
    <p:extLst>
      <p:ext uri="{BB962C8B-B14F-4D97-AF65-F5344CB8AC3E}">
        <p14:creationId xmlns:p14="http://schemas.microsoft.com/office/powerpoint/2010/main" val="830803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59F04-00F2-AF44-A2CA-D774C85825DA}"/>
              </a:ext>
            </a:extLst>
          </p:cNvPr>
          <p:cNvSpPr>
            <a:spLocks noGrp="1"/>
          </p:cNvSpPr>
          <p:nvPr>
            <p:ph type="title"/>
          </p:nvPr>
        </p:nvSpPr>
        <p:spPr/>
        <p:txBody>
          <a:bodyPr/>
          <a:lstStyle/>
          <a:p>
            <a:r>
              <a:rPr lang="en-GB" dirty="0" smtClean="0"/>
              <a:t>Requirement of key stakeholders for WIMAS-2</a:t>
            </a:r>
            <a:endParaRPr lang="en-GB" dirty="0"/>
          </a:p>
        </p:txBody>
      </p:sp>
      <p:sp>
        <p:nvSpPr>
          <p:cNvPr id="29" name="TextBox 28">
            <a:extLst>
              <a:ext uri="{FF2B5EF4-FFF2-40B4-BE49-F238E27FC236}">
                <a16:creationId xmlns="" xmlns:a16="http://schemas.microsoft.com/office/drawing/2014/main" id="{4134B4AC-603B-274D-81A8-4CF44A462EBA}"/>
              </a:ext>
            </a:extLst>
          </p:cNvPr>
          <p:cNvSpPr txBox="1"/>
          <p:nvPr/>
        </p:nvSpPr>
        <p:spPr>
          <a:xfrm>
            <a:off x="6180732" y="956819"/>
            <a:ext cx="5682346" cy="2862322"/>
          </a:xfrm>
          <a:prstGeom prst="rect">
            <a:avLst/>
          </a:prstGeom>
          <a:solidFill>
            <a:schemeClr val="accent3">
              <a:alpha val="60000"/>
            </a:schemeClr>
          </a:solidFill>
        </p:spPr>
        <p:txBody>
          <a:bodyPr wrap="square" rtlCol="0">
            <a:spAutoFit/>
          </a:bodyPr>
          <a:lstStyle/>
          <a:p>
            <a:r>
              <a:rPr lang="en-GB" sz="2000" dirty="0" smtClean="0"/>
              <a:t>Developer / </a:t>
            </a:r>
            <a:r>
              <a:rPr lang="en-GB" sz="2000" dirty="0"/>
              <a:t>Modellers</a:t>
            </a:r>
          </a:p>
          <a:p>
            <a:pPr marL="285750" indent="-285750">
              <a:buFont typeface="Arial" panose="020B0604020202020204" pitchFamily="34" charset="0"/>
              <a:buChar char="•"/>
            </a:pPr>
            <a:r>
              <a:rPr lang="en-GB" sz="2000" dirty="0" smtClean="0"/>
              <a:t>All essential components</a:t>
            </a:r>
          </a:p>
          <a:p>
            <a:pPr marL="285750" indent="-285750">
              <a:buFont typeface="Arial" panose="020B0604020202020204" pitchFamily="34" charset="0"/>
              <a:buChar char="•"/>
            </a:pPr>
            <a:r>
              <a:rPr lang="en-GB" sz="2000" dirty="0" smtClean="0"/>
              <a:t>State-of-the-art models</a:t>
            </a:r>
            <a:endParaRPr lang="en-GB" sz="2000" dirty="0"/>
          </a:p>
          <a:p>
            <a:pPr marL="285750" indent="-285750">
              <a:buFont typeface="Arial" panose="020B0604020202020204" pitchFamily="34" charset="0"/>
              <a:buChar char="•"/>
            </a:pPr>
            <a:r>
              <a:rPr lang="en-GB" sz="2000" dirty="0" smtClean="0"/>
              <a:t>Specialisation that makes ETS </a:t>
            </a:r>
            <a:r>
              <a:rPr lang="en-GB" sz="2000" dirty="0"/>
              <a:t>unique</a:t>
            </a:r>
          </a:p>
          <a:p>
            <a:pPr marL="285750" indent="-285750">
              <a:buFont typeface="Arial" panose="020B0604020202020204" pitchFamily="34" charset="0"/>
              <a:buChar char="•"/>
            </a:pPr>
            <a:r>
              <a:rPr lang="en-GB" sz="2000" dirty="0"/>
              <a:t>Verified and validated models </a:t>
            </a:r>
            <a:endParaRPr lang="en-GB" sz="2000" dirty="0" smtClean="0"/>
          </a:p>
          <a:p>
            <a:pPr marL="285750" indent="-285750">
              <a:buFont typeface="Arial" panose="020B0604020202020204" pitchFamily="34" charset="0"/>
              <a:buChar char="•"/>
            </a:pPr>
            <a:r>
              <a:rPr lang="en-GB" sz="2000" dirty="0" smtClean="0"/>
              <a:t>Robust software</a:t>
            </a:r>
          </a:p>
          <a:p>
            <a:pPr marL="285750" indent="-285750">
              <a:buFont typeface="Arial" panose="020B0604020202020204" pitchFamily="34" charset="0"/>
              <a:buChar char="•"/>
            </a:pPr>
            <a:r>
              <a:rPr lang="en-GB" sz="2000" dirty="0" smtClean="0"/>
              <a:t>User friendly interface</a:t>
            </a:r>
            <a:endParaRPr lang="en-GB" sz="2000" dirty="0"/>
          </a:p>
          <a:p>
            <a:pPr marL="285750" indent="-285750">
              <a:buFont typeface="Arial" panose="020B0604020202020204" pitchFamily="34" charset="0"/>
              <a:buChar char="•"/>
            </a:pPr>
            <a:r>
              <a:rPr lang="en-GB" sz="2000" dirty="0" smtClean="0"/>
              <a:t>Documentation and tutorials </a:t>
            </a:r>
            <a:r>
              <a:rPr lang="mr-IN" sz="2000" dirty="0" smtClean="0"/>
              <a:t>–</a:t>
            </a:r>
            <a:r>
              <a:rPr lang="en-GB" sz="2000" dirty="0" smtClean="0"/>
              <a:t> easy to find, easy to understand!</a:t>
            </a:r>
          </a:p>
        </p:txBody>
      </p:sp>
      <p:sp>
        <p:nvSpPr>
          <p:cNvPr id="4" name="TextBox 3"/>
          <p:cNvSpPr txBox="1"/>
          <p:nvPr/>
        </p:nvSpPr>
        <p:spPr>
          <a:xfrm>
            <a:off x="3014152" y="5039032"/>
            <a:ext cx="6011268" cy="1200329"/>
          </a:xfrm>
          <a:prstGeom prst="rect">
            <a:avLst/>
          </a:prstGeom>
          <a:noFill/>
        </p:spPr>
        <p:txBody>
          <a:bodyPr wrap="square" rtlCol="0">
            <a:spAutoFit/>
          </a:bodyPr>
          <a:lstStyle/>
          <a:p>
            <a:r>
              <a:rPr lang="en-GB" b="1" i="1" dirty="0" smtClean="0"/>
              <a:t>General strategy for 2020</a:t>
            </a:r>
          </a:p>
          <a:p>
            <a:pPr marL="285750" indent="-285750">
              <a:buFont typeface="Arial" charset="0"/>
              <a:buChar char="•"/>
            </a:pPr>
            <a:r>
              <a:rPr lang="en-GB" i="1" dirty="0" smtClean="0"/>
              <a:t>Main object is to meet deliverable. </a:t>
            </a:r>
          </a:p>
          <a:p>
            <a:pPr marL="285750" indent="-285750">
              <a:buFont typeface="Arial" charset="0"/>
              <a:buChar char="•"/>
            </a:pPr>
            <a:r>
              <a:rPr lang="en-GB" i="1" dirty="0"/>
              <a:t>W</a:t>
            </a:r>
            <a:r>
              <a:rPr lang="en-GB" i="1" dirty="0" smtClean="0"/>
              <a:t>hile working towards deliverables, aim to find long term solutions aligned with requirements from Stakeholders.</a:t>
            </a:r>
          </a:p>
        </p:txBody>
      </p:sp>
      <p:sp>
        <p:nvSpPr>
          <p:cNvPr id="5" name="Date Placeholder 4"/>
          <p:cNvSpPr>
            <a:spLocks noGrp="1"/>
          </p:cNvSpPr>
          <p:nvPr>
            <p:ph type="dt" sz="half" idx="10"/>
          </p:nvPr>
        </p:nvSpPr>
        <p:spPr/>
        <p:txBody>
          <a:bodyPr/>
          <a:lstStyle/>
          <a:p>
            <a:fld id="{FCF78C6D-70B6-404D-8995-6B149D1A6CD4}" type="datetime1">
              <a:rPr lang="sv-SE" smtClean="0"/>
              <a:t>2020-02-26</a:t>
            </a:fld>
            <a:endParaRPr lang="en-GB"/>
          </a:p>
        </p:txBody>
      </p:sp>
      <p:sp>
        <p:nvSpPr>
          <p:cNvPr id="8" name="Footer Placeholder 7"/>
          <p:cNvSpPr>
            <a:spLocks noGrp="1"/>
          </p:cNvSpPr>
          <p:nvPr>
            <p:ph type="ftr" sz="quarter" idx="11"/>
          </p:nvPr>
        </p:nvSpPr>
        <p:spPr/>
        <p:txBody>
          <a:bodyPr/>
          <a:lstStyle/>
          <a:p>
            <a:r>
              <a:rPr lang="en-GB" smtClean="0"/>
              <a:t>Jonsson</a:t>
            </a:r>
            <a:endParaRPr lang="en-GB"/>
          </a:p>
        </p:txBody>
      </p:sp>
      <p:sp>
        <p:nvSpPr>
          <p:cNvPr id="10" name="Slide Number Placeholder 9"/>
          <p:cNvSpPr>
            <a:spLocks noGrp="1"/>
          </p:cNvSpPr>
          <p:nvPr>
            <p:ph type="sldNum" sz="quarter" idx="12"/>
          </p:nvPr>
        </p:nvSpPr>
        <p:spPr/>
        <p:txBody>
          <a:bodyPr/>
          <a:lstStyle/>
          <a:p>
            <a:fld id="{E7820E0F-EF6C-A547-9B31-51BCDFCAA598}" type="slidenum">
              <a:rPr lang="en-GB" smtClean="0"/>
              <a:t>8</a:t>
            </a:fld>
            <a:endParaRPr lang="en-GB"/>
          </a:p>
        </p:txBody>
      </p:sp>
      <p:sp>
        <p:nvSpPr>
          <p:cNvPr id="13" name="TextBox 12">
            <a:extLst>
              <a:ext uri="{FF2B5EF4-FFF2-40B4-BE49-F238E27FC236}">
                <a16:creationId xmlns:a16="http://schemas.microsoft.com/office/drawing/2014/main" xmlns="" id="{444ACEAD-08D2-C742-B796-A003CD565234}"/>
              </a:ext>
            </a:extLst>
          </p:cNvPr>
          <p:cNvSpPr txBox="1"/>
          <p:nvPr/>
        </p:nvSpPr>
        <p:spPr>
          <a:xfrm>
            <a:off x="338125" y="956819"/>
            <a:ext cx="5682346" cy="224676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000" dirty="0"/>
              <a:t>EU </a:t>
            </a:r>
            <a:r>
              <a:rPr lang="en-US" sz="2000" dirty="0" smtClean="0"/>
              <a:t>/ PMU / GENERAL ASSEMBLY:</a:t>
            </a:r>
          </a:p>
          <a:p>
            <a:pPr marL="225425" indent="-225425">
              <a:buFont typeface="Arial" charset="0"/>
              <a:buChar char="•"/>
            </a:pPr>
            <a:r>
              <a:rPr lang="en-US" sz="2000" b="1" dirty="0" smtClean="0"/>
              <a:t>Deliverables </a:t>
            </a:r>
            <a:r>
              <a:rPr lang="mr-IN" sz="2000" b="1" dirty="0" smtClean="0"/>
              <a:t>–</a:t>
            </a:r>
            <a:r>
              <a:rPr lang="en-US" sz="2000" b="1" dirty="0" smtClean="0"/>
              <a:t> critical for funding</a:t>
            </a:r>
          </a:p>
          <a:p>
            <a:pPr marL="225425" indent="-225425">
              <a:buFont typeface="Arial" panose="020B0604020202020204" pitchFamily="34" charset="0"/>
              <a:buChar char="•"/>
            </a:pPr>
            <a:r>
              <a:rPr lang="en-GB" sz="2000" dirty="0" smtClean="0"/>
              <a:t>Focus on IMAS (not CPOs)</a:t>
            </a:r>
          </a:p>
          <a:p>
            <a:pPr marL="225425" indent="-225425">
              <a:buFont typeface="Arial" panose="020B0604020202020204" pitchFamily="34" charset="0"/>
              <a:buChar char="•"/>
            </a:pPr>
            <a:r>
              <a:rPr lang="en-GB" sz="2000" dirty="0" smtClean="0"/>
              <a:t>Physics </a:t>
            </a:r>
            <a:r>
              <a:rPr lang="en-GB" sz="2000" dirty="0"/>
              <a:t>models relevant for present-day experiments, DTT, JT60-SA, ITER and DEMO</a:t>
            </a:r>
          </a:p>
          <a:p>
            <a:pPr marL="225425" indent="-225425">
              <a:buFont typeface="Arial" panose="020B0604020202020204" pitchFamily="34" charset="0"/>
              <a:buChar char="•"/>
            </a:pPr>
            <a:r>
              <a:rPr lang="en-GB" sz="2000" dirty="0"/>
              <a:t>Verified and validated models </a:t>
            </a:r>
          </a:p>
          <a:p>
            <a:pPr marL="225425" indent="-225425">
              <a:buFont typeface="Arial" panose="020B0604020202020204" pitchFamily="34" charset="0"/>
              <a:buChar char="•"/>
            </a:pPr>
            <a:r>
              <a:rPr lang="en-GB" sz="2000" dirty="0"/>
              <a:t>Public documentation &amp; </a:t>
            </a:r>
            <a:r>
              <a:rPr lang="en-GB" sz="2000" dirty="0" smtClean="0"/>
              <a:t>outreach</a:t>
            </a:r>
            <a:endParaRPr lang="en-GB" sz="2000" dirty="0"/>
          </a:p>
        </p:txBody>
      </p:sp>
    </p:spTree>
    <p:extLst>
      <p:ext uri="{BB962C8B-B14F-4D97-AF65-F5344CB8AC3E}">
        <p14:creationId xmlns:p14="http://schemas.microsoft.com/office/powerpoint/2010/main" val="2109694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Requirement of key </a:t>
            </a:r>
            <a:r>
              <a:rPr lang="en-GB" dirty="0" smtClean="0"/>
              <a:t>stakeholders: MST 1</a:t>
            </a:r>
            <a:endParaRPr lang="en-GB" dirty="0"/>
          </a:p>
        </p:txBody>
      </p:sp>
      <p:sp>
        <p:nvSpPr>
          <p:cNvPr id="4" name="Date Placeholder 3"/>
          <p:cNvSpPr>
            <a:spLocks noGrp="1"/>
          </p:cNvSpPr>
          <p:nvPr>
            <p:ph type="dt" sz="half" idx="10"/>
          </p:nvPr>
        </p:nvSpPr>
        <p:spPr/>
        <p:txBody>
          <a:bodyPr/>
          <a:lstStyle/>
          <a:p>
            <a:fld id="{B296FCDB-95C8-CF48-9885-C1FAF9E4A353}" type="datetime1">
              <a:rPr lang="sv-SE" smtClean="0"/>
              <a:t>2020-02-26</a:t>
            </a:fld>
            <a:endParaRPr lang="en-GB"/>
          </a:p>
        </p:txBody>
      </p:sp>
      <p:sp>
        <p:nvSpPr>
          <p:cNvPr id="5" name="Footer Placeholder 4"/>
          <p:cNvSpPr>
            <a:spLocks noGrp="1"/>
          </p:cNvSpPr>
          <p:nvPr>
            <p:ph type="ftr" sz="quarter" idx="11"/>
          </p:nvPr>
        </p:nvSpPr>
        <p:spPr/>
        <p:txBody>
          <a:bodyPr/>
          <a:lstStyle/>
          <a:p>
            <a:r>
              <a:rPr lang="en-GB" smtClean="0"/>
              <a:t>Jonsson</a:t>
            </a:r>
            <a:endParaRPr lang="en-GB"/>
          </a:p>
        </p:txBody>
      </p:sp>
      <p:sp>
        <p:nvSpPr>
          <p:cNvPr id="6" name="Slide Number Placeholder 5"/>
          <p:cNvSpPr>
            <a:spLocks noGrp="1"/>
          </p:cNvSpPr>
          <p:nvPr>
            <p:ph type="sldNum" sz="quarter" idx="12"/>
          </p:nvPr>
        </p:nvSpPr>
        <p:spPr/>
        <p:txBody>
          <a:bodyPr/>
          <a:lstStyle/>
          <a:p>
            <a:fld id="{E7820E0F-EF6C-A547-9B31-51BCDFCAA598}" type="slidenum">
              <a:rPr lang="en-GB" smtClean="0"/>
              <a:t>9</a:t>
            </a:fld>
            <a:endParaRPr lang="en-GB"/>
          </a:p>
        </p:txBody>
      </p:sp>
      <p:sp>
        <p:nvSpPr>
          <p:cNvPr id="8" name="TextBox 7">
            <a:extLst>
              <a:ext uri="{FF2B5EF4-FFF2-40B4-BE49-F238E27FC236}">
                <a16:creationId xmlns="" xmlns:a16="http://schemas.microsoft.com/office/drawing/2014/main" id="{8A6655B1-25DC-554D-B77E-AA20A0A7B4FA}"/>
              </a:ext>
            </a:extLst>
          </p:cNvPr>
          <p:cNvSpPr txBox="1"/>
          <p:nvPr/>
        </p:nvSpPr>
        <p:spPr>
          <a:xfrm>
            <a:off x="436098" y="1531035"/>
            <a:ext cx="10334870" cy="3139321"/>
          </a:xfrm>
          <a:prstGeom prst="rect">
            <a:avLst/>
          </a:prstGeom>
          <a:solidFill>
            <a:schemeClr val="accent2">
              <a:alpha val="60000"/>
            </a:schemeClr>
          </a:solidFill>
        </p:spPr>
        <p:txBody>
          <a:bodyPr wrap="square" rtlCol="0">
            <a:spAutoFit/>
          </a:bodyPr>
          <a:lstStyle/>
          <a:p>
            <a:pPr marL="285750" indent="-285750">
              <a:buFont typeface="Arial" panose="020B0604020202020204" pitchFamily="34" charset="0"/>
              <a:buChar char="•"/>
            </a:pPr>
            <a:r>
              <a:rPr lang="en-GB" sz="2200" dirty="0" smtClean="0"/>
              <a:t>Dual frequency ICRF (MST)</a:t>
            </a:r>
          </a:p>
          <a:p>
            <a:pPr marL="285750" indent="-285750">
              <a:buFont typeface="Arial" panose="020B0604020202020204" pitchFamily="34" charset="0"/>
              <a:buChar char="•"/>
            </a:pPr>
            <a:r>
              <a:rPr lang="en-GB" sz="2200" dirty="0"/>
              <a:t>Convective term in </a:t>
            </a:r>
            <a:r>
              <a:rPr lang="en-GB" sz="2200" dirty="0" err="1"/>
              <a:t>BgB</a:t>
            </a:r>
            <a:r>
              <a:rPr lang="en-GB" sz="2200" dirty="0"/>
              <a:t> model </a:t>
            </a:r>
            <a:endParaRPr lang="en-GB" sz="2200" dirty="0" smtClean="0"/>
          </a:p>
          <a:p>
            <a:pPr marL="285750" indent="-285750">
              <a:buFont typeface="Arial" panose="020B0604020202020204" pitchFamily="34" charset="0"/>
              <a:buChar char="•"/>
            </a:pPr>
            <a:r>
              <a:rPr lang="en-GB" sz="2200" dirty="0"/>
              <a:t>Models for pedestal transport and for estimation of pedestal height</a:t>
            </a:r>
            <a:endParaRPr lang="en-GB" sz="2200" dirty="0" smtClean="0"/>
          </a:p>
          <a:p>
            <a:pPr marL="285750" indent="-285750">
              <a:buFont typeface="Arial" charset="0"/>
              <a:buChar char="•"/>
            </a:pPr>
            <a:r>
              <a:rPr lang="en-GB" sz="2200" dirty="0"/>
              <a:t>Core-SOL integration</a:t>
            </a:r>
          </a:p>
          <a:p>
            <a:pPr marL="285750" indent="-285750">
              <a:buFont typeface="Arial" charset="0"/>
              <a:buChar char="•"/>
            </a:pPr>
            <a:r>
              <a:rPr lang="en-GB" sz="2200" dirty="0"/>
              <a:t>Implementation of advanced divertor configurations</a:t>
            </a:r>
          </a:p>
          <a:p>
            <a:pPr marL="285750" indent="-285750">
              <a:buFont typeface="Arial" charset="0"/>
              <a:buChar char="•"/>
            </a:pPr>
            <a:r>
              <a:rPr lang="en-GB" sz="2200" dirty="0"/>
              <a:t>Self-consistent Fast Ion (FI) WF: </a:t>
            </a:r>
          </a:p>
          <a:p>
            <a:pPr marL="742950" lvl="1" indent="-285750">
              <a:buFont typeface="Arial" charset="0"/>
              <a:buChar char="•"/>
            </a:pPr>
            <a:r>
              <a:rPr lang="en-GB" sz="2200" dirty="0"/>
              <a:t>FI impact on thermal transport + FI-driven instabilities + FI losses</a:t>
            </a:r>
          </a:p>
          <a:p>
            <a:pPr marL="742950" lvl="1" indent="-285750">
              <a:buFont typeface="Arial" charset="0"/>
              <a:buChar char="•"/>
            </a:pPr>
            <a:r>
              <a:rPr lang="en-GB" sz="2200" dirty="0"/>
              <a:t>Need to integrate MEGA (EU-Japan) as 3D physics is important for MST1 (and S1)</a:t>
            </a:r>
          </a:p>
          <a:p>
            <a:pPr marL="285750" indent="-285750">
              <a:buFont typeface="Arial" charset="0"/>
              <a:buChar char="•"/>
            </a:pPr>
            <a:r>
              <a:rPr lang="en-GB" sz="2200" dirty="0"/>
              <a:t>Full integration of non-linear 3D MHD code</a:t>
            </a:r>
            <a:r>
              <a:rPr lang="en-GB" sz="2200" dirty="0" smtClean="0"/>
              <a:t>.</a:t>
            </a:r>
            <a:endParaRPr lang="en-GB" sz="2200" dirty="0"/>
          </a:p>
        </p:txBody>
      </p:sp>
    </p:spTree>
    <p:extLst>
      <p:ext uri="{BB962C8B-B14F-4D97-AF65-F5344CB8AC3E}">
        <p14:creationId xmlns:p14="http://schemas.microsoft.com/office/powerpoint/2010/main" val="1707726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4712</TotalTime>
  <Words>3813</Words>
  <Application>Microsoft Macintosh PowerPoint</Application>
  <PresentationFormat>Widescreen</PresentationFormat>
  <Paragraphs>1092</Paragraphs>
  <Slides>33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Calibri</vt:lpstr>
      <vt:lpstr>Calibri Light</vt:lpstr>
      <vt:lpstr>Mangal</vt:lpstr>
      <vt:lpstr>Wingdings</vt:lpstr>
      <vt:lpstr>Arial</vt:lpstr>
      <vt:lpstr>Office Theme</vt:lpstr>
      <vt:lpstr>WIMAS-2 / WIMAS-4 : Planning 2020</vt:lpstr>
      <vt:lpstr>WIMAS-2 deliverables</vt:lpstr>
      <vt:lpstr>WIMAS-4 deliverables</vt:lpstr>
      <vt:lpstr>Tasks to meet deliverables</vt:lpstr>
      <vt:lpstr>Status of ETS-6 – focus on deliverables</vt:lpstr>
      <vt:lpstr>Status of WIMAS-4</vt:lpstr>
      <vt:lpstr>Identification of Key Stakeholders for WIMAS-2</vt:lpstr>
      <vt:lpstr>Requirement of key stakeholders for WIMAS-2</vt:lpstr>
      <vt:lpstr>Requirement of key stakeholders: MST 1</vt:lpstr>
      <vt:lpstr>Requirement of key stakeholders: WEST</vt:lpstr>
      <vt:lpstr>JET 2019 requirements</vt:lpstr>
      <vt:lpstr>REQUIREMENTS, JET: New requirements in 2020</vt:lpstr>
      <vt:lpstr>REQUIREMENTS, Modelling JT-60SA scenarios in ETS workflow</vt:lpstr>
      <vt:lpstr>REQUIREMENTS, WPSA: Points for discussion</vt:lpstr>
      <vt:lpstr>Overview of WIMAS-2 in 2020</vt:lpstr>
      <vt:lpstr>WIMAS-2 Manpower</vt:lpstr>
      <vt:lpstr>WIMAS-4 manpower</vt:lpstr>
      <vt:lpstr>Listing smaller sub-tasks</vt:lpstr>
      <vt:lpstr>Core-edge integration, sub-tasks</vt:lpstr>
      <vt:lpstr>Core-edge integration, constraints and time-line</vt:lpstr>
      <vt:lpstr>Moving boundary</vt:lpstr>
      <vt:lpstr>Synergies</vt:lpstr>
      <vt:lpstr>Verification on ITER Scenarios</vt:lpstr>
      <vt:lpstr>Verification on ITER Scenarios</vt:lpstr>
      <vt:lpstr>Timeline for 2020 deliverable: Core-edge</vt:lpstr>
      <vt:lpstr>Timeline for 2020 deliverable: Moving boundary</vt:lpstr>
      <vt:lpstr>Timeline for 2020 deliverable: Verification on ITER scenarios</vt:lpstr>
      <vt:lpstr>Timeline for 2020 deliverable: IC-NBI synergy</vt:lpstr>
      <vt:lpstr>Timeline for 2020: H&amp;CD and NTM Control</vt:lpstr>
      <vt:lpstr>Timeline for 2020: Transport and solver</vt:lpstr>
      <vt:lpstr>Timeline for 2020: Neutrals, impurities, BIT1, METIS, NICE</vt:lpstr>
      <vt:lpstr>Timeline for 2020: WIMAS-2 Coordination</vt:lpstr>
      <vt:lpstr>Timeline for 2020 : WIMAS-2 Coordination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Johnson</dc:creator>
  <cp:lastModifiedBy>Thomas Johnson</cp:lastModifiedBy>
  <cp:revision>180</cp:revision>
  <dcterms:created xsi:type="dcterms:W3CDTF">2019-02-25T12:36:12Z</dcterms:created>
  <dcterms:modified xsi:type="dcterms:W3CDTF">2020-02-27T16:42:32Z</dcterms:modified>
</cp:coreProperties>
</file>