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1178" r:id="rId3"/>
    <p:sldId id="1180" r:id="rId4"/>
    <p:sldId id="1188" r:id="rId5"/>
    <p:sldId id="1181" r:id="rId6"/>
    <p:sldId id="1182" r:id="rId7"/>
    <p:sldId id="1189" r:id="rId8"/>
    <p:sldId id="1190" r:id="rId9"/>
    <p:sldId id="1174" r:id="rId10"/>
    <p:sldId id="1191" r:id="rId11"/>
    <p:sldId id="1192" r:id="rId12"/>
    <p:sldId id="1196" r:id="rId13"/>
    <p:sldId id="1193" r:id="rId14"/>
    <p:sldId id="1173" r:id="rId15"/>
    <p:sldId id="1195" r:id="rId16"/>
    <p:sldId id="1197" r:id="rId17"/>
    <p:sldId id="1194" r:id="rId18"/>
    <p:sldId id="1177" r:id="rId19"/>
    <p:sldId id="1176" r:id="rId20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Coster" initials="DP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37" autoAdjust="0"/>
    <p:restoredTop sz="86513" autoAdjust="0"/>
  </p:normalViewPr>
  <p:slideViewPr>
    <p:cSldViewPr showGuides="1">
      <p:cViewPr varScale="1">
        <p:scale>
          <a:sx n="78" d="100"/>
          <a:sy n="78" d="100"/>
        </p:scale>
        <p:origin x="-6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4448" y="2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24/2/20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24/2/20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419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419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419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419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419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419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419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419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Jbs</a:t>
            </a:r>
            <a:r>
              <a:rPr lang="en-GB" dirty="0" smtClean="0"/>
              <a:t> model include and current diffusion – request by </a:t>
            </a:r>
            <a:r>
              <a:rPr lang="en-GB" dirty="0" err="1" smtClean="0"/>
              <a:t>H.Meyer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419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HRUs have ultimately decisive power</a:t>
            </a:r>
            <a:r>
              <a:rPr lang="en-GB" baseline="0" dirty="0" smtClean="0"/>
              <a:t> since they can rule out the possible contributors to </a:t>
            </a:r>
            <a:r>
              <a:rPr lang="en-GB" baseline="0" smtClean="0"/>
              <a:t>the tasks.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39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8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40252896"/>
            <a:ext cx="9924896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40405296"/>
            <a:ext cx="9924896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40557696"/>
            <a:ext cx="9924896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40710096"/>
            <a:ext cx="9924896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292080" y="5805264"/>
            <a:ext cx="3610184" cy="648072"/>
            <a:chOff x="18230283" y="40396912"/>
            <a:chExt cx="9924896" cy="1781641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5" name="Picture 24" descr="EuropeanFlag-star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sp>
        <p:nvSpPr>
          <p:cNvPr id="2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267744" y="5759499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WPCD Project Board | 9 November 2018 | PMP 2019 - 2020</a:t>
            </a:r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56350"/>
            <a:ext cx="8424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WPCD Project Board | 9 November 2018 | PMP 2019 - 2020</a:t>
            </a:r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0B204-358A-1543-8597-F731EA69B2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5" Type="http://schemas.openxmlformats.org/officeDocument/2006/relationships/image" Target="../media/image10.emf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276872"/>
            <a:ext cx="9036496" cy="1584176"/>
          </a:xfrm>
        </p:spPr>
        <p:txBody>
          <a:bodyPr/>
          <a:lstStyle/>
          <a:p>
            <a:pPr algn="ctr"/>
            <a:r>
              <a:rPr lang="en-GB" dirty="0" smtClean="0"/>
              <a:t>EWE-2/WIMAS-1: </a:t>
            </a:r>
            <a:r>
              <a:rPr lang="en-GB" dirty="0"/>
              <a:t>status, plans, and future prospects</a:t>
            </a:r>
            <a:r>
              <a:rPr lang="en-GB" sz="2800" dirty="0"/>
              <a:t/>
            </a:r>
            <a:br>
              <a:rPr lang="en-GB" sz="2800" dirty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4077072"/>
            <a:ext cx="8928992" cy="1368152"/>
          </a:xfrm>
        </p:spPr>
        <p:txBody>
          <a:bodyPr>
            <a:normAutofit/>
          </a:bodyPr>
          <a:lstStyle/>
          <a:p>
            <a:r>
              <a:rPr lang="en-GB" sz="1800" dirty="0" smtClean="0"/>
              <a:t>R. Coelho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54" y="5844988"/>
            <a:ext cx="1972182" cy="82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8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059F04-00F2-AF44-A2CA-D774C858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Highlights (2)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5B4D12-773E-BE40-8154-23BF9BC3C99C}"/>
              </a:ext>
            </a:extLst>
          </p:cNvPr>
          <p:cNvSpPr txBox="1"/>
          <p:nvPr/>
        </p:nvSpPr>
        <p:spPr>
          <a:xfrm>
            <a:off x="251520" y="764704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TCV: #63540 joint comparison with standalone LIUQE reference </a:t>
            </a:r>
            <a:endParaRPr lang="en-US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8460432" cy="528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8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136904" cy="457200"/>
          </a:xfrm>
        </p:spPr>
        <p:txBody>
          <a:bodyPr/>
          <a:lstStyle/>
          <a:p>
            <a:r>
              <a:rPr lang="en-US" dirty="0"/>
              <a:t>Result Highlights </a:t>
            </a:r>
            <a:r>
              <a:rPr lang="en-US" dirty="0" smtClean="0"/>
              <a:t>(3)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97862" y="6360505"/>
            <a:ext cx="10216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14C6790A-FAA8-244D-BFBA-25E90B5A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smtClean="0"/>
              <a:t>WIMAS1/EWE2 status | 29 January 2020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084168" y="3284984"/>
            <a:ext cx="20454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i="1" dirty="0" smtClean="0"/>
              <a:t>HELENA+ILSA</a:t>
            </a:r>
          </a:p>
          <a:p>
            <a:r>
              <a:rPr lang="en-GB" sz="1500" i="1" dirty="0" smtClean="0"/>
              <a:t>N=1 internal kink mode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6016" y="764704"/>
            <a:ext cx="2145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008000"/>
                </a:solidFill>
              </a:rPr>
              <a:t>3.25.0/4.4.0</a:t>
            </a:r>
          </a:p>
          <a:p>
            <a:r>
              <a:rPr lang="en-GB" b="1" i="1" dirty="0" smtClean="0">
                <a:solidFill>
                  <a:srgbClr val="008000"/>
                </a:solidFill>
              </a:rPr>
              <a:t>AUG #33173 @ t=2s</a:t>
            </a:r>
            <a:endParaRPr lang="en-GB" b="1" i="1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25" t="2179" r="1600" b="2235"/>
          <a:stretch/>
        </p:blipFill>
        <p:spPr>
          <a:xfrm>
            <a:off x="35497" y="716164"/>
            <a:ext cx="4499834" cy="3360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2717" r="1052" b="3336"/>
          <a:stretch/>
        </p:blipFill>
        <p:spPr>
          <a:xfrm>
            <a:off x="4572000" y="3883516"/>
            <a:ext cx="4554168" cy="27295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0" y="4149080"/>
            <a:ext cx="27363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500" i="1" dirty="0" smtClean="0"/>
              <a:t>CLISTE equilibrium</a:t>
            </a:r>
          </a:p>
          <a:p>
            <a:pPr marL="285750" indent="-285750">
              <a:buFontTx/>
              <a:buChar char="-"/>
            </a:pPr>
            <a:r>
              <a:rPr lang="en-GB" sz="1500" i="1" dirty="0" smtClean="0"/>
              <a:t>Cut-off @ 99.5% of </a:t>
            </a:r>
            <a:r>
              <a:rPr lang="en-GB" sz="1500" i="1" dirty="0" err="1" smtClean="0"/>
              <a:t>sep.flux</a:t>
            </a:r>
            <a:endParaRPr lang="en-GB" sz="1500" i="1" dirty="0" smtClean="0"/>
          </a:p>
          <a:p>
            <a:pPr marL="285750" indent="-285750">
              <a:buFontTx/>
              <a:buChar char="-"/>
            </a:pPr>
            <a:r>
              <a:rPr lang="en-GB" sz="1500" i="1" dirty="0" smtClean="0"/>
              <a:t>HELENA resolved</a:t>
            </a:r>
          </a:p>
        </p:txBody>
      </p:sp>
    </p:spTree>
    <p:extLst>
      <p:ext uri="{BB962C8B-B14F-4D97-AF65-F5344CB8AC3E}">
        <p14:creationId xmlns:p14="http://schemas.microsoft.com/office/powerpoint/2010/main" val="328722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136904" cy="457200"/>
          </a:xfrm>
        </p:spPr>
        <p:txBody>
          <a:bodyPr/>
          <a:lstStyle/>
          <a:p>
            <a:r>
              <a:rPr lang="en-US" dirty="0"/>
              <a:t>Result Highlights </a:t>
            </a:r>
            <a:r>
              <a:rPr lang="en-US" dirty="0" smtClean="0"/>
              <a:t>(4)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97862" y="6360505"/>
            <a:ext cx="10216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14C6790A-FAA8-244D-BFBA-25E90B5A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smtClean="0"/>
              <a:t>WIMAS1/EWE2 status | 29 January 2020</a:t>
            </a:r>
            <a:endParaRPr lang="en-GB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58546" y="14815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Kinetic 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pressure analysis JET #90198 run </a:t>
            </a:r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27 (EQUAL, t=47.7, UAL </a:t>
            </a:r>
            <a:r>
              <a:rPr lang="ru-RU" sz="1400" dirty="0" smtClean="0"/>
              <a:t>3.20.0/3.8.9</a:t>
            </a:r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). Error 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bars </a:t>
            </a:r>
            <a:r>
              <a:rPr lang="en-US" sz="1400" b="1" i="1" u="sng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without pressure constraint</a:t>
            </a:r>
          </a:p>
        </p:txBody>
      </p:sp>
      <p:pic>
        <p:nvPicPr>
          <p:cNvPr id="8" name="Рисунок 9"/>
          <p:cNvPicPr/>
          <p:nvPr/>
        </p:nvPicPr>
        <p:blipFill>
          <a:blip r:embed="rId3" cstate="print"/>
          <a:stretch/>
        </p:blipFill>
        <p:spPr>
          <a:xfrm>
            <a:off x="7813" y="2144585"/>
            <a:ext cx="4807861" cy="3012607"/>
          </a:xfrm>
          <a:prstGeom prst="rect">
            <a:avLst/>
          </a:prstGeom>
          <a:ln>
            <a:noFill/>
          </a:ln>
        </p:spPr>
      </p:pic>
      <p:sp>
        <p:nvSpPr>
          <p:cNvPr id="9" name="Прямоугольник 10"/>
          <p:cNvSpPr/>
          <p:nvPr/>
        </p:nvSpPr>
        <p:spPr>
          <a:xfrm>
            <a:off x="4513454" y="148029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Kinetic 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pressure analysis JET #90198 run </a:t>
            </a:r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27 (EQUAL, t=47.7, UAL </a:t>
            </a:r>
            <a:r>
              <a:rPr lang="ru-RU" sz="1400" dirty="0" smtClean="0"/>
              <a:t>3.20.0/3.8.9</a:t>
            </a:r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). Error 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bars </a:t>
            </a:r>
            <a:r>
              <a:rPr lang="en-US" sz="1400" b="1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with pressure constraint</a:t>
            </a:r>
          </a:p>
        </p:txBody>
      </p:sp>
      <p:pic>
        <p:nvPicPr>
          <p:cNvPr id="12" name="Рисунок 14"/>
          <p:cNvPicPr/>
          <p:nvPr/>
        </p:nvPicPr>
        <p:blipFill>
          <a:blip r:embed="rId4" cstate="print"/>
          <a:stretch/>
        </p:blipFill>
        <p:spPr>
          <a:xfrm>
            <a:off x="4603462" y="2144585"/>
            <a:ext cx="4575223" cy="3012607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25B4D12-773E-BE40-8154-23BF9BC3C99C}"/>
              </a:ext>
            </a:extLst>
          </p:cNvPr>
          <p:cNvSpPr txBox="1"/>
          <p:nvPr/>
        </p:nvSpPr>
        <p:spPr>
          <a:xfrm>
            <a:off x="251520" y="764704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SDSS: Confidence band on reconstructed </a:t>
            </a:r>
            <a:r>
              <a:rPr lang="en-US" sz="2100" dirty="0" err="1" smtClean="0"/>
              <a:t>equilibria</a:t>
            </a:r>
            <a:r>
              <a:rPr lang="en-US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926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136904" cy="457200"/>
          </a:xfrm>
        </p:spPr>
        <p:txBody>
          <a:bodyPr/>
          <a:lstStyle/>
          <a:p>
            <a:r>
              <a:rPr lang="en-US" dirty="0" smtClean="0"/>
              <a:t>Plans/wish list </a:t>
            </a:r>
            <a:r>
              <a:rPr lang="en-US" dirty="0"/>
              <a:t>for 2020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97862" y="6360505"/>
            <a:ext cx="10216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14C6790A-FAA8-244D-BFBA-25E90B5A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smtClean="0"/>
              <a:t>WIMAS1/EWE2 status | 29 January 2020</a:t>
            </a:r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7504" y="764704"/>
            <a:ext cx="89289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GB" sz="2000" b="1" dirty="0" smtClean="0">
                <a:solidFill>
                  <a:srgbClr val="800000"/>
                </a:solidFill>
                <a:sym typeface="Wingdings"/>
              </a:rPr>
              <a:t>Equilibrium reconstruction</a:t>
            </a:r>
            <a:r>
              <a:rPr lang="en-GB" sz="2200" dirty="0" smtClean="0">
                <a:solidFill>
                  <a:srgbClr val="800000"/>
                </a:solidFill>
                <a:sym typeface="Wingdings"/>
              </a:rPr>
              <a:t> </a:t>
            </a:r>
          </a:p>
          <a:p>
            <a:pPr lvl="1">
              <a:buFont typeface="Wingdings" charset="0"/>
              <a:buChar char="à"/>
            </a:pPr>
            <a:r>
              <a:rPr lang="pt-PT" sz="1600" dirty="0" err="1" smtClean="0"/>
              <a:t>Conclude</a:t>
            </a:r>
            <a:r>
              <a:rPr lang="pt-PT" sz="1600" dirty="0" smtClean="0"/>
              <a:t> EFIT++ </a:t>
            </a:r>
            <a:r>
              <a:rPr lang="pt-PT" sz="1600" dirty="0" err="1" smtClean="0"/>
              <a:t>integration</a:t>
            </a:r>
            <a:r>
              <a:rPr lang="pt-PT" sz="1600" dirty="0" smtClean="0"/>
              <a:t> </a:t>
            </a:r>
            <a:r>
              <a:rPr lang="pt-PT" sz="1600" dirty="0" err="1" smtClean="0"/>
              <a:t>in</a:t>
            </a:r>
            <a:r>
              <a:rPr lang="pt-PT" sz="1600" dirty="0" smtClean="0"/>
              <a:t> IMAS.</a:t>
            </a:r>
            <a:endParaRPr lang="en-GB" sz="1600" dirty="0"/>
          </a:p>
          <a:p>
            <a:pPr lvl="1">
              <a:buFont typeface="Wingdings" charset="0"/>
              <a:buChar char="à"/>
            </a:pPr>
            <a:r>
              <a:rPr lang="en-GB" sz="1600" dirty="0" smtClean="0"/>
              <a:t>First trials of </a:t>
            </a:r>
            <a:r>
              <a:rPr lang="en-GB" sz="1600" i="1" dirty="0" smtClean="0"/>
              <a:t>mild</a:t>
            </a:r>
            <a:r>
              <a:rPr lang="en-GB" sz="1600" dirty="0" smtClean="0"/>
              <a:t> IMAS version of </a:t>
            </a:r>
            <a:r>
              <a:rPr lang="en-GB" sz="1600" dirty="0"/>
              <a:t>CLISTE with py3 driver (until </a:t>
            </a:r>
            <a:r>
              <a:rPr lang="en-GB" sz="1600" dirty="0" smtClean="0"/>
              <a:t>an AUG safe plug-in IMAS version is not ready – </a:t>
            </a:r>
            <a:r>
              <a:rPr lang="en-GB" sz="1600" dirty="0" err="1" smtClean="0"/>
              <a:t>CLISTEprep</a:t>
            </a:r>
            <a:r>
              <a:rPr lang="en-GB" sz="1600" dirty="0" smtClean="0"/>
              <a:t> less obvious than foreseen</a:t>
            </a:r>
            <a:r>
              <a:rPr lang="is-IS" sz="1600" dirty="0" smtClean="0"/>
              <a:t>…).</a:t>
            </a:r>
          </a:p>
          <a:p>
            <a:pPr lvl="2">
              <a:buFont typeface="Wingdings" charset="0"/>
              <a:buChar char="à"/>
            </a:pPr>
            <a:r>
              <a:rPr lang="is-IS" sz="1400" b="1" i="1" dirty="0" smtClean="0">
                <a:solidFill>
                  <a:srgbClr val="0000FF"/>
                </a:solidFill>
              </a:rPr>
              <a:t>Do we have SOL current placeholder in IDSs ? No.</a:t>
            </a:r>
          </a:p>
          <a:p>
            <a:pPr lvl="1">
              <a:buFont typeface="Wingdings" charset="0"/>
              <a:buChar char="à"/>
            </a:pPr>
            <a:r>
              <a:rPr lang="is-IS" sz="1600" dirty="0" smtClean="0"/>
              <a:t>EQUAL/NICE with MSE, polarimetry (</a:t>
            </a:r>
            <a:r>
              <a:rPr lang="is-IS" sz="1600" i="1" dirty="0" smtClean="0">
                <a:solidFill>
                  <a:srgbClr val="0000FF"/>
                </a:solidFill>
              </a:rPr>
              <a:t>Stokes model in NICE</a:t>
            </a:r>
            <a:r>
              <a:rPr lang="is-IS" sz="1600" dirty="0" smtClean="0"/>
              <a:t>) </a:t>
            </a:r>
            <a:r>
              <a:rPr lang="is-IS" sz="1600" dirty="0" smtClean="0">
                <a:sym typeface="Wingdings"/>
              </a:rPr>
              <a:t> pending data availability</a:t>
            </a:r>
          </a:p>
          <a:p>
            <a:pPr lvl="1">
              <a:buFont typeface="Wingdings" charset="0"/>
              <a:buChar char="à"/>
            </a:pPr>
            <a:r>
              <a:rPr lang="is-IS" sz="1600" dirty="0" smtClean="0">
                <a:sym typeface="Wingdings"/>
              </a:rPr>
              <a:t>Kinetic constraint (pressure) on reconstruction </a:t>
            </a:r>
          </a:p>
          <a:p>
            <a:pPr lvl="2">
              <a:buFont typeface="Wingdings" charset="0"/>
              <a:buChar char="à"/>
            </a:pPr>
            <a:r>
              <a:rPr lang="is-IS" sz="1400" b="1" i="1" dirty="0">
                <a:solidFill>
                  <a:srgbClr val="0000FF"/>
                </a:solidFill>
                <a:sym typeface="Wingdings"/>
              </a:rPr>
              <a:t>N</a:t>
            </a:r>
            <a:r>
              <a:rPr lang="is-IS" sz="1400" b="1" i="1" dirty="0" smtClean="0">
                <a:solidFill>
                  <a:srgbClr val="0000FF"/>
                </a:solidFill>
                <a:sym typeface="Wingdings"/>
              </a:rPr>
              <a:t>ot obvious for more than on system</a:t>
            </a:r>
            <a:r>
              <a:rPr lang="is-IS" sz="1400" b="1" dirty="0" smtClean="0">
                <a:solidFill>
                  <a:srgbClr val="0000FF"/>
                </a:solidFill>
                <a:sym typeface="Wingdings"/>
              </a:rPr>
              <a:t>. JET with HRTS at first.</a:t>
            </a:r>
          </a:p>
          <a:p>
            <a:pPr lvl="1">
              <a:buFont typeface="Wingdings" charset="0"/>
              <a:buChar char="à"/>
            </a:pPr>
            <a:r>
              <a:rPr lang="is-IS" sz="1600" dirty="0" smtClean="0">
                <a:sym typeface="Wingdings"/>
              </a:rPr>
              <a:t>Include pf_active%circuit (needed by EFIT++, not used – but should – by others)</a:t>
            </a:r>
          </a:p>
          <a:p>
            <a:pPr lvl="2">
              <a:buFont typeface="Wingdings" charset="0"/>
              <a:buChar char="à"/>
            </a:pPr>
            <a:r>
              <a:rPr lang="is-IS" sz="1400" b="1" i="1" dirty="0" smtClean="0">
                <a:solidFill>
                  <a:srgbClr val="0000FF"/>
                </a:solidFill>
                <a:sym typeface="Wingdings"/>
              </a:rPr>
              <a:t>Not trivial to get right </a:t>
            </a:r>
            <a:r>
              <a:rPr lang="en-US" sz="1400" b="1" i="1" dirty="0" smtClean="0">
                <a:solidFill>
                  <a:srgbClr val="0000FF"/>
                </a:solidFill>
                <a:sym typeface="Wingdings"/>
              </a:rPr>
              <a:t>p</a:t>
            </a:r>
            <a:r>
              <a:rPr lang="is-IS" sz="1400" b="1" i="1" dirty="0" smtClean="0">
                <a:solidFill>
                  <a:srgbClr val="0000FF"/>
                </a:solidFill>
                <a:sym typeface="Wingdings"/>
              </a:rPr>
              <a:t>olarities e.g connection matrix, turns with sign, current,</a:t>
            </a:r>
            <a:r>
              <a:rPr lang="is-IS" sz="1400" b="1" i="1" dirty="0" smtClean="0">
                <a:solidFill>
                  <a:srgbClr val="0000FF"/>
                </a:solidFill>
                <a:sym typeface="Wingdings"/>
              </a:rPr>
              <a:t>…</a:t>
            </a:r>
            <a:endParaRPr lang="is-IS" sz="1600" dirty="0" smtClean="0">
              <a:sym typeface="Wingdings"/>
            </a:endParaRPr>
          </a:p>
          <a:p>
            <a:pPr lvl="1">
              <a:buFont typeface="Wingdings" charset="0"/>
              <a:buChar char="à"/>
            </a:pPr>
            <a:r>
              <a:rPr lang="is-IS" sz="1600" dirty="0" smtClean="0">
                <a:sym typeface="Wingdings"/>
              </a:rPr>
              <a:t>Include </a:t>
            </a:r>
            <a:r>
              <a:rPr lang="is-IS" sz="1600" dirty="0" smtClean="0">
                <a:sym typeface="Wingdings"/>
              </a:rPr>
              <a:t>pf_passive currents (</a:t>
            </a:r>
            <a:r>
              <a:rPr lang="is-IS" sz="1600" i="1" dirty="0" smtClean="0">
                <a:solidFill>
                  <a:srgbClr val="0000FF"/>
                </a:solidFill>
                <a:sym typeface="Wingdings"/>
              </a:rPr>
              <a:t>missing in %constraints though...</a:t>
            </a:r>
            <a:r>
              <a:rPr lang="is-IS" sz="1600" dirty="0" smtClean="0">
                <a:sym typeface="Wingdings"/>
              </a:rPr>
              <a:t>)</a:t>
            </a:r>
            <a:endParaRPr lang="is-IS" sz="1600" dirty="0">
              <a:sym typeface="Wingding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 smtClean="0"/>
          </a:p>
          <a:p>
            <a:pPr>
              <a:buFont typeface="Wingdings" charset="2"/>
              <a:buChar char="Ø"/>
            </a:pPr>
            <a:r>
              <a:rPr lang="en-GB" sz="2000" b="1" dirty="0" smtClean="0">
                <a:solidFill>
                  <a:srgbClr val="800000"/>
                </a:solidFill>
                <a:sym typeface="Wingdings"/>
              </a:rPr>
              <a:t>MHD stability</a:t>
            </a:r>
          </a:p>
          <a:p>
            <a:pPr lvl="1">
              <a:buFont typeface="Wingdings" charset="0"/>
              <a:buChar char="à"/>
            </a:pPr>
            <a:r>
              <a:rPr lang="en-GB" sz="1600" dirty="0"/>
              <a:t>RHOMASS actor in KEPLER compiled/generated/tested </a:t>
            </a:r>
            <a:r>
              <a:rPr lang="en-GB" sz="1600" dirty="0">
                <a:sym typeface="Wingdings"/>
              </a:rPr>
              <a:t> fill equilibrium </a:t>
            </a:r>
            <a:r>
              <a:rPr lang="en-GB" sz="1600" dirty="0" err="1">
                <a:sym typeface="Wingdings"/>
              </a:rPr>
              <a:t>mass_density</a:t>
            </a:r>
            <a:r>
              <a:rPr lang="en-GB" sz="1600" dirty="0">
                <a:sym typeface="Wingdings"/>
              </a:rPr>
              <a:t> as required from </a:t>
            </a:r>
            <a:r>
              <a:rPr lang="en-GB" sz="1600" dirty="0" err="1">
                <a:sym typeface="Wingdings"/>
              </a:rPr>
              <a:t>species+density</a:t>
            </a:r>
            <a:r>
              <a:rPr lang="en-GB" sz="1600" dirty="0">
                <a:sym typeface="Wingdings"/>
              </a:rPr>
              <a:t> of </a:t>
            </a:r>
            <a:r>
              <a:rPr lang="en-GB" sz="1600" dirty="0" err="1">
                <a:sym typeface="Wingdings"/>
              </a:rPr>
              <a:t>core_profile</a:t>
            </a:r>
            <a:r>
              <a:rPr lang="en-GB" sz="1600" dirty="0" smtClean="0">
                <a:sym typeface="Wingdings"/>
              </a:rPr>
              <a:t>.</a:t>
            </a:r>
          </a:p>
          <a:p>
            <a:pPr lvl="1">
              <a:buFont typeface="Wingdings" charset="0"/>
              <a:buChar char="à"/>
            </a:pPr>
            <a:r>
              <a:rPr lang="en-GB" sz="1600" dirty="0" smtClean="0">
                <a:sym typeface="Wingdings"/>
              </a:rPr>
              <a:t>Sanity check for adherence to experimental scenarios e.g. </a:t>
            </a:r>
            <a:r>
              <a:rPr lang="en-GB" sz="1600" dirty="0" err="1" smtClean="0">
                <a:sym typeface="Wingdings"/>
              </a:rPr>
              <a:t>Ip</a:t>
            </a:r>
            <a:r>
              <a:rPr lang="en-GB" sz="1600" dirty="0" smtClean="0">
                <a:sym typeface="Wingdings"/>
              </a:rPr>
              <a:t>/</a:t>
            </a:r>
            <a:r>
              <a:rPr lang="en-GB" sz="1600" dirty="0" err="1" smtClean="0">
                <a:sym typeface="Wingdings"/>
              </a:rPr>
              <a:t>Bϕ</a:t>
            </a:r>
            <a:r>
              <a:rPr lang="en-GB" sz="1600" dirty="0" smtClean="0">
                <a:sym typeface="Wingdings"/>
              </a:rPr>
              <a:t> sign and mode spectra.</a:t>
            </a:r>
            <a:endParaRPr lang="en-GB" sz="1600" dirty="0" smtClean="0">
              <a:sym typeface="Wingdings"/>
            </a:endParaRPr>
          </a:p>
          <a:p>
            <a:pPr lvl="1">
              <a:buFont typeface="Wingdings" charset="0"/>
              <a:buChar char="à"/>
            </a:pPr>
            <a:r>
              <a:rPr lang="en-GB" sz="1600" dirty="0" smtClean="0">
                <a:sym typeface="Wingdings"/>
              </a:rPr>
              <a:t>Revive complex valued </a:t>
            </a:r>
            <a:r>
              <a:rPr lang="en-GB" sz="1600" dirty="0" smtClean="0">
                <a:sym typeface="Wingdings"/>
              </a:rPr>
              <a:t>MHD.</a:t>
            </a:r>
            <a:endParaRPr lang="en-GB" sz="1600" dirty="0" smtClean="0">
              <a:sym typeface="Wingdings"/>
            </a:endParaRPr>
          </a:p>
          <a:p>
            <a:pPr lvl="1">
              <a:buFont typeface="Wingdings" charset="0"/>
              <a:buChar char="à"/>
            </a:pPr>
            <a:r>
              <a:rPr lang="en-GB" sz="1600" dirty="0" smtClean="0">
                <a:sym typeface="Wingdings"/>
              </a:rPr>
              <a:t>J-alpha relies on </a:t>
            </a:r>
            <a:r>
              <a:rPr lang="en-GB" sz="1600" dirty="0" err="1" smtClean="0">
                <a:sym typeface="Wingdings"/>
              </a:rPr>
              <a:t>ascii</a:t>
            </a:r>
            <a:r>
              <a:rPr lang="en-GB" sz="1600" dirty="0" smtClean="0">
                <a:sym typeface="Wingdings"/>
              </a:rPr>
              <a:t> IDSs (</a:t>
            </a:r>
            <a:r>
              <a:rPr lang="en-GB" sz="1600" i="1" dirty="0" smtClean="0">
                <a:sym typeface="Wingdings"/>
              </a:rPr>
              <a:t>for agile orchestration</a:t>
            </a:r>
            <a:r>
              <a:rPr lang="en-GB" sz="1600" dirty="0" smtClean="0">
                <a:sym typeface="Wingdings"/>
              </a:rPr>
              <a:t>) – for the moment CPOs and already in use for JET analysis (interpretive scenarios)</a:t>
            </a:r>
          </a:p>
          <a:p>
            <a:pPr lvl="1">
              <a:buFont typeface="Wingdings" charset="0"/>
              <a:buChar char="à"/>
            </a:pPr>
            <a:r>
              <a:rPr lang="en-GB" sz="1600" dirty="0" smtClean="0">
                <a:sym typeface="Wingdings"/>
              </a:rPr>
              <a:t>Continue exploitation on current “partnerships” (WPJET1, WPSA)</a:t>
            </a:r>
            <a:endParaRPr lang="pt-PT" sz="16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535174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059F04-00F2-AF44-A2CA-D774C858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WPCD and the community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30934A59-54AC-0E40-8043-48DD75FC54FA}"/>
              </a:ext>
            </a:extLst>
          </p:cNvPr>
          <p:cNvCxnSpPr/>
          <p:nvPr/>
        </p:nvCxnSpPr>
        <p:spPr>
          <a:xfrm>
            <a:off x="2113862" y="5349740"/>
            <a:ext cx="4967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D0B377F6-E8A2-8042-A102-6A3EDCA69160}"/>
              </a:ext>
            </a:extLst>
          </p:cNvPr>
          <p:cNvCxnSpPr/>
          <p:nvPr/>
        </p:nvCxnSpPr>
        <p:spPr>
          <a:xfrm flipV="1">
            <a:off x="2124338" y="1778368"/>
            <a:ext cx="0" cy="3568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1D58C05-B4B6-5B44-BD0D-EA8A8DF1BFCE}"/>
              </a:ext>
            </a:extLst>
          </p:cNvPr>
          <p:cNvSpPr txBox="1"/>
          <p:nvPr/>
        </p:nvSpPr>
        <p:spPr>
          <a:xfrm>
            <a:off x="4042591" y="555523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INTEREST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52EDC2F-A503-5A48-9335-D419AE5AD9AB}"/>
              </a:ext>
            </a:extLst>
          </p:cNvPr>
          <p:cNvCxnSpPr/>
          <p:nvPr/>
        </p:nvCxnSpPr>
        <p:spPr>
          <a:xfrm>
            <a:off x="4519669" y="5346516"/>
            <a:ext cx="0" cy="119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CAB440-10E7-1F4C-A75B-77DB89D1EF0F}"/>
              </a:ext>
            </a:extLst>
          </p:cNvPr>
          <p:cNvSpPr txBox="1"/>
          <p:nvPr/>
        </p:nvSpPr>
        <p:spPr>
          <a:xfrm rot="16200000">
            <a:off x="1407929" y="4716991"/>
            <a:ext cx="86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E6AFC3B-DB6A-7647-A9BA-6C6B7659CDB9}"/>
              </a:ext>
            </a:extLst>
          </p:cNvPr>
          <p:cNvSpPr txBox="1"/>
          <p:nvPr/>
        </p:nvSpPr>
        <p:spPr>
          <a:xfrm>
            <a:off x="6099991" y="5555238"/>
            <a:ext cx="884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A369E85-76ED-8040-80D7-EFAC2AAC7CD8}"/>
              </a:ext>
            </a:extLst>
          </p:cNvPr>
          <p:cNvSpPr txBox="1"/>
          <p:nvPr/>
        </p:nvSpPr>
        <p:spPr>
          <a:xfrm rot="16200000">
            <a:off x="1254901" y="3281265"/>
            <a:ext cx="989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7CA76EC-2006-3140-827E-8EF011A8C17C}"/>
              </a:ext>
            </a:extLst>
          </p:cNvPr>
          <p:cNvCxnSpPr>
            <a:cxnSpLocks/>
          </p:cNvCxnSpPr>
          <p:nvPr/>
        </p:nvCxnSpPr>
        <p:spPr>
          <a:xfrm flipH="1">
            <a:off x="2024947" y="3468021"/>
            <a:ext cx="889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AA497EE-92C4-5747-9273-5EC898E48E40}"/>
              </a:ext>
            </a:extLst>
          </p:cNvPr>
          <p:cNvSpPr txBox="1"/>
          <p:nvPr/>
        </p:nvSpPr>
        <p:spPr>
          <a:xfrm>
            <a:off x="2276738" y="5618186"/>
            <a:ext cx="86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DFA717D-4EAA-CE4C-BD9A-A2F3F73ED034}"/>
              </a:ext>
            </a:extLst>
          </p:cNvPr>
          <p:cNvSpPr txBox="1"/>
          <p:nvPr/>
        </p:nvSpPr>
        <p:spPr>
          <a:xfrm rot="16200000">
            <a:off x="1292174" y="1593702"/>
            <a:ext cx="915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A9635925-B959-704A-AD8D-55A6614934F6}"/>
              </a:ext>
            </a:extLst>
          </p:cNvPr>
          <p:cNvCxnSpPr/>
          <p:nvPr/>
        </p:nvCxnSpPr>
        <p:spPr>
          <a:xfrm>
            <a:off x="2276738" y="3465931"/>
            <a:ext cx="4707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B93CA02C-C4BE-B342-8EEF-84E4E1155803}"/>
              </a:ext>
            </a:extLst>
          </p:cNvPr>
          <p:cNvCxnSpPr/>
          <p:nvPr/>
        </p:nvCxnSpPr>
        <p:spPr>
          <a:xfrm flipV="1">
            <a:off x="4519669" y="1778368"/>
            <a:ext cx="0" cy="3555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643A858-AC4F-7646-A17F-2C5213B48BCB}"/>
              </a:ext>
            </a:extLst>
          </p:cNvPr>
          <p:cNvSpPr txBox="1"/>
          <p:nvPr/>
        </p:nvSpPr>
        <p:spPr>
          <a:xfrm>
            <a:off x="5825008" y="1778368"/>
            <a:ext cx="185530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EU commission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9773DBA-4CC0-3D4F-A428-F79E2ABD39BA}"/>
              </a:ext>
            </a:extLst>
          </p:cNvPr>
          <p:cNvSpPr txBox="1"/>
          <p:nvPr/>
        </p:nvSpPr>
        <p:spPr>
          <a:xfrm>
            <a:off x="5029872" y="4308252"/>
            <a:ext cx="2315817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Code Developers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C054CF8-A6C0-8C40-8878-75D5D690B386}"/>
              </a:ext>
            </a:extLst>
          </p:cNvPr>
          <p:cNvSpPr txBox="1"/>
          <p:nvPr/>
        </p:nvSpPr>
        <p:spPr>
          <a:xfrm>
            <a:off x="5016627" y="4830218"/>
            <a:ext cx="209384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MST/JET users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402AE3E-B3F4-DE4D-B376-D15B6743D4BC}"/>
              </a:ext>
            </a:extLst>
          </p:cNvPr>
          <p:cNvSpPr txBox="1"/>
          <p:nvPr/>
        </p:nvSpPr>
        <p:spPr>
          <a:xfrm>
            <a:off x="5825008" y="2328640"/>
            <a:ext cx="179567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ITER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274FB16-51A0-A848-8215-9DB2F13E7C6A}"/>
              </a:ext>
            </a:extLst>
          </p:cNvPr>
          <p:cNvSpPr txBox="1"/>
          <p:nvPr/>
        </p:nvSpPr>
        <p:spPr>
          <a:xfrm>
            <a:off x="5016627" y="3778499"/>
            <a:ext cx="3299789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International collaborators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44ACEAD-08D2-C742-B796-A003CD565234}"/>
              </a:ext>
            </a:extLst>
          </p:cNvPr>
          <p:cNvSpPr txBox="1"/>
          <p:nvPr/>
        </p:nvSpPr>
        <p:spPr>
          <a:xfrm>
            <a:off x="3352422" y="1870713"/>
            <a:ext cx="230640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General Assembly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0F9613F-8769-8C44-B9BE-77857A0708FE}"/>
              </a:ext>
            </a:extLst>
          </p:cNvPr>
          <p:cNvSpPr txBox="1"/>
          <p:nvPr/>
        </p:nvSpPr>
        <p:spPr>
          <a:xfrm>
            <a:off x="5259267" y="3256943"/>
            <a:ext cx="267361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EWE Task Coordinators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E9F9851-3E2C-0942-8B78-11361B0698C2}"/>
              </a:ext>
            </a:extLst>
          </p:cNvPr>
          <p:cNvSpPr txBox="1"/>
          <p:nvPr/>
        </p:nvSpPr>
        <p:spPr>
          <a:xfrm>
            <a:off x="3571356" y="2574333"/>
            <a:ext cx="191328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JET / MST TFLs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8BAA174-B777-424F-873D-E7BB488A55F0}"/>
              </a:ext>
            </a:extLst>
          </p:cNvPr>
          <p:cNvSpPr txBox="1"/>
          <p:nvPr/>
        </p:nvSpPr>
        <p:spPr>
          <a:xfrm>
            <a:off x="2314241" y="2311479"/>
            <a:ext cx="92328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HRUs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1274F5B-1BD5-D347-A134-D5FC9B15D986}"/>
              </a:ext>
            </a:extLst>
          </p:cNvPr>
          <p:cNvSpPr txBox="1"/>
          <p:nvPr/>
        </p:nvSpPr>
        <p:spPr>
          <a:xfrm>
            <a:off x="2478581" y="4040761"/>
            <a:ext cx="1941691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MST / JET scientists (not users)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FABA172-3B32-8C44-8905-7299E65F5769}"/>
              </a:ext>
            </a:extLst>
          </p:cNvPr>
          <p:cNvSpPr txBox="1"/>
          <p:nvPr/>
        </p:nvSpPr>
        <p:spPr>
          <a:xfrm>
            <a:off x="3294440" y="1196752"/>
            <a:ext cx="392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Stakeholders Map</a:t>
            </a:r>
          </a:p>
        </p:txBody>
      </p:sp>
    </p:spTree>
    <p:extLst>
      <p:ext uri="{BB962C8B-B14F-4D97-AF65-F5344CB8AC3E}">
        <p14:creationId xmlns:p14="http://schemas.microsoft.com/office/powerpoint/2010/main" val="137931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136904" cy="457200"/>
          </a:xfrm>
        </p:spPr>
        <p:txBody>
          <a:bodyPr/>
          <a:lstStyle/>
          <a:p>
            <a:r>
              <a:rPr lang="en-GB" sz="2400" dirty="0" smtClean="0"/>
              <a:t>Conclusions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97862" y="6360505"/>
            <a:ext cx="10216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14C6790A-FAA8-244D-BFBA-25E90B5A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smtClean="0"/>
              <a:t>WIMAS1/EWE2 status | 29 January 2020</a:t>
            </a:r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7504" y="908720"/>
            <a:ext cx="89289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GB" sz="2000" b="1" dirty="0" smtClean="0">
                <a:solidFill>
                  <a:srgbClr val="0000FF"/>
                </a:solidFill>
                <a:sym typeface="Wingdings"/>
              </a:rPr>
              <a:t>EWE-2</a:t>
            </a:r>
            <a:r>
              <a:rPr lang="en-GB" sz="2200" dirty="0" smtClean="0">
                <a:solidFill>
                  <a:srgbClr val="0000FF"/>
                </a:solidFill>
                <a:sym typeface="Wingdings"/>
              </a:rPr>
              <a:t> </a:t>
            </a:r>
          </a:p>
          <a:p>
            <a:pPr lvl="1">
              <a:buFont typeface="Wingdings" charset="0"/>
              <a:buChar char="à"/>
            </a:pPr>
            <a:r>
              <a:rPr lang="pt-PT" sz="1600" dirty="0" err="1" smtClean="0"/>
              <a:t>Equilibrium</a:t>
            </a:r>
            <a:r>
              <a:rPr lang="pt-PT" sz="1600" dirty="0" smtClean="0"/>
              <a:t> </a:t>
            </a:r>
            <a:r>
              <a:rPr lang="pt-PT" sz="1600" dirty="0" err="1" smtClean="0"/>
              <a:t>reconstruction</a:t>
            </a:r>
            <a:r>
              <a:rPr lang="pt-PT" sz="1600" dirty="0" smtClean="0"/>
              <a:t> </a:t>
            </a:r>
            <a:r>
              <a:rPr lang="pt-PT" sz="1600" dirty="0" err="1" smtClean="0"/>
              <a:t>and</a:t>
            </a:r>
            <a:r>
              <a:rPr lang="pt-PT" sz="1600" dirty="0" smtClean="0"/>
              <a:t> MHD </a:t>
            </a:r>
            <a:r>
              <a:rPr lang="pt-PT" sz="1600" dirty="0" err="1" smtClean="0"/>
              <a:t>stability</a:t>
            </a:r>
            <a:r>
              <a:rPr lang="pt-PT" sz="1600" dirty="0" smtClean="0"/>
              <a:t> </a:t>
            </a:r>
            <a:r>
              <a:rPr lang="pt-PT" sz="1600" dirty="0" err="1" smtClean="0"/>
              <a:t>workflows</a:t>
            </a:r>
            <a:r>
              <a:rPr lang="pt-PT" sz="1600" dirty="0" smtClean="0"/>
              <a:t> </a:t>
            </a:r>
            <a:r>
              <a:rPr lang="pt-PT" sz="1600" dirty="0" err="1" smtClean="0"/>
              <a:t>released</a:t>
            </a:r>
            <a:r>
              <a:rPr lang="pt-PT" sz="1600" dirty="0" smtClean="0"/>
              <a:t> </a:t>
            </a:r>
            <a:r>
              <a:rPr lang="pt-PT" sz="1600" dirty="0" err="1" smtClean="0"/>
              <a:t>in</a:t>
            </a:r>
            <a:r>
              <a:rPr lang="pt-PT" sz="1600" dirty="0" smtClean="0"/>
              <a:t> </a:t>
            </a:r>
            <a:r>
              <a:rPr lang="pt-PT" sz="1600" dirty="0" err="1" smtClean="0"/>
              <a:t>imasenv</a:t>
            </a:r>
            <a:r>
              <a:rPr lang="pt-PT" sz="1600" dirty="0" smtClean="0"/>
              <a:t> 3.25.0</a:t>
            </a:r>
            <a:endParaRPr lang="en-GB" sz="1600" dirty="0"/>
          </a:p>
          <a:p>
            <a:pPr lvl="1">
              <a:buFont typeface="Wingdings" charset="0"/>
              <a:buChar char="à"/>
            </a:pPr>
            <a:r>
              <a:rPr lang="pt-PT" sz="1600" dirty="0" err="1" smtClean="0"/>
              <a:t>Testers</a:t>
            </a:r>
            <a:r>
              <a:rPr lang="pt-PT" sz="1600" dirty="0" smtClean="0"/>
              <a:t> </a:t>
            </a:r>
            <a:r>
              <a:rPr lang="pt-PT" sz="1600" dirty="0" err="1" smtClean="0"/>
              <a:t>finally</a:t>
            </a:r>
            <a:r>
              <a:rPr lang="pt-PT" sz="1600" dirty="0" smtClean="0"/>
              <a:t> </a:t>
            </a:r>
            <a:r>
              <a:rPr lang="pt-PT" sz="1600" dirty="0" err="1" smtClean="0"/>
              <a:t>available</a:t>
            </a:r>
            <a:r>
              <a:rPr lang="pt-PT" sz="1600" dirty="0" smtClean="0"/>
              <a:t> to improve </a:t>
            </a:r>
            <a:r>
              <a:rPr lang="pt-PT" sz="1600" dirty="0" err="1" smtClean="0"/>
              <a:t>user</a:t>
            </a:r>
            <a:r>
              <a:rPr lang="pt-PT" sz="1600" dirty="0" smtClean="0"/>
              <a:t> </a:t>
            </a:r>
            <a:r>
              <a:rPr lang="pt-PT" sz="1600" dirty="0" err="1" smtClean="0"/>
              <a:t>experience</a:t>
            </a:r>
            <a:r>
              <a:rPr lang="pt-PT" sz="1600" dirty="0" smtClean="0"/>
              <a:t>/</a:t>
            </a:r>
            <a:r>
              <a:rPr lang="pt-PT" sz="1600" dirty="0" err="1" smtClean="0"/>
              <a:t>tuning</a:t>
            </a:r>
            <a:r>
              <a:rPr lang="pt-PT" sz="1600" dirty="0" smtClean="0"/>
              <a:t> </a:t>
            </a:r>
            <a:r>
              <a:rPr lang="pt-PT" sz="1600" dirty="0" err="1" smtClean="0"/>
              <a:t>particularly</a:t>
            </a:r>
            <a:r>
              <a:rPr lang="pt-PT" sz="1600" dirty="0" smtClean="0"/>
              <a:t> </a:t>
            </a:r>
            <a:r>
              <a:rPr lang="pt-PT" sz="1600" dirty="0" err="1" smtClean="0"/>
              <a:t>useful</a:t>
            </a:r>
            <a:r>
              <a:rPr lang="pt-PT" sz="1600" dirty="0" smtClean="0"/>
              <a:t> for </a:t>
            </a:r>
            <a:r>
              <a:rPr lang="pt-PT" sz="1600" dirty="0" err="1" smtClean="0"/>
              <a:t>equilibrium</a:t>
            </a:r>
            <a:r>
              <a:rPr lang="pt-PT" sz="1600" dirty="0" smtClean="0"/>
              <a:t> </a:t>
            </a:r>
            <a:r>
              <a:rPr lang="pt-PT" sz="1600" dirty="0" err="1" smtClean="0"/>
              <a:t>reconstruction</a:t>
            </a:r>
            <a:r>
              <a:rPr lang="pt-PT" sz="1600" dirty="0" smtClean="0"/>
              <a:t>.</a:t>
            </a:r>
          </a:p>
          <a:p>
            <a:pPr lvl="1">
              <a:buFont typeface="Wingdings" charset="0"/>
              <a:buChar char="à"/>
            </a:pPr>
            <a:r>
              <a:rPr lang="pt-PT" sz="1600" dirty="0" err="1">
                <a:sym typeface="Wingdings"/>
              </a:rPr>
              <a:t>Staged</a:t>
            </a:r>
            <a:r>
              <a:rPr lang="pt-PT" sz="1600" dirty="0">
                <a:sym typeface="Wingdings"/>
              </a:rPr>
              <a:t> </a:t>
            </a:r>
            <a:r>
              <a:rPr lang="pt-PT" sz="1600" dirty="0" err="1">
                <a:sym typeface="Wingdings"/>
              </a:rPr>
              <a:t>process</a:t>
            </a:r>
            <a:r>
              <a:rPr lang="pt-PT" sz="1600" dirty="0">
                <a:sym typeface="Wingdings"/>
              </a:rPr>
              <a:t> </a:t>
            </a:r>
            <a:r>
              <a:rPr lang="pt-PT" sz="1600" dirty="0" err="1">
                <a:sym typeface="Wingdings"/>
              </a:rPr>
              <a:t>dependent</a:t>
            </a:r>
            <a:r>
              <a:rPr lang="pt-PT" sz="1600" dirty="0">
                <a:sym typeface="Wingdings"/>
              </a:rPr>
              <a:t> </a:t>
            </a:r>
            <a:r>
              <a:rPr lang="pt-PT" sz="1600" dirty="0" err="1">
                <a:sym typeface="Wingdings"/>
              </a:rPr>
              <a:t>on</a:t>
            </a:r>
            <a:r>
              <a:rPr lang="pt-PT" sz="1600" dirty="0">
                <a:sym typeface="Wingdings"/>
              </a:rPr>
              <a:t> </a:t>
            </a:r>
            <a:r>
              <a:rPr lang="pt-PT" sz="1600" dirty="0" err="1">
                <a:sym typeface="Wingdings"/>
              </a:rPr>
              <a:t>several</a:t>
            </a:r>
            <a:r>
              <a:rPr lang="pt-PT" sz="1600" dirty="0">
                <a:sym typeface="Wingdings"/>
              </a:rPr>
              <a:t> </a:t>
            </a:r>
            <a:r>
              <a:rPr lang="pt-PT" sz="1600" dirty="0" err="1">
                <a:sym typeface="Wingdings"/>
              </a:rPr>
              <a:t>mods</a:t>
            </a:r>
            <a:r>
              <a:rPr lang="pt-PT" sz="1600" dirty="0">
                <a:sym typeface="Wingdings"/>
              </a:rPr>
              <a:t> </a:t>
            </a:r>
            <a:r>
              <a:rPr lang="pt-PT" sz="1600" dirty="0" err="1" smtClean="0">
                <a:sym typeface="Wingdings"/>
              </a:rPr>
              <a:t>needed</a:t>
            </a:r>
            <a:r>
              <a:rPr lang="pt-PT" sz="1600" dirty="0" smtClean="0">
                <a:sym typeface="Wingdings"/>
              </a:rPr>
              <a:t> </a:t>
            </a:r>
            <a:r>
              <a:rPr lang="pt-PT" sz="1600" dirty="0" err="1" smtClean="0">
                <a:sym typeface="Wingdings"/>
              </a:rPr>
              <a:t>in</a:t>
            </a:r>
            <a:r>
              <a:rPr lang="pt-PT" sz="1600" dirty="0" smtClean="0">
                <a:sym typeface="Wingdings"/>
              </a:rPr>
              <a:t> </a:t>
            </a:r>
            <a:r>
              <a:rPr lang="pt-PT" sz="1600" dirty="0" err="1" smtClean="0">
                <a:sym typeface="Wingdings"/>
              </a:rPr>
              <a:t>the</a:t>
            </a:r>
            <a:r>
              <a:rPr lang="pt-PT" sz="1600" dirty="0" smtClean="0">
                <a:sym typeface="Wingdings"/>
              </a:rPr>
              <a:t> </a:t>
            </a:r>
            <a:r>
              <a:rPr lang="pt-PT" sz="1600" dirty="0" err="1" smtClean="0">
                <a:sym typeface="Wingdings"/>
              </a:rPr>
              <a:t>actors</a:t>
            </a:r>
            <a:r>
              <a:rPr lang="pt-PT" sz="1600" dirty="0" smtClean="0">
                <a:sym typeface="Wingdings"/>
              </a:rPr>
              <a:t> to </a:t>
            </a:r>
            <a:r>
              <a:rPr lang="pt-PT" sz="1600" dirty="0" err="1" smtClean="0">
                <a:sym typeface="Wingdings"/>
              </a:rPr>
              <a:t>comply</a:t>
            </a:r>
            <a:r>
              <a:rPr lang="pt-PT" sz="1600" dirty="0" smtClean="0">
                <a:sym typeface="Wingdings"/>
              </a:rPr>
              <a:t> </a:t>
            </a:r>
            <a:r>
              <a:rPr lang="pt-PT" sz="1600" dirty="0" err="1" smtClean="0">
                <a:sym typeface="Wingdings"/>
              </a:rPr>
              <a:t>with</a:t>
            </a:r>
            <a:r>
              <a:rPr lang="pt-PT" sz="1600" dirty="0" smtClean="0">
                <a:sym typeface="Wingdings"/>
              </a:rPr>
              <a:t> </a:t>
            </a:r>
            <a:r>
              <a:rPr lang="pt-PT" sz="1600" dirty="0" err="1" smtClean="0">
                <a:sym typeface="Wingdings"/>
              </a:rPr>
              <a:t>platform</a:t>
            </a:r>
            <a:r>
              <a:rPr lang="pt-PT" sz="1600" dirty="0" smtClean="0">
                <a:sym typeface="Wingdings"/>
              </a:rPr>
              <a:t>/data </a:t>
            </a:r>
            <a:r>
              <a:rPr lang="pt-PT" sz="1600" dirty="0" err="1" smtClean="0">
                <a:sym typeface="Wingdings"/>
              </a:rPr>
              <a:t>changes</a:t>
            </a:r>
            <a:r>
              <a:rPr lang="pt-PT" sz="1600" dirty="0" smtClean="0">
                <a:sym typeface="Wingdings"/>
              </a:rPr>
              <a:t>.</a:t>
            </a:r>
          </a:p>
          <a:p>
            <a:pPr lvl="1">
              <a:buFont typeface="Wingdings" charset="0"/>
              <a:buChar char="à"/>
            </a:pPr>
            <a:r>
              <a:rPr lang="pt-PT" sz="1600" dirty="0" smtClean="0"/>
              <a:t>Time </a:t>
            </a:r>
            <a:r>
              <a:rPr lang="pt-PT" sz="1600" dirty="0" err="1" smtClean="0"/>
              <a:t>now</a:t>
            </a:r>
            <a:r>
              <a:rPr lang="pt-PT" sz="1600" dirty="0" smtClean="0"/>
              <a:t> to </a:t>
            </a:r>
            <a:r>
              <a:rPr lang="pt-PT" sz="1600" dirty="0" err="1" smtClean="0"/>
              <a:t>consolidate</a:t>
            </a:r>
            <a:r>
              <a:rPr lang="pt-PT" sz="1600" dirty="0" smtClean="0"/>
              <a:t>/</a:t>
            </a:r>
            <a:r>
              <a:rPr lang="pt-PT" sz="1600" dirty="0" err="1" smtClean="0"/>
              <a:t>deliver</a:t>
            </a:r>
            <a:r>
              <a:rPr lang="pt-PT" sz="1600" dirty="0" smtClean="0"/>
              <a:t> </a:t>
            </a:r>
            <a:r>
              <a:rPr lang="pt-PT" sz="1600" dirty="0" err="1" smtClean="0"/>
              <a:t>with</a:t>
            </a:r>
            <a:r>
              <a:rPr lang="pt-PT" sz="1600" dirty="0" smtClean="0"/>
              <a:t> </a:t>
            </a:r>
            <a:r>
              <a:rPr lang="pt-PT" sz="1600" dirty="0" err="1" smtClean="0"/>
              <a:t>additional</a:t>
            </a:r>
            <a:r>
              <a:rPr lang="pt-PT" sz="1600" dirty="0" smtClean="0"/>
              <a:t> </a:t>
            </a:r>
            <a:r>
              <a:rPr lang="pt-PT" sz="1600" dirty="0" err="1" smtClean="0"/>
              <a:t>features</a:t>
            </a:r>
            <a:r>
              <a:rPr lang="pt-PT" sz="1600" dirty="0" smtClean="0"/>
              <a:t> as </a:t>
            </a:r>
            <a:r>
              <a:rPr lang="pt-PT" sz="1600" dirty="0" err="1" smtClean="0"/>
              <a:t>available</a:t>
            </a:r>
            <a:r>
              <a:rPr lang="pt-PT" sz="1600" dirty="0" smtClean="0"/>
              <a:t>.</a:t>
            </a:r>
            <a:endParaRPr lang="en-GB" sz="1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 smtClean="0"/>
          </a:p>
          <a:p>
            <a:pPr>
              <a:buFont typeface="Wingdings" charset="2"/>
              <a:buChar char="Ø"/>
            </a:pPr>
            <a:r>
              <a:rPr lang="en-GB" sz="2000" b="1" dirty="0" smtClean="0">
                <a:solidFill>
                  <a:srgbClr val="0000FF"/>
                </a:solidFill>
                <a:sym typeface="Wingdings"/>
              </a:rPr>
              <a:t>WIMAS-1</a:t>
            </a:r>
          </a:p>
          <a:p>
            <a:pPr lvl="1">
              <a:spcBef>
                <a:spcPts val="984"/>
              </a:spcBef>
              <a:buFont typeface="Wingdings" charset="2"/>
              <a:buChar char="§"/>
            </a:pPr>
            <a:r>
              <a:rPr lang="pt-PT" sz="1600" dirty="0" err="1"/>
              <a:t>Equilibrium</a:t>
            </a:r>
            <a:r>
              <a:rPr lang="pt-PT" sz="1600" dirty="0"/>
              <a:t> </a:t>
            </a:r>
            <a:r>
              <a:rPr lang="pt-PT" sz="1600" dirty="0" err="1"/>
              <a:t>reconstruction</a:t>
            </a:r>
            <a:r>
              <a:rPr lang="pt-PT" sz="1600" dirty="0"/>
              <a:t> </a:t>
            </a:r>
            <a:r>
              <a:rPr lang="pt-PT" sz="1600" dirty="0" err="1"/>
              <a:t>and</a:t>
            </a:r>
            <a:r>
              <a:rPr lang="pt-PT" sz="1600" dirty="0"/>
              <a:t> MHD </a:t>
            </a:r>
            <a:r>
              <a:rPr lang="pt-PT" sz="1600" dirty="0" err="1"/>
              <a:t>stability</a:t>
            </a:r>
            <a:r>
              <a:rPr lang="pt-PT" sz="1600" dirty="0"/>
              <a:t> </a:t>
            </a:r>
            <a:r>
              <a:rPr lang="pt-PT" sz="1600" dirty="0" err="1" smtClean="0"/>
              <a:t>actors</a:t>
            </a:r>
            <a:r>
              <a:rPr lang="pt-PT" sz="1600" dirty="0" smtClean="0"/>
              <a:t> </a:t>
            </a:r>
            <a:r>
              <a:rPr lang="pt-PT" sz="1600" dirty="0" err="1" smtClean="0"/>
              <a:t>released</a:t>
            </a:r>
            <a:r>
              <a:rPr lang="pt-PT" sz="1600" dirty="0" smtClean="0"/>
              <a:t> </a:t>
            </a:r>
            <a:r>
              <a:rPr lang="pt-PT" sz="1600" dirty="0" err="1"/>
              <a:t>in</a:t>
            </a:r>
            <a:r>
              <a:rPr lang="pt-PT" sz="1600" dirty="0"/>
              <a:t> </a:t>
            </a:r>
            <a:r>
              <a:rPr lang="pt-PT" sz="1600" dirty="0" err="1"/>
              <a:t>imasenv</a:t>
            </a:r>
            <a:r>
              <a:rPr lang="pt-PT" sz="1600" dirty="0"/>
              <a:t> 3.25.0</a:t>
            </a:r>
            <a:endParaRPr lang="en-GB" sz="1600" dirty="0"/>
          </a:p>
          <a:p>
            <a:pPr lvl="1">
              <a:spcBef>
                <a:spcPts val="984"/>
              </a:spcBef>
              <a:buFont typeface="Wingdings" charset="2"/>
              <a:buChar char="§"/>
            </a:pPr>
            <a:r>
              <a:rPr lang="pt-PT" sz="1600" dirty="0" err="1"/>
              <a:t>Elaborate</a:t>
            </a:r>
            <a:r>
              <a:rPr lang="pt-PT" sz="1600" dirty="0"/>
              <a:t> (</a:t>
            </a:r>
            <a:r>
              <a:rPr lang="pt-PT" sz="1600" i="1" dirty="0"/>
              <a:t>natural</a:t>
            </a:r>
            <a:r>
              <a:rPr lang="pt-PT" sz="1600" dirty="0"/>
              <a:t>) </a:t>
            </a:r>
            <a:r>
              <a:rPr lang="pt-PT" sz="1600" dirty="0" err="1"/>
              <a:t>process</a:t>
            </a:r>
            <a:r>
              <a:rPr lang="pt-PT" sz="1600" dirty="0"/>
              <a:t> </a:t>
            </a:r>
            <a:r>
              <a:rPr lang="pt-PT" sz="1600" dirty="0" err="1"/>
              <a:t>considering</a:t>
            </a:r>
            <a:r>
              <a:rPr lang="pt-PT" sz="1600" dirty="0"/>
              <a:t> </a:t>
            </a:r>
            <a:r>
              <a:rPr lang="pt-PT" sz="1600" dirty="0" err="1"/>
              <a:t>multiple</a:t>
            </a:r>
            <a:r>
              <a:rPr lang="pt-PT" sz="1600" dirty="0"/>
              <a:t> </a:t>
            </a:r>
            <a:r>
              <a:rPr lang="pt-PT" sz="1600" dirty="0" err="1"/>
              <a:t>changes</a:t>
            </a:r>
            <a:r>
              <a:rPr lang="pt-PT" sz="1600" dirty="0"/>
              <a:t> </a:t>
            </a:r>
            <a:r>
              <a:rPr lang="pt-PT" sz="1600" dirty="0" err="1"/>
              <a:t>in</a:t>
            </a:r>
            <a:r>
              <a:rPr lang="pt-PT" sz="1600" dirty="0"/>
              <a:t> DD, AL, cocos, data </a:t>
            </a:r>
            <a:r>
              <a:rPr lang="pt-PT" sz="1600" dirty="0" err="1" smtClean="0"/>
              <a:t>checking</a:t>
            </a:r>
            <a:r>
              <a:rPr lang="pt-PT" sz="1600" dirty="0" smtClean="0"/>
              <a:t> </a:t>
            </a:r>
            <a:r>
              <a:rPr lang="pt-PT" sz="1600" dirty="0" smtClean="0">
                <a:sym typeface="Wingdings"/>
              </a:rPr>
              <a:t> “</a:t>
            </a:r>
            <a:r>
              <a:rPr lang="pt-PT" sz="1600" i="1" u="sng" dirty="0" smtClean="0">
                <a:solidFill>
                  <a:srgbClr val="FF0000"/>
                </a:solidFill>
                <a:sym typeface="Wingdings"/>
              </a:rPr>
              <a:t>No </a:t>
            </a:r>
            <a:r>
              <a:rPr lang="pt-PT" sz="1600" i="1" u="sng" dirty="0" err="1" smtClean="0">
                <a:solidFill>
                  <a:srgbClr val="FF0000"/>
                </a:solidFill>
                <a:sym typeface="Wingdings"/>
              </a:rPr>
              <a:t>free</a:t>
            </a:r>
            <a:r>
              <a:rPr lang="pt-PT" sz="1600" i="1" u="sng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pt-PT" sz="1600" i="1" u="sng" dirty="0" err="1" smtClean="0">
                <a:solidFill>
                  <a:srgbClr val="FF0000"/>
                </a:solidFill>
                <a:sym typeface="Wingdings"/>
              </a:rPr>
              <a:t>lunch</a:t>
            </a:r>
            <a:r>
              <a:rPr lang="pt-PT" sz="1600" dirty="0" smtClean="0">
                <a:sym typeface="Wingdings"/>
              </a:rPr>
              <a:t>”</a:t>
            </a:r>
          </a:p>
          <a:p>
            <a:pPr lvl="1">
              <a:spcBef>
                <a:spcPts val="984"/>
              </a:spcBef>
              <a:buFont typeface="Wingdings" charset="2"/>
              <a:buChar char="§"/>
            </a:pPr>
            <a:r>
              <a:rPr lang="en-GB" sz="1600" dirty="0" smtClean="0">
                <a:sym typeface="Wingdings"/>
              </a:rPr>
              <a:t>Meaningful testing of EQSTABIL and EQRECONSTRUCT requires a wider pool of shots to consolidate parameters  </a:t>
            </a:r>
            <a:r>
              <a:rPr lang="en-GB" sz="1600" i="1" dirty="0" smtClean="0">
                <a:solidFill>
                  <a:srgbClr val="FF0000"/>
                </a:solidFill>
                <a:sym typeface="Wingdings"/>
              </a:rPr>
              <a:t>only available in TCV</a:t>
            </a:r>
            <a:r>
              <a:rPr lang="en-GB" sz="1600" dirty="0" smtClean="0">
                <a:sym typeface="Wingdings"/>
              </a:rPr>
              <a:t> (</a:t>
            </a:r>
            <a:r>
              <a:rPr lang="en-GB" sz="1600" dirty="0" err="1" smtClean="0">
                <a:sym typeface="Wingdings"/>
              </a:rPr>
              <a:t>Ip</a:t>
            </a:r>
            <a:r>
              <a:rPr lang="en-GB" sz="1600" dirty="0" smtClean="0">
                <a:sym typeface="Wingdings"/>
              </a:rPr>
              <a:t>/</a:t>
            </a:r>
            <a:r>
              <a:rPr lang="en-GB" sz="1600" dirty="0" err="1" smtClean="0">
                <a:sym typeface="Wingdings"/>
              </a:rPr>
              <a:t>Bphi</a:t>
            </a:r>
            <a:r>
              <a:rPr lang="en-GB" sz="1600" dirty="0" smtClean="0">
                <a:sym typeface="Wingdings"/>
              </a:rPr>
              <a:t> signs, ≠ shapes)</a:t>
            </a:r>
          </a:p>
          <a:p>
            <a:pPr lvl="1">
              <a:spcBef>
                <a:spcPts val="984"/>
              </a:spcBef>
              <a:buFont typeface="Wingdings" charset="2"/>
              <a:buChar char="§"/>
            </a:pPr>
            <a:r>
              <a:rPr lang="pt-PT" sz="1600" dirty="0" err="1" smtClean="0">
                <a:sym typeface="Wingdings"/>
              </a:rPr>
              <a:t>Important</a:t>
            </a:r>
            <a:r>
              <a:rPr lang="pt-PT" sz="1600" dirty="0" smtClean="0">
                <a:sym typeface="Wingdings"/>
              </a:rPr>
              <a:t> note: </a:t>
            </a:r>
            <a:r>
              <a:rPr lang="pt-PT" sz="1600" dirty="0" err="1" smtClean="0">
                <a:sym typeface="Wingdings"/>
              </a:rPr>
              <a:t>specific</a:t>
            </a:r>
            <a:r>
              <a:rPr lang="pt-PT" sz="1600" dirty="0" smtClean="0">
                <a:sym typeface="Wingdings"/>
              </a:rPr>
              <a:t> </a:t>
            </a:r>
            <a:r>
              <a:rPr lang="pt-PT" sz="1600" dirty="0" err="1" smtClean="0">
                <a:sym typeface="Wingdings"/>
              </a:rPr>
              <a:t>features</a:t>
            </a:r>
            <a:r>
              <a:rPr lang="pt-PT" sz="1600" dirty="0" smtClean="0">
                <a:sym typeface="Wingdings"/>
              </a:rPr>
              <a:t> </a:t>
            </a:r>
            <a:r>
              <a:rPr lang="pt-PT" sz="1600" dirty="0" err="1" smtClean="0">
                <a:sym typeface="Wingdings"/>
              </a:rPr>
              <a:t>only</a:t>
            </a:r>
            <a:r>
              <a:rPr lang="pt-PT" sz="1600" dirty="0" smtClean="0">
                <a:sym typeface="Wingdings"/>
              </a:rPr>
              <a:t> </a:t>
            </a:r>
            <a:r>
              <a:rPr lang="pt-PT" sz="1600" dirty="0" err="1" smtClean="0">
                <a:sym typeface="Wingdings"/>
              </a:rPr>
              <a:t>available</a:t>
            </a:r>
            <a:r>
              <a:rPr lang="pt-PT" sz="1600" dirty="0" smtClean="0">
                <a:sym typeface="Wingdings"/>
              </a:rPr>
              <a:t> </a:t>
            </a:r>
            <a:r>
              <a:rPr lang="pt-PT" sz="1600" dirty="0" err="1" smtClean="0">
                <a:sym typeface="Wingdings"/>
              </a:rPr>
              <a:t>in</a:t>
            </a:r>
            <a:r>
              <a:rPr lang="pt-PT" sz="1600" dirty="0" smtClean="0">
                <a:sym typeface="Wingdings"/>
              </a:rPr>
              <a:t> </a:t>
            </a:r>
            <a:r>
              <a:rPr lang="pt-PT" sz="1600" dirty="0" err="1" smtClean="0">
                <a:sym typeface="Wingdings"/>
              </a:rPr>
              <a:t>specific</a:t>
            </a:r>
            <a:r>
              <a:rPr lang="pt-PT" sz="1600" dirty="0" smtClean="0">
                <a:sym typeface="Wingdings"/>
              </a:rPr>
              <a:t> </a:t>
            </a:r>
            <a:r>
              <a:rPr lang="pt-PT" sz="1600" dirty="0" err="1" smtClean="0">
                <a:sym typeface="Wingdings"/>
              </a:rPr>
              <a:t>codes</a:t>
            </a:r>
            <a:r>
              <a:rPr lang="pt-PT" sz="1600" dirty="0" smtClean="0">
                <a:sym typeface="Wingdings"/>
              </a:rPr>
              <a:t>  </a:t>
            </a:r>
            <a:r>
              <a:rPr lang="pt-PT" sz="1600" i="1" u="sng" dirty="0" err="1" smtClean="0">
                <a:solidFill>
                  <a:srgbClr val="FF0000"/>
                </a:solidFill>
                <a:sym typeface="Wingdings"/>
              </a:rPr>
              <a:t>sharing</a:t>
            </a:r>
            <a:r>
              <a:rPr lang="pt-PT" sz="1600" i="1" u="sng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pt-PT" sz="1600" i="1" u="sng" dirty="0" err="1" smtClean="0">
                <a:solidFill>
                  <a:srgbClr val="FF0000"/>
                </a:solidFill>
                <a:sym typeface="Wingdings"/>
              </a:rPr>
              <a:t>or</a:t>
            </a:r>
            <a:r>
              <a:rPr lang="pt-PT" sz="1600" i="1" u="sng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pt-PT" sz="1600" i="1" u="sng" dirty="0" err="1" smtClean="0">
                <a:solidFill>
                  <a:srgbClr val="FF0000"/>
                </a:solidFill>
                <a:sym typeface="Wingdings"/>
              </a:rPr>
              <a:t>code</a:t>
            </a:r>
            <a:r>
              <a:rPr lang="pt-PT" sz="1600" i="1" u="sng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pt-PT" sz="1600" i="1" u="sng" dirty="0" err="1" smtClean="0">
                <a:solidFill>
                  <a:srgbClr val="FF0000"/>
                </a:solidFill>
                <a:sym typeface="Wingdings"/>
              </a:rPr>
              <a:t>integration</a:t>
            </a:r>
            <a:r>
              <a:rPr lang="pt-PT" sz="1600" i="1" u="sng" dirty="0" smtClean="0">
                <a:solidFill>
                  <a:srgbClr val="FF0000"/>
                </a:solidFill>
                <a:sym typeface="Wingdings"/>
              </a:rPr>
              <a:t>.</a:t>
            </a:r>
            <a:endParaRPr lang="en-GB" sz="1600" i="1" u="sng" dirty="0" smtClean="0">
              <a:solidFill>
                <a:srgbClr val="FF0000"/>
              </a:solidFill>
              <a:sym typeface="Wingdings"/>
            </a:endParaRPr>
          </a:p>
          <a:p>
            <a:pPr marL="457200" lvl="1" indent="0">
              <a:lnSpc>
                <a:spcPct val="130000"/>
              </a:lnSpc>
              <a:buFont typeface="Arial" panose="020B0604020202020204" pitchFamily="34" charset="0"/>
              <a:buNone/>
            </a:pPr>
            <a:endParaRPr lang="en-GB" sz="14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1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7446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386DFD-FB4F-8A44-A468-EEF54DD9F9D1}"/>
              </a:ext>
            </a:extLst>
          </p:cNvPr>
          <p:cNvSpPr txBox="1"/>
          <p:nvPr/>
        </p:nvSpPr>
        <p:spPr>
          <a:xfrm>
            <a:off x="1043608" y="328498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 be completed after this meeting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671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059F04-00F2-AF44-A2CA-D774C858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386DFD-FB4F-8A44-A468-EEF54DD9F9D1}"/>
              </a:ext>
            </a:extLst>
          </p:cNvPr>
          <p:cNvSpPr txBox="1"/>
          <p:nvPr/>
        </p:nvSpPr>
        <p:spPr>
          <a:xfrm>
            <a:off x="539552" y="98072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Requirements of Key Stakeholders for your Task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A6655B1-25DC-554D-B77E-AA20A0A7B4FA}"/>
              </a:ext>
            </a:extLst>
          </p:cNvPr>
          <p:cNvSpPr txBox="1"/>
          <p:nvPr/>
        </p:nvSpPr>
        <p:spPr>
          <a:xfrm>
            <a:off x="5004048" y="1772816"/>
            <a:ext cx="3718114" cy="203132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Key Stakeholder 1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Requirement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Requirement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134B4AC-603B-274D-81A8-4CF44A462EBA}"/>
              </a:ext>
            </a:extLst>
          </p:cNvPr>
          <p:cNvSpPr txBox="1"/>
          <p:nvPr/>
        </p:nvSpPr>
        <p:spPr>
          <a:xfrm>
            <a:off x="467544" y="1772816"/>
            <a:ext cx="3572444" cy="203132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Key Stakeholder 2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Requirement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Requirement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169187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059F04-00F2-AF44-A2CA-D774C858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for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386DFD-FB4F-8A44-A468-EEF54DD9F9D1}"/>
              </a:ext>
            </a:extLst>
          </p:cNvPr>
          <p:cNvSpPr txBox="1"/>
          <p:nvPr/>
        </p:nvSpPr>
        <p:spPr>
          <a:xfrm>
            <a:off x="383107" y="82442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 Timeline for your task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410A1765-996A-7543-BE1B-E07BFADBE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079467"/>
              </p:ext>
            </p:extLst>
          </p:nvPr>
        </p:nvGraphicFramePr>
        <p:xfrm>
          <a:off x="373057" y="1268760"/>
          <a:ext cx="81837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938">
                  <a:extLst>
                    <a:ext uri="{9D8B030D-6E8A-4147-A177-3AD203B41FA5}">
                      <a16:colId xmlns:a16="http://schemas.microsoft.com/office/drawing/2014/main" xmlns="" val="208727403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57533408"/>
                    </a:ext>
                  </a:extLst>
                </a:gridCol>
                <a:gridCol w="1127797">
                  <a:extLst>
                    <a:ext uri="{9D8B030D-6E8A-4147-A177-3AD203B41FA5}">
                      <a16:colId xmlns:a16="http://schemas.microsoft.com/office/drawing/2014/main" xmlns="" val="412147409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3601216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40388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3358820715"/>
                    </a:ext>
                  </a:extLst>
                </a:gridCol>
                <a:gridCol w="960435">
                  <a:extLst>
                    <a:ext uri="{9D8B030D-6E8A-4147-A177-3AD203B41FA5}">
                      <a16:colId xmlns:a16="http://schemas.microsoft.com/office/drawing/2014/main" xmlns="" val="1531764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3779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4877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dirty="0"/>
                        <a:t>Name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2411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dirty="0"/>
                        <a:t>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8949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dirty="0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7841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31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059F04-00F2-AF44-A2CA-D774C858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for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386DFD-FB4F-8A44-A468-EEF54DD9F9D1}"/>
              </a:ext>
            </a:extLst>
          </p:cNvPr>
          <p:cNvSpPr txBox="1"/>
          <p:nvPr/>
        </p:nvSpPr>
        <p:spPr>
          <a:xfrm>
            <a:off x="457200" y="82442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 Timeline for your task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563B7A4F-D5B5-0B44-93D7-1A76C6931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891125"/>
              </p:ext>
            </p:extLst>
          </p:nvPr>
        </p:nvGraphicFramePr>
        <p:xfrm>
          <a:off x="323528" y="1475462"/>
          <a:ext cx="81837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938">
                  <a:extLst>
                    <a:ext uri="{9D8B030D-6E8A-4147-A177-3AD203B41FA5}">
                      <a16:colId xmlns:a16="http://schemas.microsoft.com/office/drawing/2014/main" xmlns="" val="208727403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57533408"/>
                    </a:ext>
                  </a:extLst>
                </a:gridCol>
                <a:gridCol w="1127797">
                  <a:extLst>
                    <a:ext uri="{9D8B030D-6E8A-4147-A177-3AD203B41FA5}">
                      <a16:colId xmlns:a16="http://schemas.microsoft.com/office/drawing/2014/main" xmlns="" val="412147409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3601216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40388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3358820715"/>
                    </a:ext>
                  </a:extLst>
                </a:gridCol>
                <a:gridCol w="960435">
                  <a:extLst>
                    <a:ext uri="{9D8B030D-6E8A-4147-A177-3AD203B41FA5}">
                      <a16:colId xmlns:a16="http://schemas.microsoft.com/office/drawing/2014/main" xmlns="" val="1531764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3779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4877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dirty="0"/>
                        <a:t>Name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2411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dirty="0"/>
                        <a:t>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8949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dirty="0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7841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37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059F04-00F2-AF44-A2CA-D774C858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EWE-2: why and by whom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51CBBF2-7C02-BE45-A2D9-A92D795809E9}"/>
              </a:ext>
            </a:extLst>
          </p:cNvPr>
          <p:cNvSpPr txBox="1"/>
          <p:nvPr/>
        </p:nvSpPr>
        <p:spPr>
          <a:xfrm>
            <a:off x="395536" y="764704"/>
            <a:ext cx="829126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800000"/>
                </a:solidFill>
              </a:rPr>
              <a:t>Title</a:t>
            </a:r>
            <a:r>
              <a:rPr lang="en-US" dirty="0" smtClean="0"/>
              <a:t>: </a:t>
            </a:r>
            <a:r>
              <a:rPr lang="en-US" dirty="0"/>
              <a:t>Enabling the exploitation of the equilibrium reconstruction and stability workflow 2019 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buFont typeface="Wingdings" charset="2"/>
              <a:buChar char="Ø"/>
            </a:pPr>
            <a:r>
              <a:rPr lang="en-US" dirty="0" smtClean="0"/>
              <a:t>Strongly dependent of EWE-1 (</a:t>
            </a:r>
            <a:r>
              <a:rPr lang="en-US" i="1" dirty="0" smtClean="0"/>
              <a:t>data</a:t>
            </a:r>
            <a:r>
              <a:rPr lang="en-US" dirty="0" smtClean="0"/>
              <a:t>), WIMAS-1 (</a:t>
            </a:r>
            <a:r>
              <a:rPr lang="en-US" i="1" dirty="0" smtClean="0"/>
              <a:t>workflows</a:t>
            </a:r>
            <a:r>
              <a:rPr lang="en-US" dirty="0" smtClean="0"/>
              <a:t>) and IMAS-RO (</a:t>
            </a:r>
            <a:r>
              <a:rPr lang="en-US" i="1" dirty="0" smtClean="0"/>
              <a:t>IDSs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7EBF6CA3-EFC0-B349-8115-4C552964D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smtClean="0"/>
              <a:t>EWE-2 WPCD Planning Meeting | 27 February 2019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077D6723-4160-AA41-AF87-22936B578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623423"/>
              </p:ext>
            </p:extLst>
          </p:nvPr>
        </p:nvGraphicFramePr>
        <p:xfrm>
          <a:off x="467544" y="2337433"/>
          <a:ext cx="8136904" cy="1307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325108225"/>
                    </a:ext>
                  </a:extLst>
                </a:gridCol>
                <a:gridCol w="4830660">
                  <a:extLst>
                    <a:ext uri="{9D8B030D-6E8A-4147-A177-3AD203B41FA5}">
                      <a16:colId xmlns="" xmlns:a16="http://schemas.microsoft.com/office/drawing/2014/main" val="3770758883"/>
                    </a:ext>
                  </a:extLst>
                </a:gridCol>
                <a:gridCol w="1650060">
                  <a:extLst>
                    <a:ext uri="{9D8B030D-6E8A-4147-A177-3AD203B41FA5}">
                      <a16:colId xmlns="" xmlns:a16="http://schemas.microsoft.com/office/drawing/2014/main" val="640094176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CD.M37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Enabled use of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ETS workflow for interpretative transport analysis in JET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(EWE-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effectLst/>
                        </a:rPr>
                        <a:t>3)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Dec 2019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6360607"/>
                  </a:ext>
                </a:extLst>
              </a:tr>
              <a:tr h="371712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CD.M38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Enabled use of </a:t>
                      </a:r>
                      <a:r>
                        <a:rPr lang="en-GB" sz="1200" dirty="0">
                          <a:effectLst/>
                          <a:highlight>
                            <a:srgbClr val="FFFF00"/>
                          </a:highlight>
                        </a:rPr>
                        <a:t>equilibrium and MHD stability workflow for analysis in MST1/JET</a:t>
                      </a:r>
                      <a:r>
                        <a:rPr lang="en-GB" sz="1200" dirty="0">
                          <a:effectLst/>
                        </a:rPr>
                        <a:t> (EWE-2)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Dec 2019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46049520"/>
                  </a:ext>
                </a:extLst>
              </a:tr>
              <a:tr h="198407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is-IS" sz="1000" dirty="0" smtClean="0">
                          <a:effectLst/>
                        </a:rPr>
                        <a:t>…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s-IS" sz="1200" dirty="0" smtClean="0">
                          <a:effectLst/>
                        </a:rPr>
                        <a:t>…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is-IS" sz="1000" dirty="0" smtClean="0">
                          <a:effectLst/>
                        </a:rPr>
                        <a:t>…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74272422"/>
                  </a:ext>
                </a:extLst>
              </a:tr>
              <a:tr h="371712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CD.M41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Enabled use of </a:t>
                      </a:r>
                      <a:r>
                        <a:rPr lang="en-GB" sz="1200" dirty="0">
                          <a:effectLst/>
                          <a:highlight>
                            <a:srgbClr val="FFFF00"/>
                          </a:highlight>
                        </a:rPr>
                        <a:t>ETS workflow for interpretative transport analysis in MST1 </a:t>
                      </a:r>
                      <a:r>
                        <a:rPr lang="en-GB" sz="1200" dirty="0">
                          <a:effectLst/>
                        </a:rPr>
                        <a:t>and PFC (EWE-1, EWE-3)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Dec 2020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5617975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67544" y="2697473"/>
            <a:ext cx="8136904" cy="37764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" y="3861048"/>
            <a:ext cx="9144000" cy="271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3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059F04-00F2-AF44-A2CA-D774C858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WIMAS-1: what and by whom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51CBBF2-7C02-BE45-A2D9-A92D795809E9}"/>
              </a:ext>
            </a:extLst>
          </p:cNvPr>
          <p:cNvSpPr txBox="1"/>
          <p:nvPr/>
        </p:nvSpPr>
        <p:spPr>
          <a:xfrm>
            <a:off x="323528" y="755412"/>
            <a:ext cx="842493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800000"/>
                </a:solidFill>
              </a:rPr>
              <a:t>Title</a:t>
            </a:r>
            <a:r>
              <a:rPr lang="en-US" dirty="0" smtClean="0"/>
              <a:t>: </a:t>
            </a:r>
            <a:r>
              <a:rPr lang="en-US" dirty="0"/>
              <a:t>Equilibrium reconstruction and stability workflow deployment in IMAS 2019 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Companion</a:t>
            </a:r>
            <a:r>
              <a:rPr lang="en-US" dirty="0" smtClean="0"/>
              <a:t> task of EWE-2, strongly </a:t>
            </a:r>
            <a:r>
              <a:rPr lang="en-US" dirty="0" smtClean="0">
                <a:solidFill>
                  <a:srgbClr val="FF0000"/>
                </a:solidFill>
              </a:rPr>
              <a:t>dependent</a:t>
            </a:r>
            <a:r>
              <a:rPr lang="en-US" dirty="0" smtClean="0"/>
              <a:t> on EWE-1 (data) and IMAS-RO (IDSs)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Inevitably a </a:t>
            </a:r>
            <a:r>
              <a:rPr lang="en-US" dirty="0" smtClean="0">
                <a:solidFill>
                  <a:srgbClr val="FF0000"/>
                </a:solidFill>
              </a:rPr>
              <a:t>moving target</a:t>
            </a:r>
            <a:r>
              <a:rPr lang="en-US" dirty="0" smtClean="0"/>
              <a:t> and swift </a:t>
            </a:r>
            <a:r>
              <a:rPr lang="en-US" dirty="0" smtClean="0">
                <a:solidFill>
                  <a:srgbClr val="FF0000"/>
                </a:solidFill>
              </a:rPr>
              <a:t>service provider</a:t>
            </a:r>
            <a:r>
              <a:rPr lang="en-US" dirty="0" smtClean="0"/>
              <a:t> both internally (EWE-2/3) and to WPs in general e.g. JET-IMAS related work both in equilibrium reconstruction and stability, synergy with ETS,...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7EBF6CA3-EFC0-B349-8115-4C552964D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smtClean="0"/>
              <a:t>EWE-2 WPCD Planning Meeting | 27 February 2019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2976"/>
            <a:ext cx="9144000" cy="311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7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136904" cy="457200"/>
          </a:xfrm>
        </p:spPr>
        <p:txBody>
          <a:bodyPr/>
          <a:lstStyle/>
          <a:p>
            <a:r>
              <a:rPr lang="en-GB" dirty="0" smtClean="0"/>
              <a:t>The Workflows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97862" y="6360505"/>
            <a:ext cx="10216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14C6790A-FAA8-244D-BFBA-25E90B5A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smtClean="0"/>
              <a:t>WIMAS1/EWE2 status | 29 January 2020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23528" y="1124744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300" dirty="0"/>
              <a:t>Equilibrium </a:t>
            </a:r>
            <a:r>
              <a:rPr lang="en-GB" sz="2300" dirty="0" smtClean="0"/>
              <a:t>reconstruction workflow (</a:t>
            </a:r>
            <a:r>
              <a:rPr lang="en-GB" sz="2300" b="1" i="1" dirty="0" smtClean="0">
                <a:solidFill>
                  <a:srgbClr val="0000FF"/>
                </a:solidFill>
              </a:rPr>
              <a:t>EQRECONSTRUCT</a:t>
            </a:r>
            <a:r>
              <a:rPr lang="en-GB" sz="2300" dirty="0" smtClean="0"/>
              <a:t>)</a:t>
            </a:r>
          </a:p>
          <a:p>
            <a:pPr marL="800100" lvl="1" indent="-342900">
              <a:spcBef>
                <a:spcPts val="1200"/>
              </a:spcBef>
              <a:buFont typeface="Courier New"/>
              <a:buChar char="o"/>
            </a:pPr>
            <a:r>
              <a:rPr lang="en-GB" sz="1900" dirty="0" smtClean="0"/>
              <a:t>From pure experimental data to full fledged calculated plasma equilibrium.</a:t>
            </a:r>
          </a:p>
          <a:p>
            <a:pPr marL="800100" lvl="1" indent="-342900">
              <a:spcBef>
                <a:spcPts val="1200"/>
              </a:spcBef>
              <a:buFont typeface="Courier New"/>
              <a:buChar char="o"/>
            </a:pPr>
            <a:r>
              <a:rPr lang="en-GB" sz="1900" dirty="0" smtClean="0"/>
              <a:t>Magnetics constrained but adding additional constrains transparently broadcasted in workflow design.</a:t>
            </a:r>
            <a:endParaRPr lang="en-GB" sz="1900" dirty="0"/>
          </a:p>
        </p:txBody>
      </p:sp>
      <p:sp>
        <p:nvSpPr>
          <p:cNvPr id="12" name="Rectangle 11"/>
          <p:cNvSpPr/>
          <p:nvPr/>
        </p:nvSpPr>
        <p:spPr>
          <a:xfrm>
            <a:off x="323528" y="3453968"/>
            <a:ext cx="842493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300" dirty="0"/>
              <a:t>Equilibrium </a:t>
            </a:r>
            <a:r>
              <a:rPr lang="en-GB" sz="2300" dirty="0" smtClean="0"/>
              <a:t>and MHD stability workflow (</a:t>
            </a:r>
            <a:r>
              <a:rPr lang="en-GB" sz="2300" b="1" i="1" dirty="0" smtClean="0">
                <a:solidFill>
                  <a:srgbClr val="0000FF"/>
                </a:solidFill>
              </a:rPr>
              <a:t>EQSTABIL</a:t>
            </a:r>
            <a:r>
              <a:rPr lang="en-GB" sz="2300" dirty="0" smtClean="0"/>
              <a:t>)</a:t>
            </a:r>
          </a:p>
          <a:p>
            <a:pPr marL="800100" lvl="1" indent="-342900">
              <a:spcBef>
                <a:spcPts val="1200"/>
              </a:spcBef>
              <a:buFont typeface="Courier New"/>
              <a:buChar char="o"/>
            </a:pPr>
            <a:r>
              <a:rPr lang="en-GB" sz="1900" dirty="0" smtClean="0"/>
              <a:t>From full fledged reconstructed plasma equilibrium to MHD stability.</a:t>
            </a:r>
          </a:p>
          <a:p>
            <a:pPr marL="800100" lvl="1" indent="-342900">
              <a:spcBef>
                <a:spcPts val="1200"/>
              </a:spcBef>
              <a:buFont typeface="Courier New"/>
              <a:buChar char="o"/>
            </a:pPr>
            <a:r>
              <a:rPr lang="en-GB" sz="1900" dirty="0" smtClean="0"/>
              <a:t>Easily pluggable to transport simulator and upgradable to time loop runs.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98010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136904" cy="457200"/>
          </a:xfrm>
        </p:spPr>
        <p:txBody>
          <a:bodyPr/>
          <a:lstStyle/>
          <a:p>
            <a:r>
              <a:rPr lang="en-GB" sz="2400" dirty="0" smtClean="0"/>
              <a:t>EQRECONSTRUCT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97862" y="6360505"/>
            <a:ext cx="10216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14C6790A-FAA8-244D-BFBA-25E90B5A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smtClean="0"/>
              <a:t>WIMAS1/EWE2 status | 29 January 2020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5446965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Latest release: </a:t>
            </a:r>
            <a:r>
              <a:rPr lang="bg-BG" i="1" dirty="0" smtClean="0"/>
              <a:t>2</a:t>
            </a:r>
            <a:r>
              <a:rPr lang="pt-PT" i="1" dirty="0" smtClean="0"/>
              <a:t>8</a:t>
            </a:r>
            <a:r>
              <a:rPr lang="bg-BG" i="1" dirty="0" smtClean="0"/>
              <a:t>/</a:t>
            </a:r>
            <a:r>
              <a:rPr lang="pt-PT" i="1" dirty="0"/>
              <a:t>1</a:t>
            </a:r>
            <a:r>
              <a:rPr lang="bg-BG" i="1" dirty="0" smtClean="0"/>
              <a:t>/20</a:t>
            </a:r>
            <a:r>
              <a:rPr lang="pt-PT" i="1" dirty="0" smtClean="0"/>
              <a:t>20</a:t>
            </a:r>
          </a:p>
          <a:p>
            <a:r>
              <a:rPr lang="pt-PT" i="1" dirty="0" err="1" smtClean="0"/>
              <a:t>Testers</a:t>
            </a:r>
            <a:r>
              <a:rPr lang="pt-PT" i="1" dirty="0" smtClean="0"/>
              <a:t>: </a:t>
            </a:r>
            <a:r>
              <a:rPr lang="pt-PT" i="1" dirty="0" err="1" smtClean="0"/>
              <a:t>myself</a:t>
            </a:r>
            <a:r>
              <a:rPr lang="pt-PT" i="1" dirty="0" smtClean="0"/>
              <a:t>, L. </a:t>
            </a:r>
            <a:r>
              <a:rPr lang="pt-PT" i="1" dirty="0" err="1" smtClean="0"/>
              <a:t>Kogan</a:t>
            </a:r>
            <a:r>
              <a:rPr lang="pt-PT" i="1" dirty="0" smtClean="0"/>
              <a:t> (JET &amp; MAST), A. </a:t>
            </a:r>
            <a:r>
              <a:rPr lang="pt-PT" i="1" dirty="0" err="1" smtClean="0"/>
              <a:t>Merle</a:t>
            </a:r>
            <a:r>
              <a:rPr lang="pt-PT" i="1" dirty="0" smtClean="0"/>
              <a:t> (TCV), M. </a:t>
            </a:r>
            <a:r>
              <a:rPr lang="pt-PT" i="1" dirty="0" err="1" smtClean="0"/>
              <a:t>Dunne</a:t>
            </a:r>
            <a:r>
              <a:rPr lang="pt-PT" i="1" dirty="0" smtClean="0"/>
              <a:t> (AUG)</a:t>
            </a:r>
            <a:r>
              <a:rPr lang="en-GB" i="1" dirty="0" smtClean="0"/>
              <a:t> </a:t>
            </a:r>
            <a:endParaRPr lang="en-GB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98" y="918716"/>
            <a:ext cx="7457462" cy="4314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2160" y="2924944"/>
            <a:ext cx="27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/>
              <a:t>Equilibrium </a:t>
            </a:r>
            <a:r>
              <a:rPr lang="en-GB" b="1" i="1" dirty="0" smtClean="0"/>
              <a:t>reconstruction</a:t>
            </a:r>
          </a:p>
          <a:p>
            <a:r>
              <a:rPr lang="en-GB" b="1" i="1" dirty="0" smtClean="0"/>
              <a:t>workflow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41097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136904" cy="457200"/>
          </a:xfrm>
        </p:spPr>
        <p:txBody>
          <a:bodyPr/>
          <a:lstStyle/>
          <a:p>
            <a:r>
              <a:rPr lang="en-GB" sz="2400" dirty="0" smtClean="0"/>
              <a:t>EQSTABIL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97862" y="6360505"/>
            <a:ext cx="10216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14C6790A-FAA8-244D-BFBA-25E90B5A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smtClean="0"/>
              <a:t>WIMAS1/EWE2 status | 29 January 2020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078813"/>
            <a:ext cx="3916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Last release: </a:t>
            </a:r>
            <a:r>
              <a:rPr lang="pt-PT" i="1" dirty="0" smtClean="0"/>
              <a:t>24/01</a:t>
            </a:r>
            <a:r>
              <a:rPr lang="bg-BG" i="1" dirty="0" smtClean="0"/>
              <a:t>/20</a:t>
            </a:r>
            <a:r>
              <a:rPr lang="pt-PT" i="1" dirty="0" smtClean="0"/>
              <a:t>20</a:t>
            </a:r>
          </a:p>
          <a:p>
            <a:r>
              <a:rPr lang="pt-PT" i="1" dirty="0" err="1" smtClean="0"/>
              <a:t>Testers</a:t>
            </a:r>
            <a:r>
              <a:rPr lang="pt-PT" i="1" dirty="0" smtClean="0"/>
              <a:t>: </a:t>
            </a:r>
            <a:r>
              <a:rPr lang="pt-PT" i="1" dirty="0" err="1" smtClean="0"/>
              <a:t>myself</a:t>
            </a:r>
            <a:r>
              <a:rPr lang="pt-PT" i="1" dirty="0" smtClean="0"/>
              <a:t>, A. </a:t>
            </a:r>
            <a:r>
              <a:rPr lang="pt-PT" i="1" dirty="0" err="1" smtClean="0"/>
              <a:t>Merle</a:t>
            </a:r>
            <a:r>
              <a:rPr lang="pt-PT" i="1" dirty="0" smtClean="0"/>
              <a:t>, M. </a:t>
            </a:r>
            <a:r>
              <a:rPr lang="pt-PT" i="1" dirty="0" err="1" smtClean="0"/>
              <a:t>Dunne</a:t>
            </a: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6" y="973542"/>
            <a:ext cx="8678000" cy="28875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0152" y="692696"/>
            <a:ext cx="2900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/>
              <a:t>Equilibrium </a:t>
            </a:r>
            <a:r>
              <a:rPr lang="en-GB" b="1" i="1" dirty="0" smtClean="0"/>
              <a:t>and linear MHD</a:t>
            </a:r>
          </a:p>
          <a:p>
            <a:r>
              <a:rPr lang="en-GB" b="1" i="1" dirty="0" smtClean="0"/>
              <a:t>workflow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412702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136904" cy="457200"/>
          </a:xfrm>
        </p:spPr>
        <p:txBody>
          <a:bodyPr/>
          <a:lstStyle/>
          <a:p>
            <a:r>
              <a:rPr lang="pt-PT" sz="2800" dirty="0" err="1" smtClean="0"/>
              <a:t>The</a:t>
            </a:r>
            <a:r>
              <a:rPr lang="pt-PT" sz="2800" dirty="0" smtClean="0"/>
              <a:t> </a:t>
            </a:r>
            <a:r>
              <a:rPr lang="pt-PT" sz="2800" dirty="0" err="1" smtClean="0"/>
              <a:t>Cast</a:t>
            </a:r>
            <a:r>
              <a:rPr lang="pt-PT" sz="2800" dirty="0" smtClean="0"/>
              <a:t> – </a:t>
            </a:r>
            <a:r>
              <a:rPr lang="pt-PT" sz="2800" dirty="0" err="1" smtClean="0"/>
              <a:t>current</a:t>
            </a:r>
            <a:r>
              <a:rPr lang="pt-PT" sz="2800" dirty="0" smtClean="0"/>
              <a:t> status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    Equilibrium reconstruction codes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2000" dirty="0" smtClean="0"/>
              <a:t>    High resolution equilibrium codes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2000" dirty="0" smtClean="0"/>
              <a:t>    Linear MHD codes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97862" y="6360505"/>
            <a:ext cx="10216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14C6790A-FAA8-244D-BFBA-25E90B5A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smtClean="0"/>
              <a:t>WIMAS1/EWE2 status | 29 January 2020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018747"/>
              </p:ext>
            </p:extLst>
          </p:nvPr>
        </p:nvGraphicFramePr>
        <p:xfrm>
          <a:off x="467544" y="1124744"/>
          <a:ext cx="7776865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333"/>
                <a:gridCol w="2347733"/>
                <a:gridCol w="3961799"/>
              </a:tblGrid>
              <a:tr h="288032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IDS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Remarks</a:t>
                      </a:r>
                      <a:endParaRPr lang="en-GB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kern="1200" dirty="0" smtClean="0"/>
                        <a:t>EQUAL</a:t>
                      </a:r>
                      <a:endParaRPr lang="en-GB" sz="1200" kern="12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200" dirty="0" err="1" smtClean="0"/>
                        <a:t>Imasenv</a:t>
                      </a:r>
                      <a:r>
                        <a:rPr lang="en-GB" sz="1200" kern="1200" dirty="0" smtClean="0"/>
                        <a:t>/3.25.0/AL4</a:t>
                      </a:r>
                      <a:endParaRPr lang="en-GB" sz="1200" kern="1200" dirty="0"/>
                    </a:p>
                  </a:txBody>
                  <a:tcPr marL="45720" marR="45720" marT="0" marB="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i="1" kern="1200" dirty="0" smtClean="0"/>
                        <a:t>Using </a:t>
                      </a:r>
                      <a:r>
                        <a:rPr lang="en-GB" sz="1200" i="1" kern="1200" dirty="0" err="1" smtClean="0"/>
                        <a:t>cocos</a:t>
                      </a:r>
                      <a:r>
                        <a:rPr lang="en-GB" sz="1200" i="1" kern="1200" dirty="0" smtClean="0"/>
                        <a:t>=11 + </a:t>
                      </a:r>
                      <a:r>
                        <a:rPr lang="en-GB" sz="1200" i="1" kern="1200" dirty="0" err="1" smtClean="0"/>
                        <a:t>abserror</a:t>
                      </a:r>
                      <a:endParaRPr lang="en-GB" sz="1200" i="1" kern="1200" dirty="0"/>
                    </a:p>
                  </a:txBody>
                  <a:tcPr marL="45720" marR="45720" marT="0" marB="0">
                    <a:solidFill>
                      <a:srgbClr val="00800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kern="1200" dirty="0" smtClean="0"/>
                        <a:t>NICE</a:t>
                      </a:r>
                      <a:endParaRPr lang="en-GB" sz="1200" kern="12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/>
                        <a:t>likewise</a:t>
                      </a:r>
                      <a:endParaRPr lang="en-GB" sz="1200" kern="1200" dirty="0"/>
                    </a:p>
                  </a:txBody>
                  <a:tcPr marL="45720" marR="45720" marT="0" marB="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kern="1200" dirty="0" smtClean="0"/>
                        <a:t>Using </a:t>
                      </a:r>
                      <a:r>
                        <a:rPr lang="en-GB" sz="1200" i="1" kern="1200" dirty="0" err="1" smtClean="0"/>
                        <a:t>cocos</a:t>
                      </a:r>
                      <a:r>
                        <a:rPr lang="en-GB" sz="1200" i="1" kern="1200" dirty="0" smtClean="0"/>
                        <a:t>=11 + </a:t>
                      </a:r>
                      <a:r>
                        <a:rPr lang="en-GB" sz="1200" i="1" kern="1200" dirty="0" err="1" smtClean="0"/>
                        <a:t>abserror</a:t>
                      </a:r>
                      <a:r>
                        <a:rPr lang="en-GB" sz="1200" i="1" kern="1200" dirty="0" smtClean="0"/>
                        <a:t>  (  </a:t>
                      </a:r>
                      <a:r>
                        <a:rPr lang="en-GB" sz="1200" i="1" kern="1200" dirty="0" smtClean="0">
                          <a:solidFill>
                            <a:srgbClr val="FF0000"/>
                          </a:solidFill>
                        </a:rPr>
                        <a:t>C++</a:t>
                      </a:r>
                      <a:r>
                        <a:rPr lang="en-GB" sz="1200" i="1" kern="1200" baseline="0" dirty="0" smtClean="0">
                          <a:solidFill>
                            <a:srgbClr val="FF0000"/>
                          </a:solidFill>
                        </a:rPr>
                        <a:t> API plagued</a:t>
                      </a:r>
                      <a:r>
                        <a:rPr lang="is-IS" sz="1200" i="1" kern="1200" baseline="0" dirty="0" smtClean="0">
                          <a:solidFill>
                            <a:srgbClr val="FF0000"/>
                          </a:solidFill>
                        </a:rPr>
                        <a:t>… </a:t>
                      </a:r>
                      <a:r>
                        <a:rPr lang="en-GB" sz="1200" i="1" kern="1200" baseline="0" dirty="0" smtClean="0"/>
                        <a:t>)</a:t>
                      </a:r>
                      <a:endParaRPr lang="en-GB" sz="1200" i="1" kern="1200" dirty="0" smtClean="0"/>
                    </a:p>
                  </a:txBody>
                  <a:tcPr marL="45720" marR="45720" marT="0" marB="0">
                    <a:solidFill>
                      <a:srgbClr val="00800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kern="1200" dirty="0" smtClean="0"/>
                        <a:t>CLISTE</a:t>
                      </a:r>
                      <a:endParaRPr lang="en-GB" sz="1200" kern="12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kern="1200" dirty="0" smtClean="0"/>
                        <a:t>IDS compliant (3.25.0/AL4 soon)</a:t>
                      </a:r>
                    </a:p>
                  </a:txBody>
                  <a:tcPr marL="45720" marR="45720" marT="0" marB="0">
                    <a:solidFill>
                      <a:srgbClr val="F7542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Untrivial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dirty="0" smtClean="0"/>
                        <a:t>I/O and data preparation ties with AUG environment</a:t>
                      </a:r>
                    </a:p>
                  </a:txBody>
                  <a:tcPr marL="45720" marR="45720" marT="0" marB="0">
                    <a:solidFill>
                      <a:schemeClr val="accent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kern="1200" dirty="0" smtClean="0"/>
                        <a:t>EFIT++</a:t>
                      </a:r>
                      <a:endParaRPr lang="en-GB" sz="1200" kern="12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/>
                        <a:t>IDS compliant including driver</a:t>
                      </a:r>
                    </a:p>
                  </a:txBody>
                  <a:tcPr marL="45720" marR="4572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i="1" kern="1200" dirty="0" smtClean="0"/>
                        <a:t>Hurdling with environment (software stack </a:t>
                      </a:r>
                      <a:r>
                        <a:rPr lang="en-GB" sz="1200" i="1" kern="1200" dirty="0" err="1" smtClean="0"/>
                        <a:t>Heimdall</a:t>
                      </a:r>
                      <a:r>
                        <a:rPr lang="en-GB" sz="1200" i="1" kern="1200" dirty="0" smtClean="0"/>
                        <a:t> </a:t>
                      </a:r>
                      <a:r>
                        <a:rPr lang="en-GB" sz="1200" i="1" kern="1200" dirty="0" err="1" smtClean="0"/>
                        <a:t>vs</a:t>
                      </a:r>
                      <a:r>
                        <a:rPr lang="en-GB" sz="1200" i="1" kern="1200" dirty="0" smtClean="0"/>
                        <a:t> GW)</a:t>
                      </a:r>
                      <a:endParaRPr lang="en-GB" sz="1200" dirty="0"/>
                    </a:p>
                  </a:txBody>
                  <a:tcPr marL="45720" marR="45720" marT="0" marB="0">
                    <a:solidFill>
                      <a:schemeClr val="accent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kern="1200" dirty="0" smtClean="0"/>
                        <a:t>SDSS</a:t>
                      </a:r>
                      <a:endParaRPr lang="en-GB" sz="1200" kern="1200" dirty="0"/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/>
                        <a:t>Migrating to 3.25.0/AL4</a:t>
                      </a:r>
                    </a:p>
                  </a:txBody>
                  <a:tcPr marL="45720" marR="45720" marT="0" marB="0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E-net builder not trivial (GUI needed)</a:t>
                      </a:r>
                      <a:endParaRPr lang="en-GB" sz="1200" dirty="0"/>
                    </a:p>
                  </a:txBody>
                  <a:tcPr marL="45720" marR="45720" marT="0" marB="0"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873330"/>
              </p:ext>
            </p:extLst>
          </p:nvPr>
        </p:nvGraphicFramePr>
        <p:xfrm>
          <a:off x="467544" y="3429000"/>
          <a:ext cx="3744416" cy="1129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2304256"/>
              </a:tblGrid>
              <a:tr h="288032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IDS</a:t>
                      </a:r>
                      <a:endParaRPr lang="en-GB" sz="1200" dirty="0"/>
                    </a:p>
                  </a:txBody>
                  <a:tcPr/>
                </a:tc>
              </a:tr>
              <a:tr h="265191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HELENA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err="1" smtClean="0"/>
                        <a:t>Imasenv</a:t>
                      </a:r>
                      <a:r>
                        <a:rPr lang="en-GB" sz="1200" kern="1200" dirty="0" smtClean="0"/>
                        <a:t>/3.25.0/AL4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78903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CHEASE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i="1" dirty="0" smtClean="0"/>
                        <a:t>likewise</a:t>
                      </a:r>
                      <a:endParaRPr lang="en-GB" sz="1200" i="1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CAXE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/>
                        <a:t>likewise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0150"/>
              </p:ext>
            </p:extLst>
          </p:nvPr>
        </p:nvGraphicFramePr>
        <p:xfrm>
          <a:off x="467544" y="5157191"/>
          <a:ext cx="3744416" cy="1110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2304256"/>
              </a:tblGrid>
              <a:tr h="28803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IDS</a:t>
                      </a:r>
                      <a:endParaRPr lang="en-GB" sz="1200" dirty="0"/>
                    </a:p>
                  </a:txBody>
                  <a:tcPr/>
                </a:tc>
              </a:tr>
              <a:tr h="26690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ILSA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err="1" smtClean="0"/>
                        <a:t>Imasenv</a:t>
                      </a:r>
                      <a:r>
                        <a:rPr lang="en-GB" sz="1200" kern="1200" dirty="0" smtClean="0"/>
                        <a:t>/3.25.0/AL4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6410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MARS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i="1" dirty="0" smtClean="0"/>
                        <a:t>likewise</a:t>
                      </a:r>
                      <a:endParaRPr lang="en-GB" sz="12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26410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KINX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/>
                        <a:t>likewise</a:t>
                      </a:r>
                      <a:endParaRPr lang="en-GB" sz="1200" dirty="0" smtClean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976160"/>
              </p:ext>
            </p:extLst>
          </p:nvPr>
        </p:nvGraphicFramePr>
        <p:xfrm>
          <a:off x="7452320" y="3789040"/>
          <a:ext cx="504056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</a:tblGrid>
              <a:tr h="288032">
                <a:tc>
                  <a:txBody>
                    <a:bodyPr/>
                    <a:lstStyle/>
                    <a:p>
                      <a:endParaRPr lang="en-GB" sz="1200" kern="1200" dirty="0"/>
                    </a:p>
                  </a:txBody>
                  <a:tcPr marL="45720" marR="45720" marT="0" marB="0">
                    <a:solidFill>
                      <a:srgbClr val="00800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endParaRPr lang="en-GB" sz="1200" kern="1200" dirty="0"/>
                    </a:p>
                  </a:txBody>
                  <a:tcPr marL="45720" marR="45720" marT="0" marB="0">
                    <a:solidFill>
                      <a:schemeClr val="accent6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endParaRPr lang="en-GB" sz="1200" kern="1200" dirty="0"/>
                    </a:p>
                  </a:txBody>
                  <a:tcPr marL="45720" marR="4572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987734" y="3717032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😀</a:t>
            </a:r>
          </a:p>
        </p:txBody>
      </p:sp>
      <p:sp>
        <p:nvSpPr>
          <p:cNvPr id="9" name="Rectangle 8"/>
          <p:cNvSpPr/>
          <p:nvPr/>
        </p:nvSpPr>
        <p:spPr>
          <a:xfrm>
            <a:off x="7987734" y="4032000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😐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87734" y="4355812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1960" y="5713511"/>
            <a:ext cx="3036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Occasional plague of batch submission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3081279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136904" cy="457200"/>
          </a:xfrm>
        </p:spPr>
        <p:txBody>
          <a:bodyPr/>
          <a:lstStyle/>
          <a:p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Cast</a:t>
            </a:r>
            <a:r>
              <a:rPr lang="pt-PT" sz="2400" dirty="0"/>
              <a:t> – </a:t>
            </a:r>
            <a:r>
              <a:rPr lang="pt-PT" sz="2400" dirty="0" err="1" smtClean="0"/>
              <a:t>progress</a:t>
            </a:r>
            <a:r>
              <a:rPr lang="pt-PT" sz="2400" dirty="0" smtClean="0"/>
              <a:t> </a:t>
            </a:r>
            <a:r>
              <a:rPr lang="pt-PT" sz="2400" dirty="0" err="1" smtClean="0"/>
              <a:t>monitoring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1" dirty="0" smtClean="0">
                <a:solidFill>
                  <a:srgbClr val="0000FF"/>
                </a:solidFill>
              </a:rPr>
              <a:t>Equilibrium reconstruction codes</a:t>
            </a:r>
          </a:p>
          <a:p>
            <a:pPr marL="0" indent="0">
              <a:buNone/>
            </a:pPr>
            <a:endParaRPr lang="en-GB" sz="1000" dirty="0" smtClean="0"/>
          </a:p>
          <a:p>
            <a:pPr marL="285750" indent="-285750">
              <a:buFont typeface="Arial"/>
              <a:buChar char="•"/>
            </a:pPr>
            <a:r>
              <a:rPr lang="en-GB" sz="1800" dirty="0" smtClean="0"/>
              <a:t>Perfect case study of “low level” bond with platform/DD/data pacing and development.</a:t>
            </a:r>
          </a:p>
          <a:p>
            <a:pPr marL="685800" lvl="1">
              <a:buFont typeface="Arial"/>
              <a:buChar char="•"/>
            </a:pPr>
            <a:r>
              <a:rPr lang="en-GB" sz="1600" dirty="0" smtClean="0">
                <a:solidFill>
                  <a:srgbClr val="FF0000"/>
                </a:solidFill>
              </a:rPr>
              <a:t>Far form strict manpower dependence.</a:t>
            </a:r>
            <a:endParaRPr lang="en-GB" sz="1600" dirty="0" smtClean="0"/>
          </a:p>
          <a:p>
            <a:pPr marL="285750" indent="-285750">
              <a:spcBef>
                <a:spcPts val="1032"/>
              </a:spcBef>
              <a:buFont typeface="Arial"/>
              <a:buChar char="•"/>
            </a:pPr>
            <a:r>
              <a:rPr lang="en-GB" sz="1800" dirty="0" smtClean="0"/>
              <a:t>Gaining </a:t>
            </a:r>
            <a:r>
              <a:rPr lang="en-GB" sz="1800" dirty="0"/>
              <a:t>momentum again since finally building on steady DD+AL 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GB" sz="1600" dirty="0" smtClean="0">
                <a:solidFill>
                  <a:srgbClr val="800000"/>
                </a:solidFill>
              </a:rPr>
              <a:t>C++ occasionally plagued environment (EFIT++, NICE). Few users </a:t>
            </a:r>
            <a:r>
              <a:rPr lang="en-GB" sz="1600" dirty="0" smtClean="0">
                <a:solidFill>
                  <a:srgbClr val="800000"/>
                </a:solidFill>
                <a:sym typeface="Wingdings"/>
              </a:rPr>
              <a:t> slower pace.</a:t>
            </a:r>
            <a:endParaRPr lang="en-GB" sz="1600" dirty="0" smtClean="0">
              <a:solidFill>
                <a:srgbClr val="800000"/>
              </a:solidFill>
            </a:endParaRP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GB" sz="1600" dirty="0" smtClean="0">
                <a:solidFill>
                  <a:srgbClr val="800000"/>
                </a:solidFill>
              </a:rPr>
              <a:t>Data </a:t>
            </a:r>
            <a:r>
              <a:rPr lang="en-GB" sz="1600" dirty="0">
                <a:solidFill>
                  <a:srgbClr val="800000"/>
                </a:solidFill>
              </a:rPr>
              <a:t>error </a:t>
            </a:r>
            <a:r>
              <a:rPr lang="en-GB" sz="1600" dirty="0" smtClean="0">
                <a:solidFill>
                  <a:srgbClr val="800000"/>
                </a:solidFill>
              </a:rPr>
              <a:t>convention adherence far from obvious to implement/adhere to.</a:t>
            </a:r>
            <a:endParaRPr lang="en-GB" sz="1600" dirty="0">
              <a:solidFill>
                <a:srgbClr val="800000"/>
              </a:solidFill>
            </a:endParaRP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GB" sz="1600" dirty="0">
                <a:solidFill>
                  <a:srgbClr val="800000"/>
                </a:solidFill>
              </a:rPr>
              <a:t>Newly adopted </a:t>
            </a:r>
            <a:r>
              <a:rPr lang="en-GB" sz="1600" dirty="0" err="1">
                <a:solidFill>
                  <a:srgbClr val="800000"/>
                </a:solidFill>
              </a:rPr>
              <a:t>cocos</a:t>
            </a:r>
            <a:r>
              <a:rPr lang="en-GB" sz="1600" dirty="0">
                <a:solidFill>
                  <a:srgbClr val="800000"/>
                </a:solidFill>
              </a:rPr>
              <a:t>=11 </a:t>
            </a:r>
            <a:r>
              <a:rPr lang="en-GB" sz="1600" dirty="0" smtClean="0">
                <a:solidFill>
                  <a:srgbClr val="800000"/>
                </a:solidFill>
              </a:rPr>
              <a:t>(</a:t>
            </a:r>
            <a:r>
              <a:rPr lang="en-GB" sz="1600" dirty="0">
                <a:solidFill>
                  <a:srgbClr val="800000"/>
                </a:solidFill>
              </a:rPr>
              <a:t>including </a:t>
            </a:r>
            <a:r>
              <a:rPr lang="en-GB" sz="1600" i="1" dirty="0">
                <a:solidFill>
                  <a:srgbClr val="800000"/>
                </a:solidFill>
              </a:rPr>
              <a:t>magnetics</a:t>
            </a:r>
            <a:r>
              <a:rPr lang="en-GB" sz="1600" dirty="0">
                <a:solidFill>
                  <a:srgbClr val="800000"/>
                </a:solidFill>
              </a:rPr>
              <a:t>) far from obvious to implement/adhere to.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GB" sz="1600" dirty="0">
                <a:solidFill>
                  <a:srgbClr val="800000"/>
                </a:solidFill>
              </a:rPr>
              <a:t>UDA + TCV2IDS data more consistently available (and correct !), AUG data </a:t>
            </a:r>
            <a:r>
              <a:rPr lang="en-GB" sz="1600" dirty="0" smtClean="0">
                <a:solidFill>
                  <a:srgbClr val="800000"/>
                </a:solidFill>
              </a:rPr>
              <a:t>(</a:t>
            </a:r>
            <a:r>
              <a:rPr lang="en-GB" sz="1600" dirty="0">
                <a:solidFill>
                  <a:srgbClr val="800000"/>
                </a:solidFill>
              </a:rPr>
              <a:t>finally)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GB" sz="1600" dirty="0">
                <a:solidFill>
                  <a:srgbClr val="800000"/>
                </a:solidFill>
              </a:rPr>
              <a:t>Testers stepping forward</a:t>
            </a:r>
            <a:r>
              <a:rPr lang="en-GB" sz="1600" dirty="0" smtClean="0">
                <a:solidFill>
                  <a:srgbClr val="800000"/>
                </a:solidFill>
              </a:rPr>
              <a:t>.</a:t>
            </a:r>
            <a:endParaRPr lang="en-GB" sz="1600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862" y="6360505"/>
            <a:ext cx="10216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14C6790A-FAA8-244D-BFBA-25E90B5A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WIMAS1/EWE2 status | 29 January 2020</a:t>
            </a:r>
            <a:endParaRPr lang="en-GB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07504" y="4077072"/>
            <a:ext cx="8928992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b="1" dirty="0" smtClean="0">
                <a:solidFill>
                  <a:srgbClr val="0000FF"/>
                </a:solidFill>
              </a:rPr>
              <a:t>Equilibrium and stability codes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0" dirty="0" smtClean="0"/>
          </a:p>
          <a:p>
            <a:pPr marL="285750" indent="-285750">
              <a:buFont typeface="Arial"/>
              <a:buChar char="•"/>
            </a:pPr>
            <a:r>
              <a:rPr lang="en-GB" sz="2100" dirty="0" smtClean="0"/>
              <a:t>Maturely tested and verified </a:t>
            </a:r>
            <a:r>
              <a:rPr lang="en-GB" sz="2100" dirty="0" smtClean="0">
                <a:sym typeface="Wingdings"/>
              </a:rPr>
              <a:t> consolidated in </a:t>
            </a:r>
            <a:r>
              <a:rPr lang="en-GB" sz="2100" dirty="0" err="1" smtClean="0">
                <a:sym typeface="Wingdings"/>
              </a:rPr>
              <a:t>imasenv</a:t>
            </a:r>
            <a:r>
              <a:rPr lang="en-GB" sz="2100" dirty="0" smtClean="0">
                <a:sym typeface="Wingdings"/>
              </a:rPr>
              <a:t> 3.25.0/AL4</a:t>
            </a:r>
            <a:r>
              <a:rPr lang="en-GB" sz="2100" dirty="0" smtClean="0"/>
              <a:t> </a:t>
            </a:r>
          </a:p>
          <a:p>
            <a:pPr lvl="1">
              <a:spcBef>
                <a:spcPts val="960"/>
              </a:spcBef>
              <a:buFont typeface="Arial"/>
              <a:buChar char="•"/>
            </a:pPr>
            <a:r>
              <a:rPr lang="en-GB" sz="1800" dirty="0" smtClean="0">
                <a:solidFill>
                  <a:srgbClr val="800000"/>
                </a:solidFill>
              </a:rPr>
              <a:t>Mass density needs re-integration (link broken till </a:t>
            </a:r>
            <a:r>
              <a:rPr lang="en-GB" sz="1800" dirty="0" err="1" smtClean="0">
                <a:solidFill>
                  <a:srgbClr val="800000"/>
                </a:solidFill>
              </a:rPr>
              <a:t>core_profiles</a:t>
            </a:r>
            <a:r>
              <a:rPr lang="en-GB" sz="1800" dirty="0" smtClean="0">
                <a:solidFill>
                  <a:srgbClr val="800000"/>
                </a:solidFill>
              </a:rPr>
              <a:t> matured and data materialised)</a:t>
            </a:r>
          </a:p>
          <a:p>
            <a:pPr lvl="1">
              <a:buFont typeface="Arial"/>
              <a:buChar char="•"/>
            </a:pPr>
            <a:r>
              <a:rPr lang="en-GB" sz="1800" dirty="0" smtClean="0">
                <a:solidFill>
                  <a:srgbClr val="800000"/>
                </a:solidFill>
              </a:rPr>
              <a:t>Fully compliant to </a:t>
            </a:r>
            <a:r>
              <a:rPr lang="en-GB" sz="1800" dirty="0" err="1" smtClean="0">
                <a:solidFill>
                  <a:srgbClr val="800000"/>
                </a:solidFill>
              </a:rPr>
              <a:t>cocos</a:t>
            </a:r>
            <a:r>
              <a:rPr lang="en-GB" sz="1800" dirty="0" smtClean="0">
                <a:solidFill>
                  <a:srgbClr val="800000"/>
                </a:solidFill>
              </a:rPr>
              <a:t>=11 on input/output</a:t>
            </a:r>
          </a:p>
          <a:p>
            <a:pPr lvl="1">
              <a:buFont typeface="Arial"/>
              <a:buChar char="•"/>
            </a:pPr>
            <a:r>
              <a:rPr lang="en-GB" sz="1800" dirty="0" smtClean="0">
                <a:solidFill>
                  <a:srgbClr val="800000"/>
                </a:solidFill>
              </a:rPr>
              <a:t>Driver for DD upgrade/improvement e.g. </a:t>
            </a:r>
            <a:r>
              <a:rPr lang="en-GB" sz="1800" dirty="0" err="1" smtClean="0">
                <a:solidFill>
                  <a:srgbClr val="800000"/>
                </a:solidFill>
              </a:rPr>
              <a:t>coordinate_system</a:t>
            </a:r>
            <a:r>
              <a:rPr lang="en-GB" sz="1800" dirty="0" smtClean="0">
                <a:solidFill>
                  <a:srgbClr val="800000"/>
                </a:solidFill>
              </a:rPr>
              <a:t> in </a:t>
            </a:r>
            <a:r>
              <a:rPr lang="en-GB" sz="1800" dirty="0" err="1" smtClean="0">
                <a:solidFill>
                  <a:srgbClr val="800000"/>
                </a:solidFill>
              </a:rPr>
              <a:t>mhd_linear</a:t>
            </a:r>
            <a:r>
              <a:rPr lang="en-GB" sz="1800" dirty="0" smtClean="0">
                <a:solidFill>
                  <a:srgbClr val="800000"/>
                </a:solidFill>
              </a:rPr>
              <a:t> (</a:t>
            </a:r>
            <a:r>
              <a:rPr lang="en-GB" sz="1800" i="1" dirty="0" smtClean="0">
                <a:solidFill>
                  <a:srgbClr val="800000"/>
                </a:solidFill>
              </a:rPr>
              <a:t>grid</a:t>
            </a:r>
            <a:r>
              <a:rPr lang="en-GB" sz="1800" dirty="0" smtClean="0">
                <a:solidFill>
                  <a:srgbClr val="800000"/>
                </a:solidFill>
              </a:rPr>
              <a:t>)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GB" sz="2100" dirty="0" smtClean="0"/>
              <a:t>Integration is inherently faster</a:t>
            </a:r>
            <a:r>
              <a:rPr lang="is-IS" sz="2100" dirty="0" smtClean="0"/>
              <a:t>…</a:t>
            </a:r>
            <a:endParaRPr lang="en-GB" sz="2100" dirty="0" smtClean="0"/>
          </a:p>
          <a:p>
            <a:pPr marL="742950" lvl="2" indent="-285750">
              <a:spcBef>
                <a:spcPts val="600"/>
              </a:spcBef>
              <a:buFont typeface="Arial"/>
              <a:buChar char="•"/>
            </a:pPr>
            <a:r>
              <a:rPr lang="en-GB" dirty="0" smtClean="0">
                <a:solidFill>
                  <a:srgbClr val="800000"/>
                </a:solidFill>
              </a:rPr>
              <a:t>Less IDSs on input though relying more on data pre-processing (equilibrium </a:t>
            </a:r>
            <a:r>
              <a:rPr lang="en-GB" i="1" dirty="0" smtClean="0">
                <a:solidFill>
                  <a:srgbClr val="800000"/>
                </a:solidFill>
              </a:rPr>
              <a:t>provenance</a:t>
            </a:r>
            <a:r>
              <a:rPr lang="en-GB" dirty="0" smtClean="0">
                <a:solidFill>
                  <a:srgbClr val="800000"/>
                </a:solidFill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05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059F04-00F2-AF44-A2CA-D774C858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Highlights (1)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5B4D12-773E-BE40-8154-23BF9BC3C99C}"/>
              </a:ext>
            </a:extLst>
          </p:cNvPr>
          <p:cNvSpPr txBox="1"/>
          <p:nvPr/>
        </p:nvSpPr>
        <p:spPr>
          <a:xfrm>
            <a:off x="251520" y="980728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JET – magnetics only EQUAL reconstructions #84600 (50-52s)</a:t>
            </a:r>
            <a:endParaRPr lang="en-US" sz="2100" dirty="0"/>
          </a:p>
        </p:txBody>
      </p:sp>
      <p:pic>
        <p:nvPicPr>
          <p:cNvPr id="4" name="g2rcoelh_jet_84600_2_Equilibrium_reconstruction_t=50.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916832"/>
            <a:ext cx="4893856" cy="3662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1093" y="2060848"/>
            <a:ext cx="4282907" cy="3205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5B4D12-773E-BE40-8154-23BF9BC3C99C}"/>
              </a:ext>
            </a:extLst>
          </p:cNvPr>
          <p:cNvSpPr txBox="1"/>
          <p:nvPr/>
        </p:nvSpPr>
        <p:spPr>
          <a:xfrm>
            <a:off x="5076056" y="1052736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JET – magnetics only EQUAL/NICE reconstructions #84600 (t=50s)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97446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7849</TotalTime>
  <Words>1463</Words>
  <Application>Microsoft Macintosh PowerPoint</Application>
  <PresentationFormat>On-screen Show (4:3)</PresentationFormat>
  <Paragraphs>294</Paragraphs>
  <Slides>19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EWE-2/WIMAS-1: status, plans, and future prospects </vt:lpstr>
      <vt:lpstr>EWE-2: why and by whom</vt:lpstr>
      <vt:lpstr>WIMAS-1: what and by whom</vt:lpstr>
      <vt:lpstr>The Workflows</vt:lpstr>
      <vt:lpstr>EQRECONSTRUCT</vt:lpstr>
      <vt:lpstr>EQSTABIL</vt:lpstr>
      <vt:lpstr>The Cast – current status</vt:lpstr>
      <vt:lpstr>The Cast – progress monitoring</vt:lpstr>
      <vt:lpstr>Result Highlights (1)</vt:lpstr>
      <vt:lpstr>Result Highlights (2)</vt:lpstr>
      <vt:lpstr>Result Highlights (3)</vt:lpstr>
      <vt:lpstr>Result Highlights (4)</vt:lpstr>
      <vt:lpstr>Plans/wish list for 2020</vt:lpstr>
      <vt:lpstr>WPCD and the community</vt:lpstr>
      <vt:lpstr>Conclusions</vt:lpstr>
      <vt:lpstr>PowerPoint Presentation</vt:lpstr>
      <vt:lpstr>Plans for 2020</vt:lpstr>
      <vt:lpstr>Timeline for 2020</vt:lpstr>
      <vt:lpstr>Timeline for 2020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 Code Development for Integrated Modelling in Relation to WPSA </dc:title>
  <dc:creator>Romanelli, Michele</dc:creator>
  <cp:lastModifiedBy>Rui Coelho</cp:lastModifiedBy>
  <cp:revision>115</cp:revision>
  <dcterms:created xsi:type="dcterms:W3CDTF">2019-03-13T07:19:35Z</dcterms:created>
  <dcterms:modified xsi:type="dcterms:W3CDTF">2020-02-26T08:58:17Z</dcterms:modified>
</cp:coreProperties>
</file>