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1174" r:id="rId3"/>
    <p:sldId id="1167" r:id="rId4"/>
    <p:sldId id="1175" r:id="rId5"/>
    <p:sldId id="1176" r:id="rId6"/>
    <p:sldId id="1178" r:id="rId7"/>
    <p:sldId id="1177" r:id="rId8"/>
    <p:sldId id="1180" r:id="rId9"/>
    <p:sldId id="1181" r:id="rId10"/>
    <p:sldId id="1182" r:id="rId11"/>
    <p:sldId id="1179" r:id="rId12"/>
    <p:sldId id="1184" r:id="rId13"/>
    <p:sldId id="1183" r:id="rId14"/>
    <p:sldId id="1162" r:id="rId15"/>
    <p:sldId id="1185" r:id="rId16"/>
    <p:sldId id="1168" r:id="rId17"/>
    <p:sldId id="1186" r:id="rId18"/>
    <p:sldId id="1187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Coster" initials="DP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FF00F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35" autoAdjust="0"/>
    <p:restoredTop sz="96270" autoAdjust="0"/>
  </p:normalViewPr>
  <p:slideViewPr>
    <p:cSldViewPr showGuides="1">
      <p:cViewPr varScale="1">
        <p:scale>
          <a:sx n="59" d="100"/>
          <a:sy n="59" d="100"/>
        </p:scale>
        <p:origin x="180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4448" y="2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24/02/2020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24/02/2020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8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292080" y="5805264"/>
            <a:ext cx="3610184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sp>
        <p:nvSpPr>
          <p:cNvPr id="2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267744" y="5759499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WPCD Project Board | 9 November 2018 | PMP 2019 - 2020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842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WPCD Project Board | 9 November 2018 | PMP 2019 - 2020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B204-358A-1543-8597-F731EA69B2D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est.cea.fr/WESTtea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estusers.partenaires.cea.f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estusers.partenaires.cea.f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estusers.partenaires.cea.f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estusers.partenaires.cea.f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larisse.bourdelle@cea.fr" TargetMode="External"/><Relationship Id="rId4" Type="http://schemas.openxmlformats.org/officeDocument/2006/relationships/hyperlink" Target="https://westusers.partenaires.cea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estusers.partenaires.cea.f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estusers.partenaires.cea.f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estusers.partenaires.cea.f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4608512" cy="1584176"/>
          </a:xfrm>
        </p:spPr>
        <p:txBody>
          <a:bodyPr/>
          <a:lstStyle/>
          <a:p>
            <a:r>
              <a:rPr lang="en-GB" sz="2800" dirty="0" smtClean="0"/>
              <a:t>Modelling needs in the WEST programme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077072"/>
            <a:ext cx="5184576" cy="1368152"/>
          </a:xfrm>
        </p:spPr>
        <p:txBody>
          <a:bodyPr>
            <a:normAutofit/>
          </a:bodyPr>
          <a:lstStyle/>
          <a:p>
            <a:r>
              <a:rPr lang="en-GB" smtClean="0"/>
              <a:t>G. Giruzzi, </a:t>
            </a:r>
          </a:p>
          <a:p>
            <a:r>
              <a:rPr lang="en-GB" smtClean="0"/>
              <a:t>on behalf of the WEST team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35256"/>
            <a:ext cx="1368152" cy="11160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451" y="1844824"/>
            <a:ext cx="4002279" cy="3279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712" y="6021288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u="sng">
                <a:hlinkClick r:id="rId4"/>
              </a:rPr>
              <a:t>http://west.cea.fr/WESTteam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6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On </a:t>
            </a:r>
            <a:r>
              <a:rPr lang="en-US" sz="2000" dirty="0" err="1"/>
              <a:t>ohmic</a:t>
            </a:r>
            <a:r>
              <a:rPr lang="en-US" sz="2000" dirty="0"/>
              <a:t> phase: Increasing edge </a:t>
            </a:r>
            <a:r>
              <a:rPr lang="en-US" sz="2000" dirty="0" err="1"/>
              <a:t>Z</a:t>
            </a:r>
            <a:r>
              <a:rPr lang="en-US" sz="2000" baseline="-25000" dirty="0" err="1"/>
              <a:t>eff</a:t>
            </a:r>
            <a:r>
              <a:rPr lang="en-US" sz="2000" dirty="0"/>
              <a:t> allows to raise </a:t>
            </a:r>
            <a:r>
              <a:rPr lang="en-US" sz="2000" dirty="0" err="1"/>
              <a:t>T</a:t>
            </a:r>
            <a:r>
              <a:rPr lang="en-US" sz="2000" baseline="-25000" dirty="0" err="1"/>
              <a:t>e</a:t>
            </a:r>
            <a:r>
              <a:rPr lang="en-US" sz="2000" dirty="0"/>
              <a:t>(0) and avoid MHD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1152" y="1196752"/>
            <a:ext cx="48385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(2,1) mode onset due to nonlinear </a:t>
            </a:r>
            <a:r>
              <a:rPr lang="en-US" dirty="0"/>
              <a:t>interplay between </a:t>
            </a:r>
            <a:r>
              <a:rPr lang="en-US" u="sng" dirty="0"/>
              <a:t>heat transport</a:t>
            </a:r>
            <a:r>
              <a:rPr lang="en-US" dirty="0"/>
              <a:t>, </a:t>
            </a:r>
            <a:r>
              <a:rPr lang="en-US" u="sng" dirty="0"/>
              <a:t>W transport</a:t>
            </a:r>
            <a:r>
              <a:rPr lang="en-US" dirty="0"/>
              <a:t>, </a:t>
            </a:r>
            <a:r>
              <a:rPr lang="en-US" u="sng" dirty="0"/>
              <a:t>radiation</a:t>
            </a:r>
            <a:r>
              <a:rPr lang="en-US" dirty="0"/>
              <a:t>, </a:t>
            </a:r>
            <a:r>
              <a:rPr lang="en-US" u="sng" dirty="0"/>
              <a:t>current </a:t>
            </a:r>
            <a:r>
              <a:rPr lang="en-US" u="sng" dirty="0" smtClean="0"/>
              <a:t>diffusion</a:t>
            </a:r>
            <a:r>
              <a:rPr lang="en-US" dirty="0" smtClean="0"/>
              <a:t>, </a:t>
            </a:r>
            <a:r>
              <a:rPr lang="en-US" u="sng" smtClean="0"/>
              <a:t>MHD stability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ASTRA or RAPTOR using </a:t>
            </a:r>
            <a:r>
              <a:rPr lang="en-US" b="1" dirty="0" smtClean="0">
                <a:sym typeface="Symbol"/>
              </a:rPr>
              <a:t>predictive heat and particle </a:t>
            </a:r>
            <a:r>
              <a:rPr lang="en-US" dirty="0" smtClean="0">
                <a:sym typeface="Symbol"/>
              </a:rPr>
              <a:t>transport by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QuaLiKiz-10D Neural </a:t>
            </a:r>
            <a:r>
              <a:rPr lang="en-US" dirty="0">
                <a:sym typeface="Symbol"/>
              </a:rPr>
              <a:t>Network [Van de Plassche NF2020]/</a:t>
            </a:r>
            <a:r>
              <a:rPr lang="en-US" dirty="0" err="1" smtClean="0">
                <a:sym typeface="Symbol"/>
              </a:rPr>
              <a:t>QuaLiKiz</a:t>
            </a:r>
            <a:r>
              <a:rPr lang="en-US" dirty="0" smtClean="0">
                <a:sym typeface="Symbol"/>
              </a:rPr>
              <a:t> or TGLF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ym typeface="Symbol"/>
              </a:rPr>
              <a:t>incl</a:t>
            </a:r>
            <a:r>
              <a:rPr lang="en-US" b="1" dirty="0">
                <a:sym typeface="Symbol"/>
              </a:rPr>
              <a:t>. W </a:t>
            </a:r>
            <a:r>
              <a:rPr lang="en-US" b="1" dirty="0" smtClean="0">
                <a:sym typeface="Symbol"/>
              </a:rPr>
              <a:t>radiation</a:t>
            </a:r>
            <a:r>
              <a:rPr lang="en-US" dirty="0" smtClean="0">
                <a:sym typeface="Symbol"/>
              </a:rPr>
              <a:t> </a:t>
            </a:r>
            <a:endParaRPr lang="en-US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Next: explore other actuators to avoid MHD such as core heating by  ICRH,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ym typeface="Symbol"/>
            </a:endParaRPr>
          </a:p>
          <a:p>
            <a:r>
              <a:rPr lang="en-US" b="1" dirty="0" smtClean="0">
                <a:solidFill>
                  <a:srgbClr val="C00000"/>
                </a:solidFill>
                <a:sym typeface="Symbol"/>
              </a:rPr>
              <a:t>Need integrated modelling of current diffusion, W transport (</a:t>
            </a:r>
            <a:r>
              <a:rPr lang="en-US" b="1" dirty="0" err="1" smtClean="0">
                <a:solidFill>
                  <a:srgbClr val="C00000"/>
                </a:solidFill>
                <a:sym typeface="Symbol"/>
              </a:rPr>
              <a:t>turbulent+neoclassical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), W radiation, main </a:t>
            </a:r>
            <a:r>
              <a:rPr lang="en-US" b="1" smtClean="0">
                <a:solidFill>
                  <a:srgbClr val="C00000"/>
                </a:solidFill>
                <a:sym typeface="Symbol"/>
              </a:rPr>
              <a:t>ions/electrons heat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and </a:t>
            </a:r>
            <a:r>
              <a:rPr lang="en-US" b="1" smtClean="0">
                <a:solidFill>
                  <a:srgbClr val="C00000"/>
                </a:solidFill>
                <a:sym typeface="Symbol"/>
              </a:rPr>
              <a:t>particle </a:t>
            </a:r>
            <a:r>
              <a:rPr lang="en-US" b="1">
                <a:solidFill>
                  <a:srgbClr val="C00000"/>
                </a:solidFill>
                <a:sym typeface="Symbol"/>
              </a:rPr>
              <a:t>(</a:t>
            </a:r>
            <a:r>
              <a:rPr lang="en-US" b="1" smtClean="0">
                <a:solidFill>
                  <a:srgbClr val="C00000"/>
                </a:solidFill>
                <a:sym typeface="Symbol"/>
              </a:rPr>
              <a:t>turbulent) transport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09" y="1753335"/>
            <a:ext cx="4069723" cy="32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659216" y="5018040"/>
            <a:ext cx="101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N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380922" y="4961727"/>
            <a:ext cx="1560443" cy="298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0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WPCD 2020 meeting	C. Bourdelle |  </a:t>
            </a:r>
            <a:r>
              <a:rPr lang="fr-FR" smtClean="0"/>
              <a:t>PAGE </a:t>
            </a:r>
            <a:fld id="{3EAC339A-0056-46CF-975B-EF2230DB338E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457200"/>
          </a:xfrm>
        </p:spPr>
        <p:txBody>
          <a:bodyPr/>
          <a:lstStyle/>
          <a:p>
            <a:r>
              <a:rPr lang="fr-FR" sz="2400" dirty="0" err="1" smtClean="0"/>
              <a:t>Outline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46009" y="4919682"/>
            <a:ext cx="8030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Find all recent papers/posters/talks  on WEST user portal: </a:t>
            </a:r>
            <a:r>
              <a:rPr lang="fr-FR" sz="1600" i="1" dirty="0">
                <a:hlinkClick r:id="rId2"/>
              </a:rPr>
              <a:t>https://westusers.partenaires.cea.fr</a:t>
            </a:r>
            <a:r>
              <a:rPr lang="fr-FR" sz="1600" i="1" dirty="0"/>
              <a:t> </a:t>
            </a:r>
            <a:endParaRPr lang="en-US" sz="1600" i="1" dirty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899592" y="1340768"/>
            <a:ext cx="7639792" cy="4425827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H mode</a:t>
            </a:r>
            <a:r>
              <a:rPr lang="en-US" sz="1800" dirty="0" smtClean="0"/>
              <a:t> accessed marginally, due to W core radiation leading to periodic pedestal loss. H mode pedestal maintained up to 4 s</a:t>
            </a:r>
          </a:p>
          <a:p>
            <a:r>
              <a:rPr lang="en-US" sz="1800" dirty="0" smtClean="0"/>
              <a:t>Up to </a:t>
            </a:r>
            <a:r>
              <a:rPr lang="en-US" sz="1800" u="sng" dirty="0" smtClean="0"/>
              <a:t>55 s pulses</a:t>
            </a:r>
            <a:r>
              <a:rPr lang="en-US" sz="1800" dirty="0" smtClean="0"/>
              <a:t> achieved, good W and density control, no accumulation, in low torque L modes</a:t>
            </a:r>
          </a:p>
          <a:p>
            <a:r>
              <a:rPr lang="en-US" sz="1800" dirty="0"/>
              <a:t>Deleterious </a:t>
            </a:r>
            <a:r>
              <a:rPr lang="en-US" sz="1800" u="sng" dirty="0"/>
              <a:t>MHD in </a:t>
            </a:r>
            <a:r>
              <a:rPr lang="en-US" sz="1800" u="sng" dirty="0" err="1"/>
              <a:t>ohmic</a:t>
            </a:r>
            <a:r>
              <a:rPr lang="en-US" sz="1800" u="sng" dirty="0"/>
              <a:t> phase</a:t>
            </a:r>
            <a:r>
              <a:rPr lang="en-US" sz="1800" dirty="0"/>
              <a:t> stabilized thanks to N</a:t>
            </a:r>
            <a:r>
              <a:rPr lang="en-US" sz="1800" baseline="-25000" dirty="0"/>
              <a:t>2</a:t>
            </a:r>
            <a:endParaRPr lang="en-US" sz="1800" dirty="0"/>
          </a:p>
          <a:p>
            <a:r>
              <a:rPr lang="en-US" sz="1800" b="1" u="sng" dirty="0" smtClean="0">
                <a:solidFill>
                  <a:srgbClr val="0000FF"/>
                </a:solidFill>
              </a:rPr>
              <a:t>ICRH absorption</a:t>
            </a:r>
            <a:r>
              <a:rPr lang="en-US" sz="1800" b="1" dirty="0" smtClean="0">
                <a:solidFill>
                  <a:srgbClr val="0000FF"/>
                </a:solidFill>
              </a:rPr>
              <a:t> leading to increase of energy content but with a weak </a:t>
            </a:r>
            <a:r>
              <a:rPr lang="en-US" sz="1800" b="1" dirty="0" err="1" smtClean="0">
                <a:solidFill>
                  <a:srgbClr val="0000FF"/>
                </a:solidFill>
              </a:rPr>
              <a:t>T</a:t>
            </a:r>
            <a:r>
              <a:rPr lang="en-US" sz="1800" b="1" baseline="-25000" dirty="0" err="1" smtClean="0">
                <a:solidFill>
                  <a:srgbClr val="0000FF"/>
                </a:solidFill>
              </a:rPr>
              <a:t>e</a:t>
            </a:r>
            <a:r>
              <a:rPr lang="en-US" sz="1800" b="1" dirty="0" smtClean="0">
                <a:solidFill>
                  <a:srgbClr val="0000FF"/>
                </a:solidFill>
              </a:rPr>
              <a:t>(0 response</a:t>
            </a:r>
          </a:p>
          <a:p>
            <a:r>
              <a:rPr lang="en-US" sz="1800" dirty="0" smtClean="0"/>
              <a:t>Majority of data and analysis codes are in </a:t>
            </a:r>
            <a:r>
              <a:rPr lang="en-US" sz="1800" u="sng" dirty="0" smtClean="0"/>
              <a:t>IMAS format</a:t>
            </a:r>
          </a:p>
          <a:p>
            <a:r>
              <a:rPr lang="en-US" sz="1800" dirty="0" smtClean="0"/>
              <a:t>List of </a:t>
            </a:r>
            <a:r>
              <a:rPr lang="en-US" sz="1800" u="sng" dirty="0" smtClean="0"/>
              <a:t>pulses for ETS</a:t>
            </a:r>
            <a:r>
              <a:rPr lang="en-US" sz="1800" dirty="0" smtClean="0"/>
              <a:t> modelling</a:t>
            </a:r>
          </a:p>
          <a:p>
            <a:r>
              <a:rPr lang="en-US" sz="1800" dirty="0" smtClean="0"/>
              <a:t>Getting involved with WEST programme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068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Understand ICRH impact on core plasma: </a:t>
            </a:r>
            <a:r>
              <a:rPr lang="en-US" sz="2000" dirty="0" err="1"/>
              <a:t>T</a:t>
            </a:r>
            <a:r>
              <a:rPr lang="en-US" sz="2000" dirty="0" err="1" smtClean="0"/>
              <a:t>e</a:t>
            </a:r>
            <a:r>
              <a:rPr lang="en-US" sz="2000" dirty="0" smtClean="0"/>
              <a:t>(0) vs </a:t>
            </a:r>
            <a:r>
              <a:rPr lang="en-US" sz="2000" dirty="0" err="1" smtClean="0"/>
              <a:t>Ti</a:t>
            </a:r>
            <a:r>
              <a:rPr lang="en-US" sz="2000" dirty="0" smtClean="0"/>
              <a:t>(0)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79576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1196752"/>
            <a:ext cx="936104" cy="48245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6156177" y="1340768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</a:t>
            </a:r>
            <a:r>
              <a:rPr lang="en-US" b="1" dirty="0" smtClean="0"/>
              <a:t>ICRH</a:t>
            </a:r>
            <a:r>
              <a:rPr lang="en-US" dirty="0" smtClean="0"/>
              <a:t> </a:t>
            </a:r>
            <a:r>
              <a:rPr lang="en-US" smtClean="0"/>
              <a:t>ramps up: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Te</a:t>
            </a:r>
            <a:r>
              <a:rPr lang="en-US" b="1" dirty="0" smtClean="0"/>
              <a:t>(0)</a:t>
            </a:r>
            <a:r>
              <a:rPr lang="en-US" dirty="0" smtClean="0"/>
              <a:t> increases very </a:t>
            </a:r>
            <a:r>
              <a:rPr lang="en-US" b="1" dirty="0" smtClean="0"/>
              <a:t>marginally</a:t>
            </a:r>
            <a:r>
              <a:rPr lang="en-US" dirty="0" smtClean="0"/>
              <a:t> despite expected large ICRH deposition on electrons.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DD neutron rate </a:t>
            </a:r>
            <a:r>
              <a:rPr lang="en-US" dirty="0" smtClean="0"/>
              <a:t>(signature of </a:t>
            </a:r>
            <a:r>
              <a:rPr lang="en-US" b="1" err="1" smtClean="0"/>
              <a:t>Ti</a:t>
            </a:r>
            <a:r>
              <a:rPr lang="en-US" b="1" smtClean="0"/>
              <a:t>(0)</a:t>
            </a:r>
            <a:r>
              <a:rPr lang="en-US" smtClean="0"/>
              <a:t>) responds </a:t>
            </a:r>
            <a:r>
              <a:rPr lang="en-US" dirty="0" smtClean="0"/>
              <a:t>more clearly.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Need modelling of ICRH absorption in presence of W radiation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5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WPCD 2020 meeting	C. Bourdelle |  </a:t>
            </a:r>
            <a:r>
              <a:rPr lang="fr-FR" smtClean="0"/>
              <a:t>PAGE </a:t>
            </a:r>
            <a:fld id="{3EAC339A-0056-46CF-975B-EF2230DB338E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457200"/>
          </a:xfrm>
        </p:spPr>
        <p:txBody>
          <a:bodyPr/>
          <a:lstStyle/>
          <a:p>
            <a:r>
              <a:rPr lang="fr-FR" sz="2400" dirty="0" err="1" smtClean="0"/>
              <a:t>Outline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46009" y="4919682"/>
            <a:ext cx="8030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Find all recent papers/posters/talks  on WEST user portal: </a:t>
            </a:r>
            <a:r>
              <a:rPr lang="fr-FR" sz="1600" i="1" dirty="0">
                <a:hlinkClick r:id="rId2"/>
              </a:rPr>
              <a:t>https://westusers.partenaires.cea.fr</a:t>
            </a:r>
            <a:r>
              <a:rPr lang="fr-FR" sz="1600" i="1" dirty="0"/>
              <a:t> </a:t>
            </a:r>
            <a:endParaRPr lang="en-US" sz="1600" i="1" dirty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899592" y="1340768"/>
            <a:ext cx="7639792" cy="4425827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H mode</a:t>
            </a:r>
            <a:r>
              <a:rPr lang="en-US" sz="1800" dirty="0" smtClean="0"/>
              <a:t> accessed marginally, due to W core radiation leading to periodic pedestal loss. H mode pedestal maintained up to 4 s</a:t>
            </a:r>
          </a:p>
          <a:p>
            <a:r>
              <a:rPr lang="en-US" sz="1800" dirty="0" smtClean="0"/>
              <a:t>Up to </a:t>
            </a:r>
            <a:r>
              <a:rPr lang="en-US" sz="1800" u="sng" dirty="0" smtClean="0"/>
              <a:t>55 s pulses</a:t>
            </a:r>
            <a:r>
              <a:rPr lang="en-US" sz="1800" dirty="0" smtClean="0"/>
              <a:t> achieved, good W and density control, no accumulation, in low torque L modes</a:t>
            </a:r>
          </a:p>
          <a:p>
            <a:r>
              <a:rPr lang="en-US" sz="1800" dirty="0"/>
              <a:t>Deleterious </a:t>
            </a:r>
            <a:r>
              <a:rPr lang="en-US" sz="1800" u="sng" dirty="0"/>
              <a:t>MHD in </a:t>
            </a:r>
            <a:r>
              <a:rPr lang="en-US" sz="1800" u="sng" dirty="0" err="1"/>
              <a:t>ohmic</a:t>
            </a:r>
            <a:r>
              <a:rPr lang="en-US" sz="1800" u="sng" dirty="0"/>
              <a:t> phase</a:t>
            </a:r>
            <a:r>
              <a:rPr lang="en-US" sz="1800" dirty="0"/>
              <a:t> stabilized thanks to N</a:t>
            </a:r>
            <a:r>
              <a:rPr lang="en-US" sz="1800" baseline="-25000" dirty="0"/>
              <a:t>2</a:t>
            </a:r>
            <a:endParaRPr lang="en-US" sz="1800" dirty="0"/>
          </a:p>
          <a:p>
            <a:r>
              <a:rPr lang="en-US" sz="1800" u="sng" dirty="0" smtClean="0"/>
              <a:t>ICRH absorption</a:t>
            </a:r>
            <a:r>
              <a:rPr lang="en-US" sz="1800" dirty="0" smtClean="0"/>
              <a:t> leading to increase of energy content but with a weak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(0 response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Majority of data and analysis codes are in </a:t>
            </a:r>
            <a:r>
              <a:rPr lang="en-US" sz="1800" b="1" u="sng" dirty="0" smtClean="0">
                <a:solidFill>
                  <a:srgbClr val="0000FF"/>
                </a:solidFill>
              </a:rPr>
              <a:t>IMAS format</a:t>
            </a:r>
          </a:p>
          <a:p>
            <a:r>
              <a:rPr lang="en-US" sz="1800" dirty="0" smtClean="0"/>
              <a:t>List of </a:t>
            </a:r>
            <a:r>
              <a:rPr lang="en-US" sz="1800" u="sng" dirty="0" smtClean="0"/>
              <a:t>pulses for ETS</a:t>
            </a:r>
            <a:r>
              <a:rPr lang="en-US" sz="1800" dirty="0" smtClean="0"/>
              <a:t> modelling</a:t>
            </a:r>
          </a:p>
          <a:p>
            <a:r>
              <a:rPr lang="en-US" sz="1800" dirty="0" smtClean="0"/>
              <a:t>Getting involved with WEST programme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15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36712"/>
            <a:ext cx="3406879" cy="5904656"/>
          </a:xfrm>
        </p:spPr>
        <p:txBody>
          <a:bodyPr>
            <a:normAutofit/>
          </a:bodyPr>
          <a:lstStyle/>
          <a:p>
            <a:pPr marL="363538" lvl="1">
              <a:lnSpc>
                <a:spcPct val="100000"/>
              </a:lnSpc>
            </a:pPr>
            <a:r>
              <a:rPr lang="en-US" dirty="0" smtClean="0"/>
              <a:t>Remotely available via IMAS Access Layer and UDA server (or remote computer access)</a:t>
            </a:r>
          </a:p>
          <a:p>
            <a:pPr marL="363538" lvl="1">
              <a:lnSpc>
                <a:spcPct val="100000"/>
              </a:lnSpc>
            </a:pPr>
            <a:endParaRPr lang="en-US" dirty="0" smtClean="0"/>
          </a:p>
          <a:p>
            <a:pPr marL="363538" lvl="1">
              <a:lnSpc>
                <a:spcPct val="100000"/>
              </a:lnSpc>
            </a:pPr>
            <a:r>
              <a:rPr lang="en-US" dirty="0" smtClean="0"/>
              <a:t>Analysis codes in IMAS: METIS, </a:t>
            </a:r>
            <a:r>
              <a:rPr lang="en-US" dirty="0" err="1" smtClean="0"/>
              <a:t>ToFu</a:t>
            </a:r>
            <a:r>
              <a:rPr lang="en-US" dirty="0" smtClean="0"/>
              <a:t>, SOLEDGE2D,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WPCD 2020 meeting	C. Bourdelle |  </a:t>
            </a:r>
            <a:r>
              <a:rPr lang="fr-FR" smtClean="0"/>
              <a:t>PAGE </a:t>
            </a:r>
            <a:fld id="{3EAC339A-0056-46CF-975B-EF2230DB338E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457200"/>
          </a:xfrm>
        </p:spPr>
        <p:txBody>
          <a:bodyPr/>
          <a:lstStyle/>
          <a:p>
            <a:r>
              <a:rPr lang="fr-FR" sz="2000" dirty="0" smtClean="0"/>
              <a:t>WEST </a:t>
            </a:r>
            <a:r>
              <a:rPr lang="fr-FR" sz="2000" dirty="0" err="1" smtClean="0"/>
              <a:t>processed</a:t>
            </a:r>
            <a:r>
              <a:rPr lang="fr-FR" sz="2000" dirty="0" smtClean="0"/>
              <a:t> data are </a:t>
            </a:r>
            <a:r>
              <a:rPr lang="fr-FR" sz="2000" dirty="0" err="1" smtClean="0"/>
              <a:t>natively</a:t>
            </a:r>
            <a:r>
              <a:rPr lang="fr-FR" sz="2000" dirty="0" smtClean="0"/>
              <a:t> </a:t>
            </a:r>
            <a:r>
              <a:rPr lang="fr-FR" sz="2000" dirty="0" err="1" smtClean="0"/>
              <a:t>stored</a:t>
            </a:r>
            <a:r>
              <a:rPr lang="fr-FR" sz="2000" dirty="0" smtClean="0"/>
              <a:t> in IMAS format</a:t>
            </a:r>
            <a:endParaRPr lang="fr-FR" sz="20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91" y="674276"/>
            <a:ext cx="5306089" cy="592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9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WPCD 2020 meeting	C. Bourdelle |  </a:t>
            </a:r>
            <a:r>
              <a:rPr lang="fr-FR" smtClean="0"/>
              <a:t>PAGE </a:t>
            </a:r>
            <a:fld id="{3EAC339A-0056-46CF-975B-EF2230DB338E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457200"/>
          </a:xfrm>
        </p:spPr>
        <p:txBody>
          <a:bodyPr/>
          <a:lstStyle/>
          <a:p>
            <a:r>
              <a:rPr lang="fr-FR" sz="2400" dirty="0" err="1" smtClean="0"/>
              <a:t>Outline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46009" y="4919682"/>
            <a:ext cx="8030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Find all recent papers/posters/talks  on WEST user portal: </a:t>
            </a:r>
            <a:r>
              <a:rPr lang="fr-FR" sz="1600" i="1" dirty="0">
                <a:hlinkClick r:id="rId2"/>
              </a:rPr>
              <a:t>https://westusers.partenaires.cea.fr</a:t>
            </a:r>
            <a:r>
              <a:rPr lang="fr-FR" sz="1600" i="1" dirty="0"/>
              <a:t> </a:t>
            </a:r>
            <a:endParaRPr lang="en-US" sz="1600" i="1" dirty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899592" y="1340768"/>
            <a:ext cx="7639792" cy="4425827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H mode</a:t>
            </a:r>
            <a:r>
              <a:rPr lang="en-US" sz="1800" dirty="0" smtClean="0"/>
              <a:t> accessed marginally, due to W core radiation leading to periodic pedestal loss. H mode pedestal maintained up to 4 s</a:t>
            </a:r>
          </a:p>
          <a:p>
            <a:r>
              <a:rPr lang="en-US" sz="1800" dirty="0" smtClean="0"/>
              <a:t>Up to </a:t>
            </a:r>
            <a:r>
              <a:rPr lang="en-US" sz="1800" u="sng" dirty="0" smtClean="0"/>
              <a:t>55 s pulses</a:t>
            </a:r>
            <a:r>
              <a:rPr lang="en-US" sz="1800" dirty="0" smtClean="0"/>
              <a:t> achieved, good W and density control, no accumulation, in low torque L modes</a:t>
            </a:r>
          </a:p>
          <a:p>
            <a:r>
              <a:rPr lang="en-US" sz="1800" dirty="0"/>
              <a:t>Deleterious </a:t>
            </a:r>
            <a:r>
              <a:rPr lang="en-US" sz="1800" u="sng" dirty="0"/>
              <a:t>MHD in </a:t>
            </a:r>
            <a:r>
              <a:rPr lang="en-US" sz="1800" u="sng" dirty="0" err="1"/>
              <a:t>ohmic</a:t>
            </a:r>
            <a:r>
              <a:rPr lang="en-US" sz="1800" u="sng" dirty="0"/>
              <a:t> phase</a:t>
            </a:r>
            <a:r>
              <a:rPr lang="en-US" sz="1800" dirty="0"/>
              <a:t> stabilized thanks to N</a:t>
            </a:r>
            <a:r>
              <a:rPr lang="en-US" sz="1800" baseline="-25000" dirty="0"/>
              <a:t>2</a:t>
            </a:r>
            <a:endParaRPr lang="en-US" sz="1800" dirty="0"/>
          </a:p>
          <a:p>
            <a:r>
              <a:rPr lang="en-US" sz="1800" u="sng" dirty="0" smtClean="0"/>
              <a:t>ICRH absorption</a:t>
            </a:r>
            <a:r>
              <a:rPr lang="en-US" sz="1800" dirty="0" smtClean="0"/>
              <a:t> leading to increase of energy content but with a weak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(0 response</a:t>
            </a:r>
          </a:p>
          <a:p>
            <a:r>
              <a:rPr lang="en-US" sz="1800" dirty="0" smtClean="0"/>
              <a:t>Majority of data and analysis codes are in </a:t>
            </a:r>
            <a:r>
              <a:rPr lang="en-US" sz="1800" u="sng" dirty="0" smtClean="0"/>
              <a:t>IMAS format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List of </a:t>
            </a:r>
            <a:r>
              <a:rPr lang="en-US" sz="1800" b="1" u="sng" dirty="0" smtClean="0">
                <a:solidFill>
                  <a:srgbClr val="0000FF"/>
                </a:solidFill>
              </a:rPr>
              <a:t>pulses for ETS</a:t>
            </a:r>
            <a:r>
              <a:rPr lang="en-US" sz="1800" b="1" dirty="0" smtClean="0">
                <a:solidFill>
                  <a:srgbClr val="0000FF"/>
                </a:solidFill>
              </a:rPr>
              <a:t> modelling</a:t>
            </a:r>
          </a:p>
          <a:p>
            <a:r>
              <a:rPr lang="en-US" sz="1800" dirty="0" smtClean="0"/>
              <a:t>Getting involved with WEST programme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474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>
            <a:normAutofit/>
          </a:bodyPr>
          <a:lstStyle/>
          <a:p>
            <a:pPr marL="363538" lvl="1">
              <a:lnSpc>
                <a:spcPct val="100000"/>
              </a:lnSpc>
            </a:pPr>
            <a:endParaRPr lang="fr-FR" dirty="0"/>
          </a:p>
          <a:p>
            <a:pPr marL="534988" lvl="1" indent="-457200">
              <a:lnSpc>
                <a:spcPct val="100000"/>
              </a:lnSpc>
              <a:buFont typeface="+mj-lt"/>
              <a:buAutoNum type="arabicPeriod"/>
            </a:pPr>
            <a:r>
              <a:rPr lang="fr-FR" b="1" dirty="0" err="1" smtClean="0"/>
              <a:t>Ohmic</a:t>
            </a:r>
            <a:r>
              <a:rPr lang="fr-FR" b="1" dirty="0" smtClean="0"/>
              <a:t> phases, </a:t>
            </a:r>
            <a:r>
              <a:rPr lang="fr-FR" b="1" dirty="0" err="1" smtClean="0"/>
              <a:t>study</a:t>
            </a:r>
            <a:r>
              <a:rPr lang="fr-FR" b="1" dirty="0" smtClean="0"/>
              <a:t> </a:t>
            </a:r>
            <a:r>
              <a:rPr lang="fr-FR" b="1" dirty="0"/>
              <a:t>the N</a:t>
            </a:r>
            <a:r>
              <a:rPr lang="fr-FR" b="1" baseline="-25000" dirty="0"/>
              <a:t>2 </a:t>
            </a:r>
            <a:r>
              <a:rPr lang="fr-FR" b="1" dirty="0" err="1" smtClean="0"/>
              <a:t>seeding</a:t>
            </a:r>
            <a:r>
              <a:rPr lang="fr-FR" b="1" dirty="0" smtClean="0"/>
              <a:t> impact</a:t>
            </a:r>
            <a:r>
              <a:rPr lang="fr-FR" baseline="-25000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/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r>
              <a:rPr lang="fr-FR" dirty="0" smtClean="0"/>
              <a:t> and W radiation + </a:t>
            </a:r>
            <a:r>
              <a:rPr lang="fr-FR" dirty="0" err="1" smtClean="0"/>
              <a:t>current</a:t>
            </a:r>
            <a:r>
              <a:rPr lang="fr-FR" dirty="0" smtClean="0"/>
              <a:t> diffusion: </a:t>
            </a:r>
            <a:r>
              <a:rPr lang="fr-FR" dirty="0">
                <a:solidFill>
                  <a:srgbClr val="FF0000"/>
                </a:solidFill>
              </a:rPr>
              <a:t>#55797 </a:t>
            </a:r>
            <a:r>
              <a:rPr lang="fr-FR" dirty="0"/>
              <a:t>(no </a:t>
            </a:r>
            <a:r>
              <a:rPr lang="fr-FR" dirty="0" smtClean="0"/>
              <a:t>N</a:t>
            </a:r>
            <a:r>
              <a:rPr lang="fr-FR" baseline="-25000" dirty="0" smtClean="0"/>
              <a:t>2</a:t>
            </a:r>
            <a:r>
              <a:rPr lang="fr-FR" dirty="0" smtClean="0"/>
              <a:t>) vs </a:t>
            </a:r>
            <a:r>
              <a:rPr lang="fr-FR" dirty="0" smtClean="0">
                <a:solidFill>
                  <a:srgbClr val="FF0000"/>
                </a:solidFill>
              </a:rPr>
              <a:t>#55799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N</a:t>
            </a:r>
            <a:r>
              <a:rPr lang="fr-FR" baseline="-25000" dirty="0" smtClean="0"/>
              <a:t>2</a:t>
            </a:r>
            <a:r>
              <a:rPr lang="fr-FR" dirty="0" smtClean="0"/>
              <a:t>)</a:t>
            </a:r>
            <a:endParaRPr lang="en-US" dirty="0" smtClean="0"/>
          </a:p>
          <a:p>
            <a:pPr marL="534988" lvl="1" indent="-4572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34988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 smtClean="0"/>
              <a:t>ICRH </a:t>
            </a:r>
            <a:r>
              <a:rPr lang="en-US" dirty="0" smtClean="0"/>
              <a:t>absorption</a:t>
            </a:r>
            <a:r>
              <a:rPr lang="en-US" b="1" dirty="0" smtClean="0"/>
              <a:t>: ion vs electron heating</a:t>
            </a:r>
            <a:r>
              <a:rPr lang="en-US" dirty="0" smtClean="0"/>
              <a:t>, role of W radiation </a:t>
            </a:r>
            <a:r>
              <a:rPr lang="en-US" dirty="0" smtClean="0">
                <a:solidFill>
                  <a:srgbClr val="FF0000"/>
                </a:solidFill>
              </a:rPr>
              <a:t>#55612</a:t>
            </a:r>
          </a:p>
          <a:p>
            <a:pPr marL="534988" lvl="1" indent="-457200">
              <a:lnSpc>
                <a:spcPct val="100000"/>
              </a:lnSpc>
              <a:buFont typeface="+mj-lt"/>
              <a:buAutoNum type="arabicPeriod"/>
            </a:pPr>
            <a:endParaRPr lang="en-US" dirty="0" smtClean="0"/>
          </a:p>
          <a:p>
            <a:pPr marL="534988" lvl="1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 smtClean="0"/>
              <a:t>L-H oscillating transitions</a:t>
            </a:r>
            <a:r>
              <a:rPr lang="en-US" sz="1800" dirty="0" smtClean="0"/>
              <a:t>: W transport/radiation through the pedestal, with interpretative pedestal, but predictive W transport/radiation, </a:t>
            </a:r>
            <a:r>
              <a:rPr lang="en-US" sz="1800" smtClean="0">
                <a:solidFill>
                  <a:srgbClr val="FF0000"/>
                </a:solidFill>
              </a:rPr>
              <a:t># 54719</a:t>
            </a:r>
            <a:endParaRPr lang="en-US" sz="1800" dirty="0">
              <a:solidFill>
                <a:srgbClr val="FF0000"/>
              </a:solidFill>
            </a:endParaRPr>
          </a:p>
          <a:p>
            <a:pPr marL="534988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/>
              <a:t>Long pulse modelling, explaining why </a:t>
            </a:r>
            <a:r>
              <a:rPr lang="en-US" sz="1800" b="1" dirty="0" smtClean="0"/>
              <a:t>no W accumulation </a:t>
            </a:r>
            <a:r>
              <a:rPr lang="en-US" sz="1800" dirty="0" smtClean="0">
                <a:solidFill>
                  <a:srgbClr val="FF0000"/>
                </a:solidFill>
              </a:rPr>
              <a:t>#55787</a:t>
            </a:r>
            <a:r>
              <a:rPr lang="en-US" sz="1800" dirty="0" smtClean="0"/>
              <a:t> : need </a:t>
            </a:r>
            <a:r>
              <a:rPr lang="en-US" sz="1800" b="1" dirty="0" smtClean="0"/>
              <a:t>LHCD </a:t>
            </a:r>
            <a:r>
              <a:rPr lang="en-US" sz="1800" dirty="0" smtClean="0"/>
              <a:t>module</a:t>
            </a:r>
            <a:r>
              <a:rPr lang="en-US" dirty="0" smtClean="0"/>
              <a:t>.</a:t>
            </a:r>
          </a:p>
          <a:p>
            <a:pPr marL="77788" lvl="1" indent="0">
              <a:lnSpc>
                <a:spcPct val="100000"/>
              </a:lnSpc>
              <a:buNone/>
            </a:pPr>
            <a:endParaRPr lang="en-US" dirty="0" smtClean="0"/>
          </a:p>
          <a:p>
            <a:pPr marL="420688" lvl="1" indent="-342900"/>
            <a:r>
              <a:rPr lang="en-US" sz="1800" b="1" dirty="0" smtClean="0"/>
              <a:t>Easy coupling </a:t>
            </a:r>
            <a:r>
              <a:rPr lang="en-US" sz="1800" dirty="0" smtClean="0"/>
              <a:t>is expected taking advantage of the fact that WEST </a:t>
            </a:r>
            <a:r>
              <a:rPr lang="en-US" sz="1800" smtClean="0"/>
              <a:t>data are </a:t>
            </a:r>
            <a:r>
              <a:rPr lang="en-US" sz="1800" dirty="0" smtClean="0"/>
              <a:t>already in IMAS Data Standard form</a:t>
            </a:r>
          </a:p>
          <a:p>
            <a:pPr marL="363538" lvl="1"/>
            <a:r>
              <a:rPr lang="en-US" sz="1800" dirty="0" smtClean="0"/>
              <a:t>Demonstrate coupling </a:t>
            </a:r>
            <a:r>
              <a:rPr lang="en-US" sz="1800" dirty="0"/>
              <a:t>output to </a:t>
            </a:r>
            <a:r>
              <a:rPr lang="en-US" sz="1800" b="1" dirty="0"/>
              <a:t>synthetic diagnostics </a:t>
            </a:r>
            <a:r>
              <a:rPr lang="en-US" sz="1800" dirty="0"/>
              <a:t>for soft X-ray, bolometry, Bremsstrahlung, UV spectroscopy (possibility of using </a:t>
            </a:r>
            <a:r>
              <a:rPr lang="en-US" sz="1800" dirty="0" err="1"/>
              <a:t>ToFu</a:t>
            </a:r>
            <a:r>
              <a:rPr lang="en-US" sz="1800" dirty="0" smtClean="0"/>
              <a:t>)</a:t>
            </a:r>
            <a:endParaRPr lang="en-US" sz="1800" dirty="0"/>
          </a:p>
          <a:p>
            <a:pPr marL="363538"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WPCD 2020 meeting	C. Bourdelle |  </a:t>
            </a:r>
            <a:r>
              <a:rPr lang="fr-FR" smtClean="0"/>
              <a:t>PAGE </a:t>
            </a:r>
            <a:fld id="{3EAC339A-0056-46CF-975B-EF2230DB338E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715200" cy="457200"/>
          </a:xfrm>
        </p:spPr>
        <p:txBody>
          <a:bodyPr/>
          <a:lstStyle/>
          <a:p>
            <a:r>
              <a:rPr lang="fr-FR" sz="2800" dirty="0" smtClean="0"/>
              <a:t>WEST </a:t>
            </a:r>
            <a:r>
              <a:rPr lang="fr-FR" sz="2800" dirty="0" err="1" smtClean="0"/>
              <a:t>modelling</a:t>
            </a:r>
            <a:r>
              <a:rPr lang="fr-FR" sz="2800" dirty="0" smtClean="0"/>
              <a:t> </a:t>
            </a:r>
            <a:r>
              <a:rPr lang="fr-FR" sz="2800" dirty="0" err="1" smtClean="0"/>
              <a:t>needs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592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WPCD 2020 meeting	C. Bourdelle |  </a:t>
            </a:r>
            <a:r>
              <a:rPr lang="fr-FR" smtClean="0"/>
              <a:t>PAGE </a:t>
            </a:r>
            <a:fld id="{3EAC339A-0056-46CF-975B-EF2230DB338E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457200"/>
          </a:xfrm>
        </p:spPr>
        <p:txBody>
          <a:bodyPr/>
          <a:lstStyle/>
          <a:p>
            <a:r>
              <a:rPr lang="fr-FR" sz="2400" dirty="0" err="1" smtClean="0"/>
              <a:t>Outline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46009" y="4919682"/>
            <a:ext cx="8030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Find all recent papers/posters/talks  on WEST user portal: </a:t>
            </a:r>
            <a:r>
              <a:rPr lang="fr-FR" sz="1600" i="1" dirty="0">
                <a:hlinkClick r:id="rId2"/>
              </a:rPr>
              <a:t>https://westusers.partenaires.cea.fr</a:t>
            </a:r>
            <a:r>
              <a:rPr lang="fr-FR" sz="1600" i="1" dirty="0"/>
              <a:t> </a:t>
            </a:r>
            <a:endParaRPr lang="en-US" sz="1600" i="1" dirty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899592" y="1340768"/>
            <a:ext cx="7639792" cy="4425827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H mode</a:t>
            </a:r>
            <a:r>
              <a:rPr lang="en-US" sz="1800" dirty="0" smtClean="0"/>
              <a:t> accessed marginally, due to W core radiation leading to periodic pedestal loss. H mode pedestal maintained up to 4 s</a:t>
            </a:r>
          </a:p>
          <a:p>
            <a:r>
              <a:rPr lang="en-US" sz="1800" dirty="0" smtClean="0"/>
              <a:t>Up to </a:t>
            </a:r>
            <a:r>
              <a:rPr lang="en-US" sz="1800" u="sng" dirty="0" smtClean="0"/>
              <a:t>55 s pulses</a:t>
            </a:r>
            <a:r>
              <a:rPr lang="en-US" sz="1800" dirty="0" smtClean="0"/>
              <a:t> achieved, good W and density control, no accumulation, in low torque L modes</a:t>
            </a:r>
          </a:p>
          <a:p>
            <a:r>
              <a:rPr lang="en-US" sz="1800" dirty="0"/>
              <a:t>Deleterious </a:t>
            </a:r>
            <a:r>
              <a:rPr lang="en-US" sz="1800" u="sng" dirty="0"/>
              <a:t>MHD in </a:t>
            </a:r>
            <a:r>
              <a:rPr lang="en-US" sz="1800" u="sng" dirty="0" err="1"/>
              <a:t>ohmic</a:t>
            </a:r>
            <a:r>
              <a:rPr lang="en-US" sz="1800" u="sng" dirty="0"/>
              <a:t> phase</a:t>
            </a:r>
            <a:r>
              <a:rPr lang="en-US" sz="1800" dirty="0"/>
              <a:t> stabilized thanks to N</a:t>
            </a:r>
            <a:r>
              <a:rPr lang="en-US" sz="1800" baseline="-25000" dirty="0"/>
              <a:t>2</a:t>
            </a:r>
            <a:endParaRPr lang="en-US" sz="1800" dirty="0"/>
          </a:p>
          <a:p>
            <a:r>
              <a:rPr lang="en-US" sz="1800" u="sng" dirty="0" smtClean="0"/>
              <a:t>ICRH absorption</a:t>
            </a:r>
            <a:r>
              <a:rPr lang="en-US" sz="1800" dirty="0" smtClean="0"/>
              <a:t> leading to increase of energy content but with a weak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(0 response</a:t>
            </a:r>
          </a:p>
          <a:p>
            <a:r>
              <a:rPr lang="en-US" sz="1800" dirty="0" smtClean="0"/>
              <a:t>Majority of data and analysis codes are in </a:t>
            </a:r>
            <a:r>
              <a:rPr lang="en-US" sz="1800" u="sng" dirty="0" smtClean="0"/>
              <a:t>IMAS format</a:t>
            </a:r>
          </a:p>
          <a:p>
            <a:r>
              <a:rPr lang="en-US" sz="1800" dirty="0" smtClean="0"/>
              <a:t>List of </a:t>
            </a:r>
            <a:r>
              <a:rPr lang="en-US" sz="1800" u="sng" dirty="0" smtClean="0"/>
              <a:t>pulses for ETS</a:t>
            </a:r>
            <a:r>
              <a:rPr lang="en-US" sz="1800" dirty="0" smtClean="0"/>
              <a:t> modelling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Getting involved with WEST programme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474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How to get involved in WEST programme preparation?</a:t>
            </a:r>
            <a:endParaRPr lang="en-US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159" y="836712"/>
            <a:ext cx="597666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 Neue"/>
                <a:cs typeface="Arial" pitchFamily="34" charset="0"/>
              </a:rPr>
              <a:t>3rd WEST Experimental Planning Meeting May 5-6, 2020 in Aix-en-Provence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 Neue"/>
                <a:cs typeface="Arial" pitchFamily="34" charset="0"/>
              </a:rPr>
              <a:t>It will address the scientific program for the  2</a:t>
            </a:r>
            <a:r>
              <a:rPr kumimoji="0" lang="en-US" altLang="en-US" sz="2000" b="0" i="0" u="none" strike="noStrike" cap="none" normalizeH="0" baseline="3000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 Neue"/>
                <a:cs typeface="Arial" pitchFamily="34" charset="0"/>
              </a:rPr>
              <a:t>nd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 Neue"/>
                <a:cs typeface="Arial" pitchFamily="34" charset="0"/>
              </a:rPr>
              <a:t> phase of WEST operation (campaigns C5 to C8)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 Neue"/>
                <a:cs typeface="Arial" pitchFamily="34" charset="0"/>
              </a:rPr>
              <a:t>Please note also that the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 Neue"/>
                <a:cs typeface="Arial" pitchFamily="34" charset="0"/>
              </a:rPr>
              <a:t>next call for experimental and modelling proposals for WEST phase 2 will be issued by end of February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 Neue"/>
                <a:cs typeface="Arial" pitchFamily="34" charset="0"/>
              </a:rPr>
              <a:t> 2020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 Neue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555555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 Neue"/>
                <a:cs typeface="Arial" pitchFamily="34" charset="0"/>
              </a:rPr>
              <a:t>The output from the call will be used as a basis for discussion during the meeting.</a:t>
            </a:r>
          </a:p>
        </p:txBody>
      </p:sp>
      <p:sp>
        <p:nvSpPr>
          <p:cNvPr id="5" name="AutoShape 2" descr="https://westusers.partenaires.cea.fr/documents/21136/36452/2018+WEPM+35_2.jpg/bb8d78d6-9161-4fb7-b884-c4d9b46acbce?t=1521716804000"/>
          <p:cNvSpPr>
            <a:spLocks noChangeAspect="1" noChangeArrowheads="1"/>
          </p:cNvSpPr>
          <p:nvPr/>
        </p:nvSpPr>
        <p:spPr bwMode="auto">
          <a:xfrm>
            <a:off x="127000" y="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71600"/>
            <a:ext cx="2477756" cy="16561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949280"/>
            <a:ext cx="5688632" cy="7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159" y="5558793"/>
            <a:ext cx="781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WEST user portal: </a:t>
            </a:r>
            <a:r>
              <a:rPr lang="fr-FR" i="1" dirty="0">
                <a:hlinkClick r:id="rId4"/>
              </a:rPr>
              <a:t>https://westusers.partenaires.cea.fr</a:t>
            </a:r>
            <a:r>
              <a:rPr lang="fr-FR" i="1" dirty="0"/>
              <a:t> </a:t>
            </a:r>
            <a:endParaRPr lang="en-US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300011" y="5776902"/>
            <a:ext cx="2622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Force Leader for scenarios contact:</a:t>
            </a:r>
          </a:p>
          <a:p>
            <a:r>
              <a:rPr lang="en-US" dirty="0">
                <a:hlinkClick r:id="rId5"/>
              </a:rPr>
              <a:t>c</a:t>
            </a:r>
            <a:r>
              <a:rPr lang="en-US" dirty="0" smtClean="0">
                <a:hlinkClick r:id="rId5"/>
              </a:rPr>
              <a:t>larisse.bourdelle@cea.fr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WPCD 2020 meeting	C. Bourdelle|  PAGE </a:t>
            </a:r>
            <a:fld id="{3EAC339A-0056-46CF-975B-EF2230DB338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457200"/>
          </a:xfrm>
        </p:spPr>
        <p:txBody>
          <a:bodyPr/>
          <a:lstStyle/>
          <a:p>
            <a:r>
              <a:rPr lang="en-US" sz="2000" dirty="0" smtClean="0"/>
              <a:t>W </a:t>
            </a:r>
            <a:r>
              <a:rPr lang="en-US" sz="2000" dirty="0" err="1"/>
              <a:t>divertor</a:t>
            </a:r>
            <a:r>
              <a:rPr lang="en-US" sz="2000" dirty="0"/>
              <a:t>, </a:t>
            </a:r>
            <a:r>
              <a:rPr lang="en-US" sz="2000" dirty="0" smtClean="0"/>
              <a:t>superconducting, </a:t>
            </a:r>
            <a:r>
              <a:rPr lang="en-US" sz="2000" dirty="0"/>
              <a:t>actively </a:t>
            </a:r>
            <a:r>
              <a:rPr lang="en-US" sz="2000" dirty="0" smtClean="0"/>
              <a:t>cooled tokamak</a:t>
            </a:r>
            <a:br>
              <a:rPr lang="en-US" sz="2000" dirty="0" smtClean="0"/>
            </a:br>
            <a:r>
              <a:rPr lang="en-US" sz="2000" dirty="0" smtClean="0"/>
              <a:t>phase 1 completed, preparing phase 2</a:t>
            </a:r>
            <a:endParaRPr lang="fr-FR" sz="20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22501" y="1272013"/>
            <a:ext cx="4754780" cy="3745045"/>
            <a:chOff x="-70638" y="618232"/>
            <a:chExt cx="4754780" cy="3745045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638" y="660440"/>
              <a:ext cx="4754780" cy="370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433549" y="618232"/>
              <a:ext cx="1708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W </a:t>
              </a:r>
              <a:r>
                <a:rPr lang="fr-FR" sz="1400" dirty="0" err="1" smtClean="0"/>
                <a:t>divertor</a:t>
              </a:r>
              <a:r>
                <a:rPr lang="fr-FR" sz="1400" dirty="0" smtClean="0"/>
                <a:t> tokamaks</a:t>
              </a:r>
              <a:endParaRPr lang="en-US" sz="1400" dirty="0"/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584558" y="1602864"/>
              <a:ext cx="3114382" cy="1920536"/>
              <a:chOff x="577245" y="1364748"/>
              <a:chExt cx="3572856" cy="2230964"/>
            </a:xfrm>
          </p:grpSpPr>
          <p:sp>
            <p:nvSpPr>
              <p:cNvPr id="32" name="ZoneTexte 31"/>
              <p:cNvSpPr txBox="1"/>
              <p:nvPr/>
            </p:nvSpPr>
            <p:spPr>
              <a:xfrm>
                <a:off x="1646935" y="1612945"/>
                <a:ext cx="517122" cy="393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FF0000"/>
                    </a:solidFill>
                  </a:rPr>
                  <a:t>JET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2037926" y="2943303"/>
                <a:ext cx="762665" cy="393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0000"/>
                    </a:solidFill>
                  </a:rPr>
                  <a:t>WEST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2921815" y="3202435"/>
                <a:ext cx="682192" cy="393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FF0000"/>
                    </a:solidFill>
                  </a:rPr>
                  <a:t>EAST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2256598" y="2444328"/>
                <a:ext cx="1293766" cy="393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0000FF"/>
                    </a:solidFill>
                  </a:rPr>
                  <a:t>IDTT ≥2026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77245" y="2958972"/>
                <a:ext cx="1584396" cy="393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dirty="0" smtClean="0">
                    <a:solidFill>
                      <a:srgbClr val="FF0000"/>
                    </a:solidFill>
                  </a:rPr>
                  <a:t>ASDEX </a:t>
                </a:r>
                <a:r>
                  <a:rPr lang="fr-FR" sz="1600" dirty="0" err="1" smtClean="0">
                    <a:solidFill>
                      <a:srgbClr val="FF0000"/>
                    </a:solidFill>
                  </a:rPr>
                  <a:t>Ugrade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2189224" y="1364748"/>
                <a:ext cx="1960877" cy="393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0000FF"/>
                    </a:solidFill>
                  </a:rPr>
                  <a:t>JT60-SA ≥2020+10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>
              <a:off x="3009210" y="2741969"/>
              <a:ext cx="13685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0000FF"/>
                  </a:solidFill>
                </a:rPr>
                <a:t>WEST phase 2</a:t>
              </a:r>
            </a:p>
            <a:p>
              <a:pPr algn="ctr"/>
              <a:r>
                <a:rPr lang="fr-FR" sz="1600" b="1" dirty="0" smtClean="0">
                  <a:solidFill>
                    <a:srgbClr val="0000FF"/>
                  </a:solidFill>
                </a:rPr>
                <a:t> ≥2020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026935" y="756732"/>
              <a:ext cx="1114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0000FF"/>
                  </a:solidFill>
                </a:rPr>
                <a:t>ITER ≥2025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8204"/>
            <a:ext cx="3987203" cy="2641313"/>
          </a:xfrm>
          <a:prstGeom prst="rect">
            <a:avLst/>
          </a:prstGeom>
        </p:spPr>
      </p:pic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718691"/>
              </p:ext>
            </p:extLst>
          </p:nvPr>
        </p:nvGraphicFramePr>
        <p:xfrm>
          <a:off x="4067944" y="5301208"/>
          <a:ext cx="4940168" cy="866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Phase 1 (</a:t>
                      </a:r>
                      <a:r>
                        <a:rPr lang="fr-FR" sz="1400" dirty="0" err="1" smtClean="0"/>
                        <a:t>Dec</a:t>
                      </a:r>
                      <a:r>
                        <a:rPr lang="fr-FR" sz="1400" dirty="0" smtClean="0"/>
                        <a:t>. 2016 – Nov.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Phase 2 (≥2020 )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7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actively</a:t>
                      </a:r>
                      <a:r>
                        <a:rPr lang="fr-F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cooled</a:t>
                      </a:r>
                      <a:r>
                        <a:rPr lang="fr-F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 + W </a:t>
                      </a:r>
                      <a:r>
                        <a:rPr lang="fr-F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coated</a:t>
                      </a:r>
                      <a:r>
                        <a:rPr lang="fr-F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inertial</a:t>
                      </a:r>
                      <a:r>
                        <a:rPr lang="fr-F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divertor</a:t>
                      </a:r>
                      <a:r>
                        <a:rPr lang="fr-F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elements</a:t>
                      </a:r>
                      <a:endParaRPr lang="fr-FR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completed</a:t>
                      </a:r>
                      <a:r>
                        <a:rPr lang="fr-F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actively</a:t>
                      </a:r>
                      <a:r>
                        <a:rPr lang="fr-F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cooled</a:t>
                      </a:r>
                      <a:r>
                        <a:rPr lang="fr-F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 ITER-</a:t>
                      </a:r>
                      <a:r>
                        <a:rPr lang="fr-F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like</a:t>
                      </a:r>
                      <a:r>
                        <a:rPr lang="fr-FR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divertor</a:t>
                      </a:r>
                      <a:endParaRPr lang="fr-FR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sym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1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WPCD 2020 meeting	C. Bourdelle |  PAGE </a:t>
            </a:r>
            <a:fld id="{3EAC339A-0056-46CF-975B-EF2230DB338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457200"/>
          </a:xfrm>
        </p:spPr>
        <p:txBody>
          <a:bodyPr/>
          <a:lstStyle/>
          <a:p>
            <a:r>
              <a:rPr lang="fr-FR" sz="2400" dirty="0" err="1" smtClean="0"/>
              <a:t>Outline</a:t>
            </a:r>
            <a:endParaRPr lang="fr-FR" sz="2400" dirty="0"/>
          </a:p>
        </p:txBody>
      </p:sp>
      <p:sp>
        <p:nvSpPr>
          <p:cNvPr id="11" name="Espace réservé du contenu 1"/>
          <p:cNvSpPr>
            <a:spLocks noGrp="1"/>
          </p:cNvSpPr>
          <p:nvPr>
            <p:ph idx="1"/>
          </p:nvPr>
        </p:nvSpPr>
        <p:spPr>
          <a:xfrm>
            <a:off x="899592" y="1340768"/>
            <a:ext cx="7639792" cy="4425827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rgbClr val="0000FF"/>
                </a:solidFill>
              </a:rPr>
              <a:t>H mode</a:t>
            </a:r>
            <a:r>
              <a:rPr lang="en-US" sz="1800" b="1" dirty="0" smtClean="0">
                <a:solidFill>
                  <a:srgbClr val="0000FF"/>
                </a:solidFill>
              </a:rPr>
              <a:t> accessed marginally, due to W core radiation leading to periodic pedestal loss. H mode pedestal maintained up to 4 s</a:t>
            </a:r>
          </a:p>
          <a:p>
            <a:r>
              <a:rPr lang="en-US" sz="1800" dirty="0" smtClean="0"/>
              <a:t>Up to </a:t>
            </a:r>
            <a:r>
              <a:rPr lang="en-US" sz="1800" u="sng" dirty="0" smtClean="0"/>
              <a:t>55 s pulses</a:t>
            </a:r>
            <a:r>
              <a:rPr lang="en-US" sz="1800" dirty="0" smtClean="0"/>
              <a:t> achieved, good W and density control, no accumulation, in low torque L modes</a:t>
            </a:r>
          </a:p>
          <a:p>
            <a:r>
              <a:rPr lang="en-US" sz="1800" dirty="0"/>
              <a:t>Deleterious </a:t>
            </a:r>
            <a:r>
              <a:rPr lang="en-US" sz="1800" u="sng" dirty="0"/>
              <a:t>MHD in </a:t>
            </a:r>
            <a:r>
              <a:rPr lang="en-US" sz="1800" u="sng" dirty="0" err="1"/>
              <a:t>ohmic</a:t>
            </a:r>
            <a:r>
              <a:rPr lang="en-US" sz="1800" u="sng" dirty="0"/>
              <a:t> phase</a:t>
            </a:r>
            <a:r>
              <a:rPr lang="en-US" sz="1800" dirty="0"/>
              <a:t> stabilized thanks to N</a:t>
            </a:r>
            <a:r>
              <a:rPr lang="en-US" sz="1800" baseline="-25000" dirty="0"/>
              <a:t>2</a:t>
            </a:r>
            <a:endParaRPr lang="en-US" sz="1800" dirty="0"/>
          </a:p>
          <a:p>
            <a:r>
              <a:rPr lang="en-US" sz="1800" u="sng" dirty="0" smtClean="0"/>
              <a:t>ICRH absorption</a:t>
            </a:r>
            <a:r>
              <a:rPr lang="en-US" sz="1800" dirty="0" smtClean="0"/>
              <a:t> leading to increase of energy content but with a weak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(0 response</a:t>
            </a:r>
          </a:p>
          <a:p>
            <a:r>
              <a:rPr lang="en-US" sz="1800" dirty="0" smtClean="0"/>
              <a:t>Majority of data and analysis codes are in </a:t>
            </a:r>
            <a:r>
              <a:rPr lang="en-US" sz="1800" u="sng" dirty="0" smtClean="0"/>
              <a:t>IMAS format</a:t>
            </a:r>
          </a:p>
          <a:p>
            <a:r>
              <a:rPr lang="en-US" sz="1800" dirty="0" smtClean="0"/>
              <a:t>List of </a:t>
            </a:r>
            <a:r>
              <a:rPr lang="en-US" sz="1800" u="sng" dirty="0" smtClean="0"/>
              <a:t>pulses for ETS</a:t>
            </a:r>
            <a:r>
              <a:rPr lang="en-US" sz="1800" dirty="0" smtClean="0"/>
              <a:t> modelling</a:t>
            </a:r>
          </a:p>
          <a:p>
            <a:r>
              <a:rPr lang="en-US" sz="1800" dirty="0" smtClean="0"/>
              <a:t>Getting involved with WEST programme</a:t>
            </a:r>
          </a:p>
          <a:p>
            <a:endParaRPr lang="en-US" sz="18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746009" y="4919682"/>
            <a:ext cx="8030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Find all recent papers/posters/talks  on WEST user portal: </a:t>
            </a:r>
            <a:r>
              <a:rPr lang="fr-FR" sz="1600" i="1" dirty="0">
                <a:hlinkClick r:id="rId2"/>
              </a:rPr>
              <a:t>https://westusers.partenaires.cea.fr</a:t>
            </a:r>
            <a:r>
              <a:rPr lang="fr-FR" sz="1600" i="1" dirty="0"/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501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Challenge of H mode access in a W radiating environment</a:t>
            </a: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5004048" y="1239456"/>
            <a:ext cx="36881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As pedestal forms, W enters and </a:t>
            </a:r>
            <a:r>
              <a:rPr lang="en-US" dirty="0" err="1"/>
              <a:t>P</a:t>
            </a:r>
            <a:r>
              <a:rPr lang="en-US" baseline="-25000" dirty="0" err="1"/>
              <a:t>radiation,bulk</a:t>
            </a:r>
            <a:r>
              <a:rPr lang="en-US" baseline="-25000" dirty="0"/>
              <a:t> </a:t>
            </a:r>
            <a:r>
              <a:rPr lang="en-US" dirty="0" smtClean="0"/>
              <a:t>increases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P</a:t>
            </a:r>
            <a:r>
              <a:rPr lang="en-US" baseline="-25000" dirty="0" err="1" smtClean="0"/>
              <a:t>separatrix</a:t>
            </a:r>
            <a:r>
              <a:rPr lang="en-US" dirty="0" smtClean="0"/>
              <a:t>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threshold</a:t>
            </a:r>
            <a:r>
              <a:rPr lang="en-US" dirty="0" smtClean="0"/>
              <a:t>, back to L mode, no pedestal, W out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err="1" smtClean="0"/>
              <a:t>P</a:t>
            </a:r>
            <a:r>
              <a:rPr lang="en-US" baseline="-25000" err="1" smtClean="0"/>
              <a:t>radiation,bulk</a:t>
            </a:r>
            <a:r>
              <a:rPr lang="en-US" smtClean="0"/>
              <a:t> decreases </a:t>
            </a:r>
            <a:r>
              <a:rPr lang="en-US" smtClean="0">
                <a:sym typeface="Wingdings" panose="05000000000000000000" pitchFamily="2" charset="2"/>
              </a:rPr>
              <a:t>      </a:t>
            </a:r>
            <a:r>
              <a:rPr lang="en-US" smtClean="0"/>
              <a:t>P</a:t>
            </a:r>
            <a:r>
              <a:rPr lang="en-US" baseline="-25000" smtClean="0"/>
              <a:t>separatrix</a:t>
            </a:r>
            <a:r>
              <a:rPr lang="en-US" smtClean="0"/>
              <a:t> </a:t>
            </a:r>
            <a:r>
              <a:rPr lang="en-US" dirty="0" smtClean="0"/>
              <a:t>&gt; </a:t>
            </a:r>
            <a:r>
              <a:rPr lang="en-US" dirty="0" err="1"/>
              <a:t>P</a:t>
            </a:r>
            <a:r>
              <a:rPr lang="en-US" baseline="-25000" dirty="0" err="1"/>
              <a:t>threshold</a:t>
            </a:r>
            <a:r>
              <a:rPr lang="en-US" dirty="0" smtClean="0"/>
              <a:t>, pedestal forms again,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Need to model such behavior using  W neoclassical+ turbulent transport through pedestal and understand impact of W/other impurity on this dynamics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 smtClean="0"/>
              <a:t>Note: </a:t>
            </a:r>
            <a:r>
              <a:rPr lang="en-US" dirty="0"/>
              <a:t>#55564: 4 s H mode phase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5"/>
          <a:stretch/>
        </p:blipFill>
        <p:spPr>
          <a:xfrm>
            <a:off x="179512" y="1741457"/>
            <a:ext cx="4176464" cy="38884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39752" y="3901698"/>
            <a:ext cx="1015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</a:rPr>
              <a:t>Central </a:t>
            </a:r>
            <a:r>
              <a:rPr lang="en-US" sz="1400" b="1" dirty="0" err="1" smtClean="0">
                <a:solidFill>
                  <a:srgbClr val="006600"/>
                </a:solidFill>
              </a:rPr>
              <a:t>LoS</a:t>
            </a:r>
            <a:endParaRPr lang="en-US" sz="1400" b="1" dirty="0">
              <a:solidFill>
                <a:srgbClr val="00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343" y="3995192"/>
            <a:ext cx="849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SOL </a:t>
            </a:r>
            <a:r>
              <a:rPr lang="en-US" sz="1600" b="1" dirty="0" err="1" smtClean="0">
                <a:solidFill>
                  <a:srgbClr val="0000FF"/>
                </a:solidFill>
              </a:rPr>
              <a:t>LoS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473" y="3498115"/>
            <a:ext cx="1246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Pedestal </a:t>
            </a:r>
            <a:r>
              <a:rPr lang="en-US" sz="1600" b="1" dirty="0" err="1" smtClean="0">
                <a:solidFill>
                  <a:srgbClr val="FF0000"/>
                </a:solidFill>
              </a:rPr>
              <a:t>LoS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141277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#54719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WPCD 2020 meeting	C. Bourdelle |  </a:t>
            </a:r>
            <a:r>
              <a:rPr lang="fr-FR" smtClean="0"/>
              <a:t>PAGE </a:t>
            </a:r>
            <a:fld id="{3EAC339A-0056-46CF-975B-EF2230DB338E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457200"/>
          </a:xfrm>
        </p:spPr>
        <p:txBody>
          <a:bodyPr/>
          <a:lstStyle/>
          <a:p>
            <a:r>
              <a:rPr lang="fr-FR" sz="2400" dirty="0" err="1" smtClean="0"/>
              <a:t>Outline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46009" y="4919682"/>
            <a:ext cx="8030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Find all recent papers/posters/talks  on WEST user portal: </a:t>
            </a:r>
            <a:r>
              <a:rPr lang="fr-FR" sz="1600" i="1" dirty="0">
                <a:hlinkClick r:id="rId2"/>
              </a:rPr>
              <a:t>https://westusers.partenaires.cea.fr</a:t>
            </a:r>
            <a:r>
              <a:rPr lang="fr-FR" sz="1600" i="1" dirty="0"/>
              <a:t> </a:t>
            </a:r>
            <a:endParaRPr lang="en-US" sz="1600" i="1" dirty="0"/>
          </a:p>
        </p:txBody>
      </p:sp>
      <p:sp>
        <p:nvSpPr>
          <p:cNvPr id="8" name="Espace réservé du contenu 1"/>
          <p:cNvSpPr>
            <a:spLocks noGrp="1"/>
          </p:cNvSpPr>
          <p:nvPr>
            <p:ph idx="1"/>
          </p:nvPr>
        </p:nvSpPr>
        <p:spPr>
          <a:xfrm>
            <a:off x="899592" y="1340768"/>
            <a:ext cx="7639792" cy="4425827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H mode</a:t>
            </a:r>
            <a:r>
              <a:rPr lang="en-US" sz="1800" dirty="0" smtClean="0"/>
              <a:t> accessed marginally, due to W core radiation leading to periodic pedestal loss. H mode pedestal maintained up to 4 s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Up to </a:t>
            </a:r>
            <a:r>
              <a:rPr lang="en-US" sz="1800" b="1" u="sng" dirty="0" smtClean="0">
                <a:solidFill>
                  <a:srgbClr val="0000FF"/>
                </a:solidFill>
              </a:rPr>
              <a:t>55 s pulses</a:t>
            </a:r>
            <a:r>
              <a:rPr lang="en-US" sz="1800" b="1" dirty="0" smtClean="0">
                <a:solidFill>
                  <a:srgbClr val="0000FF"/>
                </a:solidFill>
              </a:rPr>
              <a:t> achieved, good W and density control, no accumulation, in low torque L modes</a:t>
            </a:r>
          </a:p>
          <a:p>
            <a:r>
              <a:rPr lang="en-US" sz="1800" dirty="0"/>
              <a:t>Deleterious </a:t>
            </a:r>
            <a:r>
              <a:rPr lang="en-US" sz="1800" u="sng" dirty="0"/>
              <a:t>MHD in </a:t>
            </a:r>
            <a:r>
              <a:rPr lang="en-US" sz="1800" u="sng" dirty="0" err="1"/>
              <a:t>ohmic</a:t>
            </a:r>
            <a:r>
              <a:rPr lang="en-US" sz="1800" u="sng" dirty="0"/>
              <a:t> phase</a:t>
            </a:r>
            <a:r>
              <a:rPr lang="en-US" sz="1800" dirty="0"/>
              <a:t> stabilized thanks to N</a:t>
            </a:r>
            <a:r>
              <a:rPr lang="en-US" sz="1800" baseline="-25000" dirty="0"/>
              <a:t>2</a:t>
            </a:r>
            <a:endParaRPr lang="en-US" sz="1800" dirty="0"/>
          </a:p>
          <a:p>
            <a:r>
              <a:rPr lang="en-US" sz="1800" u="sng" dirty="0" smtClean="0"/>
              <a:t>ICRH absorption</a:t>
            </a:r>
            <a:r>
              <a:rPr lang="en-US" sz="1800" dirty="0" smtClean="0"/>
              <a:t> leading to increase of energy content but with a weak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(0 response</a:t>
            </a:r>
          </a:p>
          <a:p>
            <a:r>
              <a:rPr lang="en-US" sz="1800" dirty="0" smtClean="0"/>
              <a:t>Majority of data and analysis codes are in </a:t>
            </a:r>
            <a:r>
              <a:rPr lang="en-US" sz="1800" u="sng" dirty="0" smtClean="0"/>
              <a:t>IMAS format</a:t>
            </a:r>
          </a:p>
          <a:p>
            <a:r>
              <a:rPr lang="en-US" sz="1800" dirty="0" smtClean="0"/>
              <a:t>List of </a:t>
            </a:r>
            <a:r>
              <a:rPr lang="en-US" sz="1800" u="sng" dirty="0" smtClean="0"/>
              <a:t>pulses for ETS</a:t>
            </a:r>
            <a:r>
              <a:rPr lang="en-US" sz="1800" dirty="0" smtClean="0"/>
              <a:t> modelling</a:t>
            </a:r>
          </a:p>
          <a:p>
            <a:r>
              <a:rPr lang="en-US" sz="1800" dirty="0" smtClean="0"/>
              <a:t>Getting involved with WEST programme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856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Density control and no W accumulation up to </a:t>
            </a:r>
            <a:r>
              <a:rPr lang="en-US" sz="2000" dirty="0" smtClean="0"/>
              <a:t>55s</a:t>
            </a:r>
            <a:endParaRPr lang="en-US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9" y="1124744"/>
            <a:ext cx="9007286" cy="2937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882298" y="1401720"/>
                <a:ext cx="1365117" cy="367665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fr-F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∗10 </m:t>
                    </m:r>
                    <m:r>
                      <a:rPr lang="fr-FR" i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fr-FR" i="1">
                        <a:solidFill>
                          <a:srgbClr val="0000FF"/>
                        </a:solidFill>
                        <a:latin typeface="Cambria Math"/>
                      </a:rPr>
                      <m:t>𝑀𝐴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298" y="1401720"/>
                <a:ext cx="1365117" cy="367665"/>
              </a:xfrm>
              <a:prstGeom prst="rect">
                <a:avLst/>
              </a:prstGeom>
              <a:blipFill rotWithShape="1">
                <a:blip r:embed="rId3"/>
                <a:stretch>
                  <a:fillRect l="-893" t="-10000" r="-49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339502" y="1488020"/>
                <a:ext cx="1373325" cy="346249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8000"/>
                    </a:solidFill>
                  </a:rPr>
                  <a:t>n</a:t>
                </a:r>
                <a:r>
                  <a:rPr lang="en-US" i="1" baseline="-25000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i="1" dirty="0">
                    <a:solidFill>
                      <a:srgbClr val="008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8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i="1">
                            <a:solidFill>
                              <a:srgbClr val="008000"/>
                            </a:solidFill>
                            <a:latin typeface="Cambria Math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i="1">
                            <a:solidFill>
                              <a:srgbClr val="00800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fr-FR" i="1">
                        <a:solidFill>
                          <a:srgbClr val="008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502" y="1488020"/>
                <a:ext cx="1373325" cy="346249"/>
              </a:xfrm>
              <a:prstGeom prst="rect">
                <a:avLst/>
              </a:prstGeom>
              <a:blipFill rotWithShape="1">
                <a:blip r:embed="rId4"/>
                <a:stretch>
                  <a:fillRect l="-5333" t="-12281" r="-889" b="-29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409223" y="1175824"/>
            <a:ext cx="60176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55787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449034" y="2787348"/>
                <a:ext cx="1218026" cy="346249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𝑟𝑎𝑑</m:t>
                        </m:r>
                      </m:sub>
                    </m:sSub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𝑀𝑊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34" y="2787348"/>
                <a:ext cx="1218026" cy="346249"/>
              </a:xfrm>
              <a:prstGeom prst="rect">
                <a:avLst/>
              </a:prstGeom>
              <a:blipFill rotWithShape="1">
                <a:blip r:embed="rId5"/>
                <a:stretch>
                  <a:fillRect l="-1000" t="-12281" r="-5500" b="-29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424522" y="2122373"/>
                <a:ext cx="1132233" cy="346249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𝐿𝐻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 (</m:t>
                    </m:r>
                    <m:r>
                      <a:rPr lang="fr-FR" i="1">
                        <a:latin typeface="Cambria Math"/>
                      </a:rPr>
                      <m:t>𝑀𝑊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522" y="2122373"/>
                <a:ext cx="1132233" cy="346249"/>
              </a:xfrm>
              <a:prstGeom prst="rect">
                <a:avLst/>
              </a:prstGeom>
              <a:blipFill rotWithShape="1">
                <a:blip r:embed="rId6"/>
                <a:stretch>
                  <a:fillRect l="-1075" t="-12281" r="-5914" b="-29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4408297" y="4003056"/>
            <a:ext cx="513602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900" dirty="0"/>
              <a:t>Time (s)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06624" y="4180329"/>
            <a:ext cx="6623160" cy="126957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p</a:t>
            </a:r>
            <a:r>
              <a:rPr lang="fr-FR" dirty="0" smtClean="0"/>
              <a:t> = 400kA, B</a:t>
            </a:r>
            <a:r>
              <a:rPr lang="fr-FR" baseline="-25000" dirty="0" smtClean="0"/>
              <a:t>T</a:t>
            </a:r>
            <a:r>
              <a:rPr lang="fr-FR" dirty="0" smtClean="0"/>
              <a:t> = 3.7T, P</a:t>
            </a:r>
            <a:r>
              <a:rPr lang="fr-FR" baseline="-25000" dirty="0" smtClean="0"/>
              <a:t>LH</a:t>
            </a:r>
            <a:r>
              <a:rPr lang="fr-FR" dirty="0" smtClean="0"/>
              <a:t> = 3.0 MW, </a:t>
            </a:r>
            <a:r>
              <a:rPr lang="fr-FR" dirty="0" err="1" smtClean="0"/>
              <a:t>f</a:t>
            </a:r>
            <a:r>
              <a:rPr lang="fr-FR" baseline="-25000" dirty="0" err="1" smtClean="0"/>
              <a:t>rad</a:t>
            </a:r>
            <a:r>
              <a:rPr lang="fr-FR" dirty="0" smtClean="0"/>
              <a:t>~ 55%</a:t>
            </a:r>
          </a:p>
          <a:p>
            <a:endParaRPr lang="fr-FR" baseline="-25000" dirty="0"/>
          </a:p>
          <a:p>
            <a:r>
              <a:rPr lang="fr-FR" dirty="0" smtClean="0"/>
              <a:t>V</a:t>
            </a:r>
            <a:r>
              <a:rPr lang="fr-FR" baseline="-25000" dirty="0" smtClean="0"/>
              <a:t>loop</a:t>
            </a:r>
            <a:r>
              <a:rPr lang="fr-FR" dirty="0" smtClean="0"/>
              <a:t>~0.1V, LHCD </a:t>
            </a:r>
            <a:r>
              <a:rPr lang="fr-FR" dirty="0" err="1" smtClean="0"/>
              <a:t>efficiency</a:t>
            </a:r>
            <a:r>
              <a:rPr lang="fr-FR" dirty="0" smtClean="0"/>
              <a:t> </a:t>
            </a:r>
            <a:r>
              <a:rPr lang="en-US" dirty="0"/>
              <a:t>&lt;1</a:t>
            </a:r>
            <a:r>
              <a:rPr lang="fr-FR" dirty="0"/>
              <a:t>x10</a:t>
            </a:r>
            <a:r>
              <a:rPr lang="fr-FR" baseline="30000" dirty="0"/>
              <a:t>19</a:t>
            </a:r>
            <a:r>
              <a:rPr lang="fr-FR" dirty="0"/>
              <a:t> A/W/m</a:t>
            </a:r>
            <a:r>
              <a:rPr lang="fr-FR" baseline="30000" dirty="0"/>
              <a:t>2</a:t>
            </a:r>
          </a:p>
          <a:p>
            <a:endParaRPr lang="fr-FR" baseline="-25000" dirty="0" smtClean="0"/>
          </a:p>
          <a:p>
            <a:r>
              <a:rPr lang="fr-FR" dirty="0" smtClean="0"/>
              <a:t>If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loop</a:t>
            </a:r>
            <a:r>
              <a:rPr lang="fr-FR" dirty="0" smtClean="0"/>
              <a:t>&lt;0.1V : MHD. W/j(r) </a:t>
            </a:r>
            <a:r>
              <a:rPr lang="fr-FR" dirty="0" err="1" smtClean="0"/>
              <a:t>interplay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</a:t>
            </a:r>
            <a:r>
              <a:rPr lang="fr-FR" dirty="0" smtClean="0">
                <a:latin typeface="Calibri"/>
              </a:rPr>
              <a:t>→ 1000 s</a:t>
            </a:r>
            <a:endParaRPr lang="fr-FR" baseline="-25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33" y="4010602"/>
            <a:ext cx="1437715" cy="152890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825134" y="4106930"/>
            <a:ext cx="2223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Dittmar</a:t>
            </a:r>
            <a:r>
              <a:rPr lang="en-US" sz="1600" dirty="0"/>
              <a:t> </a:t>
            </a:r>
            <a:r>
              <a:rPr lang="fr-FR" sz="1600" dirty="0" smtClean="0"/>
              <a:t>Phys. </a:t>
            </a:r>
            <a:r>
              <a:rPr lang="fr-FR" sz="1600" dirty="0" err="1" smtClean="0"/>
              <a:t>Scr</a:t>
            </a:r>
            <a:r>
              <a:rPr lang="fr-FR" sz="1600" dirty="0" smtClean="0"/>
              <a:t>. 2020]</a:t>
            </a:r>
            <a:endParaRPr lang="en-US" sz="16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317245" y="6093296"/>
            <a:ext cx="7495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Here modelling need is for LHCD deposition / current drive efficiency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9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WPCD 2020 meeting	C. Bourdelle |  </a:t>
            </a:r>
            <a:r>
              <a:rPr lang="fr-FR" smtClean="0"/>
              <a:t>PAGE </a:t>
            </a:r>
            <a:fld id="{3EAC339A-0056-46CF-975B-EF2230DB338E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457200"/>
          </a:xfrm>
        </p:spPr>
        <p:txBody>
          <a:bodyPr/>
          <a:lstStyle/>
          <a:p>
            <a:r>
              <a:rPr lang="fr-FR" sz="2400" dirty="0" err="1" smtClean="0"/>
              <a:t>Outline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46009" y="4919682"/>
            <a:ext cx="8030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Find all recent papers/posters/talks  on WEST user portal: </a:t>
            </a:r>
            <a:r>
              <a:rPr lang="fr-FR" sz="1600" i="1" dirty="0">
                <a:hlinkClick r:id="rId2"/>
              </a:rPr>
              <a:t>https://westusers.partenaires.cea.fr</a:t>
            </a:r>
            <a:r>
              <a:rPr lang="fr-FR" sz="1600" i="1" dirty="0"/>
              <a:t> </a:t>
            </a:r>
            <a:endParaRPr lang="en-US" sz="1600" i="1" dirty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899592" y="1340768"/>
            <a:ext cx="7639792" cy="4425827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H mode</a:t>
            </a:r>
            <a:r>
              <a:rPr lang="en-US" sz="1800" dirty="0" smtClean="0"/>
              <a:t> accessed marginally, due to W core radiation leading to periodic pedestal loss. H mode pedestal maintained up to 4 s</a:t>
            </a:r>
          </a:p>
          <a:p>
            <a:r>
              <a:rPr lang="en-US" sz="1800" dirty="0" smtClean="0"/>
              <a:t>Up to </a:t>
            </a:r>
            <a:r>
              <a:rPr lang="en-US" sz="1800" u="sng" dirty="0" smtClean="0"/>
              <a:t>55 s pulses</a:t>
            </a:r>
            <a:r>
              <a:rPr lang="en-US" sz="1800" dirty="0" smtClean="0"/>
              <a:t> achieved, good W and density control, no accumulation, in low torque L modes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Deleterious </a:t>
            </a:r>
            <a:r>
              <a:rPr lang="en-US" sz="1800" b="1" u="sng" dirty="0">
                <a:solidFill>
                  <a:srgbClr val="0000FF"/>
                </a:solidFill>
              </a:rPr>
              <a:t>MHD in </a:t>
            </a:r>
            <a:r>
              <a:rPr lang="en-US" sz="1800" b="1" u="sng" dirty="0" err="1">
                <a:solidFill>
                  <a:srgbClr val="0000FF"/>
                </a:solidFill>
              </a:rPr>
              <a:t>ohmic</a:t>
            </a:r>
            <a:r>
              <a:rPr lang="en-US" sz="1800" b="1" u="sng" dirty="0">
                <a:solidFill>
                  <a:srgbClr val="0000FF"/>
                </a:solidFill>
              </a:rPr>
              <a:t> phase</a:t>
            </a:r>
            <a:r>
              <a:rPr lang="en-US" sz="1800" b="1" dirty="0">
                <a:solidFill>
                  <a:srgbClr val="0000FF"/>
                </a:solidFill>
              </a:rPr>
              <a:t> stabilized thanks to N</a:t>
            </a:r>
            <a:r>
              <a:rPr lang="en-US" sz="1800" b="1" baseline="-25000" dirty="0">
                <a:solidFill>
                  <a:srgbClr val="0000FF"/>
                </a:solidFill>
              </a:rPr>
              <a:t>2</a:t>
            </a:r>
            <a:endParaRPr lang="en-US" sz="1800" b="1" dirty="0">
              <a:solidFill>
                <a:srgbClr val="0000FF"/>
              </a:solidFill>
            </a:endParaRPr>
          </a:p>
          <a:p>
            <a:r>
              <a:rPr lang="en-US" sz="1800" u="sng" dirty="0" smtClean="0"/>
              <a:t>ICRH absorption</a:t>
            </a:r>
            <a:r>
              <a:rPr lang="en-US" sz="1800" dirty="0" smtClean="0"/>
              <a:t> leading to increase of energy content but with a weak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(0 response</a:t>
            </a:r>
          </a:p>
          <a:p>
            <a:r>
              <a:rPr lang="en-US" sz="1800" dirty="0" smtClean="0"/>
              <a:t>Majority of data and analysis codes are in </a:t>
            </a:r>
            <a:r>
              <a:rPr lang="en-US" sz="1800" u="sng" dirty="0" smtClean="0"/>
              <a:t>IMAS format</a:t>
            </a:r>
          </a:p>
          <a:p>
            <a:r>
              <a:rPr lang="en-US" sz="1800" dirty="0" smtClean="0"/>
              <a:t>List of </a:t>
            </a:r>
            <a:r>
              <a:rPr lang="en-US" sz="1800" u="sng" dirty="0" smtClean="0"/>
              <a:t>pulses for ETS</a:t>
            </a:r>
            <a:r>
              <a:rPr lang="en-US" sz="1800" dirty="0" smtClean="0"/>
              <a:t> modelling</a:t>
            </a:r>
          </a:p>
          <a:p>
            <a:r>
              <a:rPr lang="en-US" sz="1800" dirty="0" smtClean="0"/>
              <a:t>Getting involved with WEST programme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856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MHD stability : </a:t>
            </a:r>
            <a:r>
              <a:rPr lang="en-US" sz="2000" dirty="0" smtClean="0"/>
              <a:t>a </a:t>
            </a:r>
            <a:r>
              <a:rPr lang="en-US" sz="2000" dirty="0"/>
              <a:t>challenge for scenario development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a full W environment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47108" y="764704"/>
            <a:ext cx="6153084" cy="5616623"/>
            <a:chOff x="103906" y="601650"/>
            <a:chExt cx="4834858" cy="4419207"/>
          </a:xfrm>
        </p:grpSpPr>
        <p:grpSp>
          <p:nvGrpSpPr>
            <p:cNvPr id="5" name="Groupe 4"/>
            <p:cNvGrpSpPr/>
            <p:nvPr/>
          </p:nvGrpSpPr>
          <p:grpSpPr>
            <a:xfrm>
              <a:off x="184680" y="3567984"/>
              <a:ext cx="3414739" cy="1452873"/>
              <a:chOff x="-2025714" y="3517493"/>
              <a:chExt cx="2354080" cy="1452873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-1853933" y="4785700"/>
                <a:ext cx="2036387" cy="184666"/>
                <a:chOff x="-1853933" y="4785700"/>
                <a:chExt cx="2036387" cy="184666"/>
              </a:xfrm>
            </p:grpSpPr>
            <p:sp>
              <p:nvSpPr>
                <p:cNvPr id="28" name="ZoneTexte 27"/>
                <p:cNvSpPr txBox="1"/>
                <p:nvPr/>
              </p:nvSpPr>
              <p:spPr>
                <a:xfrm>
                  <a:off x="-1853933" y="4785700"/>
                  <a:ext cx="78548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-1527626" y="4785700"/>
                  <a:ext cx="78548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 smtClean="0"/>
                    <a:t>1</a:t>
                  </a:r>
                  <a:endParaRPr lang="en-US" sz="1200" dirty="0"/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-1201319" y="4785700"/>
                  <a:ext cx="78548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2</a:t>
                  </a:r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>
                  <a:off x="-875012" y="4785700"/>
                  <a:ext cx="78548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3</a:t>
                  </a:r>
                </a:p>
              </p:txBody>
            </p:sp>
            <p:sp>
              <p:nvSpPr>
                <p:cNvPr id="32" name="ZoneTexte 31"/>
                <p:cNvSpPr txBox="1"/>
                <p:nvPr/>
              </p:nvSpPr>
              <p:spPr>
                <a:xfrm>
                  <a:off x="-548705" y="4785700"/>
                  <a:ext cx="78548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4</a:t>
                  </a:r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>
                  <a:off x="-222399" y="4785700"/>
                  <a:ext cx="78548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103906" y="4785700"/>
                  <a:ext cx="78548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 smtClean="0"/>
                    <a:t>6</a:t>
                  </a:r>
                  <a:endParaRPr lang="en-US" sz="1200" dirty="0"/>
                </a:p>
              </p:txBody>
            </p:sp>
          </p:grpSp>
          <p:pic>
            <p:nvPicPr>
              <p:cNvPr id="20" name="Image 19"/>
              <p:cNvPicPr>
                <a:picLocks noChangeAspect="1"/>
              </p:cNvPicPr>
              <p:nvPr/>
            </p:nvPicPr>
            <p:blipFill rotWithShape="1">
              <a:blip r:embed="rId3"/>
              <a:srcRect l="7553" b="4292"/>
              <a:stretch/>
            </p:blipFill>
            <p:spPr>
              <a:xfrm>
                <a:off x="-1823720" y="3517493"/>
                <a:ext cx="2152086" cy="1302158"/>
              </a:xfrm>
              <a:prstGeom prst="rect">
                <a:avLst/>
              </a:prstGeom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-1884932" y="3518073"/>
                <a:ext cx="57839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/>
                  <a:t>5</a:t>
                </a:r>
                <a:endParaRPr lang="en-US" sz="1200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-1884932" y="3773343"/>
                <a:ext cx="57839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/>
                  <a:t>4</a:t>
                </a:r>
                <a:endParaRPr lang="en-US" sz="1200" dirty="0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-1884932" y="4038138"/>
                <a:ext cx="57839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/>
                  <a:t>3</a:t>
                </a:r>
                <a:endParaRPr lang="en-US" sz="1200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-1884932" y="4542434"/>
                <a:ext cx="57839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/>
                  <a:t>1</a:t>
                </a:r>
                <a:endParaRPr lang="en-US" sz="1200" dirty="0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-1884932" y="4287164"/>
                <a:ext cx="57839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/>
                  <a:t>2</a:t>
                </a:r>
                <a:endParaRPr lang="en-US" sz="1200" dirty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 rot="16200000">
                <a:off x="-2170924" y="4146272"/>
                <a:ext cx="426399" cy="1359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/>
                  <a:t>F (kHz)</a:t>
                </a:r>
                <a:endParaRPr lang="en-US" sz="12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-1818640" y="3608877"/>
                <a:ext cx="2128520" cy="121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06" y="601650"/>
              <a:ext cx="4834858" cy="314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510944" y="642479"/>
              <a:ext cx="374073" cy="4230489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15725" y="642479"/>
              <a:ext cx="248763" cy="4219731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011546" y="4195726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2/1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448679" y="4197763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2/1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681040" y="928310"/>
              <a:ext cx="881919" cy="293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P</a:t>
              </a:r>
              <a:r>
                <a:rPr lang="en-US" sz="1600" b="1" baseline="-25000" dirty="0" smtClean="0">
                  <a:solidFill>
                    <a:srgbClr val="00B050"/>
                  </a:solidFill>
                </a:rPr>
                <a:t>LH</a:t>
              </a:r>
              <a:r>
                <a:rPr lang="en-US" sz="1600" b="1" dirty="0" smtClean="0">
                  <a:solidFill>
                    <a:srgbClr val="00B050"/>
                  </a:solidFill>
                </a:rPr>
                <a:t> in MW</a:t>
              </a:r>
              <a:endParaRPr lang="en-US" sz="16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543928" y="1485771"/>
              <a:ext cx="1152327" cy="293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1600" b="1" baseline="-25000" dirty="0" err="1" smtClean="0">
                  <a:solidFill>
                    <a:srgbClr val="0000FF"/>
                  </a:solidFill>
                </a:rPr>
                <a:t>rad,bulk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 in MW</a:t>
              </a:r>
              <a:endParaRPr lang="en-US" sz="16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963099" y="1643927"/>
              <a:ext cx="726726" cy="293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</a:rPr>
                <a:t>I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in MA</a:t>
              </a:r>
              <a:endParaRPr lang="en-US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31838" y="1315211"/>
              <a:ext cx="1200062" cy="293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fueling Pa.m</a:t>
              </a:r>
              <a:r>
                <a:rPr lang="en-US" sz="1600" baseline="30000" dirty="0" smtClean="0"/>
                <a:t>3</a:t>
              </a:r>
              <a:r>
                <a:rPr lang="en-US" sz="1600" dirty="0" smtClean="0"/>
                <a:t>/s</a:t>
              </a:r>
              <a:endParaRPr lang="en-US" sz="16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11646" y="2473758"/>
              <a:ext cx="1149491" cy="293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</a:rPr>
                <a:t>&lt;n&gt; in 10</a:t>
              </a:r>
              <a:r>
                <a:rPr lang="en-US" sz="1600" b="1" baseline="30000" dirty="0" smtClean="0">
                  <a:solidFill>
                    <a:srgbClr val="0000FF"/>
                  </a:solidFill>
                </a:rPr>
                <a:t>19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m</a:t>
              </a:r>
              <a:r>
                <a:rPr lang="en-US" sz="1600" b="1" baseline="30000" dirty="0" smtClean="0">
                  <a:solidFill>
                    <a:srgbClr val="0000FF"/>
                  </a:solidFill>
                </a:rPr>
                <a:t>-3</a:t>
              </a:r>
              <a:endParaRPr lang="en-US" sz="1600" b="1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589293" y="2787050"/>
              <a:ext cx="1053165" cy="293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FF"/>
                  </a:solidFill>
                </a:rPr>
                <a:t>W</a:t>
              </a:r>
              <a:r>
                <a:rPr lang="en-US" sz="1600" b="1" baseline="-25000" dirty="0" smtClean="0">
                  <a:solidFill>
                    <a:srgbClr val="FF00FF"/>
                  </a:solidFill>
                </a:rPr>
                <a:t>MHD</a:t>
              </a:r>
              <a:r>
                <a:rPr lang="en-US" sz="1600" b="1" dirty="0" smtClean="0">
                  <a:solidFill>
                    <a:srgbClr val="FF00FF"/>
                  </a:solidFill>
                </a:rPr>
                <a:t> in 10</a:t>
              </a:r>
              <a:r>
                <a:rPr lang="en-US" sz="1600" b="1" baseline="30000" dirty="0" smtClean="0">
                  <a:solidFill>
                    <a:srgbClr val="FF00FF"/>
                  </a:solidFill>
                </a:rPr>
                <a:t>5</a:t>
              </a:r>
              <a:r>
                <a:rPr lang="en-US" sz="1600" b="1" dirty="0">
                  <a:solidFill>
                    <a:srgbClr val="FF00FF"/>
                  </a:solidFill>
                </a:rPr>
                <a:t>J</a:t>
              </a:r>
              <a:endParaRPr lang="en-US" sz="1600" b="1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652573" y="3237865"/>
              <a:ext cx="1317259" cy="293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T</a:t>
              </a:r>
              <a:r>
                <a:rPr lang="en-US" sz="1600" b="1" baseline="-25000" dirty="0" err="1" smtClean="0"/>
                <a:t>e</a:t>
              </a:r>
              <a:r>
                <a:rPr lang="en-US" sz="1600" b="1" dirty="0" smtClean="0"/>
                <a:t>(0) in </a:t>
              </a:r>
              <a:r>
                <a:rPr lang="en-US" sz="1600" b="1" dirty="0" err="1" smtClean="0"/>
                <a:t>keV</a:t>
              </a:r>
              <a:r>
                <a:rPr lang="en-US" sz="1600" b="1" dirty="0" smtClean="0"/>
                <a:t> -tbc-</a:t>
              </a:r>
              <a:endParaRPr lang="en-US" sz="1600" b="1" baseline="30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22516" y="642479"/>
              <a:ext cx="1334870" cy="2606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81" y="2866397"/>
            <a:ext cx="3267433" cy="1930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5294054" y="1397379"/>
            <a:ext cx="311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cooling factor max at </a:t>
            </a:r>
            <a:r>
              <a:rPr lang="en-US" smtClean="0"/>
              <a:t>~1keV</a:t>
            </a:r>
            <a:endParaRPr lang="en-US" dirty="0" smtClean="0"/>
          </a:p>
        </p:txBody>
      </p:sp>
      <p:sp>
        <p:nvSpPr>
          <p:cNvPr id="37" name="ZoneTexte 36"/>
          <p:cNvSpPr txBox="1"/>
          <p:nvPr/>
        </p:nvSpPr>
        <p:spPr>
          <a:xfrm>
            <a:off x="4680236" y="2255083"/>
            <a:ext cx="401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in JET-ILW </a:t>
            </a:r>
            <a:r>
              <a:rPr lang="en-US" sz="1600" dirty="0" smtClean="0"/>
              <a:t>[</a:t>
            </a:r>
            <a:r>
              <a:rPr lang="fr-FR" sz="1600" dirty="0" smtClean="0"/>
              <a:t>Challis EPS2019, </a:t>
            </a:r>
            <a:r>
              <a:rPr lang="fr-FR" sz="1600" dirty="0" err="1" smtClean="0"/>
              <a:t>sub</a:t>
            </a:r>
            <a:r>
              <a:rPr lang="fr-FR" sz="1600" dirty="0" smtClean="0"/>
              <a:t>. NF2020]</a:t>
            </a:r>
            <a:endParaRPr lang="en-US" sz="1600" dirty="0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7552706" y="3342098"/>
            <a:ext cx="40750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7960210" y="3183868"/>
            <a:ext cx="10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flatter </a:t>
            </a:r>
            <a:r>
              <a:rPr lang="en-US" dirty="0" smtClean="0">
                <a:solidFill>
                  <a:srgbClr val="0000FF"/>
                </a:solidFill>
              </a:rPr>
              <a:t>j(r)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7354670" y="4597891"/>
            <a:ext cx="40750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7831993" y="4390744"/>
            <a:ext cx="114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disruption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7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544253" y="6201598"/>
            <a:ext cx="470958" cy="1077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05065" y="5392359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2/1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31807" y="5394396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2/1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3904" y="5229200"/>
            <a:ext cx="7468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early </a:t>
            </a:r>
            <a:r>
              <a:rPr lang="en-US" b="1" dirty="0" smtClean="0"/>
              <a:t>N</a:t>
            </a:r>
            <a:r>
              <a:rPr lang="en-US" b="1" baseline="-25000" dirty="0" smtClean="0"/>
              <a:t>2</a:t>
            </a:r>
            <a:r>
              <a:rPr lang="en-US" b="1" dirty="0" smtClean="0"/>
              <a:t> seeding </a:t>
            </a:r>
            <a:r>
              <a:rPr lang="en-US" dirty="0" smtClean="0"/>
              <a:t>for larger </a:t>
            </a:r>
            <a:r>
              <a:rPr lang="en-US" b="1" smtClean="0"/>
              <a:t>edge </a:t>
            </a:r>
            <a:r>
              <a:rPr lang="en-US" b="1" smtClean="0">
                <a:latin typeface="Symbol" panose="05050102010706020507" pitchFamily="18" charset="2"/>
              </a:rPr>
              <a:t>h</a:t>
            </a:r>
            <a:r>
              <a:rPr lang="en-US"/>
              <a:t> 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b="1" smtClean="0"/>
              <a:t>peaked j</a:t>
            </a:r>
            <a:r>
              <a:rPr lang="en-US"/>
              <a:t> 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b="1" smtClean="0"/>
              <a:t>hotter core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Then permanent trade-off: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Density as low as possible to </a:t>
            </a:r>
            <a:r>
              <a:rPr lang="en-US" b="1" dirty="0" smtClean="0"/>
              <a:t>maximize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e</a:t>
            </a:r>
            <a:r>
              <a:rPr lang="en-US" b="1" dirty="0" smtClean="0"/>
              <a:t>(0)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While maintaining a good </a:t>
            </a:r>
            <a:r>
              <a:rPr lang="en-US" b="1" dirty="0" smtClean="0"/>
              <a:t>LHCD coupling </a:t>
            </a:r>
            <a:r>
              <a:rPr lang="en-US" dirty="0" smtClean="0"/>
              <a:t>(reflected power &lt; 5%)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02852" y="1949460"/>
            <a:ext cx="1334870" cy="2606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re 5"/>
          <p:cNvSpPr txBox="1">
            <a:spLocks/>
          </p:cNvSpPr>
          <p:nvPr/>
        </p:nvSpPr>
        <p:spPr>
          <a:xfrm>
            <a:off x="830580" y="-24021"/>
            <a:ext cx="7517354" cy="626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 smtClean="0"/>
              <a:t>Avoiding (2,1) modes by maximizing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(0) and j peaking :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early N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seeding as an actuator</a:t>
            </a:r>
            <a:endParaRPr lang="en-US" sz="18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57239" y="1058755"/>
            <a:ext cx="7035041" cy="4170445"/>
            <a:chOff x="1" y="564777"/>
            <a:chExt cx="6237721" cy="3348539"/>
          </a:xfrm>
        </p:grpSpPr>
        <p:sp>
          <p:nvSpPr>
            <p:cNvPr id="12" name="Rectangle 11"/>
            <p:cNvSpPr/>
            <p:nvPr/>
          </p:nvSpPr>
          <p:spPr>
            <a:xfrm>
              <a:off x="308683" y="3062430"/>
              <a:ext cx="1128097" cy="114300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60845" y="2526669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/>
                  </a:solidFill>
                </a:rPr>
                <a:t>N</a:t>
              </a:r>
              <a:r>
                <a:rPr lang="en-US" sz="1200" baseline="-25000" dirty="0" smtClean="0">
                  <a:solidFill>
                    <a:schemeClr val="accent2"/>
                  </a:solidFill>
                </a:rPr>
                <a:t>2</a:t>
              </a:r>
              <a:r>
                <a:rPr lang="en-US" sz="1200" dirty="0" smtClean="0">
                  <a:solidFill>
                    <a:schemeClr val="accent2"/>
                  </a:solidFill>
                </a:rPr>
                <a:t> seeding</a:t>
              </a:r>
            </a:p>
            <a:p>
              <a:r>
                <a:rPr lang="en-US" sz="1200" dirty="0" smtClean="0">
                  <a:solidFill>
                    <a:schemeClr val="accent2"/>
                  </a:solidFill>
                </a:rPr>
                <a:t>Pa.m</a:t>
              </a:r>
              <a:r>
                <a:rPr lang="en-US" sz="1200" baseline="30000" dirty="0" smtClean="0">
                  <a:solidFill>
                    <a:schemeClr val="accent2"/>
                  </a:solidFill>
                </a:rPr>
                <a:t>3</a:t>
              </a:r>
              <a:r>
                <a:rPr lang="en-US" sz="1200" dirty="0" smtClean="0">
                  <a:solidFill>
                    <a:schemeClr val="accent2"/>
                  </a:solidFill>
                </a:rPr>
                <a:t>/s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836387" y="1810961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50"/>
                  </a:solidFill>
                </a:rPr>
                <a:t>P</a:t>
              </a:r>
              <a:r>
                <a:rPr lang="en-US" sz="1200" b="1" baseline="-25000" dirty="0" smtClean="0">
                  <a:solidFill>
                    <a:srgbClr val="00B050"/>
                  </a:solidFill>
                </a:rPr>
                <a:t>LH</a:t>
              </a:r>
              <a:r>
                <a:rPr lang="en-US" sz="1200" b="1" dirty="0" smtClean="0">
                  <a:solidFill>
                    <a:srgbClr val="00B050"/>
                  </a:solidFill>
                </a:rPr>
                <a:t> in MW</a:t>
              </a:r>
              <a:endParaRPr lang="en-US" sz="12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968145" y="2392984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FF"/>
                  </a:solidFill>
                </a:rPr>
                <a:t>P</a:t>
              </a:r>
              <a:r>
                <a:rPr lang="en-US" sz="1200" b="1" baseline="-25000" dirty="0" smtClean="0">
                  <a:solidFill>
                    <a:srgbClr val="FF00FF"/>
                  </a:solidFill>
                </a:rPr>
                <a:t>IC</a:t>
              </a:r>
              <a:r>
                <a:rPr lang="en-US" sz="1200" b="1" dirty="0" smtClean="0">
                  <a:solidFill>
                    <a:srgbClr val="FF00FF"/>
                  </a:solidFill>
                </a:rPr>
                <a:t> in MW</a:t>
              </a:r>
              <a:endParaRPr lang="en-US" sz="1200" b="1" baseline="-25000" dirty="0">
                <a:solidFill>
                  <a:srgbClr val="FF00FF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866845" y="2037202"/>
              <a:ext cx="10849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1200" b="1" baseline="-25000" dirty="0" err="1" smtClean="0">
                  <a:solidFill>
                    <a:srgbClr val="0000FF"/>
                  </a:solidFill>
                </a:rPr>
                <a:t>rad,bulk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 in MW</a:t>
              </a:r>
              <a:endParaRPr lang="en-US" sz="12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697741" y="2849251"/>
              <a:ext cx="7008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I</a:t>
              </a:r>
              <a:r>
                <a:rPr lang="en-US" sz="1200" b="1" baseline="-25000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in MA</a:t>
              </a:r>
              <a:endParaRPr lang="en-US" sz="12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323234" y="2728223"/>
              <a:ext cx="1162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fueling Pa.m</a:t>
              </a:r>
              <a:r>
                <a:rPr lang="en-US" sz="1200" baseline="30000" dirty="0" smtClean="0"/>
                <a:t>3</a:t>
              </a:r>
              <a:r>
                <a:rPr lang="en-US" sz="1200" dirty="0" smtClean="0"/>
                <a:t>/s</a:t>
              </a:r>
              <a:endParaRPr lang="en-US" sz="12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977246" y="2058699"/>
              <a:ext cx="899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T</a:t>
              </a:r>
              <a:r>
                <a:rPr lang="en-US" dirty="0" smtClean="0"/>
                <a:t>=3.6T</a:t>
              </a:r>
            </a:p>
            <a:p>
              <a:r>
                <a:rPr lang="en-US" dirty="0" smtClean="0"/>
                <a:t>q</a:t>
              </a:r>
              <a:r>
                <a:rPr lang="en-US" baseline="-25000" dirty="0" smtClean="0"/>
                <a:t>95</a:t>
              </a:r>
              <a:r>
                <a:rPr lang="en-US" dirty="0" smtClean="0"/>
                <a:t>=4.5</a:t>
              </a:r>
              <a:endParaRPr lang="en-US" dirty="0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64777"/>
              <a:ext cx="6010577" cy="334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Connecteur droit avec flèche 31"/>
            <p:cNvCxnSpPr/>
            <p:nvPr/>
          </p:nvCxnSpPr>
          <p:spPr>
            <a:xfrm>
              <a:off x="1813842" y="2736449"/>
              <a:ext cx="0" cy="16625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V="1">
              <a:off x="1009816" y="3415850"/>
              <a:ext cx="0" cy="14893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308683" y="1865797"/>
              <a:ext cx="1128097" cy="114300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60845" y="1330036"/>
              <a:ext cx="953994" cy="469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/>
                  </a:solidFill>
                </a:rPr>
                <a:t>N</a:t>
              </a:r>
              <a:r>
                <a:rPr lang="en-US" sz="1600" baseline="-25000" dirty="0" smtClean="0">
                  <a:solidFill>
                    <a:schemeClr val="accent2"/>
                  </a:solidFill>
                </a:rPr>
                <a:t>2</a:t>
              </a:r>
              <a:r>
                <a:rPr lang="en-US" sz="1600" dirty="0" smtClean="0">
                  <a:solidFill>
                    <a:schemeClr val="accent2"/>
                  </a:solidFill>
                </a:rPr>
                <a:t> seeding</a:t>
              </a:r>
            </a:p>
            <a:p>
              <a:r>
                <a:rPr lang="en-US" sz="1600" dirty="0" smtClean="0">
                  <a:solidFill>
                    <a:schemeClr val="accent2"/>
                  </a:solidFill>
                </a:rPr>
                <a:t>Pa.m</a:t>
              </a:r>
              <a:r>
                <a:rPr lang="en-US" sz="1600" baseline="30000" dirty="0" smtClean="0">
                  <a:solidFill>
                    <a:schemeClr val="accent2"/>
                  </a:solidFill>
                </a:rPr>
                <a:t>3</a:t>
              </a:r>
              <a:r>
                <a:rPr lang="en-US" sz="1600" dirty="0" smtClean="0">
                  <a:solidFill>
                    <a:schemeClr val="accent2"/>
                  </a:solidFill>
                </a:rPr>
                <a:t>/s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2836387" y="614328"/>
              <a:ext cx="936938" cy="271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P</a:t>
              </a:r>
              <a:r>
                <a:rPr lang="en-US" sz="1600" b="1" baseline="-25000" dirty="0" smtClean="0">
                  <a:solidFill>
                    <a:srgbClr val="00B050"/>
                  </a:solidFill>
                </a:rPr>
                <a:t>LH</a:t>
              </a:r>
              <a:r>
                <a:rPr lang="en-US" sz="1600" b="1" dirty="0" smtClean="0">
                  <a:solidFill>
                    <a:srgbClr val="00B050"/>
                  </a:solidFill>
                </a:rPr>
                <a:t> in MW</a:t>
              </a:r>
              <a:endParaRPr lang="en-US" sz="16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968145" y="1196351"/>
              <a:ext cx="905668" cy="271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FF"/>
                  </a:solidFill>
                </a:rPr>
                <a:t>P</a:t>
              </a:r>
              <a:r>
                <a:rPr lang="en-US" sz="1600" b="1" baseline="-25000" dirty="0" smtClean="0">
                  <a:solidFill>
                    <a:srgbClr val="FF00FF"/>
                  </a:solidFill>
                </a:rPr>
                <a:t>IC</a:t>
              </a:r>
              <a:r>
                <a:rPr lang="en-US" sz="1600" b="1" dirty="0" smtClean="0">
                  <a:solidFill>
                    <a:srgbClr val="FF00FF"/>
                  </a:solidFill>
                </a:rPr>
                <a:t> in MW</a:t>
              </a:r>
              <a:endParaRPr lang="en-US" sz="1600" b="1" baseline="-25000" dirty="0">
                <a:solidFill>
                  <a:srgbClr val="FF00FF"/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866845" y="840569"/>
              <a:ext cx="1224217" cy="271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1600" b="1" baseline="-25000" dirty="0" err="1" smtClean="0">
                  <a:solidFill>
                    <a:srgbClr val="0000FF"/>
                  </a:solidFill>
                </a:rPr>
                <a:t>rad,bulk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 in MW</a:t>
              </a:r>
              <a:endParaRPr lang="en-US" sz="16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697741" y="1652618"/>
              <a:ext cx="772064" cy="271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</a:rPr>
                <a:t>I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in MA</a:t>
              </a:r>
              <a:endParaRPr lang="en-US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323234" y="1531590"/>
              <a:ext cx="1274930" cy="271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fueling Pa.m</a:t>
              </a:r>
              <a:r>
                <a:rPr lang="en-US" sz="1600" baseline="30000" dirty="0" smtClean="0"/>
                <a:t>3</a:t>
              </a:r>
              <a:r>
                <a:rPr lang="en-US" sz="1600" dirty="0" smtClean="0"/>
                <a:t>/s</a:t>
              </a:r>
              <a:endParaRPr lang="en-US" sz="16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968145" y="2431547"/>
              <a:ext cx="1221203" cy="271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</a:rPr>
                <a:t>&lt;n&gt; in 10</a:t>
              </a:r>
              <a:r>
                <a:rPr lang="en-US" sz="1600" b="1" baseline="30000" dirty="0" smtClean="0">
                  <a:solidFill>
                    <a:srgbClr val="0000FF"/>
                  </a:solidFill>
                </a:rPr>
                <a:t>19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m</a:t>
              </a:r>
              <a:r>
                <a:rPr lang="en-US" sz="1600" b="1" baseline="30000" dirty="0" smtClean="0">
                  <a:solidFill>
                    <a:srgbClr val="0000FF"/>
                  </a:solidFill>
                </a:rPr>
                <a:t>-3</a:t>
              </a:r>
              <a:endParaRPr lang="en-US" sz="1600" b="1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241618" y="2783041"/>
              <a:ext cx="1118868" cy="271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FF"/>
                  </a:solidFill>
                </a:rPr>
                <a:t>W</a:t>
              </a:r>
              <a:r>
                <a:rPr lang="en-US" sz="1600" b="1" baseline="-25000" dirty="0" smtClean="0">
                  <a:solidFill>
                    <a:srgbClr val="FF00FF"/>
                  </a:solidFill>
                </a:rPr>
                <a:t>MHD</a:t>
              </a:r>
              <a:r>
                <a:rPr lang="en-US" sz="1600" b="1" dirty="0" smtClean="0">
                  <a:solidFill>
                    <a:srgbClr val="FF00FF"/>
                  </a:solidFill>
                </a:rPr>
                <a:t> in 10</a:t>
              </a:r>
              <a:r>
                <a:rPr lang="en-US" sz="1600" b="1" baseline="30000" dirty="0" smtClean="0">
                  <a:solidFill>
                    <a:srgbClr val="FF00FF"/>
                  </a:solidFill>
                </a:rPr>
                <a:t>5</a:t>
              </a:r>
              <a:r>
                <a:rPr lang="en-US" sz="1600" b="1" dirty="0">
                  <a:solidFill>
                    <a:srgbClr val="FF00FF"/>
                  </a:solidFill>
                </a:rPr>
                <a:t>J</a:t>
              </a:r>
              <a:endParaRPr lang="en-US" sz="1600" b="1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050299" y="3026586"/>
              <a:ext cx="1399438" cy="271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T</a:t>
              </a:r>
              <a:r>
                <a:rPr lang="en-US" sz="1600" b="1" baseline="-25000" dirty="0" err="1" smtClean="0"/>
                <a:t>e</a:t>
              </a:r>
              <a:r>
                <a:rPr lang="en-US" sz="1600" b="1" dirty="0" smtClean="0"/>
                <a:t>(0) in </a:t>
              </a:r>
              <a:r>
                <a:rPr lang="en-US" sz="1600" b="1" dirty="0" err="1" smtClean="0"/>
                <a:t>keV</a:t>
              </a:r>
              <a:r>
                <a:rPr lang="en-US" sz="1600" b="1" dirty="0" smtClean="0"/>
                <a:t> -tbc-</a:t>
              </a:r>
              <a:endParaRPr lang="en-US" sz="1600" b="1" baseline="30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02852" y="752827"/>
              <a:ext cx="1334870" cy="2606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977246" y="862066"/>
              <a:ext cx="899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T</a:t>
              </a:r>
              <a:r>
                <a:rPr lang="en-US" dirty="0" smtClean="0"/>
                <a:t>=3.6T</a:t>
              </a:r>
            </a:p>
            <a:p>
              <a:r>
                <a:rPr lang="en-US" dirty="0" smtClean="0"/>
                <a:t>q</a:t>
              </a:r>
              <a:r>
                <a:rPr lang="en-US" baseline="-25000" dirty="0" smtClean="0"/>
                <a:t>95</a:t>
              </a:r>
              <a:r>
                <a:rPr lang="en-US" dirty="0" smtClean="0"/>
                <a:t>=4.5</a:t>
              </a:r>
              <a:endParaRPr lang="en-US" dirty="0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6883837" y="1465457"/>
            <a:ext cx="2165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 IC antennas</a:t>
            </a:r>
            <a:r>
              <a:rPr lang="en-US" sz="1600" smtClean="0"/>
              <a:t>: 3.2 </a:t>
            </a:r>
            <a:r>
              <a:rPr lang="en-US" sz="1600" dirty="0" smtClean="0"/>
              <a:t>MW</a:t>
            </a:r>
          </a:p>
          <a:p>
            <a:r>
              <a:rPr lang="en-US" sz="1600" dirty="0" smtClean="0"/>
              <a:t>2 LH launchers</a:t>
            </a:r>
            <a:r>
              <a:rPr lang="en-US" sz="1600" smtClean="0"/>
              <a:t>: 4.8 </a:t>
            </a:r>
            <a:r>
              <a:rPr lang="en-US" sz="1600" dirty="0" smtClean="0"/>
              <a:t>MW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8 MW RF power</a:t>
            </a:r>
          </a:p>
          <a:p>
            <a:r>
              <a:rPr lang="en-US" sz="1600" dirty="0" err="1" smtClean="0"/>
              <a:t>f</a:t>
            </a:r>
            <a:r>
              <a:rPr lang="en-US" sz="1600" baseline="-25000" dirty="0" err="1" smtClean="0"/>
              <a:t>rad,bulk</a:t>
            </a:r>
            <a:r>
              <a:rPr lang="en-US" sz="1600" dirty="0" smtClean="0"/>
              <a:t>=47%</a:t>
            </a:r>
          </a:p>
          <a:p>
            <a:r>
              <a:rPr lang="en-US" sz="1600" dirty="0" smtClean="0"/>
              <a:t>Max so far 9.2 MW </a:t>
            </a:r>
            <a:endParaRPr lang="en-US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563426" y="3718064"/>
            <a:ext cx="252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[</a:t>
            </a:r>
            <a:r>
              <a:rPr lang="fr-FR" sz="1400" dirty="0" err="1" smtClean="0"/>
              <a:t>Helou</a:t>
            </a:r>
            <a:r>
              <a:rPr lang="fr-FR" sz="1400" dirty="0" smtClean="0"/>
              <a:t> </a:t>
            </a:r>
            <a:r>
              <a:rPr lang="fr-FR" sz="1400" dirty="0"/>
              <a:t>RF </a:t>
            </a:r>
            <a:r>
              <a:rPr lang="fr-FR" sz="1400" dirty="0" err="1"/>
              <a:t>topical</a:t>
            </a:r>
            <a:r>
              <a:rPr lang="fr-FR" sz="1400" dirty="0"/>
              <a:t> </a:t>
            </a:r>
            <a:r>
              <a:rPr lang="fr-FR" sz="1400" dirty="0" smtClean="0"/>
              <a:t>2019]</a:t>
            </a:r>
            <a:endParaRPr lang="fr-FR" sz="1400" dirty="0"/>
          </a:p>
          <a:p>
            <a:r>
              <a:rPr lang="fr-FR" sz="1400" dirty="0" smtClean="0"/>
              <a:t>[</a:t>
            </a:r>
            <a:r>
              <a:rPr lang="fr-FR" sz="1400" dirty="0"/>
              <a:t>Delpech RF </a:t>
            </a:r>
            <a:r>
              <a:rPr lang="fr-FR" sz="1400" dirty="0" err="1"/>
              <a:t>topical</a:t>
            </a:r>
            <a:r>
              <a:rPr lang="fr-FR" sz="1400" dirty="0"/>
              <a:t> 2019</a:t>
            </a:r>
            <a:r>
              <a:rPr lang="fr-FR" sz="1400" dirty="0" smtClean="0"/>
              <a:t>]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4315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26136</TotalTime>
  <Words>1557</Words>
  <Application>Microsoft Office PowerPoint</Application>
  <PresentationFormat>Affichage à l'écran (4:3)</PresentationFormat>
  <Paragraphs>244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 Neue</vt:lpstr>
      <vt:lpstr>Symbol</vt:lpstr>
      <vt:lpstr>Wingdings</vt:lpstr>
      <vt:lpstr>Office Theme</vt:lpstr>
      <vt:lpstr>Modelling needs in the WEST programme</vt:lpstr>
      <vt:lpstr>W divertor, superconducting, actively cooled tokamak phase 1 completed, preparing phase 2</vt:lpstr>
      <vt:lpstr>Outline</vt:lpstr>
      <vt:lpstr>Challenge of H mode access in a W radiating environment</vt:lpstr>
      <vt:lpstr>Outline</vt:lpstr>
      <vt:lpstr>Density control and no W accumulation up to 55s</vt:lpstr>
      <vt:lpstr>Outline</vt:lpstr>
      <vt:lpstr>MHD stability : a challenge for scenario development  in a full W environment </vt:lpstr>
      <vt:lpstr>Présentation PowerPoint</vt:lpstr>
      <vt:lpstr>On ohmic phase: Increasing edge Zeff allows to raise Te(0) and avoid MHD</vt:lpstr>
      <vt:lpstr>Outline</vt:lpstr>
      <vt:lpstr>Understand ICRH impact on core plasma: Te(0) vs Ti(0)</vt:lpstr>
      <vt:lpstr>Outline</vt:lpstr>
      <vt:lpstr>WEST processed data are natively stored in IMAS format</vt:lpstr>
      <vt:lpstr>Outline</vt:lpstr>
      <vt:lpstr>WEST modelling needs </vt:lpstr>
      <vt:lpstr>Outline</vt:lpstr>
      <vt:lpstr>How to get involved in WEST programme preparation?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GIRUZZI Gerardo 128281</cp:lastModifiedBy>
  <cp:revision>353</cp:revision>
  <cp:lastPrinted>2019-01-31T09:36:05Z</cp:lastPrinted>
  <dcterms:created xsi:type="dcterms:W3CDTF">2014-10-27T16:40:37Z</dcterms:created>
  <dcterms:modified xsi:type="dcterms:W3CDTF">2020-02-24T10:48:28Z</dcterms:modified>
</cp:coreProperties>
</file>