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681" r:id="rId2"/>
    <p:sldId id="788" r:id="rId3"/>
    <p:sldId id="807" r:id="rId4"/>
    <p:sldId id="816" r:id="rId5"/>
    <p:sldId id="768" r:id="rId6"/>
    <p:sldId id="800" r:id="rId7"/>
    <p:sldId id="808" r:id="rId8"/>
    <p:sldId id="814" r:id="rId9"/>
    <p:sldId id="809" r:id="rId10"/>
    <p:sldId id="810" r:id="rId11"/>
    <p:sldId id="806" r:id="rId12"/>
    <p:sldId id="811" r:id="rId13"/>
    <p:sldId id="812" r:id="rId14"/>
    <p:sldId id="813" r:id="rId15"/>
    <p:sldId id="815" r:id="rId16"/>
  </p:sldIdLst>
  <p:sldSz cx="9144000" cy="6858000" type="screen4x3"/>
  <p:notesSz cx="6797675" cy="98726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CECFF"/>
    <a:srgbClr val="FFCDCD"/>
    <a:srgbClr val="E1F4FF"/>
    <a:srgbClr val="FFE5E5"/>
    <a:srgbClr val="FFEFEF"/>
    <a:srgbClr val="FFDDDD"/>
    <a:srgbClr val="E7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 autoAdjust="0"/>
    <p:restoredTop sz="94650" autoAdjust="0"/>
  </p:normalViewPr>
  <p:slideViewPr>
    <p:cSldViewPr snapToGrid="0">
      <p:cViewPr varScale="1">
        <p:scale>
          <a:sx n="63" d="100"/>
          <a:sy n="63" d="100"/>
        </p:scale>
        <p:origin x="131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-1002"/>
    </p:cViewPr>
  </p:sorterViewPr>
  <p:notesViewPr>
    <p:cSldViewPr snapToGrid="0">
      <p:cViewPr varScale="1">
        <p:scale>
          <a:sx n="74" d="100"/>
          <a:sy n="74" d="100"/>
        </p:scale>
        <p:origin x="-1392" y="-104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F98DB46-E1C4-4139-87C0-D698072A0E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984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3D4597E-9FA8-4D2B-993C-3FF5595B4C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439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798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96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076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08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74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32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963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30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09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85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76263" y="1268413"/>
            <a:ext cx="8172450" cy="4968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256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52388"/>
            <a:ext cx="2043113" cy="6184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76263" y="52388"/>
            <a:ext cx="5976937" cy="6184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92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6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Test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8" y="5947989"/>
            <a:ext cx="2215299" cy="6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69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263" y="1268413"/>
            <a:ext cx="8172450" cy="496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72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466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6263" y="1268413"/>
            <a:ext cx="4010025" cy="49688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38688" y="1268413"/>
            <a:ext cx="4010025" cy="49688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65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0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00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539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034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0445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61950" y="41275"/>
            <a:ext cx="67325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9" name="Espace réservé du pied de page 9"/>
          <p:cNvSpPr txBox="1">
            <a:spLocks noGrp="1"/>
          </p:cNvSpPr>
          <p:nvPr userDrawn="1"/>
        </p:nvSpPr>
        <p:spPr bwMode="auto">
          <a:xfrm>
            <a:off x="2795859" y="6463920"/>
            <a:ext cx="5191913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000" baseline="0" smtClean="0">
                <a:solidFill>
                  <a:srgbClr val="666666"/>
                </a:solidFill>
                <a:latin typeface="Arial" charset="0"/>
              </a:rPr>
              <a:t>G. Giruzzi</a:t>
            </a:r>
            <a:r>
              <a:rPr lang="fr-FR" sz="1000" smtClean="0">
                <a:solidFill>
                  <a:srgbClr val="666666"/>
                </a:solidFill>
                <a:latin typeface="Arial" charset="0"/>
              </a:rPr>
              <a:t> </a:t>
            </a:r>
            <a:r>
              <a:rPr lang="fr-FR" sz="1000" dirty="0" smtClean="0">
                <a:solidFill>
                  <a:srgbClr val="666666"/>
                </a:solidFill>
                <a:latin typeface="Arial" charset="0"/>
              </a:rPr>
              <a:t>| WPCD </a:t>
            </a:r>
            <a:r>
              <a:rPr lang="fr-FR" sz="1000" dirty="0" err="1" smtClean="0">
                <a:solidFill>
                  <a:srgbClr val="666666"/>
                </a:solidFill>
                <a:latin typeface="Arial" charset="0"/>
              </a:rPr>
              <a:t>Annual</a:t>
            </a:r>
            <a:r>
              <a:rPr lang="fr-FR" sz="1000" dirty="0" smtClean="0">
                <a:solidFill>
                  <a:srgbClr val="666666"/>
                </a:solidFill>
                <a:latin typeface="Arial" charset="0"/>
              </a:rPr>
              <a:t> Planning Meeting </a:t>
            </a:r>
            <a:r>
              <a:rPr lang="fr-FR" sz="1000" smtClean="0">
                <a:solidFill>
                  <a:srgbClr val="666666"/>
                </a:solidFill>
                <a:latin typeface="Arial" charset="0"/>
              </a:rPr>
              <a:t>| </a:t>
            </a:r>
            <a:r>
              <a:rPr lang="fr-FR" sz="1000" baseline="0" smtClean="0">
                <a:solidFill>
                  <a:srgbClr val="666666"/>
                </a:solidFill>
                <a:latin typeface="Arial" charset="0"/>
              </a:rPr>
              <a:t>ENEA (Frascati) </a:t>
            </a:r>
            <a:r>
              <a:rPr lang="fr-FR" sz="1000" smtClean="0">
                <a:solidFill>
                  <a:srgbClr val="666666"/>
                </a:solidFill>
                <a:latin typeface="Arial" charset="0"/>
              </a:rPr>
              <a:t>24-28 </a:t>
            </a:r>
            <a:r>
              <a:rPr lang="fr-FR" sz="1000" err="1" smtClean="0">
                <a:solidFill>
                  <a:srgbClr val="666666"/>
                </a:solidFill>
                <a:latin typeface="Arial" charset="0"/>
              </a:rPr>
              <a:t>Feb</a:t>
            </a:r>
            <a:r>
              <a:rPr lang="fr-FR" sz="1000" smtClean="0">
                <a:solidFill>
                  <a:srgbClr val="666666"/>
                </a:solidFill>
                <a:latin typeface="Arial" charset="0"/>
              </a:rPr>
              <a:t> 2020</a:t>
            </a:r>
            <a:endParaRPr lang="fr-FR" sz="1000" dirty="0" smtClean="0">
              <a:solidFill>
                <a:srgbClr val="666666"/>
              </a:solidFill>
              <a:latin typeface="Arial" charset="0"/>
            </a:endParaRPr>
          </a:p>
        </p:txBody>
      </p:sp>
      <p:sp>
        <p:nvSpPr>
          <p:cNvPr id="10" name="Espace réservé du numéro de diapositive 8"/>
          <p:cNvSpPr txBox="1">
            <a:spLocks noGrp="1"/>
          </p:cNvSpPr>
          <p:nvPr userDrawn="1"/>
        </p:nvSpPr>
        <p:spPr bwMode="auto">
          <a:xfrm>
            <a:off x="7891463" y="6456363"/>
            <a:ext cx="120173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000" dirty="0" smtClean="0">
                <a:solidFill>
                  <a:srgbClr val="666666"/>
                </a:solidFill>
                <a:latin typeface="Arial" charset="0"/>
              </a:rPr>
              <a:t>|  PAGE </a:t>
            </a:r>
            <a:fld id="{3CA59D44-1796-4223-BCE1-B06A40B30F21}" type="slidenum">
              <a:rPr lang="fr-FR" sz="1000" smtClean="0">
                <a:solidFill>
                  <a:srgbClr val="666666"/>
                </a:solidFill>
                <a:latin typeface="Arial" charset="0"/>
              </a:rPr>
              <a:pPr eaLnBrk="1" hangingPunct="1">
                <a:defRPr/>
              </a:pPr>
              <a:t>‹N°›</a:t>
            </a:fld>
            <a:endParaRPr lang="fr-FR" sz="1000" dirty="0" smtClean="0">
              <a:solidFill>
                <a:srgbClr val="666666"/>
              </a:solidFill>
              <a:latin typeface="Arial" charset="0"/>
            </a:endParaRPr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6526213"/>
            <a:ext cx="111918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1" name="Picture 3" descr="EurofusionDisc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15888"/>
            <a:ext cx="458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pitchFamily="34" charset="0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>
          <a:solidFill>
            <a:srgbClr val="666666"/>
          </a:solidFill>
          <a:latin typeface="+mn-lt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pitchFamily="34" charset="0"/>
        <a:defRPr sz="1600">
          <a:solidFill>
            <a:srgbClr val="666666"/>
          </a:solidFill>
          <a:latin typeface="+mn-lt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>
          <a:solidFill>
            <a:srgbClr val="666666"/>
          </a:solidFill>
          <a:latin typeface="+mn-lt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pitchFamily="34" charset="0"/>
        <a:buChar char="-"/>
        <a:defRPr sz="1600">
          <a:solidFill>
            <a:srgbClr val="666666"/>
          </a:solidFill>
          <a:latin typeface="+mn-lt"/>
        </a:defRPr>
      </a:lvl5pPr>
      <a:lvl6pPr marL="15906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6pPr>
      <a:lvl7pPr marL="20478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7pPr>
      <a:lvl8pPr marL="25050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8pPr>
      <a:lvl9pPr marL="29622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psappm2020.wigner.mta.hu/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w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7" y="2348880"/>
            <a:ext cx="8297326" cy="1296144"/>
          </a:xfrm>
        </p:spPr>
        <p:txBody>
          <a:bodyPr/>
          <a:lstStyle/>
          <a:p>
            <a:r>
              <a:rPr lang="en-US" dirty="0"/>
              <a:t>Modelling needs in </a:t>
            </a:r>
            <a:r>
              <a:rPr lang="en-US"/>
              <a:t>the </a:t>
            </a:r>
            <a:r>
              <a:rPr lang="en-US" smtClean="0"/>
              <a:t>JT-60SA programme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5" y="4293096"/>
            <a:ext cx="7690131" cy="862000"/>
          </a:xfrm>
        </p:spPr>
        <p:txBody>
          <a:bodyPr>
            <a:normAutofit/>
          </a:bodyPr>
          <a:lstStyle/>
          <a:p>
            <a:r>
              <a:rPr lang="en-US" smtClean="0"/>
              <a:t>G. </a:t>
            </a:r>
            <a:r>
              <a:rPr lang="en-US"/>
              <a:t>Giruzzi, T. Bolzonella and </a:t>
            </a:r>
            <a:r>
              <a:rPr lang="en-US" smtClean="0"/>
              <a:t>the </a:t>
            </a:r>
            <a:r>
              <a:rPr lang="en-US" dirty="0" smtClean="0"/>
              <a:t>WPSA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35966" y="543338"/>
            <a:ext cx="6202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WPCD Annual Planning </a:t>
            </a:r>
            <a:r>
              <a:rPr lang="en-US" sz="2000">
                <a:solidFill>
                  <a:schemeClr val="bg1"/>
                </a:solidFill>
              </a:rPr>
              <a:t>meeting </a:t>
            </a:r>
            <a:r>
              <a:rPr lang="en-US" sz="2000" smtClean="0">
                <a:solidFill>
                  <a:schemeClr val="bg1"/>
                </a:solidFill>
              </a:rPr>
              <a:t>24-28/02/2020 ENEA, Frascati, </a:t>
            </a:r>
            <a:r>
              <a:rPr lang="en-US" sz="2000" dirty="0">
                <a:solidFill>
                  <a:schemeClr val="bg1"/>
                </a:solidFill>
              </a:rPr>
              <a:t>Italy </a:t>
            </a:r>
          </a:p>
        </p:txBody>
      </p:sp>
    </p:spTree>
    <p:extLst>
      <p:ext uri="{BB962C8B-B14F-4D97-AF65-F5344CB8AC3E}">
        <p14:creationId xmlns:p14="http://schemas.microsoft.com/office/powerpoint/2010/main" val="18174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WPSA: 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ast </a:t>
            </a:r>
            <a:r>
              <a:rPr lang="en-GB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ion </a:t>
            </a:r>
            <a:r>
              <a:rPr lang="fr-FR" altLang="fr-FR" smtClean="0"/>
              <a:t>modelling</a:t>
            </a:r>
            <a:endParaRPr lang="fr-FR" altLang="fr-FR" dirty="0" smtClean="0"/>
          </a:p>
        </p:txBody>
      </p:sp>
      <p:graphicFrame>
        <p:nvGraphicFramePr>
          <p:cNvPr id="10" name="Tableau 2"/>
          <p:cNvGraphicFramePr>
            <a:graphicFrameLocks noGrp="1"/>
          </p:cNvGraphicFramePr>
          <p:nvPr>
            <p:extLst/>
          </p:nvPr>
        </p:nvGraphicFramePr>
        <p:xfrm>
          <a:off x="410034" y="861135"/>
          <a:ext cx="8148040" cy="2825769"/>
        </p:xfrm>
        <a:graphic>
          <a:graphicData uri="http://schemas.openxmlformats.org/drawingml/2006/table">
            <a:tbl>
              <a:tblPr firstRow="1" firstCol="1" bandRow="1"/>
              <a:tblGrid>
                <a:gridCol w="5253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Deliverable description</a:t>
                      </a:r>
                      <a:endParaRPr lang="fr-FR" sz="18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Deliverable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owner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982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Modelling of fast ion distribution (ASCOT code)</a:t>
                      </a:r>
                      <a:endParaRPr lang="en-US" sz="1600" b="1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T. Kurki-Suonio (VTT)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73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Analysis of fast ion instabilities during flat-top and current ramp-up phases (LIGKA code)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	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P. Lauber (IPP)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73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Analysis of impact of fast ions on turbulence and transport</a:t>
                      </a:r>
                      <a:endParaRPr lang="en-US" sz="1600" b="1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D. </a:t>
                      </a:r>
                      <a:r>
                        <a:rPr lang="it-IT" sz="1600" b="0" i="0" u="none" strike="noStrike" baseline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Zarzoso</a:t>
                      </a:r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(CEA)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0" y="3849572"/>
            <a:ext cx="7829353" cy="2357814"/>
          </a:xfrm>
          <a:prstGeom prst="rect">
            <a:avLst/>
          </a:prstGeom>
        </p:spPr>
      </p:pic>
      <p:sp>
        <p:nvSpPr>
          <p:cNvPr id="5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7523876" y="6001353"/>
            <a:ext cx="162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F0"/>
                </a:solidFill>
              </a:rPr>
              <a:t>P</a:t>
            </a:r>
            <a:r>
              <a:rPr lang="en-US" sz="1600" b="1" smtClean="0">
                <a:solidFill>
                  <a:srgbClr val="00B0F0"/>
                </a:solidFill>
              </a:rPr>
              <a:t>. Lauber et al.</a:t>
            </a:r>
            <a:endParaRPr lang="en-US" sz="16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WPSA: </a:t>
            </a:r>
            <a:r>
              <a:rPr lang="en-GB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other </a:t>
            </a:r>
            <a:r>
              <a:rPr lang="fr-FR" altLang="fr-FR" smtClean="0"/>
              <a:t>modelling </a:t>
            </a:r>
            <a:r>
              <a:rPr lang="fr-FR" altLang="fr-FR" err="1" smtClean="0"/>
              <a:t>activities</a:t>
            </a:r>
            <a:r>
              <a:rPr lang="fr-FR" altLang="fr-FR" smtClean="0"/>
              <a:t> 2019-20 </a:t>
            </a:r>
            <a:endParaRPr lang="fr-FR" altLang="fr-FR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7682" y="798498"/>
            <a:ext cx="5524912" cy="555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937" indent="0">
              <a:spcBef>
                <a:spcPts val="1200"/>
              </a:spcBef>
              <a:buClr>
                <a:srgbClr val="FF0000"/>
              </a:buClr>
            </a:pPr>
            <a:r>
              <a:rPr lang="en-US" altLang="fr-FR" sz="2000" b="1" dirty="0" smtClean="0">
                <a:solidFill>
                  <a:srgbClr val="0000FF"/>
                </a:solidFill>
              </a:rPr>
              <a:t>Also </a:t>
            </a:r>
            <a:r>
              <a:rPr lang="en-US" altLang="fr-FR" sz="2000" b="1" dirty="0" smtClean="0">
                <a:solidFill>
                  <a:srgbClr val="FF0000"/>
                </a:solidFill>
              </a:rPr>
              <a:t>Enhancements</a:t>
            </a:r>
            <a:r>
              <a:rPr lang="en-US" altLang="fr-FR" sz="2000" b="1" dirty="0" smtClean="0">
                <a:solidFill>
                  <a:srgbClr val="0000FF"/>
                </a:solidFill>
              </a:rPr>
              <a:t> and </a:t>
            </a:r>
            <a:r>
              <a:rPr lang="en-US" altLang="fr-FR" sz="2000" b="1" dirty="0" smtClean="0">
                <a:solidFill>
                  <a:srgbClr val="FF0000"/>
                </a:solidFill>
              </a:rPr>
              <a:t>Operation</a:t>
            </a:r>
            <a:r>
              <a:rPr lang="en-US" altLang="fr-FR" sz="2000" b="1" dirty="0" smtClean="0">
                <a:solidFill>
                  <a:srgbClr val="0000FF"/>
                </a:solidFill>
              </a:rPr>
              <a:t> WPSA areas will benefit from specific modeling activities</a:t>
            </a:r>
            <a:r>
              <a:rPr lang="en-US" altLang="fr-FR" sz="2000" b="1" smtClean="0">
                <a:solidFill>
                  <a:srgbClr val="0000FF"/>
                </a:solidFill>
              </a:rPr>
              <a:t>. In </a:t>
            </a:r>
            <a:r>
              <a:rPr lang="en-US" altLang="fr-FR" sz="2000" b="1" dirty="0" smtClean="0">
                <a:solidFill>
                  <a:srgbClr val="0000FF"/>
                </a:solidFill>
              </a:rPr>
              <a:t>particular: </a:t>
            </a:r>
          </a:p>
          <a:p>
            <a:pPr marL="0" indent="0">
              <a:spcBef>
                <a:spcPts val="600"/>
              </a:spcBef>
              <a:buClr>
                <a:srgbClr val="FF0000"/>
              </a:buClr>
            </a:pPr>
            <a:endParaRPr lang="en-US" altLang="fr-FR" sz="2000" b="1" dirty="0" smtClean="0"/>
          </a:p>
          <a:p>
            <a:pPr marL="0" lvl="1" indent="0"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altLang="fr-FR" sz="1800" b="1" u="sng" dirty="0" smtClean="0">
                <a:sym typeface="Wingdings" panose="05000000000000000000" pitchFamily="2" charset="2"/>
              </a:rPr>
              <a:t>Enhancements area relevant deliverables</a:t>
            </a:r>
            <a:r>
              <a:rPr lang="en-US" altLang="fr-FR" sz="1800" dirty="0" smtClean="0">
                <a:sym typeface="Wingdings" panose="05000000000000000000" pitchFamily="2" charset="2"/>
              </a:rPr>
              <a:t>:</a:t>
            </a:r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u="sng" dirty="0" smtClean="0"/>
              <a:t>New diagnostic </a:t>
            </a:r>
            <a:r>
              <a:rPr lang="en-US" sz="1600" dirty="0" smtClean="0"/>
              <a:t>systems: EDICAM, </a:t>
            </a:r>
            <a:r>
              <a:rPr lang="en-GB" sz="1600" dirty="0" smtClean="0"/>
              <a:t>Pellets, FILD, MGI, Thomson Scattering, VUV spectrometer;</a:t>
            </a:r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Transition </a:t>
            </a:r>
            <a:r>
              <a:rPr lang="en-GB" sz="1600" dirty="0"/>
              <a:t>to </a:t>
            </a:r>
            <a:r>
              <a:rPr lang="en-GB" sz="1600" dirty="0" smtClean="0"/>
              <a:t>W: </a:t>
            </a:r>
            <a:r>
              <a:rPr lang="en-US" sz="1600" dirty="0"/>
              <a:t>d</a:t>
            </a:r>
            <a:r>
              <a:rPr lang="en-US" sz="1600" dirty="0" smtClean="0"/>
              <a:t>evelopment </a:t>
            </a:r>
            <a:r>
              <a:rPr lang="en-US" sz="1600" dirty="0"/>
              <a:t>of simulations for plasma scenarios with </a:t>
            </a:r>
            <a:r>
              <a:rPr lang="en-US" sz="1600" u="sng"/>
              <a:t>W </a:t>
            </a:r>
            <a:r>
              <a:rPr lang="en-US" sz="1600" u="sng" smtClean="0"/>
              <a:t>divertor</a:t>
            </a:r>
            <a:r>
              <a:rPr lang="en-GB" sz="1600" u="sng" smtClean="0"/>
              <a:t> </a:t>
            </a:r>
            <a:endParaRPr lang="en-GB" sz="1600" u="sng" dirty="0" smtClean="0"/>
          </a:p>
          <a:p>
            <a:pPr marL="628650" indent="-285750" eaLnBrk="1" fontAlgn="ctr" hangingPunct="1">
              <a:buFont typeface="Wingdings" panose="05000000000000000000" pitchFamily="2" charset="2"/>
              <a:buChar char="ü"/>
            </a:pPr>
            <a:endParaRPr lang="en-US" altLang="fr-FR" sz="1800" dirty="0" smtClean="0">
              <a:sym typeface="Wingdings" panose="05000000000000000000" pitchFamily="2" charset="2"/>
            </a:endParaRPr>
          </a:p>
          <a:p>
            <a:pPr marL="169862" lvl="1" indent="0"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altLang="fr-FR" sz="1800" b="1" u="sng" dirty="0">
                <a:sym typeface="Wingdings" panose="05000000000000000000" pitchFamily="2" charset="2"/>
              </a:rPr>
              <a:t>Operation area relevant </a:t>
            </a:r>
            <a:r>
              <a:rPr lang="en-US" altLang="fr-FR" sz="1800" b="1" u="sng" dirty="0" smtClean="0">
                <a:sym typeface="Wingdings" panose="05000000000000000000" pitchFamily="2" charset="2"/>
              </a:rPr>
              <a:t>deliverables:</a:t>
            </a:r>
          </a:p>
          <a:p>
            <a:pPr marL="798512" lvl="2" indent="-28575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600" u="sng" dirty="0"/>
              <a:t>Discharge simulator</a:t>
            </a:r>
            <a:r>
              <a:rPr lang="en-US" sz="1600" dirty="0"/>
              <a:t>: development of first </a:t>
            </a:r>
            <a:r>
              <a:rPr lang="en-US" sz="1600" dirty="0" smtClean="0"/>
              <a:t>version, tests </a:t>
            </a:r>
            <a:r>
              <a:rPr lang="en-US" sz="1600" dirty="0"/>
              <a:t>and validation; </a:t>
            </a:r>
            <a:endParaRPr lang="en-US" sz="1600" dirty="0" smtClean="0"/>
          </a:p>
          <a:p>
            <a:pPr marL="798512" lvl="2" indent="-28575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600" dirty="0"/>
              <a:t>S</a:t>
            </a:r>
            <a:r>
              <a:rPr lang="en-US" sz="1600" dirty="0" smtClean="0"/>
              <a:t>imulation </a:t>
            </a:r>
            <a:r>
              <a:rPr lang="en-US" sz="1600" dirty="0"/>
              <a:t>of </a:t>
            </a:r>
            <a:r>
              <a:rPr lang="en-US" sz="1600" u="sng" dirty="0"/>
              <a:t>breakdow</a:t>
            </a:r>
            <a:r>
              <a:rPr lang="en-US" sz="1600" dirty="0"/>
              <a:t>n scenarios (with and without ECRH) in support to first </a:t>
            </a:r>
            <a:r>
              <a:rPr lang="en-US" sz="1600" dirty="0" smtClean="0"/>
              <a:t>plasma; </a:t>
            </a:r>
          </a:p>
          <a:p>
            <a:pPr marL="798512" lvl="2" indent="-28575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600" dirty="0"/>
              <a:t>S</a:t>
            </a:r>
            <a:r>
              <a:rPr lang="en-US" sz="1600" dirty="0" smtClean="0"/>
              <a:t>tudies </a:t>
            </a:r>
            <a:r>
              <a:rPr lang="en-US" sz="1600" dirty="0"/>
              <a:t>on plasma controllers and </a:t>
            </a:r>
            <a:r>
              <a:rPr lang="en-US" sz="1600" u="sng" dirty="0" smtClean="0"/>
              <a:t>disruption</a:t>
            </a:r>
            <a:r>
              <a:rPr lang="en-US" sz="1600" dirty="0" smtClean="0"/>
              <a:t>s; </a:t>
            </a:r>
          </a:p>
          <a:p>
            <a:pPr marL="798512" lvl="2" indent="-285750"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</a:pPr>
            <a:r>
              <a:rPr lang="en-US" sz="1600" u="sng" dirty="0"/>
              <a:t>W</a:t>
            </a:r>
            <a:r>
              <a:rPr lang="en-US" sz="1600" u="sng" dirty="0" smtClean="0"/>
              <a:t>all </a:t>
            </a:r>
            <a:r>
              <a:rPr lang="en-US" sz="1600" u="sng"/>
              <a:t>conditioning</a:t>
            </a:r>
            <a:r>
              <a:rPr lang="en-US" sz="1600"/>
              <a:t> </a:t>
            </a:r>
            <a:r>
              <a:rPr lang="en-US" sz="1600" smtClean="0"/>
              <a:t>modelling </a:t>
            </a:r>
            <a:r>
              <a:rPr lang="en-US" sz="1600" dirty="0"/>
              <a:t>in support to first </a:t>
            </a:r>
            <a:r>
              <a:rPr lang="en-US" sz="1600" dirty="0" smtClean="0"/>
              <a:t>plasma.</a:t>
            </a:r>
            <a:endParaRPr lang="en-US" altLang="fr-FR" sz="1600" dirty="0" smtClean="0">
              <a:sym typeface="Wingdings" panose="05000000000000000000" pitchFamily="2" charset="2"/>
            </a:endParaRPr>
          </a:p>
        </p:txBody>
      </p:sp>
      <p:pic>
        <p:nvPicPr>
          <p:cNvPr id="5" name="opt_curr19_giusto3_inverse4metis_results_movie_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842" r="16113"/>
          <a:stretch/>
        </p:blipFill>
        <p:spPr>
          <a:xfrm>
            <a:off x="5506608" y="838201"/>
            <a:ext cx="3495941" cy="3447881"/>
          </a:xfrm>
          <a:prstGeom prst="rect">
            <a:avLst/>
          </a:prstGeom>
        </p:spPr>
      </p:pic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6317120" y="6137672"/>
            <a:ext cx="2753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B0F0"/>
                </a:solidFill>
              </a:rPr>
              <a:t>J.F. Artaud, V. Ostuni et al.</a:t>
            </a:r>
            <a:endParaRPr lang="en-US" sz="1600" b="1">
              <a:solidFill>
                <a:srgbClr val="00B0F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054" y="4357134"/>
            <a:ext cx="3700842" cy="1725393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 bwMode="auto">
          <a:xfrm rot="18932535">
            <a:off x="5211801" y="3983447"/>
            <a:ext cx="504825" cy="19320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en-GB" altLang="fr-FR" smtClean="0"/>
              <a:t>Modelling </a:t>
            </a:r>
            <a:r>
              <a:rPr lang="en-GB" altLang="fr-FR" dirty="0" smtClean="0"/>
              <a:t>JT-60SA scenarios in ETS workflow</a:t>
            </a:r>
            <a:endParaRPr lang="fr-FR" altLang="fr-FR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87452" y="763113"/>
            <a:ext cx="8761239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937" indent="0">
              <a:spcBef>
                <a:spcPts val="1200"/>
              </a:spcBef>
              <a:buClr>
                <a:srgbClr val="FF0000"/>
              </a:buClr>
            </a:pPr>
            <a:r>
              <a:rPr lang="en-US" altLang="fr-FR" sz="1800" dirty="0" smtClean="0">
                <a:solidFill>
                  <a:srgbClr val="0000FF"/>
                </a:solidFill>
              </a:rPr>
              <a:t>Building on previous attempts by J. Ferreira, in 2020 we propose to move towards a </a:t>
            </a:r>
            <a:r>
              <a:rPr lang="en-US" altLang="fr-FR" sz="1800" b="1" dirty="0" smtClean="0">
                <a:solidFill>
                  <a:srgbClr val="0000FF"/>
                </a:solidFill>
              </a:rPr>
              <a:t>systematic exploitation of ETS workflow </a:t>
            </a:r>
            <a:r>
              <a:rPr lang="en-US" altLang="fr-FR" sz="1800" dirty="0" smtClean="0">
                <a:solidFill>
                  <a:srgbClr val="0000FF"/>
                </a:solidFill>
              </a:rPr>
              <a:t>to model some JT-60SA reference scenarios and </a:t>
            </a:r>
            <a:r>
              <a:rPr lang="en-US" altLang="fr-FR" sz="1800" b="1" dirty="0" smtClean="0">
                <a:solidFill>
                  <a:srgbClr val="0000FF"/>
                </a:solidFill>
              </a:rPr>
              <a:t>compare with previous results</a:t>
            </a:r>
            <a:r>
              <a:rPr lang="en-US" altLang="fr-FR" sz="1800" dirty="0" smtClean="0">
                <a:solidFill>
                  <a:srgbClr val="0000FF"/>
                </a:solidFill>
              </a:rPr>
              <a:t> by other codes (CRONOS, JINTRAC) </a:t>
            </a:r>
          </a:p>
          <a:p>
            <a:pPr marL="0" lvl="1" indent="0">
              <a:spcBef>
                <a:spcPts val="600"/>
              </a:spcBef>
              <a:buClr>
                <a:srgbClr val="0000FF"/>
              </a:buClr>
              <a:buSzPct val="80000"/>
            </a:pPr>
            <a:endParaRPr lang="en-US" altLang="fr-FR" sz="1800" b="1" u="sng" dirty="0" smtClean="0">
              <a:sym typeface="Wingdings" panose="05000000000000000000" pitchFamily="2" charset="2"/>
            </a:endParaRPr>
          </a:p>
          <a:p>
            <a:pPr marL="0" lvl="1" indent="0"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altLang="fr-FR" sz="1800" b="1" u="sng" dirty="0" smtClean="0">
                <a:sym typeface="Wingdings" panose="05000000000000000000" pitchFamily="2" charset="2"/>
              </a:rPr>
              <a:t>Proposed procedure</a:t>
            </a:r>
            <a:r>
              <a:rPr lang="en-US" altLang="fr-FR" sz="1800" dirty="0" smtClean="0">
                <a:sym typeface="Wingdings" panose="05000000000000000000" pitchFamily="2" charset="2"/>
              </a:rPr>
              <a:t>:</a:t>
            </a:r>
            <a:endParaRPr lang="en-GB" sz="1600" dirty="0"/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GB" sz="1600" dirty="0" smtClean="0"/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Follow the </a:t>
            </a:r>
            <a:r>
              <a:rPr lang="en-GB" sz="1600" b="1" dirty="0" smtClean="0"/>
              <a:t>ETS-RO</a:t>
            </a:r>
            <a:r>
              <a:rPr lang="en-GB" sz="1600" dirty="0" smtClean="0"/>
              <a:t> expert guidance by submitting a web request form (first contacts ongoing). All </a:t>
            </a:r>
            <a:r>
              <a:rPr lang="en-GB" sz="1600" dirty="0"/>
              <a:t>the necessary settings for JT-60SA NBI and </a:t>
            </a:r>
            <a:r>
              <a:rPr lang="en-GB" sz="1600" dirty="0" smtClean="0"/>
              <a:t>EC are already present. </a:t>
            </a:r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Proposal is to start from </a:t>
            </a:r>
            <a:r>
              <a:rPr lang="en-GB" sz="1600" b="1" dirty="0" smtClean="0"/>
              <a:t>reference full </a:t>
            </a:r>
            <a:r>
              <a:rPr lang="en-GB" sz="1600" b="1" dirty="0" err="1" smtClean="0"/>
              <a:t>Ip</a:t>
            </a:r>
            <a:r>
              <a:rPr lang="en-GB" sz="1600" b="1" dirty="0" smtClean="0"/>
              <a:t> Single Null inductive scenario </a:t>
            </a:r>
            <a:r>
              <a:rPr lang="en-GB" sz="1600" dirty="0" smtClean="0"/>
              <a:t>(</a:t>
            </a:r>
            <a:r>
              <a:rPr lang="en-GB" sz="1600" dirty="0"/>
              <a:t>JT-60SA “scenario </a:t>
            </a:r>
            <a:r>
              <a:rPr lang="en-GB" sz="1600" dirty="0" smtClean="0"/>
              <a:t>2”).</a:t>
            </a:r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Following step could be the study of </a:t>
            </a:r>
            <a:r>
              <a:rPr lang="en-GB" sz="1600" b="1" dirty="0" smtClean="0"/>
              <a:t>hybrid</a:t>
            </a:r>
            <a:r>
              <a:rPr lang="en-GB" sz="1600" dirty="0" smtClean="0"/>
              <a:t> reference scenario (</a:t>
            </a:r>
            <a:r>
              <a:rPr lang="en-GB" sz="1600" dirty="0"/>
              <a:t>JT-60SA “scenario </a:t>
            </a:r>
            <a:r>
              <a:rPr lang="en-GB" sz="1600" dirty="0" smtClean="0"/>
              <a:t>4.2”).</a:t>
            </a:r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CDBM </a:t>
            </a:r>
            <a:r>
              <a:rPr lang="en-GB" sz="1600" dirty="0"/>
              <a:t>model </a:t>
            </a:r>
            <a:r>
              <a:rPr lang="en-GB" sz="1600" dirty="0" smtClean="0"/>
              <a:t>almost ready in </a:t>
            </a:r>
            <a:r>
              <a:rPr lang="en-GB" sz="1600" dirty="0"/>
              <a:t>the latest version of </a:t>
            </a:r>
            <a:r>
              <a:rPr lang="en-GB" sz="1600" dirty="0" smtClean="0"/>
              <a:t>ETS-5 </a:t>
            </a:r>
            <a:r>
              <a:rPr lang="en-GB" sz="1600" dirty="0" smtClean="0">
                <a:sym typeface="Wingdings" panose="05000000000000000000" pitchFamily="2" charset="2"/>
              </a:rPr>
              <a:t> possibility to study </a:t>
            </a:r>
            <a:r>
              <a:rPr lang="en-GB" sz="1600" b="1" dirty="0" smtClean="0"/>
              <a:t>scenarios </a:t>
            </a:r>
            <a:r>
              <a:rPr lang="en-GB" sz="1600" b="1" dirty="0"/>
              <a:t>with </a:t>
            </a:r>
            <a:r>
              <a:rPr lang="en-GB" sz="1600" b="1" dirty="0" smtClean="0"/>
              <a:t>ITB </a:t>
            </a:r>
            <a:r>
              <a:rPr lang="en-GB" sz="1600" dirty="0" smtClean="0"/>
              <a:t>(JT-60SA “scenario 5”).</a:t>
            </a:r>
            <a:endParaRPr lang="en-GB" sz="1600" dirty="0"/>
          </a:p>
          <a:p>
            <a:pPr marL="628650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 smtClean="0"/>
              <a:t>Data to be discussed and agreed include: equilibrium </a:t>
            </a:r>
            <a:r>
              <a:rPr lang="en-GB" sz="1600" dirty="0"/>
              <a:t>configuration, discharge </a:t>
            </a:r>
            <a:r>
              <a:rPr lang="en-GB" sz="1600" dirty="0" smtClean="0"/>
              <a:t>phase to be modelled </a:t>
            </a:r>
            <a:r>
              <a:rPr lang="en-GB" sz="1600" dirty="0"/>
              <a:t>(current ramp-up, current ramp-down, flat-top</a:t>
            </a:r>
            <a:r>
              <a:rPr lang="en-GB" sz="1600"/>
              <a:t>), </a:t>
            </a:r>
            <a:r>
              <a:rPr lang="en-GB" sz="1600" smtClean="0"/>
              <a:t>H&amp;CD settings, </a:t>
            </a:r>
            <a:r>
              <a:rPr lang="en-GB" sz="1600" dirty="0"/>
              <a:t>aim of the simulation </a:t>
            </a:r>
            <a:r>
              <a:rPr lang="en-GB" sz="1600" dirty="0" smtClean="0"/>
              <a:t>(e.g</a:t>
            </a:r>
            <a:r>
              <a:rPr lang="en-GB" sz="1600" dirty="0"/>
              <a:t>. power balance, calculation of peak ion/electron temperature / density at steady state, estimation of q profile at steady state etc</a:t>
            </a:r>
            <a:r>
              <a:rPr lang="en-GB" sz="1600" dirty="0" smtClean="0"/>
              <a:t>.)</a:t>
            </a:r>
            <a:endParaRPr lang="en-US" altLang="fr-FR" sz="18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847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en-GB" altLang="fr-FR" dirty="0" smtClean="0">
                <a:solidFill>
                  <a:srgbClr val="000000"/>
                </a:solidFill>
              </a:rPr>
              <a:t>WPSA simulation </a:t>
            </a:r>
            <a:r>
              <a:rPr lang="en-GB" altLang="fr-FR" dirty="0">
                <a:solidFill>
                  <a:srgbClr val="000000"/>
                </a:solidFill>
              </a:rPr>
              <a:t>data storage under </a:t>
            </a:r>
            <a:r>
              <a:rPr lang="en-GB" altLang="fr-FR" dirty="0" smtClean="0">
                <a:solidFill>
                  <a:srgbClr val="000000"/>
                </a:solidFill>
              </a:rPr>
              <a:t>IMAS: </a:t>
            </a:r>
            <a:br>
              <a:rPr lang="en-GB" altLang="fr-FR" dirty="0" smtClean="0">
                <a:solidFill>
                  <a:srgbClr val="000000"/>
                </a:solidFill>
              </a:rPr>
            </a:br>
            <a:r>
              <a:rPr lang="en-GB" altLang="fr-FR" dirty="0" smtClean="0">
                <a:solidFill>
                  <a:srgbClr val="000000"/>
                </a:solidFill>
              </a:rPr>
              <a:t>status and plans</a:t>
            </a:r>
            <a:endParaRPr lang="fr-FR" altLang="fr-FR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4896" y="494920"/>
            <a:ext cx="8761239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>
              <a:spcBef>
                <a:spcPts val="600"/>
              </a:spcBef>
              <a:buClr>
                <a:srgbClr val="0000FF"/>
              </a:buClr>
              <a:buSzPct val="80000"/>
            </a:pPr>
            <a:endParaRPr lang="en-US" altLang="fr-FR" sz="2000" b="1" u="sng" dirty="0" smtClean="0">
              <a:sym typeface="Wingdings" panose="05000000000000000000" pitchFamily="2" charset="2"/>
            </a:endParaRPr>
          </a:p>
          <a:p>
            <a:pPr indent="0" eaLnBrk="1" fontAlgn="ctr" hangingPunct="1">
              <a:spcBef>
                <a:spcPts val="600"/>
              </a:spcBef>
            </a:pPr>
            <a:r>
              <a:rPr lang="en-GB" sz="1800" dirty="0" smtClean="0"/>
              <a:t>Main </a:t>
            </a:r>
            <a:r>
              <a:rPr lang="en-GB" sz="1800" b="1" dirty="0" smtClean="0"/>
              <a:t>JINTRA</a:t>
            </a:r>
            <a:r>
              <a:rPr lang="en-GB" sz="1800" dirty="0" smtClean="0"/>
              <a:t>C and </a:t>
            </a:r>
            <a:r>
              <a:rPr lang="en-GB" sz="1800" b="1" dirty="0" smtClean="0"/>
              <a:t>CRONOS</a:t>
            </a:r>
            <a:r>
              <a:rPr lang="en-GB" sz="1800" dirty="0" smtClean="0"/>
              <a:t> data from published papers are already generated and </a:t>
            </a:r>
            <a:r>
              <a:rPr lang="en-GB" sz="1800" b="1" dirty="0" smtClean="0"/>
              <a:t>stored under IMAS</a:t>
            </a:r>
            <a:r>
              <a:rPr lang="en-GB" sz="1800" dirty="0" smtClean="0"/>
              <a:t>. Reference papers:</a:t>
            </a:r>
          </a:p>
          <a:p>
            <a:pPr indent="0" eaLnBrk="1" fontAlgn="ctr" hangingPunct="1">
              <a:spcBef>
                <a:spcPts val="600"/>
              </a:spcBef>
            </a:pPr>
            <a:endParaRPr lang="en-GB" sz="1800" dirty="0" smtClean="0"/>
          </a:p>
          <a:p>
            <a:pPr marL="1085850" lvl="1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600" dirty="0"/>
              <a:t>J. </a:t>
            </a:r>
            <a:r>
              <a:rPr lang="en-GB" sz="1600" dirty="0" smtClean="0"/>
              <a:t>Garcia et al 2014 </a:t>
            </a:r>
            <a:r>
              <a:rPr lang="en-GB" sz="1600" dirty="0" err="1" smtClean="0"/>
              <a:t>Nucl</a:t>
            </a:r>
            <a:r>
              <a:rPr lang="en-GB" sz="1600" dirty="0"/>
              <a:t>. Fusion </a:t>
            </a:r>
            <a:r>
              <a:rPr lang="en-GB" sz="1600" b="1" dirty="0" smtClean="0"/>
              <a:t>54</a:t>
            </a:r>
            <a:r>
              <a:rPr lang="en-GB" sz="1600" dirty="0" smtClean="0"/>
              <a:t> </a:t>
            </a:r>
            <a:r>
              <a:rPr lang="en-GB" sz="1600" dirty="0"/>
              <a:t>093010 </a:t>
            </a:r>
            <a:r>
              <a:rPr lang="en-GB" sz="1600" dirty="0" smtClean="0"/>
              <a:t>“</a:t>
            </a:r>
            <a:r>
              <a:rPr lang="en-GB" sz="1600" i="1" dirty="0" smtClean="0"/>
              <a:t>Physics </a:t>
            </a:r>
            <a:r>
              <a:rPr lang="en-GB" sz="1600" i="1" dirty="0"/>
              <a:t>comparison and modelling of </a:t>
            </a:r>
            <a:r>
              <a:rPr lang="en-GB" sz="1600" i="1" dirty="0" smtClean="0"/>
              <a:t>the JET </a:t>
            </a:r>
            <a:r>
              <a:rPr lang="en-GB" sz="1600" i="1" dirty="0"/>
              <a:t>and JT-60U core and edge: towards JT-60SA </a:t>
            </a:r>
            <a:r>
              <a:rPr lang="en-GB" sz="1600" i="1" dirty="0" smtClean="0"/>
              <a:t>predictions</a:t>
            </a:r>
            <a:r>
              <a:rPr lang="en-GB" sz="1600" dirty="0" smtClean="0"/>
              <a:t>” </a:t>
            </a:r>
          </a:p>
          <a:p>
            <a:pPr marL="1085850" lvl="1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it-IT" sz="1600" dirty="0"/>
              <a:t>L. </a:t>
            </a:r>
            <a:r>
              <a:rPr lang="it-IT" sz="1600" dirty="0" err="1"/>
              <a:t>Garzotti</a:t>
            </a:r>
            <a:r>
              <a:rPr lang="it-IT" sz="1600" dirty="0"/>
              <a:t> et al 2018 </a:t>
            </a:r>
            <a:r>
              <a:rPr lang="it-IT" sz="1600" dirty="0" err="1"/>
              <a:t>Nucl</a:t>
            </a:r>
            <a:r>
              <a:rPr lang="it-IT" sz="1600" dirty="0"/>
              <a:t>. Fusion </a:t>
            </a:r>
            <a:r>
              <a:rPr lang="it-IT" sz="1600" b="1" dirty="0"/>
              <a:t>58</a:t>
            </a:r>
            <a:r>
              <a:rPr lang="it-IT" sz="1600" dirty="0"/>
              <a:t> </a:t>
            </a:r>
            <a:r>
              <a:rPr lang="it-IT" sz="1600" dirty="0" smtClean="0"/>
              <a:t>026029 </a:t>
            </a:r>
            <a:r>
              <a:rPr lang="en-GB" sz="1600" dirty="0" smtClean="0"/>
              <a:t>“</a:t>
            </a:r>
            <a:r>
              <a:rPr lang="en-GB" sz="1600" i="1" dirty="0"/>
              <a:t>Analysis of JT-60SA operational scenarios</a:t>
            </a:r>
            <a:r>
              <a:rPr lang="en-GB" sz="1600" dirty="0" smtClean="0"/>
              <a:t>” </a:t>
            </a:r>
            <a:endParaRPr lang="en-GB" sz="1800" dirty="0"/>
          </a:p>
          <a:p>
            <a:pPr marL="1085850" lvl="1" indent="-285750" eaLnBrk="1" fontAlgn="ctr" hangingPunct="1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GB" sz="1800" dirty="0" smtClean="0"/>
          </a:p>
          <a:p>
            <a:pPr indent="0" eaLnBrk="1" fontAlgn="ctr" hangingPunct="1">
              <a:spcBef>
                <a:spcPts val="600"/>
              </a:spcBef>
            </a:pPr>
            <a:r>
              <a:rPr lang="en-GB" sz="1800" dirty="0" smtClean="0"/>
              <a:t>Next step is to move part of them to JT-60SA DMS to </a:t>
            </a:r>
            <a:r>
              <a:rPr lang="en-GB" sz="1800" b="1" dirty="0" smtClean="0"/>
              <a:t>test sharing with EU and QST </a:t>
            </a:r>
            <a:r>
              <a:rPr lang="en-GB" sz="1800" dirty="0" smtClean="0"/>
              <a:t>colleagues.</a:t>
            </a:r>
          </a:p>
          <a:p>
            <a:pPr indent="0" eaLnBrk="1" fontAlgn="ctr" hangingPunct="1">
              <a:spcBef>
                <a:spcPts val="600"/>
              </a:spcBef>
            </a:pPr>
            <a:r>
              <a:rPr lang="en-GB" sz="1800" dirty="0" smtClean="0"/>
              <a:t>First potential “customer” activities: </a:t>
            </a:r>
            <a:r>
              <a:rPr lang="en-GB" sz="1800" b="1" dirty="0" smtClean="0"/>
              <a:t>MHD</a:t>
            </a:r>
            <a:r>
              <a:rPr lang="en-GB" sz="1800" dirty="0" smtClean="0"/>
              <a:t> and </a:t>
            </a:r>
            <a:r>
              <a:rPr lang="en-GB" sz="1800" b="1" dirty="0" smtClean="0"/>
              <a:t>fast ion analysis </a:t>
            </a:r>
            <a:r>
              <a:rPr lang="en-GB" sz="1800" dirty="0" smtClean="0"/>
              <a:t>(see also final discussion)</a:t>
            </a:r>
          </a:p>
          <a:p>
            <a:pPr indent="0" eaLnBrk="1" fontAlgn="ctr" hangingPunct="1">
              <a:spcBef>
                <a:spcPts val="600"/>
              </a:spcBef>
            </a:pPr>
            <a:r>
              <a:rPr lang="en-GB" sz="1800" dirty="0" smtClean="0"/>
              <a:t>Whether this will be </a:t>
            </a:r>
            <a:r>
              <a:rPr lang="en-GB" sz="1800" smtClean="0"/>
              <a:t>the priority is </a:t>
            </a:r>
            <a:r>
              <a:rPr lang="en-GB" sz="1800" dirty="0" smtClean="0"/>
              <a:t>still under discussion, </a:t>
            </a:r>
            <a:r>
              <a:rPr lang="en-GB" sz="1800" b="1" dirty="0" smtClean="0"/>
              <a:t>comments from WPCD community</a:t>
            </a:r>
            <a:r>
              <a:rPr lang="en-GB" sz="1800" dirty="0" smtClean="0"/>
              <a:t> are welcome!</a:t>
            </a:r>
          </a:p>
          <a:p>
            <a:pPr indent="0" eaLnBrk="1" fontAlgn="ctr" hangingPunct="1">
              <a:spcBef>
                <a:spcPts val="600"/>
              </a:spcBef>
            </a:pPr>
            <a:r>
              <a:rPr lang="en-GB" sz="1800" b="1" dirty="0" smtClean="0"/>
              <a:t>Direct </a:t>
            </a:r>
            <a:r>
              <a:rPr lang="en-GB" sz="1800" b="1" smtClean="0"/>
              <a:t>link </a:t>
            </a:r>
            <a:r>
              <a:rPr lang="en-GB" sz="1800" smtClean="0"/>
              <a:t>should be established between </a:t>
            </a:r>
            <a:r>
              <a:rPr lang="en-GB" sz="1800" dirty="0" smtClean="0"/>
              <a:t>WPSA </a:t>
            </a:r>
            <a:r>
              <a:rPr lang="en-GB" sz="1800" dirty="0"/>
              <a:t>(</a:t>
            </a:r>
            <a:r>
              <a:rPr lang="en-GB" sz="1800" dirty="0" smtClean="0"/>
              <a:t>scenario) modelling activities and </a:t>
            </a:r>
            <a:r>
              <a:rPr lang="en-GB" sz="1800" dirty="0"/>
              <a:t>WPCD/ITER </a:t>
            </a:r>
            <a:r>
              <a:rPr lang="en-GB" sz="1800" b="1" dirty="0"/>
              <a:t>Integrated Modelling Expert Group</a:t>
            </a:r>
            <a:endParaRPr lang="en-GB" sz="1800" b="1" dirty="0" smtClean="0"/>
          </a:p>
          <a:p>
            <a:pPr indent="0" eaLnBrk="1" fontAlgn="ctr" hangingPunct="1">
              <a:spcBef>
                <a:spcPts val="600"/>
              </a:spcBef>
            </a:pP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5767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Points for discussion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55227" y="692665"/>
            <a:ext cx="8783333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62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4625" indent="-174625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altLang="fr-FR" sz="1800" dirty="0" smtClean="0">
                <a:solidFill>
                  <a:srgbClr val="000000"/>
                </a:solidFill>
              </a:rPr>
              <a:t>Collaboration between WPCD and WPSA develops upon </a:t>
            </a:r>
            <a:r>
              <a:rPr lang="en-GB" altLang="fr-FR" sz="1800" b="1" dirty="0" smtClean="0">
                <a:solidFill>
                  <a:srgbClr val="000000"/>
                </a:solidFill>
              </a:rPr>
              <a:t>well established bases</a:t>
            </a:r>
            <a:r>
              <a:rPr lang="en-GB" altLang="fr-FR" sz="1800" dirty="0" smtClean="0">
                <a:solidFill>
                  <a:srgbClr val="000000"/>
                </a:solidFill>
              </a:rPr>
              <a:t> and some WPCD experts are already part also of WPSA team.</a:t>
            </a:r>
          </a:p>
          <a:p>
            <a:pPr marL="174625" indent="-174625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altLang="fr-FR" sz="1800" dirty="0" smtClean="0">
                <a:solidFill>
                  <a:srgbClr val="000000"/>
                </a:solidFill>
              </a:rPr>
              <a:t>2020 WPSA </a:t>
            </a:r>
            <a:r>
              <a:rPr lang="en-GB" altLang="fr-FR" sz="1800" dirty="0" err="1" smtClean="0">
                <a:solidFill>
                  <a:srgbClr val="000000"/>
                </a:solidFill>
              </a:rPr>
              <a:t>modeling</a:t>
            </a:r>
            <a:r>
              <a:rPr lang="en-GB" altLang="fr-FR" sz="1800" dirty="0" smtClean="0">
                <a:solidFill>
                  <a:srgbClr val="000000"/>
                </a:solidFill>
              </a:rPr>
              <a:t> needs will/can further enhance the use of WPCD/IMAS tools in the fields of:</a:t>
            </a:r>
          </a:p>
          <a:p>
            <a:pPr marL="90805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b="1" dirty="0" smtClean="0">
                <a:solidFill>
                  <a:srgbClr val="000000"/>
                </a:solidFill>
              </a:rPr>
              <a:t>MHD</a:t>
            </a:r>
            <a:r>
              <a:rPr lang="en-GB" altLang="fr-FR" sz="1600" dirty="0" smtClean="0">
                <a:solidFill>
                  <a:srgbClr val="000000"/>
                </a:solidFill>
              </a:rPr>
              <a:t> stability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alt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systematic study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of realistic plasmas for Initial Research Phases</a:t>
            </a:r>
            <a:r>
              <a:rPr lang="en-GB" altLang="fr-FR" sz="1600" dirty="0" smtClean="0">
                <a:solidFill>
                  <a:srgbClr val="000000"/>
                </a:solidFill>
              </a:rPr>
              <a:t> </a:t>
            </a:r>
          </a:p>
          <a:p>
            <a:pPr marL="90805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b="1" dirty="0" smtClean="0">
                <a:solidFill>
                  <a:srgbClr val="000000"/>
                </a:solidFill>
              </a:rPr>
              <a:t>Fast ion </a:t>
            </a:r>
            <a:r>
              <a:rPr lang="en-GB" altLang="fr-FR" sz="1600" dirty="0" smtClean="0">
                <a:solidFill>
                  <a:srgbClr val="000000"/>
                </a:solidFill>
              </a:rPr>
              <a:t>physics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LIGKA/HAGIS </a:t>
            </a:r>
            <a:r>
              <a:rPr lang="en-GB" altLang="fr-F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IMAS integration </a:t>
            </a:r>
            <a:r>
              <a:rPr lang="en-GB" alt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close to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completion</a:t>
            </a:r>
            <a:endParaRPr lang="en-GB" altLang="fr-FR" sz="1600" dirty="0" smtClean="0">
              <a:solidFill>
                <a:srgbClr val="FF0000"/>
              </a:solidFill>
            </a:endParaRPr>
          </a:p>
          <a:p>
            <a:pPr marL="90805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dirty="0" smtClean="0">
                <a:solidFill>
                  <a:srgbClr val="000000"/>
                </a:solidFill>
              </a:rPr>
              <a:t>Integrated </a:t>
            </a:r>
            <a:r>
              <a:rPr lang="en-GB" altLang="fr-FR" sz="1600" b="1" dirty="0" smtClean="0">
                <a:solidFill>
                  <a:srgbClr val="000000"/>
                </a:solidFill>
              </a:rPr>
              <a:t>scenario</a:t>
            </a:r>
            <a:r>
              <a:rPr lang="en-GB" altLang="fr-FR" sz="1600" dirty="0" smtClean="0">
                <a:solidFill>
                  <a:srgbClr val="000000"/>
                </a:solidFill>
              </a:rPr>
              <a:t> modelling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systematic </a:t>
            </a:r>
            <a:r>
              <a:rPr lang="en-GB" alt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ETS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runs</a:t>
            </a:r>
            <a:endParaRPr lang="en-GB" altLang="fr-FR" sz="1600" dirty="0" smtClean="0">
              <a:solidFill>
                <a:srgbClr val="FF0000"/>
              </a:solidFill>
            </a:endParaRPr>
          </a:p>
          <a:p>
            <a:pPr marL="90805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b="1" dirty="0" smtClean="0">
                <a:solidFill>
                  <a:srgbClr val="000000"/>
                </a:solidFill>
              </a:rPr>
              <a:t>Synthetic diagnostics</a:t>
            </a:r>
            <a:r>
              <a:rPr lang="en-GB" altLang="fr-FR" sz="1600" dirty="0" smtClean="0">
                <a:solidFill>
                  <a:srgbClr val="000000"/>
                </a:solidFill>
              </a:rPr>
              <a:t>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altLang="fr-FR" sz="1600" smtClean="0">
                <a:solidFill>
                  <a:srgbClr val="FF0000"/>
                </a:solidFill>
                <a:sym typeface="Wingdings" panose="05000000000000000000" pitchFamily="2" charset="2"/>
              </a:rPr>
              <a:t>longer term (EU diagnostics for JT-60SA)</a:t>
            </a:r>
            <a:endParaRPr lang="en-GB" altLang="fr-FR" sz="1600" dirty="0" smtClean="0">
              <a:solidFill>
                <a:srgbClr val="FF0000"/>
              </a:solidFill>
            </a:endParaRPr>
          </a:p>
          <a:p>
            <a:pPr marL="908050" lvl="1" indent="-34290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dirty="0" smtClean="0">
                <a:solidFill>
                  <a:srgbClr val="000000"/>
                </a:solidFill>
              </a:rPr>
              <a:t>Simulation data storage under </a:t>
            </a:r>
            <a:r>
              <a:rPr lang="en-GB" altLang="fr-FR" sz="1600" b="1" dirty="0" smtClean="0">
                <a:solidFill>
                  <a:srgbClr val="000000"/>
                </a:solidFill>
              </a:rPr>
              <a:t>IMAS</a:t>
            </a:r>
            <a:r>
              <a:rPr lang="en-GB" altLang="fr-FR" sz="1600" dirty="0" smtClean="0">
                <a:solidFill>
                  <a:srgbClr val="000000"/>
                </a:solidFill>
              </a:rPr>
              <a:t> </a:t>
            </a:r>
            <a:r>
              <a:rPr lang="en-GB" altLang="fr-F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ongoing discussion, including QST (Japan</a:t>
            </a:r>
            <a:r>
              <a:rPr lang="en-GB" altLang="fr-FR" sz="1600" smtClean="0">
                <a:solidFill>
                  <a:srgbClr val="FF0000"/>
                </a:solidFill>
                <a:sym typeface="Wingdings" panose="05000000000000000000" pitchFamily="2" charset="2"/>
              </a:rPr>
              <a:t>) counterpart</a:t>
            </a:r>
            <a:endParaRPr lang="en-GB" altLang="fr-FR" sz="1600" b="1" dirty="0" smtClean="0">
              <a:solidFill>
                <a:srgbClr val="FF0000"/>
              </a:solidFill>
            </a:endParaRPr>
          </a:p>
          <a:p>
            <a:pPr marL="908050" lvl="1" indent="-34290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GB" altLang="fr-FR" sz="1600" dirty="0" smtClean="0">
                <a:solidFill>
                  <a:srgbClr val="000000"/>
                </a:solidFill>
              </a:rPr>
              <a:t>Support </a:t>
            </a:r>
            <a:r>
              <a:rPr lang="en-GB" altLang="fr-FR" sz="1600" dirty="0">
                <a:solidFill>
                  <a:srgbClr val="000000"/>
                </a:solidFill>
              </a:rPr>
              <a:t>to </a:t>
            </a:r>
            <a:r>
              <a:rPr lang="en-GB" altLang="fr-FR" sz="1600" b="1" dirty="0">
                <a:solidFill>
                  <a:srgbClr val="000000"/>
                </a:solidFill>
              </a:rPr>
              <a:t>discharge preparation </a:t>
            </a:r>
            <a:r>
              <a:rPr lang="en-GB" altLang="fr-FR" sz="16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altLang="fr-FR" sz="1600" smtClean="0">
                <a:solidFill>
                  <a:srgbClr val="FF0000"/>
                </a:solidFill>
                <a:sym typeface="Wingdings" panose="05000000000000000000" pitchFamily="2" charset="2"/>
              </a:rPr>
              <a:t>WPSA </a:t>
            </a:r>
            <a:r>
              <a:rPr lang="en-GB" altLang="fr-FR" sz="1600" b="1" smtClean="0">
                <a:solidFill>
                  <a:srgbClr val="FF0000"/>
                </a:solidFill>
                <a:sym typeface="Wingdings" panose="05000000000000000000" pitchFamily="2" charset="2"/>
              </a:rPr>
              <a:t>simulator</a:t>
            </a:r>
            <a:r>
              <a:rPr lang="en-GB" altLang="fr-FR" sz="1600" smtClean="0">
                <a:solidFill>
                  <a:srgbClr val="FF0000"/>
                </a:solidFill>
                <a:sym typeface="Wingdings" panose="05000000000000000000" pitchFamily="2" charset="2"/>
              </a:rPr>
              <a:t> will be provided to EU users via WPCD (which can improve and customize it)</a:t>
            </a:r>
            <a:endParaRPr lang="en-GB" altLang="fr-FR" sz="2000" b="1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Clr>
                <a:srgbClr val="FF0000"/>
              </a:buClr>
              <a:defRPr/>
            </a:pPr>
            <a:r>
              <a:rPr lang="en-GB" altLang="fr-FR" sz="1800" b="1" dirty="0" smtClean="0">
                <a:solidFill>
                  <a:srgbClr val="000000"/>
                </a:solidFill>
              </a:rPr>
              <a:t>Areas of further/future collaboration could include:</a:t>
            </a:r>
          </a:p>
          <a:p>
            <a:pPr marL="565150" lvl="1" indent="0">
              <a:spcBef>
                <a:spcPts val="12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GB" altLang="fr-FR" sz="1800" i="1" dirty="0" smtClean="0">
                <a:solidFill>
                  <a:srgbClr val="000000"/>
                </a:solidFill>
              </a:rPr>
              <a:t>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training</a:t>
            </a:r>
            <a:r>
              <a:rPr lang="en-GB" altLang="fr-FR" sz="1800" dirty="0" smtClean="0">
                <a:solidFill>
                  <a:srgbClr val="0000FF"/>
                </a:solidFill>
              </a:rPr>
              <a:t> activities for </a:t>
            </a:r>
            <a:r>
              <a:rPr lang="en-GB" altLang="fr-FR" sz="1800" smtClean="0">
                <a:solidFill>
                  <a:srgbClr val="0000FF"/>
                </a:solidFill>
              </a:rPr>
              <a:t>WPSA modelling </a:t>
            </a:r>
            <a:r>
              <a:rPr lang="en-GB" altLang="fr-FR" sz="1800" dirty="0" smtClean="0">
                <a:solidFill>
                  <a:srgbClr val="0000FF"/>
                </a:solidFill>
              </a:rPr>
              <a:t>collaborators to be further pushed</a:t>
            </a:r>
            <a:endParaRPr lang="en-GB" altLang="fr-FR" sz="1800" u="sng" dirty="0" smtClean="0">
              <a:solidFill>
                <a:srgbClr val="0000FF"/>
              </a:solidFill>
            </a:endParaRPr>
          </a:p>
          <a:p>
            <a:pPr marL="565150" lvl="1" indent="0">
              <a:spcBef>
                <a:spcPts val="12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GB" altLang="fr-FR" sz="1800" smtClean="0">
                <a:solidFill>
                  <a:srgbClr val="0000FF"/>
                </a:solidFill>
              </a:rPr>
              <a:t> data </a:t>
            </a:r>
            <a:r>
              <a:rPr lang="en-GB" altLang="fr-FR" sz="1800" dirty="0" smtClean="0">
                <a:solidFill>
                  <a:srgbClr val="0000FF"/>
                </a:solidFill>
              </a:rPr>
              <a:t>access and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sharin</a:t>
            </a:r>
            <a:r>
              <a:rPr lang="en-GB" altLang="fr-FR" sz="1800" dirty="0" smtClean="0">
                <a:solidFill>
                  <a:srgbClr val="0000FF"/>
                </a:solidFill>
              </a:rPr>
              <a:t>g (including requirements from </a:t>
            </a:r>
            <a:r>
              <a:rPr lang="en-GB" altLang="fr-FR" sz="1800" smtClean="0">
                <a:solidFill>
                  <a:srgbClr val="0000FF"/>
                </a:solidFill>
              </a:rPr>
              <a:t>F4E  and </a:t>
            </a:r>
            <a:r>
              <a:rPr lang="en-GB" altLang="fr-FR" sz="1800" dirty="0" smtClean="0">
                <a:solidFill>
                  <a:srgbClr val="0000FF"/>
                </a:solidFill>
              </a:rPr>
              <a:t>QST)</a:t>
            </a:r>
          </a:p>
          <a:p>
            <a:pPr marL="565150" lvl="1" indent="0">
              <a:spcBef>
                <a:spcPts val="12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GB" altLang="fr-FR" sz="1800" dirty="0" smtClean="0">
                <a:solidFill>
                  <a:srgbClr val="0000FF"/>
                </a:solidFill>
              </a:rPr>
              <a:t>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JT-60SA data </a:t>
            </a:r>
            <a:r>
              <a:rPr lang="en-GB" altLang="fr-FR" sz="1800" dirty="0" smtClean="0">
                <a:solidFill>
                  <a:srgbClr val="0000FF"/>
                </a:solidFill>
              </a:rPr>
              <a:t>mapping under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IMA</a:t>
            </a:r>
            <a:r>
              <a:rPr lang="en-GB" altLang="fr-FR" sz="1800" dirty="0" smtClean="0">
                <a:solidFill>
                  <a:srgbClr val="0000FF"/>
                </a:solidFill>
              </a:rPr>
              <a:t>S (during scientific exploitation)</a:t>
            </a:r>
          </a:p>
        </p:txBody>
      </p:sp>
    </p:spTree>
    <p:extLst>
      <p:ext uri="{BB962C8B-B14F-4D97-AF65-F5344CB8AC3E}">
        <p14:creationId xmlns:p14="http://schemas.microsoft.com/office/powerpoint/2010/main" val="360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7th WPSA Project Planning Meeting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0" y="2833202"/>
            <a:ext cx="5112310" cy="31273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" y="820771"/>
            <a:ext cx="9032681" cy="16613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619" y="2640952"/>
            <a:ext cx="3511481" cy="3481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4908" y="186526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>
                <a:hlinkClick r:id="rId5"/>
              </a:rPr>
              <a:t>https://wpsappm2020.wigner.mta.hu/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20772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err="1" smtClean="0"/>
              <a:t>Outline</a:t>
            </a:r>
            <a:endParaRPr lang="fr-FR" altLang="fr-FR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8092" y="1127054"/>
            <a:ext cx="8671181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fr-FR" sz="2000" b="1" dirty="0" smtClean="0">
                <a:solidFill>
                  <a:srgbClr val="C00000"/>
                </a:solidFill>
              </a:rPr>
              <a:t>JT-60SA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fr-FR" sz="2000" dirty="0" smtClean="0"/>
              <a:t>What is JT-60SA 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fr-FR" sz="2000"/>
              <a:t>JT-60SA </a:t>
            </a:r>
            <a:r>
              <a:rPr lang="en-US" altLang="fr-FR" sz="2000" smtClean="0"/>
              <a:t>timeline</a:t>
            </a:r>
            <a:endParaRPr lang="en-US" altLang="fr-FR" sz="2000" dirty="0"/>
          </a:p>
          <a:p>
            <a:pPr marL="0" indent="0">
              <a:spcBef>
                <a:spcPts val="600"/>
              </a:spcBef>
              <a:buClr>
                <a:srgbClr val="FF0000"/>
              </a:buClr>
              <a:defRPr/>
            </a:pPr>
            <a:endParaRPr lang="en-US" altLang="fr-FR" sz="2000" dirty="0" smtClean="0"/>
          </a:p>
          <a:p>
            <a:pPr marL="0" indent="0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fr-FR" sz="2000" b="1" dirty="0" smtClean="0">
                <a:solidFill>
                  <a:srgbClr val="C00000"/>
                </a:solidFill>
              </a:rPr>
              <a:t>WPSA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fr-FR" sz="2000" dirty="0" smtClean="0"/>
              <a:t>WPSA structure and objectives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fr-FR" sz="2000" dirty="0" smtClean="0"/>
              <a:t>WPSA </a:t>
            </a:r>
            <a:r>
              <a:rPr lang="en-US" altLang="fr-FR" sz="2000" smtClean="0"/>
              <a:t>2019-20 modelling </a:t>
            </a:r>
            <a:r>
              <a:rPr lang="en-US" altLang="fr-FR" sz="2000" dirty="0" smtClean="0"/>
              <a:t>activities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it-IT" altLang="fr-FR" sz="2000" dirty="0" smtClean="0"/>
              <a:t>Ongoing WPSA-WPCD activities</a:t>
            </a:r>
            <a:endParaRPr lang="en-US" altLang="fr-FR" sz="2000" dirty="0" smtClean="0"/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fr-FR" sz="2000" dirty="0" smtClean="0"/>
              <a:t>Future directions and needs</a:t>
            </a:r>
          </a:p>
        </p:txBody>
      </p:sp>
      <p:pic>
        <p:nvPicPr>
          <p:cNvPr id="5" name="Picture 10" descr="Logo CC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6" y="6058792"/>
            <a:ext cx="870743" cy="2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ppweb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"/>
          <a:stretch>
            <a:fillRect/>
          </a:stretch>
        </p:blipFill>
        <p:spPr bwMode="auto">
          <a:xfrm>
            <a:off x="2243582" y="6017752"/>
            <a:ext cx="14097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1" b="10631"/>
          <a:stretch>
            <a:fillRect/>
          </a:stretch>
        </p:blipFill>
        <p:spPr bwMode="auto">
          <a:xfrm>
            <a:off x="1128021" y="5226480"/>
            <a:ext cx="10731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25" y="6017752"/>
            <a:ext cx="768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12" y="5226480"/>
            <a:ext cx="7874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0" descr="D:\Zag\Papers\PSI2014\JET_paper\logo_ifpilm_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42" y="5973297"/>
            <a:ext cx="998735" cy="4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5" y="5151882"/>
            <a:ext cx="646398" cy="49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85" y="5998287"/>
            <a:ext cx="989046" cy="3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33" y="5984774"/>
            <a:ext cx="842428" cy="4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69" y="5226481"/>
            <a:ext cx="882361" cy="47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Screen Shot 2014-04-08 at 23.17.15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31" y="5274733"/>
            <a:ext cx="1290669" cy="3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gg128281\AppData\Local\Microsoft\Windows\Temporary Internet Files\Content.Outlook\PXJCSGB3\IAP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78" y="5919388"/>
            <a:ext cx="480584" cy="5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56" y="5151882"/>
            <a:ext cx="591897" cy="5811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8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87" y="5132486"/>
            <a:ext cx="583273" cy="583273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80" y="5216414"/>
            <a:ext cx="768460" cy="4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16" y="5945317"/>
            <a:ext cx="1067716" cy="4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230" y="893717"/>
            <a:ext cx="4650264" cy="34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00" y="3315444"/>
            <a:ext cx="4301391" cy="3093544"/>
          </a:xfrm>
          <a:prstGeom prst="rect">
            <a:avLst/>
          </a:prstGeom>
        </p:spPr>
      </p:pic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462838" cy="541339"/>
          </a:xfrm>
        </p:spPr>
        <p:txBody>
          <a:bodyPr/>
          <a:lstStyle/>
          <a:p>
            <a:pPr eaLnBrk="1" hangingPunct="1"/>
            <a:r>
              <a:rPr lang="en-GB" altLang="fr-FR" smtClean="0"/>
              <a:t>The JT-60SA tokamak</a:t>
            </a: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105507" y="701075"/>
            <a:ext cx="511797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Designed and built </a:t>
            </a: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jointly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</a:rPr>
              <a:t> by </a:t>
            </a:r>
            <a:r>
              <a:rPr lang="en-US" sz="2000" b="1" smtClean="0">
                <a:solidFill>
                  <a:prstClr val="black"/>
                </a:solidFill>
                <a:cs typeface="Arial" panose="020B0604020202020204" pitchFamily="34" charset="0"/>
              </a:rPr>
              <a:t>Japan</a:t>
            </a: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n-US" sz="2000" b="1" smtClean="0">
                <a:solidFill>
                  <a:prstClr val="black"/>
                </a:solidFill>
                <a:cs typeface="Arial" panose="020B0604020202020204" pitchFamily="34" charset="0"/>
              </a:rPr>
              <a:t>EU</a:t>
            </a: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 at the Naka site </a:t>
            </a:r>
            <a:endParaRPr lang="en-US" sz="2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Largest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</a:rPr>
              <a:t> tokamak before </a:t>
            </a: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ITER.           Fully </a:t>
            </a:r>
            <a:r>
              <a:rPr lang="en-US" sz="2000" b="1" smtClean="0">
                <a:solidFill>
                  <a:prstClr val="black"/>
                </a:solidFill>
                <a:cs typeface="Arial" panose="020B0604020202020204" pitchFamily="34" charset="0"/>
              </a:rPr>
              <a:t>superconducting</a:t>
            </a: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, highly </a:t>
            </a:r>
            <a:r>
              <a:rPr lang="en-US" sz="2000" b="1" smtClean="0">
                <a:solidFill>
                  <a:prstClr val="black"/>
                </a:solidFill>
                <a:cs typeface="Arial" panose="020B0604020202020204" pitchFamily="34" charset="0"/>
              </a:rPr>
              <a:t>shaped</a:t>
            </a:r>
            <a:endParaRPr lang="en-US" sz="200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smtClean="0">
                <a:solidFill>
                  <a:prstClr val="black"/>
                </a:solidFill>
                <a:cs typeface="Arial" panose="020B0604020202020204" pitchFamily="34" charset="0"/>
              </a:rPr>
              <a:t>Due 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</a:rPr>
              <a:t>to </a:t>
            </a: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start operation in </a:t>
            </a:r>
            <a:r>
              <a:rPr lang="en-US" sz="2000" b="1" smtClean="0">
                <a:solidFill>
                  <a:prstClr val="black"/>
                </a:solidFill>
                <a:cs typeface="Arial" panose="020B0604020202020204" pitchFamily="34" charset="0"/>
              </a:rPr>
              <a:t>Sept. 2020</a:t>
            </a: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fr-FR" sz="2000" b="1">
                <a:solidFill>
                  <a:prstClr val="black"/>
                </a:solidFill>
                <a:cs typeface="Arial" panose="020B0604020202020204" pitchFamily="34" charset="0"/>
              </a:rPr>
              <a:t>Exploitation by joint </a:t>
            </a:r>
            <a:r>
              <a:rPr lang="fr-FR" sz="2000" b="1" smtClean="0">
                <a:solidFill>
                  <a:prstClr val="black"/>
                </a:solidFill>
                <a:cs typeface="Arial" panose="020B0604020202020204" pitchFamily="34" charset="0"/>
              </a:rPr>
              <a:t>EU-Japan </a:t>
            </a:r>
            <a:r>
              <a:rPr lang="fr-FR" sz="2000" b="1">
                <a:solidFill>
                  <a:prstClr val="black"/>
                </a:solidFill>
                <a:cs typeface="Arial" panose="020B0604020202020204" pitchFamily="34" charset="0"/>
              </a:rPr>
              <a:t>team</a:t>
            </a:r>
            <a:endParaRPr lang="en-US" sz="2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83459" y="3208588"/>
          <a:ext cx="4084095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800" b="1" baseline="-2500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b="1" baseline="-2500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 MA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/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 (A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2.5)</a:t>
                      </a:r>
                      <a:endParaRPr lang="en-GB" sz="1800" b="1" smtClean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2.96 / 1.18 m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1.93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0.5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+mj-lt"/>
                          <a:cs typeface="Arial" panose="020B0604020202020204" pitchFamily="34" charset="0"/>
                        </a:rPr>
                        <a:t>t (flat-top)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s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N-NBI (500 keV)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P-NBI (85 keV)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03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ECRH </a:t>
                      </a:r>
                    </a:p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(82, 110,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138 GHz)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835" y="701075"/>
            <a:ext cx="3733751" cy="250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4032535" y="3351951"/>
            <a:ext cx="4786102" cy="3136170"/>
            <a:chOff x="3914548" y="3355565"/>
            <a:chExt cx="4786102" cy="3136170"/>
          </a:xfrm>
        </p:grpSpPr>
        <p:sp>
          <p:nvSpPr>
            <p:cNvPr id="4" name="Flèche droite 3"/>
            <p:cNvSpPr/>
            <p:nvPr/>
          </p:nvSpPr>
          <p:spPr bwMode="auto">
            <a:xfrm>
              <a:off x="3914548" y="5193389"/>
              <a:ext cx="889841" cy="36879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図 7">
              <a:extLst>
                <a:ext uri="{FF2B5EF4-FFF2-40B4-BE49-F238E27FC236}">
                  <a16:creationId xmlns:a16="http://schemas.microsoft.com/office/drawing/2014/main" id="{1F157382-CDBC-6A44-9A88-4707F12BD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750"/>
            <a:stretch/>
          </p:blipFill>
          <p:spPr>
            <a:xfrm>
              <a:off x="4968489" y="3355565"/>
              <a:ext cx="3732161" cy="313617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17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49" y="69851"/>
            <a:ext cx="7622553" cy="541338"/>
          </a:xfrm>
        </p:spPr>
        <p:txBody>
          <a:bodyPr/>
          <a:lstStyle/>
          <a:p>
            <a:pPr eaLnBrk="1" hangingPunct="1"/>
            <a:r>
              <a:rPr lang="en-US" altLang="fr-FR" sz="2400">
                <a:solidFill>
                  <a:schemeClr val="tx1"/>
                </a:solidFill>
                <a:ea typeface="ＭＳ Ｐゴシック" pitchFamily="34" charset="-128"/>
              </a:rPr>
              <a:t>JT-60SA vs JET and </a:t>
            </a:r>
            <a:r>
              <a:rPr lang="en-US" altLang="fr-FR" sz="2400" smtClean="0">
                <a:solidFill>
                  <a:schemeClr val="tx1"/>
                </a:solidFill>
                <a:ea typeface="ＭＳ Ｐゴシック" pitchFamily="34" charset="-128"/>
              </a:rPr>
              <a:t>ITER toroidal </a:t>
            </a:r>
            <a:r>
              <a:rPr lang="en-US" altLang="fr-FR" sz="2400">
                <a:solidFill>
                  <a:schemeClr val="tx1"/>
                </a:solidFill>
                <a:ea typeface="ＭＳ Ｐゴシック" pitchFamily="34" charset="-128"/>
              </a:rPr>
              <a:t>field coils</a:t>
            </a:r>
            <a:endParaRPr lang="en-GB" altLang="fr-FR" sz="240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52107" y="838980"/>
            <a:ext cx="7610892" cy="5579129"/>
            <a:chOff x="1064569" y="836713"/>
            <a:chExt cx="7743527" cy="5807645"/>
          </a:xfrm>
        </p:grpSpPr>
        <p:pic>
          <p:nvPicPr>
            <p:cNvPr id="6" name="Content Placeholder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64569" y="836713"/>
              <a:ext cx="7743527" cy="580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5"/>
            <p:cNvSpPr txBox="1"/>
            <p:nvPr/>
          </p:nvSpPr>
          <p:spPr>
            <a:xfrm>
              <a:off x="1064569" y="3367626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JT-60SA</a:t>
              </a:r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4592961" y="5389185"/>
              <a:ext cx="722146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JET</a:t>
              </a: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7584603" y="1860793"/>
              <a:ext cx="1223493" cy="416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>
                <a:defRPr>
                  <a:solidFill>
                    <a:srgbClr val="FFFF00"/>
                  </a:solidFill>
                </a:defRPr>
              </a:lvl1pPr>
            </a:lstStyle>
            <a:p>
              <a:r>
                <a:rPr lang="en-GB" sz="2000" b="1" kern="0" dirty="0">
                  <a:solidFill>
                    <a:srgbClr val="0000FF"/>
                  </a:solidFill>
                  <a:latin typeface="+mn-lt"/>
                  <a:ea typeface="+mn-ea"/>
                </a:rPr>
                <a:t>ITER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34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705418" cy="541338"/>
          </a:xfrm>
        </p:spPr>
        <p:txBody>
          <a:bodyPr/>
          <a:lstStyle/>
          <a:p>
            <a:pPr eaLnBrk="1" hangingPunct="1"/>
            <a:r>
              <a:rPr lang="en-GB" altLang="fr-FR" dirty="0" smtClean="0"/>
              <a:t>JT-60SA timeline</a:t>
            </a:r>
            <a:endParaRPr lang="fr-FR" altLang="fr-FR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8142" y="711324"/>
            <a:ext cx="884872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2857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20725" indent="-277813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533400" lvl="1" indent="-2540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US" altLang="fr-FR" sz="1800" dirty="0"/>
              <a:t>Completion of Tokamak Assembly: </a:t>
            </a:r>
            <a:r>
              <a:rPr lang="en-US" altLang="fr-FR" sz="1800" b="1" u="sng" dirty="0"/>
              <a:t>March  2020</a:t>
            </a:r>
          </a:p>
          <a:p>
            <a:pPr marL="533400" lvl="1" indent="-2540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US" altLang="fr-FR" sz="1800" dirty="0"/>
              <a:t>First Plasma:     </a:t>
            </a:r>
            <a:r>
              <a:rPr lang="en-US" altLang="fr-FR" sz="1800" b="1" u="sng" dirty="0"/>
              <a:t>September 2020</a:t>
            </a:r>
          </a:p>
          <a:p>
            <a:pPr marL="533400" lvl="1" indent="-2540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fr-FR" altLang="fr-FR" sz="1800" dirty="0" smtClean="0"/>
              <a:t>5 </a:t>
            </a:r>
            <a:r>
              <a:rPr lang="fr-FR" altLang="fr-FR" sz="1800" dirty="0" err="1" smtClean="0"/>
              <a:t>months</a:t>
            </a:r>
            <a:r>
              <a:rPr lang="fr-FR" altLang="fr-FR" sz="1800" dirty="0" smtClean="0"/>
              <a:t> </a:t>
            </a:r>
            <a:r>
              <a:rPr lang="fr-FR" altLang="fr-FR" sz="1800" b="1" dirty="0" err="1" smtClean="0"/>
              <a:t>commissioning</a:t>
            </a:r>
            <a:r>
              <a:rPr lang="fr-FR" altLang="fr-FR" sz="1800" b="1" dirty="0" smtClean="0"/>
              <a:t> </a:t>
            </a:r>
            <a:r>
              <a:rPr lang="fr-FR" altLang="fr-FR" sz="1800" b="1" dirty="0" err="1" smtClean="0"/>
              <a:t>with</a:t>
            </a:r>
            <a:r>
              <a:rPr lang="fr-FR" altLang="fr-FR" sz="1800" b="1" dirty="0" smtClean="0"/>
              <a:t> plasma</a:t>
            </a:r>
            <a:r>
              <a:rPr lang="fr-FR" altLang="fr-FR" sz="1800" dirty="0" smtClean="0"/>
              <a:t>, </a:t>
            </a:r>
            <a:r>
              <a:rPr lang="fr-FR" altLang="fr-FR" sz="1800" dirty="0" err="1" smtClean="0"/>
              <a:t>then</a:t>
            </a:r>
            <a:r>
              <a:rPr lang="fr-FR" altLang="fr-FR" sz="1800" dirty="0" smtClean="0"/>
              <a:t> 2 </a:t>
            </a:r>
            <a:r>
              <a:rPr lang="fr-FR" altLang="fr-FR" sz="1800" dirty="0" err="1" smtClean="0"/>
              <a:t>years</a:t>
            </a:r>
            <a:r>
              <a:rPr lang="fr-FR" altLang="fr-FR" sz="1800" dirty="0" smtClean="0"/>
              <a:t> </a:t>
            </a:r>
            <a:r>
              <a:rPr lang="fr-FR" altLang="fr-FR" sz="1800" b="1" dirty="0" err="1" smtClean="0"/>
              <a:t>shutdown</a:t>
            </a:r>
            <a:endParaRPr lang="fr-FR" altLang="fr-FR" sz="1800" b="1" dirty="0" smtClean="0"/>
          </a:p>
          <a:p>
            <a:pPr marL="533400" lvl="1" indent="-2540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fr-FR" altLang="fr-FR" sz="1800" dirty="0" smtClean="0"/>
              <a:t>Full </a:t>
            </a:r>
            <a:r>
              <a:rPr lang="fr-FR" altLang="fr-FR" sz="1800" b="1" dirty="0" err="1" smtClean="0"/>
              <a:t>scientific</a:t>
            </a:r>
            <a:r>
              <a:rPr lang="fr-FR" altLang="fr-FR" sz="1800" b="1" dirty="0" smtClean="0"/>
              <a:t> exploitation </a:t>
            </a:r>
            <a:r>
              <a:rPr lang="fr-FR" altLang="fr-FR" sz="1800" dirty="0" err="1" smtClean="0"/>
              <a:t>from</a:t>
            </a:r>
            <a:r>
              <a:rPr lang="fr-FR" altLang="fr-FR" sz="1800" dirty="0" smtClean="0"/>
              <a:t> </a:t>
            </a:r>
            <a:r>
              <a:rPr lang="fr-FR" altLang="fr-FR" sz="1800" b="1" u="sng" dirty="0" smtClean="0"/>
              <a:t>2023</a:t>
            </a:r>
            <a:r>
              <a:rPr lang="fr-FR" altLang="fr-FR" sz="1800" dirty="0" smtClean="0"/>
              <a:t> (</a:t>
            </a:r>
            <a:r>
              <a:rPr lang="fr-FR" altLang="fr-FR" sz="1800" dirty="0" err="1" smtClean="0"/>
              <a:t>Operation</a:t>
            </a:r>
            <a:r>
              <a:rPr lang="fr-FR" altLang="fr-FR" sz="1800" dirty="0" smtClean="0"/>
              <a:t> -2)</a:t>
            </a:r>
          </a:p>
          <a:p>
            <a:pPr marL="533400" lvl="1" indent="-2540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fr-FR" altLang="fr-FR" sz="1800" dirty="0" smtClean="0"/>
              <a:t>Transition to </a:t>
            </a:r>
            <a:r>
              <a:rPr lang="fr-FR" altLang="fr-FR" sz="1800" b="1" dirty="0" smtClean="0"/>
              <a:t>W PFC </a:t>
            </a:r>
            <a:r>
              <a:rPr lang="fr-FR" altLang="fr-FR" sz="1800" dirty="0" err="1" smtClean="0"/>
              <a:t>from</a:t>
            </a:r>
            <a:r>
              <a:rPr lang="fr-FR" altLang="fr-FR" sz="1800" dirty="0" smtClean="0"/>
              <a:t> </a:t>
            </a:r>
            <a:r>
              <a:rPr lang="fr-FR" altLang="fr-FR" sz="1800" b="1" u="sng" dirty="0" smtClean="0"/>
              <a:t>2029</a:t>
            </a:r>
            <a:endParaRPr lang="fr-FR" altLang="fr-FR" sz="2000" b="1" u="sng" dirty="0"/>
          </a:p>
        </p:txBody>
      </p:sp>
      <p:grpSp>
        <p:nvGrpSpPr>
          <p:cNvPr id="2" name="Groupe 1"/>
          <p:cNvGrpSpPr/>
          <p:nvPr/>
        </p:nvGrpSpPr>
        <p:grpSpPr>
          <a:xfrm>
            <a:off x="339299" y="2213384"/>
            <a:ext cx="8671968" cy="4295726"/>
            <a:chOff x="1536513" y="2556126"/>
            <a:chExt cx="8671968" cy="4295726"/>
          </a:xfrm>
        </p:grpSpPr>
        <p:grpSp>
          <p:nvGrpSpPr>
            <p:cNvPr id="4" name="Groupe 3"/>
            <p:cNvGrpSpPr/>
            <p:nvPr/>
          </p:nvGrpSpPr>
          <p:grpSpPr>
            <a:xfrm>
              <a:off x="1536513" y="2556126"/>
              <a:ext cx="8671968" cy="4295726"/>
              <a:chOff x="1706249" y="3003639"/>
              <a:chExt cx="7970676" cy="3780132"/>
            </a:xfrm>
          </p:grpSpPr>
          <p:pic>
            <p:nvPicPr>
              <p:cNvPr id="5" name="図 3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-267" b="5105"/>
              <a:stretch/>
            </p:blipFill>
            <p:spPr bwMode="auto">
              <a:xfrm>
                <a:off x="1706249" y="3052464"/>
                <a:ext cx="7321529" cy="34754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ZoneTexte 5"/>
              <p:cNvSpPr txBox="1"/>
              <p:nvPr/>
            </p:nvSpPr>
            <p:spPr>
              <a:xfrm>
                <a:off x="5483262" y="3003639"/>
                <a:ext cx="2348611" cy="297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C00000"/>
                    </a:solidFill>
                  </a:rPr>
                  <a:t>tentative JT-60SA timeline</a:t>
                </a:r>
                <a:endParaRPr lang="en-GB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7056232" y="6269183"/>
                <a:ext cx="2620693" cy="5145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smtClean="0">
                    <a:solidFill>
                      <a:srgbClr val="C00000"/>
                    </a:solidFill>
                  </a:rPr>
                  <a:t>Note:</a:t>
                </a:r>
                <a:r>
                  <a:rPr lang="en-GB" sz="1600" smtClean="0">
                    <a:solidFill>
                      <a:srgbClr val="C00000"/>
                    </a:solidFill>
                  </a:rPr>
                  <a:t> shutdown for transition to W PFC from 2029</a:t>
                </a:r>
                <a:endParaRPr lang="en-GB" sz="160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9" name="図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60" t="57062" r="25783" b="38030"/>
            <a:stretch/>
          </p:blipFill>
          <p:spPr bwMode="auto">
            <a:xfrm>
              <a:off x="6406920" y="4995467"/>
              <a:ext cx="1021404" cy="204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3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447772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</a:t>
            </a:r>
            <a:r>
              <a:rPr lang="fr-FR" altLang="fr-FR" smtClean="0"/>
              <a:t>: structure, activities, resources </a:t>
            </a:r>
            <a:endParaRPr lang="fr-FR" altLang="fr-FR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64" y="782798"/>
            <a:ext cx="7046839" cy="2817918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21534" y="3630012"/>
            <a:ext cx="3925872" cy="2921180"/>
            <a:chOff x="298900" y="907394"/>
            <a:chExt cx="4842700" cy="3584544"/>
          </a:xfrm>
        </p:grpSpPr>
        <p:sp>
          <p:nvSpPr>
            <p:cNvPr id="7" name="ZoneTexte 6"/>
            <p:cNvSpPr txBox="1"/>
            <p:nvPr/>
          </p:nvSpPr>
          <p:spPr>
            <a:xfrm>
              <a:off x="2700742" y="4091828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years</a:t>
              </a:r>
              <a:endParaRPr lang="fr-FR" sz="2000"/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-519113" y="2237885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smtClean="0"/>
                <a:t>manpower (ppy)</a:t>
              </a:r>
              <a:endParaRPr lang="fr-FR" sz="200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717" y="907394"/>
              <a:ext cx="4376883" cy="3184434"/>
            </a:xfrm>
            <a:prstGeom prst="rect">
              <a:avLst/>
            </a:prstGeom>
          </p:spPr>
        </p:pic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732080" y="5303574"/>
            <a:ext cx="3406237" cy="107721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313" lvl="1">
              <a:spcBef>
                <a:spcPts val="600"/>
              </a:spcBef>
            </a:pPr>
            <a:r>
              <a:rPr lang="fr-FR" altLang="fr-FR" sz="1800" b="1" smtClean="0"/>
              <a:t>Publications 2014-2019:</a:t>
            </a:r>
            <a:endParaRPr lang="fr-FR" altLang="fr-FR" sz="1800" b="1"/>
          </a:p>
          <a:p>
            <a:pPr marL="87313" lvl="1">
              <a:spcBef>
                <a:spcPts val="600"/>
              </a:spcBef>
            </a:pPr>
            <a:r>
              <a:rPr lang="fr-FR" altLang="fr-FR" sz="1800" smtClean="0"/>
              <a:t>  25 articles</a:t>
            </a:r>
          </a:p>
          <a:p>
            <a:pPr marL="87313" lvl="1">
              <a:spcBef>
                <a:spcPts val="600"/>
              </a:spcBef>
            </a:pPr>
            <a:r>
              <a:rPr lang="fr-FR" altLang="fr-FR" sz="1800" smtClean="0"/>
              <a:t>  60 conferences &amp; workshops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16972" y="3781570"/>
            <a:ext cx="4202492" cy="120032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rgbClr val="FF0000"/>
              </a:buClr>
            </a:pPr>
            <a:r>
              <a:rPr lang="en-GB" altLang="fr-FR" sz="1800" b="1"/>
              <a:t>Objective: </a:t>
            </a:r>
            <a:r>
              <a:rPr lang="en-US" altLang="fr-FR" sz="1800" smtClean="0"/>
              <a:t>prepare </a:t>
            </a:r>
            <a:r>
              <a:rPr lang="en-US" altLang="fr-FR" sz="1800"/>
              <a:t>for a </a:t>
            </a:r>
            <a:r>
              <a:rPr lang="en-US" altLang="fr-FR" sz="1800" u="sng"/>
              <a:t>high level EU participation</a:t>
            </a:r>
            <a:r>
              <a:rPr lang="en-US" altLang="fr-FR" sz="1800"/>
              <a:t> in JT-60SA scientific </a:t>
            </a:r>
            <a:r>
              <a:rPr lang="en-US" altLang="fr-FR" sz="1800" smtClean="0"/>
              <a:t>exploitation</a:t>
            </a:r>
            <a:r>
              <a:rPr lang="en-US" altLang="fr-FR" sz="1800"/>
              <a:t>, </a:t>
            </a:r>
            <a:r>
              <a:rPr lang="en-US" altLang="fr-FR" sz="1800" u="sng"/>
              <a:t>fully integrated in the EU fusion programme</a:t>
            </a:r>
            <a:endParaRPr lang="fr-FR" altLang="fr-FR" sz="1800" b="1" u="sng" dirty="0"/>
          </a:p>
        </p:txBody>
      </p:sp>
    </p:spTree>
    <p:extLst>
      <p:ext uri="{BB962C8B-B14F-4D97-AF65-F5344CB8AC3E}">
        <p14:creationId xmlns:p14="http://schemas.microsoft.com/office/powerpoint/2010/main" val="26115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WPSA: </a:t>
            </a:r>
            <a:r>
              <a:rPr lang="en-GB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MHD and </a:t>
            </a:r>
            <a:r>
              <a:rPr lang="en-GB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control </a:t>
            </a:r>
            <a:r>
              <a:rPr lang="fr-FR" altLang="fr-FR" smtClean="0"/>
              <a:t>modelling</a:t>
            </a:r>
            <a:endParaRPr lang="fr-FR" altLang="fr-FR" dirty="0" smtClean="0"/>
          </a:p>
        </p:txBody>
      </p:sp>
      <p:graphicFrame>
        <p:nvGraphicFramePr>
          <p:cNvPr id="10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22948"/>
              </p:ext>
            </p:extLst>
          </p:nvPr>
        </p:nvGraphicFramePr>
        <p:xfrm>
          <a:off x="410034" y="743857"/>
          <a:ext cx="7997119" cy="2465935"/>
        </p:xfrm>
        <a:graphic>
          <a:graphicData uri="http://schemas.openxmlformats.org/drawingml/2006/table">
            <a:tbl>
              <a:tblPr firstRow="1" firstCol="1" bandRow="1"/>
              <a:tblGrid>
                <a:gridCol w="4907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1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Deliverable description</a:t>
                      </a:r>
                      <a:endParaRPr lang="fr-FR" sz="18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Deliverable</a:t>
                      </a:r>
                      <a:r>
                        <a:rPr lang="fr-FR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owner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287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MHD analysis of scenarios of Initial Research Phase I and II including WPCD workflows. Modelling of RWM control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R. Coelho (IST)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305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Non-linear simulations of ELM triggering by pellets (JOREK)</a:t>
                      </a:r>
                      <a:endParaRPr lang="en-US" sz="1600" b="0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S. Futatani (CIEMAT)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77" y="3355861"/>
            <a:ext cx="4181046" cy="2888329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371244" y="3279060"/>
            <a:ext cx="3250969" cy="2849270"/>
            <a:chOff x="5841682" y="3673577"/>
            <a:chExt cx="3250969" cy="2849270"/>
          </a:xfrm>
        </p:grpSpPr>
        <p:grpSp>
          <p:nvGrpSpPr>
            <p:cNvPr id="6" name="Groupe 5"/>
            <p:cNvGrpSpPr/>
            <p:nvPr/>
          </p:nvGrpSpPr>
          <p:grpSpPr>
            <a:xfrm>
              <a:off x="5841682" y="3673577"/>
              <a:ext cx="3173518" cy="2849270"/>
              <a:chOff x="5738446" y="3673577"/>
              <a:chExt cx="3173518" cy="284927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3603" y="3673577"/>
                <a:ext cx="1518361" cy="2849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8446" y="3682043"/>
                <a:ext cx="1655156" cy="279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 bwMode="auto">
              <a:xfrm>
                <a:off x="6002867" y="3917607"/>
                <a:ext cx="152400" cy="1693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7848601" y="3917607"/>
                <a:ext cx="152400" cy="1693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8517467" y="3917607"/>
                <a:ext cx="211667" cy="26246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6654799" y="3954076"/>
                <a:ext cx="211667" cy="26246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6019256" y="3833396"/>
              <a:ext cx="11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smtClean="0">
                  <a:solidFill>
                    <a:srgbClr val="0000FF"/>
                  </a:solidFill>
                </a:rPr>
                <a:t>precession drift dominant</a:t>
              </a:r>
              <a:endParaRPr lang="en-GB" sz="900" b="1">
                <a:solidFill>
                  <a:srgbClr val="0000FF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855907" y="3833396"/>
              <a:ext cx="1236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smtClean="0">
                  <a:solidFill>
                    <a:srgbClr val="FF0000"/>
                  </a:solidFill>
                </a:rPr>
                <a:t>bounce resonance dominant</a:t>
              </a:r>
              <a:endParaRPr lang="en-GB" sz="900" b="1">
                <a:solidFill>
                  <a:srgbClr val="FF0000"/>
                </a:solidFill>
              </a:endParaRPr>
            </a:p>
          </p:txBody>
        </p:sp>
      </p:grpSp>
      <p:sp>
        <p:nvSpPr>
          <p:cNvPr id="16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7043998" y="6149934"/>
            <a:ext cx="1762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B0F0"/>
                </a:solidFill>
              </a:rPr>
              <a:t>S. Futatani et al.</a:t>
            </a:r>
            <a:endParaRPr lang="en-US" sz="1600" b="1">
              <a:solidFill>
                <a:srgbClr val="00B0F0"/>
              </a:solidFill>
            </a:endParaRPr>
          </a:p>
        </p:txBody>
      </p:sp>
      <p:sp>
        <p:nvSpPr>
          <p:cNvPr id="17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1196257" y="619759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B0F0"/>
                </a:solidFill>
              </a:rPr>
              <a:t>L. Pigatto et al.</a:t>
            </a:r>
            <a:endParaRPr lang="en-US" sz="16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</a:t>
            </a:r>
            <a:r>
              <a:rPr lang="fr-FR" altLang="fr-FR" smtClean="0"/>
              <a:t>: </a:t>
            </a:r>
            <a:r>
              <a:rPr lang="en-GB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Scenario and transport modelling</a:t>
            </a:r>
            <a:endParaRPr lang="fr-FR" altLang="fr-FR" dirty="0" smtClean="0"/>
          </a:p>
        </p:txBody>
      </p:sp>
      <p:graphicFrame>
        <p:nvGraphicFramePr>
          <p:cNvPr id="10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587613"/>
              </p:ext>
            </p:extLst>
          </p:nvPr>
        </p:nvGraphicFramePr>
        <p:xfrm>
          <a:off x="410033" y="816743"/>
          <a:ext cx="8050385" cy="3237388"/>
        </p:xfrm>
        <a:graphic>
          <a:graphicData uri="http://schemas.openxmlformats.org/drawingml/2006/table">
            <a:tbl>
              <a:tblPr firstRow="1" firstCol="1" bandRow="1"/>
              <a:tblGrid>
                <a:gridCol w="508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Deliverable description</a:t>
                      </a:r>
                      <a:endParaRPr lang="fr-FR" sz="18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Deliverable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owner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301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Modelling of scenarios transient phases (METIS, CRONOS)</a:t>
                      </a:r>
                      <a:endParaRPr lang="en-US" sz="1600" b="0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J. Morales (CEA)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84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Modelling of scenarios of Initial Research Phase I and II, including pellet injection (JINTRAC)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	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L. Garzotti (CCFE)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846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Effect of shaping on turbulent transport and confinement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	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M. Romanelli (CCFE)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461984"/>
                  </a:ext>
                </a:extLst>
              </a:tr>
            </a:tbl>
          </a:graphicData>
        </a:graphic>
      </p:graphicFrame>
      <p:pic>
        <p:nvPicPr>
          <p:cNvPr id="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4121376"/>
            <a:ext cx="3676357" cy="24006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95" y="4160221"/>
            <a:ext cx="3160481" cy="2239770"/>
          </a:xfrm>
          <a:prstGeom prst="rect">
            <a:avLst/>
          </a:prstGeom>
        </p:spPr>
      </p:pic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7345959" y="6230714"/>
            <a:ext cx="1729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B0F0"/>
                </a:solidFill>
              </a:rPr>
              <a:t>L. Garzotti et al.</a:t>
            </a:r>
            <a:endParaRPr lang="en-US" sz="16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361950" y="69851"/>
            <a:ext cx="7848990" cy="541338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WPSA</a:t>
            </a:r>
            <a:r>
              <a:rPr lang="fr-FR" altLang="fr-FR" smtClean="0"/>
              <a:t>: </a:t>
            </a:r>
            <a:r>
              <a:rPr lang="en-GB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Edge </a:t>
            </a:r>
            <a:r>
              <a:rPr lang="en-GB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modelling</a:t>
            </a:r>
            <a:endParaRPr lang="fr-FR" altLang="fr-FR" dirty="0" smtClean="0"/>
          </a:p>
        </p:txBody>
      </p:sp>
      <p:graphicFrame>
        <p:nvGraphicFramePr>
          <p:cNvPr id="10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25593"/>
              </p:ext>
            </p:extLst>
          </p:nvPr>
        </p:nvGraphicFramePr>
        <p:xfrm>
          <a:off x="410033" y="816743"/>
          <a:ext cx="8050385" cy="2209563"/>
        </p:xfrm>
        <a:graphic>
          <a:graphicData uri="http://schemas.openxmlformats.org/drawingml/2006/table">
            <a:tbl>
              <a:tblPr firstRow="1" firstCol="1" bandRow="1"/>
              <a:tblGrid>
                <a:gridCol w="508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/>
                          <a:cs typeface="Arial" panose="020B0604020202020204" pitchFamily="34" charset="0"/>
                        </a:rPr>
                        <a:t>Deliverable description</a:t>
                      </a:r>
                      <a:endParaRPr lang="fr-FR" sz="180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Deliverable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owner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3580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Edge and </a:t>
                      </a:r>
                      <a:r>
                        <a:rPr lang="en-GB" sz="1600" b="1" i="0" u="none" strike="noStrike" baseline="0" dirty="0" err="1" smtClean="0">
                          <a:solidFill>
                            <a:srgbClr val="0000FF"/>
                          </a:solidFill>
                          <a:latin typeface="+mj-lt"/>
                        </a:rPr>
                        <a:t>divertor</a:t>
                      </a:r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 modelling of JT-60SA scenarios with C wall with SOLEDGE code.</a:t>
                      </a:r>
                      <a:endParaRPr lang="en-US" sz="1600" b="0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P. Innocente (ENEA-CRFX)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588">
                <a:tc>
                  <a:txBody>
                    <a:bodyPr/>
                    <a:lstStyle/>
                    <a:p>
                      <a:pPr algn="l"/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Edge and </a:t>
                      </a:r>
                      <a:r>
                        <a:rPr lang="en-GB" sz="1600" b="1" i="0" u="none" strike="noStrike" baseline="0" dirty="0" err="1" smtClean="0">
                          <a:solidFill>
                            <a:srgbClr val="0000FF"/>
                          </a:solidFill>
                          <a:latin typeface="+mj-lt"/>
                        </a:rPr>
                        <a:t>divertor</a:t>
                      </a:r>
                      <a:r>
                        <a:rPr lang="en-GB" sz="1600" b="1" i="0" u="none" strike="noStrike" baseline="0" dirty="0" smtClean="0">
                          <a:solidFill>
                            <a:srgbClr val="0000FF"/>
                          </a:solidFill>
                          <a:latin typeface="+mj-lt"/>
                        </a:rPr>
                        <a:t> modelling of JT-60SA scenarios with W wall with SOLPS-ITER code</a:t>
                      </a:r>
                      <a:endParaRPr lang="en-US" sz="1600" b="1" i="0" u="none" strike="noStrike" baseline="0" dirty="0" smtClean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M.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j-lt"/>
                        </a:rPr>
                        <a:t>Wischmeier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(MPG)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46646"/>
                  </a:ext>
                </a:extLst>
              </a:tr>
            </a:tbl>
          </a:graphicData>
        </a:graphic>
      </p:graphicFrame>
      <p:sp>
        <p:nvSpPr>
          <p:cNvPr id="5" name="テキスト ボックス 12">
            <a:extLst>
              <a:ext uri="{FF2B5EF4-FFF2-40B4-BE49-F238E27FC236}">
                <a16:creationId xmlns:a16="http://schemas.microsoft.com/office/drawing/2014/main" id="{DBEAE43E-E116-C342-ABCD-7451002A29FB}"/>
              </a:ext>
            </a:extLst>
          </p:cNvPr>
          <p:cNvSpPr txBox="1"/>
          <p:nvPr/>
        </p:nvSpPr>
        <p:spPr>
          <a:xfrm>
            <a:off x="5793653" y="6199655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00B0F0"/>
                </a:solidFill>
              </a:rPr>
              <a:t>L. Balbinot et al.</a:t>
            </a:r>
            <a:endParaRPr lang="en-US" sz="1600" b="1">
              <a:solidFill>
                <a:srgbClr val="00B0F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3" y="3154429"/>
            <a:ext cx="8029645" cy="29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sque principal">
  <a:themeElements>
    <a:clrScheme name="1_Masque principal 1">
      <a:dk1>
        <a:srgbClr val="000000"/>
      </a:dk1>
      <a:lt1>
        <a:srgbClr val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FFFFF"/>
      </a:accent3>
      <a:accent4>
        <a:srgbClr val="000000"/>
      </a:accent4>
      <a:accent5>
        <a:srgbClr val="BEAAB9"/>
      </a:accent5>
      <a:accent6>
        <a:srgbClr val="D97A23"/>
      </a:accent6>
      <a:hlink>
        <a:srgbClr val="0000FF"/>
      </a:hlink>
      <a:folHlink>
        <a:srgbClr val="800080"/>
      </a:folHlink>
    </a:clrScheme>
    <a:fontScheme name="1_Masque princip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sque principal 1">
        <a:dk1>
          <a:srgbClr val="000000"/>
        </a:dk1>
        <a:lt1>
          <a:srgbClr val="FFFFFF"/>
        </a:lt1>
        <a:dk2>
          <a:srgbClr val="DC0528"/>
        </a:dk2>
        <a:lt2>
          <a:srgbClr val="96C31E"/>
        </a:lt2>
        <a:accent1>
          <a:srgbClr val="781469"/>
        </a:accent1>
        <a:accent2>
          <a:srgbClr val="F08728"/>
        </a:accent2>
        <a:accent3>
          <a:srgbClr val="FFFFFF"/>
        </a:accent3>
        <a:accent4>
          <a:srgbClr val="000000"/>
        </a:accent4>
        <a:accent5>
          <a:srgbClr val="BEAAB9"/>
        </a:accent5>
        <a:accent6>
          <a:srgbClr val="D97A2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61762</TotalTime>
  <Words>1148</Words>
  <Application>Microsoft Office PowerPoint</Application>
  <PresentationFormat>Affichage à l'écran (4:3)</PresentationFormat>
  <Paragraphs>151</Paragraphs>
  <Slides>15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Symbol</vt:lpstr>
      <vt:lpstr>Times New Roman</vt:lpstr>
      <vt:lpstr>Wingdings</vt:lpstr>
      <vt:lpstr>1_Masque principal</vt:lpstr>
      <vt:lpstr>Modelling needs in the JT-60SA programme</vt:lpstr>
      <vt:lpstr>Outline</vt:lpstr>
      <vt:lpstr>The JT-60SA tokamak</vt:lpstr>
      <vt:lpstr>JT-60SA vs JET and ITER toroidal field coils</vt:lpstr>
      <vt:lpstr>JT-60SA timeline</vt:lpstr>
      <vt:lpstr>WPSA: structure, activities, resources </vt:lpstr>
      <vt:lpstr>WPSA: MHD and control modelling</vt:lpstr>
      <vt:lpstr>WPSA: Scenario and transport modelling</vt:lpstr>
      <vt:lpstr>WPSA: Edge modelling</vt:lpstr>
      <vt:lpstr>WPSA: Fast ion modelling</vt:lpstr>
      <vt:lpstr>WPSA: other modelling activities 2019-20 </vt:lpstr>
      <vt:lpstr>Modelling JT-60SA scenarios in ETS workflow</vt:lpstr>
      <vt:lpstr>WPSA simulation data storage under IMAS:  status and plans</vt:lpstr>
      <vt:lpstr>Points for discussion</vt:lpstr>
      <vt:lpstr>7th WPSA Project Planning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Giruzzi</dc:creator>
  <cp:lastModifiedBy>GIRUZZI Gerardo 128281</cp:lastModifiedBy>
  <cp:revision>3064</cp:revision>
  <cp:lastPrinted>2017-12-11T13:53:11Z</cp:lastPrinted>
  <dcterms:created xsi:type="dcterms:W3CDTF">2002-11-22T08:29:45Z</dcterms:created>
  <dcterms:modified xsi:type="dcterms:W3CDTF">2020-02-24T09:26:50Z</dcterms:modified>
</cp:coreProperties>
</file>