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notesMasterIdLst>
    <p:notesMasterId r:id="rId30"/>
  </p:notesMasterIdLst>
  <p:handoutMasterIdLst>
    <p:handoutMasterId r:id="rId31"/>
  </p:handoutMasterIdLst>
  <p:sldIdLst>
    <p:sldId id="256" r:id="rId4"/>
    <p:sldId id="354" r:id="rId5"/>
    <p:sldId id="365" r:id="rId6"/>
    <p:sldId id="366" r:id="rId7"/>
    <p:sldId id="395" r:id="rId8"/>
    <p:sldId id="399" r:id="rId9"/>
    <p:sldId id="402" r:id="rId10"/>
    <p:sldId id="407" r:id="rId11"/>
    <p:sldId id="406" r:id="rId12"/>
    <p:sldId id="405" r:id="rId13"/>
    <p:sldId id="403" r:id="rId14"/>
    <p:sldId id="412" r:id="rId15"/>
    <p:sldId id="370" r:id="rId16"/>
    <p:sldId id="416" r:id="rId17"/>
    <p:sldId id="383" r:id="rId18"/>
    <p:sldId id="384" r:id="rId19"/>
    <p:sldId id="385" r:id="rId20"/>
    <p:sldId id="386" r:id="rId21"/>
    <p:sldId id="387" r:id="rId22"/>
    <p:sldId id="413" r:id="rId23"/>
    <p:sldId id="414" r:id="rId24"/>
    <p:sldId id="415" r:id="rId25"/>
    <p:sldId id="417" r:id="rId26"/>
    <p:sldId id="410" r:id="rId27"/>
    <p:sldId id="411" r:id="rId28"/>
    <p:sldId id="418" r:id="rId29"/>
  </p:sldIdLst>
  <p:sldSz cx="8640763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2F2F2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6853" autoAdjust="0"/>
  </p:normalViewPr>
  <p:slideViewPr>
    <p:cSldViewPr snapToGrid="0" snapToObjects="1">
      <p:cViewPr varScale="1">
        <p:scale>
          <a:sx n="73" d="100"/>
          <a:sy n="73" d="100"/>
        </p:scale>
        <p:origin x="1192" y="44"/>
      </p:cViewPr>
      <p:guideLst>
        <p:guide orient="horz" pos="2042"/>
        <p:guide pos="272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4A264F-709F-4631-B1C5-19E10AB30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D260B-31C2-4550-A17D-7DAFF308D5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02ED-CB00-4BDC-8495-9332E2DC416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9AEC4-AA54-4085-8B06-A57D722FD5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58FD4-EF37-451C-97A3-D58D348C0B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30421-3C54-4843-BA3A-FC543BAF6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5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9AB11-A39B-43EB-AAA5-E5E6F6B80F38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FD6B2-2873-46DE-AD81-3082E31E3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8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D6B2-2873-46DE-AD81-3082E31E38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5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D6B2-2873-46DE-AD81-3082E31E38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9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D6B2-2873-46DE-AD81-3082E31E38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2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53C804FB-59C5-4DA7-8576-3D1A980B5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315213"/>
            <a:ext cx="50657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8CDE-5D11-4C15-A795-700703F147F7}" type="slidenum">
              <a:rPr lang="en-GB" smtClean="0"/>
              <a:pPr/>
              <a:t>‹#›</a:t>
            </a:fld>
            <a:r>
              <a:rPr lang="en-GB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66065B5C-4E47-45FD-86CD-FE3282235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315213"/>
            <a:ext cx="50657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8CDE-5D11-4C15-A795-700703F147F7}" type="slidenum">
              <a:rPr lang="en-GB" smtClean="0"/>
              <a:pPr/>
              <a:t>‹#›</a:t>
            </a:fld>
            <a:r>
              <a:rPr lang="en-GB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>
            <a:extLst>
              <a:ext uri="{FF2B5EF4-FFF2-40B4-BE49-F238E27FC236}">
                <a16:creationId xmlns:a16="http://schemas.microsoft.com/office/drawing/2014/main" id="{283B392D-F07D-46C5-B2A7-66D0E1747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315213"/>
            <a:ext cx="50657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8CDE-5D11-4C15-A795-700703F147F7}" type="slidenum">
              <a:rPr lang="en-GB" smtClean="0"/>
              <a:pPr/>
              <a:t>‹#›</a:t>
            </a:fld>
            <a:r>
              <a:rPr lang="en-GB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2393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WattsDSC_0055_retouchedforP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5071"/>
            <a:ext cx="8640763" cy="5668279"/>
          </a:xfrm>
          <a:prstGeom prst="rect">
            <a:avLst/>
          </a:prstGeom>
        </p:spPr>
      </p:pic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27" y="130333"/>
            <a:ext cx="1753101" cy="5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07013-E9AD-4E52-A717-885C786AFD0D}"/>
              </a:ext>
            </a:extLst>
          </p:cNvPr>
          <p:cNvSpPr txBox="1"/>
          <p:nvPr userDrawn="1"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FoundrySterling-Book"/>
              </a:rPr>
              <a:t>21 September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6CD6D-1E60-489B-A245-D08BF07ED8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2064" y="132794"/>
            <a:ext cx="2156629" cy="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532E0B-CE81-4EA3-BC25-7A9D0206BC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06160" y="127334"/>
            <a:ext cx="540000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56A18-278C-4391-8758-5051FC7634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93032" y="132794"/>
            <a:ext cx="901565" cy="540000"/>
          </a:xfrm>
          <a:prstGeom prst="rect">
            <a:avLst/>
          </a:prstGeom>
        </p:spPr>
      </p:pic>
      <p:sp>
        <p:nvSpPr>
          <p:cNvPr id="18" name="Slide Number Placeholder 15">
            <a:extLst>
              <a:ext uri="{FF2B5EF4-FFF2-40B4-BE49-F238E27FC236}">
                <a16:creationId xmlns:a16="http://schemas.microsoft.com/office/drawing/2014/main" id="{F45D1B2A-B5DD-44B7-A6B8-FFEA8669F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315213"/>
            <a:ext cx="50657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8CDE-5D11-4C15-A795-700703F147F7}" type="slidenum">
              <a:rPr lang="en-GB" smtClean="0"/>
              <a:pPr/>
              <a:t>‹#›</a:t>
            </a:fld>
            <a:r>
              <a:rPr lang="en-GB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" y="815071"/>
            <a:ext cx="8638032" cy="566827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FoundrySterling-Book"/>
              </a:rPr>
              <a:t>21 September 2022</a:t>
            </a:r>
          </a:p>
        </p:txBody>
      </p:sp>
      <p:pic>
        <p:nvPicPr>
          <p:cNvPr id="10" name="Picture 9" descr="ox_small_cmyk_pos_rect.jpg">
            <a:extLst>
              <a:ext uri="{FF2B5EF4-FFF2-40B4-BE49-F238E27FC236}">
                <a16:creationId xmlns:a16="http://schemas.microsoft.com/office/drawing/2014/main" id="{DBD11ABD-4701-4D57-8F25-708BD3535E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27" y="130333"/>
            <a:ext cx="1753101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A0D97B-DCF6-431A-8E55-AF2DC82E0C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2064" y="132794"/>
            <a:ext cx="2156629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B26F77-8A81-4E9D-9DBA-DA98DF6FED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06160" y="127334"/>
            <a:ext cx="540000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4E800D-3812-4045-BB8A-D705B0E924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93032" y="132794"/>
            <a:ext cx="901565" cy="540000"/>
          </a:xfrm>
          <a:prstGeom prst="rect">
            <a:avLst/>
          </a:prstGeom>
        </p:spPr>
      </p:pic>
      <p:sp>
        <p:nvSpPr>
          <p:cNvPr id="19" name="Slide Number Placeholder 15">
            <a:extLst>
              <a:ext uri="{FF2B5EF4-FFF2-40B4-BE49-F238E27FC236}">
                <a16:creationId xmlns:a16="http://schemas.microsoft.com/office/drawing/2014/main" id="{81120490-06A6-46F8-8A88-D31D48B2D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315213"/>
            <a:ext cx="50657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8CDE-5D11-4C15-A795-700703F147F7}" type="slidenum">
              <a:rPr lang="en-GB" smtClean="0"/>
              <a:pPr/>
              <a:t>‹#›</a:t>
            </a:fld>
            <a:r>
              <a:rPr lang="en-GB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FoundrySterling-Book"/>
              </a:rPr>
              <a:t>21 September 2022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ox_small_cmyk_pos_rect.jpg">
            <a:extLst>
              <a:ext uri="{FF2B5EF4-FFF2-40B4-BE49-F238E27FC236}">
                <a16:creationId xmlns:a16="http://schemas.microsoft.com/office/drawing/2014/main" id="{9C56B28F-F592-46AD-A1D1-50A2E60A6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27" y="130333"/>
            <a:ext cx="1753101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0821F8-F5A5-40EF-BACC-6E4B446DBB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2064" y="132794"/>
            <a:ext cx="2156629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D95550-6CC4-4450-9533-60D5364EED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06160" y="127334"/>
            <a:ext cx="540000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C2CDCD-793C-4902-BEF1-0D32DAC0BB7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93032" y="132794"/>
            <a:ext cx="901565" cy="540000"/>
          </a:xfrm>
          <a:prstGeom prst="rect">
            <a:avLst/>
          </a:prstGeom>
        </p:spPr>
      </p:pic>
      <p:sp>
        <p:nvSpPr>
          <p:cNvPr id="18" name="Slide Number Placeholder 15">
            <a:extLst>
              <a:ext uri="{FF2B5EF4-FFF2-40B4-BE49-F238E27FC236}">
                <a16:creationId xmlns:a16="http://schemas.microsoft.com/office/drawing/2014/main" id="{5979BAFE-7E1E-4139-BDC2-A2C1DD06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315213"/>
            <a:ext cx="50657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8CDE-5D11-4C15-A795-700703F147F7}" type="slidenum">
              <a:rPr lang="en-GB" smtClean="0"/>
              <a:pPr/>
              <a:t>‹#›</a:t>
            </a:fld>
            <a:r>
              <a:rPr lang="en-GB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hf hdr="0" ftr="0" dt="0"/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262" y="1283549"/>
            <a:ext cx="5051058" cy="4122106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804" y="1250671"/>
            <a:ext cx="49330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FoundrySterling-Book"/>
              </a:rPr>
              <a:t>Measuring the equation of state of fusion-relevant foams</a:t>
            </a:r>
          </a:p>
          <a:p>
            <a:endParaRPr lang="en-US" sz="1800" dirty="0">
              <a:solidFill>
                <a:schemeClr val="bg1"/>
              </a:solidFill>
              <a:latin typeface="FoundrySterling-Book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FoundrySterling-Book"/>
              </a:rPr>
              <a:t>R.W. Paddock*</a:t>
            </a:r>
            <a:r>
              <a:rPr lang="en-US" sz="1800" dirty="0">
                <a:solidFill>
                  <a:schemeClr val="bg1"/>
                </a:solidFill>
                <a:latin typeface="FoundrySterling-Book"/>
              </a:rPr>
              <a:t>, </a:t>
            </a:r>
            <a:r>
              <a:rPr lang="de-DE" sz="1800" dirty="0">
                <a:solidFill>
                  <a:schemeClr val="bg1"/>
                </a:solidFill>
                <a:latin typeface="FoundrySterling-Book"/>
              </a:rPr>
              <a:t>M.W. von der Leyen, R. Aboushelbaya, D.J. Chapman,</a:t>
            </a:r>
            <a:r>
              <a:rPr lang="en-US" sz="1800" dirty="0">
                <a:solidFill>
                  <a:schemeClr val="bg1"/>
                </a:solidFill>
                <a:latin typeface="FoundrySterling-Book"/>
              </a:rPr>
              <a:t> D.E. Eakins, </a:t>
            </a:r>
          </a:p>
          <a:p>
            <a:r>
              <a:rPr lang="en-US" sz="1800" dirty="0">
                <a:solidFill>
                  <a:schemeClr val="bg1"/>
                </a:solidFill>
                <a:latin typeface="FoundrySterling-Book"/>
              </a:rPr>
              <a:t>M. Oliver, R. J. Clarke, M. Notley, C. D. Baird, </a:t>
            </a:r>
          </a:p>
          <a:p>
            <a:r>
              <a:rPr lang="en-US" sz="1800" dirty="0">
                <a:solidFill>
                  <a:schemeClr val="bg1"/>
                </a:solidFill>
                <a:latin typeface="FoundrySterling-Book"/>
              </a:rPr>
              <a:t>N. Booth, C. Spindloe, D. Haddock, S. Irving, </a:t>
            </a:r>
          </a:p>
          <a:p>
            <a:r>
              <a:rPr lang="en-US" sz="1800" dirty="0">
                <a:solidFill>
                  <a:schemeClr val="bg1"/>
                </a:solidFill>
                <a:latin typeface="FoundrySterling-Book"/>
              </a:rPr>
              <a:t>R.H.H. Scott, J. Pasley, M. Cipriani, F. Consoli, </a:t>
            </a:r>
          </a:p>
          <a:p>
            <a:r>
              <a:rPr lang="en-US" sz="1800" dirty="0">
                <a:solidFill>
                  <a:schemeClr val="bg1"/>
                </a:solidFill>
                <a:latin typeface="FoundrySterling-Book"/>
              </a:rPr>
              <a:t>B. Albertazzi, M. Koenig, A. S. Martynenko, </a:t>
            </a:r>
          </a:p>
          <a:p>
            <a:r>
              <a:rPr lang="en-US" sz="1800" dirty="0">
                <a:solidFill>
                  <a:schemeClr val="bg1"/>
                </a:solidFill>
                <a:latin typeface="FoundrySterling-Book"/>
              </a:rPr>
              <a:t>L. Wegert, P. Neumayer, P. Tchórz, P. Raczka, </a:t>
            </a:r>
          </a:p>
          <a:p>
            <a:r>
              <a:rPr lang="en-US" sz="1800" dirty="0">
                <a:solidFill>
                  <a:schemeClr val="bg1"/>
                </a:solidFill>
                <a:latin typeface="FoundrySterling-Book"/>
              </a:rPr>
              <a:t>P. Mabey, W. Garbett, R.M.N. </a:t>
            </a:r>
            <a:r>
              <a:rPr lang="en-US" sz="1800" dirty="0" err="1">
                <a:solidFill>
                  <a:schemeClr val="bg1"/>
                </a:solidFill>
                <a:latin typeface="FoundrySterling-Book"/>
              </a:rPr>
              <a:t>Goshadze</a:t>
            </a:r>
            <a:r>
              <a:rPr lang="en-US" sz="1800" dirty="0">
                <a:solidFill>
                  <a:schemeClr val="bg1"/>
                </a:solidFill>
                <a:latin typeface="FoundrySterling-Book"/>
              </a:rPr>
              <a:t>, </a:t>
            </a:r>
          </a:p>
          <a:p>
            <a:r>
              <a:rPr lang="en-US" sz="1800" dirty="0">
                <a:solidFill>
                  <a:schemeClr val="bg1"/>
                </a:solidFill>
                <a:latin typeface="FoundrySterling-Book"/>
              </a:rPr>
              <a:t>V.V. </a:t>
            </a:r>
            <a:r>
              <a:rPr lang="en-US" sz="1800" dirty="0" err="1">
                <a:solidFill>
                  <a:schemeClr val="bg1"/>
                </a:solidFill>
                <a:latin typeface="FoundrySterling-Book"/>
              </a:rPr>
              <a:t>Karasiev</a:t>
            </a:r>
            <a:r>
              <a:rPr lang="en-US" sz="1800" dirty="0">
                <a:solidFill>
                  <a:schemeClr val="bg1"/>
                </a:solidFill>
                <a:latin typeface="FoundrySterling-Book"/>
              </a:rPr>
              <a:t>, S.X. Hu and P.A. Norreys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>
                <a:solidFill>
                  <a:schemeClr val="bg1"/>
                </a:solidFill>
                <a:latin typeface="FoundrySterling-Book"/>
              </a:rPr>
              <a:t>*robert.paddock@physics.ox.ac.uk</a:t>
            </a:r>
            <a:endParaRPr lang="en-US" sz="9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D44CB-198E-40B8-A794-ADF8D14D0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315213"/>
            <a:ext cx="506578" cy="346075"/>
          </a:xfrm>
          <a:prstGeom prst="rect">
            <a:avLst/>
          </a:prstGeom>
        </p:spPr>
        <p:txBody>
          <a:bodyPr/>
          <a:lstStyle/>
          <a:p>
            <a:fld id="{A4C88CDE-5D11-4C15-A795-700703F147F7}" type="slidenum">
              <a:rPr lang="en-GB" smtClean="0"/>
              <a:pPr/>
              <a:t>1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F7B13-8FF6-4154-848C-B7F81B800BB3}"/>
              </a:ext>
            </a:extLst>
          </p:cNvPr>
          <p:cNvSpPr/>
          <p:nvPr/>
        </p:nvSpPr>
        <p:spPr>
          <a:xfrm>
            <a:off x="139829" y="6028862"/>
            <a:ext cx="3498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© Crown Owned Copyright/AWE [2022]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c 23">
            <a:extLst>
              <a:ext uri="{FF2B5EF4-FFF2-40B4-BE49-F238E27FC236}">
                <a16:creationId xmlns:a16="http://schemas.microsoft.com/office/drawing/2014/main" id="{44994C32-6408-4975-BA9C-92D71D42F269}"/>
              </a:ext>
            </a:extLst>
          </p:cNvPr>
          <p:cNvSpPr/>
          <p:nvPr/>
        </p:nvSpPr>
        <p:spPr>
          <a:xfrm rot="15496064" flipH="1">
            <a:off x="3284373" y="-5826342"/>
            <a:ext cx="10342946" cy="14001914"/>
          </a:xfrm>
          <a:prstGeom prst="arc">
            <a:avLst>
              <a:gd name="adj1" fmla="val 16993937"/>
              <a:gd name="adj2" fmla="val 18565445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10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Reference materials and impedance matching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F0731A-1DA4-4589-A557-305AA4726514}"/>
              </a:ext>
            </a:extLst>
          </p:cNvPr>
          <p:cNvGrpSpPr/>
          <p:nvPr/>
        </p:nvGrpSpPr>
        <p:grpSpPr>
          <a:xfrm>
            <a:off x="-9815092" y="-3882559"/>
            <a:ext cx="14001914" cy="10342946"/>
            <a:chOff x="-6353035" y="-1993607"/>
            <a:chExt cx="10409126" cy="7689022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7672566-5894-49AE-B724-EF028051A848}"/>
                </a:ext>
              </a:extLst>
            </p:cNvPr>
            <p:cNvSpPr/>
            <p:nvPr/>
          </p:nvSpPr>
          <p:spPr>
            <a:xfrm rot="6103936">
              <a:off x="-4992983" y="-3353659"/>
              <a:ext cx="7689022" cy="10409126"/>
            </a:xfrm>
            <a:prstGeom prst="arc">
              <a:avLst>
                <a:gd name="adj1" fmla="val 16993937"/>
                <a:gd name="adj2" fmla="val 18605583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80549B-D927-423A-938F-344E403CBA1C}"/>
                </a:ext>
              </a:extLst>
            </p:cNvPr>
            <p:cNvGrpSpPr/>
            <p:nvPr/>
          </p:nvGrpSpPr>
          <p:grpSpPr>
            <a:xfrm>
              <a:off x="1624810" y="2912533"/>
              <a:ext cx="2330817" cy="2465790"/>
              <a:chOff x="1624810" y="2912533"/>
              <a:chExt cx="2330817" cy="246579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46A22B-5FBA-403B-BF43-02C56B489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2912533"/>
                <a:ext cx="0" cy="245872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851C8BF-4F43-4FBF-A6AB-0493EDC38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5371253"/>
                <a:ext cx="2323254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5856976-DFA1-4B4F-93E2-43A34C529835}"/>
                  </a:ext>
                </a:extLst>
              </p:cNvPr>
              <p:cNvCxnSpPr>
                <a:cxnSpLocks/>
                <a:stCxn id="14" idx="2"/>
                <a:endCxn id="19" idx="7"/>
              </p:cNvCxnSpPr>
              <p:nvPr/>
            </p:nvCxnSpPr>
            <p:spPr>
              <a:xfrm flipV="1">
                <a:off x="1624810" y="4407088"/>
                <a:ext cx="1501274" cy="971235"/>
              </a:xfrm>
              <a:prstGeom prst="line">
                <a:avLst/>
              </a:prstGeom>
              <a:ln>
                <a:prstDash val="dash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EB85181-A682-4ACE-9931-36BC26457B4C}"/>
                  </a:ext>
                </a:extLst>
              </p:cNvPr>
              <p:cNvSpPr/>
              <p:nvPr/>
            </p:nvSpPr>
            <p:spPr>
              <a:xfrm>
                <a:off x="3004695" y="4386261"/>
                <a:ext cx="142216" cy="1422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5A96481-5A1D-410A-BF04-89FC0CB4FAC0}"/>
              </a:ext>
            </a:extLst>
          </p:cNvPr>
          <p:cNvSpPr txBox="1"/>
          <p:nvPr/>
        </p:nvSpPr>
        <p:spPr>
          <a:xfrm>
            <a:off x="1652285" y="6015747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Particle velocity, 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BB6EE-1D0D-4F7F-983E-5668A7F56AE3}"/>
              </a:ext>
            </a:extLst>
          </p:cNvPr>
          <p:cNvSpPr txBox="1"/>
          <p:nvPr/>
        </p:nvSpPr>
        <p:spPr>
          <a:xfrm rot="16200000">
            <a:off x="-254790" y="3991891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Pressure, 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F07180-CC88-4AEF-B54D-264E39361309}"/>
              </a:ext>
            </a:extLst>
          </p:cNvPr>
          <p:cNvSpPr txBox="1"/>
          <p:nvPr/>
        </p:nvSpPr>
        <p:spPr>
          <a:xfrm>
            <a:off x="3358543" y="3991890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B36731-AFDC-415D-B218-96ECA0F8DB32}"/>
              </a:ext>
            </a:extLst>
          </p:cNvPr>
          <p:cNvSpPr txBox="1"/>
          <p:nvPr/>
        </p:nvSpPr>
        <p:spPr>
          <a:xfrm>
            <a:off x="2017490" y="4853477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C99DE4-CF05-4FF8-B726-E7A3BB6AF9AC}"/>
              </a:ext>
            </a:extLst>
          </p:cNvPr>
          <p:cNvSpPr txBox="1"/>
          <p:nvPr/>
        </p:nvSpPr>
        <p:spPr>
          <a:xfrm>
            <a:off x="2963832" y="4550412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8B046-55C1-415D-A9E5-E56A7FF1C879}"/>
                  </a:ext>
                </a:extLst>
              </p:cNvPr>
              <p:cNvSpPr txBox="1"/>
              <p:nvPr/>
            </p:nvSpPr>
            <p:spPr>
              <a:xfrm>
                <a:off x="4998024" y="2720167"/>
                <a:ext cx="3204373" cy="2829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Known Quartz EOS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Quartz Rayleigh line (gradient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𝑞𝑢𝑎𝑟𝑡𝑧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𝑞𝑢𝑎𝑟𝑡𝑧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>
                    <a:solidFill>
                      <a:srgbClr val="FF0000"/>
                    </a:solidFill>
                  </a:rPr>
                  <a:t>Shocked Quartz state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Known Quartz Release curve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8B046-55C1-415D-A9E5-E56A7FF1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024" y="2720167"/>
                <a:ext cx="3204373" cy="2829108"/>
              </a:xfrm>
              <a:prstGeom prst="rect">
                <a:avLst/>
              </a:prstGeom>
              <a:blipFill>
                <a:blip r:embed="rId2"/>
                <a:stretch>
                  <a:fillRect l="-13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5731E10-9410-4BC9-99CE-A8483A81D611}"/>
              </a:ext>
            </a:extLst>
          </p:cNvPr>
          <p:cNvSpPr/>
          <p:nvPr/>
        </p:nvSpPr>
        <p:spPr>
          <a:xfrm>
            <a:off x="0" y="891020"/>
            <a:ext cx="8640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oundrySterling-Book"/>
              </a:rPr>
              <a:t>Reference: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Forbes, J.W. (2012)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Shock Wave Compression of Condensed Matter.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Heidelberg: Springer International Publishing</a:t>
            </a:r>
          </a:p>
          <a:p>
            <a:pPr algn="ctr"/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379B5C-EB37-4086-9020-44B964D8D033}"/>
              </a:ext>
            </a:extLst>
          </p:cNvPr>
          <p:cNvSpPr txBox="1"/>
          <p:nvPr/>
        </p:nvSpPr>
        <p:spPr>
          <a:xfrm>
            <a:off x="2330690" y="3921489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4561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c 23">
            <a:extLst>
              <a:ext uri="{FF2B5EF4-FFF2-40B4-BE49-F238E27FC236}">
                <a16:creationId xmlns:a16="http://schemas.microsoft.com/office/drawing/2014/main" id="{44994C32-6408-4975-BA9C-92D71D42F269}"/>
              </a:ext>
            </a:extLst>
          </p:cNvPr>
          <p:cNvSpPr/>
          <p:nvPr/>
        </p:nvSpPr>
        <p:spPr>
          <a:xfrm rot="15496064" flipH="1">
            <a:off x="3284373" y="-5826342"/>
            <a:ext cx="10342946" cy="14001914"/>
          </a:xfrm>
          <a:prstGeom prst="arc">
            <a:avLst>
              <a:gd name="adj1" fmla="val 16993937"/>
              <a:gd name="adj2" fmla="val 18565445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11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Reference materials and impedance matching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F0731A-1DA4-4589-A557-305AA4726514}"/>
              </a:ext>
            </a:extLst>
          </p:cNvPr>
          <p:cNvGrpSpPr/>
          <p:nvPr/>
        </p:nvGrpSpPr>
        <p:grpSpPr>
          <a:xfrm>
            <a:off x="-9815092" y="-3882559"/>
            <a:ext cx="14001914" cy="10342946"/>
            <a:chOff x="-6353035" y="-1993607"/>
            <a:chExt cx="10409126" cy="7689022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7672566-5894-49AE-B724-EF028051A848}"/>
                </a:ext>
              </a:extLst>
            </p:cNvPr>
            <p:cNvSpPr/>
            <p:nvPr/>
          </p:nvSpPr>
          <p:spPr>
            <a:xfrm rot="6103936">
              <a:off x="-4992983" y="-3353659"/>
              <a:ext cx="7689022" cy="10409126"/>
            </a:xfrm>
            <a:prstGeom prst="arc">
              <a:avLst>
                <a:gd name="adj1" fmla="val 16993937"/>
                <a:gd name="adj2" fmla="val 18605583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80549B-D927-423A-938F-344E403CBA1C}"/>
                </a:ext>
              </a:extLst>
            </p:cNvPr>
            <p:cNvGrpSpPr/>
            <p:nvPr/>
          </p:nvGrpSpPr>
          <p:grpSpPr>
            <a:xfrm>
              <a:off x="1624810" y="2912533"/>
              <a:ext cx="2330817" cy="2465790"/>
              <a:chOff x="1624810" y="2912533"/>
              <a:chExt cx="2330817" cy="246579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46A22B-5FBA-403B-BF43-02C56B489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2912533"/>
                <a:ext cx="0" cy="245872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851C8BF-4F43-4FBF-A6AB-0493EDC38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5371253"/>
                <a:ext cx="2323254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5856976-DFA1-4B4F-93E2-43A34C529835}"/>
                  </a:ext>
                </a:extLst>
              </p:cNvPr>
              <p:cNvCxnSpPr>
                <a:cxnSpLocks/>
                <a:stCxn id="14" idx="2"/>
                <a:endCxn id="19" idx="7"/>
              </p:cNvCxnSpPr>
              <p:nvPr/>
            </p:nvCxnSpPr>
            <p:spPr>
              <a:xfrm flipV="1">
                <a:off x="1624810" y="4407088"/>
                <a:ext cx="1501274" cy="971235"/>
              </a:xfrm>
              <a:prstGeom prst="line">
                <a:avLst/>
              </a:prstGeom>
              <a:ln>
                <a:prstDash val="dash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EB85181-A682-4ACE-9931-36BC26457B4C}"/>
                  </a:ext>
                </a:extLst>
              </p:cNvPr>
              <p:cNvSpPr/>
              <p:nvPr/>
            </p:nvSpPr>
            <p:spPr>
              <a:xfrm>
                <a:off x="3004695" y="4386261"/>
                <a:ext cx="142216" cy="1422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5A96481-5A1D-410A-BF04-89FC0CB4FAC0}"/>
              </a:ext>
            </a:extLst>
          </p:cNvPr>
          <p:cNvSpPr txBox="1"/>
          <p:nvPr/>
        </p:nvSpPr>
        <p:spPr>
          <a:xfrm>
            <a:off x="1652285" y="6015747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Particle velocity, 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BB6EE-1D0D-4F7F-983E-5668A7F56AE3}"/>
              </a:ext>
            </a:extLst>
          </p:cNvPr>
          <p:cNvSpPr txBox="1"/>
          <p:nvPr/>
        </p:nvSpPr>
        <p:spPr>
          <a:xfrm rot="16200000">
            <a:off x="-254790" y="3991891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Pressure, 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88E884-8591-497B-9840-83246470B59B}"/>
              </a:ext>
            </a:extLst>
          </p:cNvPr>
          <p:cNvCxnSpPr>
            <a:cxnSpLocks/>
          </p:cNvCxnSpPr>
          <p:nvPr/>
        </p:nvCxnSpPr>
        <p:spPr>
          <a:xfrm flipV="1">
            <a:off x="913726" y="5146045"/>
            <a:ext cx="3339927" cy="89979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BF07180-CC88-4AEF-B54D-264E39361309}"/>
              </a:ext>
            </a:extLst>
          </p:cNvPr>
          <p:cNvSpPr txBox="1"/>
          <p:nvPr/>
        </p:nvSpPr>
        <p:spPr>
          <a:xfrm>
            <a:off x="3358543" y="3991890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B36731-AFDC-415D-B218-96ECA0F8DB32}"/>
              </a:ext>
            </a:extLst>
          </p:cNvPr>
          <p:cNvSpPr txBox="1"/>
          <p:nvPr/>
        </p:nvSpPr>
        <p:spPr>
          <a:xfrm>
            <a:off x="2017490" y="4853477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C99DE4-CF05-4FF8-B726-E7A3BB6AF9AC}"/>
              </a:ext>
            </a:extLst>
          </p:cNvPr>
          <p:cNvSpPr txBox="1"/>
          <p:nvPr/>
        </p:nvSpPr>
        <p:spPr>
          <a:xfrm>
            <a:off x="2963832" y="4550412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207328-9AC7-40AE-BD6C-8F9836DCDFB8}"/>
              </a:ext>
            </a:extLst>
          </p:cNvPr>
          <p:cNvSpPr txBox="1"/>
          <p:nvPr/>
        </p:nvSpPr>
        <p:spPr>
          <a:xfrm>
            <a:off x="2330690" y="3921489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8B046-55C1-415D-A9E5-E56A7FF1C879}"/>
                  </a:ext>
                </a:extLst>
              </p:cNvPr>
              <p:cNvSpPr txBox="1"/>
              <p:nvPr/>
            </p:nvSpPr>
            <p:spPr>
              <a:xfrm>
                <a:off x="4998024" y="2720167"/>
                <a:ext cx="3204373" cy="3645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Known Quartz EOS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Quartz Rayleigh line (gradient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𝑞𝑢𝑎𝑟𝑡𝑧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𝑞𝑢𝑎𝑟𝑡𝑧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>
                    <a:solidFill>
                      <a:srgbClr val="FF0000"/>
                    </a:solidFill>
                  </a:rPr>
                  <a:t>Shocked Quartz state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Known Quartz Release curve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Foam Rayleigh curve (gradient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𝑓𝑜𝑎𝑚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𝑓𝑜𝑎𝑚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8B046-55C1-415D-A9E5-E56A7FF1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024" y="2720167"/>
                <a:ext cx="3204373" cy="3645485"/>
              </a:xfrm>
              <a:prstGeom prst="rect">
                <a:avLst/>
              </a:prstGeom>
              <a:blipFill>
                <a:blip r:embed="rId2"/>
                <a:stretch>
                  <a:fillRect l="-1331" r="-1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0793B77F-B8EF-4A4B-B0B1-EFFC20612974}"/>
              </a:ext>
            </a:extLst>
          </p:cNvPr>
          <p:cNvSpPr/>
          <p:nvPr/>
        </p:nvSpPr>
        <p:spPr>
          <a:xfrm>
            <a:off x="0" y="891020"/>
            <a:ext cx="8640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oundrySterling-Book"/>
              </a:rPr>
              <a:t>Reference: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Forbes, J.W. (2012)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Shock Wave Compression of Condensed Matter.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Heidelberg: Springer International Publishing</a:t>
            </a:r>
          </a:p>
          <a:p>
            <a:pPr algn="ctr"/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BC090C-16C4-415B-8AEC-B92A0E93EBB2}"/>
              </a:ext>
            </a:extLst>
          </p:cNvPr>
          <p:cNvSpPr txBox="1"/>
          <p:nvPr/>
        </p:nvSpPr>
        <p:spPr>
          <a:xfrm>
            <a:off x="2627698" y="5494465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288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c 23">
            <a:extLst>
              <a:ext uri="{FF2B5EF4-FFF2-40B4-BE49-F238E27FC236}">
                <a16:creationId xmlns:a16="http://schemas.microsoft.com/office/drawing/2014/main" id="{44994C32-6408-4975-BA9C-92D71D42F269}"/>
              </a:ext>
            </a:extLst>
          </p:cNvPr>
          <p:cNvSpPr/>
          <p:nvPr/>
        </p:nvSpPr>
        <p:spPr>
          <a:xfrm rot="15496064" flipH="1">
            <a:off x="3284373" y="-5826342"/>
            <a:ext cx="10342946" cy="14001914"/>
          </a:xfrm>
          <a:prstGeom prst="arc">
            <a:avLst>
              <a:gd name="adj1" fmla="val 16993937"/>
              <a:gd name="adj2" fmla="val 18565445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12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Reference materials and impedance matching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F0731A-1DA4-4589-A557-305AA4726514}"/>
              </a:ext>
            </a:extLst>
          </p:cNvPr>
          <p:cNvGrpSpPr/>
          <p:nvPr/>
        </p:nvGrpSpPr>
        <p:grpSpPr>
          <a:xfrm>
            <a:off x="-9815092" y="-3882559"/>
            <a:ext cx="14001914" cy="10342946"/>
            <a:chOff x="-6353035" y="-1993607"/>
            <a:chExt cx="10409126" cy="7689022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7672566-5894-49AE-B724-EF028051A848}"/>
                </a:ext>
              </a:extLst>
            </p:cNvPr>
            <p:cNvSpPr/>
            <p:nvPr/>
          </p:nvSpPr>
          <p:spPr>
            <a:xfrm rot="6103936">
              <a:off x="-4992983" y="-3353659"/>
              <a:ext cx="7689022" cy="10409126"/>
            </a:xfrm>
            <a:prstGeom prst="arc">
              <a:avLst>
                <a:gd name="adj1" fmla="val 16993937"/>
                <a:gd name="adj2" fmla="val 18605583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80549B-D927-423A-938F-344E403CBA1C}"/>
                </a:ext>
              </a:extLst>
            </p:cNvPr>
            <p:cNvGrpSpPr/>
            <p:nvPr/>
          </p:nvGrpSpPr>
          <p:grpSpPr>
            <a:xfrm>
              <a:off x="1624810" y="2912533"/>
              <a:ext cx="2330817" cy="2465790"/>
              <a:chOff x="1624810" y="2912533"/>
              <a:chExt cx="2330817" cy="246579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46A22B-5FBA-403B-BF43-02C56B489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2912533"/>
                <a:ext cx="0" cy="245872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851C8BF-4F43-4FBF-A6AB-0493EDC38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5371253"/>
                <a:ext cx="2323254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5856976-DFA1-4B4F-93E2-43A34C529835}"/>
                  </a:ext>
                </a:extLst>
              </p:cNvPr>
              <p:cNvCxnSpPr>
                <a:cxnSpLocks/>
                <a:stCxn id="14" idx="2"/>
                <a:endCxn id="19" idx="7"/>
              </p:cNvCxnSpPr>
              <p:nvPr/>
            </p:nvCxnSpPr>
            <p:spPr>
              <a:xfrm flipV="1">
                <a:off x="1624810" y="4407088"/>
                <a:ext cx="1501274" cy="971235"/>
              </a:xfrm>
              <a:prstGeom prst="line">
                <a:avLst/>
              </a:prstGeom>
              <a:ln>
                <a:prstDash val="dash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EB85181-A682-4ACE-9931-36BC26457B4C}"/>
                  </a:ext>
                </a:extLst>
              </p:cNvPr>
              <p:cNvSpPr/>
              <p:nvPr/>
            </p:nvSpPr>
            <p:spPr>
              <a:xfrm>
                <a:off x="3004695" y="4386261"/>
                <a:ext cx="142216" cy="1422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5A96481-5A1D-410A-BF04-89FC0CB4FAC0}"/>
              </a:ext>
            </a:extLst>
          </p:cNvPr>
          <p:cNvSpPr txBox="1"/>
          <p:nvPr/>
        </p:nvSpPr>
        <p:spPr>
          <a:xfrm>
            <a:off x="1652285" y="6015747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Particle velocity, 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BB6EE-1D0D-4F7F-983E-5668A7F56AE3}"/>
              </a:ext>
            </a:extLst>
          </p:cNvPr>
          <p:cNvSpPr txBox="1"/>
          <p:nvPr/>
        </p:nvSpPr>
        <p:spPr>
          <a:xfrm rot="16200000">
            <a:off x="-254790" y="3991891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Pressure, 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88E884-8591-497B-9840-83246470B59B}"/>
              </a:ext>
            </a:extLst>
          </p:cNvPr>
          <p:cNvCxnSpPr>
            <a:cxnSpLocks/>
          </p:cNvCxnSpPr>
          <p:nvPr/>
        </p:nvCxnSpPr>
        <p:spPr>
          <a:xfrm flipV="1">
            <a:off x="913726" y="5326786"/>
            <a:ext cx="2669037" cy="71905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BF07180-CC88-4AEF-B54D-264E39361309}"/>
              </a:ext>
            </a:extLst>
          </p:cNvPr>
          <p:cNvSpPr txBox="1"/>
          <p:nvPr/>
        </p:nvSpPr>
        <p:spPr>
          <a:xfrm>
            <a:off x="3358543" y="3991890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B36731-AFDC-415D-B218-96ECA0F8DB32}"/>
              </a:ext>
            </a:extLst>
          </p:cNvPr>
          <p:cNvSpPr txBox="1"/>
          <p:nvPr/>
        </p:nvSpPr>
        <p:spPr>
          <a:xfrm>
            <a:off x="2017490" y="4853477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C99DE4-CF05-4FF8-B726-E7A3BB6AF9AC}"/>
              </a:ext>
            </a:extLst>
          </p:cNvPr>
          <p:cNvSpPr txBox="1"/>
          <p:nvPr/>
        </p:nvSpPr>
        <p:spPr>
          <a:xfrm>
            <a:off x="2963832" y="4550412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080957-1C53-450B-9450-837FEF40A137}"/>
              </a:ext>
            </a:extLst>
          </p:cNvPr>
          <p:cNvSpPr txBox="1"/>
          <p:nvPr/>
        </p:nvSpPr>
        <p:spPr>
          <a:xfrm>
            <a:off x="3451512" y="4908027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207328-9AC7-40AE-BD6C-8F9836DCDFB8}"/>
              </a:ext>
            </a:extLst>
          </p:cNvPr>
          <p:cNvSpPr txBox="1"/>
          <p:nvPr/>
        </p:nvSpPr>
        <p:spPr>
          <a:xfrm>
            <a:off x="2330690" y="3921489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70D8D0-B38A-41C3-8BB2-7894270B1256}"/>
              </a:ext>
            </a:extLst>
          </p:cNvPr>
          <p:cNvSpPr txBox="1"/>
          <p:nvPr/>
        </p:nvSpPr>
        <p:spPr>
          <a:xfrm>
            <a:off x="2627698" y="5494465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8B046-55C1-415D-A9E5-E56A7FF1C879}"/>
                  </a:ext>
                </a:extLst>
              </p:cNvPr>
              <p:cNvSpPr txBox="1"/>
              <p:nvPr/>
            </p:nvSpPr>
            <p:spPr>
              <a:xfrm>
                <a:off x="4998024" y="2720167"/>
                <a:ext cx="3204373" cy="4036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Known Quartz EOS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Quartz Rayleigh line (gradient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𝑞𝑢𝑎𝑟𝑡𝑧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𝑞𝑢𝑎𝑟𝑡𝑧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>
                    <a:solidFill>
                      <a:srgbClr val="FF0000"/>
                    </a:solidFill>
                  </a:rPr>
                  <a:t>Shocked Quartz state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Known Quartz Release curve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Foam Rayleigh curve (gradient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𝑓𝑜𝑎𝑚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𝑓𝑜𝑎𝑚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AutoNum type="arabicParenR"/>
                </a:pPr>
                <a:r>
                  <a:rPr lang="en-GB" dirty="0">
                    <a:solidFill>
                      <a:srgbClr val="0070C0"/>
                    </a:solidFill>
                  </a:rPr>
                  <a:t>Shocked Foam state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8B046-55C1-415D-A9E5-E56A7FF1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024" y="2720167"/>
                <a:ext cx="3204373" cy="4036746"/>
              </a:xfrm>
              <a:prstGeom prst="rect">
                <a:avLst/>
              </a:prstGeom>
              <a:blipFill>
                <a:blip r:embed="rId2"/>
                <a:stretch>
                  <a:fillRect l="-1331" r="-1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0793B77F-B8EF-4A4B-B0B1-EFFC20612974}"/>
              </a:ext>
            </a:extLst>
          </p:cNvPr>
          <p:cNvSpPr/>
          <p:nvPr/>
        </p:nvSpPr>
        <p:spPr>
          <a:xfrm>
            <a:off x="0" y="891020"/>
            <a:ext cx="8640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oundrySterling-Book"/>
              </a:rPr>
              <a:t>Reference: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Forbes, J.W. (2012)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Shock Wave Compression of Condensed Matter.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Heidelberg: Springer International Publishing</a:t>
            </a:r>
          </a:p>
          <a:p>
            <a:pPr algn="ctr"/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728C7B-F3E7-4DF4-8F5B-79653A93AE09}"/>
              </a:ext>
            </a:extLst>
          </p:cNvPr>
          <p:cNvSpPr/>
          <p:nvPr/>
        </p:nvSpPr>
        <p:spPr>
          <a:xfrm>
            <a:off x="3490605" y="5220696"/>
            <a:ext cx="191303" cy="1913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67E6E-E618-4C5F-A072-81E837EBE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13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87DBA-33BE-4A0E-8448-A732F11CEA89}"/>
              </a:ext>
            </a:extLst>
          </p:cNvPr>
          <p:cNvSpPr txBox="1"/>
          <p:nvPr/>
        </p:nvSpPr>
        <p:spPr>
          <a:xfrm>
            <a:off x="632302" y="1293220"/>
            <a:ext cx="698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Target design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3FB16B-AEB9-4AE4-9D13-A3C649CE47FC}"/>
              </a:ext>
            </a:extLst>
          </p:cNvPr>
          <p:cNvGrpSpPr/>
          <p:nvPr/>
        </p:nvGrpSpPr>
        <p:grpSpPr>
          <a:xfrm rot="5400000" flipH="1">
            <a:off x="638042" y="3543050"/>
            <a:ext cx="3389510" cy="2046950"/>
            <a:chOff x="281903" y="1402649"/>
            <a:chExt cx="6734757" cy="406716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81E0F47-0BBB-45AA-A1B6-A7F29044722B}"/>
                </a:ext>
              </a:extLst>
            </p:cNvPr>
            <p:cNvSpPr txBox="1"/>
            <p:nvPr/>
          </p:nvSpPr>
          <p:spPr>
            <a:xfrm rot="5400000">
              <a:off x="1197060" y="3096081"/>
              <a:ext cx="1294585" cy="519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400 um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4D8084-5295-45D6-A058-8A5A9171C98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60682" y="-785849"/>
              <a:ext cx="0" cy="6203639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BAC399D-74C5-47CF-A36C-11BA9FAD1F1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60682" y="1277826"/>
              <a:ext cx="0" cy="6203639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3F5E02F-66C2-40F6-8A18-310D8A2FDAED}"/>
                </a:ext>
              </a:extLst>
            </p:cNvPr>
            <p:cNvGrpSpPr/>
            <p:nvPr/>
          </p:nvGrpSpPr>
          <p:grpSpPr>
            <a:xfrm>
              <a:off x="2382743" y="1402649"/>
              <a:ext cx="2594602" cy="4067166"/>
              <a:chOff x="2346961" y="1322838"/>
              <a:chExt cx="5008464" cy="345033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EDCDB07-B05E-4E02-9D6E-3E52BC45B2C8}"/>
                  </a:ext>
                </a:extLst>
              </p:cNvPr>
              <p:cNvSpPr/>
              <p:nvPr/>
            </p:nvSpPr>
            <p:spPr>
              <a:xfrm>
                <a:off x="2346961" y="1322838"/>
                <a:ext cx="1588879" cy="34503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9C8D1CA-3D2E-4A8D-AF52-D1518A37023E}"/>
                  </a:ext>
                </a:extLst>
              </p:cNvPr>
              <p:cNvSpPr/>
              <p:nvPr/>
            </p:nvSpPr>
            <p:spPr>
              <a:xfrm>
                <a:off x="3890620" y="1322838"/>
                <a:ext cx="640079" cy="345033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DB92E7-2F53-49AA-83B5-F9483E4809B0}"/>
                  </a:ext>
                </a:extLst>
              </p:cNvPr>
              <p:cNvSpPr/>
              <p:nvPr/>
            </p:nvSpPr>
            <p:spPr>
              <a:xfrm>
                <a:off x="4530702" y="1322843"/>
                <a:ext cx="1147161" cy="3450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3F8F137-56EB-4AC0-9EED-C9AB56DAC19F}"/>
                  </a:ext>
                </a:extLst>
              </p:cNvPr>
              <p:cNvSpPr/>
              <p:nvPr/>
            </p:nvSpPr>
            <p:spPr>
              <a:xfrm>
                <a:off x="5689181" y="2923306"/>
                <a:ext cx="1666244" cy="141105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673B73E-8C52-45AC-996F-B761A6C3B1A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13193" y="3355979"/>
              <a:ext cx="18973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F70250-CDEC-41A1-83F7-88A3F48295EE}"/>
                </a:ext>
              </a:extLst>
            </p:cNvPr>
            <p:cNvSpPr txBox="1"/>
            <p:nvPr/>
          </p:nvSpPr>
          <p:spPr>
            <a:xfrm rot="5400000">
              <a:off x="128102" y="2396662"/>
              <a:ext cx="1163749" cy="856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Vulcan beam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6D69DF3-947C-4786-A1C4-FFA5DAC5FD9F}"/>
                </a:ext>
              </a:extLst>
            </p:cNvPr>
            <p:cNvSpPr txBox="1"/>
            <p:nvPr/>
          </p:nvSpPr>
          <p:spPr>
            <a:xfrm rot="5400000">
              <a:off x="5858866" y="2901332"/>
              <a:ext cx="1459441" cy="856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Imaged region</a:t>
              </a:r>
            </a:p>
          </p:txBody>
        </p:sp>
        <p:sp>
          <p:nvSpPr>
            <p:cNvPr id="60" name="Arrow: Down 59">
              <a:extLst>
                <a:ext uri="{FF2B5EF4-FFF2-40B4-BE49-F238E27FC236}">
                  <a16:creationId xmlns:a16="http://schemas.microsoft.com/office/drawing/2014/main" id="{F91C9318-00CA-4E08-8211-6C38641B8402}"/>
                </a:ext>
              </a:extLst>
            </p:cNvPr>
            <p:cNvSpPr/>
            <p:nvPr/>
          </p:nvSpPr>
          <p:spPr>
            <a:xfrm rot="16200000">
              <a:off x="390117" y="3408601"/>
              <a:ext cx="612166" cy="49172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9791F4-75A9-4BF1-A680-CF03E9EC82E0}"/>
                </a:ext>
              </a:extLst>
            </p:cNvPr>
            <p:cNvSpPr txBox="1"/>
            <p:nvPr/>
          </p:nvSpPr>
          <p:spPr>
            <a:xfrm rot="5400000">
              <a:off x="4940066" y="3029333"/>
              <a:ext cx="1498758" cy="519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400 um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57A6025-DF14-4145-A77E-D3CF99BA0E7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983438" y="3329404"/>
              <a:ext cx="18973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F87CADAB-2068-4134-A492-D2A13C1E3C7A}"/>
              </a:ext>
            </a:extLst>
          </p:cNvPr>
          <p:cNvSpPr/>
          <p:nvPr/>
        </p:nvSpPr>
        <p:spPr>
          <a:xfrm>
            <a:off x="1175547" y="2300847"/>
            <a:ext cx="2395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/>
              <a:t>Side view (not to scale)</a:t>
            </a:r>
            <a:endParaRPr lang="en-GB" b="1" dirty="0"/>
          </a:p>
        </p:txBody>
      </p:sp>
      <p:sp>
        <p:nvSpPr>
          <p:cNvPr id="100" name="TextBox 41">
            <a:extLst>
              <a:ext uri="{FF2B5EF4-FFF2-40B4-BE49-F238E27FC236}">
                <a16:creationId xmlns:a16="http://schemas.microsoft.com/office/drawing/2014/main" id="{8670CED4-CC6F-424C-BC9B-7D6ADBCE5351}"/>
              </a:ext>
            </a:extLst>
          </p:cNvPr>
          <p:cNvSpPr txBox="1"/>
          <p:nvPr/>
        </p:nvSpPr>
        <p:spPr>
          <a:xfrm flipH="1">
            <a:off x="1184691" y="4836194"/>
            <a:ext cx="2376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>
                <a:latin typeface="Calibri (Body)"/>
                <a:cs typeface="Times New Roman" panose="02020603050405020304" pitchFamily="18" charset="0"/>
              </a:rPr>
              <a:t>CH ablator (40 µm thick)</a:t>
            </a:r>
          </a:p>
        </p:txBody>
      </p:sp>
      <p:sp>
        <p:nvSpPr>
          <p:cNvPr id="101" name="TextBox 42">
            <a:extLst>
              <a:ext uri="{FF2B5EF4-FFF2-40B4-BE49-F238E27FC236}">
                <a16:creationId xmlns:a16="http://schemas.microsoft.com/office/drawing/2014/main" id="{3129FA5B-9107-42FD-AE67-5862EAA61A79}"/>
              </a:ext>
            </a:extLst>
          </p:cNvPr>
          <p:cNvSpPr txBox="1"/>
          <p:nvPr/>
        </p:nvSpPr>
        <p:spPr>
          <a:xfrm flipH="1">
            <a:off x="1442612" y="4592474"/>
            <a:ext cx="181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>
                <a:latin typeface="Calibri (Body)"/>
                <a:cs typeface="Times New Roman" panose="02020603050405020304" pitchFamily="18" charset="0"/>
              </a:rPr>
              <a:t>Gold (3 µm)</a:t>
            </a:r>
          </a:p>
        </p:txBody>
      </p:sp>
      <p:sp>
        <p:nvSpPr>
          <p:cNvPr id="102" name="TextBox 43">
            <a:extLst>
              <a:ext uri="{FF2B5EF4-FFF2-40B4-BE49-F238E27FC236}">
                <a16:creationId xmlns:a16="http://schemas.microsoft.com/office/drawing/2014/main" id="{04549464-708A-44A4-BF85-8688F6250652}"/>
              </a:ext>
            </a:extLst>
          </p:cNvPr>
          <p:cNvSpPr txBox="1"/>
          <p:nvPr/>
        </p:nvSpPr>
        <p:spPr>
          <a:xfrm flipH="1">
            <a:off x="1679261" y="4344664"/>
            <a:ext cx="1307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>
                <a:latin typeface="Calibri (Body)"/>
                <a:cs typeface="Times New Roman" panose="02020603050405020304" pitchFamily="18" charset="0"/>
              </a:rPr>
              <a:t>Quartz (40 µm)</a:t>
            </a:r>
          </a:p>
        </p:txBody>
      </p:sp>
      <p:sp>
        <p:nvSpPr>
          <p:cNvPr id="103" name="TextBox 44">
            <a:extLst>
              <a:ext uri="{FF2B5EF4-FFF2-40B4-BE49-F238E27FC236}">
                <a16:creationId xmlns:a16="http://schemas.microsoft.com/office/drawing/2014/main" id="{0E908EAC-DAF0-4C9F-B9BC-B92D1673D2C9}"/>
              </a:ext>
            </a:extLst>
          </p:cNvPr>
          <p:cNvSpPr txBox="1"/>
          <p:nvPr/>
        </p:nvSpPr>
        <p:spPr>
          <a:xfrm flipH="1">
            <a:off x="1644159" y="3892880"/>
            <a:ext cx="683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>
                <a:latin typeface="Calibri (Body)"/>
                <a:cs typeface="Times New Roman" panose="02020603050405020304" pitchFamily="18" charset="0"/>
              </a:rPr>
              <a:t>Foam (40 µm)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F1E8D80-BDA8-4C8C-95D5-532ECCF538A0}"/>
              </a:ext>
            </a:extLst>
          </p:cNvPr>
          <p:cNvGrpSpPr/>
          <p:nvPr/>
        </p:nvGrpSpPr>
        <p:grpSpPr>
          <a:xfrm>
            <a:off x="5344357" y="3658645"/>
            <a:ext cx="1440000" cy="1440000"/>
            <a:chOff x="2819250" y="4677522"/>
            <a:chExt cx="1440000" cy="144000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A6C8C90-27D8-4F36-BF6F-1BFBA18D0620}"/>
                </a:ext>
              </a:extLst>
            </p:cNvPr>
            <p:cNvSpPr/>
            <p:nvPr/>
          </p:nvSpPr>
          <p:spPr>
            <a:xfrm>
              <a:off x="2819250" y="4677522"/>
              <a:ext cx="1440000" cy="1440000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8F20E9A-F0DB-43C3-BD29-5EAD9DB43A57}"/>
                </a:ext>
              </a:extLst>
            </p:cNvPr>
            <p:cNvSpPr/>
            <p:nvPr/>
          </p:nvSpPr>
          <p:spPr>
            <a:xfrm>
              <a:off x="3179250" y="5037522"/>
              <a:ext cx="720000" cy="720000"/>
            </a:xfrm>
            <a:prstGeom prst="ellipse">
              <a:avLst/>
            </a:prstGeom>
            <a:solidFill>
              <a:srgbClr val="DAE3F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C49CAC7-02F8-451D-AF6A-C3313C9FEDD9}"/>
                </a:ext>
              </a:extLst>
            </p:cNvPr>
            <p:cNvSpPr/>
            <p:nvPr/>
          </p:nvSpPr>
          <p:spPr>
            <a:xfrm>
              <a:off x="3554681" y="5000945"/>
              <a:ext cx="467293" cy="83217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4A6E399-C1EB-492D-BFE7-DB06B2704084}"/>
                </a:ext>
              </a:extLst>
            </p:cNvPr>
            <p:cNvCxnSpPr>
              <a:stCxn id="119" idx="0"/>
              <a:endCxn id="119" idx="4"/>
            </p:cNvCxnSpPr>
            <p:nvPr/>
          </p:nvCxnSpPr>
          <p:spPr>
            <a:xfrm>
              <a:off x="3539250" y="5037522"/>
              <a:ext cx="0" cy="720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7D92E27-0F83-411F-A3A5-4498A757D12A}"/>
                </a:ext>
              </a:extLst>
            </p:cNvPr>
            <p:cNvSpPr/>
            <p:nvPr/>
          </p:nvSpPr>
          <p:spPr>
            <a:xfrm>
              <a:off x="3395250" y="5253522"/>
              <a:ext cx="288000" cy="288000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" name="TextBox 44">
            <a:extLst>
              <a:ext uri="{FF2B5EF4-FFF2-40B4-BE49-F238E27FC236}">
                <a16:creationId xmlns:a16="http://schemas.microsoft.com/office/drawing/2014/main" id="{F8195315-A4A6-45A3-B0CC-B0CBCD9535EF}"/>
              </a:ext>
            </a:extLst>
          </p:cNvPr>
          <p:cNvSpPr txBox="1"/>
          <p:nvPr/>
        </p:nvSpPr>
        <p:spPr>
          <a:xfrm>
            <a:off x="5704357" y="3648755"/>
            <a:ext cx="714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latin typeface="Calibri (Body)"/>
                <a:cs typeface="Times New Roman" panose="02020603050405020304" pitchFamily="18" charset="0"/>
              </a:rPr>
              <a:t>Quartz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44A9AFD-870E-4A29-93AC-CBA4250B4BC4}"/>
              </a:ext>
            </a:extLst>
          </p:cNvPr>
          <p:cNvCxnSpPr/>
          <p:nvPr/>
        </p:nvCxnSpPr>
        <p:spPr>
          <a:xfrm>
            <a:off x="5350888" y="3506323"/>
            <a:ext cx="144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B5E39BA-1897-49E1-A4D6-E1C9012D8C1E}"/>
              </a:ext>
            </a:extLst>
          </p:cNvPr>
          <p:cNvCxnSpPr>
            <a:cxnSpLocks/>
          </p:cNvCxnSpPr>
          <p:nvPr/>
        </p:nvCxnSpPr>
        <p:spPr>
          <a:xfrm flipV="1">
            <a:off x="6943288" y="3660914"/>
            <a:ext cx="0" cy="14257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DA6AFFDC-A49E-45B6-A658-1A227E0AB7F4}"/>
              </a:ext>
            </a:extLst>
          </p:cNvPr>
          <p:cNvSpPr txBox="1"/>
          <p:nvPr/>
        </p:nvSpPr>
        <p:spPr>
          <a:xfrm flipH="1">
            <a:off x="6808438" y="4209513"/>
            <a:ext cx="754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2 mm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47D0C11-63F0-4FF2-BA3A-87D292480209}"/>
              </a:ext>
            </a:extLst>
          </p:cNvPr>
          <p:cNvSpPr txBox="1"/>
          <p:nvPr/>
        </p:nvSpPr>
        <p:spPr>
          <a:xfrm flipH="1">
            <a:off x="5693735" y="3222561"/>
            <a:ext cx="754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2 mm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8EFC12A2-B5A3-44EF-AB7A-E23F9F62786C}"/>
              </a:ext>
            </a:extLst>
          </p:cNvPr>
          <p:cNvCxnSpPr>
            <a:cxnSpLocks/>
            <a:endCxn id="119" idx="2"/>
          </p:cNvCxnSpPr>
          <p:nvPr/>
        </p:nvCxnSpPr>
        <p:spPr>
          <a:xfrm flipV="1">
            <a:off x="5055727" y="4378645"/>
            <a:ext cx="648630" cy="135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44">
            <a:extLst>
              <a:ext uri="{FF2B5EF4-FFF2-40B4-BE49-F238E27FC236}">
                <a16:creationId xmlns:a16="http://schemas.microsoft.com/office/drawing/2014/main" id="{6BFEE9DA-7B41-4841-A110-2E3BF77D42B9}"/>
              </a:ext>
            </a:extLst>
          </p:cNvPr>
          <p:cNvSpPr txBox="1"/>
          <p:nvPr/>
        </p:nvSpPr>
        <p:spPr>
          <a:xfrm>
            <a:off x="3906422" y="4304915"/>
            <a:ext cx="147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latin typeface="Calibri (Body)"/>
                <a:cs typeface="Times New Roman" panose="02020603050405020304" pitchFamily="18" charset="0"/>
              </a:rPr>
              <a:t>Foam</a:t>
            </a:r>
          </a:p>
          <a:p>
            <a:pPr algn="ctr"/>
            <a:r>
              <a:rPr lang="en-GB" sz="1400" dirty="0">
                <a:latin typeface="Calibri (Body)"/>
                <a:cs typeface="Times New Roman" panose="02020603050405020304" pitchFamily="18" charset="0"/>
              </a:rPr>
              <a:t>(1 mm diameter)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E8BC023-CD06-4199-8571-E3A16E2DCD51}"/>
              </a:ext>
            </a:extLst>
          </p:cNvPr>
          <p:cNvCxnSpPr>
            <a:cxnSpLocks/>
          </p:cNvCxnSpPr>
          <p:nvPr/>
        </p:nvCxnSpPr>
        <p:spPr>
          <a:xfrm flipV="1">
            <a:off x="6112568" y="4566525"/>
            <a:ext cx="52339" cy="622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44">
            <a:extLst>
              <a:ext uri="{FF2B5EF4-FFF2-40B4-BE49-F238E27FC236}">
                <a16:creationId xmlns:a16="http://schemas.microsoft.com/office/drawing/2014/main" id="{DB695C0B-DA69-4778-B135-2FD61277B354}"/>
              </a:ext>
            </a:extLst>
          </p:cNvPr>
          <p:cNvSpPr txBox="1"/>
          <p:nvPr/>
        </p:nvSpPr>
        <p:spPr>
          <a:xfrm>
            <a:off x="5230044" y="5179348"/>
            <a:ext cx="17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latin typeface="Calibri (Body)"/>
                <a:cs typeface="Times New Roman" panose="02020603050405020304" pitchFamily="18" charset="0"/>
              </a:rPr>
              <a:t>Imaged region</a:t>
            </a:r>
          </a:p>
          <a:p>
            <a:pPr algn="ctr"/>
            <a:r>
              <a:rPr lang="en-GB" sz="1400" dirty="0">
                <a:latin typeface="Calibri (Body)"/>
                <a:cs typeface="Times New Roman" panose="02020603050405020304" pitchFamily="18" charset="0"/>
              </a:rPr>
              <a:t>(400 um diameter)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D37492B-608E-41DE-98B7-BBE590039970}"/>
              </a:ext>
            </a:extLst>
          </p:cNvPr>
          <p:cNvSpPr/>
          <p:nvPr/>
        </p:nvSpPr>
        <p:spPr>
          <a:xfrm>
            <a:off x="5597971" y="2607015"/>
            <a:ext cx="1029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/>
              <a:t>Top view</a:t>
            </a:r>
            <a:endParaRPr lang="en-GB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6728217-687E-4E52-9713-D42A1B64054E}"/>
              </a:ext>
            </a:extLst>
          </p:cNvPr>
          <p:cNvSpPr/>
          <p:nvPr/>
        </p:nvSpPr>
        <p:spPr>
          <a:xfrm>
            <a:off x="4335479" y="2905466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/>
              <a:t>1:20 scale (1mm = 2 cm in diagram)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898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B6169-BD01-47CF-A79C-C5C55EFA39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58E2823-97F3-43F6-A053-8FF4C8E11825}"/>
              </a:ext>
            </a:extLst>
          </p:cNvPr>
          <p:cNvGrpSpPr/>
          <p:nvPr/>
        </p:nvGrpSpPr>
        <p:grpSpPr>
          <a:xfrm>
            <a:off x="202354" y="2099459"/>
            <a:ext cx="7689525" cy="4120813"/>
            <a:chOff x="904440" y="2017736"/>
            <a:chExt cx="7689525" cy="412081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651ACD3-7E90-4AA1-9E8D-7E1C908E6D41}"/>
                </a:ext>
              </a:extLst>
            </p:cNvPr>
            <p:cNvSpPr/>
            <p:nvPr/>
          </p:nvSpPr>
          <p:spPr>
            <a:xfrm>
              <a:off x="6099345" y="2968251"/>
              <a:ext cx="1322619" cy="589749"/>
            </a:xfrm>
            <a:prstGeom prst="rect">
              <a:avLst/>
            </a:prstGeom>
            <a:solidFill>
              <a:srgbClr val="ED7D31">
                <a:lumMod val="20000"/>
                <a:lumOff val="80000"/>
                <a:alpha val="7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FF9056C-3FE9-4598-99C2-A5C185F87541}"/>
                </a:ext>
              </a:extLst>
            </p:cNvPr>
            <p:cNvSpPr/>
            <p:nvPr/>
          </p:nvSpPr>
          <p:spPr>
            <a:xfrm>
              <a:off x="5281859" y="5409686"/>
              <a:ext cx="553667" cy="6271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F568CF3-73D0-41D7-98EC-518F4AAAFA76}"/>
                </a:ext>
              </a:extLst>
            </p:cNvPr>
            <p:cNvSpPr/>
            <p:nvPr/>
          </p:nvSpPr>
          <p:spPr>
            <a:xfrm rot="16200000">
              <a:off x="3997948" y="4228071"/>
              <a:ext cx="3105421" cy="582497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A03DF6D-6A19-4DD2-B754-C3EAC401027C}"/>
                </a:ext>
              </a:extLst>
            </p:cNvPr>
            <p:cNvSpPr/>
            <p:nvPr/>
          </p:nvSpPr>
          <p:spPr>
            <a:xfrm>
              <a:off x="5378818" y="5420940"/>
              <a:ext cx="2437512" cy="582497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114A4E7-3B37-4B65-B36B-3F6760285CAE}"/>
                </a:ext>
              </a:extLst>
            </p:cNvPr>
            <p:cNvSpPr/>
            <p:nvPr/>
          </p:nvSpPr>
          <p:spPr>
            <a:xfrm>
              <a:off x="5281860" y="5329308"/>
              <a:ext cx="553340" cy="704557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7907971-2907-4784-8CA3-765961A54F82}"/>
                </a:ext>
              </a:extLst>
            </p:cNvPr>
            <p:cNvSpPr/>
            <p:nvPr/>
          </p:nvSpPr>
          <p:spPr>
            <a:xfrm>
              <a:off x="5378491" y="4423968"/>
              <a:ext cx="2437512" cy="582497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9BC9862-683E-4E83-95CB-4A6CB95A4910}"/>
                </a:ext>
              </a:extLst>
            </p:cNvPr>
            <p:cNvSpPr/>
            <p:nvPr/>
          </p:nvSpPr>
          <p:spPr>
            <a:xfrm>
              <a:off x="5281532" y="4412714"/>
              <a:ext cx="553667" cy="6271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50E2ACE-84EF-4D6B-8FBD-D41834BAEBBB}"/>
                </a:ext>
              </a:extLst>
            </p:cNvPr>
            <p:cNvCxnSpPr>
              <a:cxnSpLocks/>
            </p:cNvCxnSpPr>
            <p:nvPr/>
          </p:nvCxnSpPr>
          <p:spPr>
            <a:xfrm>
              <a:off x="5228831" y="3863303"/>
              <a:ext cx="641528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382C7DA-02E7-4AAE-B861-CCBD85A6C029}"/>
                </a:ext>
              </a:extLst>
            </p:cNvPr>
            <p:cNvCxnSpPr>
              <a:cxnSpLocks/>
              <a:stCxn id="86" idx="1"/>
            </p:cNvCxnSpPr>
            <p:nvPr/>
          </p:nvCxnSpPr>
          <p:spPr>
            <a:xfrm flipV="1">
              <a:off x="5550659" y="3240226"/>
              <a:ext cx="5409" cy="283180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7C29B75-B4E2-4793-8774-93A223F775E2}"/>
                </a:ext>
              </a:extLst>
            </p:cNvPr>
            <p:cNvCxnSpPr>
              <a:cxnSpLocks/>
            </p:cNvCxnSpPr>
            <p:nvPr/>
          </p:nvCxnSpPr>
          <p:spPr>
            <a:xfrm>
              <a:off x="5393344" y="4820605"/>
              <a:ext cx="0" cy="364385"/>
            </a:xfrm>
            <a:prstGeom prst="straightConnector1">
              <a:avLst/>
            </a:prstGeom>
            <a:noFill/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7EFECAE-A0DF-48FC-9006-E6ED6A2C7C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6429" y="4697541"/>
              <a:ext cx="1827499" cy="12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E50E56C-EA59-4B72-A109-B1B640F9B2E8}"/>
                </a:ext>
              </a:extLst>
            </p:cNvPr>
            <p:cNvCxnSpPr>
              <a:cxnSpLocks/>
            </p:cNvCxnSpPr>
            <p:nvPr/>
          </p:nvCxnSpPr>
          <p:spPr>
            <a:xfrm>
              <a:off x="5142845" y="4299345"/>
              <a:ext cx="828325" cy="82832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C9FCFFB-7AAF-4A5C-AF0D-5A47D0A38002}"/>
                </a:ext>
              </a:extLst>
            </p:cNvPr>
            <p:cNvSpPr/>
            <p:nvPr/>
          </p:nvSpPr>
          <p:spPr>
            <a:xfrm>
              <a:off x="6000849" y="4386850"/>
              <a:ext cx="889313" cy="65298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353E41E-835E-4598-85E4-C8519DA61509}"/>
                </a:ext>
              </a:extLst>
            </p:cNvPr>
            <p:cNvSpPr txBox="1"/>
            <p:nvPr/>
          </p:nvSpPr>
          <p:spPr>
            <a:xfrm>
              <a:off x="5901668" y="4516353"/>
              <a:ext cx="10523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VISAR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3117C4C-E95F-4435-A739-1F91AB09F2D5}"/>
                </a:ext>
              </a:extLst>
            </p:cNvPr>
            <p:cNvSpPr/>
            <p:nvPr/>
          </p:nvSpPr>
          <p:spPr>
            <a:xfrm>
              <a:off x="7364388" y="4377485"/>
              <a:ext cx="828325" cy="6975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535E71F-AB44-4D26-975E-7F6D865B41A4}"/>
                </a:ext>
              </a:extLst>
            </p:cNvPr>
            <p:cNvSpPr txBox="1"/>
            <p:nvPr/>
          </p:nvSpPr>
          <p:spPr>
            <a:xfrm>
              <a:off x="7270554" y="4390562"/>
              <a:ext cx="1015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Streak camera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C8BE231-C1EC-4D18-9310-0EA98C7EB415}"/>
                </a:ext>
              </a:extLst>
            </p:cNvPr>
            <p:cNvSpPr/>
            <p:nvPr/>
          </p:nvSpPr>
          <p:spPr>
            <a:xfrm>
              <a:off x="6961535" y="4209579"/>
              <a:ext cx="137289" cy="920468"/>
            </a:xfrm>
            <a:prstGeom prst="ellips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5F30784-080C-4D48-95F6-C4B85F33FF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6756" y="5694513"/>
              <a:ext cx="1827499" cy="12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363AC80-B49C-4A3C-B65B-A28333651B4C}"/>
                </a:ext>
              </a:extLst>
            </p:cNvPr>
            <p:cNvSpPr/>
            <p:nvPr/>
          </p:nvSpPr>
          <p:spPr>
            <a:xfrm>
              <a:off x="6001176" y="5383822"/>
              <a:ext cx="889313" cy="65298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A3DF401-D2CC-484B-99F0-891436372FB9}"/>
                </a:ext>
              </a:extLst>
            </p:cNvPr>
            <p:cNvSpPr txBox="1"/>
            <p:nvPr/>
          </p:nvSpPr>
          <p:spPr>
            <a:xfrm>
              <a:off x="5901995" y="5513325"/>
              <a:ext cx="10523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VISAR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A10DC14-56A1-4E99-9EDD-11218AB80DF8}"/>
                </a:ext>
              </a:extLst>
            </p:cNvPr>
            <p:cNvSpPr/>
            <p:nvPr/>
          </p:nvSpPr>
          <p:spPr>
            <a:xfrm>
              <a:off x="7364715" y="5374457"/>
              <a:ext cx="828325" cy="6975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669C2B7-0ECF-45A9-8F08-329B511BD35E}"/>
                </a:ext>
              </a:extLst>
            </p:cNvPr>
            <p:cNvSpPr txBox="1"/>
            <p:nvPr/>
          </p:nvSpPr>
          <p:spPr>
            <a:xfrm>
              <a:off x="7270881" y="5387534"/>
              <a:ext cx="1015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Streak camera</a:t>
              </a:r>
            </a:p>
          </p:txBody>
        </p:sp>
        <p:sp>
          <p:nvSpPr>
            <p:cNvPr id="106" name="Right Triangle 105">
              <a:extLst>
                <a:ext uri="{FF2B5EF4-FFF2-40B4-BE49-F238E27FC236}">
                  <a16:creationId xmlns:a16="http://schemas.microsoft.com/office/drawing/2014/main" id="{5BD7154C-E811-48CB-992D-87CC4FD46492}"/>
                </a:ext>
              </a:extLst>
            </p:cNvPr>
            <p:cNvSpPr/>
            <p:nvPr/>
          </p:nvSpPr>
          <p:spPr>
            <a:xfrm>
              <a:off x="5255798" y="5408492"/>
              <a:ext cx="694640" cy="694640"/>
            </a:xfrm>
            <a:prstGeom prst="rtTriangle">
              <a:avLst/>
            </a:prstGeom>
            <a:solidFill>
              <a:srgbClr val="D9D9D9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C6D9E22-9DBA-4875-8B4C-232A5CE42579}"/>
                </a:ext>
              </a:extLst>
            </p:cNvPr>
            <p:cNvCxnSpPr>
              <a:cxnSpLocks/>
            </p:cNvCxnSpPr>
            <p:nvPr/>
          </p:nvCxnSpPr>
          <p:spPr>
            <a:xfrm>
              <a:off x="5143172" y="5296317"/>
              <a:ext cx="828325" cy="82832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D0D6512-63F1-4511-86E0-5D72C8F4C964}"/>
                </a:ext>
              </a:extLst>
            </p:cNvPr>
            <p:cNvSpPr/>
            <p:nvPr/>
          </p:nvSpPr>
          <p:spPr>
            <a:xfrm>
              <a:off x="7172572" y="4209579"/>
              <a:ext cx="137289" cy="920468"/>
            </a:xfrm>
            <a:prstGeom prst="ellips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DDB04E2-3C60-475F-8604-070C63A2B187}"/>
                </a:ext>
              </a:extLst>
            </p:cNvPr>
            <p:cNvSpPr/>
            <p:nvPr/>
          </p:nvSpPr>
          <p:spPr>
            <a:xfrm>
              <a:off x="6970089" y="5218081"/>
              <a:ext cx="137289" cy="920468"/>
            </a:xfrm>
            <a:prstGeom prst="ellips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82BC3CD-DB28-404D-85DC-D37A89C6ED75}"/>
                </a:ext>
              </a:extLst>
            </p:cNvPr>
            <p:cNvSpPr/>
            <p:nvPr/>
          </p:nvSpPr>
          <p:spPr>
            <a:xfrm>
              <a:off x="7181126" y="5218081"/>
              <a:ext cx="137289" cy="920468"/>
            </a:xfrm>
            <a:prstGeom prst="ellips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ight Triangle 110">
              <a:extLst>
                <a:ext uri="{FF2B5EF4-FFF2-40B4-BE49-F238E27FC236}">
                  <a16:creationId xmlns:a16="http://schemas.microsoft.com/office/drawing/2014/main" id="{0B517B98-AE9E-4773-8D67-E6327A4D1FFA}"/>
                </a:ext>
              </a:extLst>
            </p:cNvPr>
            <p:cNvSpPr/>
            <p:nvPr/>
          </p:nvSpPr>
          <p:spPr>
            <a:xfrm rot="10994294">
              <a:off x="5216383" y="2917109"/>
              <a:ext cx="715739" cy="668722"/>
            </a:xfrm>
            <a:prstGeom prst="rtTriangle">
              <a:avLst/>
            </a:prstGeom>
            <a:solidFill>
              <a:srgbClr val="D9D9D9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68A2AEB-D797-4DE7-A627-A54D7163A657}"/>
                </a:ext>
              </a:extLst>
            </p:cNvPr>
            <p:cNvSpPr/>
            <p:nvPr/>
          </p:nvSpPr>
          <p:spPr>
            <a:xfrm rot="16200000">
              <a:off x="2968955" y="3791321"/>
              <a:ext cx="1733544" cy="342617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99A95EA-4C68-432C-B1EF-09E4F2EE7C41}"/>
                </a:ext>
              </a:extLst>
            </p:cNvPr>
            <p:cNvSpPr/>
            <p:nvPr/>
          </p:nvSpPr>
          <p:spPr>
            <a:xfrm>
              <a:off x="2840848" y="3095859"/>
              <a:ext cx="1148828" cy="342617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9A08B2A-A303-4F19-A93A-BFF91AEF3E70}"/>
                </a:ext>
              </a:extLst>
            </p:cNvPr>
            <p:cNvGrpSpPr/>
            <p:nvPr/>
          </p:nvGrpSpPr>
          <p:grpSpPr>
            <a:xfrm>
              <a:off x="1925631" y="2924140"/>
              <a:ext cx="667319" cy="670684"/>
              <a:chOff x="6090981" y="2215450"/>
              <a:chExt cx="2180656" cy="2191654"/>
            </a:xfrm>
          </p:grpSpPr>
          <p:sp>
            <p:nvSpPr>
              <p:cNvPr id="158" name="Diagonal Stripe 157">
                <a:extLst>
                  <a:ext uri="{FF2B5EF4-FFF2-40B4-BE49-F238E27FC236}">
                    <a16:creationId xmlns:a16="http://schemas.microsoft.com/office/drawing/2014/main" id="{E715970B-34CB-4F65-89C6-F773B57F1284}"/>
                  </a:ext>
                </a:extLst>
              </p:cNvPr>
              <p:cNvSpPr/>
              <p:nvPr/>
            </p:nvSpPr>
            <p:spPr>
              <a:xfrm rot="19904497" flipH="1">
                <a:off x="6090981" y="2215450"/>
                <a:ext cx="2180656" cy="1956206"/>
              </a:xfrm>
              <a:prstGeom prst="diagStripe">
                <a:avLst>
                  <a:gd name="adj" fmla="val 79699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Diagonal Stripe 158">
                <a:extLst>
                  <a:ext uri="{FF2B5EF4-FFF2-40B4-BE49-F238E27FC236}">
                    <a16:creationId xmlns:a16="http://schemas.microsoft.com/office/drawing/2014/main" id="{4274C9ED-F1F3-43C9-A2B0-25FC061AD3BC}"/>
                  </a:ext>
                </a:extLst>
              </p:cNvPr>
              <p:cNvSpPr/>
              <p:nvPr/>
            </p:nvSpPr>
            <p:spPr>
              <a:xfrm rot="1695503" flipH="1" flipV="1">
                <a:off x="6090981" y="2450898"/>
                <a:ext cx="2180656" cy="1956206"/>
              </a:xfrm>
              <a:prstGeom prst="diagStripe">
                <a:avLst>
                  <a:gd name="adj" fmla="val 79699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262EE061-A11C-4661-A605-023F8CFA6923}"/>
                </a:ext>
              </a:extLst>
            </p:cNvPr>
            <p:cNvSpPr/>
            <p:nvPr/>
          </p:nvSpPr>
          <p:spPr>
            <a:xfrm flipH="1">
              <a:off x="2152691" y="2366923"/>
              <a:ext cx="420798" cy="777146"/>
            </a:xfrm>
            <a:prstGeom prst="diagStripe">
              <a:avLst>
                <a:gd name="adj" fmla="val 48997"/>
              </a:avLst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A4DC7BD9-7828-4232-991D-D58C0AD05801}"/>
                </a:ext>
              </a:extLst>
            </p:cNvPr>
            <p:cNvSpPr/>
            <p:nvPr/>
          </p:nvSpPr>
          <p:spPr>
            <a:xfrm flipH="1" flipV="1">
              <a:off x="2152691" y="3375118"/>
              <a:ext cx="420798" cy="777146"/>
            </a:xfrm>
            <a:prstGeom prst="diagStripe">
              <a:avLst>
                <a:gd name="adj" fmla="val 48997"/>
              </a:avLst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Trapezoid 116">
              <a:extLst>
                <a:ext uri="{FF2B5EF4-FFF2-40B4-BE49-F238E27FC236}">
                  <a16:creationId xmlns:a16="http://schemas.microsoft.com/office/drawing/2014/main" id="{BC0DF1FE-F6D6-4C9A-AA86-134B8D3CD3E6}"/>
                </a:ext>
              </a:extLst>
            </p:cNvPr>
            <p:cNvSpPr/>
            <p:nvPr/>
          </p:nvSpPr>
          <p:spPr>
            <a:xfrm rot="16200000">
              <a:off x="2703998" y="2951690"/>
              <a:ext cx="659206" cy="612400"/>
            </a:xfrm>
            <a:prstGeom prst="trapezoid">
              <a:avLst>
                <a:gd name="adj" fmla="val 47978"/>
              </a:avLst>
            </a:prstGeom>
            <a:solidFill>
              <a:srgbClr val="ED7D31">
                <a:lumMod val="20000"/>
                <a:lumOff val="80000"/>
                <a:alpha val="7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E0BFED1-F7D8-48D4-8099-DC168F84B860}"/>
                </a:ext>
              </a:extLst>
            </p:cNvPr>
            <p:cNvGrpSpPr/>
            <p:nvPr/>
          </p:nvGrpSpPr>
          <p:grpSpPr>
            <a:xfrm rot="10800000" flipH="1">
              <a:off x="2574346" y="2917702"/>
              <a:ext cx="420665" cy="684007"/>
              <a:chOff x="-1587243" y="1322838"/>
              <a:chExt cx="16983481" cy="2427272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965C864-83E2-4E15-A7C9-769FC6FEA2D2}"/>
                  </a:ext>
                </a:extLst>
              </p:cNvPr>
              <p:cNvSpPr/>
              <p:nvPr/>
            </p:nvSpPr>
            <p:spPr>
              <a:xfrm>
                <a:off x="-1587243" y="1322838"/>
                <a:ext cx="5523084" cy="2427262"/>
              </a:xfrm>
              <a:prstGeom prst="rect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B8F3B7E-A474-45A5-89E4-31E8926915A5}"/>
                  </a:ext>
                </a:extLst>
              </p:cNvPr>
              <p:cNvSpPr/>
              <p:nvPr/>
            </p:nvSpPr>
            <p:spPr>
              <a:xfrm>
                <a:off x="3935841" y="1322843"/>
                <a:ext cx="414231" cy="242726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D165F1F-F146-4F0E-9F6F-63B13DFF735D}"/>
                  </a:ext>
                </a:extLst>
              </p:cNvPr>
              <p:cNvSpPr/>
              <p:nvPr/>
            </p:nvSpPr>
            <p:spPr>
              <a:xfrm>
                <a:off x="4350071" y="1322848"/>
                <a:ext cx="5523083" cy="242726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07351FA-7A68-44C3-8353-B804A9224813}"/>
                  </a:ext>
                </a:extLst>
              </p:cNvPr>
              <p:cNvSpPr/>
              <p:nvPr/>
            </p:nvSpPr>
            <p:spPr>
              <a:xfrm>
                <a:off x="9873155" y="1322848"/>
                <a:ext cx="5523083" cy="1213631"/>
              </a:xfrm>
              <a:prstGeom prst="rect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9" name="Right Triangle 118">
              <a:extLst>
                <a:ext uri="{FF2B5EF4-FFF2-40B4-BE49-F238E27FC236}">
                  <a16:creationId xmlns:a16="http://schemas.microsoft.com/office/drawing/2014/main" id="{ECFBFAD0-BE90-4D7F-8C2A-A9447E50288B}"/>
                </a:ext>
              </a:extLst>
            </p:cNvPr>
            <p:cNvSpPr/>
            <p:nvPr/>
          </p:nvSpPr>
          <p:spPr>
            <a:xfrm rot="10994294">
              <a:off x="3617371" y="3042100"/>
              <a:ext cx="502460" cy="479490"/>
            </a:xfrm>
            <a:prstGeom prst="rtTriangle">
              <a:avLst/>
            </a:prstGeom>
            <a:solidFill>
              <a:srgbClr val="D9D9D9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4B402A1-43C2-43DF-9BDD-9BA3CB15C814}"/>
                </a:ext>
              </a:extLst>
            </p:cNvPr>
            <p:cNvCxnSpPr>
              <a:cxnSpLocks/>
              <a:endCxn id="112" idx="1"/>
            </p:cNvCxnSpPr>
            <p:nvPr/>
          </p:nvCxnSpPr>
          <p:spPr>
            <a:xfrm flipH="1">
              <a:off x="3835728" y="3269091"/>
              <a:ext cx="4116" cy="156031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Dot"/>
              <a:miter lim="800000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4F4C6D5-C671-4D6D-A2AD-0E29DE0AC41E}"/>
                </a:ext>
              </a:extLst>
            </p:cNvPr>
            <p:cNvCxnSpPr>
              <a:cxnSpLocks/>
            </p:cNvCxnSpPr>
            <p:nvPr/>
          </p:nvCxnSpPr>
          <p:spPr>
            <a:xfrm>
              <a:off x="1899212" y="3257890"/>
              <a:ext cx="629350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Dot"/>
              <a:miter lim="800000"/>
            </a:ln>
            <a:effectLst/>
          </p:spPr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8974AFD-84B4-4D75-A961-C2CC388E3631}"/>
                </a:ext>
              </a:extLst>
            </p:cNvPr>
            <p:cNvSpPr/>
            <p:nvPr/>
          </p:nvSpPr>
          <p:spPr>
            <a:xfrm>
              <a:off x="3262815" y="2967020"/>
              <a:ext cx="2909869" cy="589749"/>
            </a:xfrm>
            <a:prstGeom prst="rect">
              <a:avLst/>
            </a:prstGeom>
            <a:solidFill>
              <a:srgbClr val="FFC000">
                <a:lumMod val="20000"/>
                <a:lumOff val="80000"/>
                <a:alpha val="7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97990D3-A48C-4CF8-AC07-A05E8AF7F803}"/>
                </a:ext>
              </a:extLst>
            </p:cNvPr>
            <p:cNvCxnSpPr>
              <a:cxnSpLocks/>
            </p:cNvCxnSpPr>
            <p:nvPr/>
          </p:nvCxnSpPr>
          <p:spPr>
            <a:xfrm>
              <a:off x="3420393" y="2850318"/>
              <a:ext cx="828325" cy="82832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62CD8BE-30A2-4169-8535-5850D88CC7DC}"/>
                </a:ext>
              </a:extLst>
            </p:cNvPr>
            <p:cNvCxnSpPr>
              <a:cxnSpLocks/>
            </p:cNvCxnSpPr>
            <p:nvPr/>
          </p:nvCxnSpPr>
          <p:spPr>
            <a:xfrm>
              <a:off x="6088983" y="2933530"/>
              <a:ext cx="0" cy="67112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0DDFF5E-BB1C-46BA-92A0-C19732F2FCFF}"/>
                </a:ext>
              </a:extLst>
            </p:cNvPr>
            <p:cNvCxnSpPr>
              <a:cxnSpLocks/>
            </p:cNvCxnSpPr>
            <p:nvPr/>
          </p:nvCxnSpPr>
          <p:spPr>
            <a:xfrm>
              <a:off x="6162219" y="2933530"/>
              <a:ext cx="0" cy="67112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79CE5B8-E416-4CF2-80A8-73387660436B}"/>
                </a:ext>
              </a:extLst>
            </p:cNvPr>
            <p:cNvCxnSpPr>
              <a:cxnSpLocks/>
            </p:cNvCxnSpPr>
            <p:nvPr/>
          </p:nvCxnSpPr>
          <p:spPr>
            <a:xfrm>
              <a:off x="5194086" y="2872730"/>
              <a:ext cx="828325" cy="82832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61489B8-9ACA-48AC-BE1A-9E3B24E9CF26}"/>
                </a:ext>
              </a:extLst>
            </p:cNvPr>
            <p:cNvSpPr/>
            <p:nvPr/>
          </p:nvSpPr>
          <p:spPr>
            <a:xfrm>
              <a:off x="3087405" y="4762919"/>
              <a:ext cx="1495424" cy="5841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DD814E3-1A4C-40E6-B2B6-D66350691C27}"/>
                </a:ext>
              </a:extLst>
            </p:cNvPr>
            <p:cNvSpPr txBox="1"/>
            <p:nvPr/>
          </p:nvSpPr>
          <p:spPr>
            <a:xfrm>
              <a:off x="2987827" y="4829408"/>
              <a:ext cx="1667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532 nm laser</a:t>
              </a: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1A83A34-EAFC-4981-AD58-80C076C58861}"/>
                </a:ext>
              </a:extLst>
            </p:cNvPr>
            <p:cNvCxnSpPr/>
            <p:nvPr/>
          </p:nvCxnSpPr>
          <p:spPr>
            <a:xfrm flipV="1">
              <a:off x="3754094" y="4296227"/>
              <a:ext cx="0" cy="364385"/>
            </a:xfrm>
            <a:prstGeom prst="straightConnector1">
              <a:avLst/>
            </a:prstGeom>
            <a:noFill/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044F2341-49DB-4542-A50D-8E055D1750A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28273" y="2893669"/>
              <a:ext cx="0" cy="364385"/>
            </a:xfrm>
            <a:prstGeom prst="straightConnector1">
              <a:avLst/>
            </a:prstGeom>
            <a:noFill/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57FEBD8-F5DC-489A-99E8-66C1E1A6A373}"/>
                </a:ext>
              </a:extLst>
            </p:cNvPr>
            <p:cNvSpPr txBox="1"/>
            <p:nvPr/>
          </p:nvSpPr>
          <p:spPr>
            <a:xfrm rot="16200000">
              <a:off x="3084956" y="4252649"/>
              <a:ext cx="838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532 nm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DA866AC-A4E0-419B-AD6D-938B0DDD78AF}"/>
                </a:ext>
              </a:extLst>
            </p:cNvPr>
            <p:cNvSpPr txBox="1"/>
            <p:nvPr/>
          </p:nvSpPr>
          <p:spPr>
            <a:xfrm rot="16200000">
              <a:off x="4658891" y="4748571"/>
              <a:ext cx="838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532 nm</a:t>
              </a: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D09C716E-5CA0-4B6C-8085-3C58E665B67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47456" y="2930042"/>
              <a:ext cx="0" cy="364385"/>
            </a:xfrm>
            <a:prstGeom prst="straightConnector1">
              <a:avLst/>
            </a:prstGeom>
            <a:noFill/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ACED6AF-8EF7-4189-8616-120CC6341CCC}"/>
                </a:ext>
              </a:extLst>
            </p:cNvPr>
            <p:cNvSpPr txBox="1"/>
            <p:nvPr/>
          </p:nvSpPr>
          <p:spPr>
            <a:xfrm>
              <a:off x="6124135" y="2464228"/>
              <a:ext cx="742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400 -500 nm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CDD7192-6B0C-46FE-B84F-25AA0FA51A65}"/>
                </a:ext>
              </a:extLst>
            </p:cNvPr>
            <p:cNvSpPr txBox="1"/>
            <p:nvPr/>
          </p:nvSpPr>
          <p:spPr>
            <a:xfrm>
              <a:off x="3328748" y="2017736"/>
              <a:ext cx="9936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Self-emission &amp; reflected 532 nm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5138CEA-03E7-4C72-9D8A-8F17C532D438}"/>
                </a:ext>
              </a:extLst>
            </p:cNvPr>
            <p:cNvCxnSpPr>
              <a:cxnSpLocks/>
            </p:cNvCxnSpPr>
            <p:nvPr/>
          </p:nvCxnSpPr>
          <p:spPr>
            <a:xfrm>
              <a:off x="5228831" y="3863303"/>
              <a:ext cx="641528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4169B90-1EC9-4D36-9735-4AD0E5C6148E}"/>
                </a:ext>
              </a:extLst>
            </p:cNvPr>
            <p:cNvSpPr/>
            <p:nvPr/>
          </p:nvSpPr>
          <p:spPr>
            <a:xfrm>
              <a:off x="7401015" y="2748359"/>
              <a:ext cx="995245" cy="111494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7D097E5-3917-4DB7-AFAF-97DA7B8FA851}"/>
                </a:ext>
              </a:extLst>
            </p:cNvPr>
            <p:cNvSpPr txBox="1"/>
            <p:nvPr/>
          </p:nvSpPr>
          <p:spPr>
            <a:xfrm>
              <a:off x="7203308" y="2689810"/>
              <a:ext cx="1390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SOP streak camera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EB47BE1-D286-4B4F-B9D3-5CA534D00FB1}"/>
                </a:ext>
              </a:extLst>
            </p:cNvPr>
            <p:cNvSpPr/>
            <p:nvPr/>
          </p:nvSpPr>
          <p:spPr>
            <a:xfrm>
              <a:off x="7063280" y="2797655"/>
              <a:ext cx="137289" cy="920468"/>
            </a:xfrm>
            <a:prstGeom prst="ellips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8E0CD69-C630-436E-8A5A-22ABB03956AA}"/>
                </a:ext>
              </a:extLst>
            </p:cNvPr>
            <p:cNvSpPr/>
            <p:nvPr/>
          </p:nvSpPr>
          <p:spPr>
            <a:xfrm>
              <a:off x="4355103" y="2804245"/>
              <a:ext cx="137289" cy="920468"/>
            </a:xfrm>
            <a:prstGeom prst="ellips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1A5866F-EC02-4DA0-A643-AC2729E479A8}"/>
                </a:ext>
              </a:extLst>
            </p:cNvPr>
            <p:cNvSpPr/>
            <p:nvPr/>
          </p:nvSpPr>
          <p:spPr>
            <a:xfrm>
              <a:off x="4568175" y="2804245"/>
              <a:ext cx="137289" cy="920468"/>
            </a:xfrm>
            <a:prstGeom prst="ellips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6D1C536-2330-4719-BEA0-A183963F45C8}"/>
                </a:ext>
              </a:extLst>
            </p:cNvPr>
            <p:cNvSpPr/>
            <p:nvPr/>
          </p:nvSpPr>
          <p:spPr>
            <a:xfrm>
              <a:off x="4770869" y="2808857"/>
              <a:ext cx="137289" cy="920468"/>
            </a:xfrm>
            <a:prstGeom prst="ellips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868EF1F-11B2-4CEE-8E41-76B749982B30}"/>
                </a:ext>
              </a:extLst>
            </p:cNvPr>
            <p:cNvSpPr/>
            <p:nvPr/>
          </p:nvSpPr>
          <p:spPr>
            <a:xfrm>
              <a:off x="4983941" y="2808857"/>
              <a:ext cx="137289" cy="920468"/>
            </a:xfrm>
            <a:prstGeom prst="ellips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DC65765-EEBA-43FE-A326-F915D5AACFC5}"/>
                </a:ext>
              </a:extLst>
            </p:cNvPr>
            <p:cNvSpPr txBox="1"/>
            <p:nvPr/>
          </p:nvSpPr>
          <p:spPr>
            <a:xfrm>
              <a:off x="904440" y="2622694"/>
              <a:ext cx="1667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VULCAN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02793A9-F3CE-41F0-866D-AD0C6D5D2E96}"/>
                </a:ext>
              </a:extLst>
            </p:cNvPr>
            <p:cNvSpPr/>
            <p:nvPr/>
          </p:nvSpPr>
          <p:spPr>
            <a:xfrm>
              <a:off x="3128038" y="2821772"/>
              <a:ext cx="50674" cy="881775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EA130E6-B37D-4141-A1F2-300EB0169BD5}"/>
                </a:ext>
              </a:extLst>
            </p:cNvPr>
            <p:cNvSpPr/>
            <p:nvPr/>
          </p:nvSpPr>
          <p:spPr>
            <a:xfrm>
              <a:off x="3242995" y="2796469"/>
              <a:ext cx="137289" cy="920468"/>
            </a:xfrm>
            <a:prstGeom prst="ellips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4418D56-6EB9-4F8A-94FF-3A4C7B14E861}"/>
                </a:ext>
              </a:extLst>
            </p:cNvPr>
            <p:cNvSpPr txBox="1"/>
            <p:nvPr/>
          </p:nvSpPr>
          <p:spPr>
            <a:xfrm>
              <a:off x="5156381" y="2394482"/>
              <a:ext cx="849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Dichroic mirror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5ED04D6-344E-4F3A-9F24-8B614246A222}"/>
                </a:ext>
              </a:extLst>
            </p:cNvPr>
            <p:cNvSpPr txBox="1"/>
            <p:nvPr/>
          </p:nvSpPr>
          <p:spPr>
            <a:xfrm>
              <a:off x="4222813" y="3780950"/>
              <a:ext cx="849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Beam-splitters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C83B3CC5-423B-48E8-A725-E92FFA2C6B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61653" y="3801031"/>
              <a:ext cx="106285" cy="18638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D6BFD725-7499-4F56-B0E8-8E05D0F59321}"/>
                </a:ext>
              </a:extLst>
            </p:cNvPr>
            <p:cNvCxnSpPr>
              <a:cxnSpLocks/>
            </p:cNvCxnSpPr>
            <p:nvPr/>
          </p:nvCxnSpPr>
          <p:spPr>
            <a:xfrm>
              <a:off x="4939341" y="4067620"/>
              <a:ext cx="159900" cy="17123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8093C134-DB84-46D6-8272-C4789D4D08E7}"/>
                </a:ext>
              </a:extLst>
            </p:cNvPr>
            <p:cNvSpPr txBox="1"/>
            <p:nvPr/>
          </p:nvSpPr>
          <p:spPr>
            <a:xfrm>
              <a:off x="6155699" y="3754876"/>
              <a:ext cx="849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Filters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C29CAC6F-745C-4CFF-8A32-6A6DF32DE4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8145" y="3889861"/>
              <a:ext cx="365621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1D69B372-813F-4D57-BBCB-2B8CDEDCD6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3159" y="3628913"/>
              <a:ext cx="130607" cy="26094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E8A0AE06-FEFD-4E2A-A676-CF10C5D093D6}"/>
              </a:ext>
            </a:extLst>
          </p:cNvPr>
          <p:cNvSpPr txBox="1"/>
          <p:nvPr/>
        </p:nvSpPr>
        <p:spPr>
          <a:xfrm>
            <a:off x="632302" y="1293220"/>
            <a:ext cx="698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Experiment schematic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15860415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67E6E-E618-4C5F-A072-81E837EBE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15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87DBA-33BE-4A0E-8448-A732F11CEA89}"/>
              </a:ext>
            </a:extLst>
          </p:cNvPr>
          <p:cNvSpPr txBox="1"/>
          <p:nvPr/>
        </p:nvSpPr>
        <p:spPr>
          <a:xfrm>
            <a:off x="632302" y="1293220"/>
            <a:ext cx="698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VISAR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4AEFB2-C78C-4EBE-AB4B-0E32DBAD9EC5}"/>
              </a:ext>
            </a:extLst>
          </p:cNvPr>
          <p:cNvGrpSpPr/>
          <p:nvPr/>
        </p:nvGrpSpPr>
        <p:grpSpPr>
          <a:xfrm rot="10800000" flipH="1">
            <a:off x="1504391" y="2509422"/>
            <a:ext cx="1389983" cy="2181416"/>
            <a:chOff x="2346961" y="1322838"/>
            <a:chExt cx="5002620" cy="345033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56F96B8-5872-4E03-ABA1-071ADED65A3E}"/>
                </a:ext>
              </a:extLst>
            </p:cNvPr>
            <p:cNvSpPr/>
            <p:nvPr/>
          </p:nvSpPr>
          <p:spPr>
            <a:xfrm>
              <a:off x="2346961" y="1322838"/>
              <a:ext cx="1588879" cy="34503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01F2DA5-9608-4EAB-B10A-EC01916A1255}"/>
                </a:ext>
              </a:extLst>
            </p:cNvPr>
            <p:cNvSpPr/>
            <p:nvPr/>
          </p:nvSpPr>
          <p:spPr>
            <a:xfrm>
              <a:off x="3890620" y="1322838"/>
              <a:ext cx="640079" cy="34503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5D6F383-D41D-4A62-8201-7305CA304220}"/>
                </a:ext>
              </a:extLst>
            </p:cNvPr>
            <p:cNvSpPr/>
            <p:nvPr/>
          </p:nvSpPr>
          <p:spPr>
            <a:xfrm>
              <a:off x="4530702" y="1322843"/>
              <a:ext cx="1147161" cy="3450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38A9B0-FCF0-4237-8BEC-7DB279F5B88D}"/>
                </a:ext>
              </a:extLst>
            </p:cNvPr>
            <p:cNvSpPr/>
            <p:nvPr/>
          </p:nvSpPr>
          <p:spPr>
            <a:xfrm>
              <a:off x="5683337" y="2923305"/>
              <a:ext cx="1666244" cy="1411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2840BF3-40D7-4360-BA1B-396CB76EE169}"/>
              </a:ext>
            </a:extLst>
          </p:cNvPr>
          <p:cNvCxnSpPr>
            <a:cxnSpLocks/>
          </p:cNvCxnSpPr>
          <p:nvPr/>
        </p:nvCxnSpPr>
        <p:spPr>
          <a:xfrm>
            <a:off x="4716120" y="4839547"/>
            <a:ext cx="3456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4A69B8A-B9BC-4237-BEF8-52301443F36E}"/>
              </a:ext>
            </a:extLst>
          </p:cNvPr>
          <p:cNvCxnSpPr>
            <a:cxnSpLocks/>
          </p:cNvCxnSpPr>
          <p:nvPr/>
        </p:nvCxnSpPr>
        <p:spPr>
          <a:xfrm flipH="1" flipV="1">
            <a:off x="4728933" y="2065450"/>
            <a:ext cx="2" cy="2786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823D61-B762-4F2C-8D99-C03841CEF28B}"/>
              </a:ext>
            </a:extLst>
          </p:cNvPr>
          <p:cNvCxnSpPr>
            <a:cxnSpLocks/>
          </p:cNvCxnSpPr>
          <p:nvPr/>
        </p:nvCxnSpPr>
        <p:spPr>
          <a:xfrm flipH="1">
            <a:off x="4728935" y="4839548"/>
            <a:ext cx="54285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EAE6B12-85FA-4C51-A117-FABD85797D9C}"/>
              </a:ext>
            </a:extLst>
          </p:cNvPr>
          <p:cNvCxnSpPr>
            <a:cxnSpLocks/>
          </p:cNvCxnSpPr>
          <p:nvPr/>
        </p:nvCxnSpPr>
        <p:spPr>
          <a:xfrm flipH="1">
            <a:off x="2894374" y="3074360"/>
            <a:ext cx="880512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FF5E96B-C719-48FD-BAF3-CE48791DA35F}"/>
              </a:ext>
            </a:extLst>
          </p:cNvPr>
          <p:cNvCxnSpPr>
            <a:cxnSpLocks/>
          </p:cNvCxnSpPr>
          <p:nvPr/>
        </p:nvCxnSpPr>
        <p:spPr>
          <a:xfrm flipH="1">
            <a:off x="2429886" y="4263080"/>
            <a:ext cx="1345000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56B55D-C348-4152-9749-5351C11660C2}"/>
              </a:ext>
            </a:extLst>
          </p:cNvPr>
          <p:cNvCxnSpPr>
            <a:cxnSpLocks/>
          </p:cNvCxnSpPr>
          <p:nvPr/>
        </p:nvCxnSpPr>
        <p:spPr>
          <a:xfrm flipH="1">
            <a:off x="2894374" y="3379160"/>
            <a:ext cx="55882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70707A1-2ED9-4492-B9D0-F219CA60F8C1}"/>
              </a:ext>
            </a:extLst>
          </p:cNvPr>
          <p:cNvCxnSpPr>
            <a:cxnSpLocks/>
          </p:cNvCxnSpPr>
          <p:nvPr/>
        </p:nvCxnSpPr>
        <p:spPr>
          <a:xfrm flipH="1">
            <a:off x="2111145" y="3951507"/>
            <a:ext cx="132850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C1310D4-D83C-4260-B943-69FBA80C47CF}"/>
              </a:ext>
            </a:extLst>
          </p:cNvPr>
          <p:cNvSpPr txBox="1"/>
          <p:nvPr/>
        </p:nvSpPr>
        <p:spPr>
          <a:xfrm>
            <a:off x="3472028" y="3208961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View 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284E1A9-65BA-42C3-A8AE-255C2DC83FF7}"/>
              </a:ext>
            </a:extLst>
          </p:cNvPr>
          <p:cNvSpPr txBox="1"/>
          <p:nvPr/>
        </p:nvSpPr>
        <p:spPr>
          <a:xfrm>
            <a:off x="3468672" y="3753351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View 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205B6C2-836E-487E-AFC5-B8107987024D}"/>
              </a:ext>
            </a:extLst>
          </p:cNvPr>
          <p:cNvSpPr txBox="1"/>
          <p:nvPr/>
        </p:nvSpPr>
        <p:spPr>
          <a:xfrm flipH="1">
            <a:off x="632302" y="4080093"/>
            <a:ext cx="81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Vulcan beam</a:t>
            </a:r>
          </a:p>
        </p:txBody>
      </p:sp>
      <p:sp>
        <p:nvSpPr>
          <p:cNvPr id="106" name="Arrow: Down 105">
            <a:extLst>
              <a:ext uri="{FF2B5EF4-FFF2-40B4-BE49-F238E27FC236}">
                <a16:creationId xmlns:a16="http://schemas.microsoft.com/office/drawing/2014/main" id="{3A4989F7-ECCB-4080-BFB2-5E75ED50450E}"/>
              </a:ext>
            </a:extLst>
          </p:cNvPr>
          <p:cNvSpPr/>
          <p:nvPr/>
        </p:nvSpPr>
        <p:spPr>
          <a:xfrm rot="16200000" flipH="1">
            <a:off x="520312" y="3162256"/>
            <a:ext cx="1085169" cy="65526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2175D9-99E8-4A3B-85D5-B8C4FA54C401}"/>
              </a:ext>
            </a:extLst>
          </p:cNvPr>
          <p:cNvCxnSpPr>
            <a:stCxn id="45" idx="2"/>
            <a:endCxn id="45" idx="0"/>
          </p:cNvCxnSpPr>
          <p:nvPr/>
        </p:nvCxnSpPr>
        <p:spPr>
          <a:xfrm>
            <a:off x="1725127" y="2509422"/>
            <a:ext cx="0" cy="218141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B5901F-5E45-48BE-A8C0-18B65783AB7C}"/>
              </a:ext>
            </a:extLst>
          </p:cNvPr>
          <p:cNvSpPr txBox="1"/>
          <p:nvPr/>
        </p:nvSpPr>
        <p:spPr>
          <a:xfrm>
            <a:off x="1390531" y="2094379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Shock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AD22CE-4273-42D9-8042-52B49048789A}"/>
              </a:ext>
            </a:extLst>
          </p:cNvPr>
          <p:cNvCxnSpPr>
            <a:cxnSpLocks/>
          </p:cNvCxnSpPr>
          <p:nvPr/>
        </p:nvCxnSpPr>
        <p:spPr>
          <a:xfrm flipH="1">
            <a:off x="4670355" y="4838814"/>
            <a:ext cx="54285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A41494-62F3-4900-ABAE-30D0EB77C0DE}"/>
              </a:ext>
            </a:extLst>
          </p:cNvPr>
          <p:cNvSpPr txBox="1"/>
          <p:nvPr/>
        </p:nvSpPr>
        <p:spPr>
          <a:xfrm>
            <a:off x="735261" y="5303489"/>
            <a:ext cx="32444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Quartz is transparent to VISAR</a:t>
            </a:r>
          </a:p>
          <a:p>
            <a:r>
              <a:rPr lang="en-GB" dirty="0"/>
              <a:t>Foam is opaque to VISAR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E82D92-3A15-422E-9FF1-FC0DF8157E67}"/>
              </a:ext>
            </a:extLst>
          </p:cNvPr>
          <p:cNvSpPr txBox="1"/>
          <p:nvPr/>
        </p:nvSpPr>
        <p:spPr>
          <a:xfrm>
            <a:off x="5567393" y="2254834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View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F3E534-0B55-447C-847D-823B4080E2FD}"/>
              </a:ext>
            </a:extLst>
          </p:cNvPr>
          <p:cNvSpPr txBox="1"/>
          <p:nvPr/>
        </p:nvSpPr>
        <p:spPr>
          <a:xfrm>
            <a:off x="5564037" y="2521469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View 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1180CF-28CC-4581-87BB-18C385B6CE2E}"/>
              </a:ext>
            </a:extLst>
          </p:cNvPr>
          <p:cNvCxnSpPr>
            <a:cxnSpLocks/>
          </p:cNvCxnSpPr>
          <p:nvPr/>
        </p:nvCxnSpPr>
        <p:spPr>
          <a:xfrm>
            <a:off x="5206289" y="2437041"/>
            <a:ext cx="3318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3911772-3444-4D1B-9899-F00ED97ECFCA}"/>
              </a:ext>
            </a:extLst>
          </p:cNvPr>
          <p:cNvCxnSpPr>
            <a:cxnSpLocks/>
          </p:cNvCxnSpPr>
          <p:nvPr/>
        </p:nvCxnSpPr>
        <p:spPr>
          <a:xfrm flipH="1">
            <a:off x="5206289" y="2707240"/>
            <a:ext cx="331893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B7FCE94-1102-446C-A43C-271D5D06B890}"/>
              </a:ext>
            </a:extLst>
          </p:cNvPr>
          <p:cNvSpPr txBox="1"/>
          <p:nvPr/>
        </p:nvSpPr>
        <p:spPr>
          <a:xfrm>
            <a:off x="7797483" y="4475017"/>
            <a:ext cx="9821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64E3E6-4804-4BA8-AFDE-C715F50FFBA5}"/>
              </a:ext>
            </a:extLst>
          </p:cNvPr>
          <p:cNvSpPr txBox="1"/>
          <p:nvPr/>
        </p:nvSpPr>
        <p:spPr>
          <a:xfrm>
            <a:off x="4087506" y="1463446"/>
            <a:ext cx="12983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Measured velocity</a:t>
            </a:r>
          </a:p>
        </p:txBody>
      </p:sp>
    </p:spTree>
    <p:extLst>
      <p:ext uri="{BB962C8B-B14F-4D97-AF65-F5344CB8AC3E}">
        <p14:creationId xmlns:p14="http://schemas.microsoft.com/office/powerpoint/2010/main" val="249852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67E6E-E618-4C5F-A072-81E837EBE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16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87DBA-33BE-4A0E-8448-A732F11CEA89}"/>
              </a:ext>
            </a:extLst>
          </p:cNvPr>
          <p:cNvSpPr txBox="1"/>
          <p:nvPr/>
        </p:nvSpPr>
        <p:spPr>
          <a:xfrm>
            <a:off x="632302" y="1293220"/>
            <a:ext cx="698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VISAR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4AEFB2-C78C-4EBE-AB4B-0E32DBAD9EC5}"/>
              </a:ext>
            </a:extLst>
          </p:cNvPr>
          <p:cNvGrpSpPr/>
          <p:nvPr/>
        </p:nvGrpSpPr>
        <p:grpSpPr>
          <a:xfrm rot="10800000" flipH="1">
            <a:off x="1495211" y="2509423"/>
            <a:ext cx="1389983" cy="2181416"/>
            <a:chOff x="2346961" y="1322838"/>
            <a:chExt cx="5002620" cy="345033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56F96B8-5872-4E03-ABA1-071ADED65A3E}"/>
                </a:ext>
              </a:extLst>
            </p:cNvPr>
            <p:cNvSpPr/>
            <p:nvPr/>
          </p:nvSpPr>
          <p:spPr>
            <a:xfrm>
              <a:off x="2346961" y="1322838"/>
              <a:ext cx="1588879" cy="34503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01F2DA5-9608-4EAB-B10A-EC01916A1255}"/>
                </a:ext>
              </a:extLst>
            </p:cNvPr>
            <p:cNvSpPr/>
            <p:nvPr/>
          </p:nvSpPr>
          <p:spPr>
            <a:xfrm>
              <a:off x="3890620" y="1322838"/>
              <a:ext cx="640079" cy="34503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5D6F383-D41D-4A62-8201-7305CA304220}"/>
                </a:ext>
              </a:extLst>
            </p:cNvPr>
            <p:cNvSpPr/>
            <p:nvPr/>
          </p:nvSpPr>
          <p:spPr>
            <a:xfrm>
              <a:off x="4530702" y="1322843"/>
              <a:ext cx="1147161" cy="3450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38A9B0-FCF0-4237-8BEC-7DB279F5B88D}"/>
                </a:ext>
              </a:extLst>
            </p:cNvPr>
            <p:cNvSpPr/>
            <p:nvPr/>
          </p:nvSpPr>
          <p:spPr>
            <a:xfrm>
              <a:off x="5683337" y="2923305"/>
              <a:ext cx="1666244" cy="1411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2840BF3-40D7-4360-BA1B-396CB76EE169}"/>
              </a:ext>
            </a:extLst>
          </p:cNvPr>
          <p:cNvCxnSpPr>
            <a:cxnSpLocks/>
          </p:cNvCxnSpPr>
          <p:nvPr/>
        </p:nvCxnSpPr>
        <p:spPr>
          <a:xfrm>
            <a:off x="4706940" y="4839548"/>
            <a:ext cx="3456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4A69B8A-B9BC-4237-BEF8-52301443F36E}"/>
              </a:ext>
            </a:extLst>
          </p:cNvPr>
          <p:cNvCxnSpPr>
            <a:cxnSpLocks/>
          </p:cNvCxnSpPr>
          <p:nvPr/>
        </p:nvCxnSpPr>
        <p:spPr>
          <a:xfrm flipH="1" flipV="1">
            <a:off x="4719753" y="2065451"/>
            <a:ext cx="2" cy="2786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823D61-B762-4F2C-8D99-C03841CEF28B}"/>
              </a:ext>
            </a:extLst>
          </p:cNvPr>
          <p:cNvCxnSpPr>
            <a:cxnSpLocks/>
          </p:cNvCxnSpPr>
          <p:nvPr/>
        </p:nvCxnSpPr>
        <p:spPr>
          <a:xfrm flipH="1">
            <a:off x="4719755" y="4839549"/>
            <a:ext cx="8273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EAE6B12-85FA-4C51-A117-FABD85797D9C}"/>
              </a:ext>
            </a:extLst>
          </p:cNvPr>
          <p:cNvCxnSpPr>
            <a:cxnSpLocks/>
          </p:cNvCxnSpPr>
          <p:nvPr/>
        </p:nvCxnSpPr>
        <p:spPr>
          <a:xfrm flipH="1">
            <a:off x="2885194" y="3074361"/>
            <a:ext cx="880512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FF5E96B-C719-48FD-BAF3-CE48791DA35F}"/>
              </a:ext>
            </a:extLst>
          </p:cNvPr>
          <p:cNvCxnSpPr>
            <a:cxnSpLocks/>
          </p:cNvCxnSpPr>
          <p:nvPr/>
        </p:nvCxnSpPr>
        <p:spPr>
          <a:xfrm flipH="1">
            <a:off x="2420706" y="4263081"/>
            <a:ext cx="1345000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4205B6C2-836E-487E-AFC5-B8107987024D}"/>
              </a:ext>
            </a:extLst>
          </p:cNvPr>
          <p:cNvSpPr txBox="1"/>
          <p:nvPr/>
        </p:nvSpPr>
        <p:spPr>
          <a:xfrm flipH="1">
            <a:off x="623122" y="4080094"/>
            <a:ext cx="81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Vulcan beam</a:t>
            </a:r>
          </a:p>
        </p:txBody>
      </p:sp>
      <p:sp>
        <p:nvSpPr>
          <p:cNvPr id="106" name="Arrow: Down 105">
            <a:extLst>
              <a:ext uri="{FF2B5EF4-FFF2-40B4-BE49-F238E27FC236}">
                <a16:creationId xmlns:a16="http://schemas.microsoft.com/office/drawing/2014/main" id="{3A4989F7-ECCB-4080-BFB2-5E75ED50450E}"/>
              </a:ext>
            </a:extLst>
          </p:cNvPr>
          <p:cNvSpPr/>
          <p:nvPr/>
        </p:nvSpPr>
        <p:spPr>
          <a:xfrm rot="16200000" flipH="1">
            <a:off x="511132" y="3162257"/>
            <a:ext cx="1085169" cy="65526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2175D9-99E8-4A3B-85D5-B8C4FA54C401}"/>
              </a:ext>
            </a:extLst>
          </p:cNvPr>
          <p:cNvCxnSpPr>
            <a:cxnSpLocks/>
          </p:cNvCxnSpPr>
          <p:nvPr/>
        </p:nvCxnSpPr>
        <p:spPr>
          <a:xfrm>
            <a:off x="2007200" y="2509423"/>
            <a:ext cx="0" cy="218141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B5901F-5E45-48BE-A8C0-18B65783AB7C}"/>
              </a:ext>
            </a:extLst>
          </p:cNvPr>
          <p:cNvSpPr txBox="1"/>
          <p:nvPr/>
        </p:nvSpPr>
        <p:spPr>
          <a:xfrm>
            <a:off x="1668970" y="2094380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Shock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AD22CE-4273-42D9-8042-52B49048789A}"/>
              </a:ext>
            </a:extLst>
          </p:cNvPr>
          <p:cNvCxnSpPr>
            <a:cxnSpLocks/>
          </p:cNvCxnSpPr>
          <p:nvPr/>
        </p:nvCxnSpPr>
        <p:spPr>
          <a:xfrm flipH="1">
            <a:off x="4695040" y="4838815"/>
            <a:ext cx="8859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846B213-10A8-4B41-BCD0-6D5EE996D2BD}"/>
              </a:ext>
            </a:extLst>
          </p:cNvPr>
          <p:cNvSpPr txBox="1"/>
          <p:nvPr/>
        </p:nvSpPr>
        <p:spPr>
          <a:xfrm>
            <a:off x="5567393" y="2254834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View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C79214-CC8B-4279-99B2-8267C5DF7686}"/>
              </a:ext>
            </a:extLst>
          </p:cNvPr>
          <p:cNvSpPr txBox="1"/>
          <p:nvPr/>
        </p:nvSpPr>
        <p:spPr>
          <a:xfrm>
            <a:off x="5564037" y="2521469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View 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179DC3-3DAC-4FD6-A03E-141388D54D08}"/>
              </a:ext>
            </a:extLst>
          </p:cNvPr>
          <p:cNvCxnSpPr>
            <a:cxnSpLocks/>
          </p:cNvCxnSpPr>
          <p:nvPr/>
        </p:nvCxnSpPr>
        <p:spPr>
          <a:xfrm>
            <a:off x="5206289" y="2437041"/>
            <a:ext cx="3318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94A734-7F85-4115-8BC8-2D28C53BB682}"/>
              </a:ext>
            </a:extLst>
          </p:cNvPr>
          <p:cNvCxnSpPr>
            <a:cxnSpLocks/>
          </p:cNvCxnSpPr>
          <p:nvPr/>
        </p:nvCxnSpPr>
        <p:spPr>
          <a:xfrm flipH="1">
            <a:off x="5206289" y="2707240"/>
            <a:ext cx="331893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9E3F1CD-C87B-47EF-8F43-530223BFFEA0}"/>
              </a:ext>
            </a:extLst>
          </p:cNvPr>
          <p:cNvSpPr txBox="1"/>
          <p:nvPr/>
        </p:nvSpPr>
        <p:spPr>
          <a:xfrm>
            <a:off x="7797483" y="4475017"/>
            <a:ext cx="9821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9D0671-44F2-4D2B-A971-E9103335A78D}"/>
              </a:ext>
            </a:extLst>
          </p:cNvPr>
          <p:cNvSpPr txBox="1"/>
          <p:nvPr/>
        </p:nvSpPr>
        <p:spPr>
          <a:xfrm>
            <a:off x="4087506" y="1463446"/>
            <a:ext cx="12983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Measured velocity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0EE928-9ECA-4FB8-ABD9-C48CEB1D6BAE}"/>
              </a:ext>
            </a:extLst>
          </p:cNvPr>
          <p:cNvSpPr txBox="1"/>
          <p:nvPr/>
        </p:nvSpPr>
        <p:spPr>
          <a:xfrm>
            <a:off x="735261" y="5303489"/>
            <a:ext cx="32444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Quartz is transparent to VISAR</a:t>
            </a:r>
          </a:p>
          <a:p>
            <a:r>
              <a:rPr lang="en-GB" dirty="0"/>
              <a:t>Foam is opaque to VISAR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7D37218-60C3-4A4E-B7FF-3234DE9F74A3}"/>
              </a:ext>
            </a:extLst>
          </p:cNvPr>
          <p:cNvCxnSpPr>
            <a:cxnSpLocks/>
          </p:cNvCxnSpPr>
          <p:nvPr/>
        </p:nvCxnSpPr>
        <p:spPr>
          <a:xfrm flipH="1">
            <a:off x="2894374" y="3379160"/>
            <a:ext cx="55882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ADE6119-838D-4F59-A4E6-5B15CE4DD026}"/>
              </a:ext>
            </a:extLst>
          </p:cNvPr>
          <p:cNvCxnSpPr>
            <a:cxnSpLocks/>
          </p:cNvCxnSpPr>
          <p:nvPr/>
        </p:nvCxnSpPr>
        <p:spPr>
          <a:xfrm flipH="1">
            <a:off x="2111145" y="3951507"/>
            <a:ext cx="132850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ED6EB53-80EA-495B-90F6-D1E0D64F71AC}"/>
              </a:ext>
            </a:extLst>
          </p:cNvPr>
          <p:cNvSpPr txBox="1"/>
          <p:nvPr/>
        </p:nvSpPr>
        <p:spPr>
          <a:xfrm>
            <a:off x="3472028" y="3208961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View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60319E3-5E84-4794-B67E-734778F440C7}"/>
              </a:ext>
            </a:extLst>
          </p:cNvPr>
          <p:cNvSpPr txBox="1"/>
          <p:nvPr/>
        </p:nvSpPr>
        <p:spPr>
          <a:xfrm>
            <a:off x="3468672" y="3753351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View 1</a:t>
            </a:r>
          </a:p>
        </p:txBody>
      </p:sp>
    </p:spTree>
    <p:extLst>
      <p:ext uri="{BB962C8B-B14F-4D97-AF65-F5344CB8AC3E}">
        <p14:creationId xmlns:p14="http://schemas.microsoft.com/office/powerpoint/2010/main" val="23481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67E6E-E618-4C5F-A072-81E837EBE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17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87DBA-33BE-4A0E-8448-A732F11CEA89}"/>
              </a:ext>
            </a:extLst>
          </p:cNvPr>
          <p:cNvSpPr txBox="1"/>
          <p:nvPr/>
        </p:nvSpPr>
        <p:spPr>
          <a:xfrm>
            <a:off x="632302" y="1293220"/>
            <a:ext cx="698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VISAR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4AEFB2-C78C-4EBE-AB4B-0E32DBAD9EC5}"/>
              </a:ext>
            </a:extLst>
          </p:cNvPr>
          <p:cNvGrpSpPr/>
          <p:nvPr/>
        </p:nvGrpSpPr>
        <p:grpSpPr>
          <a:xfrm rot="10800000" flipH="1">
            <a:off x="1513286" y="2512810"/>
            <a:ext cx="1389983" cy="2181416"/>
            <a:chOff x="2346961" y="1322838"/>
            <a:chExt cx="5002620" cy="345033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56F96B8-5872-4E03-ABA1-071ADED65A3E}"/>
                </a:ext>
              </a:extLst>
            </p:cNvPr>
            <p:cNvSpPr/>
            <p:nvPr/>
          </p:nvSpPr>
          <p:spPr>
            <a:xfrm>
              <a:off x="2346961" y="1322838"/>
              <a:ext cx="1588879" cy="34503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01F2DA5-9608-4EAB-B10A-EC01916A1255}"/>
                </a:ext>
              </a:extLst>
            </p:cNvPr>
            <p:cNvSpPr/>
            <p:nvPr/>
          </p:nvSpPr>
          <p:spPr>
            <a:xfrm>
              <a:off x="3890620" y="1322838"/>
              <a:ext cx="640079" cy="34503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5D6F383-D41D-4A62-8201-7305CA304220}"/>
                </a:ext>
              </a:extLst>
            </p:cNvPr>
            <p:cNvSpPr/>
            <p:nvPr/>
          </p:nvSpPr>
          <p:spPr>
            <a:xfrm>
              <a:off x="4530702" y="1322843"/>
              <a:ext cx="1147161" cy="3450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38A9B0-FCF0-4237-8BEC-7DB279F5B88D}"/>
                </a:ext>
              </a:extLst>
            </p:cNvPr>
            <p:cNvSpPr/>
            <p:nvPr/>
          </p:nvSpPr>
          <p:spPr>
            <a:xfrm>
              <a:off x="5683337" y="2923305"/>
              <a:ext cx="1666244" cy="1411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2840BF3-40D7-4360-BA1B-396CB76EE169}"/>
              </a:ext>
            </a:extLst>
          </p:cNvPr>
          <p:cNvCxnSpPr>
            <a:cxnSpLocks/>
          </p:cNvCxnSpPr>
          <p:nvPr/>
        </p:nvCxnSpPr>
        <p:spPr>
          <a:xfrm>
            <a:off x="4725015" y="4842935"/>
            <a:ext cx="3456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4A69B8A-B9BC-4237-BEF8-52301443F36E}"/>
              </a:ext>
            </a:extLst>
          </p:cNvPr>
          <p:cNvCxnSpPr>
            <a:cxnSpLocks/>
          </p:cNvCxnSpPr>
          <p:nvPr/>
        </p:nvCxnSpPr>
        <p:spPr>
          <a:xfrm flipH="1" flipV="1">
            <a:off x="4737828" y="2068838"/>
            <a:ext cx="2" cy="2786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823D61-B762-4F2C-8D99-C03841CEF28B}"/>
              </a:ext>
            </a:extLst>
          </p:cNvPr>
          <p:cNvCxnSpPr>
            <a:cxnSpLocks/>
          </p:cNvCxnSpPr>
          <p:nvPr/>
        </p:nvCxnSpPr>
        <p:spPr>
          <a:xfrm flipH="1">
            <a:off x="4737830" y="4842936"/>
            <a:ext cx="8273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EAE6B12-85FA-4C51-A117-FABD85797D9C}"/>
              </a:ext>
            </a:extLst>
          </p:cNvPr>
          <p:cNvCxnSpPr>
            <a:cxnSpLocks/>
          </p:cNvCxnSpPr>
          <p:nvPr/>
        </p:nvCxnSpPr>
        <p:spPr>
          <a:xfrm flipH="1">
            <a:off x="2903269" y="3077748"/>
            <a:ext cx="880512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FF5E96B-C719-48FD-BAF3-CE48791DA35F}"/>
              </a:ext>
            </a:extLst>
          </p:cNvPr>
          <p:cNvCxnSpPr>
            <a:cxnSpLocks/>
          </p:cNvCxnSpPr>
          <p:nvPr/>
        </p:nvCxnSpPr>
        <p:spPr>
          <a:xfrm flipH="1">
            <a:off x="2438781" y="4266468"/>
            <a:ext cx="1345000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4205B6C2-836E-487E-AFC5-B8107987024D}"/>
              </a:ext>
            </a:extLst>
          </p:cNvPr>
          <p:cNvSpPr txBox="1"/>
          <p:nvPr/>
        </p:nvSpPr>
        <p:spPr>
          <a:xfrm flipH="1">
            <a:off x="641197" y="4083481"/>
            <a:ext cx="81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Vulcan beam</a:t>
            </a:r>
          </a:p>
        </p:txBody>
      </p:sp>
      <p:sp>
        <p:nvSpPr>
          <p:cNvPr id="106" name="Arrow: Down 105">
            <a:extLst>
              <a:ext uri="{FF2B5EF4-FFF2-40B4-BE49-F238E27FC236}">
                <a16:creationId xmlns:a16="http://schemas.microsoft.com/office/drawing/2014/main" id="{3A4989F7-ECCB-4080-BFB2-5E75ED50450E}"/>
              </a:ext>
            </a:extLst>
          </p:cNvPr>
          <p:cNvSpPr/>
          <p:nvPr/>
        </p:nvSpPr>
        <p:spPr>
          <a:xfrm rot="16200000" flipH="1">
            <a:off x="529207" y="3165644"/>
            <a:ext cx="1085169" cy="65526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2175D9-99E8-4A3B-85D5-B8C4FA54C401}"/>
              </a:ext>
            </a:extLst>
          </p:cNvPr>
          <p:cNvCxnSpPr>
            <a:cxnSpLocks/>
          </p:cNvCxnSpPr>
          <p:nvPr/>
        </p:nvCxnSpPr>
        <p:spPr>
          <a:xfrm>
            <a:off x="2255568" y="2512811"/>
            <a:ext cx="0" cy="218141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B5901F-5E45-48BE-A8C0-18B65783AB7C}"/>
              </a:ext>
            </a:extLst>
          </p:cNvPr>
          <p:cNvSpPr txBox="1"/>
          <p:nvPr/>
        </p:nvSpPr>
        <p:spPr>
          <a:xfrm>
            <a:off x="1910900" y="2158863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Shock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AD22CE-4273-42D9-8042-52B49048789A}"/>
              </a:ext>
            </a:extLst>
          </p:cNvPr>
          <p:cNvCxnSpPr>
            <a:cxnSpLocks/>
          </p:cNvCxnSpPr>
          <p:nvPr/>
        </p:nvCxnSpPr>
        <p:spPr>
          <a:xfrm flipH="1">
            <a:off x="4725016" y="4842935"/>
            <a:ext cx="75887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1E8943-7DA0-4B2E-9FD1-DFF9BEC061BE}"/>
              </a:ext>
            </a:extLst>
          </p:cNvPr>
          <p:cNvCxnSpPr>
            <a:cxnSpLocks/>
          </p:cNvCxnSpPr>
          <p:nvPr/>
        </p:nvCxnSpPr>
        <p:spPr>
          <a:xfrm flipH="1">
            <a:off x="5565168" y="4266468"/>
            <a:ext cx="42103" cy="5892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0A99936-8399-4B8A-9900-5448C2299222}"/>
              </a:ext>
            </a:extLst>
          </p:cNvPr>
          <p:cNvSpPr/>
          <p:nvPr/>
        </p:nvSpPr>
        <p:spPr>
          <a:xfrm>
            <a:off x="5594458" y="4191163"/>
            <a:ext cx="1158240" cy="78692"/>
          </a:xfrm>
          <a:custGeom>
            <a:avLst/>
            <a:gdLst>
              <a:gd name="connsiteX0" fmla="*/ 0 w 1158240"/>
              <a:gd name="connsiteY0" fmla="*/ 68686 h 78692"/>
              <a:gd name="connsiteX1" fmla="*/ 47413 w 1158240"/>
              <a:gd name="connsiteY1" fmla="*/ 75459 h 78692"/>
              <a:gd name="connsiteX2" fmla="*/ 60960 w 1158240"/>
              <a:gd name="connsiteY2" fmla="*/ 55139 h 78692"/>
              <a:gd name="connsiteX3" fmla="*/ 88053 w 1158240"/>
              <a:gd name="connsiteY3" fmla="*/ 41592 h 78692"/>
              <a:gd name="connsiteX4" fmla="*/ 149013 w 1158240"/>
              <a:gd name="connsiteY4" fmla="*/ 55139 h 78692"/>
              <a:gd name="connsiteX5" fmla="*/ 243840 w 1158240"/>
              <a:gd name="connsiteY5" fmla="*/ 41592 h 78692"/>
              <a:gd name="connsiteX6" fmla="*/ 318347 w 1158240"/>
              <a:gd name="connsiteY6" fmla="*/ 55139 h 78692"/>
              <a:gd name="connsiteX7" fmla="*/ 365760 w 1158240"/>
              <a:gd name="connsiteY7" fmla="*/ 68686 h 78692"/>
              <a:gd name="connsiteX8" fmla="*/ 494453 w 1158240"/>
              <a:gd name="connsiteY8" fmla="*/ 61912 h 78692"/>
              <a:gd name="connsiteX9" fmla="*/ 582507 w 1158240"/>
              <a:gd name="connsiteY9" fmla="*/ 55139 h 78692"/>
              <a:gd name="connsiteX10" fmla="*/ 677333 w 1158240"/>
              <a:gd name="connsiteY10" fmla="*/ 55139 h 78692"/>
              <a:gd name="connsiteX11" fmla="*/ 704427 w 1158240"/>
              <a:gd name="connsiteY11" fmla="*/ 75459 h 78692"/>
              <a:gd name="connsiteX12" fmla="*/ 792480 w 1158240"/>
              <a:gd name="connsiteY12" fmla="*/ 61912 h 78692"/>
              <a:gd name="connsiteX13" fmla="*/ 812800 w 1158240"/>
              <a:gd name="connsiteY13" fmla="*/ 55139 h 78692"/>
              <a:gd name="connsiteX14" fmla="*/ 839893 w 1158240"/>
              <a:gd name="connsiteY14" fmla="*/ 48366 h 78692"/>
              <a:gd name="connsiteX15" fmla="*/ 900853 w 1158240"/>
              <a:gd name="connsiteY15" fmla="*/ 55139 h 78692"/>
              <a:gd name="connsiteX16" fmla="*/ 927947 w 1158240"/>
              <a:gd name="connsiteY16" fmla="*/ 61912 h 78692"/>
              <a:gd name="connsiteX17" fmla="*/ 982133 w 1158240"/>
              <a:gd name="connsiteY17" fmla="*/ 48366 h 78692"/>
              <a:gd name="connsiteX18" fmla="*/ 1056640 w 1158240"/>
              <a:gd name="connsiteY18" fmla="*/ 41592 h 78692"/>
              <a:gd name="connsiteX19" fmla="*/ 1104053 w 1158240"/>
              <a:gd name="connsiteY19" fmla="*/ 34819 h 78692"/>
              <a:gd name="connsiteX20" fmla="*/ 1137920 w 1158240"/>
              <a:gd name="connsiteY20" fmla="*/ 952 h 78692"/>
              <a:gd name="connsiteX21" fmla="*/ 1158240 w 1158240"/>
              <a:gd name="connsiteY21" fmla="*/ 952 h 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58240" h="78692">
                <a:moveTo>
                  <a:pt x="0" y="68686"/>
                </a:moveTo>
                <a:cubicBezTo>
                  <a:pt x="15804" y="70944"/>
                  <a:pt x="31828" y="78922"/>
                  <a:pt x="47413" y="75459"/>
                </a:cubicBezTo>
                <a:cubicBezTo>
                  <a:pt x="55360" y="73693"/>
                  <a:pt x="54706" y="60351"/>
                  <a:pt x="60960" y="55139"/>
                </a:cubicBezTo>
                <a:cubicBezTo>
                  <a:pt x="68717" y="48675"/>
                  <a:pt x="79022" y="46108"/>
                  <a:pt x="88053" y="41592"/>
                </a:cubicBezTo>
                <a:cubicBezTo>
                  <a:pt x="107392" y="48039"/>
                  <a:pt x="128278" y="56176"/>
                  <a:pt x="149013" y="55139"/>
                </a:cubicBezTo>
                <a:cubicBezTo>
                  <a:pt x="180903" y="53544"/>
                  <a:pt x="212231" y="46108"/>
                  <a:pt x="243840" y="41592"/>
                </a:cubicBezTo>
                <a:cubicBezTo>
                  <a:pt x="268676" y="46108"/>
                  <a:pt x="294787" y="46077"/>
                  <a:pt x="318347" y="55139"/>
                </a:cubicBezTo>
                <a:cubicBezTo>
                  <a:pt x="376309" y="77433"/>
                  <a:pt x="270126" y="87812"/>
                  <a:pt x="365760" y="68686"/>
                </a:cubicBezTo>
                <a:cubicBezTo>
                  <a:pt x="414536" y="19910"/>
                  <a:pt x="366261" y="57492"/>
                  <a:pt x="494453" y="61912"/>
                </a:cubicBezTo>
                <a:cubicBezTo>
                  <a:pt x="523874" y="62926"/>
                  <a:pt x="553156" y="57397"/>
                  <a:pt x="582507" y="55139"/>
                </a:cubicBezTo>
                <a:cubicBezTo>
                  <a:pt x="619640" y="42762"/>
                  <a:pt x="619625" y="39750"/>
                  <a:pt x="677333" y="55139"/>
                </a:cubicBezTo>
                <a:cubicBezTo>
                  <a:pt x="688241" y="58048"/>
                  <a:pt x="695396" y="68686"/>
                  <a:pt x="704427" y="75459"/>
                </a:cubicBezTo>
                <a:cubicBezTo>
                  <a:pt x="737340" y="71345"/>
                  <a:pt x="761443" y="69671"/>
                  <a:pt x="792480" y="61912"/>
                </a:cubicBezTo>
                <a:cubicBezTo>
                  <a:pt x="799407" y="60180"/>
                  <a:pt x="805935" y="57100"/>
                  <a:pt x="812800" y="55139"/>
                </a:cubicBezTo>
                <a:cubicBezTo>
                  <a:pt x="821751" y="52582"/>
                  <a:pt x="830862" y="50624"/>
                  <a:pt x="839893" y="48366"/>
                </a:cubicBezTo>
                <a:cubicBezTo>
                  <a:pt x="860213" y="50624"/>
                  <a:pt x="880646" y="52030"/>
                  <a:pt x="900853" y="55139"/>
                </a:cubicBezTo>
                <a:cubicBezTo>
                  <a:pt x="910054" y="56554"/>
                  <a:pt x="918638" y="61912"/>
                  <a:pt x="927947" y="61912"/>
                </a:cubicBezTo>
                <a:cubicBezTo>
                  <a:pt x="944293" y="61912"/>
                  <a:pt x="966099" y="53710"/>
                  <a:pt x="982133" y="48366"/>
                </a:cubicBezTo>
                <a:cubicBezTo>
                  <a:pt x="1022819" y="21241"/>
                  <a:pt x="982702" y="41592"/>
                  <a:pt x="1056640" y="41592"/>
                </a:cubicBezTo>
                <a:cubicBezTo>
                  <a:pt x="1072605" y="41592"/>
                  <a:pt x="1088249" y="37077"/>
                  <a:pt x="1104053" y="34819"/>
                </a:cubicBezTo>
                <a:cubicBezTo>
                  <a:pt x="1114374" y="19338"/>
                  <a:pt x="1118568" y="7403"/>
                  <a:pt x="1137920" y="952"/>
                </a:cubicBezTo>
                <a:cubicBezTo>
                  <a:pt x="1144346" y="-1190"/>
                  <a:pt x="1151467" y="952"/>
                  <a:pt x="1158240" y="952"/>
                </a:cubicBezTo>
              </a:path>
            </a:pathLst>
          </a:cu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4EC091-E48B-4854-B0E3-2ABFC30BAA75}"/>
              </a:ext>
            </a:extLst>
          </p:cNvPr>
          <p:cNvCxnSpPr>
            <a:cxnSpLocks/>
          </p:cNvCxnSpPr>
          <p:nvPr/>
        </p:nvCxnSpPr>
        <p:spPr>
          <a:xfrm flipH="1">
            <a:off x="5565169" y="4842202"/>
            <a:ext cx="1187529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DDF71DB-E4B0-41CB-8AF9-0F82C94B25D9}"/>
              </a:ext>
            </a:extLst>
          </p:cNvPr>
          <p:cNvSpPr txBox="1"/>
          <p:nvPr/>
        </p:nvSpPr>
        <p:spPr>
          <a:xfrm>
            <a:off x="5567393" y="2254834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View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40D440-BDE3-4785-A503-16C98E16A995}"/>
              </a:ext>
            </a:extLst>
          </p:cNvPr>
          <p:cNvSpPr txBox="1"/>
          <p:nvPr/>
        </p:nvSpPr>
        <p:spPr>
          <a:xfrm>
            <a:off x="5564037" y="2521469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View 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65C72D-9C03-4FE5-B77E-CEEBAD5DA3FE}"/>
              </a:ext>
            </a:extLst>
          </p:cNvPr>
          <p:cNvCxnSpPr>
            <a:cxnSpLocks/>
          </p:cNvCxnSpPr>
          <p:nvPr/>
        </p:nvCxnSpPr>
        <p:spPr>
          <a:xfrm>
            <a:off x="5206289" y="2437041"/>
            <a:ext cx="3318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B6789EC-BD61-4909-A063-3F557519CA3F}"/>
              </a:ext>
            </a:extLst>
          </p:cNvPr>
          <p:cNvCxnSpPr>
            <a:cxnSpLocks/>
          </p:cNvCxnSpPr>
          <p:nvPr/>
        </p:nvCxnSpPr>
        <p:spPr>
          <a:xfrm flipH="1">
            <a:off x="5206289" y="2707240"/>
            <a:ext cx="331893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96983BC-3648-4FE0-B17D-0FA7E0C02363}"/>
              </a:ext>
            </a:extLst>
          </p:cNvPr>
          <p:cNvSpPr txBox="1"/>
          <p:nvPr/>
        </p:nvSpPr>
        <p:spPr>
          <a:xfrm>
            <a:off x="7797483" y="4475017"/>
            <a:ext cx="9821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F9F0B78-0A94-45D6-A014-91CECEC9DADA}"/>
              </a:ext>
            </a:extLst>
          </p:cNvPr>
          <p:cNvSpPr txBox="1"/>
          <p:nvPr/>
        </p:nvSpPr>
        <p:spPr>
          <a:xfrm>
            <a:off x="4087506" y="1463446"/>
            <a:ext cx="12983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Measured velocity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A43ABA-2EAB-43BC-8F25-A032BCA6A9D8}"/>
              </a:ext>
            </a:extLst>
          </p:cNvPr>
          <p:cNvSpPr txBox="1"/>
          <p:nvPr/>
        </p:nvSpPr>
        <p:spPr>
          <a:xfrm>
            <a:off x="735261" y="5303489"/>
            <a:ext cx="32444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Shock front in quartz is reflective</a:t>
            </a:r>
          </a:p>
          <a:p>
            <a:r>
              <a:rPr lang="en-GB" dirty="0"/>
              <a:t>Foam is still opaque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9823A33-7489-48A1-8C27-105D24BFDAEE}"/>
              </a:ext>
            </a:extLst>
          </p:cNvPr>
          <p:cNvCxnSpPr>
            <a:cxnSpLocks/>
          </p:cNvCxnSpPr>
          <p:nvPr/>
        </p:nvCxnSpPr>
        <p:spPr>
          <a:xfrm flipH="1">
            <a:off x="2894374" y="3379160"/>
            <a:ext cx="55882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A0F9C5E-D9DD-4481-B932-77363394BFB9}"/>
              </a:ext>
            </a:extLst>
          </p:cNvPr>
          <p:cNvCxnSpPr>
            <a:cxnSpLocks/>
          </p:cNvCxnSpPr>
          <p:nvPr/>
        </p:nvCxnSpPr>
        <p:spPr>
          <a:xfrm flipH="1">
            <a:off x="2255568" y="3951507"/>
            <a:ext cx="118408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7C8F015-8223-4F1D-81C6-82B7C64814D5}"/>
              </a:ext>
            </a:extLst>
          </p:cNvPr>
          <p:cNvSpPr txBox="1"/>
          <p:nvPr/>
        </p:nvSpPr>
        <p:spPr>
          <a:xfrm>
            <a:off x="3472028" y="3208961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View 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FE84BA-313E-43D7-B7C2-B92A5FEC8CC5}"/>
              </a:ext>
            </a:extLst>
          </p:cNvPr>
          <p:cNvSpPr txBox="1"/>
          <p:nvPr/>
        </p:nvSpPr>
        <p:spPr>
          <a:xfrm>
            <a:off x="3468672" y="3753351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View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6F4243-1AF8-435F-AA14-B33B778C1602}"/>
                  </a:ext>
                </a:extLst>
              </p:cNvPr>
              <p:cNvSpPr txBox="1"/>
              <p:nvPr/>
            </p:nvSpPr>
            <p:spPr>
              <a:xfrm>
                <a:off x="5412964" y="4828960"/>
                <a:ext cx="44601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6F4243-1AF8-435F-AA14-B33B778C1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964" y="4828960"/>
                <a:ext cx="446018" cy="353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B6C49D8-0FAA-48AE-A78B-5E76631CD831}"/>
                  </a:ext>
                </a:extLst>
              </p:cNvPr>
              <p:cNvSpPr txBox="1"/>
              <p:nvPr/>
            </p:nvSpPr>
            <p:spPr>
              <a:xfrm>
                <a:off x="4460183" y="5291683"/>
                <a:ext cx="398570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= shock enters quartz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B6C49D8-0FAA-48AE-A78B-5E76631CD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183" y="5291683"/>
                <a:ext cx="3985708" cy="353943"/>
              </a:xfrm>
              <a:prstGeom prst="rect">
                <a:avLst/>
              </a:prstGeom>
              <a:blipFill>
                <a:blip r:embed="rId3"/>
                <a:stretch>
                  <a:fillRect t="-5172" b="-2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45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67E6E-E618-4C5F-A072-81E837EBE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18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87DBA-33BE-4A0E-8448-A732F11CEA89}"/>
              </a:ext>
            </a:extLst>
          </p:cNvPr>
          <p:cNvSpPr txBox="1"/>
          <p:nvPr/>
        </p:nvSpPr>
        <p:spPr>
          <a:xfrm>
            <a:off x="632302" y="1293220"/>
            <a:ext cx="698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VISAR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4AEFB2-C78C-4EBE-AB4B-0E32DBAD9EC5}"/>
              </a:ext>
            </a:extLst>
          </p:cNvPr>
          <p:cNvGrpSpPr/>
          <p:nvPr/>
        </p:nvGrpSpPr>
        <p:grpSpPr>
          <a:xfrm rot="10800000" flipH="1">
            <a:off x="1523823" y="2509422"/>
            <a:ext cx="1389983" cy="2181416"/>
            <a:chOff x="2346961" y="1322838"/>
            <a:chExt cx="5002620" cy="345033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56F96B8-5872-4E03-ABA1-071ADED65A3E}"/>
                </a:ext>
              </a:extLst>
            </p:cNvPr>
            <p:cNvSpPr/>
            <p:nvPr/>
          </p:nvSpPr>
          <p:spPr>
            <a:xfrm>
              <a:off x="2346961" y="1322838"/>
              <a:ext cx="1588879" cy="34503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01F2DA5-9608-4EAB-B10A-EC01916A1255}"/>
                </a:ext>
              </a:extLst>
            </p:cNvPr>
            <p:cNvSpPr/>
            <p:nvPr/>
          </p:nvSpPr>
          <p:spPr>
            <a:xfrm>
              <a:off x="3890620" y="1322838"/>
              <a:ext cx="640079" cy="34503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5D6F383-D41D-4A62-8201-7305CA304220}"/>
                </a:ext>
              </a:extLst>
            </p:cNvPr>
            <p:cNvSpPr/>
            <p:nvPr/>
          </p:nvSpPr>
          <p:spPr>
            <a:xfrm>
              <a:off x="4530702" y="1322843"/>
              <a:ext cx="1147161" cy="3450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38A9B0-FCF0-4237-8BEC-7DB279F5B88D}"/>
                </a:ext>
              </a:extLst>
            </p:cNvPr>
            <p:cNvSpPr/>
            <p:nvPr/>
          </p:nvSpPr>
          <p:spPr>
            <a:xfrm>
              <a:off x="5683337" y="2923305"/>
              <a:ext cx="1666244" cy="1411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2840BF3-40D7-4360-BA1B-396CB76EE169}"/>
              </a:ext>
            </a:extLst>
          </p:cNvPr>
          <p:cNvCxnSpPr>
            <a:cxnSpLocks/>
          </p:cNvCxnSpPr>
          <p:nvPr/>
        </p:nvCxnSpPr>
        <p:spPr>
          <a:xfrm>
            <a:off x="4735552" y="4839547"/>
            <a:ext cx="3456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4A69B8A-B9BC-4237-BEF8-52301443F36E}"/>
              </a:ext>
            </a:extLst>
          </p:cNvPr>
          <p:cNvCxnSpPr>
            <a:cxnSpLocks/>
          </p:cNvCxnSpPr>
          <p:nvPr/>
        </p:nvCxnSpPr>
        <p:spPr>
          <a:xfrm flipH="1" flipV="1">
            <a:off x="4748365" y="2065450"/>
            <a:ext cx="2" cy="2786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823D61-B762-4F2C-8D99-C03841CEF28B}"/>
              </a:ext>
            </a:extLst>
          </p:cNvPr>
          <p:cNvCxnSpPr>
            <a:cxnSpLocks/>
          </p:cNvCxnSpPr>
          <p:nvPr/>
        </p:nvCxnSpPr>
        <p:spPr>
          <a:xfrm flipH="1">
            <a:off x="4748367" y="4839548"/>
            <a:ext cx="8273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EAE6B12-85FA-4C51-A117-FABD85797D9C}"/>
              </a:ext>
            </a:extLst>
          </p:cNvPr>
          <p:cNvCxnSpPr>
            <a:cxnSpLocks/>
          </p:cNvCxnSpPr>
          <p:nvPr/>
        </p:nvCxnSpPr>
        <p:spPr>
          <a:xfrm flipH="1">
            <a:off x="2913806" y="3074360"/>
            <a:ext cx="880512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FF5E96B-C719-48FD-BAF3-CE48791DA35F}"/>
              </a:ext>
            </a:extLst>
          </p:cNvPr>
          <p:cNvCxnSpPr>
            <a:cxnSpLocks/>
          </p:cNvCxnSpPr>
          <p:nvPr/>
        </p:nvCxnSpPr>
        <p:spPr>
          <a:xfrm flipH="1">
            <a:off x="2449318" y="4263080"/>
            <a:ext cx="1345000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4205B6C2-836E-487E-AFC5-B8107987024D}"/>
              </a:ext>
            </a:extLst>
          </p:cNvPr>
          <p:cNvSpPr txBox="1"/>
          <p:nvPr/>
        </p:nvSpPr>
        <p:spPr>
          <a:xfrm flipH="1">
            <a:off x="651734" y="4080093"/>
            <a:ext cx="81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Vulcan beam</a:t>
            </a:r>
          </a:p>
        </p:txBody>
      </p:sp>
      <p:sp>
        <p:nvSpPr>
          <p:cNvPr id="106" name="Arrow: Down 105">
            <a:extLst>
              <a:ext uri="{FF2B5EF4-FFF2-40B4-BE49-F238E27FC236}">
                <a16:creationId xmlns:a16="http://schemas.microsoft.com/office/drawing/2014/main" id="{3A4989F7-ECCB-4080-BFB2-5E75ED50450E}"/>
              </a:ext>
            </a:extLst>
          </p:cNvPr>
          <p:cNvSpPr/>
          <p:nvPr/>
        </p:nvSpPr>
        <p:spPr>
          <a:xfrm rot="16200000" flipH="1">
            <a:off x="539744" y="3162256"/>
            <a:ext cx="1085169" cy="65526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2175D9-99E8-4A3B-85D5-B8C4FA54C401}"/>
              </a:ext>
            </a:extLst>
          </p:cNvPr>
          <p:cNvCxnSpPr>
            <a:cxnSpLocks/>
            <a:endCxn id="48" idx="0"/>
          </p:cNvCxnSpPr>
          <p:nvPr/>
        </p:nvCxnSpPr>
        <p:spPr>
          <a:xfrm flipH="1">
            <a:off x="2682322" y="2781220"/>
            <a:ext cx="3730" cy="89775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B5901F-5E45-48BE-A8C0-18B65783AB7C}"/>
              </a:ext>
            </a:extLst>
          </p:cNvPr>
          <p:cNvSpPr txBox="1"/>
          <p:nvPr/>
        </p:nvSpPr>
        <p:spPr>
          <a:xfrm>
            <a:off x="2418225" y="2395370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Shock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AD22CE-4273-42D9-8042-52B49048789A}"/>
              </a:ext>
            </a:extLst>
          </p:cNvPr>
          <p:cNvCxnSpPr>
            <a:cxnSpLocks/>
          </p:cNvCxnSpPr>
          <p:nvPr/>
        </p:nvCxnSpPr>
        <p:spPr>
          <a:xfrm flipH="1">
            <a:off x="4735553" y="4839547"/>
            <a:ext cx="75887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1E8943-7DA0-4B2E-9FD1-DFF9BEC061BE}"/>
              </a:ext>
            </a:extLst>
          </p:cNvPr>
          <p:cNvCxnSpPr>
            <a:cxnSpLocks/>
          </p:cNvCxnSpPr>
          <p:nvPr/>
        </p:nvCxnSpPr>
        <p:spPr>
          <a:xfrm flipH="1">
            <a:off x="5575705" y="4263080"/>
            <a:ext cx="42103" cy="5892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0A99936-8399-4B8A-9900-5448C2299222}"/>
              </a:ext>
            </a:extLst>
          </p:cNvPr>
          <p:cNvSpPr/>
          <p:nvPr/>
        </p:nvSpPr>
        <p:spPr>
          <a:xfrm>
            <a:off x="5604995" y="4187775"/>
            <a:ext cx="1158240" cy="78692"/>
          </a:xfrm>
          <a:custGeom>
            <a:avLst/>
            <a:gdLst>
              <a:gd name="connsiteX0" fmla="*/ 0 w 1158240"/>
              <a:gd name="connsiteY0" fmla="*/ 68686 h 78692"/>
              <a:gd name="connsiteX1" fmla="*/ 47413 w 1158240"/>
              <a:gd name="connsiteY1" fmla="*/ 75459 h 78692"/>
              <a:gd name="connsiteX2" fmla="*/ 60960 w 1158240"/>
              <a:gd name="connsiteY2" fmla="*/ 55139 h 78692"/>
              <a:gd name="connsiteX3" fmla="*/ 88053 w 1158240"/>
              <a:gd name="connsiteY3" fmla="*/ 41592 h 78692"/>
              <a:gd name="connsiteX4" fmla="*/ 149013 w 1158240"/>
              <a:gd name="connsiteY4" fmla="*/ 55139 h 78692"/>
              <a:gd name="connsiteX5" fmla="*/ 243840 w 1158240"/>
              <a:gd name="connsiteY5" fmla="*/ 41592 h 78692"/>
              <a:gd name="connsiteX6" fmla="*/ 318347 w 1158240"/>
              <a:gd name="connsiteY6" fmla="*/ 55139 h 78692"/>
              <a:gd name="connsiteX7" fmla="*/ 365760 w 1158240"/>
              <a:gd name="connsiteY7" fmla="*/ 68686 h 78692"/>
              <a:gd name="connsiteX8" fmla="*/ 494453 w 1158240"/>
              <a:gd name="connsiteY8" fmla="*/ 61912 h 78692"/>
              <a:gd name="connsiteX9" fmla="*/ 582507 w 1158240"/>
              <a:gd name="connsiteY9" fmla="*/ 55139 h 78692"/>
              <a:gd name="connsiteX10" fmla="*/ 677333 w 1158240"/>
              <a:gd name="connsiteY10" fmla="*/ 55139 h 78692"/>
              <a:gd name="connsiteX11" fmla="*/ 704427 w 1158240"/>
              <a:gd name="connsiteY11" fmla="*/ 75459 h 78692"/>
              <a:gd name="connsiteX12" fmla="*/ 792480 w 1158240"/>
              <a:gd name="connsiteY12" fmla="*/ 61912 h 78692"/>
              <a:gd name="connsiteX13" fmla="*/ 812800 w 1158240"/>
              <a:gd name="connsiteY13" fmla="*/ 55139 h 78692"/>
              <a:gd name="connsiteX14" fmla="*/ 839893 w 1158240"/>
              <a:gd name="connsiteY14" fmla="*/ 48366 h 78692"/>
              <a:gd name="connsiteX15" fmla="*/ 900853 w 1158240"/>
              <a:gd name="connsiteY15" fmla="*/ 55139 h 78692"/>
              <a:gd name="connsiteX16" fmla="*/ 927947 w 1158240"/>
              <a:gd name="connsiteY16" fmla="*/ 61912 h 78692"/>
              <a:gd name="connsiteX17" fmla="*/ 982133 w 1158240"/>
              <a:gd name="connsiteY17" fmla="*/ 48366 h 78692"/>
              <a:gd name="connsiteX18" fmla="*/ 1056640 w 1158240"/>
              <a:gd name="connsiteY18" fmla="*/ 41592 h 78692"/>
              <a:gd name="connsiteX19" fmla="*/ 1104053 w 1158240"/>
              <a:gd name="connsiteY19" fmla="*/ 34819 h 78692"/>
              <a:gd name="connsiteX20" fmla="*/ 1137920 w 1158240"/>
              <a:gd name="connsiteY20" fmla="*/ 952 h 78692"/>
              <a:gd name="connsiteX21" fmla="*/ 1158240 w 1158240"/>
              <a:gd name="connsiteY21" fmla="*/ 952 h 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58240" h="78692">
                <a:moveTo>
                  <a:pt x="0" y="68686"/>
                </a:moveTo>
                <a:cubicBezTo>
                  <a:pt x="15804" y="70944"/>
                  <a:pt x="31828" y="78922"/>
                  <a:pt x="47413" y="75459"/>
                </a:cubicBezTo>
                <a:cubicBezTo>
                  <a:pt x="55360" y="73693"/>
                  <a:pt x="54706" y="60351"/>
                  <a:pt x="60960" y="55139"/>
                </a:cubicBezTo>
                <a:cubicBezTo>
                  <a:pt x="68717" y="48675"/>
                  <a:pt x="79022" y="46108"/>
                  <a:pt x="88053" y="41592"/>
                </a:cubicBezTo>
                <a:cubicBezTo>
                  <a:pt x="107392" y="48039"/>
                  <a:pt x="128278" y="56176"/>
                  <a:pt x="149013" y="55139"/>
                </a:cubicBezTo>
                <a:cubicBezTo>
                  <a:pt x="180903" y="53544"/>
                  <a:pt x="212231" y="46108"/>
                  <a:pt x="243840" y="41592"/>
                </a:cubicBezTo>
                <a:cubicBezTo>
                  <a:pt x="268676" y="46108"/>
                  <a:pt x="294787" y="46077"/>
                  <a:pt x="318347" y="55139"/>
                </a:cubicBezTo>
                <a:cubicBezTo>
                  <a:pt x="376309" y="77433"/>
                  <a:pt x="270126" y="87812"/>
                  <a:pt x="365760" y="68686"/>
                </a:cubicBezTo>
                <a:cubicBezTo>
                  <a:pt x="414536" y="19910"/>
                  <a:pt x="366261" y="57492"/>
                  <a:pt x="494453" y="61912"/>
                </a:cubicBezTo>
                <a:cubicBezTo>
                  <a:pt x="523874" y="62926"/>
                  <a:pt x="553156" y="57397"/>
                  <a:pt x="582507" y="55139"/>
                </a:cubicBezTo>
                <a:cubicBezTo>
                  <a:pt x="619640" y="42762"/>
                  <a:pt x="619625" y="39750"/>
                  <a:pt x="677333" y="55139"/>
                </a:cubicBezTo>
                <a:cubicBezTo>
                  <a:pt x="688241" y="58048"/>
                  <a:pt x="695396" y="68686"/>
                  <a:pt x="704427" y="75459"/>
                </a:cubicBezTo>
                <a:cubicBezTo>
                  <a:pt x="737340" y="71345"/>
                  <a:pt x="761443" y="69671"/>
                  <a:pt x="792480" y="61912"/>
                </a:cubicBezTo>
                <a:cubicBezTo>
                  <a:pt x="799407" y="60180"/>
                  <a:pt x="805935" y="57100"/>
                  <a:pt x="812800" y="55139"/>
                </a:cubicBezTo>
                <a:cubicBezTo>
                  <a:pt x="821751" y="52582"/>
                  <a:pt x="830862" y="50624"/>
                  <a:pt x="839893" y="48366"/>
                </a:cubicBezTo>
                <a:cubicBezTo>
                  <a:pt x="860213" y="50624"/>
                  <a:pt x="880646" y="52030"/>
                  <a:pt x="900853" y="55139"/>
                </a:cubicBezTo>
                <a:cubicBezTo>
                  <a:pt x="910054" y="56554"/>
                  <a:pt x="918638" y="61912"/>
                  <a:pt x="927947" y="61912"/>
                </a:cubicBezTo>
                <a:cubicBezTo>
                  <a:pt x="944293" y="61912"/>
                  <a:pt x="966099" y="53710"/>
                  <a:pt x="982133" y="48366"/>
                </a:cubicBezTo>
                <a:cubicBezTo>
                  <a:pt x="1022819" y="21241"/>
                  <a:pt x="982702" y="41592"/>
                  <a:pt x="1056640" y="41592"/>
                </a:cubicBezTo>
                <a:cubicBezTo>
                  <a:pt x="1072605" y="41592"/>
                  <a:pt x="1088249" y="37077"/>
                  <a:pt x="1104053" y="34819"/>
                </a:cubicBezTo>
                <a:cubicBezTo>
                  <a:pt x="1114374" y="19338"/>
                  <a:pt x="1118568" y="7403"/>
                  <a:pt x="1137920" y="952"/>
                </a:cubicBezTo>
                <a:cubicBezTo>
                  <a:pt x="1144346" y="-1190"/>
                  <a:pt x="1151467" y="952"/>
                  <a:pt x="1158240" y="952"/>
                </a:cubicBezTo>
              </a:path>
            </a:pathLst>
          </a:cu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4EC091-E48B-4854-B0E3-2ABFC30BAA75}"/>
              </a:ext>
            </a:extLst>
          </p:cNvPr>
          <p:cNvCxnSpPr>
            <a:cxnSpLocks/>
          </p:cNvCxnSpPr>
          <p:nvPr/>
        </p:nvCxnSpPr>
        <p:spPr>
          <a:xfrm flipH="1">
            <a:off x="5575707" y="4838814"/>
            <a:ext cx="1842345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B49091-1FE8-40A9-9C96-8B43EF8CF530}"/>
              </a:ext>
            </a:extLst>
          </p:cNvPr>
          <p:cNvCxnSpPr>
            <a:cxnSpLocks/>
          </p:cNvCxnSpPr>
          <p:nvPr/>
        </p:nvCxnSpPr>
        <p:spPr>
          <a:xfrm flipH="1">
            <a:off x="6756399" y="2695054"/>
            <a:ext cx="215482" cy="149272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68FFB0E-09AE-4F20-AD00-4AB3CBD2D62B}"/>
              </a:ext>
            </a:extLst>
          </p:cNvPr>
          <p:cNvSpPr txBox="1"/>
          <p:nvPr/>
        </p:nvSpPr>
        <p:spPr>
          <a:xfrm>
            <a:off x="5567393" y="2254834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View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EC0E93-7B26-4BBB-98EB-0D5F68543556}"/>
              </a:ext>
            </a:extLst>
          </p:cNvPr>
          <p:cNvSpPr txBox="1"/>
          <p:nvPr/>
        </p:nvSpPr>
        <p:spPr>
          <a:xfrm>
            <a:off x="5564037" y="2521469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View 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49CF0A-C3D4-4A99-B42B-07A3B491A8D6}"/>
              </a:ext>
            </a:extLst>
          </p:cNvPr>
          <p:cNvCxnSpPr>
            <a:cxnSpLocks/>
          </p:cNvCxnSpPr>
          <p:nvPr/>
        </p:nvCxnSpPr>
        <p:spPr>
          <a:xfrm>
            <a:off x="5206289" y="2437041"/>
            <a:ext cx="3318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48F80B-06C4-4B3E-95C2-03DC09D44DBB}"/>
              </a:ext>
            </a:extLst>
          </p:cNvPr>
          <p:cNvCxnSpPr>
            <a:cxnSpLocks/>
          </p:cNvCxnSpPr>
          <p:nvPr/>
        </p:nvCxnSpPr>
        <p:spPr>
          <a:xfrm flipH="1">
            <a:off x="5206289" y="2707240"/>
            <a:ext cx="331893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F8DF216-2E5F-49FA-8942-F34360668FDC}"/>
              </a:ext>
            </a:extLst>
          </p:cNvPr>
          <p:cNvSpPr txBox="1"/>
          <p:nvPr/>
        </p:nvSpPr>
        <p:spPr>
          <a:xfrm>
            <a:off x="7797483" y="4475017"/>
            <a:ext cx="9821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AF40622-FB01-494D-9747-6CDA81C7A07A}"/>
              </a:ext>
            </a:extLst>
          </p:cNvPr>
          <p:cNvSpPr txBox="1"/>
          <p:nvPr/>
        </p:nvSpPr>
        <p:spPr>
          <a:xfrm>
            <a:off x="4087506" y="1463446"/>
            <a:ext cx="12983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Measured velocity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F7F42B-0838-4758-BA61-B96482A38391}"/>
              </a:ext>
            </a:extLst>
          </p:cNvPr>
          <p:cNvSpPr txBox="1"/>
          <p:nvPr/>
        </p:nvSpPr>
        <p:spPr>
          <a:xfrm>
            <a:off x="348435" y="5026693"/>
            <a:ext cx="400029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View 2 signal expires when shock leaves quartz</a:t>
            </a:r>
          </a:p>
          <a:p>
            <a:r>
              <a:rPr lang="en-GB" dirty="0"/>
              <a:t>View 1 still cannot see the shock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222BCA-DC88-4409-BA64-CD0E13AF4BAA}"/>
              </a:ext>
            </a:extLst>
          </p:cNvPr>
          <p:cNvCxnSpPr>
            <a:cxnSpLocks/>
          </p:cNvCxnSpPr>
          <p:nvPr/>
        </p:nvCxnSpPr>
        <p:spPr>
          <a:xfrm flipH="1">
            <a:off x="2894374" y="3379160"/>
            <a:ext cx="55882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4DA91BC-C75A-4933-AA06-434603C5ACEB}"/>
              </a:ext>
            </a:extLst>
          </p:cNvPr>
          <p:cNvCxnSpPr>
            <a:cxnSpLocks/>
          </p:cNvCxnSpPr>
          <p:nvPr/>
        </p:nvCxnSpPr>
        <p:spPr>
          <a:xfrm flipH="1">
            <a:off x="2522220" y="3951507"/>
            <a:ext cx="917429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598DADD-DF94-4007-9222-322C41C13F0B}"/>
              </a:ext>
            </a:extLst>
          </p:cNvPr>
          <p:cNvSpPr txBox="1"/>
          <p:nvPr/>
        </p:nvSpPr>
        <p:spPr>
          <a:xfrm>
            <a:off x="3472028" y="3208961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View 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1CB8A6-F7A8-48DA-885C-9D61CE3780A5}"/>
              </a:ext>
            </a:extLst>
          </p:cNvPr>
          <p:cNvSpPr txBox="1"/>
          <p:nvPr/>
        </p:nvSpPr>
        <p:spPr>
          <a:xfrm>
            <a:off x="3468672" y="3753351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View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2CEC603-52E9-4E6C-81E0-E0C6FFF0FD87}"/>
                  </a:ext>
                </a:extLst>
              </p:cNvPr>
              <p:cNvSpPr txBox="1"/>
              <p:nvPr/>
            </p:nvSpPr>
            <p:spPr>
              <a:xfrm>
                <a:off x="5412964" y="4828960"/>
                <a:ext cx="44601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2CEC603-52E9-4E6C-81E0-E0C6FFF0F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964" y="4828960"/>
                <a:ext cx="446018" cy="353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8FCCEF2-2483-4A73-B7EA-47726B973ECA}"/>
                  </a:ext>
                </a:extLst>
              </p:cNvPr>
              <p:cNvSpPr txBox="1"/>
              <p:nvPr/>
            </p:nvSpPr>
            <p:spPr>
              <a:xfrm>
                <a:off x="4460183" y="5291683"/>
                <a:ext cx="3985708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= shock enters quartz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= shock leaves quartz, enters foam</a:t>
                </a: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8FCCEF2-2483-4A73-B7EA-47726B97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183" y="5291683"/>
                <a:ext cx="3985708" cy="877163"/>
              </a:xfrm>
              <a:prstGeom prst="rect">
                <a:avLst/>
              </a:prstGeom>
              <a:blipFill>
                <a:blip r:embed="rId3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B5CB77-CD22-4484-843C-77A37C0EF3B2}"/>
                  </a:ext>
                </a:extLst>
              </p:cNvPr>
              <p:cNvSpPr txBox="1"/>
              <p:nvPr/>
            </p:nvSpPr>
            <p:spPr>
              <a:xfrm>
                <a:off x="6607396" y="4828960"/>
                <a:ext cx="44601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B5CB77-CD22-4484-843C-77A37C0E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396" y="4828960"/>
                <a:ext cx="446018" cy="353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781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67E6E-E618-4C5F-A072-81E837EBE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19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87DBA-33BE-4A0E-8448-A732F11CEA89}"/>
              </a:ext>
            </a:extLst>
          </p:cNvPr>
          <p:cNvSpPr txBox="1"/>
          <p:nvPr/>
        </p:nvSpPr>
        <p:spPr>
          <a:xfrm>
            <a:off x="632302" y="1293220"/>
            <a:ext cx="698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VISAR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4AEFB2-C78C-4EBE-AB4B-0E32DBAD9EC5}"/>
              </a:ext>
            </a:extLst>
          </p:cNvPr>
          <p:cNvGrpSpPr/>
          <p:nvPr/>
        </p:nvGrpSpPr>
        <p:grpSpPr>
          <a:xfrm rot="10800000" flipH="1">
            <a:off x="1512155" y="2512809"/>
            <a:ext cx="1389983" cy="2181416"/>
            <a:chOff x="2346961" y="1322838"/>
            <a:chExt cx="5002620" cy="345033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56F96B8-5872-4E03-ABA1-071ADED65A3E}"/>
                </a:ext>
              </a:extLst>
            </p:cNvPr>
            <p:cNvSpPr/>
            <p:nvPr/>
          </p:nvSpPr>
          <p:spPr>
            <a:xfrm>
              <a:off x="2346961" y="1322838"/>
              <a:ext cx="1588879" cy="34503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01F2DA5-9608-4EAB-B10A-EC01916A1255}"/>
                </a:ext>
              </a:extLst>
            </p:cNvPr>
            <p:cNvSpPr/>
            <p:nvPr/>
          </p:nvSpPr>
          <p:spPr>
            <a:xfrm>
              <a:off x="3890620" y="1322838"/>
              <a:ext cx="640079" cy="34503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5D6F383-D41D-4A62-8201-7305CA304220}"/>
                </a:ext>
              </a:extLst>
            </p:cNvPr>
            <p:cNvSpPr/>
            <p:nvPr/>
          </p:nvSpPr>
          <p:spPr>
            <a:xfrm>
              <a:off x="4530702" y="1322843"/>
              <a:ext cx="1147161" cy="3450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38A9B0-FCF0-4237-8BEC-7DB279F5B88D}"/>
                </a:ext>
              </a:extLst>
            </p:cNvPr>
            <p:cNvSpPr/>
            <p:nvPr/>
          </p:nvSpPr>
          <p:spPr>
            <a:xfrm>
              <a:off x="5683337" y="2923305"/>
              <a:ext cx="1666244" cy="1411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2840BF3-40D7-4360-BA1B-396CB76EE169}"/>
              </a:ext>
            </a:extLst>
          </p:cNvPr>
          <p:cNvCxnSpPr>
            <a:cxnSpLocks/>
          </p:cNvCxnSpPr>
          <p:nvPr/>
        </p:nvCxnSpPr>
        <p:spPr>
          <a:xfrm>
            <a:off x="4723884" y="4842934"/>
            <a:ext cx="3456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4A69B8A-B9BC-4237-BEF8-52301443F36E}"/>
              </a:ext>
            </a:extLst>
          </p:cNvPr>
          <p:cNvCxnSpPr>
            <a:cxnSpLocks/>
          </p:cNvCxnSpPr>
          <p:nvPr/>
        </p:nvCxnSpPr>
        <p:spPr>
          <a:xfrm flipH="1" flipV="1">
            <a:off x="4736697" y="2068837"/>
            <a:ext cx="2" cy="2786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823D61-B762-4F2C-8D99-C03841CEF28B}"/>
              </a:ext>
            </a:extLst>
          </p:cNvPr>
          <p:cNvCxnSpPr>
            <a:cxnSpLocks/>
          </p:cNvCxnSpPr>
          <p:nvPr/>
        </p:nvCxnSpPr>
        <p:spPr>
          <a:xfrm flipH="1">
            <a:off x="4736699" y="4842935"/>
            <a:ext cx="8273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EAE6B12-85FA-4C51-A117-FABD85797D9C}"/>
              </a:ext>
            </a:extLst>
          </p:cNvPr>
          <p:cNvCxnSpPr>
            <a:cxnSpLocks/>
          </p:cNvCxnSpPr>
          <p:nvPr/>
        </p:nvCxnSpPr>
        <p:spPr>
          <a:xfrm flipH="1">
            <a:off x="2902138" y="3077747"/>
            <a:ext cx="880512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FF5E96B-C719-48FD-BAF3-CE48791DA35F}"/>
              </a:ext>
            </a:extLst>
          </p:cNvPr>
          <p:cNvCxnSpPr>
            <a:cxnSpLocks/>
          </p:cNvCxnSpPr>
          <p:nvPr/>
        </p:nvCxnSpPr>
        <p:spPr>
          <a:xfrm flipH="1">
            <a:off x="2437650" y="4266467"/>
            <a:ext cx="1345000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4205B6C2-836E-487E-AFC5-B8107987024D}"/>
              </a:ext>
            </a:extLst>
          </p:cNvPr>
          <p:cNvSpPr txBox="1"/>
          <p:nvPr/>
        </p:nvSpPr>
        <p:spPr>
          <a:xfrm flipH="1">
            <a:off x="640066" y="4083480"/>
            <a:ext cx="81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Vulcan beam</a:t>
            </a:r>
          </a:p>
        </p:txBody>
      </p:sp>
      <p:sp>
        <p:nvSpPr>
          <p:cNvPr id="106" name="Arrow: Down 105">
            <a:extLst>
              <a:ext uri="{FF2B5EF4-FFF2-40B4-BE49-F238E27FC236}">
                <a16:creationId xmlns:a16="http://schemas.microsoft.com/office/drawing/2014/main" id="{3A4989F7-ECCB-4080-BFB2-5E75ED50450E}"/>
              </a:ext>
            </a:extLst>
          </p:cNvPr>
          <p:cNvSpPr/>
          <p:nvPr/>
        </p:nvSpPr>
        <p:spPr>
          <a:xfrm rot="16200000" flipH="1">
            <a:off x="528076" y="3165643"/>
            <a:ext cx="1085169" cy="65526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2175D9-99E8-4A3B-85D5-B8C4FA54C401}"/>
              </a:ext>
            </a:extLst>
          </p:cNvPr>
          <p:cNvCxnSpPr>
            <a:cxnSpLocks/>
          </p:cNvCxnSpPr>
          <p:nvPr/>
        </p:nvCxnSpPr>
        <p:spPr>
          <a:xfrm flipH="1">
            <a:off x="2892958" y="2784607"/>
            <a:ext cx="3730" cy="89775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B5901F-5E45-48BE-A8C0-18B65783AB7C}"/>
              </a:ext>
            </a:extLst>
          </p:cNvPr>
          <p:cNvSpPr txBox="1"/>
          <p:nvPr/>
        </p:nvSpPr>
        <p:spPr>
          <a:xfrm>
            <a:off x="2581424" y="2414196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Shock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AD22CE-4273-42D9-8042-52B49048789A}"/>
              </a:ext>
            </a:extLst>
          </p:cNvPr>
          <p:cNvCxnSpPr>
            <a:cxnSpLocks/>
          </p:cNvCxnSpPr>
          <p:nvPr/>
        </p:nvCxnSpPr>
        <p:spPr>
          <a:xfrm flipH="1">
            <a:off x="4723885" y="4842934"/>
            <a:ext cx="75887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1E8943-7DA0-4B2E-9FD1-DFF9BEC061BE}"/>
              </a:ext>
            </a:extLst>
          </p:cNvPr>
          <p:cNvCxnSpPr>
            <a:cxnSpLocks/>
          </p:cNvCxnSpPr>
          <p:nvPr/>
        </p:nvCxnSpPr>
        <p:spPr>
          <a:xfrm flipH="1">
            <a:off x="5564037" y="4266467"/>
            <a:ext cx="42103" cy="5892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0A99936-8399-4B8A-9900-5448C2299222}"/>
              </a:ext>
            </a:extLst>
          </p:cNvPr>
          <p:cNvSpPr/>
          <p:nvPr/>
        </p:nvSpPr>
        <p:spPr>
          <a:xfrm>
            <a:off x="5593327" y="4191162"/>
            <a:ext cx="1158240" cy="78692"/>
          </a:xfrm>
          <a:custGeom>
            <a:avLst/>
            <a:gdLst>
              <a:gd name="connsiteX0" fmla="*/ 0 w 1158240"/>
              <a:gd name="connsiteY0" fmla="*/ 68686 h 78692"/>
              <a:gd name="connsiteX1" fmla="*/ 47413 w 1158240"/>
              <a:gd name="connsiteY1" fmla="*/ 75459 h 78692"/>
              <a:gd name="connsiteX2" fmla="*/ 60960 w 1158240"/>
              <a:gd name="connsiteY2" fmla="*/ 55139 h 78692"/>
              <a:gd name="connsiteX3" fmla="*/ 88053 w 1158240"/>
              <a:gd name="connsiteY3" fmla="*/ 41592 h 78692"/>
              <a:gd name="connsiteX4" fmla="*/ 149013 w 1158240"/>
              <a:gd name="connsiteY4" fmla="*/ 55139 h 78692"/>
              <a:gd name="connsiteX5" fmla="*/ 243840 w 1158240"/>
              <a:gd name="connsiteY5" fmla="*/ 41592 h 78692"/>
              <a:gd name="connsiteX6" fmla="*/ 318347 w 1158240"/>
              <a:gd name="connsiteY6" fmla="*/ 55139 h 78692"/>
              <a:gd name="connsiteX7" fmla="*/ 365760 w 1158240"/>
              <a:gd name="connsiteY7" fmla="*/ 68686 h 78692"/>
              <a:gd name="connsiteX8" fmla="*/ 494453 w 1158240"/>
              <a:gd name="connsiteY8" fmla="*/ 61912 h 78692"/>
              <a:gd name="connsiteX9" fmla="*/ 582507 w 1158240"/>
              <a:gd name="connsiteY9" fmla="*/ 55139 h 78692"/>
              <a:gd name="connsiteX10" fmla="*/ 677333 w 1158240"/>
              <a:gd name="connsiteY10" fmla="*/ 55139 h 78692"/>
              <a:gd name="connsiteX11" fmla="*/ 704427 w 1158240"/>
              <a:gd name="connsiteY11" fmla="*/ 75459 h 78692"/>
              <a:gd name="connsiteX12" fmla="*/ 792480 w 1158240"/>
              <a:gd name="connsiteY12" fmla="*/ 61912 h 78692"/>
              <a:gd name="connsiteX13" fmla="*/ 812800 w 1158240"/>
              <a:gd name="connsiteY13" fmla="*/ 55139 h 78692"/>
              <a:gd name="connsiteX14" fmla="*/ 839893 w 1158240"/>
              <a:gd name="connsiteY14" fmla="*/ 48366 h 78692"/>
              <a:gd name="connsiteX15" fmla="*/ 900853 w 1158240"/>
              <a:gd name="connsiteY15" fmla="*/ 55139 h 78692"/>
              <a:gd name="connsiteX16" fmla="*/ 927947 w 1158240"/>
              <a:gd name="connsiteY16" fmla="*/ 61912 h 78692"/>
              <a:gd name="connsiteX17" fmla="*/ 982133 w 1158240"/>
              <a:gd name="connsiteY17" fmla="*/ 48366 h 78692"/>
              <a:gd name="connsiteX18" fmla="*/ 1056640 w 1158240"/>
              <a:gd name="connsiteY18" fmla="*/ 41592 h 78692"/>
              <a:gd name="connsiteX19" fmla="*/ 1104053 w 1158240"/>
              <a:gd name="connsiteY19" fmla="*/ 34819 h 78692"/>
              <a:gd name="connsiteX20" fmla="*/ 1137920 w 1158240"/>
              <a:gd name="connsiteY20" fmla="*/ 952 h 78692"/>
              <a:gd name="connsiteX21" fmla="*/ 1158240 w 1158240"/>
              <a:gd name="connsiteY21" fmla="*/ 952 h 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58240" h="78692">
                <a:moveTo>
                  <a:pt x="0" y="68686"/>
                </a:moveTo>
                <a:cubicBezTo>
                  <a:pt x="15804" y="70944"/>
                  <a:pt x="31828" y="78922"/>
                  <a:pt x="47413" y="75459"/>
                </a:cubicBezTo>
                <a:cubicBezTo>
                  <a:pt x="55360" y="73693"/>
                  <a:pt x="54706" y="60351"/>
                  <a:pt x="60960" y="55139"/>
                </a:cubicBezTo>
                <a:cubicBezTo>
                  <a:pt x="68717" y="48675"/>
                  <a:pt x="79022" y="46108"/>
                  <a:pt x="88053" y="41592"/>
                </a:cubicBezTo>
                <a:cubicBezTo>
                  <a:pt x="107392" y="48039"/>
                  <a:pt x="128278" y="56176"/>
                  <a:pt x="149013" y="55139"/>
                </a:cubicBezTo>
                <a:cubicBezTo>
                  <a:pt x="180903" y="53544"/>
                  <a:pt x="212231" y="46108"/>
                  <a:pt x="243840" y="41592"/>
                </a:cubicBezTo>
                <a:cubicBezTo>
                  <a:pt x="268676" y="46108"/>
                  <a:pt x="294787" y="46077"/>
                  <a:pt x="318347" y="55139"/>
                </a:cubicBezTo>
                <a:cubicBezTo>
                  <a:pt x="376309" y="77433"/>
                  <a:pt x="270126" y="87812"/>
                  <a:pt x="365760" y="68686"/>
                </a:cubicBezTo>
                <a:cubicBezTo>
                  <a:pt x="414536" y="19910"/>
                  <a:pt x="366261" y="57492"/>
                  <a:pt x="494453" y="61912"/>
                </a:cubicBezTo>
                <a:cubicBezTo>
                  <a:pt x="523874" y="62926"/>
                  <a:pt x="553156" y="57397"/>
                  <a:pt x="582507" y="55139"/>
                </a:cubicBezTo>
                <a:cubicBezTo>
                  <a:pt x="619640" y="42762"/>
                  <a:pt x="619625" y="39750"/>
                  <a:pt x="677333" y="55139"/>
                </a:cubicBezTo>
                <a:cubicBezTo>
                  <a:pt x="688241" y="58048"/>
                  <a:pt x="695396" y="68686"/>
                  <a:pt x="704427" y="75459"/>
                </a:cubicBezTo>
                <a:cubicBezTo>
                  <a:pt x="737340" y="71345"/>
                  <a:pt x="761443" y="69671"/>
                  <a:pt x="792480" y="61912"/>
                </a:cubicBezTo>
                <a:cubicBezTo>
                  <a:pt x="799407" y="60180"/>
                  <a:pt x="805935" y="57100"/>
                  <a:pt x="812800" y="55139"/>
                </a:cubicBezTo>
                <a:cubicBezTo>
                  <a:pt x="821751" y="52582"/>
                  <a:pt x="830862" y="50624"/>
                  <a:pt x="839893" y="48366"/>
                </a:cubicBezTo>
                <a:cubicBezTo>
                  <a:pt x="860213" y="50624"/>
                  <a:pt x="880646" y="52030"/>
                  <a:pt x="900853" y="55139"/>
                </a:cubicBezTo>
                <a:cubicBezTo>
                  <a:pt x="910054" y="56554"/>
                  <a:pt x="918638" y="61912"/>
                  <a:pt x="927947" y="61912"/>
                </a:cubicBezTo>
                <a:cubicBezTo>
                  <a:pt x="944293" y="61912"/>
                  <a:pt x="966099" y="53710"/>
                  <a:pt x="982133" y="48366"/>
                </a:cubicBezTo>
                <a:cubicBezTo>
                  <a:pt x="1022819" y="21241"/>
                  <a:pt x="982702" y="41592"/>
                  <a:pt x="1056640" y="41592"/>
                </a:cubicBezTo>
                <a:cubicBezTo>
                  <a:pt x="1072605" y="41592"/>
                  <a:pt x="1088249" y="37077"/>
                  <a:pt x="1104053" y="34819"/>
                </a:cubicBezTo>
                <a:cubicBezTo>
                  <a:pt x="1114374" y="19338"/>
                  <a:pt x="1118568" y="7403"/>
                  <a:pt x="1137920" y="952"/>
                </a:cubicBezTo>
                <a:cubicBezTo>
                  <a:pt x="1144346" y="-1190"/>
                  <a:pt x="1151467" y="952"/>
                  <a:pt x="1158240" y="952"/>
                </a:cubicBezTo>
              </a:path>
            </a:pathLst>
          </a:cu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4EC091-E48B-4854-B0E3-2ABFC30BAA75}"/>
              </a:ext>
            </a:extLst>
          </p:cNvPr>
          <p:cNvCxnSpPr>
            <a:cxnSpLocks/>
          </p:cNvCxnSpPr>
          <p:nvPr/>
        </p:nvCxnSpPr>
        <p:spPr>
          <a:xfrm flipH="1">
            <a:off x="5564039" y="4842201"/>
            <a:ext cx="1842345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B49091-1FE8-40A9-9C96-8B43EF8CF530}"/>
              </a:ext>
            </a:extLst>
          </p:cNvPr>
          <p:cNvCxnSpPr>
            <a:cxnSpLocks/>
          </p:cNvCxnSpPr>
          <p:nvPr/>
        </p:nvCxnSpPr>
        <p:spPr>
          <a:xfrm flipH="1">
            <a:off x="6744731" y="2698441"/>
            <a:ext cx="215482" cy="149272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26DA3E-8F38-4B3E-93F7-B8DBD940C0D5}"/>
              </a:ext>
            </a:extLst>
          </p:cNvPr>
          <p:cNvCxnSpPr>
            <a:cxnSpLocks/>
          </p:cNvCxnSpPr>
          <p:nvPr/>
        </p:nvCxnSpPr>
        <p:spPr>
          <a:xfrm flipH="1">
            <a:off x="7406385" y="3518014"/>
            <a:ext cx="286743" cy="132492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738411C-F05A-46D5-A1B1-589DFCBDDCE7}"/>
              </a:ext>
            </a:extLst>
          </p:cNvPr>
          <p:cNvSpPr txBox="1"/>
          <p:nvPr/>
        </p:nvSpPr>
        <p:spPr>
          <a:xfrm>
            <a:off x="5567393" y="2254834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View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66702-9488-4349-87D6-83F2850FC7C4}"/>
              </a:ext>
            </a:extLst>
          </p:cNvPr>
          <p:cNvSpPr txBox="1"/>
          <p:nvPr/>
        </p:nvSpPr>
        <p:spPr>
          <a:xfrm>
            <a:off x="5564037" y="2521469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View 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AF6F05C-FBDF-4869-B476-70371703756E}"/>
              </a:ext>
            </a:extLst>
          </p:cNvPr>
          <p:cNvCxnSpPr>
            <a:cxnSpLocks/>
          </p:cNvCxnSpPr>
          <p:nvPr/>
        </p:nvCxnSpPr>
        <p:spPr>
          <a:xfrm>
            <a:off x="5206289" y="2437041"/>
            <a:ext cx="3318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A4357D9-CEC3-4536-98EB-4E167F0B6CD0}"/>
              </a:ext>
            </a:extLst>
          </p:cNvPr>
          <p:cNvCxnSpPr>
            <a:cxnSpLocks/>
          </p:cNvCxnSpPr>
          <p:nvPr/>
        </p:nvCxnSpPr>
        <p:spPr>
          <a:xfrm flipH="1">
            <a:off x="5206289" y="2707240"/>
            <a:ext cx="331893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403196-5C38-4BE6-A229-1C324C636D39}"/>
              </a:ext>
            </a:extLst>
          </p:cNvPr>
          <p:cNvSpPr txBox="1"/>
          <p:nvPr/>
        </p:nvSpPr>
        <p:spPr>
          <a:xfrm>
            <a:off x="7797483" y="4475017"/>
            <a:ext cx="9821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8B0950-87F1-4F48-848E-D4EEE11410CF}"/>
              </a:ext>
            </a:extLst>
          </p:cNvPr>
          <p:cNvSpPr txBox="1"/>
          <p:nvPr/>
        </p:nvSpPr>
        <p:spPr>
          <a:xfrm>
            <a:off x="4087506" y="1463446"/>
            <a:ext cx="12983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Measured velocity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1088D5-8944-4B0A-B363-0C189FE982CA}"/>
              </a:ext>
            </a:extLst>
          </p:cNvPr>
          <p:cNvSpPr txBox="1"/>
          <p:nvPr/>
        </p:nvSpPr>
        <p:spPr>
          <a:xfrm>
            <a:off x="348435" y="5026693"/>
            <a:ext cx="40002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View 1 also expires when the shock leaves the foam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C708060-154C-40B4-B8BC-902E8880509E}"/>
                  </a:ext>
                </a:extLst>
              </p:cNvPr>
              <p:cNvSpPr txBox="1"/>
              <p:nvPr/>
            </p:nvSpPr>
            <p:spPr>
              <a:xfrm>
                <a:off x="5412964" y="4828960"/>
                <a:ext cx="44601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C708060-154C-40B4-B8BC-902E8880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964" y="4828960"/>
                <a:ext cx="446018" cy="353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3C71-DA2A-42B1-A1AF-E4DF5E30C8E4}"/>
                  </a:ext>
                </a:extLst>
              </p:cNvPr>
              <p:cNvSpPr txBox="1"/>
              <p:nvPr/>
            </p:nvSpPr>
            <p:spPr>
              <a:xfrm>
                <a:off x="4460183" y="5291683"/>
                <a:ext cx="3985708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= shock enters quartz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= shock leaves quartz, enters foam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= shock leaves foam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3C71-DA2A-42B1-A1AF-E4DF5E30C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183" y="5291683"/>
                <a:ext cx="3985708" cy="877163"/>
              </a:xfrm>
              <a:prstGeom prst="rect">
                <a:avLst/>
              </a:prstGeom>
              <a:blipFill>
                <a:blip r:embed="rId3"/>
                <a:stretch>
                  <a:fillRect t="-208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A15457F-33AE-4CAB-A861-4BD1770E76DE}"/>
              </a:ext>
            </a:extLst>
          </p:cNvPr>
          <p:cNvCxnSpPr>
            <a:cxnSpLocks/>
          </p:cNvCxnSpPr>
          <p:nvPr/>
        </p:nvCxnSpPr>
        <p:spPr>
          <a:xfrm flipH="1">
            <a:off x="2894374" y="3379160"/>
            <a:ext cx="55882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D2C911A-1C21-480A-BCA6-CE0D8CBED2C5}"/>
              </a:ext>
            </a:extLst>
          </p:cNvPr>
          <p:cNvCxnSpPr>
            <a:cxnSpLocks/>
          </p:cNvCxnSpPr>
          <p:nvPr/>
        </p:nvCxnSpPr>
        <p:spPr>
          <a:xfrm flipH="1">
            <a:off x="2439169" y="3951507"/>
            <a:ext cx="100048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45EFBFE-A03B-4A6D-ABA4-2EDC49A784E8}"/>
              </a:ext>
            </a:extLst>
          </p:cNvPr>
          <p:cNvSpPr txBox="1"/>
          <p:nvPr/>
        </p:nvSpPr>
        <p:spPr>
          <a:xfrm>
            <a:off x="3472028" y="3208961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View 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76CBF83-DDB8-472E-9309-9C51DD1F910F}"/>
              </a:ext>
            </a:extLst>
          </p:cNvPr>
          <p:cNvSpPr txBox="1"/>
          <p:nvPr/>
        </p:nvSpPr>
        <p:spPr>
          <a:xfrm>
            <a:off x="3468672" y="3753351"/>
            <a:ext cx="8659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View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C96DF6B-36A6-4F28-AB08-A0AAF8AF21F1}"/>
                  </a:ext>
                </a:extLst>
              </p:cNvPr>
              <p:cNvSpPr txBox="1"/>
              <p:nvPr/>
            </p:nvSpPr>
            <p:spPr>
              <a:xfrm>
                <a:off x="6607396" y="4828960"/>
                <a:ext cx="44601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C96DF6B-36A6-4F28-AB08-A0AAF8AF2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396" y="4828960"/>
                <a:ext cx="446018" cy="353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024241A-D59D-446B-8BEF-262C7738E66C}"/>
                  </a:ext>
                </a:extLst>
              </p:cNvPr>
              <p:cNvSpPr txBox="1"/>
              <p:nvPr/>
            </p:nvSpPr>
            <p:spPr>
              <a:xfrm>
                <a:off x="7209568" y="4828960"/>
                <a:ext cx="44601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024241A-D59D-446B-8BEF-262C7738E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68" y="4828960"/>
                <a:ext cx="446018" cy="3539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87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8F0F39-4068-4CBD-A901-05DDD505675D}"/>
              </a:ext>
            </a:extLst>
          </p:cNvPr>
          <p:cNvSpPr txBox="1"/>
          <p:nvPr/>
        </p:nvSpPr>
        <p:spPr>
          <a:xfrm>
            <a:off x="632302" y="1293220"/>
            <a:ext cx="698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Foams and ICF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47C22-4590-465A-87D2-B7E76C17A4B8}"/>
              </a:ext>
            </a:extLst>
          </p:cNvPr>
          <p:cNvSpPr txBox="1"/>
          <p:nvPr/>
        </p:nvSpPr>
        <p:spPr>
          <a:xfrm>
            <a:off x="632302" y="2559285"/>
            <a:ext cx="755982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Foams are of interest for a number of reasons, including: laser beam smoothing and imprint mitigation, adiabat shaping, increasing absorption of Nd-laser light, and increasing conversion from laser light into X-rays.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They are also used in wetted foam ICF capsules, where they can be used to control convergence ratio.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 We have performed 1D simulations of such capsules in an expected low-instability regime, achieving gains of 0.2 at 800kJ, and 0.8 at 1.8MJ.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6640B-7DA1-4B43-8B77-F189656C9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2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ABD8E-711C-4E03-8D82-2475E0995CD8}"/>
              </a:ext>
            </a:extLst>
          </p:cNvPr>
          <p:cNvSpPr/>
          <p:nvPr/>
        </p:nvSpPr>
        <p:spPr>
          <a:xfrm>
            <a:off x="137160" y="891020"/>
            <a:ext cx="837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oundrySterling-Book"/>
              </a:rPr>
              <a:t>References: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Paddock, R. W.,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(2021)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Phil Trans R Soc A.,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379(2189), 20200224</a:t>
            </a:r>
          </a:p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Paddock, R. W.,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(2022)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J. Plasma Phys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, 88, 905880314</a:t>
            </a:r>
          </a:p>
        </p:txBody>
      </p:sp>
    </p:spTree>
    <p:extLst>
      <p:ext uri="{BB962C8B-B14F-4D97-AF65-F5344CB8AC3E}">
        <p14:creationId xmlns:p14="http://schemas.microsoft.com/office/powerpoint/2010/main" val="168967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67E6E-E618-4C5F-A072-81E837EBE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20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87DBA-33BE-4A0E-8448-A732F11CEA89}"/>
              </a:ext>
            </a:extLst>
          </p:cNvPr>
          <p:cNvSpPr txBox="1"/>
          <p:nvPr/>
        </p:nvSpPr>
        <p:spPr>
          <a:xfrm>
            <a:off x="632302" y="1293220"/>
            <a:ext cx="698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VISAR data (not yet published)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D1688-CE73-4B9B-93CF-96E3DDA55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8" y="2408228"/>
            <a:ext cx="3511424" cy="3538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8F3F29-1837-4505-8CED-A96572384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81" y="2571480"/>
            <a:ext cx="3938845" cy="32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8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67E6E-E618-4C5F-A072-81E837EBE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21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87DBA-33BE-4A0E-8448-A732F11CEA89}"/>
              </a:ext>
            </a:extLst>
          </p:cNvPr>
          <p:cNvSpPr txBox="1"/>
          <p:nvPr/>
        </p:nvSpPr>
        <p:spPr>
          <a:xfrm>
            <a:off x="632302" y="1293220"/>
            <a:ext cx="781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MC analysis for error quantification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94B3D-9486-4274-94F0-01D73D22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76" y="2310468"/>
            <a:ext cx="4580410" cy="37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3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67E6E-E618-4C5F-A072-81E837EBE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22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87DBA-33BE-4A0E-8448-A732F11CEA89}"/>
              </a:ext>
            </a:extLst>
          </p:cNvPr>
          <p:cNvSpPr txBox="1"/>
          <p:nvPr/>
        </p:nvSpPr>
        <p:spPr>
          <a:xfrm>
            <a:off x="632302" y="1293220"/>
            <a:ext cx="698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Results (not yet published)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11D28-57DB-4BCF-BBD9-697E3FF3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6" y="2515375"/>
            <a:ext cx="3986372" cy="3250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9B676-02C1-4F19-9C71-7E69D1A63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81" y="2515376"/>
            <a:ext cx="3986372" cy="3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03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67E6E-E618-4C5F-A072-81E837EBE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23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87DBA-33BE-4A0E-8448-A732F11CEA89}"/>
              </a:ext>
            </a:extLst>
          </p:cNvPr>
          <p:cNvSpPr txBox="1"/>
          <p:nvPr/>
        </p:nvSpPr>
        <p:spPr>
          <a:xfrm>
            <a:off x="632302" y="1293220"/>
            <a:ext cx="698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Comparison with simulation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9D8A0-883B-4FED-9E0F-F1F47C1EA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426802"/>
            <a:ext cx="5209868" cy="2124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D66C70-1D93-4BD6-99C2-F4BDC3BEB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509" y="2426802"/>
            <a:ext cx="2604934" cy="2124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2660F5-2604-491D-9FC6-ADC2DE974D3A}"/>
              </a:ext>
            </a:extLst>
          </p:cNvPr>
          <p:cNvSpPr txBox="1"/>
          <p:nvPr/>
        </p:nvSpPr>
        <p:spPr>
          <a:xfrm>
            <a:off x="1483897" y="4724465"/>
            <a:ext cx="31947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2D flash simulation of the 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91C97B-F2DB-4C53-8F21-53B608F05ED3}"/>
              </a:ext>
            </a:extLst>
          </p:cNvPr>
          <p:cNvSpPr txBox="1"/>
          <p:nvPr/>
        </p:nvSpPr>
        <p:spPr>
          <a:xfrm>
            <a:off x="5733181" y="4631281"/>
            <a:ext cx="26615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Simulated transit times compared to experimental data (Hyades, Helios, Multi, Multi-2d, Flash 1D + 2D)</a:t>
            </a:r>
          </a:p>
        </p:txBody>
      </p:sp>
    </p:spTree>
    <p:extLst>
      <p:ext uri="{BB962C8B-B14F-4D97-AF65-F5344CB8AC3E}">
        <p14:creationId xmlns:p14="http://schemas.microsoft.com/office/powerpoint/2010/main" val="101544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24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Summary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200E2-C253-4254-8C79-EEE9A814F949}"/>
              </a:ext>
            </a:extLst>
          </p:cNvPr>
          <p:cNvSpPr txBox="1"/>
          <p:nvPr/>
        </p:nvSpPr>
        <p:spPr>
          <a:xfrm>
            <a:off x="632302" y="2559285"/>
            <a:ext cx="7559822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We performed an experiment to measure the principle </a:t>
            </a:r>
            <a:r>
              <a:rPr lang="en-GB" sz="2400" dirty="0" err="1">
                <a:latin typeface="FoundrySterling-Book"/>
              </a:rPr>
              <a:t>Hugoniot</a:t>
            </a:r>
            <a:r>
              <a:rPr lang="en-GB" sz="2400" dirty="0">
                <a:latin typeface="FoundrySterling-Book"/>
              </a:rPr>
              <a:t> of TMPTA foam relevant to hydrodynamic equivalent ICF capsules, based around the principle of impedance matching.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Our results suggest that this material can be reasonably well described by the equation of state for low-density homogenous plastic.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765881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25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Acknowledgements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200E2-C253-4254-8C79-EEE9A814F949}"/>
              </a:ext>
            </a:extLst>
          </p:cNvPr>
          <p:cNvSpPr txBox="1"/>
          <p:nvPr/>
        </p:nvSpPr>
        <p:spPr>
          <a:xfrm>
            <a:off x="632302" y="2559285"/>
            <a:ext cx="755982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Many thanks  to everyone involved in the experiment, including all our </a:t>
            </a:r>
            <a:r>
              <a:rPr lang="en-US" sz="2400" dirty="0">
                <a:latin typeface="FoundrySterling-Book"/>
              </a:rPr>
              <a:t>collaborators at Oxford, York, LULI, ENEA, IPPLM, GSI, FUB, CLF, AWE.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</a:rPr>
              <a:t>Thanks to the experimental staff at the CLF for their assistance.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</a:rPr>
              <a:t>Thanks to UKRI-STFC, UKRI-EPSRC, and AWE for funding.</a:t>
            </a:r>
          </a:p>
        </p:txBody>
      </p:sp>
    </p:spTree>
    <p:extLst>
      <p:ext uri="{BB962C8B-B14F-4D97-AF65-F5344CB8AC3E}">
        <p14:creationId xmlns:p14="http://schemas.microsoft.com/office/powerpoint/2010/main" val="245886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26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Experimental comparison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E2E04-725B-4017-9D93-7762B2D9F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56" y="2044276"/>
            <a:ext cx="5597049" cy="42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8F0F39-4068-4CBD-A901-05DDD505675D}"/>
              </a:ext>
            </a:extLst>
          </p:cNvPr>
          <p:cNvSpPr txBox="1"/>
          <p:nvPr/>
        </p:nvSpPr>
        <p:spPr>
          <a:xfrm>
            <a:off x="632302" y="1293220"/>
            <a:ext cx="698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Low instability direct-drive ICF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6640B-7DA1-4B43-8B77-F189656C9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3</a:t>
            </a:fld>
            <a:r>
              <a:rPr lang="en-GB"/>
              <a:t> |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325C6-BD86-4083-B5CF-469E475F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850" y="2356035"/>
            <a:ext cx="2068833" cy="2511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09549-5FAA-47BE-9629-72B10DDCC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88" y="2356035"/>
            <a:ext cx="2066311" cy="25128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EA5393-B7DD-49B3-8B24-EFDF4D1F52E3}"/>
              </a:ext>
            </a:extLst>
          </p:cNvPr>
          <p:cNvCxnSpPr/>
          <p:nvPr/>
        </p:nvCxnSpPr>
        <p:spPr>
          <a:xfrm>
            <a:off x="3699892" y="4044060"/>
            <a:ext cx="1332854" cy="0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6DFDA5-B8D1-4AC0-B265-2E6A53744284}"/>
              </a:ext>
            </a:extLst>
          </p:cNvPr>
          <p:cNvSpPr txBox="1"/>
          <p:nvPr/>
        </p:nvSpPr>
        <p:spPr>
          <a:xfrm>
            <a:off x="0" y="3878321"/>
            <a:ext cx="2701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+mj-lt"/>
              </a:rPr>
              <a:t>DT wetted foam</a:t>
            </a:r>
          </a:p>
          <a:p>
            <a:pPr algn="ctr"/>
            <a:r>
              <a:rPr lang="en-GB" sz="1400" dirty="0">
                <a:latin typeface="+mj-lt"/>
              </a:rPr>
              <a:t>Total density = 253 mg/cm</a:t>
            </a:r>
            <a:r>
              <a:rPr lang="en-GB" sz="1400" baseline="30000" dirty="0">
                <a:latin typeface="+mj-lt"/>
              </a:rPr>
              <a:t>3</a:t>
            </a:r>
            <a:endParaRPr lang="en-GB" sz="1400" dirty="0">
              <a:latin typeface="+mj-lt"/>
            </a:endParaRPr>
          </a:p>
          <a:p>
            <a:pPr algn="ctr"/>
            <a:r>
              <a:rPr lang="en-GB" sz="1400" dirty="0">
                <a:latin typeface="+mj-lt"/>
              </a:rPr>
              <a:t>Foam only density = ~25</a:t>
            </a:r>
            <a:r>
              <a:rPr lang="en-GB" sz="1400" dirty="0"/>
              <a:t> mg/cm</a:t>
            </a:r>
            <a:r>
              <a:rPr lang="en-GB" sz="1400" baseline="30000" dirty="0"/>
              <a:t>3</a:t>
            </a:r>
            <a:endParaRPr lang="en-GB" sz="1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87282-D153-4100-882E-CEA6AC8D9E89}"/>
              </a:ext>
            </a:extLst>
          </p:cNvPr>
          <p:cNvSpPr txBox="1"/>
          <p:nvPr/>
        </p:nvSpPr>
        <p:spPr>
          <a:xfrm>
            <a:off x="5940153" y="3878321"/>
            <a:ext cx="2701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+mj-lt"/>
              </a:rPr>
              <a:t>Dry foam</a:t>
            </a:r>
          </a:p>
          <a:p>
            <a:pPr algn="ctr"/>
            <a:r>
              <a:rPr lang="en-GB" sz="1400" dirty="0">
                <a:latin typeface="+mj-lt"/>
              </a:rPr>
              <a:t>Total density = Foam density = </a:t>
            </a:r>
          </a:p>
          <a:p>
            <a:pPr algn="ctr"/>
            <a:r>
              <a:rPr lang="en-GB" sz="1400" dirty="0">
                <a:latin typeface="+mj-lt"/>
              </a:rPr>
              <a:t>253 mg/cm</a:t>
            </a:r>
            <a:r>
              <a:rPr lang="en-GB" sz="1400" baseline="30000" dirty="0">
                <a:latin typeface="+mj-lt"/>
              </a:rPr>
              <a:t>3</a:t>
            </a:r>
            <a:endParaRPr lang="en-GB" sz="1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51237-203C-4AA4-97E5-93A4F1457EBA}"/>
              </a:ext>
            </a:extLst>
          </p:cNvPr>
          <p:cNvSpPr txBox="1"/>
          <p:nvPr/>
        </p:nvSpPr>
        <p:spPr>
          <a:xfrm>
            <a:off x="367589" y="5139983"/>
            <a:ext cx="37291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Laser Energy = 770 kJ, </a:t>
            </a:r>
            <a:r>
              <a:rPr lang="en-GB" dirty="0">
                <a:solidFill>
                  <a:srgbClr val="FF0000"/>
                </a:solidFill>
              </a:rPr>
              <a:t>Gain = 0.2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CR = 16, Implosion Velocity = 400 km/s,</a:t>
            </a:r>
          </a:p>
          <a:p>
            <a:pPr algn="ctr"/>
            <a:r>
              <a:rPr lang="en-GB" dirty="0"/>
              <a:t>IFAR = 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DBB2F4-63AD-4A5B-8BDE-74B8504A41D9}"/>
              </a:ext>
            </a:extLst>
          </p:cNvPr>
          <p:cNvSpPr txBox="1"/>
          <p:nvPr/>
        </p:nvSpPr>
        <p:spPr>
          <a:xfrm>
            <a:off x="4544060" y="5131946"/>
            <a:ext cx="37291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Laser Energy = 780 kJ, </a:t>
            </a:r>
            <a:r>
              <a:rPr lang="en-GB" dirty="0">
                <a:solidFill>
                  <a:srgbClr val="FF0000"/>
                </a:solidFill>
              </a:rPr>
              <a:t>Gain = 0.02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CR = 16, Implosion Velocity = 390 km/s,</a:t>
            </a:r>
          </a:p>
          <a:p>
            <a:pPr algn="ctr"/>
            <a:r>
              <a:rPr lang="en-GB" dirty="0"/>
              <a:t>IFAR = 29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D03DC6-E4B6-4CBF-8533-E3B2EC7FE46F}"/>
              </a:ext>
            </a:extLst>
          </p:cNvPr>
          <p:cNvSpPr/>
          <p:nvPr/>
        </p:nvSpPr>
        <p:spPr>
          <a:xfrm>
            <a:off x="137160" y="891020"/>
            <a:ext cx="837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oundrySterling-Book"/>
              </a:rPr>
              <a:t>References: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Paddock, R. W.,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(2021)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Phil Trans R Soc A.,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379(2189), 20200224</a:t>
            </a:r>
          </a:p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Paddock, R. W.,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(2022)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J. Plasma Phys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, 88, 905880314</a:t>
            </a:r>
          </a:p>
        </p:txBody>
      </p:sp>
    </p:spTree>
    <p:extLst>
      <p:ext uri="{BB962C8B-B14F-4D97-AF65-F5344CB8AC3E}">
        <p14:creationId xmlns:p14="http://schemas.microsoft.com/office/powerpoint/2010/main" val="335981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4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Foam equation of state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200E2-C253-4254-8C79-EEE9A814F949}"/>
              </a:ext>
            </a:extLst>
          </p:cNvPr>
          <p:cNvSpPr txBox="1"/>
          <p:nvPr/>
        </p:nvSpPr>
        <p:spPr>
          <a:xfrm>
            <a:off x="632302" y="2559285"/>
            <a:ext cx="755982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The equation of state of such foams – both in wetted foam designs, and in our hydrodynamic equivalent design – are not well characterised.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Foams are of major interest for fusion, and this limits the accuracy of simulations including them.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We performed an experiment in Jan/Feb 2022 to measure the EOS of TMPTA plastic foam using the CLF’s Vulcan laser. 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86277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5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EOS theory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200E2-C253-4254-8C79-EEE9A814F949}"/>
              </a:ext>
            </a:extLst>
          </p:cNvPr>
          <p:cNvSpPr txBox="1"/>
          <p:nvPr/>
        </p:nvSpPr>
        <p:spPr>
          <a:xfrm>
            <a:off x="632302" y="2559285"/>
            <a:ext cx="469560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The EOS is the phase space of accessible pressure-density points to a material, and is required to close the hydrodynamic equations.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The ‘principle </a:t>
            </a:r>
            <a:r>
              <a:rPr lang="en-GB" sz="2400" dirty="0" err="1">
                <a:latin typeface="FoundrySterling-Book"/>
              </a:rPr>
              <a:t>hugoniot</a:t>
            </a:r>
            <a:r>
              <a:rPr lang="en-GB" sz="2400" dirty="0">
                <a:latin typeface="FoundrySterling-Book"/>
              </a:rPr>
              <a:t>’ are the pressure-density states accessible when a material is shocked.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GB" sz="2400" dirty="0">
                <a:latin typeface="FoundrySterling-Book"/>
              </a:rPr>
              <a:t>Can consider Pressure-Density, or Shock Velocity-Particle Velocity.</a:t>
            </a:r>
            <a:endParaRPr lang="en-US" sz="2400" dirty="0">
              <a:latin typeface="FoundrySterling-Book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884312-818D-42DC-AF90-FA64A5480750}"/>
              </a:ext>
            </a:extLst>
          </p:cNvPr>
          <p:cNvGrpSpPr/>
          <p:nvPr/>
        </p:nvGrpSpPr>
        <p:grpSpPr>
          <a:xfrm>
            <a:off x="309046" y="55799"/>
            <a:ext cx="8092439" cy="5576085"/>
            <a:chOff x="-4136812" y="24634"/>
            <a:chExt cx="8092439" cy="5576085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EA51DD86-44A9-4F42-AF0A-FCD832AD48AC}"/>
                </a:ext>
              </a:extLst>
            </p:cNvPr>
            <p:cNvSpPr/>
            <p:nvPr/>
          </p:nvSpPr>
          <p:spPr>
            <a:xfrm rot="6103936">
              <a:off x="-3150501" y="-961677"/>
              <a:ext cx="5576085" cy="7548707"/>
            </a:xfrm>
            <a:prstGeom prst="arc">
              <a:avLst>
                <a:gd name="adj1" fmla="val 15959204"/>
                <a:gd name="adj2" fmla="val 18605583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6780E8-24CD-464B-9966-09CE8D559E67}"/>
                </a:ext>
              </a:extLst>
            </p:cNvPr>
            <p:cNvGrpSpPr/>
            <p:nvPr/>
          </p:nvGrpSpPr>
          <p:grpSpPr>
            <a:xfrm>
              <a:off x="1561265" y="2912533"/>
              <a:ext cx="2394362" cy="2495987"/>
              <a:chOff x="1561265" y="2912533"/>
              <a:chExt cx="2394362" cy="2495987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0985A19-28E1-45CB-B72A-5B9719D84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2912533"/>
                <a:ext cx="0" cy="245872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07CF24C-BFB2-4FB4-9F07-248A84F15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5371253"/>
                <a:ext cx="2323254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2C0AC4C-296D-44F1-853E-D1BB20992662}"/>
                  </a:ext>
                </a:extLst>
              </p:cNvPr>
              <p:cNvCxnSpPr/>
              <p:nvPr/>
            </p:nvCxnSpPr>
            <p:spPr>
              <a:xfrm flipV="1">
                <a:off x="1632373" y="3603413"/>
                <a:ext cx="1696720" cy="1767840"/>
              </a:xfrm>
              <a:prstGeom prst="line">
                <a:avLst/>
              </a:prstGeom>
              <a:ln>
                <a:prstDash val="dash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A6EA8D9-CA24-406B-8C1E-F4005CDE6CDA}"/>
                  </a:ext>
                </a:extLst>
              </p:cNvPr>
              <p:cNvSpPr/>
              <p:nvPr/>
            </p:nvSpPr>
            <p:spPr>
              <a:xfrm>
                <a:off x="3257985" y="3566146"/>
                <a:ext cx="142216" cy="1422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AB0AD16-CD8E-4EF3-B957-601AE992879E}"/>
                  </a:ext>
                </a:extLst>
              </p:cNvPr>
              <p:cNvSpPr/>
              <p:nvPr/>
            </p:nvSpPr>
            <p:spPr>
              <a:xfrm>
                <a:off x="1561265" y="5266304"/>
                <a:ext cx="142216" cy="1422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E95B7DC-9702-46BA-BF0D-64C12EA4C959}"/>
              </a:ext>
            </a:extLst>
          </p:cNvPr>
          <p:cNvSpPr txBox="1"/>
          <p:nvPr/>
        </p:nvSpPr>
        <p:spPr>
          <a:xfrm>
            <a:off x="6344819" y="5499187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Density, </a:t>
            </a:r>
            <a:r>
              <a:rPr lang="el-GR" dirty="0"/>
              <a:t>ρ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4C430-D12E-4372-BA8F-ABE872F34637}"/>
              </a:ext>
            </a:extLst>
          </p:cNvPr>
          <p:cNvSpPr txBox="1"/>
          <p:nvPr/>
        </p:nvSpPr>
        <p:spPr>
          <a:xfrm rot="16200000">
            <a:off x="4905728" y="3917613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Pressure, 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76A396-FDE6-4CB1-ABD3-0FCCA998EA3E}"/>
              </a:ext>
            </a:extLst>
          </p:cNvPr>
          <p:cNvSpPr/>
          <p:nvPr/>
        </p:nvSpPr>
        <p:spPr>
          <a:xfrm>
            <a:off x="0" y="891020"/>
            <a:ext cx="8640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oundrySterling-Book"/>
              </a:rPr>
              <a:t>Reference: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Forbes, J.W. (2012)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Shock Wave Compression of Condensed Matter.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Heidelberg: Springer International Publishing</a:t>
            </a:r>
          </a:p>
          <a:p>
            <a:pPr algn="ctr"/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5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6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Reference materials and impedance matching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1652EE-5B01-4850-A631-9F8894C8909F}"/>
              </a:ext>
            </a:extLst>
          </p:cNvPr>
          <p:cNvGrpSpPr/>
          <p:nvPr/>
        </p:nvGrpSpPr>
        <p:grpSpPr>
          <a:xfrm>
            <a:off x="266700" y="3122687"/>
            <a:ext cx="5113020" cy="816854"/>
            <a:chOff x="937258" y="2934609"/>
            <a:chExt cx="6583680" cy="25028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C3B41B-2E9F-4799-BB6D-66454F44746A}"/>
                </a:ext>
              </a:extLst>
            </p:cNvPr>
            <p:cNvSpPr/>
            <p:nvPr/>
          </p:nvSpPr>
          <p:spPr>
            <a:xfrm>
              <a:off x="937258" y="2934609"/>
              <a:ext cx="3291840" cy="250280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72F2FC-33A5-4DC7-B677-344DCB684414}"/>
                </a:ext>
              </a:extLst>
            </p:cNvPr>
            <p:cNvSpPr/>
            <p:nvPr/>
          </p:nvSpPr>
          <p:spPr>
            <a:xfrm>
              <a:off x="4229098" y="2934610"/>
              <a:ext cx="3291840" cy="25028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92EA28-7659-4BA8-9301-277154B5F877}"/>
                </a:ext>
              </a:extLst>
            </p:cNvPr>
            <p:cNvCxnSpPr>
              <a:cxnSpLocks/>
            </p:cNvCxnSpPr>
            <p:nvPr/>
          </p:nvCxnSpPr>
          <p:spPr>
            <a:xfrm>
              <a:off x="4229098" y="2934610"/>
              <a:ext cx="0" cy="2502809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271E05-5CE5-4966-B490-AC7213BC179D}"/>
                  </a:ext>
                </a:extLst>
              </p:cNvPr>
              <p:cNvSpPr txBox="1"/>
              <p:nvPr/>
            </p:nvSpPr>
            <p:spPr>
              <a:xfrm>
                <a:off x="5966301" y="2428676"/>
                <a:ext cx="2514600" cy="1682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Material 1 - Quartz</a:t>
                </a:r>
              </a:p>
              <a:p>
                <a:pPr algn="ctr"/>
                <a:endParaRPr lang="en-GB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Reference material – EOS well known.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Measure shock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𝑞𝑢𝑎𝑟𝑡𝑧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271E05-5CE5-4966-B490-AC7213BC1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01" y="2428676"/>
                <a:ext cx="2514600" cy="1682255"/>
              </a:xfrm>
              <a:prstGeom prst="rect">
                <a:avLst/>
              </a:prstGeom>
              <a:blipFill>
                <a:blip r:embed="rId2"/>
                <a:stretch>
                  <a:fillRect l="-1214" t="-1087" b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68445C-B209-40CB-908E-37A1F1C25658}"/>
                  </a:ext>
                </a:extLst>
              </p:cNvPr>
              <p:cNvSpPr txBox="1"/>
              <p:nvPr/>
            </p:nvSpPr>
            <p:spPr>
              <a:xfrm>
                <a:off x="5966301" y="4298915"/>
                <a:ext cx="2514600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Material 2 - Foam</a:t>
                </a:r>
              </a:p>
              <a:p>
                <a:pPr algn="ctr"/>
                <a:endParaRPr lang="en-GB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Material being studied – EOS unknown.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Measure shock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𝑓𝑜𝑎𝑚</m:t>
                        </m:r>
                      </m:sub>
                    </m:sSub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68445C-B209-40CB-908E-37A1F1C25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01" y="4298915"/>
                <a:ext cx="2514600" cy="2185214"/>
              </a:xfrm>
              <a:prstGeom prst="rect">
                <a:avLst/>
              </a:prstGeom>
              <a:blipFill>
                <a:blip r:embed="rId3"/>
                <a:stretch>
                  <a:fillRect l="-1214" t="-836" r="-7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483DAB-142E-4051-BA35-547B01FB2112}"/>
              </a:ext>
            </a:extLst>
          </p:cNvPr>
          <p:cNvCxnSpPr>
            <a:stCxn id="7" idx="0"/>
            <a:endCxn id="7" idx="2"/>
          </p:cNvCxnSpPr>
          <p:nvPr/>
        </p:nvCxnSpPr>
        <p:spPr>
          <a:xfrm>
            <a:off x="1544955" y="3122687"/>
            <a:ext cx="0" cy="81685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1C3710-78BD-4C31-8001-5E4A32A80F5B}"/>
              </a:ext>
            </a:extLst>
          </p:cNvPr>
          <p:cNvCxnSpPr/>
          <p:nvPr/>
        </p:nvCxnSpPr>
        <p:spPr>
          <a:xfrm>
            <a:off x="1332002" y="3018511"/>
            <a:ext cx="411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764B764-2F2A-4BB7-9B88-8B5DE9C24695}"/>
              </a:ext>
            </a:extLst>
          </p:cNvPr>
          <p:cNvSpPr/>
          <p:nvPr/>
        </p:nvSpPr>
        <p:spPr>
          <a:xfrm>
            <a:off x="1192134" y="2680319"/>
            <a:ext cx="70564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Shock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AFACB2-5F9D-421A-BBE1-8C432112647C}"/>
              </a:ext>
            </a:extLst>
          </p:cNvPr>
          <p:cNvSpPr/>
          <p:nvPr/>
        </p:nvSpPr>
        <p:spPr>
          <a:xfrm>
            <a:off x="466805" y="3223336"/>
            <a:ext cx="9831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Shocked quartz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D2D197-656E-484B-8735-A8415A3D45F1}"/>
              </a:ext>
            </a:extLst>
          </p:cNvPr>
          <p:cNvSpPr/>
          <p:nvPr/>
        </p:nvSpPr>
        <p:spPr>
          <a:xfrm>
            <a:off x="1601073" y="3213180"/>
            <a:ext cx="12257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Unshocked</a:t>
            </a:r>
            <a:r>
              <a:rPr lang="en-GB" dirty="0"/>
              <a:t> quartz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F4E24-5470-4385-A14A-7941239501B8}"/>
              </a:ext>
            </a:extLst>
          </p:cNvPr>
          <p:cNvSpPr/>
          <p:nvPr/>
        </p:nvSpPr>
        <p:spPr>
          <a:xfrm>
            <a:off x="3510927" y="3223335"/>
            <a:ext cx="12257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Unshocked</a:t>
            </a:r>
            <a:r>
              <a:rPr lang="en-GB" dirty="0"/>
              <a:t> foam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9CF481-2358-4315-9A0B-5DA8E6FA43C2}"/>
              </a:ext>
            </a:extLst>
          </p:cNvPr>
          <p:cNvGrpSpPr/>
          <p:nvPr/>
        </p:nvGrpSpPr>
        <p:grpSpPr>
          <a:xfrm>
            <a:off x="285591" y="4781703"/>
            <a:ext cx="5113020" cy="816854"/>
            <a:chOff x="937258" y="2934609"/>
            <a:chExt cx="6583680" cy="250281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AC88D5-C80F-43EA-B951-330B0DFF2BDE}"/>
                </a:ext>
              </a:extLst>
            </p:cNvPr>
            <p:cNvSpPr/>
            <p:nvPr/>
          </p:nvSpPr>
          <p:spPr>
            <a:xfrm>
              <a:off x="937258" y="2934609"/>
              <a:ext cx="3291840" cy="250280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A535A8-0290-4402-8FB2-9142CC67B6AB}"/>
                </a:ext>
              </a:extLst>
            </p:cNvPr>
            <p:cNvSpPr/>
            <p:nvPr/>
          </p:nvSpPr>
          <p:spPr>
            <a:xfrm>
              <a:off x="4229098" y="2934610"/>
              <a:ext cx="3291840" cy="25028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241B216-3995-48BF-9E9A-26C4773EBFF7}"/>
                </a:ext>
              </a:extLst>
            </p:cNvPr>
            <p:cNvCxnSpPr>
              <a:cxnSpLocks/>
            </p:cNvCxnSpPr>
            <p:nvPr/>
          </p:nvCxnSpPr>
          <p:spPr>
            <a:xfrm>
              <a:off x="4229098" y="2934610"/>
              <a:ext cx="0" cy="2502809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D1092C-3280-4CD1-A17C-AC3AFD0E5E46}"/>
              </a:ext>
            </a:extLst>
          </p:cNvPr>
          <p:cNvCxnSpPr>
            <a:cxnSpLocks/>
          </p:cNvCxnSpPr>
          <p:nvPr/>
        </p:nvCxnSpPr>
        <p:spPr>
          <a:xfrm>
            <a:off x="3849846" y="4781703"/>
            <a:ext cx="0" cy="81685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556737-1F6B-4BEA-8D1F-A3E4831451B3}"/>
              </a:ext>
            </a:extLst>
          </p:cNvPr>
          <p:cNvCxnSpPr/>
          <p:nvPr/>
        </p:nvCxnSpPr>
        <p:spPr>
          <a:xfrm>
            <a:off x="3669686" y="4677527"/>
            <a:ext cx="411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7C148F6-2582-45E7-8D47-7B122F9C6096}"/>
              </a:ext>
            </a:extLst>
          </p:cNvPr>
          <p:cNvSpPr/>
          <p:nvPr/>
        </p:nvSpPr>
        <p:spPr>
          <a:xfrm>
            <a:off x="3529818" y="4339335"/>
            <a:ext cx="70564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Shock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2BF87E-B498-4952-A588-0F6AE86165F6}"/>
              </a:ext>
            </a:extLst>
          </p:cNvPr>
          <p:cNvSpPr/>
          <p:nvPr/>
        </p:nvSpPr>
        <p:spPr>
          <a:xfrm>
            <a:off x="485696" y="4882352"/>
            <a:ext cx="9831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Shocked quartz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0068E1-0C5E-4F99-8D74-7CD26061AA2C}"/>
              </a:ext>
            </a:extLst>
          </p:cNvPr>
          <p:cNvSpPr/>
          <p:nvPr/>
        </p:nvSpPr>
        <p:spPr>
          <a:xfrm>
            <a:off x="1619964" y="4872196"/>
            <a:ext cx="12257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Relaxed quartz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8D7A45E-D106-4F37-98A9-D390928B1C8E}"/>
              </a:ext>
            </a:extLst>
          </p:cNvPr>
          <p:cNvSpPr/>
          <p:nvPr/>
        </p:nvSpPr>
        <p:spPr>
          <a:xfrm>
            <a:off x="2916967" y="4872195"/>
            <a:ext cx="12257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Shocked foam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7420BA-96A6-4027-B3BC-9BFBCD31A119}"/>
              </a:ext>
            </a:extLst>
          </p:cNvPr>
          <p:cNvCxnSpPr/>
          <p:nvPr/>
        </p:nvCxnSpPr>
        <p:spPr>
          <a:xfrm>
            <a:off x="1528217" y="4781703"/>
            <a:ext cx="0" cy="81685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96B82A9-15DF-4DB8-BEE2-882175E1EF55}"/>
              </a:ext>
            </a:extLst>
          </p:cNvPr>
          <p:cNvCxnSpPr>
            <a:cxnSpLocks/>
          </p:cNvCxnSpPr>
          <p:nvPr/>
        </p:nvCxnSpPr>
        <p:spPr>
          <a:xfrm flipH="1">
            <a:off x="1307882" y="4672412"/>
            <a:ext cx="411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C7891CF-7DE6-4B46-8332-71B706B9474B}"/>
              </a:ext>
            </a:extLst>
          </p:cNvPr>
          <p:cNvSpPr/>
          <p:nvPr/>
        </p:nvSpPr>
        <p:spPr>
          <a:xfrm>
            <a:off x="674233" y="4339335"/>
            <a:ext cx="170796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Rarefaction wave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22DAE9-76D2-4872-B741-675038DCA711}"/>
              </a:ext>
            </a:extLst>
          </p:cNvPr>
          <p:cNvSpPr/>
          <p:nvPr/>
        </p:nvSpPr>
        <p:spPr>
          <a:xfrm>
            <a:off x="4081166" y="4872194"/>
            <a:ext cx="12257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Unshocked</a:t>
            </a:r>
            <a:r>
              <a:rPr lang="en-GB" dirty="0"/>
              <a:t> foam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77A89-1D4C-4BCF-B31D-1638B2659078}"/>
              </a:ext>
            </a:extLst>
          </p:cNvPr>
          <p:cNvSpPr/>
          <p:nvPr/>
        </p:nvSpPr>
        <p:spPr>
          <a:xfrm>
            <a:off x="0" y="891020"/>
            <a:ext cx="8640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oundrySterling-Book"/>
              </a:rPr>
              <a:t>Reference: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Forbes, J.W. (2012)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Shock Wave Compression of Condensed Matter.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Heidelberg: Springer International Publishing</a:t>
            </a:r>
          </a:p>
          <a:p>
            <a:pPr algn="ctr"/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7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7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Reference materials and impedance matching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F0731A-1DA4-4589-A557-305AA4726514}"/>
              </a:ext>
            </a:extLst>
          </p:cNvPr>
          <p:cNvGrpSpPr/>
          <p:nvPr/>
        </p:nvGrpSpPr>
        <p:grpSpPr>
          <a:xfrm>
            <a:off x="-9815092" y="-3882559"/>
            <a:ext cx="14001914" cy="10342946"/>
            <a:chOff x="-6353035" y="-1993607"/>
            <a:chExt cx="10409126" cy="7689022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7672566-5894-49AE-B724-EF028051A848}"/>
                </a:ext>
              </a:extLst>
            </p:cNvPr>
            <p:cNvSpPr/>
            <p:nvPr/>
          </p:nvSpPr>
          <p:spPr>
            <a:xfrm rot="6103936">
              <a:off x="-4992983" y="-3353659"/>
              <a:ext cx="7689022" cy="10409126"/>
            </a:xfrm>
            <a:prstGeom prst="arc">
              <a:avLst>
                <a:gd name="adj1" fmla="val 16993937"/>
                <a:gd name="adj2" fmla="val 18605583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80549B-D927-423A-938F-344E403CBA1C}"/>
                </a:ext>
              </a:extLst>
            </p:cNvPr>
            <p:cNvGrpSpPr/>
            <p:nvPr/>
          </p:nvGrpSpPr>
          <p:grpSpPr>
            <a:xfrm>
              <a:off x="1632373" y="2912533"/>
              <a:ext cx="2323254" cy="2458720"/>
              <a:chOff x="1632373" y="2912533"/>
              <a:chExt cx="2323254" cy="245872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46A22B-5FBA-403B-BF43-02C56B489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2912533"/>
                <a:ext cx="0" cy="245872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851C8BF-4F43-4FBF-A6AB-0493EDC38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5371253"/>
                <a:ext cx="2323254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5A96481-5A1D-410A-BF04-89FC0CB4FAC0}"/>
              </a:ext>
            </a:extLst>
          </p:cNvPr>
          <p:cNvSpPr txBox="1"/>
          <p:nvPr/>
        </p:nvSpPr>
        <p:spPr>
          <a:xfrm>
            <a:off x="1652285" y="6015747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Particle velocity, 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BB6EE-1D0D-4F7F-983E-5668A7F56AE3}"/>
              </a:ext>
            </a:extLst>
          </p:cNvPr>
          <p:cNvSpPr txBox="1"/>
          <p:nvPr/>
        </p:nvSpPr>
        <p:spPr>
          <a:xfrm rot="16200000">
            <a:off x="-254790" y="3991891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Pressure, 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F07180-CC88-4AEF-B54D-264E39361309}"/>
              </a:ext>
            </a:extLst>
          </p:cNvPr>
          <p:cNvSpPr txBox="1"/>
          <p:nvPr/>
        </p:nvSpPr>
        <p:spPr>
          <a:xfrm>
            <a:off x="3358543" y="3991890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8B046-55C1-415D-A9E5-E56A7FF1C879}"/>
              </a:ext>
            </a:extLst>
          </p:cNvPr>
          <p:cNvSpPr txBox="1"/>
          <p:nvPr/>
        </p:nvSpPr>
        <p:spPr>
          <a:xfrm>
            <a:off x="4998024" y="2720167"/>
            <a:ext cx="3204373" cy="122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dirty="0"/>
              <a:t>Known Quartz EOS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GB" dirty="0"/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15433D-5C33-4600-BB78-F9812B8C61A3}"/>
              </a:ext>
            </a:extLst>
          </p:cNvPr>
          <p:cNvSpPr/>
          <p:nvPr/>
        </p:nvSpPr>
        <p:spPr>
          <a:xfrm>
            <a:off x="0" y="891020"/>
            <a:ext cx="8640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oundrySterling-Book"/>
              </a:rPr>
              <a:t>Reference: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Forbes, J.W. (2012)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Shock Wave Compression of Condensed Matter.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Heidelberg: Springer International Publishing</a:t>
            </a:r>
          </a:p>
          <a:p>
            <a:pPr algn="ctr"/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2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8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Reference materials and impedance matching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F0731A-1DA4-4589-A557-305AA4726514}"/>
              </a:ext>
            </a:extLst>
          </p:cNvPr>
          <p:cNvGrpSpPr/>
          <p:nvPr/>
        </p:nvGrpSpPr>
        <p:grpSpPr>
          <a:xfrm>
            <a:off x="-9815092" y="-3882559"/>
            <a:ext cx="14001914" cy="10342946"/>
            <a:chOff x="-6353035" y="-1993607"/>
            <a:chExt cx="10409126" cy="7689022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7672566-5894-49AE-B724-EF028051A848}"/>
                </a:ext>
              </a:extLst>
            </p:cNvPr>
            <p:cNvSpPr/>
            <p:nvPr/>
          </p:nvSpPr>
          <p:spPr>
            <a:xfrm rot="6103936">
              <a:off x="-4992983" y="-3353659"/>
              <a:ext cx="7689022" cy="10409126"/>
            </a:xfrm>
            <a:prstGeom prst="arc">
              <a:avLst>
                <a:gd name="adj1" fmla="val 16993937"/>
                <a:gd name="adj2" fmla="val 18605583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80549B-D927-423A-938F-344E403CBA1C}"/>
                </a:ext>
              </a:extLst>
            </p:cNvPr>
            <p:cNvGrpSpPr/>
            <p:nvPr/>
          </p:nvGrpSpPr>
          <p:grpSpPr>
            <a:xfrm>
              <a:off x="1624810" y="2912533"/>
              <a:ext cx="2330817" cy="2465790"/>
              <a:chOff x="1624810" y="2912533"/>
              <a:chExt cx="2330817" cy="246579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46A22B-5FBA-403B-BF43-02C56B489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2912533"/>
                <a:ext cx="0" cy="245872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851C8BF-4F43-4FBF-A6AB-0493EDC38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5371253"/>
                <a:ext cx="2323254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5856976-DFA1-4B4F-93E2-43A34C529835}"/>
                  </a:ext>
                </a:extLst>
              </p:cNvPr>
              <p:cNvCxnSpPr>
                <a:cxnSpLocks/>
                <a:stCxn id="14" idx="2"/>
              </p:cNvCxnSpPr>
              <p:nvPr/>
            </p:nvCxnSpPr>
            <p:spPr>
              <a:xfrm flipV="1">
                <a:off x="1624810" y="4030995"/>
                <a:ext cx="2082615" cy="1347328"/>
              </a:xfrm>
              <a:prstGeom prst="line">
                <a:avLst/>
              </a:prstGeom>
              <a:ln>
                <a:prstDash val="dash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5A96481-5A1D-410A-BF04-89FC0CB4FAC0}"/>
              </a:ext>
            </a:extLst>
          </p:cNvPr>
          <p:cNvSpPr txBox="1"/>
          <p:nvPr/>
        </p:nvSpPr>
        <p:spPr>
          <a:xfrm>
            <a:off x="1652285" y="6015747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Particle velocity, 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BB6EE-1D0D-4F7F-983E-5668A7F56AE3}"/>
              </a:ext>
            </a:extLst>
          </p:cNvPr>
          <p:cNvSpPr txBox="1"/>
          <p:nvPr/>
        </p:nvSpPr>
        <p:spPr>
          <a:xfrm rot="16200000">
            <a:off x="-254790" y="3991891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Pressure, 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F07180-CC88-4AEF-B54D-264E39361309}"/>
              </a:ext>
            </a:extLst>
          </p:cNvPr>
          <p:cNvSpPr txBox="1"/>
          <p:nvPr/>
        </p:nvSpPr>
        <p:spPr>
          <a:xfrm>
            <a:off x="3358543" y="3991890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B36731-AFDC-415D-B218-96ECA0F8DB32}"/>
              </a:ext>
            </a:extLst>
          </p:cNvPr>
          <p:cNvSpPr txBox="1"/>
          <p:nvPr/>
        </p:nvSpPr>
        <p:spPr>
          <a:xfrm>
            <a:off x="2017490" y="4853477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8B046-55C1-415D-A9E5-E56A7FF1C879}"/>
                  </a:ext>
                </a:extLst>
              </p:cNvPr>
              <p:cNvSpPr txBox="1"/>
              <p:nvPr/>
            </p:nvSpPr>
            <p:spPr>
              <a:xfrm>
                <a:off x="4998024" y="2720167"/>
                <a:ext cx="3204373" cy="2044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Known Quartz EOS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Quartz Rayleigh line (gradient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𝑞𝑢𝑎𝑟𝑡𝑧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𝑞𝑢𝑎𝑟𝑡𝑧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8B046-55C1-415D-A9E5-E56A7FF1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024" y="2720167"/>
                <a:ext cx="3204373" cy="2044278"/>
              </a:xfrm>
              <a:prstGeom prst="rect">
                <a:avLst/>
              </a:prstGeom>
              <a:blipFill>
                <a:blip r:embed="rId2"/>
                <a:stretch>
                  <a:fillRect l="-13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ADC7AD2-82E4-4816-85F1-D635084FBCF5}"/>
              </a:ext>
            </a:extLst>
          </p:cNvPr>
          <p:cNvSpPr/>
          <p:nvPr/>
        </p:nvSpPr>
        <p:spPr>
          <a:xfrm>
            <a:off x="0" y="891020"/>
            <a:ext cx="8640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oundrySterling-Book"/>
              </a:rPr>
              <a:t>Reference: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Forbes, J.W. (2012)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Shock Wave Compression of Condensed Matter.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Heidelberg: Springer International Publishing</a:t>
            </a:r>
          </a:p>
          <a:p>
            <a:pPr algn="ctr"/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0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D50DD-728B-4A97-BE4D-6193B2A49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CDE-5D11-4C15-A795-700703F147F7}" type="slidenum">
              <a:rPr lang="en-GB" smtClean="0"/>
              <a:pPr/>
              <a:t>9</a:t>
            </a:fld>
            <a:r>
              <a:rPr lang="en-GB"/>
              <a:t> |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B5B1-DDC4-44C4-A77F-94C81A97B3BD}"/>
              </a:ext>
            </a:extLst>
          </p:cNvPr>
          <p:cNvSpPr txBox="1"/>
          <p:nvPr/>
        </p:nvSpPr>
        <p:spPr>
          <a:xfrm>
            <a:off x="632302" y="1293220"/>
            <a:ext cx="69876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Reference materials and impedance matching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F0731A-1DA4-4589-A557-305AA4726514}"/>
              </a:ext>
            </a:extLst>
          </p:cNvPr>
          <p:cNvGrpSpPr/>
          <p:nvPr/>
        </p:nvGrpSpPr>
        <p:grpSpPr>
          <a:xfrm>
            <a:off x="-9815092" y="-3882559"/>
            <a:ext cx="14001914" cy="10342946"/>
            <a:chOff x="-6353035" y="-1993607"/>
            <a:chExt cx="10409126" cy="7689022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7672566-5894-49AE-B724-EF028051A848}"/>
                </a:ext>
              </a:extLst>
            </p:cNvPr>
            <p:cNvSpPr/>
            <p:nvPr/>
          </p:nvSpPr>
          <p:spPr>
            <a:xfrm rot="6103936">
              <a:off x="-4992983" y="-3353659"/>
              <a:ext cx="7689022" cy="10409126"/>
            </a:xfrm>
            <a:prstGeom prst="arc">
              <a:avLst>
                <a:gd name="adj1" fmla="val 16993937"/>
                <a:gd name="adj2" fmla="val 18605583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80549B-D927-423A-938F-344E403CBA1C}"/>
                </a:ext>
              </a:extLst>
            </p:cNvPr>
            <p:cNvGrpSpPr/>
            <p:nvPr/>
          </p:nvGrpSpPr>
          <p:grpSpPr>
            <a:xfrm>
              <a:off x="1624810" y="2912533"/>
              <a:ext cx="2330817" cy="2465790"/>
              <a:chOff x="1624810" y="2912533"/>
              <a:chExt cx="2330817" cy="246579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46A22B-5FBA-403B-BF43-02C56B489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2912533"/>
                <a:ext cx="0" cy="245872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851C8BF-4F43-4FBF-A6AB-0493EDC38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373" y="5371253"/>
                <a:ext cx="2323254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5856976-DFA1-4B4F-93E2-43A34C529835}"/>
                  </a:ext>
                </a:extLst>
              </p:cNvPr>
              <p:cNvCxnSpPr>
                <a:cxnSpLocks/>
                <a:stCxn id="14" idx="2"/>
                <a:endCxn id="19" idx="7"/>
              </p:cNvCxnSpPr>
              <p:nvPr/>
            </p:nvCxnSpPr>
            <p:spPr>
              <a:xfrm flipV="1">
                <a:off x="1624810" y="4407088"/>
                <a:ext cx="1501274" cy="971235"/>
              </a:xfrm>
              <a:prstGeom prst="line">
                <a:avLst/>
              </a:prstGeom>
              <a:ln>
                <a:prstDash val="dash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EB85181-A682-4ACE-9931-36BC26457B4C}"/>
                  </a:ext>
                </a:extLst>
              </p:cNvPr>
              <p:cNvSpPr/>
              <p:nvPr/>
            </p:nvSpPr>
            <p:spPr>
              <a:xfrm>
                <a:off x="3004695" y="4386261"/>
                <a:ext cx="142216" cy="1422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5A96481-5A1D-410A-BF04-89FC0CB4FAC0}"/>
              </a:ext>
            </a:extLst>
          </p:cNvPr>
          <p:cNvSpPr txBox="1"/>
          <p:nvPr/>
        </p:nvSpPr>
        <p:spPr>
          <a:xfrm>
            <a:off x="1652285" y="6015747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Particle velocity, 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BB6EE-1D0D-4F7F-983E-5668A7F56AE3}"/>
              </a:ext>
            </a:extLst>
          </p:cNvPr>
          <p:cNvSpPr txBox="1"/>
          <p:nvPr/>
        </p:nvSpPr>
        <p:spPr>
          <a:xfrm rot="16200000">
            <a:off x="-254790" y="3991891"/>
            <a:ext cx="1790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Pressure, 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F07180-CC88-4AEF-B54D-264E39361309}"/>
              </a:ext>
            </a:extLst>
          </p:cNvPr>
          <p:cNvSpPr txBox="1"/>
          <p:nvPr/>
        </p:nvSpPr>
        <p:spPr>
          <a:xfrm>
            <a:off x="3358543" y="3991890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B36731-AFDC-415D-B218-96ECA0F8DB32}"/>
              </a:ext>
            </a:extLst>
          </p:cNvPr>
          <p:cNvSpPr txBox="1"/>
          <p:nvPr/>
        </p:nvSpPr>
        <p:spPr>
          <a:xfrm>
            <a:off x="2017490" y="4853477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C99DE4-CF05-4FF8-B726-E7A3BB6AF9AC}"/>
              </a:ext>
            </a:extLst>
          </p:cNvPr>
          <p:cNvSpPr txBox="1"/>
          <p:nvPr/>
        </p:nvSpPr>
        <p:spPr>
          <a:xfrm>
            <a:off x="2963832" y="4550412"/>
            <a:ext cx="2009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8B046-55C1-415D-A9E5-E56A7FF1C879}"/>
                  </a:ext>
                </a:extLst>
              </p:cNvPr>
              <p:cNvSpPr txBox="1"/>
              <p:nvPr/>
            </p:nvSpPr>
            <p:spPr>
              <a:xfrm>
                <a:off x="4998024" y="2720167"/>
                <a:ext cx="3204373" cy="2436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Known Quartz EOS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/>
                  <a:t>Quartz Rayleigh line (gradient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𝑞𝑢𝑎𝑟𝑡𝑧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𝑞𝑢𝑎𝑟𝑡𝑧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>
                    <a:solidFill>
                      <a:srgbClr val="FF0000"/>
                    </a:solidFill>
                  </a:rPr>
                  <a:t>Shocked Quartz state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8B046-55C1-415D-A9E5-E56A7FF1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024" y="2720167"/>
                <a:ext cx="3204373" cy="2436693"/>
              </a:xfrm>
              <a:prstGeom prst="rect">
                <a:avLst/>
              </a:prstGeom>
              <a:blipFill>
                <a:blip r:embed="rId2"/>
                <a:stretch>
                  <a:fillRect l="-13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319B844-53D2-42E0-8324-0412A1F6D8AB}"/>
              </a:ext>
            </a:extLst>
          </p:cNvPr>
          <p:cNvSpPr/>
          <p:nvPr/>
        </p:nvSpPr>
        <p:spPr>
          <a:xfrm>
            <a:off x="0" y="891020"/>
            <a:ext cx="8640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oundrySterling-Book"/>
              </a:rPr>
              <a:t>Reference: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Forbes, J.W. (2012)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Shock Wave Compression of Condensed Matter.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Heidelberg: Springer International Publishing</a:t>
            </a:r>
          </a:p>
          <a:p>
            <a:pPr algn="ctr"/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6069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</TotalTime>
  <Words>1490</Words>
  <Application>Microsoft Office PowerPoint</Application>
  <PresentationFormat>Custom</PresentationFormat>
  <Paragraphs>276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DengXian</vt:lpstr>
      <vt:lpstr>Arial</vt:lpstr>
      <vt:lpstr>Calibri</vt:lpstr>
      <vt:lpstr>Calibri (Body)</vt:lpstr>
      <vt:lpstr>Cambria Math</vt:lpstr>
      <vt:lpstr>FoundrySterling-Book</vt:lpstr>
      <vt:lpstr>Times New Roman</vt:lpstr>
      <vt:lpstr>Opening slide</vt:lpstr>
      <vt:lpstr>Opening slide alternative</vt:lpstr>
      <vt:lpstr>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Robert Paddock</cp:lastModifiedBy>
  <cp:revision>335</cp:revision>
  <dcterms:created xsi:type="dcterms:W3CDTF">2014-03-20T14:30:16Z</dcterms:created>
  <dcterms:modified xsi:type="dcterms:W3CDTF">2022-09-19T18:01:59Z</dcterms:modified>
</cp:coreProperties>
</file>