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4" r:id="rId1"/>
  </p:sldMasterIdLst>
  <p:notesMasterIdLst>
    <p:notesMasterId r:id="rId19"/>
  </p:notesMasterIdLst>
  <p:sldIdLst>
    <p:sldId id="256" r:id="rId2"/>
    <p:sldId id="277" r:id="rId3"/>
    <p:sldId id="259" r:id="rId4"/>
    <p:sldId id="261" r:id="rId5"/>
    <p:sldId id="262" r:id="rId6"/>
    <p:sldId id="265" r:id="rId7"/>
    <p:sldId id="294" r:id="rId8"/>
    <p:sldId id="289" r:id="rId9"/>
    <p:sldId id="295" r:id="rId10"/>
    <p:sldId id="293" r:id="rId11"/>
    <p:sldId id="292" r:id="rId12"/>
    <p:sldId id="286" r:id="rId13"/>
    <p:sldId id="284" r:id="rId14"/>
    <p:sldId id="285" r:id="rId15"/>
    <p:sldId id="288" r:id="rId16"/>
    <p:sldId id="287"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327"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4280A-7D78-4E1E-A842-5B7AEA02DA90}" type="datetimeFigureOut">
              <a:rPr lang="en-IN" smtClean="0"/>
              <a:t>22-09-2022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040FE-D836-4BF7-A5BC-FE79BFD497A7}" type="slidenum">
              <a:rPr lang="en-IN" smtClean="0"/>
              <a:t>‹#›</a:t>
            </a:fld>
            <a:endParaRPr lang="en-IN"/>
          </a:p>
        </p:txBody>
      </p:sp>
    </p:spTree>
    <p:extLst>
      <p:ext uri="{BB962C8B-B14F-4D97-AF65-F5344CB8AC3E}">
        <p14:creationId xmlns:p14="http://schemas.microsoft.com/office/powerpoint/2010/main" val="368096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c975a37d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c975a37d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50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c975a37d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c975a37d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16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c975a37d5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fc975a37d5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458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c975a37d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c975a37d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2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c975a37d5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c975a37d5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194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c975a37d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c975a37d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150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354D-DA0D-FBE7-CEDC-FB003ECF3E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EC8C883-2764-323C-925D-58DC3B3DD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5C847E3-0751-8C0E-ADF0-DB86D7A772F0}"/>
              </a:ext>
            </a:extLst>
          </p:cNvPr>
          <p:cNvSpPr>
            <a:spLocks noGrp="1"/>
          </p:cNvSpPr>
          <p:nvPr>
            <p:ph type="dt" sz="half" idx="10"/>
          </p:nvPr>
        </p:nvSpPr>
        <p:spPr/>
        <p:txBody>
          <a:bodyPr/>
          <a:lstStyle/>
          <a:p>
            <a:r>
              <a:rPr lang="en-US"/>
              <a:t>22-09-2022</a:t>
            </a:r>
            <a:endParaRPr lang="en-IN" dirty="0"/>
          </a:p>
        </p:txBody>
      </p:sp>
      <p:sp>
        <p:nvSpPr>
          <p:cNvPr id="5" name="Footer Placeholder 4">
            <a:extLst>
              <a:ext uri="{FF2B5EF4-FFF2-40B4-BE49-F238E27FC236}">
                <a16:creationId xmlns:a16="http://schemas.microsoft.com/office/drawing/2014/main" id="{51420692-3C58-2BBA-5A2D-7DE435298B44}"/>
              </a:ext>
            </a:extLst>
          </p:cNvPr>
          <p:cNvSpPr>
            <a:spLocks noGrp="1"/>
          </p:cNvSpPr>
          <p:nvPr>
            <p:ph type="ftr" sz="quarter" idx="11"/>
          </p:nvPr>
        </p:nvSpPr>
        <p:spPr/>
        <p:txBody>
          <a:bodyPr/>
          <a:lstStyle/>
          <a:p>
            <a:r>
              <a:rPr lang="en-US" dirty="0"/>
              <a:t>Pawan Suthar</a:t>
            </a:r>
            <a:endParaRPr lang="en-IN" dirty="0"/>
          </a:p>
        </p:txBody>
      </p:sp>
      <p:sp>
        <p:nvSpPr>
          <p:cNvPr id="6" name="Slide Number Placeholder 5">
            <a:extLst>
              <a:ext uri="{FF2B5EF4-FFF2-40B4-BE49-F238E27FC236}">
                <a16:creationId xmlns:a16="http://schemas.microsoft.com/office/drawing/2014/main" id="{43195A65-58F1-D826-F2F8-FFB793F0DE65}"/>
              </a:ext>
            </a:extLst>
          </p:cNvPr>
          <p:cNvSpPr>
            <a:spLocks noGrp="1"/>
          </p:cNvSpPr>
          <p:nvPr>
            <p:ph type="sldNum" sz="quarter" idx="12"/>
          </p:nvPr>
        </p:nvSpPr>
        <p:spPr>
          <a:xfrm>
            <a:off x="10094976" y="6590220"/>
            <a:ext cx="1324864" cy="278003"/>
          </a:xfrm>
        </p:spPr>
        <p:txBody>
          <a:bodyPr/>
          <a:lstStyle/>
          <a:p>
            <a:fld id="{05B9AD8F-D28F-4C5A-B1B1-BEB3CAA20191}" type="slidenum">
              <a:rPr lang="en-IN" smtClean="0"/>
              <a:t>‹#›</a:t>
            </a:fld>
            <a:endParaRPr lang="en-IN" dirty="0"/>
          </a:p>
        </p:txBody>
      </p:sp>
    </p:spTree>
    <p:extLst>
      <p:ext uri="{BB962C8B-B14F-4D97-AF65-F5344CB8AC3E}">
        <p14:creationId xmlns:p14="http://schemas.microsoft.com/office/powerpoint/2010/main" val="384937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2B1B-B548-895D-5D93-7931935D54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365ACFD-44B2-7BCC-0E24-BAF953F9E7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82E23E-29F3-632F-B182-BB4B3FDEB179}"/>
              </a:ext>
            </a:extLst>
          </p:cNvPr>
          <p:cNvSpPr>
            <a:spLocks noGrp="1"/>
          </p:cNvSpPr>
          <p:nvPr>
            <p:ph type="dt" sz="half" idx="10"/>
          </p:nvPr>
        </p:nvSpPr>
        <p:spPr/>
        <p:txBody>
          <a:bodyPr/>
          <a:lstStyle/>
          <a:p>
            <a:r>
              <a:rPr lang="en-US"/>
              <a:t>22-09-2022</a:t>
            </a:r>
            <a:endParaRPr lang="en-IN" dirty="0"/>
          </a:p>
        </p:txBody>
      </p:sp>
      <p:sp>
        <p:nvSpPr>
          <p:cNvPr id="5" name="Footer Placeholder 4">
            <a:extLst>
              <a:ext uri="{FF2B5EF4-FFF2-40B4-BE49-F238E27FC236}">
                <a16:creationId xmlns:a16="http://schemas.microsoft.com/office/drawing/2014/main" id="{34D4EE37-7A17-914F-6726-D5C6D9AEC3E7}"/>
              </a:ext>
            </a:extLst>
          </p:cNvPr>
          <p:cNvSpPr>
            <a:spLocks noGrp="1"/>
          </p:cNvSpPr>
          <p:nvPr>
            <p:ph type="ftr" sz="quarter" idx="11"/>
          </p:nvPr>
        </p:nvSpPr>
        <p:spPr/>
        <p:txBody>
          <a:bodyPr/>
          <a:lstStyle/>
          <a:p>
            <a:r>
              <a:rPr lang="en-IN"/>
              <a:t>Pawan Suthar</a:t>
            </a:r>
            <a:endParaRPr lang="en-IN" dirty="0"/>
          </a:p>
        </p:txBody>
      </p:sp>
      <p:sp>
        <p:nvSpPr>
          <p:cNvPr id="6" name="Slide Number Placeholder 5">
            <a:extLst>
              <a:ext uri="{FF2B5EF4-FFF2-40B4-BE49-F238E27FC236}">
                <a16:creationId xmlns:a16="http://schemas.microsoft.com/office/drawing/2014/main" id="{8E31FB1A-B31A-9E04-A67E-BBB687FA51E3}"/>
              </a:ext>
            </a:extLst>
          </p:cNvPr>
          <p:cNvSpPr>
            <a:spLocks noGrp="1"/>
          </p:cNvSpPr>
          <p:nvPr>
            <p:ph type="sldNum" sz="quarter" idx="12"/>
          </p:nvPr>
        </p:nvSpPr>
        <p:spPr/>
        <p:txBody>
          <a:bodyPr/>
          <a:lstStyle/>
          <a:p>
            <a:fld id="{8594840D-CBCE-4146-9673-100708174FFD}" type="slidenum">
              <a:rPr lang="en-IN" smtClean="0"/>
              <a:pPr/>
              <a:t>‹#›</a:t>
            </a:fld>
            <a:endParaRPr lang="en-IN"/>
          </a:p>
        </p:txBody>
      </p:sp>
    </p:spTree>
    <p:extLst>
      <p:ext uri="{BB962C8B-B14F-4D97-AF65-F5344CB8AC3E}">
        <p14:creationId xmlns:p14="http://schemas.microsoft.com/office/powerpoint/2010/main" val="266064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2E24C-3E8D-E5FF-A20F-3984F22FA3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C9868BE-F154-3DB1-1D0A-C922DDBC1E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2FDFFFC-F83A-3F72-3C69-482592FFC57D}"/>
              </a:ext>
            </a:extLst>
          </p:cNvPr>
          <p:cNvSpPr>
            <a:spLocks noGrp="1"/>
          </p:cNvSpPr>
          <p:nvPr>
            <p:ph type="dt" sz="half" idx="10"/>
          </p:nvPr>
        </p:nvSpPr>
        <p:spPr/>
        <p:txBody>
          <a:bodyPr/>
          <a:lstStyle/>
          <a:p>
            <a:r>
              <a:rPr lang="en-US"/>
              <a:t>22-09-2022</a:t>
            </a:r>
            <a:endParaRPr lang="en-IN" dirty="0"/>
          </a:p>
        </p:txBody>
      </p:sp>
      <p:sp>
        <p:nvSpPr>
          <p:cNvPr id="5" name="Footer Placeholder 4">
            <a:extLst>
              <a:ext uri="{FF2B5EF4-FFF2-40B4-BE49-F238E27FC236}">
                <a16:creationId xmlns:a16="http://schemas.microsoft.com/office/drawing/2014/main" id="{B8A47F94-0506-B04C-3F07-8FD113A0CAA8}"/>
              </a:ext>
            </a:extLst>
          </p:cNvPr>
          <p:cNvSpPr>
            <a:spLocks noGrp="1"/>
          </p:cNvSpPr>
          <p:nvPr>
            <p:ph type="ftr" sz="quarter" idx="11"/>
          </p:nvPr>
        </p:nvSpPr>
        <p:spPr/>
        <p:txBody>
          <a:bodyPr/>
          <a:lstStyle/>
          <a:p>
            <a:r>
              <a:rPr lang="en-IN"/>
              <a:t>Pawan Suthar</a:t>
            </a:r>
            <a:endParaRPr lang="en-IN" dirty="0"/>
          </a:p>
        </p:txBody>
      </p:sp>
      <p:sp>
        <p:nvSpPr>
          <p:cNvPr id="6" name="Slide Number Placeholder 5">
            <a:extLst>
              <a:ext uri="{FF2B5EF4-FFF2-40B4-BE49-F238E27FC236}">
                <a16:creationId xmlns:a16="http://schemas.microsoft.com/office/drawing/2014/main" id="{1E1C3528-AB2E-AF61-00F5-CCBD1FA262CD}"/>
              </a:ext>
            </a:extLst>
          </p:cNvPr>
          <p:cNvSpPr>
            <a:spLocks noGrp="1"/>
          </p:cNvSpPr>
          <p:nvPr>
            <p:ph type="sldNum" sz="quarter" idx="12"/>
          </p:nvPr>
        </p:nvSpPr>
        <p:spPr/>
        <p:txBody>
          <a:bodyPr/>
          <a:lstStyle/>
          <a:p>
            <a:fld id="{8594840D-CBCE-4146-9673-100708174FFD}" type="slidenum">
              <a:rPr lang="en-IN" smtClean="0"/>
              <a:pPr/>
              <a:t>‹#›</a:t>
            </a:fld>
            <a:endParaRPr lang="en-IN"/>
          </a:p>
        </p:txBody>
      </p:sp>
    </p:spTree>
    <p:extLst>
      <p:ext uri="{BB962C8B-B14F-4D97-AF65-F5344CB8AC3E}">
        <p14:creationId xmlns:p14="http://schemas.microsoft.com/office/powerpoint/2010/main" val="135253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1485EF-3360-5616-7030-0F10342D6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80EACF-A736-D57E-8154-4316089D1406}"/>
              </a:ext>
            </a:extLst>
          </p:cNvPr>
          <p:cNvSpPr>
            <a:spLocks noGrp="1"/>
          </p:cNvSpPr>
          <p:nvPr>
            <p:ph type="dt" sz="half" idx="10"/>
          </p:nvPr>
        </p:nvSpPr>
        <p:spPr/>
        <p:txBody>
          <a:bodyPr/>
          <a:lstStyle/>
          <a:p>
            <a:r>
              <a:rPr lang="en-US"/>
              <a:t>22-09-2022</a:t>
            </a:r>
            <a:endParaRPr lang="en-IN" dirty="0"/>
          </a:p>
        </p:txBody>
      </p:sp>
      <p:sp>
        <p:nvSpPr>
          <p:cNvPr id="5" name="Footer Placeholder 4">
            <a:extLst>
              <a:ext uri="{FF2B5EF4-FFF2-40B4-BE49-F238E27FC236}">
                <a16:creationId xmlns:a16="http://schemas.microsoft.com/office/drawing/2014/main" id="{3B3CA0B8-561C-AC69-15EA-FAAEFC35E904}"/>
              </a:ext>
            </a:extLst>
          </p:cNvPr>
          <p:cNvSpPr>
            <a:spLocks noGrp="1"/>
          </p:cNvSpPr>
          <p:nvPr>
            <p:ph type="ftr" sz="quarter" idx="11"/>
          </p:nvPr>
        </p:nvSpPr>
        <p:spPr/>
        <p:txBody>
          <a:bodyPr/>
          <a:lstStyle/>
          <a:p>
            <a:r>
              <a:rPr lang="en-IN"/>
              <a:t>Pawan Suthar</a:t>
            </a:r>
            <a:endParaRPr lang="en-IN" dirty="0"/>
          </a:p>
        </p:txBody>
      </p:sp>
      <p:sp>
        <p:nvSpPr>
          <p:cNvPr id="6" name="Slide Number Placeholder 5">
            <a:extLst>
              <a:ext uri="{FF2B5EF4-FFF2-40B4-BE49-F238E27FC236}">
                <a16:creationId xmlns:a16="http://schemas.microsoft.com/office/drawing/2014/main" id="{F9E113AC-4B8E-E18F-D1F4-057BDC63C94B}"/>
              </a:ext>
            </a:extLst>
          </p:cNvPr>
          <p:cNvSpPr>
            <a:spLocks noGrp="1"/>
          </p:cNvSpPr>
          <p:nvPr>
            <p:ph type="sldNum" sz="quarter" idx="12"/>
          </p:nvPr>
        </p:nvSpPr>
        <p:spPr/>
        <p:txBody>
          <a:bodyPr/>
          <a:lstStyle/>
          <a:p>
            <a:fld id="{8594840D-CBCE-4146-9673-100708174FFD}" type="slidenum">
              <a:rPr lang="en-IN" smtClean="0"/>
              <a:pPr/>
              <a:t>‹#›</a:t>
            </a:fld>
            <a:endParaRPr lang="en-IN"/>
          </a:p>
        </p:txBody>
      </p:sp>
      <p:sp>
        <p:nvSpPr>
          <p:cNvPr id="7" name="Rectangle 6">
            <a:extLst>
              <a:ext uri="{FF2B5EF4-FFF2-40B4-BE49-F238E27FC236}">
                <a16:creationId xmlns:a16="http://schemas.microsoft.com/office/drawing/2014/main" id="{46174120-3189-873D-6DC7-048D501E50F3}"/>
              </a:ext>
            </a:extLst>
          </p:cNvPr>
          <p:cNvSpPr/>
          <p:nvPr userDrawn="1"/>
        </p:nvSpPr>
        <p:spPr>
          <a:xfrm>
            <a:off x="0" y="16604"/>
            <a:ext cx="12192000" cy="9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itle 1">
            <a:extLst>
              <a:ext uri="{FF2B5EF4-FFF2-40B4-BE49-F238E27FC236}">
                <a16:creationId xmlns:a16="http://schemas.microsoft.com/office/drawing/2014/main" id="{478B7375-5B9B-96CA-35D0-A9B0B3EBFD61}"/>
              </a:ext>
            </a:extLst>
          </p:cNvPr>
          <p:cNvSpPr>
            <a:spLocks noGrp="1"/>
          </p:cNvSpPr>
          <p:nvPr>
            <p:ph type="title"/>
          </p:nvPr>
        </p:nvSpPr>
        <p:spPr>
          <a:xfrm>
            <a:off x="914400" y="16605"/>
            <a:ext cx="10515600" cy="938784"/>
          </a:xfrm>
        </p:spPr>
        <p:txBody>
          <a:bodyPr>
            <a:normAutofit/>
          </a:bodyPr>
          <a:lstStyle>
            <a:lvl1pPr>
              <a:defRPr sz="3600">
                <a:solidFill>
                  <a:schemeClr val="bg1"/>
                </a:solidFill>
              </a:defRPr>
            </a:lvl1pPr>
          </a:lstStyle>
          <a:p>
            <a:r>
              <a:rPr lang="en-US" dirty="0"/>
              <a:t>Click to edit Master title style</a:t>
            </a:r>
            <a:endParaRPr lang="en-IN" dirty="0"/>
          </a:p>
        </p:txBody>
      </p:sp>
    </p:spTree>
    <p:extLst>
      <p:ext uri="{BB962C8B-B14F-4D97-AF65-F5344CB8AC3E}">
        <p14:creationId xmlns:p14="http://schemas.microsoft.com/office/powerpoint/2010/main" val="335794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482F-240F-707B-DA13-A8ED0BF20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F05D3FE-DEAA-112D-6950-3C835474F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590C03-B21D-3934-6E68-15C68DDEBA77}"/>
              </a:ext>
            </a:extLst>
          </p:cNvPr>
          <p:cNvSpPr>
            <a:spLocks noGrp="1"/>
          </p:cNvSpPr>
          <p:nvPr>
            <p:ph type="dt" sz="half" idx="10"/>
          </p:nvPr>
        </p:nvSpPr>
        <p:spPr/>
        <p:txBody>
          <a:bodyPr/>
          <a:lstStyle/>
          <a:p>
            <a:r>
              <a:rPr lang="en-US"/>
              <a:t>22-09-2022</a:t>
            </a:r>
            <a:endParaRPr lang="en-IN" dirty="0"/>
          </a:p>
        </p:txBody>
      </p:sp>
      <p:sp>
        <p:nvSpPr>
          <p:cNvPr id="5" name="Footer Placeholder 4">
            <a:extLst>
              <a:ext uri="{FF2B5EF4-FFF2-40B4-BE49-F238E27FC236}">
                <a16:creationId xmlns:a16="http://schemas.microsoft.com/office/drawing/2014/main" id="{94897568-1DD9-22DE-421A-6A2C9B33D0F9}"/>
              </a:ext>
            </a:extLst>
          </p:cNvPr>
          <p:cNvSpPr>
            <a:spLocks noGrp="1"/>
          </p:cNvSpPr>
          <p:nvPr>
            <p:ph type="ftr" sz="quarter" idx="11"/>
          </p:nvPr>
        </p:nvSpPr>
        <p:spPr/>
        <p:txBody>
          <a:bodyPr/>
          <a:lstStyle/>
          <a:p>
            <a:r>
              <a:rPr lang="en-IN"/>
              <a:t>Pawan Suthar</a:t>
            </a:r>
            <a:endParaRPr lang="en-IN" dirty="0"/>
          </a:p>
        </p:txBody>
      </p:sp>
      <p:sp>
        <p:nvSpPr>
          <p:cNvPr id="6" name="Slide Number Placeholder 5">
            <a:extLst>
              <a:ext uri="{FF2B5EF4-FFF2-40B4-BE49-F238E27FC236}">
                <a16:creationId xmlns:a16="http://schemas.microsoft.com/office/drawing/2014/main" id="{7FC26A97-972D-D16B-3624-F4673569F307}"/>
              </a:ext>
            </a:extLst>
          </p:cNvPr>
          <p:cNvSpPr>
            <a:spLocks noGrp="1"/>
          </p:cNvSpPr>
          <p:nvPr>
            <p:ph type="sldNum" sz="quarter" idx="12"/>
          </p:nvPr>
        </p:nvSpPr>
        <p:spPr/>
        <p:txBody>
          <a:bodyPr/>
          <a:lstStyle/>
          <a:p>
            <a:fld id="{8594840D-CBCE-4146-9673-100708174FFD}" type="slidenum">
              <a:rPr lang="en-IN" smtClean="0"/>
              <a:t>‹#›</a:t>
            </a:fld>
            <a:endParaRPr lang="en-IN"/>
          </a:p>
        </p:txBody>
      </p:sp>
    </p:spTree>
    <p:extLst>
      <p:ext uri="{BB962C8B-B14F-4D97-AF65-F5344CB8AC3E}">
        <p14:creationId xmlns:p14="http://schemas.microsoft.com/office/powerpoint/2010/main" val="281817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342764-C8E2-AAC3-8289-EAC98C1BFDFD}"/>
              </a:ext>
            </a:extLst>
          </p:cNvPr>
          <p:cNvSpPr/>
          <p:nvPr userDrawn="1"/>
        </p:nvSpPr>
        <p:spPr>
          <a:xfrm>
            <a:off x="0" y="16604"/>
            <a:ext cx="12192000" cy="9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AFD53DB8-9692-D212-9931-465787F56074}"/>
              </a:ext>
            </a:extLst>
          </p:cNvPr>
          <p:cNvSpPr>
            <a:spLocks noGrp="1"/>
          </p:cNvSpPr>
          <p:nvPr>
            <p:ph type="title"/>
          </p:nvPr>
        </p:nvSpPr>
        <p:spPr>
          <a:xfrm>
            <a:off x="838200" y="16604"/>
            <a:ext cx="10515600" cy="922180"/>
          </a:xfrm>
        </p:spPr>
        <p:txBody>
          <a:bodyPr>
            <a:normAutofit/>
          </a:bodyPr>
          <a:lstStyle>
            <a:lvl1pPr>
              <a:defRPr sz="3600">
                <a:solidFill>
                  <a:schemeClr val="bg1"/>
                </a:solidFill>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3D2EA210-E60D-7300-5D81-B71095AB97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7541FA1-5DC9-F42F-91D8-F4923A2186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3F036E8-8B35-D18F-50BD-EFCE00B44A5F}"/>
              </a:ext>
            </a:extLst>
          </p:cNvPr>
          <p:cNvSpPr>
            <a:spLocks noGrp="1"/>
          </p:cNvSpPr>
          <p:nvPr>
            <p:ph type="dt" sz="half" idx="10"/>
          </p:nvPr>
        </p:nvSpPr>
        <p:spPr/>
        <p:txBody>
          <a:bodyPr/>
          <a:lstStyle/>
          <a:p>
            <a:r>
              <a:rPr lang="en-US"/>
              <a:t>22-09-2022</a:t>
            </a:r>
            <a:endParaRPr lang="en-IN" dirty="0"/>
          </a:p>
        </p:txBody>
      </p:sp>
      <p:sp>
        <p:nvSpPr>
          <p:cNvPr id="6" name="Footer Placeholder 5">
            <a:extLst>
              <a:ext uri="{FF2B5EF4-FFF2-40B4-BE49-F238E27FC236}">
                <a16:creationId xmlns:a16="http://schemas.microsoft.com/office/drawing/2014/main" id="{1AEC0B56-5782-FD43-B447-0D0C3649CAC7}"/>
              </a:ext>
            </a:extLst>
          </p:cNvPr>
          <p:cNvSpPr>
            <a:spLocks noGrp="1"/>
          </p:cNvSpPr>
          <p:nvPr>
            <p:ph type="ftr" sz="quarter" idx="11"/>
          </p:nvPr>
        </p:nvSpPr>
        <p:spPr/>
        <p:txBody>
          <a:bodyPr/>
          <a:lstStyle/>
          <a:p>
            <a:r>
              <a:rPr lang="en-IN"/>
              <a:t>Pawan Suthar</a:t>
            </a:r>
            <a:endParaRPr lang="en-IN" dirty="0"/>
          </a:p>
        </p:txBody>
      </p:sp>
      <p:sp>
        <p:nvSpPr>
          <p:cNvPr id="7" name="Slide Number Placeholder 6">
            <a:extLst>
              <a:ext uri="{FF2B5EF4-FFF2-40B4-BE49-F238E27FC236}">
                <a16:creationId xmlns:a16="http://schemas.microsoft.com/office/drawing/2014/main" id="{A429C537-9575-A236-D96E-DD9A2262CD17}"/>
              </a:ext>
            </a:extLst>
          </p:cNvPr>
          <p:cNvSpPr>
            <a:spLocks noGrp="1"/>
          </p:cNvSpPr>
          <p:nvPr>
            <p:ph type="sldNum" sz="quarter" idx="12"/>
          </p:nvPr>
        </p:nvSpPr>
        <p:spPr/>
        <p:txBody>
          <a:bodyPr/>
          <a:lstStyle/>
          <a:p>
            <a:fld id="{8594840D-CBCE-4146-9673-100708174FFD}" type="slidenum">
              <a:rPr lang="en-IN" smtClean="0"/>
              <a:t>‹#›</a:t>
            </a:fld>
            <a:endParaRPr lang="en-IN"/>
          </a:p>
        </p:txBody>
      </p:sp>
    </p:spTree>
    <p:extLst>
      <p:ext uri="{BB962C8B-B14F-4D97-AF65-F5344CB8AC3E}">
        <p14:creationId xmlns:p14="http://schemas.microsoft.com/office/powerpoint/2010/main" val="32202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AD42C3-842E-B945-5484-DA299B50CD14}"/>
              </a:ext>
            </a:extLst>
          </p:cNvPr>
          <p:cNvSpPr/>
          <p:nvPr userDrawn="1"/>
        </p:nvSpPr>
        <p:spPr>
          <a:xfrm>
            <a:off x="0" y="16604"/>
            <a:ext cx="12192000" cy="9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9C1D42FE-BB16-A744-AF1F-C4B50854BD87}"/>
              </a:ext>
            </a:extLst>
          </p:cNvPr>
          <p:cNvSpPr>
            <a:spLocks noGrp="1"/>
          </p:cNvSpPr>
          <p:nvPr>
            <p:ph type="title"/>
          </p:nvPr>
        </p:nvSpPr>
        <p:spPr>
          <a:xfrm>
            <a:off x="914400" y="16605"/>
            <a:ext cx="10515600" cy="938784"/>
          </a:xfrm>
        </p:spPr>
        <p:txBody>
          <a:bodyPr>
            <a:normAutofit/>
          </a:bodyPr>
          <a:lstStyle>
            <a:lvl1pPr>
              <a:defRPr sz="3600">
                <a:solidFill>
                  <a:schemeClr val="bg1"/>
                </a:solidFill>
              </a:defRPr>
            </a:lvl1p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C6458F96-3883-1185-8D4D-76D40FDB6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E1322-854F-8443-8D01-5EFE637673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6E38F53-6F58-5129-9528-4350DE010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D26235-6FB8-0F07-1062-0AF140117A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A3FAE11-0968-2980-9B5E-3B92A7DC79C3}"/>
              </a:ext>
            </a:extLst>
          </p:cNvPr>
          <p:cNvSpPr>
            <a:spLocks noGrp="1"/>
          </p:cNvSpPr>
          <p:nvPr>
            <p:ph type="dt" sz="half" idx="10"/>
          </p:nvPr>
        </p:nvSpPr>
        <p:spPr/>
        <p:txBody>
          <a:bodyPr/>
          <a:lstStyle/>
          <a:p>
            <a:r>
              <a:rPr lang="en-US"/>
              <a:t>22-09-2022</a:t>
            </a:r>
            <a:endParaRPr lang="en-IN" dirty="0"/>
          </a:p>
        </p:txBody>
      </p:sp>
      <p:sp>
        <p:nvSpPr>
          <p:cNvPr id="8" name="Footer Placeholder 7">
            <a:extLst>
              <a:ext uri="{FF2B5EF4-FFF2-40B4-BE49-F238E27FC236}">
                <a16:creationId xmlns:a16="http://schemas.microsoft.com/office/drawing/2014/main" id="{24F7FF44-A7B7-314B-7A59-EAE7706D5A78}"/>
              </a:ext>
            </a:extLst>
          </p:cNvPr>
          <p:cNvSpPr>
            <a:spLocks noGrp="1"/>
          </p:cNvSpPr>
          <p:nvPr>
            <p:ph type="ftr" sz="quarter" idx="11"/>
          </p:nvPr>
        </p:nvSpPr>
        <p:spPr/>
        <p:txBody>
          <a:bodyPr/>
          <a:lstStyle/>
          <a:p>
            <a:r>
              <a:rPr lang="en-US"/>
              <a:t>Pawan Suthar</a:t>
            </a:r>
            <a:endParaRPr lang="en-US" dirty="0"/>
          </a:p>
        </p:txBody>
      </p:sp>
      <p:sp>
        <p:nvSpPr>
          <p:cNvPr id="9" name="Slide Number Placeholder 8">
            <a:extLst>
              <a:ext uri="{FF2B5EF4-FFF2-40B4-BE49-F238E27FC236}">
                <a16:creationId xmlns:a16="http://schemas.microsoft.com/office/drawing/2014/main" id="{50B2CA95-09B2-38CC-C64B-779FF06B5E4E}"/>
              </a:ext>
            </a:extLst>
          </p:cNvPr>
          <p:cNvSpPr>
            <a:spLocks noGrp="1"/>
          </p:cNvSpPr>
          <p:nvPr>
            <p:ph type="sldNum" sz="quarter" idx="12"/>
          </p:nvPr>
        </p:nvSpPr>
        <p:spPr/>
        <p:txBody>
          <a:bodyPr/>
          <a:lstStyle/>
          <a:p>
            <a:fld id="{05B9AD8F-D28F-4C5A-B1B1-BEB3CAA20191}" type="slidenum">
              <a:rPr lang="en-IN" smtClean="0"/>
              <a:t>‹#›</a:t>
            </a:fld>
            <a:endParaRPr lang="en-IN" dirty="0"/>
          </a:p>
        </p:txBody>
      </p:sp>
    </p:spTree>
    <p:extLst>
      <p:ext uri="{BB962C8B-B14F-4D97-AF65-F5344CB8AC3E}">
        <p14:creationId xmlns:p14="http://schemas.microsoft.com/office/powerpoint/2010/main" val="359687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40D8E8-1C9B-CEFB-45D0-611B7020318A}"/>
              </a:ext>
            </a:extLst>
          </p:cNvPr>
          <p:cNvSpPr>
            <a:spLocks noGrp="1"/>
          </p:cNvSpPr>
          <p:nvPr>
            <p:ph type="dt" sz="half" idx="10"/>
          </p:nvPr>
        </p:nvSpPr>
        <p:spPr/>
        <p:txBody>
          <a:bodyPr/>
          <a:lstStyle/>
          <a:p>
            <a:r>
              <a:rPr lang="en-US"/>
              <a:t>22-09-2022</a:t>
            </a:r>
            <a:endParaRPr lang="en-IN" dirty="0"/>
          </a:p>
        </p:txBody>
      </p:sp>
      <p:sp>
        <p:nvSpPr>
          <p:cNvPr id="4" name="Footer Placeholder 3">
            <a:extLst>
              <a:ext uri="{FF2B5EF4-FFF2-40B4-BE49-F238E27FC236}">
                <a16:creationId xmlns:a16="http://schemas.microsoft.com/office/drawing/2014/main" id="{4F0C292A-2DAA-C7C5-0ED7-2F1BA0F462F4}"/>
              </a:ext>
            </a:extLst>
          </p:cNvPr>
          <p:cNvSpPr>
            <a:spLocks noGrp="1"/>
          </p:cNvSpPr>
          <p:nvPr>
            <p:ph type="ftr" sz="quarter" idx="11"/>
          </p:nvPr>
        </p:nvSpPr>
        <p:spPr/>
        <p:txBody>
          <a:bodyPr/>
          <a:lstStyle/>
          <a:p>
            <a:r>
              <a:rPr lang="en-IN"/>
              <a:t>Pawan Suthar</a:t>
            </a:r>
            <a:endParaRPr lang="en-IN" dirty="0"/>
          </a:p>
        </p:txBody>
      </p:sp>
      <p:sp>
        <p:nvSpPr>
          <p:cNvPr id="5" name="Slide Number Placeholder 4">
            <a:extLst>
              <a:ext uri="{FF2B5EF4-FFF2-40B4-BE49-F238E27FC236}">
                <a16:creationId xmlns:a16="http://schemas.microsoft.com/office/drawing/2014/main" id="{954D0AAE-1BC2-0A0E-F50E-85AE6C9B70F5}"/>
              </a:ext>
            </a:extLst>
          </p:cNvPr>
          <p:cNvSpPr>
            <a:spLocks noGrp="1"/>
          </p:cNvSpPr>
          <p:nvPr>
            <p:ph type="sldNum" sz="quarter" idx="12"/>
          </p:nvPr>
        </p:nvSpPr>
        <p:spPr/>
        <p:txBody>
          <a:bodyPr/>
          <a:lstStyle/>
          <a:p>
            <a:fld id="{8594840D-CBCE-4146-9673-100708174FFD}" type="slidenum">
              <a:rPr lang="en-IN" smtClean="0"/>
              <a:pPr/>
              <a:t>‹#›</a:t>
            </a:fld>
            <a:endParaRPr lang="en-IN"/>
          </a:p>
        </p:txBody>
      </p:sp>
      <p:sp>
        <p:nvSpPr>
          <p:cNvPr id="6" name="Rectangle 5">
            <a:extLst>
              <a:ext uri="{FF2B5EF4-FFF2-40B4-BE49-F238E27FC236}">
                <a16:creationId xmlns:a16="http://schemas.microsoft.com/office/drawing/2014/main" id="{E52628FD-4159-2FE0-9295-F866394AE579}"/>
              </a:ext>
            </a:extLst>
          </p:cNvPr>
          <p:cNvSpPr/>
          <p:nvPr userDrawn="1"/>
        </p:nvSpPr>
        <p:spPr>
          <a:xfrm>
            <a:off x="0" y="16604"/>
            <a:ext cx="12192000" cy="9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itle 1">
            <a:extLst>
              <a:ext uri="{FF2B5EF4-FFF2-40B4-BE49-F238E27FC236}">
                <a16:creationId xmlns:a16="http://schemas.microsoft.com/office/drawing/2014/main" id="{6B729BD3-1381-BE49-70B5-9F5AEE3A3661}"/>
              </a:ext>
            </a:extLst>
          </p:cNvPr>
          <p:cNvSpPr txBox="1">
            <a:spLocks/>
          </p:cNvSpPr>
          <p:nvPr userDrawn="1"/>
        </p:nvSpPr>
        <p:spPr>
          <a:xfrm>
            <a:off x="914400" y="16605"/>
            <a:ext cx="10515600" cy="938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IN" dirty="0"/>
          </a:p>
        </p:txBody>
      </p:sp>
    </p:spTree>
    <p:extLst>
      <p:ext uri="{BB962C8B-B14F-4D97-AF65-F5344CB8AC3E}">
        <p14:creationId xmlns:p14="http://schemas.microsoft.com/office/powerpoint/2010/main" val="102220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C3853-64D5-58DE-4502-F346CFA09754}"/>
              </a:ext>
            </a:extLst>
          </p:cNvPr>
          <p:cNvSpPr>
            <a:spLocks noGrp="1"/>
          </p:cNvSpPr>
          <p:nvPr>
            <p:ph type="dt" sz="half" idx="10"/>
          </p:nvPr>
        </p:nvSpPr>
        <p:spPr/>
        <p:txBody>
          <a:bodyPr/>
          <a:lstStyle/>
          <a:p>
            <a:r>
              <a:rPr lang="en-US"/>
              <a:t>22-09-2022</a:t>
            </a:r>
            <a:endParaRPr lang="en-IN" dirty="0"/>
          </a:p>
        </p:txBody>
      </p:sp>
      <p:sp>
        <p:nvSpPr>
          <p:cNvPr id="3" name="Footer Placeholder 2">
            <a:extLst>
              <a:ext uri="{FF2B5EF4-FFF2-40B4-BE49-F238E27FC236}">
                <a16:creationId xmlns:a16="http://schemas.microsoft.com/office/drawing/2014/main" id="{BB7475D4-FC39-C979-1296-8C25787C1FE0}"/>
              </a:ext>
            </a:extLst>
          </p:cNvPr>
          <p:cNvSpPr>
            <a:spLocks noGrp="1"/>
          </p:cNvSpPr>
          <p:nvPr>
            <p:ph type="ftr" sz="quarter" idx="11"/>
          </p:nvPr>
        </p:nvSpPr>
        <p:spPr/>
        <p:txBody>
          <a:bodyPr/>
          <a:lstStyle/>
          <a:p>
            <a:r>
              <a:rPr lang="en-IN"/>
              <a:t>Pawan Suthar</a:t>
            </a:r>
            <a:endParaRPr lang="en-IN" dirty="0"/>
          </a:p>
        </p:txBody>
      </p:sp>
      <p:sp>
        <p:nvSpPr>
          <p:cNvPr id="4" name="Slide Number Placeholder 3">
            <a:extLst>
              <a:ext uri="{FF2B5EF4-FFF2-40B4-BE49-F238E27FC236}">
                <a16:creationId xmlns:a16="http://schemas.microsoft.com/office/drawing/2014/main" id="{0D1C3984-C84D-F54B-6499-77B35B58088B}"/>
              </a:ext>
            </a:extLst>
          </p:cNvPr>
          <p:cNvSpPr>
            <a:spLocks noGrp="1"/>
          </p:cNvSpPr>
          <p:nvPr>
            <p:ph type="sldNum" sz="quarter" idx="12"/>
          </p:nvPr>
        </p:nvSpPr>
        <p:spPr/>
        <p:txBody>
          <a:bodyPr/>
          <a:lstStyle/>
          <a:p>
            <a:fld id="{8594840D-CBCE-4146-9673-100708174FFD}" type="slidenum">
              <a:rPr lang="en-IN" smtClean="0"/>
              <a:pPr/>
              <a:t>‹#›</a:t>
            </a:fld>
            <a:endParaRPr lang="en-IN"/>
          </a:p>
        </p:txBody>
      </p:sp>
    </p:spTree>
    <p:extLst>
      <p:ext uri="{BB962C8B-B14F-4D97-AF65-F5344CB8AC3E}">
        <p14:creationId xmlns:p14="http://schemas.microsoft.com/office/powerpoint/2010/main" val="210436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57A3-44FB-B512-74A2-32D801078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6759CD5-96D2-5DE9-1200-6B4AA7924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2E0BEA7-B85E-AE91-DCAF-5A191DF6A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C5D630-DF8F-3868-0035-DAE214FFF16F}"/>
              </a:ext>
            </a:extLst>
          </p:cNvPr>
          <p:cNvSpPr>
            <a:spLocks noGrp="1"/>
          </p:cNvSpPr>
          <p:nvPr>
            <p:ph type="dt" sz="half" idx="10"/>
          </p:nvPr>
        </p:nvSpPr>
        <p:spPr/>
        <p:txBody>
          <a:bodyPr/>
          <a:lstStyle/>
          <a:p>
            <a:r>
              <a:rPr lang="en-US"/>
              <a:t>22-09-2022</a:t>
            </a:r>
            <a:endParaRPr lang="en-IN" dirty="0"/>
          </a:p>
        </p:txBody>
      </p:sp>
      <p:sp>
        <p:nvSpPr>
          <p:cNvPr id="6" name="Footer Placeholder 5">
            <a:extLst>
              <a:ext uri="{FF2B5EF4-FFF2-40B4-BE49-F238E27FC236}">
                <a16:creationId xmlns:a16="http://schemas.microsoft.com/office/drawing/2014/main" id="{2F47594F-9C26-F0AA-C129-C19ADE76070D}"/>
              </a:ext>
            </a:extLst>
          </p:cNvPr>
          <p:cNvSpPr>
            <a:spLocks noGrp="1"/>
          </p:cNvSpPr>
          <p:nvPr>
            <p:ph type="ftr" sz="quarter" idx="11"/>
          </p:nvPr>
        </p:nvSpPr>
        <p:spPr/>
        <p:txBody>
          <a:bodyPr/>
          <a:lstStyle/>
          <a:p>
            <a:r>
              <a:rPr lang="en-IN"/>
              <a:t>Pawan Suthar</a:t>
            </a:r>
            <a:endParaRPr lang="en-IN" dirty="0"/>
          </a:p>
        </p:txBody>
      </p:sp>
      <p:sp>
        <p:nvSpPr>
          <p:cNvPr id="7" name="Slide Number Placeholder 6">
            <a:extLst>
              <a:ext uri="{FF2B5EF4-FFF2-40B4-BE49-F238E27FC236}">
                <a16:creationId xmlns:a16="http://schemas.microsoft.com/office/drawing/2014/main" id="{DDB111EC-83C2-263D-907D-BA91AE05AEA9}"/>
              </a:ext>
            </a:extLst>
          </p:cNvPr>
          <p:cNvSpPr>
            <a:spLocks noGrp="1"/>
          </p:cNvSpPr>
          <p:nvPr>
            <p:ph type="sldNum" sz="quarter" idx="12"/>
          </p:nvPr>
        </p:nvSpPr>
        <p:spPr/>
        <p:txBody>
          <a:bodyPr/>
          <a:lstStyle/>
          <a:p>
            <a:fld id="{8594840D-CBCE-4146-9673-100708174FFD}" type="slidenum">
              <a:rPr lang="en-IN" smtClean="0"/>
              <a:pPr/>
              <a:t>‹#›</a:t>
            </a:fld>
            <a:endParaRPr lang="en-IN"/>
          </a:p>
        </p:txBody>
      </p:sp>
    </p:spTree>
    <p:extLst>
      <p:ext uri="{BB962C8B-B14F-4D97-AF65-F5344CB8AC3E}">
        <p14:creationId xmlns:p14="http://schemas.microsoft.com/office/powerpoint/2010/main" val="356517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C5B-F991-585A-15CB-C39F262CA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8A59A43-60CA-DF07-255A-78F31B7CB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E1FC53D-C148-6E8D-B280-316476713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A6244E-CC89-A46E-019D-8936D36B0F8B}"/>
              </a:ext>
            </a:extLst>
          </p:cNvPr>
          <p:cNvSpPr>
            <a:spLocks noGrp="1"/>
          </p:cNvSpPr>
          <p:nvPr>
            <p:ph type="dt" sz="half" idx="10"/>
          </p:nvPr>
        </p:nvSpPr>
        <p:spPr/>
        <p:txBody>
          <a:bodyPr/>
          <a:lstStyle/>
          <a:p>
            <a:r>
              <a:rPr lang="en-US"/>
              <a:t>22-09-2022</a:t>
            </a:r>
            <a:endParaRPr lang="en-IN" dirty="0"/>
          </a:p>
        </p:txBody>
      </p:sp>
      <p:sp>
        <p:nvSpPr>
          <p:cNvPr id="6" name="Footer Placeholder 5">
            <a:extLst>
              <a:ext uri="{FF2B5EF4-FFF2-40B4-BE49-F238E27FC236}">
                <a16:creationId xmlns:a16="http://schemas.microsoft.com/office/drawing/2014/main" id="{8FC188F5-349A-E1AE-FE4D-3EA3AC552F27}"/>
              </a:ext>
            </a:extLst>
          </p:cNvPr>
          <p:cNvSpPr>
            <a:spLocks noGrp="1"/>
          </p:cNvSpPr>
          <p:nvPr>
            <p:ph type="ftr" sz="quarter" idx="11"/>
          </p:nvPr>
        </p:nvSpPr>
        <p:spPr/>
        <p:txBody>
          <a:bodyPr/>
          <a:lstStyle/>
          <a:p>
            <a:r>
              <a:rPr lang="en-US"/>
              <a:t>Pawan Suthar</a:t>
            </a:r>
            <a:endParaRPr lang="en-US" dirty="0"/>
          </a:p>
        </p:txBody>
      </p:sp>
      <p:sp>
        <p:nvSpPr>
          <p:cNvPr id="7" name="Slide Number Placeholder 6">
            <a:extLst>
              <a:ext uri="{FF2B5EF4-FFF2-40B4-BE49-F238E27FC236}">
                <a16:creationId xmlns:a16="http://schemas.microsoft.com/office/drawing/2014/main" id="{A1A9A6D1-EE57-2842-378C-F2E7EF356F9E}"/>
              </a:ext>
            </a:extLst>
          </p:cNvPr>
          <p:cNvSpPr>
            <a:spLocks noGrp="1"/>
          </p:cNvSpPr>
          <p:nvPr>
            <p:ph type="sldNum" sz="quarter" idx="12"/>
          </p:nvPr>
        </p:nvSpPr>
        <p:spPr/>
        <p:txBody>
          <a:bodyPr/>
          <a:lstStyle/>
          <a:p>
            <a:fld id="{05B9AD8F-D28F-4C5A-B1B1-BEB3CAA20191}" type="slidenum">
              <a:rPr lang="en-IN" smtClean="0"/>
              <a:t>‹#›</a:t>
            </a:fld>
            <a:endParaRPr lang="en-IN" dirty="0"/>
          </a:p>
        </p:txBody>
      </p:sp>
    </p:spTree>
    <p:extLst>
      <p:ext uri="{BB962C8B-B14F-4D97-AF65-F5344CB8AC3E}">
        <p14:creationId xmlns:p14="http://schemas.microsoft.com/office/powerpoint/2010/main" val="266828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17A8C3-9084-B65C-0187-A7B496697900}"/>
              </a:ext>
            </a:extLst>
          </p:cNvPr>
          <p:cNvSpPr/>
          <p:nvPr userDrawn="1"/>
        </p:nvSpPr>
        <p:spPr>
          <a:xfrm>
            <a:off x="0" y="6590220"/>
            <a:ext cx="12192000" cy="278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Placeholder 1">
            <a:extLst>
              <a:ext uri="{FF2B5EF4-FFF2-40B4-BE49-F238E27FC236}">
                <a16:creationId xmlns:a16="http://schemas.microsoft.com/office/drawing/2014/main" id="{D06477E7-57CB-54EF-0B95-1875EF4187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2F569E9-3FC5-1241-6C0C-C335FCAA5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DD6132DD-CF54-2FC3-CED6-C6D55E046BFD}"/>
              </a:ext>
            </a:extLst>
          </p:cNvPr>
          <p:cNvSpPr>
            <a:spLocks noGrp="1"/>
          </p:cNvSpPr>
          <p:nvPr>
            <p:ph type="dt" sz="half" idx="2"/>
          </p:nvPr>
        </p:nvSpPr>
        <p:spPr>
          <a:xfrm>
            <a:off x="0" y="6590220"/>
            <a:ext cx="2743200" cy="278003"/>
          </a:xfrm>
          <a:prstGeom prst="rect">
            <a:avLst/>
          </a:prstGeom>
        </p:spPr>
        <p:txBody>
          <a:bodyPr vert="horz" lIns="91440" tIns="45720" rIns="91440" bIns="45720" rtlCol="0" anchor="ctr"/>
          <a:lstStyle>
            <a:lvl1pPr algn="l">
              <a:defRPr sz="1200">
                <a:solidFill>
                  <a:schemeClr val="bg2"/>
                </a:solidFill>
              </a:defRPr>
            </a:lvl1pPr>
          </a:lstStyle>
          <a:p>
            <a:r>
              <a:rPr lang="en-US" dirty="0"/>
              <a:t>22-09-2022</a:t>
            </a:r>
            <a:endParaRPr lang="en-IN" dirty="0"/>
          </a:p>
        </p:txBody>
      </p:sp>
      <p:sp>
        <p:nvSpPr>
          <p:cNvPr id="5" name="Footer Placeholder 4">
            <a:extLst>
              <a:ext uri="{FF2B5EF4-FFF2-40B4-BE49-F238E27FC236}">
                <a16:creationId xmlns:a16="http://schemas.microsoft.com/office/drawing/2014/main" id="{3FAFDDCB-E3E1-D789-2448-94466A982996}"/>
              </a:ext>
            </a:extLst>
          </p:cNvPr>
          <p:cNvSpPr>
            <a:spLocks noGrp="1"/>
          </p:cNvSpPr>
          <p:nvPr>
            <p:ph type="ftr" sz="quarter" idx="3"/>
          </p:nvPr>
        </p:nvSpPr>
        <p:spPr>
          <a:xfrm>
            <a:off x="4038600" y="6590220"/>
            <a:ext cx="3666744" cy="278003"/>
          </a:xfrm>
          <a:prstGeom prst="rect">
            <a:avLst/>
          </a:prstGeom>
        </p:spPr>
        <p:txBody>
          <a:bodyPr vert="horz" lIns="91440" tIns="45720" rIns="91440" bIns="45720" rtlCol="0" anchor="ctr"/>
          <a:lstStyle>
            <a:lvl1pPr algn="ctr">
              <a:defRPr sz="1200">
                <a:solidFill>
                  <a:schemeClr val="bg2"/>
                </a:solidFill>
              </a:defRPr>
            </a:lvl1pPr>
          </a:lstStyle>
          <a:p>
            <a:r>
              <a:rPr lang="en-US" dirty="0"/>
              <a:t>Pawan Suthar</a:t>
            </a:r>
          </a:p>
        </p:txBody>
      </p:sp>
      <p:sp>
        <p:nvSpPr>
          <p:cNvPr id="6" name="Slide Number Placeholder 5">
            <a:extLst>
              <a:ext uri="{FF2B5EF4-FFF2-40B4-BE49-F238E27FC236}">
                <a16:creationId xmlns:a16="http://schemas.microsoft.com/office/drawing/2014/main" id="{192E5D3C-7FD1-2CE3-C3EF-123BB3C2EE5A}"/>
              </a:ext>
            </a:extLst>
          </p:cNvPr>
          <p:cNvSpPr>
            <a:spLocks noGrp="1"/>
          </p:cNvSpPr>
          <p:nvPr>
            <p:ph type="sldNum" sz="quarter" idx="4"/>
          </p:nvPr>
        </p:nvSpPr>
        <p:spPr>
          <a:xfrm>
            <a:off x="10094976" y="6590221"/>
            <a:ext cx="1324864" cy="276998"/>
          </a:xfrm>
          <a:prstGeom prst="rect">
            <a:avLst/>
          </a:prstGeom>
        </p:spPr>
        <p:txBody>
          <a:bodyPr vert="horz" lIns="91440" tIns="45720" rIns="91440" bIns="45720" rtlCol="0" anchor="ctr"/>
          <a:lstStyle>
            <a:lvl1pPr algn="r">
              <a:defRPr sz="1200">
                <a:solidFill>
                  <a:schemeClr val="bg2"/>
                </a:solidFill>
              </a:defRPr>
            </a:lvl1pPr>
          </a:lstStyle>
          <a:p>
            <a:fld id="{05B9AD8F-D28F-4C5A-B1B1-BEB3CAA20191}" type="slidenum">
              <a:rPr lang="en-IN" smtClean="0"/>
              <a:pPr/>
              <a:t>‹#›</a:t>
            </a:fld>
            <a:endParaRPr lang="en-IN" dirty="0"/>
          </a:p>
        </p:txBody>
      </p:sp>
      <p:sp>
        <p:nvSpPr>
          <p:cNvPr id="9" name="TextBox 8">
            <a:extLst>
              <a:ext uri="{FF2B5EF4-FFF2-40B4-BE49-F238E27FC236}">
                <a16:creationId xmlns:a16="http://schemas.microsoft.com/office/drawing/2014/main" id="{BB627508-1DA9-0BFE-C38A-7DDDA234EA50}"/>
              </a:ext>
            </a:extLst>
          </p:cNvPr>
          <p:cNvSpPr txBox="1"/>
          <p:nvPr userDrawn="1"/>
        </p:nvSpPr>
        <p:spPr>
          <a:xfrm>
            <a:off x="11419840" y="6590220"/>
            <a:ext cx="772160" cy="276999"/>
          </a:xfrm>
          <a:prstGeom prst="rect">
            <a:avLst/>
          </a:prstGeom>
          <a:noFill/>
        </p:spPr>
        <p:txBody>
          <a:bodyPr wrap="square" rtlCol="0">
            <a:spAutoFit/>
          </a:bodyPr>
          <a:lstStyle/>
          <a:p>
            <a:r>
              <a:rPr lang="en-US" sz="1200" dirty="0">
                <a:solidFill>
                  <a:schemeClr val="bg2"/>
                </a:solidFill>
              </a:rPr>
              <a:t>of 17</a:t>
            </a:r>
            <a:endParaRPr lang="en-IN" sz="1200" dirty="0">
              <a:solidFill>
                <a:schemeClr val="bg2"/>
              </a:solidFill>
            </a:endParaRPr>
          </a:p>
        </p:txBody>
      </p:sp>
    </p:spTree>
    <p:extLst>
      <p:ext uri="{BB962C8B-B14F-4D97-AF65-F5344CB8AC3E}">
        <p14:creationId xmlns:p14="http://schemas.microsoft.com/office/powerpoint/2010/main" val="3246904609"/>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25E555-1F24-9A3D-4F90-B505CC9494E0}"/>
              </a:ext>
            </a:extLst>
          </p:cNvPr>
          <p:cNvSpPr/>
          <p:nvPr/>
        </p:nvSpPr>
        <p:spPr>
          <a:xfrm>
            <a:off x="0" y="0"/>
            <a:ext cx="12192000" cy="2461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1">
                  <a:lumMod val="20000"/>
                  <a:lumOff val="80000"/>
                </a:schemeClr>
              </a:solidFill>
            </a:endParaRPr>
          </a:p>
        </p:txBody>
      </p:sp>
      <p:sp>
        <p:nvSpPr>
          <p:cNvPr id="2" name="Title 1">
            <a:extLst>
              <a:ext uri="{FF2B5EF4-FFF2-40B4-BE49-F238E27FC236}">
                <a16:creationId xmlns:a16="http://schemas.microsoft.com/office/drawing/2014/main" id="{FF8DF7B3-4E34-231A-86D9-A485A1BB92CC}"/>
              </a:ext>
            </a:extLst>
          </p:cNvPr>
          <p:cNvSpPr>
            <a:spLocks noGrp="1"/>
          </p:cNvSpPr>
          <p:nvPr>
            <p:ph type="ctrTitle"/>
          </p:nvPr>
        </p:nvSpPr>
        <p:spPr>
          <a:xfrm>
            <a:off x="0" y="0"/>
            <a:ext cx="12192000" cy="2339645"/>
          </a:xfrm>
        </p:spPr>
        <p:txBody>
          <a:bodyPr anchor="ctr">
            <a:noAutofit/>
          </a:bodyPr>
          <a:lstStyle/>
          <a:p>
            <a:r>
              <a:rPr lang="en-US" sz="4800" dirty="0">
                <a:solidFill>
                  <a:schemeClr val="bg1"/>
                </a:solidFill>
              </a:rPr>
              <a:t>High-order frequency mixing in silicon</a:t>
            </a:r>
            <a:br>
              <a:rPr lang="en-US" sz="4800" dirty="0">
                <a:solidFill>
                  <a:schemeClr val="bg1"/>
                </a:solidFill>
              </a:rPr>
            </a:br>
            <a:r>
              <a:rPr lang="en-US" sz="4800" dirty="0">
                <a:solidFill>
                  <a:schemeClr val="bg1"/>
                </a:solidFill>
              </a:rPr>
              <a:t>in vacuum ultraviolet spectral region</a:t>
            </a:r>
            <a:endParaRPr lang="en-IN" sz="4800" dirty="0">
              <a:solidFill>
                <a:schemeClr val="bg1"/>
              </a:solidFill>
            </a:endParaRPr>
          </a:p>
        </p:txBody>
      </p:sp>
      <p:sp>
        <p:nvSpPr>
          <p:cNvPr id="3" name="Subtitle 2">
            <a:extLst>
              <a:ext uri="{FF2B5EF4-FFF2-40B4-BE49-F238E27FC236}">
                <a16:creationId xmlns:a16="http://schemas.microsoft.com/office/drawing/2014/main" id="{DEBD17FF-0ACE-A7C6-894C-856B353E3153}"/>
              </a:ext>
            </a:extLst>
          </p:cNvPr>
          <p:cNvSpPr>
            <a:spLocks noGrp="1"/>
          </p:cNvSpPr>
          <p:nvPr>
            <p:ph type="subTitle" idx="1"/>
          </p:nvPr>
        </p:nvSpPr>
        <p:spPr>
          <a:xfrm>
            <a:off x="1524000" y="2740393"/>
            <a:ext cx="9144000" cy="1655762"/>
          </a:xfrm>
        </p:spPr>
        <p:txBody>
          <a:bodyPr>
            <a:normAutofit/>
          </a:bodyPr>
          <a:lstStyle/>
          <a:p>
            <a:pPr algn="ctr">
              <a:spcAft>
                <a:spcPts val="800"/>
              </a:spcAft>
            </a:pPr>
            <a:r>
              <a:rPr lang="en-IN" sz="2400" dirty="0"/>
              <a:t>Pawan Suthar, Martin Koz</a:t>
            </a:r>
            <a:r>
              <a:rPr lang="en-US" sz="2400" dirty="0"/>
              <a:t>á</a:t>
            </a:r>
            <a:r>
              <a:rPr lang="en-IN" sz="2400" dirty="0"/>
              <a:t>k</a:t>
            </a:r>
          </a:p>
          <a:p>
            <a:pPr algn="ctr">
              <a:spcAft>
                <a:spcPts val="800"/>
              </a:spcAft>
            </a:pPr>
            <a:r>
              <a:rPr lang="en-IN" sz="2400" dirty="0"/>
              <a:t>Faculty of Mathematics and Physics, Charles University, </a:t>
            </a:r>
            <a:r>
              <a:rPr lang="en-IN" sz="2400" dirty="0" err="1"/>
              <a:t>Ke</a:t>
            </a:r>
            <a:r>
              <a:rPr lang="en-IN" sz="2400" dirty="0"/>
              <a:t> </a:t>
            </a:r>
            <a:r>
              <a:rPr lang="en-IN" sz="2400" dirty="0" err="1"/>
              <a:t>Karlovu</a:t>
            </a:r>
            <a:r>
              <a:rPr lang="en-IN" sz="2400" dirty="0"/>
              <a:t> 3, 12116 Prague 2, Czech Republic</a:t>
            </a:r>
          </a:p>
          <a:p>
            <a:endParaRPr lang="en-IN" dirty="0"/>
          </a:p>
        </p:txBody>
      </p:sp>
      <p:pic>
        <p:nvPicPr>
          <p:cNvPr id="5" name="Picture 2">
            <a:extLst>
              <a:ext uri="{FF2B5EF4-FFF2-40B4-BE49-F238E27FC236}">
                <a16:creationId xmlns:a16="http://schemas.microsoft.com/office/drawing/2014/main" id="{4FE0B8D8-ED58-F188-5C97-A68DBF84C3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4304" y="4587209"/>
            <a:ext cx="5168591" cy="160226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052B466F-BEFF-0ECE-1095-1F0DFF6D0744}"/>
              </a:ext>
            </a:extLst>
          </p:cNvPr>
          <p:cNvSpPr>
            <a:spLocks noGrp="1"/>
          </p:cNvSpPr>
          <p:nvPr>
            <p:ph type="ftr" sz="quarter" idx="11"/>
          </p:nvPr>
        </p:nvSpPr>
        <p:spPr/>
        <p:txBody>
          <a:bodyPr/>
          <a:lstStyle/>
          <a:p>
            <a:r>
              <a:rPr lang="en-US" dirty="0"/>
              <a:t>Pawan Suthar</a:t>
            </a:r>
            <a:endParaRPr lang="en-IN" dirty="0"/>
          </a:p>
        </p:txBody>
      </p:sp>
      <p:sp>
        <p:nvSpPr>
          <p:cNvPr id="6" name="Slide Number Placeholder 5">
            <a:extLst>
              <a:ext uri="{FF2B5EF4-FFF2-40B4-BE49-F238E27FC236}">
                <a16:creationId xmlns:a16="http://schemas.microsoft.com/office/drawing/2014/main" id="{C14C459E-D3CB-A31B-9B86-905FAF59565B}"/>
              </a:ext>
            </a:extLst>
          </p:cNvPr>
          <p:cNvSpPr>
            <a:spLocks noGrp="1"/>
          </p:cNvSpPr>
          <p:nvPr>
            <p:ph type="sldNum" sz="quarter" idx="12"/>
          </p:nvPr>
        </p:nvSpPr>
        <p:spPr/>
        <p:txBody>
          <a:bodyPr/>
          <a:lstStyle/>
          <a:p>
            <a:fld id="{05B9AD8F-D28F-4C5A-B1B1-BEB3CAA20191}" type="slidenum">
              <a:rPr lang="en-IN" smtClean="0"/>
              <a:t>1</a:t>
            </a:fld>
            <a:endParaRPr lang="en-IN" dirty="0"/>
          </a:p>
        </p:txBody>
      </p:sp>
      <p:sp>
        <p:nvSpPr>
          <p:cNvPr id="7" name="Date Placeholder 6">
            <a:extLst>
              <a:ext uri="{FF2B5EF4-FFF2-40B4-BE49-F238E27FC236}">
                <a16:creationId xmlns:a16="http://schemas.microsoft.com/office/drawing/2014/main" id="{174C7991-DB6F-8F16-141C-59A36964F731}"/>
              </a:ext>
            </a:extLst>
          </p:cNvPr>
          <p:cNvSpPr>
            <a:spLocks noGrp="1"/>
          </p:cNvSpPr>
          <p:nvPr>
            <p:ph type="dt" sz="half" idx="10"/>
          </p:nvPr>
        </p:nvSpPr>
        <p:spPr/>
        <p:txBody>
          <a:bodyPr/>
          <a:lstStyle/>
          <a:p>
            <a:r>
              <a:rPr lang="en-US" dirty="0"/>
              <a:t>22-09-2022</a:t>
            </a:r>
            <a:endParaRPr lang="en-IN" dirty="0"/>
          </a:p>
        </p:txBody>
      </p:sp>
      <p:pic>
        <p:nvPicPr>
          <p:cNvPr id="11" name="Picture 10" descr="Logo&#10;&#10;Description automatically generated">
            <a:extLst>
              <a:ext uri="{FF2B5EF4-FFF2-40B4-BE49-F238E27FC236}">
                <a16:creationId xmlns:a16="http://schemas.microsoft.com/office/drawing/2014/main" id="{FCDB9F27-177B-4971-E384-D28DA7EF9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845" y="4945361"/>
            <a:ext cx="2935159" cy="885958"/>
          </a:xfrm>
          <a:prstGeom prst="rect">
            <a:avLst/>
          </a:prstGeom>
        </p:spPr>
      </p:pic>
    </p:spTree>
    <p:extLst>
      <p:ext uri="{BB962C8B-B14F-4D97-AF65-F5344CB8AC3E}">
        <p14:creationId xmlns:p14="http://schemas.microsoft.com/office/powerpoint/2010/main" val="72565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86CB98-360E-4BC6-95F6-9B47086D04D8}"/>
              </a:ext>
            </a:extLst>
          </p:cNvPr>
          <p:cNvSpPr>
            <a:spLocks noGrp="1"/>
          </p:cNvSpPr>
          <p:nvPr>
            <p:ph idx="1"/>
          </p:nvPr>
        </p:nvSpPr>
        <p:spPr>
          <a:xfrm>
            <a:off x="838200" y="1825625"/>
            <a:ext cx="5664200" cy="1260475"/>
          </a:xfrm>
        </p:spPr>
        <p:txBody>
          <a:bodyPr/>
          <a:lstStyle/>
          <a:p>
            <a:r>
              <a:rPr lang="en-US" sz="2000" dirty="0"/>
              <a:t>Harmonics from NIR pulses show maxima in &lt;110&gt; direction due to increased tunneling probability along this direction.</a:t>
            </a:r>
            <a:endParaRPr lang="en-IN" sz="2000" dirty="0"/>
          </a:p>
          <a:p>
            <a:endParaRPr lang="en-IN" dirty="0"/>
          </a:p>
        </p:txBody>
      </p:sp>
      <p:sp>
        <p:nvSpPr>
          <p:cNvPr id="3" name="Date Placeholder 2">
            <a:extLst>
              <a:ext uri="{FF2B5EF4-FFF2-40B4-BE49-F238E27FC236}">
                <a16:creationId xmlns:a16="http://schemas.microsoft.com/office/drawing/2014/main" id="{E94AC575-C0C2-5F92-BE9F-AD92F6D185B8}"/>
              </a:ext>
            </a:extLst>
          </p:cNvPr>
          <p:cNvSpPr>
            <a:spLocks noGrp="1"/>
          </p:cNvSpPr>
          <p:nvPr>
            <p:ph type="dt" sz="half" idx="10"/>
          </p:nvPr>
        </p:nvSpPr>
        <p:spPr/>
        <p:txBody>
          <a:bodyPr/>
          <a:lstStyle/>
          <a:p>
            <a:r>
              <a:rPr lang="en-US"/>
              <a:t>22-09-2022</a:t>
            </a:r>
            <a:endParaRPr lang="en-IN" dirty="0"/>
          </a:p>
        </p:txBody>
      </p:sp>
      <p:sp>
        <p:nvSpPr>
          <p:cNvPr id="4" name="Footer Placeholder 3">
            <a:extLst>
              <a:ext uri="{FF2B5EF4-FFF2-40B4-BE49-F238E27FC236}">
                <a16:creationId xmlns:a16="http://schemas.microsoft.com/office/drawing/2014/main" id="{610634C0-C47B-BE97-512B-3703345288FD}"/>
              </a:ext>
            </a:extLst>
          </p:cNvPr>
          <p:cNvSpPr>
            <a:spLocks noGrp="1"/>
          </p:cNvSpPr>
          <p:nvPr>
            <p:ph type="ftr" sz="quarter" idx="11"/>
          </p:nvPr>
        </p:nvSpPr>
        <p:spPr/>
        <p:txBody>
          <a:bodyPr/>
          <a:lstStyle/>
          <a:p>
            <a:r>
              <a:rPr lang="en-IN"/>
              <a:t>Pawan Suthar</a:t>
            </a:r>
            <a:endParaRPr lang="en-IN" dirty="0"/>
          </a:p>
        </p:txBody>
      </p:sp>
      <p:sp>
        <p:nvSpPr>
          <p:cNvPr id="5" name="Slide Number Placeholder 4">
            <a:extLst>
              <a:ext uri="{FF2B5EF4-FFF2-40B4-BE49-F238E27FC236}">
                <a16:creationId xmlns:a16="http://schemas.microsoft.com/office/drawing/2014/main" id="{8C785314-A76F-BC5F-ADF8-4C4B201AD8B6}"/>
              </a:ext>
            </a:extLst>
          </p:cNvPr>
          <p:cNvSpPr>
            <a:spLocks noGrp="1"/>
          </p:cNvSpPr>
          <p:nvPr>
            <p:ph type="sldNum" sz="quarter" idx="12"/>
          </p:nvPr>
        </p:nvSpPr>
        <p:spPr/>
        <p:txBody>
          <a:bodyPr/>
          <a:lstStyle/>
          <a:p>
            <a:fld id="{8594840D-CBCE-4146-9673-100708174FFD}" type="slidenum">
              <a:rPr lang="en-IN" smtClean="0"/>
              <a:pPr/>
              <a:t>10</a:t>
            </a:fld>
            <a:endParaRPr lang="en-IN"/>
          </a:p>
        </p:txBody>
      </p:sp>
      <p:sp>
        <p:nvSpPr>
          <p:cNvPr id="6" name="Title 5">
            <a:extLst>
              <a:ext uri="{FF2B5EF4-FFF2-40B4-BE49-F238E27FC236}">
                <a16:creationId xmlns:a16="http://schemas.microsoft.com/office/drawing/2014/main" id="{4B061809-6318-F7AC-E4DB-2CDDFF7DE1E2}"/>
              </a:ext>
            </a:extLst>
          </p:cNvPr>
          <p:cNvSpPr>
            <a:spLocks noGrp="1"/>
          </p:cNvSpPr>
          <p:nvPr>
            <p:ph type="title"/>
          </p:nvPr>
        </p:nvSpPr>
        <p:spPr/>
        <p:txBody>
          <a:bodyPr/>
          <a:lstStyle/>
          <a:p>
            <a:r>
              <a:rPr lang="en-US" dirty="0"/>
              <a:t>Dependence on the polarization of NIR pulses</a:t>
            </a:r>
            <a:endParaRPr lang="en-IN" dirty="0"/>
          </a:p>
        </p:txBody>
      </p:sp>
      <p:pic>
        <p:nvPicPr>
          <p:cNvPr id="8" name="Picture 7" descr="Chart, radar chart&#10;&#10;Description automatically generated">
            <a:extLst>
              <a:ext uri="{FF2B5EF4-FFF2-40B4-BE49-F238E27FC236}">
                <a16:creationId xmlns:a16="http://schemas.microsoft.com/office/drawing/2014/main" id="{B3404D87-483E-F4E9-83ED-B8E1C7C01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452" y="1969950"/>
            <a:ext cx="4285497" cy="3797816"/>
          </a:xfrm>
          <a:prstGeom prst="rect">
            <a:avLst/>
          </a:prstGeom>
        </p:spPr>
      </p:pic>
      <p:pic>
        <p:nvPicPr>
          <p:cNvPr id="12" name="Picture 11" descr="Shape&#10;&#10;Description automatically generated">
            <a:extLst>
              <a:ext uri="{FF2B5EF4-FFF2-40B4-BE49-F238E27FC236}">
                <a16:creationId xmlns:a16="http://schemas.microsoft.com/office/drawing/2014/main" id="{0258C55B-413B-AE65-1153-6821DECCE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2112" y="1844400"/>
            <a:ext cx="867837" cy="787603"/>
          </a:xfrm>
          <a:prstGeom prst="rect">
            <a:avLst/>
          </a:prstGeom>
        </p:spPr>
      </p:pic>
      <p:pic>
        <p:nvPicPr>
          <p:cNvPr id="7" name="Picture 6" descr="Chart, line chart, histogram&#10;&#10;Description automatically generated">
            <a:extLst>
              <a:ext uri="{FF2B5EF4-FFF2-40B4-BE49-F238E27FC236}">
                <a16:creationId xmlns:a16="http://schemas.microsoft.com/office/drawing/2014/main" id="{31A1E806-14E0-BC7B-1D65-314984A54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139457"/>
            <a:ext cx="5257799" cy="2827527"/>
          </a:xfrm>
          <a:prstGeom prst="rect">
            <a:avLst/>
          </a:prstGeom>
        </p:spPr>
      </p:pic>
    </p:spTree>
    <p:extLst>
      <p:ext uri="{BB962C8B-B14F-4D97-AF65-F5344CB8AC3E}">
        <p14:creationId xmlns:p14="http://schemas.microsoft.com/office/powerpoint/2010/main" val="320945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719FA91-BCA9-FEB8-6D1E-61063414A37A}"/>
              </a:ext>
            </a:extLst>
          </p:cNvPr>
          <p:cNvSpPr>
            <a:spLocks noGrp="1"/>
          </p:cNvSpPr>
          <p:nvPr>
            <p:ph type="title"/>
          </p:nvPr>
        </p:nvSpPr>
        <p:spPr>
          <a:xfrm>
            <a:off x="692150" y="57152"/>
            <a:ext cx="11036300" cy="3949698"/>
          </a:xfrm>
        </p:spPr>
        <p:txBody>
          <a:bodyPr vert="horz" lIns="91440" tIns="45720" rIns="91440" bIns="45720" rtlCol="0" anchor="ctr">
            <a:normAutofit/>
          </a:bodyPr>
          <a:lstStyle/>
          <a:p>
            <a:pPr algn="ctr"/>
            <a:r>
              <a:rPr lang="en-US" sz="5400" kern="1200" dirty="0">
                <a:solidFill>
                  <a:srgbClr val="FFFFFF"/>
                </a:solidFill>
                <a:latin typeface="+mj-lt"/>
                <a:ea typeface="+mj-ea"/>
                <a:cs typeface="+mj-cs"/>
              </a:rPr>
              <a:t>High order frequency mixing in silicon</a:t>
            </a:r>
          </a:p>
        </p:txBody>
      </p:sp>
      <p:sp>
        <p:nvSpPr>
          <p:cNvPr id="2" name="Date Placeholder 3">
            <a:extLst>
              <a:ext uri="{FF2B5EF4-FFF2-40B4-BE49-F238E27FC236}">
                <a16:creationId xmlns:a16="http://schemas.microsoft.com/office/drawing/2014/main" id="{72D904EC-88A3-E7B0-E168-637883FC3DAA}"/>
              </a:ext>
            </a:extLst>
          </p:cNvPr>
          <p:cNvSpPr txBox="1">
            <a:spLocks/>
          </p:cNvSpPr>
          <p:nvPr/>
        </p:nvSpPr>
        <p:spPr>
          <a:xfrm>
            <a:off x="0" y="6590220"/>
            <a:ext cx="2743200" cy="2780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E7E6E6"/>
                </a:solidFill>
                <a:latin typeface="Calibri" panose="020F0502020204030204"/>
              </a:rPr>
              <a:t>22-09-2022</a:t>
            </a:r>
            <a:endParaRPr lang="en-IN" dirty="0">
              <a:solidFill>
                <a:srgbClr val="E7E6E6"/>
              </a:solidFill>
              <a:latin typeface="Calibri" panose="020F0502020204030204"/>
            </a:endParaRPr>
          </a:p>
        </p:txBody>
      </p:sp>
      <p:sp>
        <p:nvSpPr>
          <p:cNvPr id="6" name="Footer Placeholder 1">
            <a:extLst>
              <a:ext uri="{FF2B5EF4-FFF2-40B4-BE49-F238E27FC236}">
                <a16:creationId xmlns:a16="http://schemas.microsoft.com/office/drawing/2014/main" id="{46C0267E-4AF4-0310-F586-0BE2EB4B1A56}"/>
              </a:ext>
            </a:extLst>
          </p:cNvPr>
          <p:cNvSpPr txBox="1">
            <a:spLocks/>
          </p:cNvSpPr>
          <p:nvPr/>
        </p:nvSpPr>
        <p:spPr>
          <a:xfrm>
            <a:off x="4038600" y="6590220"/>
            <a:ext cx="3666744" cy="2780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a:solidFill>
                  <a:srgbClr val="E7E6E6"/>
                </a:solidFill>
                <a:latin typeface="Calibri" panose="020F0502020204030204"/>
              </a:rPr>
              <a:t>Pawan Suthar</a:t>
            </a:r>
            <a:endParaRPr lang="en-IN" dirty="0">
              <a:solidFill>
                <a:srgbClr val="E7E6E6"/>
              </a:solidFill>
              <a:latin typeface="Calibri" panose="020F0502020204030204"/>
            </a:endParaRPr>
          </a:p>
        </p:txBody>
      </p:sp>
      <p:sp>
        <p:nvSpPr>
          <p:cNvPr id="8" name="Slide Number Placeholder 2">
            <a:extLst>
              <a:ext uri="{FF2B5EF4-FFF2-40B4-BE49-F238E27FC236}">
                <a16:creationId xmlns:a16="http://schemas.microsoft.com/office/drawing/2014/main" id="{482C6A7C-DA67-E609-9321-F2AC1BD3685F}"/>
              </a:ext>
            </a:extLst>
          </p:cNvPr>
          <p:cNvSpPr txBox="1">
            <a:spLocks/>
          </p:cNvSpPr>
          <p:nvPr/>
        </p:nvSpPr>
        <p:spPr>
          <a:xfrm>
            <a:off x="10094976" y="6590221"/>
            <a:ext cx="1324864" cy="27699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594840D-CBCE-4146-9673-100708174FFD}" type="slidenum">
              <a:rPr lang="en-IN" smtClean="0">
                <a:solidFill>
                  <a:srgbClr val="E7E6E6"/>
                </a:solidFill>
                <a:latin typeface="Calibri" panose="020F0502020204030204"/>
              </a:rPr>
              <a:pPr>
                <a:defRPr/>
              </a:pPr>
              <a:t>11</a:t>
            </a:fld>
            <a:endParaRPr lang="en-IN" dirty="0">
              <a:solidFill>
                <a:srgbClr val="E7E6E6"/>
              </a:solidFill>
              <a:latin typeface="Calibri" panose="020F0502020204030204"/>
            </a:endParaRPr>
          </a:p>
        </p:txBody>
      </p:sp>
    </p:spTree>
    <p:extLst>
      <p:ext uri="{BB962C8B-B14F-4D97-AF65-F5344CB8AC3E}">
        <p14:creationId xmlns:p14="http://schemas.microsoft.com/office/powerpoint/2010/main" val="71675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FAB4759-6805-EDE3-E3F4-37CC5B0EDC3A}"/>
              </a:ext>
            </a:extLst>
          </p:cNvPr>
          <p:cNvSpPr>
            <a:spLocks noGrp="1"/>
          </p:cNvSpPr>
          <p:nvPr>
            <p:ph type="dt" sz="half" idx="10"/>
          </p:nvPr>
        </p:nvSpPr>
        <p:spPr/>
        <p:txBody>
          <a:bodyPr/>
          <a:lstStyle/>
          <a:p>
            <a:r>
              <a:rPr lang="en-US"/>
              <a:t>22-09-2022</a:t>
            </a:r>
            <a:endParaRPr lang="en-IN" dirty="0"/>
          </a:p>
        </p:txBody>
      </p:sp>
      <p:sp>
        <p:nvSpPr>
          <p:cNvPr id="3" name="Footer Placeholder 2">
            <a:extLst>
              <a:ext uri="{FF2B5EF4-FFF2-40B4-BE49-F238E27FC236}">
                <a16:creationId xmlns:a16="http://schemas.microsoft.com/office/drawing/2014/main" id="{BB1C9E75-12F8-CE67-A29E-EDD7DD004D41}"/>
              </a:ext>
            </a:extLst>
          </p:cNvPr>
          <p:cNvSpPr>
            <a:spLocks noGrp="1"/>
          </p:cNvSpPr>
          <p:nvPr>
            <p:ph type="ftr" sz="quarter" idx="11"/>
          </p:nvPr>
        </p:nvSpPr>
        <p:spPr/>
        <p:txBody>
          <a:bodyPr/>
          <a:lstStyle/>
          <a:p>
            <a:r>
              <a:rPr lang="en-IN"/>
              <a:t>Pawan Suthar</a:t>
            </a:r>
            <a:endParaRPr lang="en-IN" dirty="0"/>
          </a:p>
        </p:txBody>
      </p:sp>
      <p:sp>
        <p:nvSpPr>
          <p:cNvPr id="4" name="Slide Number Placeholder 3">
            <a:extLst>
              <a:ext uri="{FF2B5EF4-FFF2-40B4-BE49-F238E27FC236}">
                <a16:creationId xmlns:a16="http://schemas.microsoft.com/office/drawing/2014/main" id="{8F5C6BC4-5056-3ACE-CEF8-213D8632A27C}"/>
              </a:ext>
            </a:extLst>
          </p:cNvPr>
          <p:cNvSpPr>
            <a:spLocks noGrp="1"/>
          </p:cNvSpPr>
          <p:nvPr>
            <p:ph type="sldNum" sz="quarter" idx="12"/>
          </p:nvPr>
        </p:nvSpPr>
        <p:spPr/>
        <p:txBody>
          <a:bodyPr/>
          <a:lstStyle/>
          <a:p>
            <a:fld id="{8594840D-CBCE-4146-9673-100708174FFD}" type="slidenum">
              <a:rPr lang="en-IN" smtClean="0"/>
              <a:pPr/>
              <a:t>12</a:t>
            </a:fld>
            <a:endParaRPr lang="en-IN"/>
          </a:p>
        </p:txBody>
      </p:sp>
      <p:sp>
        <p:nvSpPr>
          <p:cNvPr id="2" name="Title 1">
            <a:extLst>
              <a:ext uri="{FF2B5EF4-FFF2-40B4-BE49-F238E27FC236}">
                <a16:creationId xmlns:a16="http://schemas.microsoft.com/office/drawing/2014/main" id="{8E7BAB7D-365B-0A5A-AB7D-01716567EFC7}"/>
              </a:ext>
            </a:extLst>
          </p:cNvPr>
          <p:cNvSpPr>
            <a:spLocks noGrp="1"/>
          </p:cNvSpPr>
          <p:nvPr>
            <p:ph type="title"/>
          </p:nvPr>
        </p:nvSpPr>
        <p:spPr/>
        <p:txBody>
          <a:bodyPr/>
          <a:lstStyle/>
          <a:p>
            <a:r>
              <a:rPr lang="en-US" dirty="0"/>
              <a:t>Nonlinear frequency mixing</a:t>
            </a:r>
            <a:endParaRPr lang="en-IN" dirty="0"/>
          </a:p>
        </p:txBody>
      </p:sp>
      <p:sp>
        <p:nvSpPr>
          <p:cNvPr id="6" name="TextBox 5">
            <a:extLst>
              <a:ext uri="{FF2B5EF4-FFF2-40B4-BE49-F238E27FC236}">
                <a16:creationId xmlns:a16="http://schemas.microsoft.com/office/drawing/2014/main" id="{500B78A2-9585-ACD1-DDC4-5C2052329C14}"/>
              </a:ext>
            </a:extLst>
          </p:cNvPr>
          <p:cNvSpPr txBox="1"/>
          <p:nvPr/>
        </p:nvSpPr>
        <p:spPr>
          <a:xfrm>
            <a:off x="683152" y="1371401"/>
            <a:ext cx="11064348" cy="1015663"/>
          </a:xfrm>
          <a:prstGeom prst="rect">
            <a:avLst/>
          </a:prstGeom>
          <a:noFill/>
        </p:spPr>
        <p:txBody>
          <a:bodyPr wrap="square" rtlCol="0">
            <a:spAutoFit/>
          </a:bodyPr>
          <a:lstStyle/>
          <a:p>
            <a:r>
              <a:rPr lang="en-US" sz="2000" dirty="0"/>
              <a:t>• Crystalline silicon samples are irradiated by linearly polarized ultrashort broadband pulses MIR pulses (central wavelength of 2000nm and pulse length of 25 fs) and NIR pulses( central wavelength of 750 nm and duration of 7fs) to generate the high order frequency mixing radiation in the VUV spectral region.</a:t>
            </a:r>
          </a:p>
        </p:txBody>
      </p:sp>
      <p:pic>
        <p:nvPicPr>
          <p:cNvPr id="9" name="Picture 8" descr="Diagram&#10;&#10;Description automatically generated">
            <a:extLst>
              <a:ext uri="{FF2B5EF4-FFF2-40B4-BE49-F238E27FC236}">
                <a16:creationId xmlns:a16="http://schemas.microsoft.com/office/drawing/2014/main" id="{5A06C393-6172-4F6E-5A68-7AB7E2180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41" y="3221927"/>
            <a:ext cx="5424459" cy="2632290"/>
          </a:xfrm>
          <a:prstGeom prst="rect">
            <a:avLst/>
          </a:prstGeom>
        </p:spPr>
      </p:pic>
    </p:spTree>
    <p:extLst>
      <p:ext uri="{BB962C8B-B14F-4D97-AF65-F5344CB8AC3E}">
        <p14:creationId xmlns:p14="http://schemas.microsoft.com/office/powerpoint/2010/main" val="382237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histogram&#10;&#10;Description automatically generated">
            <a:extLst>
              <a:ext uri="{FF2B5EF4-FFF2-40B4-BE49-F238E27FC236}">
                <a16:creationId xmlns:a16="http://schemas.microsoft.com/office/drawing/2014/main" id="{84EE3BFE-7907-6FFB-4C1A-12CF78D744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9586" y="1647288"/>
            <a:ext cx="5194952" cy="4095759"/>
          </a:xfrm>
        </p:spPr>
      </p:pic>
      <p:sp>
        <p:nvSpPr>
          <p:cNvPr id="6" name="Date Placeholder 5">
            <a:extLst>
              <a:ext uri="{FF2B5EF4-FFF2-40B4-BE49-F238E27FC236}">
                <a16:creationId xmlns:a16="http://schemas.microsoft.com/office/drawing/2014/main" id="{19BA45C8-CB1B-703E-4795-DAF17971912E}"/>
              </a:ext>
            </a:extLst>
          </p:cNvPr>
          <p:cNvSpPr>
            <a:spLocks noGrp="1"/>
          </p:cNvSpPr>
          <p:nvPr>
            <p:ph type="dt" sz="half" idx="10"/>
          </p:nvPr>
        </p:nvSpPr>
        <p:spPr/>
        <p:txBody>
          <a:bodyPr/>
          <a:lstStyle/>
          <a:p>
            <a:r>
              <a:rPr lang="en-US" dirty="0"/>
              <a:t>22-09-2022</a:t>
            </a:r>
            <a:endParaRPr lang="en-IN" dirty="0"/>
          </a:p>
        </p:txBody>
      </p:sp>
      <p:sp>
        <p:nvSpPr>
          <p:cNvPr id="3" name="Footer Placeholder 2">
            <a:extLst>
              <a:ext uri="{FF2B5EF4-FFF2-40B4-BE49-F238E27FC236}">
                <a16:creationId xmlns:a16="http://schemas.microsoft.com/office/drawing/2014/main" id="{9BB86D1B-FEDB-D85D-0C0A-FFDD63A887B6}"/>
              </a:ext>
            </a:extLst>
          </p:cNvPr>
          <p:cNvSpPr>
            <a:spLocks noGrp="1"/>
          </p:cNvSpPr>
          <p:nvPr>
            <p:ph type="ftr" sz="quarter" idx="11"/>
          </p:nvPr>
        </p:nvSpPr>
        <p:spPr/>
        <p:txBody>
          <a:bodyPr/>
          <a:lstStyle/>
          <a:p>
            <a:r>
              <a:rPr lang="en-IN"/>
              <a:t>Pawan Suthar</a:t>
            </a:r>
            <a:endParaRPr lang="en-IN" dirty="0"/>
          </a:p>
        </p:txBody>
      </p:sp>
      <p:sp>
        <p:nvSpPr>
          <p:cNvPr id="4" name="Slide Number Placeholder 3">
            <a:extLst>
              <a:ext uri="{FF2B5EF4-FFF2-40B4-BE49-F238E27FC236}">
                <a16:creationId xmlns:a16="http://schemas.microsoft.com/office/drawing/2014/main" id="{FC1B01FA-7ED5-BAE2-8231-1B12A8C66911}"/>
              </a:ext>
            </a:extLst>
          </p:cNvPr>
          <p:cNvSpPr>
            <a:spLocks noGrp="1"/>
          </p:cNvSpPr>
          <p:nvPr>
            <p:ph type="sldNum" sz="quarter" idx="12"/>
          </p:nvPr>
        </p:nvSpPr>
        <p:spPr/>
        <p:txBody>
          <a:bodyPr/>
          <a:lstStyle/>
          <a:p>
            <a:fld id="{8594840D-CBCE-4146-9673-100708174FFD}" type="slidenum">
              <a:rPr lang="en-IN" smtClean="0"/>
              <a:pPr/>
              <a:t>13</a:t>
            </a:fld>
            <a:endParaRPr lang="en-IN"/>
          </a:p>
        </p:txBody>
      </p:sp>
      <p:sp>
        <p:nvSpPr>
          <p:cNvPr id="2" name="Title 1">
            <a:extLst>
              <a:ext uri="{FF2B5EF4-FFF2-40B4-BE49-F238E27FC236}">
                <a16:creationId xmlns:a16="http://schemas.microsoft.com/office/drawing/2014/main" id="{80E57FCA-DC45-AF0A-AC91-ECF76F1FA305}"/>
              </a:ext>
            </a:extLst>
          </p:cNvPr>
          <p:cNvSpPr>
            <a:spLocks noGrp="1"/>
          </p:cNvSpPr>
          <p:nvPr>
            <p:ph type="title"/>
          </p:nvPr>
        </p:nvSpPr>
        <p:spPr/>
        <p:txBody>
          <a:bodyPr>
            <a:normAutofit/>
          </a:bodyPr>
          <a:lstStyle/>
          <a:p>
            <a:r>
              <a:rPr lang="en-US" dirty="0"/>
              <a:t>Enhancement of VUV Light compared to high harmonics</a:t>
            </a:r>
            <a:endParaRPr lang="en-IN" dirty="0"/>
          </a:p>
        </p:txBody>
      </p:sp>
      <p:sp>
        <p:nvSpPr>
          <p:cNvPr id="8" name="TextBox 7">
            <a:extLst>
              <a:ext uri="{FF2B5EF4-FFF2-40B4-BE49-F238E27FC236}">
                <a16:creationId xmlns:a16="http://schemas.microsoft.com/office/drawing/2014/main" id="{EF5B75AD-B296-D0A7-8ABC-9EC68A86EBB3}"/>
              </a:ext>
            </a:extLst>
          </p:cNvPr>
          <p:cNvSpPr txBox="1"/>
          <p:nvPr/>
        </p:nvSpPr>
        <p:spPr>
          <a:xfrm>
            <a:off x="727462" y="1418314"/>
            <a:ext cx="4930388"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High order frequency mixing leads to an enhancement in the VUV optical response in crystalline silicon which might be useful as a source of bright coherent wideband UV radiation. </a:t>
            </a:r>
          </a:p>
          <a:p>
            <a:pPr marL="285750" indent="-285750">
              <a:buFont typeface="Arial" panose="020B0604020202020204" pitchFamily="34" charset="0"/>
              <a:buChar char="•"/>
            </a:pPr>
            <a:r>
              <a:rPr lang="en-US" sz="2000" dirty="0"/>
              <a:t>The yield of the high energy photons is increased by almost 2 orders of magnitude compared to just the HHG signal from the MIR pulses in the same spectral region.</a:t>
            </a:r>
          </a:p>
        </p:txBody>
      </p:sp>
    </p:spTree>
    <p:extLst>
      <p:ext uri="{BB962C8B-B14F-4D97-AF65-F5344CB8AC3E}">
        <p14:creationId xmlns:p14="http://schemas.microsoft.com/office/powerpoint/2010/main" val="184403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scatter chart&#10;&#10;Description automatically generated">
            <a:extLst>
              <a:ext uri="{FF2B5EF4-FFF2-40B4-BE49-F238E27FC236}">
                <a16:creationId xmlns:a16="http://schemas.microsoft.com/office/drawing/2014/main" id="{D0244EB9-40EE-4C20-D152-5C53385081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0768" y="1090203"/>
            <a:ext cx="7962408" cy="2841967"/>
          </a:xfrm>
        </p:spPr>
      </p:pic>
      <p:sp>
        <p:nvSpPr>
          <p:cNvPr id="7" name="Date Placeholder 6">
            <a:extLst>
              <a:ext uri="{FF2B5EF4-FFF2-40B4-BE49-F238E27FC236}">
                <a16:creationId xmlns:a16="http://schemas.microsoft.com/office/drawing/2014/main" id="{F34AD151-D4BB-E403-D350-CA6B58A908BA}"/>
              </a:ext>
            </a:extLst>
          </p:cNvPr>
          <p:cNvSpPr>
            <a:spLocks noGrp="1"/>
          </p:cNvSpPr>
          <p:nvPr>
            <p:ph type="dt" sz="half" idx="10"/>
          </p:nvPr>
        </p:nvSpPr>
        <p:spPr/>
        <p:txBody>
          <a:bodyPr/>
          <a:lstStyle/>
          <a:p>
            <a:r>
              <a:rPr lang="en-US"/>
              <a:t>22-09-2022</a:t>
            </a:r>
            <a:endParaRPr lang="en-IN" dirty="0"/>
          </a:p>
        </p:txBody>
      </p:sp>
      <p:sp>
        <p:nvSpPr>
          <p:cNvPr id="3" name="Footer Placeholder 2">
            <a:extLst>
              <a:ext uri="{FF2B5EF4-FFF2-40B4-BE49-F238E27FC236}">
                <a16:creationId xmlns:a16="http://schemas.microsoft.com/office/drawing/2014/main" id="{5FD41424-F5F0-25B1-A7ED-9641C71D8ACA}"/>
              </a:ext>
            </a:extLst>
          </p:cNvPr>
          <p:cNvSpPr>
            <a:spLocks noGrp="1"/>
          </p:cNvSpPr>
          <p:nvPr>
            <p:ph type="ftr" sz="quarter" idx="11"/>
          </p:nvPr>
        </p:nvSpPr>
        <p:spPr/>
        <p:txBody>
          <a:bodyPr/>
          <a:lstStyle/>
          <a:p>
            <a:r>
              <a:rPr lang="en-IN"/>
              <a:t>Pawan Suthar</a:t>
            </a:r>
            <a:endParaRPr lang="en-IN" dirty="0"/>
          </a:p>
        </p:txBody>
      </p:sp>
      <p:sp>
        <p:nvSpPr>
          <p:cNvPr id="4" name="Slide Number Placeholder 3">
            <a:extLst>
              <a:ext uri="{FF2B5EF4-FFF2-40B4-BE49-F238E27FC236}">
                <a16:creationId xmlns:a16="http://schemas.microsoft.com/office/drawing/2014/main" id="{C42A725B-F7D5-1C46-C2E1-DA9D2707008E}"/>
              </a:ext>
            </a:extLst>
          </p:cNvPr>
          <p:cNvSpPr>
            <a:spLocks noGrp="1"/>
          </p:cNvSpPr>
          <p:nvPr>
            <p:ph type="sldNum" sz="quarter" idx="12"/>
          </p:nvPr>
        </p:nvSpPr>
        <p:spPr/>
        <p:txBody>
          <a:bodyPr/>
          <a:lstStyle/>
          <a:p>
            <a:fld id="{8594840D-CBCE-4146-9673-100708174FFD}" type="slidenum">
              <a:rPr lang="en-IN" smtClean="0"/>
              <a:pPr/>
              <a:t>14</a:t>
            </a:fld>
            <a:endParaRPr lang="en-IN"/>
          </a:p>
        </p:txBody>
      </p:sp>
      <p:sp>
        <p:nvSpPr>
          <p:cNvPr id="2" name="Title 1">
            <a:extLst>
              <a:ext uri="{FF2B5EF4-FFF2-40B4-BE49-F238E27FC236}">
                <a16:creationId xmlns:a16="http://schemas.microsoft.com/office/drawing/2014/main" id="{950392EC-75E5-EDB4-3C9F-5643F804FF05}"/>
              </a:ext>
            </a:extLst>
          </p:cNvPr>
          <p:cNvSpPr>
            <a:spLocks noGrp="1"/>
          </p:cNvSpPr>
          <p:nvPr>
            <p:ph type="title"/>
          </p:nvPr>
        </p:nvSpPr>
        <p:spPr/>
        <p:txBody>
          <a:bodyPr/>
          <a:lstStyle/>
          <a:p>
            <a:r>
              <a:rPr lang="en-US" dirty="0"/>
              <a:t>Dependence on the intensity of driving pulses</a:t>
            </a:r>
            <a:endParaRPr lang="en-IN" dirty="0"/>
          </a:p>
        </p:txBody>
      </p:sp>
      <p:sp>
        <p:nvSpPr>
          <p:cNvPr id="6" name="TextBox 5">
            <a:extLst>
              <a:ext uri="{FF2B5EF4-FFF2-40B4-BE49-F238E27FC236}">
                <a16:creationId xmlns:a16="http://schemas.microsoft.com/office/drawing/2014/main" id="{F5EF475E-A87C-E1F2-4A78-A4526E981960}"/>
              </a:ext>
            </a:extLst>
          </p:cNvPr>
          <p:cNvSpPr txBox="1"/>
          <p:nvPr/>
        </p:nvSpPr>
        <p:spPr>
          <a:xfrm>
            <a:off x="946150" y="4137810"/>
            <a:ext cx="10751728"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intensity dependence of the NIR pulses shows two distinct regimes - linear and nonlinear with power scaling of I</a:t>
            </a:r>
            <a:r>
              <a:rPr lang="en-US" sz="2000" baseline="30000" dirty="0"/>
              <a:t>3</a:t>
            </a:r>
            <a:r>
              <a:rPr lang="en-US" sz="2000" dirty="0"/>
              <a:t>. </a:t>
            </a:r>
          </a:p>
          <a:p>
            <a:pPr marL="285750" indent="-285750">
              <a:buFont typeface="Arial" panose="020B0604020202020204" pitchFamily="34" charset="0"/>
              <a:buChar char="•"/>
            </a:pPr>
            <a:r>
              <a:rPr lang="en-US" sz="2000" dirty="0"/>
              <a:t>At higher intensities of NIR, multiphoton processes start to become important. </a:t>
            </a:r>
          </a:p>
          <a:p>
            <a:pPr marL="285750" indent="-285750">
              <a:buFont typeface="Arial" panose="020B0604020202020204" pitchFamily="34" charset="0"/>
              <a:buChar char="•"/>
            </a:pPr>
            <a:r>
              <a:rPr lang="en-US" sz="2000" dirty="0"/>
              <a:t>The scaling is close I</a:t>
            </a:r>
            <a:r>
              <a:rPr lang="en-US" sz="2000" baseline="30000" dirty="0"/>
              <a:t>2.5 </a:t>
            </a:r>
            <a:r>
              <a:rPr lang="en-US" sz="2000" dirty="0"/>
              <a:t>for low energy photons but the dependence is steeper for higher energies in accordance with high order frequency mixing.</a:t>
            </a:r>
          </a:p>
          <a:p>
            <a:pPr marL="285750" indent="-285750">
              <a:buFont typeface="Arial" panose="020B0604020202020204" pitchFamily="34" charset="0"/>
              <a:buChar char="•"/>
            </a:pPr>
            <a:r>
              <a:rPr lang="en-US" sz="2000" dirty="0"/>
              <a:t>The intensity dependence confirm the nonlinear nature of the interaction where we need several photons from both pulses for the high order frequency mixing process.</a:t>
            </a:r>
            <a:endParaRPr lang="en-IN" sz="2000" dirty="0"/>
          </a:p>
        </p:txBody>
      </p:sp>
    </p:spTree>
    <p:extLst>
      <p:ext uri="{BB962C8B-B14F-4D97-AF65-F5344CB8AC3E}">
        <p14:creationId xmlns:p14="http://schemas.microsoft.com/office/powerpoint/2010/main" val="142809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hart, radar chart&#10;&#10;Description automatically generated">
            <a:extLst>
              <a:ext uri="{FF2B5EF4-FFF2-40B4-BE49-F238E27FC236}">
                <a16:creationId xmlns:a16="http://schemas.microsoft.com/office/drawing/2014/main" id="{A3507371-CF54-7CA6-26C1-FC6F6F8BD4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0470" y="1198083"/>
            <a:ext cx="4193045" cy="4023819"/>
          </a:xfrm>
        </p:spPr>
      </p:pic>
      <p:sp>
        <p:nvSpPr>
          <p:cNvPr id="5" name="Date Placeholder 4">
            <a:extLst>
              <a:ext uri="{FF2B5EF4-FFF2-40B4-BE49-F238E27FC236}">
                <a16:creationId xmlns:a16="http://schemas.microsoft.com/office/drawing/2014/main" id="{3EE02F3D-CE12-19A1-35A1-4781F62F8156}"/>
              </a:ext>
            </a:extLst>
          </p:cNvPr>
          <p:cNvSpPr>
            <a:spLocks noGrp="1"/>
          </p:cNvSpPr>
          <p:nvPr>
            <p:ph type="dt" sz="half" idx="10"/>
          </p:nvPr>
        </p:nvSpPr>
        <p:spPr/>
        <p:txBody>
          <a:bodyPr/>
          <a:lstStyle/>
          <a:p>
            <a:r>
              <a:rPr lang="en-US"/>
              <a:t>22-09-2022</a:t>
            </a:r>
            <a:endParaRPr lang="en-IN" dirty="0"/>
          </a:p>
        </p:txBody>
      </p:sp>
      <p:sp>
        <p:nvSpPr>
          <p:cNvPr id="3" name="Footer Placeholder 2">
            <a:extLst>
              <a:ext uri="{FF2B5EF4-FFF2-40B4-BE49-F238E27FC236}">
                <a16:creationId xmlns:a16="http://schemas.microsoft.com/office/drawing/2014/main" id="{AAC7510F-51E2-368F-CFA2-A4C12C0A3B24}"/>
              </a:ext>
            </a:extLst>
          </p:cNvPr>
          <p:cNvSpPr>
            <a:spLocks noGrp="1"/>
          </p:cNvSpPr>
          <p:nvPr>
            <p:ph type="ftr" sz="quarter" idx="11"/>
          </p:nvPr>
        </p:nvSpPr>
        <p:spPr/>
        <p:txBody>
          <a:bodyPr/>
          <a:lstStyle/>
          <a:p>
            <a:r>
              <a:rPr lang="en-IN"/>
              <a:t>Pawan Suthar</a:t>
            </a:r>
            <a:endParaRPr lang="en-IN" dirty="0"/>
          </a:p>
        </p:txBody>
      </p:sp>
      <p:sp>
        <p:nvSpPr>
          <p:cNvPr id="4" name="Slide Number Placeholder 3">
            <a:extLst>
              <a:ext uri="{FF2B5EF4-FFF2-40B4-BE49-F238E27FC236}">
                <a16:creationId xmlns:a16="http://schemas.microsoft.com/office/drawing/2014/main" id="{0B0DD219-AFC5-A5F2-EA07-BC719D04822F}"/>
              </a:ext>
            </a:extLst>
          </p:cNvPr>
          <p:cNvSpPr>
            <a:spLocks noGrp="1"/>
          </p:cNvSpPr>
          <p:nvPr>
            <p:ph type="sldNum" sz="quarter" idx="12"/>
          </p:nvPr>
        </p:nvSpPr>
        <p:spPr/>
        <p:txBody>
          <a:bodyPr/>
          <a:lstStyle/>
          <a:p>
            <a:fld id="{8594840D-CBCE-4146-9673-100708174FFD}" type="slidenum">
              <a:rPr lang="en-IN" smtClean="0"/>
              <a:pPr/>
              <a:t>15</a:t>
            </a:fld>
            <a:endParaRPr lang="en-IN"/>
          </a:p>
        </p:txBody>
      </p:sp>
      <p:sp>
        <p:nvSpPr>
          <p:cNvPr id="2" name="Title 1">
            <a:extLst>
              <a:ext uri="{FF2B5EF4-FFF2-40B4-BE49-F238E27FC236}">
                <a16:creationId xmlns:a16="http://schemas.microsoft.com/office/drawing/2014/main" id="{9BA3B05B-3C15-55C0-F867-5E262CB002AB}"/>
              </a:ext>
            </a:extLst>
          </p:cNvPr>
          <p:cNvSpPr>
            <a:spLocks noGrp="1"/>
          </p:cNvSpPr>
          <p:nvPr>
            <p:ph type="title"/>
          </p:nvPr>
        </p:nvSpPr>
        <p:spPr/>
        <p:txBody>
          <a:bodyPr/>
          <a:lstStyle/>
          <a:p>
            <a:r>
              <a:rPr lang="en-US" dirty="0"/>
              <a:t>Dependence on the laser polarization direction</a:t>
            </a:r>
            <a:endParaRPr lang="en-IN" dirty="0"/>
          </a:p>
        </p:txBody>
      </p:sp>
      <p:sp>
        <p:nvSpPr>
          <p:cNvPr id="10" name="TextBox 9">
            <a:extLst>
              <a:ext uri="{FF2B5EF4-FFF2-40B4-BE49-F238E27FC236}">
                <a16:creationId xmlns:a16="http://schemas.microsoft.com/office/drawing/2014/main" id="{CA8322CD-859E-BD83-2CCC-DF7FA23688BB}"/>
              </a:ext>
            </a:extLst>
          </p:cNvPr>
          <p:cNvSpPr txBox="1"/>
          <p:nvPr/>
        </p:nvSpPr>
        <p:spPr>
          <a:xfrm>
            <a:off x="361950" y="1632917"/>
            <a:ext cx="636905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output is maximum when laser polarizations are oriented along &lt;110&gt; crystallographic orientation of silicon.</a:t>
            </a:r>
          </a:p>
          <a:p>
            <a:pPr marL="285750" indent="-285750">
              <a:buFont typeface="Arial" panose="020B0604020202020204" pitchFamily="34" charset="0"/>
              <a:buChar char="•"/>
            </a:pPr>
            <a:r>
              <a:rPr lang="en-US" sz="2000" dirty="0"/>
              <a:t>Higher energies have more pronounced peaks in the direction compared to lower energy part of the spectrum. </a:t>
            </a:r>
          </a:p>
          <a:p>
            <a:pPr marL="285750" indent="-285750">
              <a:buFont typeface="Arial" panose="020B0604020202020204" pitchFamily="34" charset="0"/>
              <a:buChar char="•"/>
            </a:pPr>
            <a:r>
              <a:rPr lang="en-US" sz="2000" dirty="0"/>
              <a:t>This dependence is similar to HHG from the NIR pulses pointing to the role of tunneling probability in different directions as the main reason behind the asymmetries in the signal.</a:t>
            </a:r>
          </a:p>
        </p:txBody>
      </p:sp>
      <p:sp>
        <p:nvSpPr>
          <p:cNvPr id="6" name="TextBox 5">
            <a:extLst>
              <a:ext uri="{FF2B5EF4-FFF2-40B4-BE49-F238E27FC236}">
                <a16:creationId xmlns:a16="http://schemas.microsoft.com/office/drawing/2014/main" id="{EA3BACC5-6DEA-D242-BD49-FF77A62D961E}"/>
              </a:ext>
            </a:extLst>
          </p:cNvPr>
          <p:cNvSpPr txBox="1"/>
          <p:nvPr/>
        </p:nvSpPr>
        <p:spPr>
          <a:xfrm>
            <a:off x="7315200" y="5327780"/>
            <a:ext cx="4538339" cy="1200329"/>
          </a:xfrm>
          <a:prstGeom prst="rect">
            <a:avLst/>
          </a:prstGeom>
          <a:noFill/>
        </p:spPr>
        <p:txBody>
          <a:bodyPr wrap="square" rtlCol="0">
            <a:spAutoFit/>
          </a:bodyPr>
          <a:lstStyle/>
          <a:p>
            <a:r>
              <a:rPr lang="en-US" dirty="0"/>
              <a:t>The dependence of different spectral components of the emitted VUV light on the polarization of the laser pulses with respect to the crystallographic axis of silicon crystal. </a:t>
            </a:r>
            <a:endParaRPr lang="en-IN" dirty="0"/>
          </a:p>
        </p:txBody>
      </p:sp>
    </p:spTree>
    <p:extLst>
      <p:ext uri="{BB962C8B-B14F-4D97-AF65-F5344CB8AC3E}">
        <p14:creationId xmlns:p14="http://schemas.microsoft.com/office/powerpoint/2010/main" val="341359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407D8-DB4F-571A-BC9A-9A5353FC4DEC}"/>
              </a:ext>
            </a:extLst>
          </p:cNvPr>
          <p:cNvSpPr>
            <a:spLocks noGrp="1"/>
          </p:cNvSpPr>
          <p:nvPr>
            <p:ph idx="1"/>
          </p:nvPr>
        </p:nvSpPr>
        <p:spPr>
          <a:xfrm>
            <a:off x="838200" y="1825625"/>
            <a:ext cx="10515600" cy="3603369"/>
          </a:xfrm>
        </p:spPr>
        <p:txBody>
          <a:bodyPr>
            <a:normAutofit/>
          </a:bodyPr>
          <a:lstStyle/>
          <a:p>
            <a:r>
              <a:rPr lang="en-US" sz="2000" dirty="0"/>
              <a:t>High harmonic generation in silicon driven by MIR and NIR pulses was studied.</a:t>
            </a:r>
          </a:p>
          <a:p>
            <a:r>
              <a:rPr lang="en-US" sz="2000" dirty="0"/>
              <a:t>Crystallographic orientation dependence – role of Van Hove singularities in the band structure and tunneling probabilities.</a:t>
            </a:r>
          </a:p>
          <a:p>
            <a:r>
              <a:rPr lang="en-US" sz="2000" dirty="0"/>
              <a:t>Coherent two-color illumination to enhance the broadband VUV radiation by 2 orders of magnitude using high order frequency mixing.</a:t>
            </a:r>
          </a:p>
          <a:p>
            <a:r>
              <a:rPr lang="en-IN" sz="2000" dirty="0"/>
              <a:t>Intensity and laser polarization of the radiation was also studied to confirm the nature of the interaction.</a:t>
            </a:r>
            <a:endParaRPr lang="en-US" sz="2000" dirty="0"/>
          </a:p>
        </p:txBody>
      </p:sp>
      <p:sp>
        <p:nvSpPr>
          <p:cNvPr id="6" name="Date Placeholder 5">
            <a:extLst>
              <a:ext uri="{FF2B5EF4-FFF2-40B4-BE49-F238E27FC236}">
                <a16:creationId xmlns:a16="http://schemas.microsoft.com/office/drawing/2014/main" id="{49F65E7B-B56E-F11F-9750-4D17D5E8854E}"/>
              </a:ext>
            </a:extLst>
          </p:cNvPr>
          <p:cNvSpPr>
            <a:spLocks noGrp="1"/>
          </p:cNvSpPr>
          <p:nvPr>
            <p:ph type="dt" sz="half" idx="10"/>
          </p:nvPr>
        </p:nvSpPr>
        <p:spPr/>
        <p:txBody>
          <a:bodyPr/>
          <a:lstStyle/>
          <a:p>
            <a:r>
              <a:rPr lang="en-US"/>
              <a:t>22-09-2022</a:t>
            </a:r>
            <a:endParaRPr lang="en-IN" dirty="0"/>
          </a:p>
        </p:txBody>
      </p:sp>
      <p:sp>
        <p:nvSpPr>
          <p:cNvPr id="4" name="Footer Placeholder 3">
            <a:extLst>
              <a:ext uri="{FF2B5EF4-FFF2-40B4-BE49-F238E27FC236}">
                <a16:creationId xmlns:a16="http://schemas.microsoft.com/office/drawing/2014/main" id="{1A6D5A83-FC7D-E47E-2C41-5E8BB27372FB}"/>
              </a:ext>
            </a:extLst>
          </p:cNvPr>
          <p:cNvSpPr>
            <a:spLocks noGrp="1"/>
          </p:cNvSpPr>
          <p:nvPr>
            <p:ph type="ftr" sz="quarter" idx="11"/>
          </p:nvPr>
        </p:nvSpPr>
        <p:spPr/>
        <p:txBody>
          <a:bodyPr/>
          <a:lstStyle/>
          <a:p>
            <a:r>
              <a:rPr lang="en-IN"/>
              <a:t>Pawan Suthar</a:t>
            </a:r>
            <a:endParaRPr lang="en-IN" dirty="0"/>
          </a:p>
        </p:txBody>
      </p:sp>
      <p:sp>
        <p:nvSpPr>
          <p:cNvPr id="5" name="Slide Number Placeholder 4">
            <a:extLst>
              <a:ext uri="{FF2B5EF4-FFF2-40B4-BE49-F238E27FC236}">
                <a16:creationId xmlns:a16="http://schemas.microsoft.com/office/drawing/2014/main" id="{612852B6-D398-E343-D829-6D773D92C29B}"/>
              </a:ext>
            </a:extLst>
          </p:cNvPr>
          <p:cNvSpPr>
            <a:spLocks noGrp="1"/>
          </p:cNvSpPr>
          <p:nvPr>
            <p:ph type="sldNum" sz="quarter" idx="12"/>
          </p:nvPr>
        </p:nvSpPr>
        <p:spPr/>
        <p:txBody>
          <a:bodyPr/>
          <a:lstStyle/>
          <a:p>
            <a:fld id="{8594840D-CBCE-4146-9673-100708174FFD}" type="slidenum">
              <a:rPr lang="en-IN" smtClean="0"/>
              <a:pPr/>
              <a:t>16</a:t>
            </a:fld>
            <a:endParaRPr lang="en-IN"/>
          </a:p>
        </p:txBody>
      </p:sp>
      <p:sp>
        <p:nvSpPr>
          <p:cNvPr id="2" name="Title 1">
            <a:extLst>
              <a:ext uri="{FF2B5EF4-FFF2-40B4-BE49-F238E27FC236}">
                <a16:creationId xmlns:a16="http://schemas.microsoft.com/office/drawing/2014/main" id="{874F24B6-988A-E7D2-01B4-E7CBB1735AB8}"/>
              </a:ext>
            </a:extLst>
          </p:cNvPr>
          <p:cNvSpPr>
            <a:spLocks noGrp="1"/>
          </p:cNvSpPr>
          <p:nvPr>
            <p:ph type="title"/>
          </p:nvPr>
        </p:nvSpPr>
        <p:spPr/>
        <p:txBody>
          <a:bodyPr/>
          <a:lstStyle/>
          <a:p>
            <a:r>
              <a:rPr lang="en-US" dirty="0"/>
              <a:t>Conclusions</a:t>
            </a:r>
            <a:endParaRPr lang="en-IN" dirty="0"/>
          </a:p>
        </p:txBody>
      </p:sp>
    </p:spTree>
    <p:extLst>
      <p:ext uri="{BB962C8B-B14F-4D97-AF65-F5344CB8AC3E}">
        <p14:creationId xmlns:p14="http://schemas.microsoft.com/office/powerpoint/2010/main" val="1408158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7"/>
        <p:cNvGrpSpPr/>
        <p:nvPr/>
      </p:nvGrpSpPr>
      <p:grpSpPr>
        <a:xfrm>
          <a:off x="0" y="0"/>
          <a:ext cx="0" cy="0"/>
          <a:chOff x="0" y="0"/>
          <a:chExt cx="0" cy="0"/>
        </a:xfrm>
      </p:grpSpPr>
      <p:sp>
        <p:nvSpPr>
          <p:cNvPr id="5" name="Date Placeholder 4">
            <a:extLst>
              <a:ext uri="{FF2B5EF4-FFF2-40B4-BE49-F238E27FC236}">
                <a16:creationId xmlns:a16="http://schemas.microsoft.com/office/drawing/2014/main" id="{CE8590A1-FF94-47B0-E605-C4F73098E8D4}"/>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a:solidFill>
                  <a:schemeClr val="bg1"/>
                </a:solidFill>
              </a:rPr>
              <a:t>22-09-2022</a:t>
            </a:r>
          </a:p>
        </p:txBody>
      </p:sp>
      <p:sp>
        <p:nvSpPr>
          <p:cNvPr id="2" name="Footer Placeholder 1">
            <a:extLst>
              <a:ext uri="{FF2B5EF4-FFF2-40B4-BE49-F238E27FC236}">
                <a16:creationId xmlns:a16="http://schemas.microsoft.com/office/drawing/2014/main" id="{1A32D386-641D-2231-98C1-87F895D6D223}"/>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Pawan Suthar</a:t>
            </a:r>
          </a:p>
        </p:txBody>
      </p:sp>
      <p:sp>
        <p:nvSpPr>
          <p:cNvPr id="3" name="Slide Number Placeholder 2">
            <a:extLst>
              <a:ext uri="{FF2B5EF4-FFF2-40B4-BE49-F238E27FC236}">
                <a16:creationId xmlns:a16="http://schemas.microsoft.com/office/drawing/2014/main" id="{669AAD53-5FF5-B827-7EFB-0CBEFB2430C2}"/>
              </a:ext>
            </a:extLst>
          </p:cNvPr>
          <p:cNvSpPr>
            <a:spLocks noGrp="1"/>
          </p:cNvSpPr>
          <p:nvPr>
            <p:ph type="sldNum" sz="quarter" idx="12"/>
          </p:nvPr>
        </p:nvSpPr>
        <p:spPr/>
        <p:txBody>
          <a:bodyPr vert="horz" lIns="91440" tIns="45720" rIns="91440" bIns="45720" rtlCol="0" anchor="ctr">
            <a:normAutofit/>
          </a:bodyPr>
          <a:lstStyle/>
          <a:p>
            <a:pPr>
              <a:spcAft>
                <a:spcPts val="600"/>
              </a:spcAft>
            </a:pPr>
            <a:fld id="{8594840D-CBCE-4146-9673-100708174FFD}" type="slidenum">
              <a:rPr lang="en-US" smtClean="0"/>
              <a:pPr>
                <a:spcAft>
                  <a:spcPts val="600"/>
                </a:spcAft>
              </a:pPr>
              <a:t>17</a:t>
            </a:fld>
            <a:endParaRPr lang="en-US" dirty="0"/>
          </a:p>
        </p:txBody>
      </p:sp>
      <p:sp>
        <p:nvSpPr>
          <p:cNvPr id="238" name="Google Shape;238;p33"/>
          <p:cNvSpPr txBox="1">
            <a:spLocks noGrp="1"/>
          </p:cNvSpPr>
          <p:nvPr>
            <p:ph type="title" idx="4294967295"/>
          </p:nvPr>
        </p:nvSpPr>
        <p:spPr>
          <a:xfrm>
            <a:off x="1285875" y="1899393"/>
            <a:ext cx="10906125" cy="1135062"/>
          </a:xfrm>
          <a:prstGeom prst="rect">
            <a:avLst/>
          </a:prstGeom>
        </p:spPr>
        <p:txBody>
          <a:bodyPr spcFirstLastPara="1" vert="horz" lIns="91440" tIns="45720" rIns="91440" bIns="45720" rtlCol="0" anchor="ctr" anchorCtr="0">
            <a:normAutofit/>
          </a:bodyPr>
          <a:lstStyle/>
          <a:p>
            <a:r>
              <a:rPr lang="en-US" sz="3600" kern="1200" spc="267" dirty="0">
                <a:solidFill>
                  <a:schemeClr val="tx1"/>
                </a:solidFill>
                <a:latin typeface="+mj-lt"/>
                <a:ea typeface="+mj-ea"/>
                <a:cs typeface="+mj-cs"/>
              </a:rPr>
              <a:t>Thank you.</a:t>
            </a:r>
          </a:p>
        </p:txBody>
      </p:sp>
      <p:sp>
        <p:nvSpPr>
          <p:cNvPr id="4" name="TextBox 3">
            <a:extLst>
              <a:ext uri="{FF2B5EF4-FFF2-40B4-BE49-F238E27FC236}">
                <a16:creationId xmlns:a16="http://schemas.microsoft.com/office/drawing/2014/main" id="{A56D7DD8-4DBB-4365-D38F-EECD6253D9DE}"/>
              </a:ext>
            </a:extLst>
          </p:cNvPr>
          <p:cNvSpPr txBox="1"/>
          <p:nvPr/>
        </p:nvSpPr>
        <p:spPr>
          <a:xfrm>
            <a:off x="5717097" y="5692193"/>
            <a:ext cx="6474902" cy="838636"/>
          </a:xfrm>
          <a:prstGeom prst="rect">
            <a:avLst/>
          </a:prstGeom>
        </p:spPr>
        <p:txBody>
          <a:bodyPr vert="horz" lIns="91440" tIns="45720" rIns="91440" bIns="45720" rtlCol="0">
            <a:normAutofit lnSpcReduction="10000"/>
          </a:bodyPr>
          <a:lstStyle/>
          <a:p>
            <a:pPr>
              <a:lnSpc>
                <a:spcPct val="90000"/>
              </a:lnSpc>
              <a:spcAft>
                <a:spcPts val="600"/>
              </a:spcAft>
            </a:pPr>
            <a:r>
              <a:rPr lang="en-US" sz="2000" dirty="0"/>
              <a:t>Financial support from Czech Science Foundation (project GA18-10486Y), Charles University (GAUK 349921, UNCE/SCI/010, SVV2020-260590, PRIMUS/19/SCI/05).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546095" indent="-342900">
              <a:lnSpc>
                <a:spcPct val="150000"/>
              </a:lnSpc>
              <a:spcBef>
                <a:spcPts val="0"/>
              </a:spcBef>
              <a:buClr>
                <a:schemeClr val="dk1"/>
              </a:buClr>
              <a:buSzPts val="1200"/>
              <a:buFont typeface="Courier New" panose="02070309020205020404" pitchFamily="49" charset="0"/>
              <a:buChar char="o"/>
            </a:pPr>
            <a:r>
              <a:rPr lang="en-US" sz="2400" dirty="0">
                <a:solidFill>
                  <a:schemeClr val="dk1"/>
                </a:solidFill>
              </a:rPr>
              <a:t>Introduction</a:t>
            </a:r>
          </a:p>
          <a:p>
            <a:pPr marL="1155680" lvl="1" indent="-342900">
              <a:lnSpc>
                <a:spcPct val="150000"/>
              </a:lnSpc>
              <a:spcBef>
                <a:spcPts val="0"/>
              </a:spcBef>
              <a:buClr>
                <a:schemeClr val="dk1"/>
              </a:buClr>
              <a:buSzPts val="1200"/>
              <a:buFont typeface="Courier New" panose="02070309020205020404" pitchFamily="49" charset="0"/>
              <a:buChar char="o"/>
            </a:pPr>
            <a:r>
              <a:rPr lang="en-US" sz="2000" dirty="0">
                <a:solidFill>
                  <a:schemeClr val="dk1"/>
                </a:solidFill>
              </a:rPr>
              <a:t>Interaction of light and matter - high field physics (few TW/cm</a:t>
            </a:r>
            <a:r>
              <a:rPr lang="en-US" sz="2000" baseline="30000" dirty="0">
                <a:solidFill>
                  <a:schemeClr val="dk1"/>
                </a:solidFill>
              </a:rPr>
              <a:t>2</a:t>
            </a:r>
            <a:r>
              <a:rPr lang="en-US" sz="2000" dirty="0">
                <a:solidFill>
                  <a:schemeClr val="dk1"/>
                </a:solidFill>
              </a:rPr>
              <a:t>)</a:t>
            </a:r>
          </a:p>
          <a:p>
            <a:pPr marL="1155680" lvl="1" indent="-342900">
              <a:lnSpc>
                <a:spcPct val="150000"/>
              </a:lnSpc>
              <a:spcBef>
                <a:spcPts val="0"/>
              </a:spcBef>
              <a:buClr>
                <a:schemeClr val="dk1"/>
              </a:buClr>
              <a:buSzPts val="1200"/>
              <a:buFont typeface="Courier New" panose="02070309020205020404" pitchFamily="49" charset="0"/>
              <a:buChar char="o"/>
            </a:pPr>
            <a:r>
              <a:rPr lang="en-US" sz="2000" dirty="0">
                <a:solidFill>
                  <a:schemeClr val="dk1"/>
                </a:solidFill>
              </a:rPr>
              <a:t>High harmonic generation (HHG) in atoms and condensed matter</a:t>
            </a:r>
            <a:endParaRPr lang="en-US" dirty="0">
              <a:solidFill>
                <a:schemeClr val="dk1"/>
              </a:solidFill>
            </a:endParaRPr>
          </a:p>
          <a:p>
            <a:pPr marL="698480" indent="-342900">
              <a:lnSpc>
                <a:spcPct val="150000"/>
              </a:lnSpc>
              <a:spcBef>
                <a:spcPts val="0"/>
              </a:spcBef>
              <a:buClr>
                <a:schemeClr val="dk1"/>
              </a:buClr>
              <a:buSzPts val="1200"/>
              <a:buFont typeface="Courier New" panose="02070309020205020404" pitchFamily="49" charset="0"/>
              <a:buChar char="o"/>
            </a:pPr>
            <a:r>
              <a:rPr lang="en-US" sz="2400" dirty="0">
                <a:solidFill>
                  <a:schemeClr val="dk1"/>
                </a:solidFill>
              </a:rPr>
              <a:t>HHG in silicon from mid infrared and near infrared pulses</a:t>
            </a:r>
          </a:p>
          <a:p>
            <a:pPr marL="698480" indent="-342900">
              <a:lnSpc>
                <a:spcPct val="150000"/>
              </a:lnSpc>
              <a:spcBef>
                <a:spcPts val="0"/>
              </a:spcBef>
              <a:buClr>
                <a:schemeClr val="dk1"/>
              </a:buClr>
              <a:buSzPts val="1200"/>
              <a:buFont typeface="Courier New" panose="02070309020205020404" pitchFamily="49" charset="0"/>
              <a:buChar char="o"/>
            </a:pPr>
            <a:r>
              <a:rPr lang="en-US" sz="2400" dirty="0">
                <a:solidFill>
                  <a:schemeClr val="dk1"/>
                </a:solidFill>
              </a:rPr>
              <a:t>Dependence of the HHG on the laser polarization direction</a:t>
            </a:r>
          </a:p>
          <a:p>
            <a:pPr marL="698480" indent="-342900">
              <a:lnSpc>
                <a:spcPct val="150000"/>
              </a:lnSpc>
              <a:spcBef>
                <a:spcPts val="0"/>
              </a:spcBef>
              <a:buClr>
                <a:schemeClr val="dk1"/>
              </a:buClr>
              <a:buSzPts val="1200"/>
              <a:buFont typeface="Courier New" panose="02070309020205020404" pitchFamily="49" charset="0"/>
              <a:buChar char="o"/>
            </a:pPr>
            <a:r>
              <a:rPr lang="en-US" sz="2400" dirty="0">
                <a:solidFill>
                  <a:schemeClr val="dk1"/>
                </a:solidFill>
              </a:rPr>
              <a:t>Enhancement of VUV light generation from silicon – using high order nonlinear frequency mixing</a:t>
            </a:r>
          </a:p>
        </p:txBody>
      </p:sp>
      <p:sp>
        <p:nvSpPr>
          <p:cNvPr id="4" name="Date Placeholder 3">
            <a:extLst>
              <a:ext uri="{FF2B5EF4-FFF2-40B4-BE49-F238E27FC236}">
                <a16:creationId xmlns:a16="http://schemas.microsoft.com/office/drawing/2014/main" id="{44AA63DF-4838-B8B7-D073-FF2FCDAA1CB0}"/>
              </a:ext>
            </a:extLst>
          </p:cNvPr>
          <p:cNvSpPr>
            <a:spLocks noGrp="1"/>
          </p:cNvSpPr>
          <p:nvPr>
            <p:ph type="dt" sz="half" idx="10"/>
          </p:nvPr>
        </p:nvSpPr>
        <p:spPr/>
        <p:txBody>
          <a:bodyPr/>
          <a:lstStyle/>
          <a:p>
            <a:r>
              <a:rPr lang="en-US"/>
              <a:t>22-09-2022</a:t>
            </a:r>
            <a:endParaRPr lang="en-IN" dirty="0"/>
          </a:p>
        </p:txBody>
      </p:sp>
      <p:sp>
        <p:nvSpPr>
          <p:cNvPr id="2" name="Footer Placeholder 1">
            <a:extLst>
              <a:ext uri="{FF2B5EF4-FFF2-40B4-BE49-F238E27FC236}">
                <a16:creationId xmlns:a16="http://schemas.microsoft.com/office/drawing/2014/main" id="{B6899A85-2D0C-D34F-D883-B4FF0743FC16}"/>
              </a:ext>
            </a:extLst>
          </p:cNvPr>
          <p:cNvSpPr>
            <a:spLocks noGrp="1"/>
          </p:cNvSpPr>
          <p:nvPr>
            <p:ph type="ftr" sz="quarter" idx="11"/>
          </p:nvPr>
        </p:nvSpPr>
        <p:spPr/>
        <p:txBody>
          <a:bodyPr/>
          <a:lstStyle/>
          <a:p>
            <a:r>
              <a:rPr lang="en-IN"/>
              <a:t>Pawan Suthar</a:t>
            </a:r>
            <a:endParaRPr lang="en-IN" dirty="0"/>
          </a:p>
        </p:txBody>
      </p:sp>
      <p:sp>
        <p:nvSpPr>
          <p:cNvPr id="3" name="Slide Number Placeholder 2">
            <a:extLst>
              <a:ext uri="{FF2B5EF4-FFF2-40B4-BE49-F238E27FC236}">
                <a16:creationId xmlns:a16="http://schemas.microsoft.com/office/drawing/2014/main" id="{3BE5BD52-54E7-CC32-4208-D3926EF48AA0}"/>
              </a:ext>
            </a:extLst>
          </p:cNvPr>
          <p:cNvSpPr>
            <a:spLocks noGrp="1"/>
          </p:cNvSpPr>
          <p:nvPr>
            <p:ph type="sldNum" sz="quarter" idx="12"/>
          </p:nvPr>
        </p:nvSpPr>
        <p:spPr/>
        <p:txBody>
          <a:bodyPr/>
          <a:lstStyle/>
          <a:p>
            <a:fld id="{8594840D-CBCE-4146-9673-100708174FFD}" type="slidenum">
              <a:rPr lang="en-IN" smtClean="0"/>
              <a:pPr/>
              <a:t>2</a:t>
            </a:fld>
            <a:endParaRPr lang="en-IN"/>
          </a:p>
        </p:txBody>
      </p:sp>
      <p:sp>
        <p:nvSpPr>
          <p:cNvPr id="61" name="Google Shape;61;p14"/>
          <p:cNvSpPr txBox="1">
            <a:spLocks noGrp="1"/>
          </p:cNvSpPr>
          <p:nvPr>
            <p:ph type="title"/>
          </p:nvPr>
        </p:nvSpPr>
        <p:spPr>
          <a:prstGeom prst="rect">
            <a:avLst/>
          </a:prstGeom>
        </p:spPr>
        <p:txBody>
          <a:bodyPr spcFirstLastPara="1" vert="horz" wrap="square" lIns="121900" tIns="121900" rIns="121900" bIns="121900" rtlCol="0" anchor="ctr" anchorCtr="0">
            <a:normAutofit/>
          </a:bodyPr>
          <a:lstStyle/>
          <a:p>
            <a:pPr>
              <a:spcBef>
                <a:spcPts val="0"/>
              </a:spcBef>
            </a:pPr>
            <a:r>
              <a:rPr lang="en-GB" dirty="0"/>
              <a:t>Outline</a:t>
            </a:r>
          </a:p>
        </p:txBody>
      </p:sp>
    </p:spTree>
    <p:extLst>
      <p:ext uri="{BB962C8B-B14F-4D97-AF65-F5344CB8AC3E}">
        <p14:creationId xmlns:p14="http://schemas.microsoft.com/office/powerpoint/2010/main" val="248832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6879887" y="2604023"/>
            <a:ext cx="4302907" cy="2917203"/>
          </a:xfrm>
          <a:prstGeom prst="rect">
            <a:avLst/>
          </a:prstGeom>
          <a:noFill/>
          <a:ln>
            <a:noFill/>
          </a:ln>
        </p:spPr>
      </p:pic>
      <p:sp>
        <p:nvSpPr>
          <p:cNvPr id="78" name="Google Shape;78;p16"/>
          <p:cNvSpPr txBox="1"/>
          <p:nvPr/>
        </p:nvSpPr>
        <p:spPr>
          <a:xfrm>
            <a:off x="7272249" y="5675744"/>
            <a:ext cx="3832402" cy="556000"/>
          </a:xfrm>
          <a:prstGeom prst="rect">
            <a:avLst/>
          </a:prstGeom>
          <a:noFill/>
          <a:ln>
            <a:noFill/>
          </a:ln>
        </p:spPr>
        <p:txBody>
          <a:bodyPr spcFirstLastPara="1" wrap="square" lIns="121900" tIns="121900" rIns="121900" bIns="121900" anchor="t" anchorCtr="0">
            <a:noAutofit/>
          </a:bodyPr>
          <a:lstStyle/>
          <a:p>
            <a:pPr algn="ctr"/>
            <a:r>
              <a:rPr lang="en-GB" sz="1600" i="1" dirty="0">
                <a:solidFill>
                  <a:schemeClr val="tx2">
                    <a:lumMod val="60000"/>
                    <a:lumOff val="40000"/>
                  </a:schemeClr>
                </a:solidFill>
              </a:rPr>
              <a:t>M </a:t>
            </a:r>
            <a:r>
              <a:rPr lang="en-GB" sz="1600" i="1" dirty="0" err="1">
                <a:solidFill>
                  <a:schemeClr val="tx2">
                    <a:lumMod val="60000"/>
                    <a:lumOff val="40000"/>
                  </a:schemeClr>
                </a:solidFill>
              </a:rPr>
              <a:t>Ferray</a:t>
            </a:r>
            <a:r>
              <a:rPr lang="en-GB" sz="1600" i="1" dirty="0">
                <a:solidFill>
                  <a:schemeClr val="tx2">
                    <a:lumMod val="60000"/>
                    <a:lumOff val="40000"/>
                  </a:schemeClr>
                </a:solidFill>
              </a:rPr>
              <a:t> et al 1988 J. Phys. B: At. Mol. Opt. Phys. 21 L31</a:t>
            </a:r>
            <a:endParaRPr sz="1600" i="1" dirty="0">
              <a:solidFill>
                <a:schemeClr val="tx2">
                  <a:lumMod val="60000"/>
                  <a:lumOff val="40000"/>
                </a:schemeClr>
              </a:solidFill>
            </a:endParaRPr>
          </a:p>
        </p:txBody>
      </p:sp>
      <p:sp>
        <p:nvSpPr>
          <p:cNvPr id="4" name="Content Placeholder 3">
            <a:extLst>
              <a:ext uri="{FF2B5EF4-FFF2-40B4-BE49-F238E27FC236}">
                <a16:creationId xmlns:a16="http://schemas.microsoft.com/office/drawing/2014/main" id="{7F01A9EE-C98B-4751-A0DA-9EE1EF310747}"/>
              </a:ext>
            </a:extLst>
          </p:cNvPr>
          <p:cNvSpPr>
            <a:spLocks noGrp="1"/>
          </p:cNvSpPr>
          <p:nvPr>
            <p:ph sz="half" idx="2"/>
          </p:nvPr>
        </p:nvSpPr>
        <p:spPr>
          <a:xfrm>
            <a:off x="6440540" y="1129339"/>
            <a:ext cx="5181600" cy="1226511"/>
          </a:xfrm>
        </p:spPr>
        <p:txBody>
          <a:bodyPr>
            <a:noAutofit/>
          </a:bodyPr>
          <a:lstStyle/>
          <a:p>
            <a:pPr marL="609585" indent="-406390" defTabSz="1219170">
              <a:lnSpc>
                <a:spcPct val="80000"/>
              </a:lnSpc>
              <a:spcBef>
                <a:spcPts val="0"/>
              </a:spcBef>
              <a:spcAft>
                <a:spcPts val="800"/>
              </a:spcAft>
              <a:buClr>
                <a:prstClr val="black"/>
              </a:buClr>
              <a:buSzPts val="1200"/>
              <a:buFontTx/>
              <a:buChar char="●"/>
              <a:defRPr/>
            </a:pPr>
            <a:r>
              <a:rPr lang="en-US" sz="2000" dirty="0">
                <a:solidFill>
                  <a:prstClr val="black"/>
                </a:solidFill>
                <a:latin typeface="Calibri" panose="020F0502020204030204"/>
              </a:rPr>
              <a:t>Applied laser field is comparable to the atomic fields.</a:t>
            </a:r>
          </a:p>
          <a:p>
            <a:pPr marL="609585" indent="-406390" defTabSz="1219170">
              <a:lnSpc>
                <a:spcPct val="80000"/>
              </a:lnSpc>
              <a:spcBef>
                <a:spcPts val="0"/>
              </a:spcBef>
              <a:spcAft>
                <a:spcPts val="800"/>
              </a:spcAft>
              <a:buClr>
                <a:prstClr val="black"/>
              </a:buClr>
              <a:buSzPts val="1200"/>
              <a:buFontTx/>
              <a:buChar char="●"/>
              <a:defRPr/>
            </a:pPr>
            <a:r>
              <a:rPr lang="en-US" sz="2000" dirty="0">
                <a:solidFill>
                  <a:prstClr val="black"/>
                </a:solidFill>
                <a:latin typeface="Calibri" panose="020F0502020204030204"/>
              </a:rPr>
              <a:t>There is a plateau and a sharp cutoff in the harmonic spectra.</a:t>
            </a:r>
          </a:p>
        </p:txBody>
      </p:sp>
      <p:sp>
        <p:nvSpPr>
          <p:cNvPr id="6" name="Date Placeholder 5">
            <a:extLst>
              <a:ext uri="{FF2B5EF4-FFF2-40B4-BE49-F238E27FC236}">
                <a16:creationId xmlns:a16="http://schemas.microsoft.com/office/drawing/2014/main" id="{614E4A88-E135-AC09-CB43-5A97ABDA2599}"/>
              </a:ext>
            </a:extLst>
          </p:cNvPr>
          <p:cNvSpPr>
            <a:spLocks noGrp="1"/>
          </p:cNvSpPr>
          <p:nvPr>
            <p:ph type="dt" sz="half" idx="10"/>
          </p:nvPr>
        </p:nvSpPr>
        <p:spPr/>
        <p:txBody>
          <a:bodyPr/>
          <a:lstStyle/>
          <a:p>
            <a:r>
              <a:rPr lang="en-US" dirty="0"/>
              <a:t>22-09-2022</a:t>
            </a:r>
            <a:endParaRPr lang="en-IN" dirty="0"/>
          </a:p>
        </p:txBody>
      </p:sp>
      <p:sp>
        <p:nvSpPr>
          <p:cNvPr id="2" name="Footer Placeholder 1">
            <a:extLst>
              <a:ext uri="{FF2B5EF4-FFF2-40B4-BE49-F238E27FC236}">
                <a16:creationId xmlns:a16="http://schemas.microsoft.com/office/drawing/2014/main" id="{6876BE11-8096-8D47-2172-8008D6AFB6B4}"/>
              </a:ext>
            </a:extLst>
          </p:cNvPr>
          <p:cNvSpPr>
            <a:spLocks noGrp="1"/>
          </p:cNvSpPr>
          <p:nvPr>
            <p:ph type="ftr" sz="quarter" idx="11"/>
          </p:nvPr>
        </p:nvSpPr>
        <p:spPr/>
        <p:txBody>
          <a:bodyPr/>
          <a:lstStyle/>
          <a:p>
            <a:r>
              <a:rPr lang="en-US" dirty="0"/>
              <a:t>Pawan Suthar</a:t>
            </a:r>
          </a:p>
        </p:txBody>
      </p:sp>
      <p:sp>
        <p:nvSpPr>
          <p:cNvPr id="5" name="Slide Number Placeholder 4">
            <a:extLst>
              <a:ext uri="{FF2B5EF4-FFF2-40B4-BE49-F238E27FC236}">
                <a16:creationId xmlns:a16="http://schemas.microsoft.com/office/drawing/2014/main" id="{20FB0521-A0D0-1773-9114-7FD2CC8CA623}"/>
              </a:ext>
            </a:extLst>
          </p:cNvPr>
          <p:cNvSpPr>
            <a:spLocks noGrp="1"/>
          </p:cNvSpPr>
          <p:nvPr>
            <p:ph type="sldNum" sz="quarter" idx="12"/>
          </p:nvPr>
        </p:nvSpPr>
        <p:spPr/>
        <p:txBody>
          <a:bodyPr/>
          <a:lstStyle/>
          <a:p>
            <a:fld id="{05B9AD8F-D28F-4C5A-B1B1-BEB3CAA20191}" type="slidenum">
              <a:rPr lang="en-IN" smtClean="0"/>
              <a:t>3</a:t>
            </a:fld>
            <a:endParaRPr lang="en-IN" dirty="0"/>
          </a:p>
        </p:txBody>
      </p:sp>
      <p:sp>
        <p:nvSpPr>
          <p:cNvPr id="7" name="Google Shape;88;p17">
            <a:extLst>
              <a:ext uri="{FF2B5EF4-FFF2-40B4-BE49-F238E27FC236}">
                <a16:creationId xmlns:a16="http://schemas.microsoft.com/office/drawing/2014/main" id="{E4737E73-9FF3-A08A-A792-473B7C4FEFA2}"/>
              </a:ext>
            </a:extLst>
          </p:cNvPr>
          <p:cNvSpPr txBox="1">
            <a:spLocks/>
          </p:cNvSpPr>
          <p:nvPr/>
        </p:nvSpPr>
        <p:spPr>
          <a:xfrm>
            <a:off x="6597650" y="39625"/>
            <a:ext cx="5181600" cy="92218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spcBef>
                <a:spcPts val="0"/>
              </a:spcBef>
            </a:pPr>
            <a:r>
              <a:rPr lang="en-GB" dirty="0"/>
              <a:t>Non-perturbative regime</a:t>
            </a:r>
          </a:p>
        </p:txBody>
      </p:sp>
      <p:grpSp>
        <p:nvGrpSpPr>
          <p:cNvPr id="12" name="Group 11">
            <a:extLst>
              <a:ext uri="{FF2B5EF4-FFF2-40B4-BE49-F238E27FC236}">
                <a16:creationId xmlns:a16="http://schemas.microsoft.com/office/drawing/2014/main" id="{D4EC45D9-4598-8A9A-E411-519E4F9C51DE}"/>
              </a:ext>
            </a:extLst>
          </p:cNvPr>
          <p:cNvGrpSpPr/>
          <p:nvPr/>
        </p:nvGrpSpPr>
        <p:grpSpPr>
          <a:xfrm>
            <a:off x="639345" y="51333"/>
            <a:ext cx="5585837" cy="6432456"/>
            <a:chOff x="639345" y="51333"/>
            <a:chExt cx="5585837" cy="6432456"/>
          </a:xfrm>
        </p:grpSpPr>
        <p:grpSp>
          <p:nvGrpSpPr>
            <p:cNvPr id="11" name="Group 10">
              <a:extLst>
                <a:ext uri="{FF2B5EF4-FFF2-40B4-BE49-F238E27FC236}">
                  <a16:creationId xmlns:a16="http://schemas.microsoft.com/office/drawing/2014/main" id="{8D9D3D7D-F7DC-0B26-AD9D-F4E5790600FD}"/>
                </a:ext>
              </a:extLst>
            </p:cNvPr>
            <p:cNvGrpSpPr/>
            <p:nvPr/>
          </p:nvGrpSpPr>
          <p:grpSpPr>
            <a:xfrm>
              <a:off x="639345" y="1169884"/>
              <a:ext cx="5585837" cy="5313905"/>
              <a:chOff x="639345" y="1169884"/>
              <a:chExt cx="5585837" cy="5313905"/>
            </a:xfrm>
          </p:grpSpPr>
          <p:pic>
            <p:nvPicPr>
              <p:cNvPr id="74" name="Google Shape;74;p16"/>
              <p:cNvPicPr preferRelativeResize="0"/>
              <p:nvPr/>
            </p:nvPicPr>
            <p:blipFill rotWithShape="1">
              <a:blip r:embed="rId4">
                <a:alphaModFix/>
              </a:blip>
              <a:srcRect t="11174"/>
              <a:stretch/>
            </p:blipFill>
            <p:spPr>
              <a:xfrm>
                <a:off x="1256771" y="3242396"/>
                <a:ext cx="4350984" cy="2934567"/>
              </a:xfrm>
              <a:prstGeom prst="rect">
                <a:avLst/>
              </a:prstGeom>
              <a:noFill/>
              <a:ln>
                <a:noFill/>
              </a:ln>
            </p:spPr>
          </p:pic>
          <p:sp>
            <p:nvSpPr>
              <p:cNvPr id="75" name="Google Shape;75;p16"/>
              <p:cNvSpPr txBox="1"/>
              <p:nvPr/>
            </p:nvSpPr>
            <p:spPr>
              <a:xfrm>
                <a:off x="919981" y="6036989"/>
                <a:ext cx="4912077" cy="446800"/>
              </a:xfrm>
              <a:prstGeom prst="rect">
                <a:avLst/>
              </a:prstGeom>
              <a:noFill/>
              <a:ln>
                <a:noFill/>
              </a:ln>
            </p:spPr>
            <p:txBody>
              <a:bodyPr spcFirstLastPara="1" wrap="square" lIns="121900" tIns="121900" rIns="121900" bIns="121900" anchor="t" anchorCtr="0">
                <a:noAutofit/>
              </a:bodyPr>
              <a:lstStyle/>
              <a:p>
                <a:pPr algn="ctr"/>
                <a:r>
                  <a:rPr lang="en-GB" i="1" dirty="0">
                    <a:solidFill>
                      <a:schemeClr val="dk2"/>
                    </a:solidFill>
                  </a:rPr>
                  <a:t>Chin et al. J Phys. Rev. Lett. 86, 3292–3295 (2001)</a:t>
                </a:r>
                <a:endParaRPr i="1" dirty="0">
                  <a:solidFill>
                    <a:schemeClr val="dk2"/>
                  </a:solidFill>
                </a:endParaRPr>
              </a:p>
            </p:txBody>
          </p:sp>
          <p:pic>
            <p:nvPicPr>
              <p:cNvPr id="76" name="Google Shape;76;p16"/>
              <p:cNvPicPr preferRelativeResize="0">
                <a:picLocks noChangeAspect="1"/>
              </p:cNvPicPr>
              <p:nvPr/>
            </p:nvPicPr>
            <p:blipFill>
              <a:blip r:embed="rId5">
                <a:alphaModFix/>
              </a:blip>
              <a:stretch>
                <a:fillRect/>
              </a:stretch>
            </p:blipFill>
            <p:spPr>
              <a:xfrm>
                <a:off x="639345" y="2556201"/>
                <a:ext cx="5585837" cy="602769"/>
              </a:xfrm>
              <a:prstGeom prst="rect">
                <a:avLst/>
              </a:prstGeom>
              <a:noFill/>
              <a:ln>
                <a:noFill/>
              </a:ln>
            </p:spPr>
          </p:pic>
          <p:sp>
            <p:nvSpPr>
              <p:cNvPr id="8" name="TextBox 7">
                <a:extLst>
                  <a:ext uri="{FF2B5EF4-FFF2-40B4-BE49-F238E27FC236}">
                    <a16:creationId xmlns:a16="http://schemas.microsoft.com/office/drawing/2014/main" id="{5FF18633-8D57-3C0D-ED77-8DF68E55C513}"/>
                  </a:ext>
                </a:extLst>
              </p:cNvPr>
              <p:cNvSpPr txBox="1"/>
              <p:nvPr/>
            </p:nvSpPr>
            <p:spPr>
              <a:xfrm>
                <a:off x="739357" y="1169884"/>
                <a:ext cx="5181601" cy="1185966"/>
              </a:xfrm>
              <a:prstGeom prst="rect">
                <a:avLst/>
              </a:prstGeom>
              <a:noFill/>
            </p:spPr>
            <p:txBody>
              <a:bodyPr wrap="square" rtlCol="0">
                <a:spAutoFit/>
              </a:bodyPr>
              <a:lstStyle/>
              <a:p>
                <a:pPr marL="609585" indent="-406390" defTabSz="1219170">
                  <a:lnSpc>
                    <a:spcPct val="80000"/>
                  </a:lnSpc>
                  <a:spcBef>
                    <a:spcPts val="0"/>
                  </a:spcBef>
                  <a:spcAft>
                    <a:spcPts val="800"/>
                  </a:spcAft>
                  <a:buClr>
                    <a:prstClr val="black"/>
                  </a:buClr>
                  <a:buSzPts val="1200"/>
                  <a:buFontTx/>
                  <a:buChar char="●"/>
                  <a:defRPr/>
                </a:pPr>
                <a:r>
                  <a:rPr lang="cs-CZ" sz="2000" dirty="0">
                    <a:solidFill>
                      <a:prstClr val="black"/>
                    </a:solidFill>
                    <a:latin typeface="Calibri" panose="020F0502020204030204"/>
                  </a:rPr>
                  <a:t>Electric </a:t>
                </a:r>
                <a:r>
                  <a:rPr lang="en-US" sz="2000" dirty="0">
                    <a:solidFill>
                      <a:prstClr val="black"/>
                    </a:solidFill>
                    <a:latin typeface="Calibri" panose="020F0502020204030204"/>
                  </a:rPr>
                  <a:t>field is small compared to the atomic fields</a:t>
                </a:r>
              </a:p>
              <a:p>
                <a:pPr marL="609585" indent="-406390" defTabSz="1219170">
                  <a:lnSpc>
                    <a:spcPct val="80000"/>
                  </a:lnSpc>
                  <a:spcBef>
                    <a:spcPts val="0"/>
                  </a:spcBef>
                  <a:spcAft>
                    <a:spcPts val="800"/>
                  </a:spcAft>
                  <a:buClr>
                    <a:prstClr val="black"/>
                  </a:buClr>
                  <a:buSzPts val="1200"/>
                  <a:buFontTx/>
                  <a:buChar char="●"/>
                  <a:defRPr/>
                </a:pPr>
                <a:r>
                  <a:rPr lang="en-US" sz="2000" dirty="0">
                    <a:solidFill>
                      <a:prstClr val="black"/>
                    </a:solidFill>
                    <a:latin typeface="Calibri" panose="020F0502020204030204"/>
                  </a:rPr>
                  <a:t>Polarization response can be expanded as a Taylor series,</a:t>
                </a:r>
                <a:endParaRPr lang="en-US" sz="2000" b="1" dirty="0">
                  <a:solidFill>
                    <a:prstClr val="black"/>
                  </a:solidFill>
                  <a:latin typeface="Calibri" panose="020F0502020204030204"/>
                </a:endParaRPr>
              </a:p>
            </p:txBody>
          </p:sp>
        </p:grpSp>
        <p:sp>
          <p:nvSpPr>
            <p:cNvPr id="10" name="Google Shape;88;p17">
              <a:extLst>
                <a:ext uri="{FF2B5EF4-FFF2-40B4-BE49-F238E27FC236}">
                  <a16:creationId xmlns:a16="http://schemas.microsoft.com/office/drawing/2014/main" id="{775019D7-F674-64DC-16A4-E26E271B7150}"/>
                </a:ext>
              </a:extLst>
            </p:cNvPr>
            <p:cNvSpPr txBox="1">
              <a:spLocks/>
            </p:cNvSpPr>
            <p:nvPr/>
          </p:nvSpPr>
          <p:spPr>
            <a:xfrm>
              <a:off x="987248" y="51333"/>
              <a:ext cx="5181600" cy="92218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spcBef>
                  <a:spcPts val="0"/>
                </a:spcBef>
              </a:pPr>
              <a:r>
                <a:rPr lang="en-GB" dirty="0"/>
                <a:t>Perturbative regime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8"/>
          <p:cNvSpPr txBox="1">
            <a:spLocks noGrp="1"/>
          </p:cNvSpPr>
          <p:nvPr>
            <p:ph idx="1"/>
          </p:nvPr>
        </p:nvSpPr>
        <p:spPr>
          <a:xfrm>
            <a:off x="701534" y="1470025"/>
            <a:ext cx="5849631" cy="4351338"/>
          </a:xfrm>
          <a:prstGeom prst="rect">
            <a:avLst/>
          </a:prstGeom>
        </p:spPr>
        <p:txBody>
          <a:bodyPr spcFirstLastPara="1" vert="horz" wrap="square" lIns="121900" tIns="121900" rIns="121900" bIns="121900" rtlCol="0" anchor="t" anchorCtr="0">
            <a:noAutofit/>
          </a:bodyPr>
          <a:lstStyle/>
          <a:p>
            <a:pPr marL="609585" indent="-406390">
              <a:lnSpc>
                <a:spcPct val="100000"/>
              </a:lnSpc>
              <a:spcBef>
                <a:spcPts val="800"/>
              </a:spcBef>
              <a:buClr>
                <a:schemeClr val="dk1"/>
              </a:buClr>
              <a:buSzPts val="1200"/>
              <a:buChar char="●"/>
            </a:pPr>
            <a:r>
              <a:rPr lang="en-GB" sz="2000" dirty="0">
                <a:solidFill>
                  <a:schemeClr val="dk1"/>
                </a:solidFill>
              </a:rPr>
              <a:t>HHG </a:t>
            </a:r>
            <a:r>
              <a:rPr lang="cs-CZ" sz="2000" dirty="0">
                <a:solidFill>
                  <a:schemeClr val="dk1"/>
                </a:solidFill>
              </a:rPr>
              <a:t>– nonlinear generation of </a:t>
            </a:r>
            <a:r>
              <a:rPr lang="en-GB" sz="2000" dirty="0" err="1">
                <a:solidFill>
                  <a:schemeClr val="dk1"/>
                </a:solidFill>
              </a:rPr>
              <a:t>frequenc</a:t>
            </a:r>
            <a:r>
              <a:rPr lang="cs-CZ" sz="2000" dirty="0">
                <a:solidFill>
                  <a:schemeClr val="dk1"/>
                </a:solidFill>
              </a:rPr>
              <a:t>ies</a:t>
            </a:r>
            <a:r>
              <a:rPr lang="en-GB" sz="2000" dirty="0">
                <a:solidFill>
                  <a:schemeClr val="dk1"/>
                </a:solidFill>
              </a:rPr>
              <a:t> </a:t>
            </a:r>
            <a:r>
              <a:rPr lang="cs-CZ" sz="2000" dirty="0">
                <a:solidFill>
                  <a:schemeClr val="dk1"/>
                </a:solidFill>
              </a:rPr>
              <a:t>at </a:t>
            </a:r>
            <a:r>
              <a:rPr lang="en-GB" sz="2000" dirty="0">
                <a:solidFill>
                  <a:schemeClr val="dk1"/>
                </a:solidFill>
              </a:rPr>
              <a:t>integer multiples of the driving frequency (&gt;5)</a:t>
            </a:r>
            <a:endParaRPr sz="2000" dirty="0">
              <a:solidFill>
                <a:schemeClr val="dk1"/>
              </a:solidFill>
            </a:endParaRPr>
          </a:p>
          <a:p>
            <a:pPr marL="609585" indent="-406390">
              <a:lnSpc>
                <a:spcPct val="100000"/>
              </a:lnSpc>
              <a:spcBef>
                <a:spcPts val="800"/>
              </a:spcBef>
              <a:buClr>
                <a:schemeClr val="dk1"/>
              </a:buClr>
              <a:buSzPts val="1200"/>
              <a:buChar char="●"/>
            </a:pPr>
            <a:r>
              <a:rPr lang="en-GB" sz="2000" dirty="0">
                <a:solidFill>
                  <a:schemeClr val="dk1"/>
                </a:solidFill>
              </a:rPr>
              <a:t>HHG in noble gas</a:t>
            </a:r>
            <a:r>
              <a:rPr lang="cs-CZ" sz="2000" dirty="0">
                <a:solidFill>
                  <a:schemeClr val="dk1"/>
                </a:solidFill>
              </a:rPr>
              <a:t>s</a:t>
            </a:r>
            <a:r>
              <a:rPr lang="en-GB" sz="2000" dirty="0">
                <a:solidFill>
                  <a:schemeClr val="dk1"/>
                </a:solidFill>
              </a:rPr>
              <a:t>es (large binding energy)</a:t>
            </a:r>
            <a:r>
              <a:rPr lang="cs-CZ" sz="2000" dirty="0">
                <a:solidFill>
                  <a:schemeClr val="dk1"/>
                </a:solidFill>
              </a:rPr>
              <a:t> </a:t>
            </a:r>
            <a:r>
              <a:rPr lang="en-GB" sz="2000" dirty="0">
                <a:solidFill>
                  <a:schemeClr val="dk1"/>
                </a:solidFill>
              </a:rPr>
              <a:t>discovered in 1987</a:t>
            </a:r>
            <a:endParaRPr sz="2000" dirty="0">
              <a:solidFill>
                <a:schemeClr val="dk1"/>
              </a:solidFill>
            </a:endParaRPr>
          </a:p>
          <a:p>
            <a:pPr marL="609585" indent="-406390">
              <a:lnSpc>
                <a:spcPct val="100000"/>
              </a:lnSpc>
              <a:spcBef>
                <a:spcPts val="800"/>
              </a:spcBef>
              <a:buClr>
                <a:schemeClr val="dk1"/>
              </a:buClr>
              <a:buSzPts val="1200"/>
              <a:buChar char="●"/>
            </a:pPr>
            <a:r>
              <a:rPr lang="en-GB" sz="2000" dirty="0">
                <a:solidFill>
                  <a:schemeClr val="dk1"/>
                </a:solidFill>
              </a:rPr>
              <a:t>Non-perturbative  process</a:t>
            </a:r>
            <a:endParaRPr sz="2000" dirty="0">
              <a:solidFill>
                <a:schemeClr val="dk1"/>
              </a:solidFill>
            </a:endParaRPr>
          </a:p>
          <a:p>
            <a:pPr marL="609585" indent="-406390">
              <a:lnSpc>
                <a:spcPct val="100000"/>
              </a:lnSpc>
              <a:spcBef>
                <a:spcPts val="800"/>
              </a:spcBef>
              <a:buClr>
                <a:schemeClr val="dk1"/>
              </a:buClr>
              <a:buSzPts val="1200"/>
              <a:buChar char="●"/>
            </a:pPr>
            <a:r>
              <a:rPr lang="en-GB" sz="2000" dirty="0">
                <a:solidFill>
                  <a:schemeClr val="dk1"/>
                </a:solidFill>
              </a:rPr>
              <a:t>Three step model</a:t>
            </a:r>
            <a:endParaRPr sz="2000" dirty="0">
              <a:solidFill>
                <a:schemeClr val="dk1"/>
              </a:solidFill>
            </a:endParaRPr>
          </a:p>
          <a:p>
            <a:pPr marL="1219170" lvl="1" indent="-406390">
              <a:lnSpc>
                <a:spcPct val="100000"/>
              </a:lnSpc>
              <a:spcBef>
                <a:spcPts val="800"/>
              </a:spcBef>
              <a:buClr>
                <a:schemeClr val="dk1"/>
              </a:buClr>
              <a:buSzPts val="1200"/>
              <a:buChar char="○"/>
            </a:pPr>
            <a:r>
              <a:rPr lang="en-GB" sz="2000" dirty="0">
                <a:solidFill>
                  <a:schemeClr val="dk1"/>
                </a:solidFill>
              </a:rPr>
              <a:t>Ionization</a:t>
            </a:r>
            <a:endParaRPr sz="2000" dirty="0">
              <a:solidFill>
                <a:schemeClr val="dk1"/>
              </a:solidFill>
            </a:endParaRPr>
          </a:p>
          <a:p>
            <a:pPr marL="1219170" lvl="1" indent="-406390">
              <a:lnSpc>
                <a:spcPct val="100000"/>
              </a:lnSpc>
              <a:spcBef>
                <a:spcPts val="800"/>
              </a:spcBef>
              <a:buClr>
                <a:schemeClr val="dk1"/>
              </a:buClr>
              <a:buSzPts val="1200"/>
              <a:buChar char="○"/>
            </a:pPr>
            <a:r>
              <a:rPr lang="en-GB" sz="2000" dirty="0">
                <a:solidFill>
                  <a:schemeClr val="dk1"/>
                </a:solidFill>
              </a:rPr>
              <a:t>Acceleration in electric field of laser</a:t>
            </a:r>
            <a:endParaRPr sz="2000" dirty="0">
              <a:solidFill>
                <a:schemeClr val="dk1"/>
              </a:solidFill>
            </a:endParaRPr>
          </a:p>
          <a:p>
            <a:pPr marL="1219170" lvl="1" indent="-406390">
              <a:lnSpc>
                <a:spcPct val="100000"/>
              </a:lnSpc>
              <a:spcBef>
                <a:spcPts val="800"/>
              </a:spcBef>
              <a:buClr>
                <a:schemeClr val="dk1"/>
              </a:buClr>
              <a:buSzPts val="1200"/>
              <a:buChar char="○"/>
            </a:pPr>
            <a:r>
              <a:rPr lang="en-GB" sz="2000" dirty="0">
                <a:solidFill>
                  <a:schemeClr val="dk1"/>
                </a:solidFill>
              </a:rPr>
              <a:t>Recombination</a:t>
            </a:r>
            <a:endParaRPr sz="2000" dirty="0">
              <a:solidFill>
                <a:schemeClr val="dk1"/>
              </a:solidFill>
            </a:endParaRPr>
          </a:p>
          <a:p>
            <a:pPr marL="609585" indent="-406390">
              <a:lnSpc>
                <a:spcPct val="100000"/>
              </a:lnSpc>
              <a:spcBef>
                <a:spcPts val="800"/>
              </a:spcBef>
              <a:buClr>
                <a:schemeClr val="dk1"/>
              </a:buClr>
              <a:buSzPts val="1200"/>
              <a:buChar char="●"/>
            </a:pPr>
            <a:r>
              <a:rPr lang="en-GB" sz="2000" dirty="0">
                <a:solidFill>
                  <a:schemeClr val="dk1"/>
                </a:solidFill>
              </a:rPr>
              <a:t>Coherent source of attosecond pulses and soft x-rays</a:t>
            </a:r>
            <a:endParaRPr sz="2000" dirty="0">
              <a:solidFill>
                <a:schemeClr val="dk1"/>
              </a:solidFill>
            </a:endParaRPr>
          </a:p>
        </p:txBody>
      </p:sp>
      <p:sp>
        <p:nvSpPr>
          <p:cNvPr id="4" name="Date Placeholder 3">
            <a:extLst>
              <a:ext uri="{FF2B5EF4-FFF2-40B4-BE49-F238E27FC236}">
                <a16:creationId xmlns:a16="http://schemas.microsoft.com/office/drawing/2014/main" id="{67E60722-C403-7737-5555-98B63DC041AD}"/>
              </a:ext>
            </a:extLst>
          </p:cNvPr>
          <p:cNvSpPr>
            <a:spLocks noGrp="1"/>
          </p:cNvSpPr>
          <p:nvPr>
            <p:ph type="dt" sz="half" idx="10"/>
          </p:nvPr>
        </p:nvSpPr>
        <p:spPr/>
        <p:txBody>
          <a:bodyPr/>
          <a:lstStyle/>
          <a:p>
            <a:r>
              <a:rPr lang="en-US"/>
              <a:t>22-09-2022</a:t>
            </a:r>
            <a:endParaRPr lang="en-IN" dirty="0"/>
          </a:p>
        </p:txBody>
      </p:sp>
      <p:sp>
        <p:nvSpPr>
          <p:cNvPr id="2" name="Footer Placeholder 1">
            <a:extLst>
              <a:ext uri="{FF2B5EF4-FFF2-40B4-BE49-F238E27FC236}">
                <a16:creationId xmlns:a16="http://schemas.microsoft.com/office/drawing/2014/main" id="{50669B30-171F-9F2B-8407-E5A22088006D}"/>
              </a:ext>
            </a:extLst>
          </p:cNvPr>
          <p:cNvSpPr>
            <a:spLocks noGrp="1"/>
          </p:cNvSpPr>
          <p:nvPr>
            <p:ph type="ftr" sz="quarter" idx="11"/>
          </p:nvPr>
        </p:nvSpPr>
        <p:spPr/>
        <p:txBody>
          <a:bodyPr/>
          <a:lstStyle/>
          <a:p>
            <a:r>
              <a:rPr lang="en-IN"/>
              <a:t>Pawan Suthar</a:t>
            </a:r>
            <a:endParaRPr lang="en-IN" dirty="0"/>
          </a:p>
        </p:txBody>
      </p:sp>
      <p:sp>
        <p:nvSpPr>
          <p:cNvPr id="3" name="Slide Number Placeholder 2">
            <a:extLst>
              <a:ext uri="{FF2B5EF4-FFF2-40B4-BE49-F238E27FC236}">
                <a16:creationId xmlns:a16="http://schemas.microsoft.com/office/drawing/2014/main" id="{1312E6E2-B95E-5531-EB8C-378F2B8D215F}"/>
              </a:ext>
            </a:extLst>
          </p:cNvPr>
          <p:cNvSpPr>
            <a:spLocks noGrp="1"/>
          </p:cNvSpPr>
          <p:nvPr>
            <p:ph type="sldNum" sz="quarter" idx="12"/>
          </p:nvPr>
        </p:nvSpPr>
        <p:spPr/>
        <p:txBody>
          <a:bodyPr/>
          <a:lstStyle/>
          <a:p>
            <a:fld id="{8594840D-CBCE-4146-9673-100708174FFD}" type="slidenum">
              <a:rPr lang="en-IN" smtClean="0"/>
              <a:pPr/>
              <a:t>4</a:t>
            </a:fld>
            <a:endParaRPr lang="en-IN"/>
          </a:p>
        </p:txBody>
      </p:sp>
      <p:sp>
        <p:nvSpPr>
          <p:cNvPr id="101" name="Google Shape;101;p18"/>
          <p:cNvSpPr txBox="1">
            <a:spLocks noGrp="1"/>
          </p:cNvSpPr>
          <p:nvPr>
            <p:ph type="title"/>
          </p:nvPr>
        </p:nvSpPr>
        <p:spPr>
          <a:prstGeom prst="rect">
            <a:avLst/>
          </a:prstGeom>
        </p:spPr>
        <p:txBody>
          <a:bodyPr spcFirstLastPara="1" vert="horz" wrap="square" lIns="121900" tIns="121900" rIns="121900" bIns="121900" rtlCol="0" anchor="ctr" anchorCtr="0">
            <a:normAutofit/>
          </a:bodyPr>
          <a:lstStyle/>
          <a:p>
            <a:pPr>
              <a:spcBef>
                <a:spcPts val="0"/>
              </a:spcBef>
            </a:pPr>
            <a:r>
              <a:rPr lang="en-GB" dirty="0"/>
              <a:t>High </a:t>
            </a:r>
            <a:r>
              <a:rPr lang="cs-CZ" dirty="0"/>
              <a:t>h</a:t>
            </a:r>
            <a:r>
              <a:rPr lang="en-GB" dirty="0" err="1"/>
              <a:t>armonic</a:t>
            </a:r>
            <a:r>
              <a:rPr lang="en-GB" dirty="0"/>
              <a:t> </a:t>
            </a:r>
            <a:r>
              <a:rPr lang="cs-CZ" dirty="0"/>
              <a:t>g</a:t>
            </a:r>
            <a:r>
              <a:rPr lang="en-GB" dirty="0" err="1"/>
              <a:t>eneration</a:t>
            </a:r>
            <a:r>
              <a:rPr lang="en-GB" dirty="0"/>
              <a:t> (HHG) in atoms</a:t>
            </a:r>
            <a:endParaRPr dirty="0"/>
          </a:p>
        </p:txBody>
      </p:sp>
      <p:sp>
        <p:nvSpPr>
          <p:cNvPr id="104" name="Google Shape;104;p18"/>
          <p:cNvSpPr txBox="1"/>
          <p:nvPr/>
        </p:nvSpPr>
        <p:spPr>
          <a:xfrm>
            <a:off x="7758223" y="2958403"/>
            <a:ext cx="4329225" cy="381600"/>
          </a:xfrm>
          <a:prstGeom prst="rect">
            <a:avLst/>
          </a:prstGeom>
          <a:noFill/>
          <a:ln>
            <a:noFill/>
          </a:ln>
        </p:spPr>
        <p:txBody>
          <a:bodyPr spcFirstLastPara="1" wrap="square" lIns="121900" tIns="121900" rIns="121900" bIns="121900" anchor="t" anchorCtr="0">
            <a:noAutofit/>
          </a:bodyPr>
          <a:lstStyle/>
          <a:p>
            <a:pPr lvl="0"/>
            <a:r>
              <a:rPr lang="de-DE" i="1" dirty="0">
                <a:solidFill>
                  <a:schemeClr val="dk2"/>
                </a:solidFill>
                <a:highlight>
                  <a:srgbClr val="FFFFFF"/>
                </a:highlight>
              </a:rPr>
              <a:t>P. B. Corkum, F. Krausz, Nat. Phys. 3, 381 (2007).</a:t>
            </a:r>
          </a:p>
        </p:txBody>
      </p:sp>
      <p:pic>
        <p:nvPicPr>
          <p:cNvPr id="105" name="Google Shape;105;p18"/>
          <p:cNvPicPr preferRelativeResize="0">
            <a:picLocks noChangeAspect="1"/>
          </p:cNvPicPr>
          <p:nvPr/>
        </p:nvPicPr>
        <p:blipFill>
          <a:blip r:embed="rId3">
            <a:alphaModFix/>
          </a:blip>
          <a:stretch>
            <a:fillRect/>
          </a:stretch>
        </p:blipFill>
        <p:spPr>
          <a:xfrm>
            <a:off x="7541117" y="3347433"/>
            <a:ext cx="3888884" cy="2605749"/>
          </a:xfrm>
          <a:prstGeom prst="rect">
            <a:avLst/>
          </a:prstGeom>
          <a:noFill/>
          <a:ln>
            <a:noFill/>
          </a:ln>
        </p:spPr>
      </p:pic>
      <p:sp>
        <p:nvSpPr>
          <p:cNvPr id="106" name="Google Shape;106;p18"/>
          <p:cNvSpPr txBox="1"/>
          <p:nvPr/>
        </p:nvSpPr>
        <p:spPr>
          <a:xfrm>
            <a:off x="7682231" y="5891212"/>
            <a:ext cx="3888884" cy="689769"/>
          </a:xfrm>
          <a:prstGeom prst="rect">
            <a:avLst/>
          </a:prstGeom>
          <a:noFill/>
          <a:ln>
            <a:noFill/>
          </a:ln>
        </p:spPr>
        <p:txBody>
          <a:bodyPr spcFirstLastPara="1" wrap="square" lIns="121900" tIns="121900" rIns="121900" bIns="121900" anchor="t" anchorCtr="0">
            <a:noAutofit/>
          </a:bodyPr>
          <a:lstStyle/>
          <a:p>
            <a:pPr algn="ctr"/>
            <a:r>
              <a:rPr lang="en-GB" sz="1600" i="1" dirty="0">
                <a:solidFill>
                  <a:schemeClr val="tx2">
                    <a:lumMod val="60000"/>
                    <a:lumOff val="40000"/>
                  </a:schemeClr>
                </a:solidFill>
              </a:rPr>
              <a:t>M </a:t>
            </a:r>
            <a:r>
              <a:rPr lang="en-GB" sz="1600" i="1" dirty="0" err="1">
                <a:solidFill>
                  <a:schemeClr val="tx2">
                    <a:lumMod val="60000"/>
                    <a:lumOff val="40000"/>
                  </a:schemeClr>
                </a:solidFill>
              </a:rPr>
              <a:t>Ferray</a:t>
            </a:r>
            <a:r>
              <a:rPr lang="en-GB" sz="1600" i="1" dirty="0">
                <a:solidFill>
                  <a:schemeClr val="tx2">
                    <a:lumMod val="60000"/>
                    <a:lumOff val="40000"/>
                  </a:schemeClr>
                </a:solidFill>
              </a:rPr>
              <a:t> et al 1988 J. Phys. B: At. Mol. Opt. Phys. 21 L31</a:t>
            </a:r>
            <a:endParaRPr sz="1600" i="1" dirty="0">
              <a:solidFill>
                <a:schemeClr val="tx2">
                  <a:lumMod val="60000"/>
                  <a:lumOff val="40000"/>
                </a:schemeClr>
              </a:solidFill>
            </a:endParaRPr>
          </a:p>
        </p:txBody>
      </p:sp>
      <p:pic>
        <p:nvPicPr>
          <p:cNvPr id="11" name="Obrázek 10"/>
          <p:cNvPicPr>
            <a:picLocks noChangeAspect="1"/>
          </p:cNvPicPr>
          <p:nvPr/>
        </p:nvPicPr>
        <p:blipFill rotWithShape="1">
          <a:blip r:embed="rId4"/>
          <a:srcRect b="42387"/>
          <a:stretch/>
        </p:blipFill>
        <p:spPr>
          <a:xfrm>
            <a:off x="7242625" y="962819"/>
            <a:ext cx="4768096" cy="20787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6" name="Google Shape;116;p19"/>
          <p:cNvPicPr preferRelativeResize="0">
            <a:picLocks noChangeAspect="1"/>
          </p:cNvPicPr>
          <p:nvPr/>
        </p:nvPicPr>
        <p:blipFill>
          <a:blip r:embed="rId3">
            <a:alphaModFix/>
          </a:blip>
          <a:stretch>
            <a:fillRect/>
          </a:stretch>
        </p:blipFill>
        <p:spPr>
          <a:xfrm>
            <a:off x="7016044" y="1481139"/>
            <a:ext cx="5021249" cy="3333591"/>
          </a:xfrm>
          <a:prstGeom prst="rect">
            <a:avLst/>
          </a:prstGeom>
          <a:noFill/>
          <a:ln>
            <a:noFill/>
          </a:ln>
        </p:spPr>
      </p:pic>
      <mc:AlternateContent xmlns:mc="http://schemas.openxmlformats.org/markup-compatibility/2006" xmlns:a14="http://schemas.microsoft.com/office/drawing/2010/main">
        <mc:Choice Requires="a14">
          <p:sp>
            <p:nvSpPr>
              <p:cNvPr id="115" name="Google Shape;115;p19"/>
              <p:cNvSpPr txBox="1">
                <a:spLocks noGrp="1"/>
              </p:cNvSpPr>
              <p:nvPr>
                <p:ph idx="1"/>
              </p:nvPr>
            </p:nvSpPr>
            <p:spPr>
              <a:xfrm>
                <a:off x="854978" y="937737"/>
                <a:ext cx="5831047" cy="5652483"/>
              </a:xfrm>
              <a:prstGeom prst="rect">
                <a:avLst/>
              </a:prstGeom>
            </p:spPr>
            <p:txBody>
              <a:bodyPr spcFirstLastPara="1" vert="horz" wrap="square" lIns="121900" tIns="121900" rIns="121900" bIns="121900" rtlCol="0" anchor="t" anchorCtr="0">
                <a:noAutofit/>
              </a:bodyPr>
              <a:lstStyle/>
              <a:p>
                <a:pPr marL="609585" indent="-406390">
                  <a:lnSpc>
                    <a:spcPct val="100000"/>
                  </a:lnSpc>
                  <a:spcBef>
                    <a:spcPts val="800"/>
                  </a:spcBef>
                  <a:buClr>
                    <a:schemeClr val="dk1"/>
                  </a:buClr>
                  <a:buSzPts val="1200"/>
                  <a:buChar char="●"/>
                </a:pPr>
                <a:r>
                  <a:rPr lang="en-US" sz="2000" b="1" dirty="0">
                    <a:solidFill>
                      <a:schemeClr val="dk1"/>
                    </a:solidFill>
                  </a:rPr>
                  <a:t>Interband </a:t>
                </a:r>
                <a:r>
                  <a:rPr lang="cs-CZ" sz="2000" b="1" dirty="0">
                    <a:solidFill>
                      <a:schemeClr val="dk1"/>
                    </a:solidFill>
                  </a:rPr>
                  <a:t>current: </a:t>
                </a:r>
                <a:r>
                  <a:rPr lang="cs-CZ" sz="2000" dirty="0">
                    <a:solidFill>
                      <a:schemeClr val="dk1"/>
                    </a:solidFill>
                  </a:rPr>
                  <a:t>recombination of coherent electron-hole wavepackets accelerated by the oscillating field of light</a:t>
                </a:r>
                <a:endParaRPr lang="en-US" sz="2000" dirty="0">
                  <a:solidFill>
                    <a:schemeClr val="dk1"/>
                  </a:solidFill>
                </a:endParaRPr>
              </a:p>
              <a:p>
                <a:pPr marL="609585" indent="-406390">
                  <a:lnSpc>
                    <a:spcPct val="100000"/>
                  </a:lnSpc>
                  <a:spcBef>
                    <a:spcPts val="800"/>
                  </a:spcBef>
                  <a:buClr>
                    <a:schemeClr val="dk1"/>
                  </a:buClr>
                  <a:buSzPts val="1200"/>
                  <a:buFont typeface="Arial" panose="020B0604020202020204" pitchFamily="34" charset="0"/>
                  <a:buChar char="●"/>
                </a:pPr>
                <a:r>
                  <a:rPr lang="en-US" sz="2000" b="1" dirty="0">
                    <a:solidFill>
                      <a:schemeClr val="dk1"/>
                    </a:solidFill>
                  </a:rPr>
                  <a:t>Intraband </a:t>
                </a:r>
                <a:r>
                  <a:rPr lang="cs-CZ" sz="2000" b="1" dirty="0">
                    <a:solidFill>
                      <a:schemeClr val="dk1"/>
                    </a:solidFill>
                  </a:rPr>
                  <a:t>current</a:t>
                </a:r>
                <a:r>
                  <a:rPr lang="en-US" sz="2000" b="1" dirty="0">
                    <a:solidFill>
                      <a:schemeClr val="dk1"/>
                    </a:solidFill>
                  </a:rPr>
                  <a:t>:</a:t>
                </a:r>
                <a:r>
                  <a:rPr lang="cs-CZ" sz="2000" b="1" dirty="0">
                    <a:solidFill>
                      <a:schemeClr val="dk1"/>
                    </a:solidFill>
                  </a:rPr>
                  <a:t> </a:t>
                </a:r>
                <a:r>
                  <a:rPr lang="cs-CZ" sz="2000" dirty="0">
                    <a:solidFill>
                      <a:schemeClr val="dk1"/>
                    </a:solidFill>
                  </a:rPr>
                  <a:t>anharmonic motion of electrons and holes in bands due to band non</a:t>
                </a:r>
                <a:r>
                  <a:rPr lang="en-US" sz="2000" dirty="0">
                    <a:solidFill>
                      <a:schemeClr val="dk1"/>
                    </a:solidFill>
                  </a:rPr>
                  <a:t>-</a:t>
                </a:r>
                <a:r>
                  <a:rPr lang="cs-CZ" sz="2000" dirty="0">
                    <a:solidFill>
                      <a:schemeClr val="dk1"/>
                    </a:solidFill>
                  </a:rPr>
                  <a:t>parabolicity</a:t>
                </a:r>
                <a:r>
                  <a:rPr lang="en-US" sz="2000" dirty="0">
                    <a:solidFill>
                      <a:schemeClr val="dk1"/>
                    </a:solidFill>
                  </a:rPr>
                  <a:t>.</a:t>
                </a:r>
              </a:p>
              <a:p>
                <a:pPr marL="609585" indent="-406390">
                  <a:lnSpc>
                    <a:spcPct val="100000"/>
                  </a:lnSpc>
                  <a:spcBef>
                    <a:spcPts val="800"/>
                  </a:spcBef>
                  <a:buClr>
                    <a:schemeClr val="dk1"/>
                  </a:buClr>
                  <a:buSzPts val="1200"/>
                  <a:buChar char="●"/>
                </a:pPr>
                <a:r>
                  <a:rPr lang="cs-CZ" sz="2000" dirty="0">
                    <a:solidFill>
                      <a:schemeClr val="dk1"/>
                    </a:solidFill>
                  </a:rPr>
                  <a:t>Large excursion of electrons in momentum space – </a:t>
                </a:r>
                <a:r>
                  <a:rPr lang="cs-CZ" sz="2000" b="1" dirty="0">
                    <a:solidFill>
                      <a:schemeClr val="dk1"/>
                    </a:solidFill>
                  </a:rPr>
                  <a:t>Bloch oscillations</a:t>
                </a:r>
                <a:r>
                  <a:rPr lang="cs-CZ" sz="2000" dirty="0">
                    <a:solidFill>
                      <a:schemeClr val="dk1"/>
                    </a:solidFill>
                  </a:rPr>
                  <a:t>:</a:t>
                </a:r>
                <a:endParaRPr lang="en-US" sz="2000" dirty="0">
                  <a:solidFill>
                    <a:schemeClr val="dk1"/>
                  </a:solidFill>
                </a:endParaRPr>
              </a:p>
              <a:p>
                <a:pPr marL="609585" indent="0">
                  <a:lnSpc>
                    <a:spcPct val="100000"/>
                  </a:lnSpc>
                  <a:spcBef>
                    <a:spcPts val="800"/>
                  </a:spcBef>
                  <a:buNone/>
                </a:pPr>
                <a:endParaRPr lang="en-US" sz="2000" i="1" dirty="0">
                  <a:solidFill>
                    <a:schemeClr val="dk1"/>
                  </a:solidFill>
                </a:endParaRPr>
              </a:p>
              <a:p>
                <a:pPr marL="609585" indent="0">
                  <a:lnSpc>
                    <a:spcPct val="100000"/>
                  </a:lnSpc>
                  <a:spcBef>
                    <a:spcPts val="800"/>
                  </a:spcBef>
                  <a:buNone/>
                </a:pPr>
                <a:r>
                  <a:rPr lang="en-US" sz="2000" i="1" dirty="0">
                    <a:solidFill>
                      <a:schemeClr val="dk1"/>
                    </a:solidFill>
                  </a:rPr>
                  <a:t>a</a:t>
                </a:r>
                <a:r>
                  <a:rPr lang="en-US" sz="2000" dirty="0">
                    <a:solidFill>
                      <a:schemeClr val="dk1"/>
                    </a:solidFill>
                  </a:rPr>
                  <a:t> is lattice period</a:t>
                </a:r>
                <a:r>
                  <a:rPr lang="cs-CZ" sz="2000" dirty="0">
                    <a:solidFill>
                      <a:schemeClr val="dk1"/>
                    </a:solidFill>
                  </a:rPr>
                  <a:t>, </a:t>
                </a:r>
                <a14:m>
                  <m:oMath xmlns:m="http://schemas.openxmlformats.org/officeDocument/2006/math">
                    <m:r>
                      <a:rPr lang="en-US" sz="2000" i="1">
                        <a:latin typeface="Cambria Math" panose="02040503050406030204" pitchFamily="18" charset="0"/>
                      </a:rPr>
                      <m:t>𝜔</m:t>
                    </m:r>
                  </m:oMath>
                </a14:m>
                <a:r>
                  <a:rPr lang="cs-CZ" sz="2000" dirty="0">
                    <a:solidFill>
                      <a:schemeClr val="dk1"/>
                    </a:solidFill>
                  </a:rPr>
                  <a:t> is driving freqency, </a:t>
                </a:r>
                <a14:m>
                  <m:oMath xmlns:m="http://schemas.openxmlformats.org/officeDocument/2006/math">
                    <m:r>
                      <a:rPr lang="en-US" sz="2000" i="1">
                        <a:latin typeface="Cambria Math" panose="02040503050406030204" pitchFamily="18" charset="0"/>
                      </a:rPr>
                      <m:t>𝐸</m:t>
                    </m:r>
                  </m:oMath>
                </a14:m>
                <a:r>
                  <a:rPr lang="cs-CZ" sz="2000" dirty="0">
                    <a:solidFill>
                      <a:schemeClr val="dk1"/>
                    </a:solidFill>
                  </a:rPr>
                  <a:t> is amplitude of electric field</a:t>
                </a:r>
                <a:r>
                  <a:rPr lang="en-US" sz="2000" dirty="0">
                    <a:solidFill>
                      <a:schemeClr val="dk1"/>
                    </a:solidFill>
                  </a:rPr>
                  <a:t>.</a:t>
                </a:r>
              </a:p>
              <a:p>
                <a:pPr marL="609585" marR="0" lvl="0" indent="-406390" algn="l" defTabSz="914400" rtl="0" eaLnBrk="1" fontAlgn="auto" latinLnBrk="0" hangingPunct="1">
                  <a:lnSpc>
                    <a:spcPct val="100000"/>
                  </a:lnSpc>
                  <a:spcBef>
                    <a:spcPts val="800"/>
                  </a:spcBef>
                  <a:spcAft>
                    <a:spcPts val="0"/>
                  </a:spcAft>
                  <a:buClr>
                    <a:prstClr val="black"/>
                  </a:buClr>
                  <a:buSzPts val="1200"/>
                  <a:buFont typeface="Arial" panose="020B0604020202020204" pitchFamily="34" charset="0"/>
                  <a:buChar char="●"/>
                  <a:tabLst/>
                  <a:defRPr/>
                </a:pPr>
                <a:r>
                  <a:rPr kumimoji="0" lang="cs-CZ" sz="2000" b="0" i="0" u="none" strike="noStrike" kern="1200" cap="none" spc="0" normalizeH="0" baseline="0" noProof="0" dirty="0">
                    <a:ln>
                      <a:noFill/>
                    </a:ln>
                    <a:solidFill>
                      <a:prstClr val="black"/>
                    </a:solidFill>
                    <a:effectLst/>
                    <a:highlight>
                      <a:prstClr val="white"/>
                    </a:highlight>
                    <a:uLnTx/>
                    <a:uFillTx/>
                    <a:latin typeface="Calibri" panose="020F0502020204030204"/>
                    <a:ea typeface="+mn-ea"/>
                    <a:cs typeface="+mn-cs"/>
                  </a:rPr>
                  <a:t>Oscillating electric field - </a:t>
                </a:r>
                <a:r>
                  <a:rPr lang="en-US" sz="2000" b="1" dirty="0">
                    <a:solidFill>
                      <a:prstClr val="black"/>
                    </a:solidFill>
                    <a:highlight>
                      <a:prstClr val="white"/>
                    </a:highlight>
                    <a:latin typeface="Calibri" panose="020F0502020204030204"/>
                  </a:rPr>
                  <a:t>d</a:t>
                </a:r>
                <a:r>
                  <a:rPr kumimoji="0" lang="en-US" sz="2000" b="1" i="0" u="none" strike="noStrike" kern="1200" cap="none" spc="0" normalizeH="0" baseline="0" noProof="0" dirty="0" err="1">
                    <a:ln>
                      <a:noFill/>
                    </a:ln>
                    <a:solidFill>
                      <a:prstClr val="black"/>
                    </a:solidFill>
                    <a:effectLst/>
                    <a:highlight>
                      <a:prstClr val="white"/>
                    </a:highlight>
                    <a:uLnTx/>
                    <a:uFillTx/>
                    <a:latin typeface="Calibri" panose="020F0502020204030204"/>
                    <a:ea typeface="+mn-ea"/>
                    <a:cs typeface="+mn-cs"/>
                  </a:rPr>
                  <a:t>ynamical</a:t>
                </a:r>
                <a:r>
                  <a:rPr kumimoji="0" lang="en-US" sz="2000" b="1" i="0" u="none" strike="noStrike" kern="1200" cap="none" spc="0" normalizeH="0" baseline="0" noProof="0" dirty="0">
                    <a:ln>
                      <a:noFill/>
                    </a:ln>
                    <a:solidFill>
                      <a:prstClr val="black"/>
                    </a:solidFill>
                    <a:effectLst/>
                    <a:highlight>
                      <a:prstClr val="white"/>
                    </a:highlight>
                    <a:uLnTx/>
                    <a:uFillTx/>
                    <a:latin typeface="Calibri" panose="020F0502020204030204"/>
                    <a:ea typeface="+mn-ea"/>
                    <a:cs typeface="+mn-cs"/>
                  </a:rPr>
                  <a:t> Bloch </a:t>
                </a:r>
                <a:r>
                  <a:rPr lang="en-US" sz="2000" b="1" dirty="0">
                    <a:solidFill>
                      <a:prstClr val="black"/>
                    </a:solidFill>
                    <a:highlight>
                      <a:prstClr val="white"/>
                    </a:highlight>
                    <a:latin typeface="Calibri" panose="020F0502020204030204"/>
                  </a:rPr>
                  <a:t>o</a:t>
                </a:r>
                <a:r>
                  <a:rPr kumimoji="0" lang="en-US" sz="2000" b="1" i="0" u="none" strike="noStrike" kern="1200" cap="none" spc="0" normalizeH="0" baseline="0" noProof="0" dirty="0" err="1">
                    <a:ln>
                      <a:noFill/>
                    </a:ln>
                    <a:solidFill>
                      <a:prstClr val="black"/>
                    </a:solidFill>
                    <a:effectLst/>
                    <a:highlight>
                      <a:prstClr val="white"/>
                    </a:highlight>
                    <a:uLnTx/>
                    <a:uFillTx/>
                    <a:latin typeface="Calibri" panose="020F0502020204030204"/>
                    <a:ea typeface="+mn-ea"/>
                    <a:cs typeface="+mn-cs"/>
                  </a:rPr>
                  <a:t>scillations</a:t>
                </a:r>
                <a:r>
                  <a:rPr kumimoji="0" lang="en-US" sz="2000" b="0" i="0" u="none" strike="noStrike" kern="1200" cap="none" spc="0" normalizeH="0" baseline="0" noProof="0" dirty="0">
                    <a:ln>
                      <a:noFill/>
                    </a:ln>
                    <a:solidFill>
                      <a:prstClr val="black"/>
                    </a:solidFill>
                    <a:effectLst/>
                    <a:highlight>
                      <a:prstClr val="white"/>
                    </a:highligh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09585" indent="0">
                  <a:lnSpc>
                    <a:spcPct val="100000"/>
                  </a:lnSpc>
                  <a:spcBef>
                    <a:spcPts val="800"/>
                  </a:spcBef>
                  <a:buNone/>
                </a:pPr>
                <a:endParaRPr lang="en-IN" sz="1800" dirty="0">
                  <a:solidFill>
                    <a:schemeClr val="dk1"/>
                  </a:solidFill>
                  <a:highlight>
                    <a:schemeClr val="lt1"/>
                  </a:highlight>
                </a:endParaRPr>
              </a:p>
            </p:txBody>
          </p:sp>
        </mc:Choice>
        <mc:Fallback xmlns="">
          <p:sp>
            <p:nvSpPr>
              <p:cNvPr id="115" name="Google Shape;115;p19"/>
              <p:cNvSpPr txBox="1">
                <a:spLocks noGrp="1" noRot="1" noChangeAspect="1" noMove="1" noResize="1" noEditPoints="1" noAdjustHandles="1" noChangeArrowheads="1" noChangeShapeType="1" noTextEdit="1"/>
              </p:cNvSpPr>
              <p:nvPr>
                <p:ph idx="1"/>
              </p:nvPr>
            </p:nvSpPr>
            <p:spPr>
              <a:xfrm>
                <a:off x="854978" y="937737"/>
                <a:ext cx="5831047" cy="5652483"/>
              </a:xfrm>
              <a:prstGeom prst="rect">
                <a:avLst/>
              </a:prstGeom>
              <a:blipFill>
                <a:blip r:embed="rId4"/>
                <a:stretch>
                  <a:fillRect/>
                </a:stretch>
              </a:blipFill>
            </p:spPr>
            <p:txBody>
              <a:bodyPr/>
              <a:lstStyle/>
              <a:p>
                <a:r>
                  <a:rPr lang="en-IN">
                    <a:noFill/>
                  </a:rPr>
                  <a:t> </a:t>
                </a:r>
              </a:p>
            </p:txBody>
          </p:sp>
        </mc:Fallback>
      </mc:AlternateContent>
      <p:sp>
        <p:nvSpPr>
          <p:cNvPr id="5" name="Date Placeholder 4">
            <a:extLst>
              <a:ext uri="{FF2B5EF4-FFF2-40B4-BE49-F238E27FC236}">
                <a16:creationId xmlns:a16="http://schemas.microsoft.com/office/drawing/2014/main" id="{E89FC1BB-B38C-E2B5-6105-36496F452F63}"/>
              </a:ext>
            </a:extLst>
          </p:cNvPr>
          <p:cNvSpPr>
            <a:spLocks noGrp="1"/>
          </p:cNvSpPr>
          <p:nvPr>
            <p:ph type="dt" sz="half" idx="10"/>
          </p:nvPr>
        </p:nvSpPr>
        <p:spPr/>
        <p:txBody>
          <a:bodyPr/>
          <a:lstStyle/>
          <a:p>
            <a:r>
              <a:rPr lang="en-US"/>
              <a:t>22-09-2022</a:t>
            </a:r>
            <a:endParaRPr lang="en-IN" dirty="0"/>
          </a:p>
        </p:txBody>
      </p:sp>
      <p:sp>
        <p:nvSpPr>
          <p:cNvPr id="2" name="Footer Placeholder 1">
            <a:extLst>
              <a:ext uri="{FF2B5EF4-FFF2-40B4-BE49-F238E27FC236}">
                <a16:creationId xmlns:a16="http://schemas.microsoft.com/office/drawing/2014/main" id="{9D5FD74C-36E7-C36B-66D2-A146CF2B7B04}"/>
              </a:ext>
            </a:extLst>
          </p:cNvPr>
          <p:cNvSpPr>
            <a:spLocks noGrp="1"/>
          </p:cNvSpPr>
          <p:nvPr>
            <p:ph type="ftr" sz="quarter" idx="11"/>
          </p:nvPr>
        </p:nvSpPr>
        <p:spPr/>
        <p:txBody>
          <a:bodyPr/>
          <a:lstStyle/>
          <a:p>
            <a:r>
              <a:rPr lang="en-IN"/>
              <a:t>Pawan Suthar</a:t>
            </a:r>
            <a:endParaRPr lang="en-IN" dirty="0"/>
          </a:p>
        </p:txBody>
      </p:sp>
      <p:sp>
        <p:nvSpPr>
          <p:cNvPr id="4" name="Slide Number Placeholder 3">
            <a:extLst>
              <a:ext uri="{FF2B5EF4-FFF2-40B4-BE49-F238E27FC236}">
                <a16:creationId xmlns:a16="http://schemas.microsoft.com/office/drawing/2014/main" id="{22C93940-1B82-588B-AEC4-ABDCBE34388A}"/>
              </a:ext>
            </a:extLst>
          </p:cNvPr>
          <p:cNvSpPr>
            <a:spLocks noGrp="1"/>
          </p:cNvSpPr>
          <p:nvPr>
            <p:ph type="sldNum" sz="quarter" idx="12"/>
          </p:nvPr>
        </p:nvSpPr>
        <p:spPr/>
        <p:txBody>
          <a:bodyPr/>
          <a:lstStyle/>
          <a:p>
            <a:fld id="{8594840D-CBCE-4146-9673-100708174FFD}" type="slidenum">
              <a:rPr lang="en-IN" smtClean="0"/>
              <a:pPr/>
              <a:t>5</a:t>
            </a:fld>
            <a:endParaRPr lang="en-IN"/>
          </a:p>
        </p:txBody>
      </p:sp>
      <p:sp>
        <p:nvSpPr>
          <p:cNvPr id="114" name="Google Shape;114;p19"/>
          <p:cNvSpPr txBox="1">
            <a:spLocks noGrp="1"/>
          </p:cNvSpPr>
          <p:nvPr>
            <p:ph type="title"/>
          </p:nvPr>
        </p:nvSpPr>
        <p:spPr>
          <a:prstGeom prst="rect">
            <a:avLst/>
          </a:prstGeom>
        </p:spPr>
        <p:txBody>
          <a:bodyPr spcFirstLastPara="1" vert="horz" wrap="square" lIns="121900" tIns="121900" rIns="121900" bIns="121900" rtlCol="0" anchor="ctr" anchorCtr="0">
            <a:normAutofit/>
          </a:bodyPr>
          <a:lstStyle/>
          <a:p>
            <a:pPr>
              <a:spcBef>
                <a:spcPts val="0"/>
              </a:spcBef>
            </a:pPr>
            <a:r>
              <a:rPr lang="en-GB" dirty="0"/>
              <a:t>Physical mechanisms behind HHG in solids</a:t>
            </a:r>
            <a:endParaRPr dirty="0"/>
          </a:p>
        </p:txBody>
      </p:sp>
      <p:sp>
        <p:nvSpPr>
          <p:cNvPr id="117" name="Google Shape;117;p19"/>
          <p:cNvSpPr txBox="1"/>
          <p:nvPr/>
        </p:nvSpPr>
        <p:spPr>
          <a:xfrm>
            <a:off x="8290193" y="5194905"/>
            <a:ext cx="2970800" cy="738623"/>
          </a:xfrm>
          <a:prstGeom prst="rect">
            <a:avLst/>
          </a:prstGeom>
          <a:noFill/>
          <a:ln>
            <a:noFill/>
          </a:ln>
        </p:spPr>
        <p:txBody>
          <a:bodyPr spcFirstLastPara="1" wrap="square" lIns="121900" tIns="121900" rIns="121900" bIns="121900" anchor="t" anchorCtr="0">
            <a:spAutoFit/>
          </a:bodyPr>
          <a:lstStyle/>
          <a:p>
            <a:r>
              <a:rPr lang="en-GB" sz="1600" i="1" dirty="0">
                <a:solidFill>
                  <a:schemeClr val="tx2">
                    <a:lumMod val="60000"/>
                    <a:lumOff val="40000"/>
                  </a:schemeClr>
                </a:solidFill>
                <a:highlight>
                  <a:srgbClr val="FFFFFF"/>
                </a:highlight>
              </a:rPr>
              <a:t>Ghimire, S., Reis, D.A., Nature Phys 15, 10–16 (2019)</a:t>
            </a:r>
            <a:endParaRPr sz="1600" i="1" dirty="0">
              <a:solidFill>
                <a:schemeClr val="tx2">
                  <a:lumMod val="60000"/>
                  <a:lumOff val="40000"/>
                </a:schemeClr>
              </a:solidFill>
              <a:highlight>
                <a:srgbClr val="FFFFFF"/>
              </a:highlight>
            </a:endParaRPr>
          </a:p>
        </p:txBody>
      </p:sp>
      <p:cxnSp>
        <p:nvCxnSpPr>
          <p:cNvPr id="3" name="Straight Arrow Connector 2">
            <a:extLst>
              <a:ext uri="{FF2B5EF4-FFF2-40B4-BE49-F238E27FC236}">
                <a16:creationId xmlns:a16="http://schemas.microsoft.com/office/drawing/2014/main" id="{4F94F9FA-3705-4459-B295-0E2C436CCBED}"/>
              </a:ext>
            </a:extLst>
          </p:cNvPr>
          <p:cNvCxnSpPr>
            <a:cxnSpLocks/>
          </p:cNvCxnSpPr>
          <p:nvPr/>
        </p:nvCxnSpPr>
        <p:spPr>
          <a:xfrm flipV="1">
            <a:off x="9526668" y="3373933"/>
            <a:ext cx="0" cy="29749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047A9C0-3D7A-4752-A4D0-1CA694478F98}"/>
                  </a:ext>
                </a:extLst>
              </p:cNvPr>
              <p:cNvSpPr txBox="1"/>
              <p:nvPr/>
            </p:nvSpPr>
            <p:spPr>
              <a:xfrm>
                <a:off x="382717" y="3763978"/>
                <a:ext cx="6775568" cy="5027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ℏ</m:t>
                      </m:r>
                      <m:r>
                        <a:rPr lang="en-US" sz="2667" i="1">
                          <a:latin typeface="Cambria Math" panose="02040503050406030204" pitchFamily="18" charset="0"/>
                        </a:rPr>
                        <m:t>𝜔</m:t>
                      </m:r>
                      <m:r>
                        <a:rPr lang="en-US" sz="2667" i="1">
                          <a:latin typeface="Cambria Math" panose="02040503050406030204" pitchFamily="18" charset="0"/>
                        </a:rPr>
                        <m:t>=</m:t>
                      </m:r>
                      <m:r>
                        <a:rPr lang="en-US" sz="2667" i="1">
                          <a:latin typeface="Cambria Math" panose="02040503050406030204" pitchFamily="18" charset="0"/>
                        </a:rPr>
                        <m:t>𝑎</m:t>
                      </m:r>
                      <m:r>
                        <a:rPr lang="en-US" sz="2667" i="1">
                          <a:latin typeface="Cambria Math" panose="02040503050406030204" pitchFamily="18" charset="0"/>
                        </a:rPr>
                        <m:t> </m:t>
                      </m:r>
                      <m:r>
                        <a:rPr lang="en-US" sz="2667" i="1">
                          <a:latin typeface="Cambria Math" panose="02040503050406030204" pitchFamily="18" charset="0"/>
                        </a:rPr>
                        <m:t>𝑒</m:t>
                      </m:r>
                      <m:r>
                        <a:rPr lang="en-US" sz="2667" i="1">
                          <a:latin typeface="Cambria Math" panose="02040503050406030204" pitchFamily="18" charset="0"/>
                        </a:rPr>
                        <m:t> |</m:t>
                      </m:r>
                      <m:r>
                        <a:rPr lang="en-US" sz="2667" i="1">
                          <a:latin typeface="Cambria Math" panose="02040503050406030204" pitchFamily="18" charset="0"/>
                        </a:rPr>
                        <m:t>𝐸</m:t>
                      </m:r>
                      <m:r>
                        <a:rPr lang="en-US" sz="2667" i="1">
                          <a:latin typeface="Cambria Math" panose="02040503050406030204" pitchFamily="18" charset="0"/>
                        </a:rPr>
                        <m:t>|</m:t>
                      </m:r>
                    </m:oMath>
                  </m:oMathPara>
                </a14:m>
                <a:endParaRPr lang="en-IN" sz="2667" dirty="0"/>
              </a:p>
            </p:txBody>
          </p:sp>
        </mc:Choice>
        <mc:Fallback xmlns="">
          <p:sp>
            <p:nvSpPr>
              <p:cNvPr id="11" name="TextBox 10">
                <a:extLst>
                  <a:ext uri="{FF2B5EF4-FFF2-40B4-BE49-F238E27FC236}">
                    <a16:creationId xmlns:a16="http://schemas.microsoft.com/office/drawing/2014/main" id="{E047A9C0-3D7A-4752-A4D0-1CA694478F98}"/>
                  </a:ext>
                </a:extLst>
              </p:cNvPr>
              <p:cNvSpPr txBox="1">
                <a:spLocks noRot="1" noChangeAspect="1" noMove="1" noResize="1" noEditPoints="1" noAdjustHandles="1" noChangeArrowheads="1" noChangeShapeType="1" noTextEdit="1"/>
              </p:cNvSpPr>
              <p:nvPr/>
            </p:nvSpPr>
            <p:spPr>
              <a:xfrm>
                <a:off x="382717" y="3763978"/>
                <a:ext cx="6775568" cy="502766"/>
              </a:xfrm>
              <a:prstGeom prst="rect">
                <a:avLst/>
              </a:prstGeom>
              <a:blipFill>
                <a:blip r:embed="rId5"/>
                <a:stretch>
                  <a:fillRect/>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6" name="Date Placeholder 5">
            <a:extLst>
              <a:ext uri="{FF2B5EF4-FFF2-40B4-BE49-F238E27FC236}">
                <a16:creationId xmlns:a16="http://schemas.microsoft.com/office/drawing/2014/main" id="{6C3C6D1D-54DD-8BAC-4E88-2962A41EB1EE}"/>
              </a:ext>
            </a:extLst>
          </p:cNvPr>
          <p:cNvSpPr>
            <a:spLocks noGrp="1"/>
          </p:cNvSpPr>
          <p:nvPr>
            <p:ph type="dt" sz="half" idx="10"/>
          </p:nvPr>
        </p:nvSpPr>
        <p:spPr/>
        <p:txBody>
          <a:bodyPr/>
          <a:lstStyle/>
          <a:p>
            <a:r>
              <a:rPr lang="en-US"/>
              <a:t>22-09-2022</a:t>
            </a:r>
            <a:endParaRPr lang="en-IN" dirty="0"/>
          </a:p>
        </p:txBody>
      </p:sp>
      <p:sp>
        <p:nvSpPr>
          <p:cNvPr id="3" name="Footer Placeholder 2">
            <a:extLst>
              <a:ext uri="{FF2B5EF4-FFF2-40B4-BE49-F238E27FC236}">
                <a16:creationId xmlns:a16="http://schemas.microsoft.com/office/drawing/2014/main" id="{6A45F04B-2619-7BEE-376A-BA2AFF0DA9E7}"/>
              </a:ext>
            </a:extLst>
          </p:cNvPr>
          <p:cNvSpPr>
            <a:spLocks noGrp="1"/>
          </p:cNvSpPr>
          <p:nvPr>
            <p:ph type="ftr" sz="quarter" idx="11"/>
          </p:nvPr>
        </p:nvSpPr>
        <p:spPr/>
        <p:txBody>
          <a:bodyPr/>
          <a:lstStyle/>
          <a:p>
            <a:r>
              <a:rPr lang="en-IN"/>
              <a:t>Pawan Suthar</a:t>
            </a:r>
            <a:endParaRPr lang="en-IN" dirty="0"/>
          </a:p>
        </p:txBody>
      </p:sp>
      <p:sp>
        <p:nvSpPr>
          <p:cNvPr id="5" name="Slide Number Placeholder 4">
            <a:extLst>
              <a:ext uri="{FF2B5EF4-FFF2-40B4-BE49-F238E27FC236}">
                <a16:creationId xmlns:a16="http://schemas.microsoft.com/office/drawing/2014/main" id="{205EA6D5-5308-1949-B3B8-65D658B4BF2F}"/>
              </a:ext>
            </a:extLst>
          </p:cNvPr>
          <p:cNvSpPr>
            <a:spLocks noGrp="1"/>
          </p:cNvSpPr>
          <p:nvPr>
            <p:ph type="sldNum" sz="quarter" idx="12"/>
          </p:nvPr>
        </p:nvSpPr>
        <p:spPr/>
        <p:txBody>
          <a:bodyPr/>
          <a:lstStyle/>
          <a:p>
            <a:fld id="{8594840D-CBCE-4146-9673-100708174FFD}" type="slidenum">
              <a:rPr lang="en-IN" smtClean="0"/>
              <a:pPr/>
              <a:t>6</a:t>
            </a:fld>
            <a:endParaRPr lang="en-IN"/>
          </a:p>
        </p:txBody>
      </p:sp>
      <p:sp>
        <p:nvSpPr>
          <p:cNvPr id="138" name="Google Shape;138;p22"/>
          <p:cNvSpPr txBox="1">
            <a:spLocks noGrp="1"/>
          </p:cNvSpPr>
          <p:nvPr>
            <p:ph type="title"/>
          </p:nvPr>
        </p:nvSpPr>
        <p:spPr>
          <a:prstGeom prst="rect">
            <a:avLst/>
          </a:prstGeom>
        </p:spPr>
        <p:txBody>
          <a:bodyPr spcFirstLastPara="1" vert="horz" wrap="square" lIns="121900" tIns="121900" rIns="121900" bIns="121900" rtlCol="0" anchor="ctr" anchorCtr="0">
            <a:normAutofit/>
          </a:bodyPr>
          <a:lstStyle/>
          <a:p>
            <a:pPr>
              <a:spcBef>
                <a:spcPts val="0"/>
              </a:spcBef>
            </a:pPr>
            <a:r>
              <a:rPr lang="en-GB" dirty="0"/>
              <a:t>HHG in silicon in reflection geometry</a:t>
            </a:r>
            <a:endParaRPr dirty="0"/>
          </a:p>
        </p:txBody>
      </p:sp>
      <p:sp>
        <p:nvSpPr>
          <p:cNvPr id="141" name="Google Shape;141;p22"/>
          <p:cNvSpPr txBox="1"/>
          <p:nvPr/>
        </p:nvSpPr>
        <p:spPr>
          <a:xfrm>
            <a:off x="5395900" y="174067"/>
            <a:ext cx="1415600" cy="615513"/>
          </a:xfrm>
          <a:prstGeom prst="rect">
            <a:avLst/>
          </a:prstGeom>
          <a:noFill/>
          <a:ln>
            <a:noFill/>
          </a:ln>
        </p:spPr>
        <p:txBody>
          <a:bodyPr spcFirstLastPara="1" wrap="square" lIns="121900" tIns="121900" rIns="121900" bIns="121900" anchor="t" anchorCtr="0">
            <a:spAutoFit/>
          </a:bodyPr>
          <a:lstStyle/>
          <a:p>
            <a:endParaRPr sz="2400">
              <a:latin typeface="Verdana"/>
              <a:ea typeface="Verdana"/>
              <a:cs typeface="Verdana"/>
              <a:sym typeface="Verdana"/>
            </a:endParaRPr>
          </a:p>
        </p:txBody>
      </p:sp>
      <p:sp>
        <p:nvSpPr>
          <p:cNvPr id="2" name="TextBox 1">
            <a:extLst>
              <a:ext uri="{FF2B5EF4-FFF2-40B4-BE49-F238E27FC236}">
                <a16:creationId xmlns:a16="http://schemas.microsoft.com/office/drawing/2014/main" id="{9D78A43B-8593-46ED-9AB4-91D20F8F61B2}"/>
              </a:ext>
            </a:extLst>
          </p:cNvPr>
          <p:cNvSpPr txBox="1"/>
          <p:nvPr/>
        </p:nvSpPr>
        <p:spPr>
          <a:xfrm>
            <a:off x="889000" y="1201219"/>
            <a:ext cx="10052164" cy="1528624"/>
          </a:xfrm>
          <a:prstGeom prst="rect">
            <a:avLst/>
          </a:prstGeom>
          <a:noFill/>
        </p:spPr>
        <p:txBody>
          <a:bodyPr wrap="square" rtlCol="0">
            <a:spAutoFit/>
          </a:bodyPr>
          <a:lstStyle/>
          <a:p>
            <a:pPr marL="457189" indent="-457189">
              <a:spcBef>
                <a:spcPts val="800"/>
              </a:spcBef>
              <a:buFont typeface="Arial" panose="020B0604020202020204" pitchFamily="34" charset="0"/>
              <a:buChar char="•"/>
            </a:pPr>
            <a:r>
              <a:rPr lang="en-US" sz="2000" dirty="0"/>
              <a:t>MIR pulses 2000nm (0.6eV), 25 fs pulses  produces harmonics in silicon up to 17</a:t>
            </a:r>
            <a:r>
              <a:rPr lang="en-US" sz="2000" baseline="30000" dirty="0"/>
              <a:t>th</a:t>
            </a:r>
            <a:r>
              <a:rPr lang="en-US" sz="2000" dirty="0"/>
              <a:t> order.</a:t>
            </a:r>
          </a:p>
          <a:p>
            <a:pPr marL="457189" indent="-457189">
              <a:spcBef>
                <a:spcPts val="800"/>
              </a:spcBef>
              <a:buFont typeface="Arial" panose="020B0604020202020204" pitchFamily="34" charset="0"/>
              <a:buChar char="•"/>
            </a:pPr>
            <a:r>
              <a:rPr lang="en-US" sz="2000" dirty="0"/>
              <a:t>NIR pulses 750nm (1.6eV), 6fs pulses used to detect harmonics in silicon up to 9</a:t>
            </a:r>
            <a:r>
              <a:rPr lang="en-US" sz="2000" baseline="30000" dirty="0"/>
              <a:t>th</a:t>
            </a:r>
            <a:r>
              <a:rPr lang="en-US" sz="2000" dirty="0"/>
              <a:t> order.</a:t>
            </a:r>
          </a:p>
          <a:p>
            <a:pPr marL="457189" indent="-457189">
              <a:spcBef>
                <a:spcPts val="800"/>
              </a:spcBef>
              <a:buFont typeface="Arial" panose="020B0604020202020204" pitchFamily="34" charset="0"/>
              <a:buChar char="•"/>
            </a:pPr>
            <a:r>
              <a:rPr lang="en-US" sz="2000" dirty="0"/>
              <a:t>We measure the dependence of the harmonics on the laser polarization direction with respect to the crystallographic direction of the silicon crystal.</a:t>
            </a:r>
          </a:p>
        </p:txBody>
      </p:sp>
      <p:pic>
        <p:nvPicPr>
          <p:cNvPr id="8" name="Picture 7" descr="Chart, histogram&#10;&#10;Description automatically generated">
            <a:extLst>
              <a:ext uri="{FF2B5EF4-FFF2-40B4-BE49-F238E27FC236}">
                <a16:creationId xmlns:a16="http://schemas.microsoft.com/office/drawing/2014/main" id="{07688040-BED1-0B5B-088B-92468928D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872756"/>
            <a:ext cx="5334000" cy="2868507"/>
          </a:xfrm>
          <a:prstGeom prst="rect">
            <a:avLst/>
          </a:prstGeom>
        </p:spPr>
      </p:pic>
      <p:pic>
        <p:nvPicPr>
          <p:cNvPr id="10" name="Picture 9" descr="Chart, line chart, histogram&#10;&#10;Description automatically generated">
            <a:extLst>
              <a:ext uri="{FF2B5EF4-FFF2-40B4-BE49-F238E27FC236}">
                <a16:creationId xmlns:a16="http://schemas.microsoft.com/office/drawing/2014/main" id="{3BE3C6DC-85AA-64EC-9660-8968BFC75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800" y="2872757"/>
            <a:ext cx="5333999" cy="2868506"/>
          </a:xfrm>
          <a:prstGeom prst="rect">
            <a:avLst/>
          </a:prstGeom>
        </p:spPr>
      </p:pic>
      <p:sp>
        <p:nvSpPr>
          <p:cNvPr id="9" name="TextBox 8">
            <a:extLst>
              <a:ext uri="{FF2B5EF4-FFF2-40B4-BE49-F238E27FC236}">
                <a16:creationId xmlns:a16="http://schemas.microsoft.com/office/drawing/2014/main" id="{5A7676F5-3BCB-A077-E5D5-8E268359EE06}"/>
              </a:ext>
            </a:extLst>
          </p:cNvPr>
          <p:cNvSpPr txBox="1"/>
          <p:nvPr/>
        </p:nvSpPr>
        <p:spPr>
          <a:xfrm>
            <a:off x="1498600" y="5884178"/>
            <a:ext cx="9194800" cy="646331"/>
          </a:xfrm>
          <a:prstGeom prst="rect">
            <a:avLst/>
          </a:prstGeom>
          <a:noFill/>
        </p:spPr>
        <p:txBody>
          <a:bodyPr wrap="square" rtlCol="0">
            <a:spAutoFit/>
          </a:bodyPr>
          <a:lstStyle/>
          <a:p>
            <a:r>
              <a:rPr lang="en-US" dirty="0"/>
              <a:t>Harmonic spectra from MIR(top) and NIR(bottom) pulses. Black and red lines denote the harmonics when laser polarization is along &lt;100&gt; and &lt;110&gt; crystallographic direction</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CADBA3-3082-1B77-A9EF-49B57B077276}"/>
              </a:ext>
            </a:extLst>
          </p:cNvPr>
          <p:cNvSpPr>
            <a:spLocks noGrp="1"/>
          </p:cNvSpPr>
          <p:nvPr>
            <p:ph idx="1"/>
          </p:nvPr>
        </p:nvSpPr>
        <p:spPr>
          <a:xfrm>
            <a:off x="838200" y="1825625"/>
            <a:ext cx="5257800" cy="4351338"/>
          </a:xfrm>
        </p:spPr>
        <p:txBody>
          <a:bodyPr>
            <a:normAutofit/>
          </a:bodyPr>
          <a:lstStyle/>
          <a:p>
            <a:r>
              <a:rPr lang="en-US" sz="2000" dirty="0"/>
              <a:t>The harmonics from MIR pulses (left) show peculiar orientation dependence.</a:t>
            </a:r>
          </a:p>
          <a:p>
            <a:r>
              <a:rPr lang="en-US" sz="2000" dirty="0"/>
              <a:t>9</a:t>
            </a:r>
            <a:r>
              <a:rPr lang="en-US" sz="2000" baseline="30000" dirty="0"/>
              <a:t>th</a:t>
            </a:r>
            <a:r>
              <a:rPr lang="en-US" sz="2000" dirty="0"/>
              <a:t>, 11</a:t>
            </a:r>
            <a:r>
              <a:rPr lang="en-US" sz="2000" baseline="30000" dirty="0"/>
              <a:t>th</a:t>
            </a:r>
            <a:r>
              <a:rPr lang="en-US" sz="2000" dirty="0"/>
              <a:t>, and 13</a:t>
            </a:r>
            <a:r>
              <a:rPr lang="en-US" sz="2000" baseline="30000" dirty="0"/>
              <a:t>th</a:t>
            </a:r>
            <a:r>
              <a:rPr lang="en-US" sz="2000" dirty="0"/>
              <a:t> harmonics have maximum intensity when laser polarization is along &lt;110&gt; direction while other harmonics have maximum intensity when laser polarization along &lt;100&gt; direction</a:t>
            </a:r>
            <a:r>
              <a:rPr lang="en-US" sz="2000" baseline="30000" dirty="0"/>
              <a:t>  </a:t>
            </a:r>
            <a:endParaRPr lang="en-US" sz="2000" dirty="0"/>
          </a:p>
          <a:p>
            <a:endParaRPr lang="en-IN" sz="1800" dirty="0"/>
          </a:p>
        </p:txBody>
      </p:sp>
      <p:sp>
        <p:nvSpPr>
          <p:cNvPr id="3" name="Date Placeholder 2">
            <a:extLst>
              <a:ext uri="{FF2B5EF4-FFF2-40B4-BE49-F238E27FC236}">
                <a16:creationId xmlns:a16="http://schemas.microsoft.com/office/drawing/2014/main" id="{5F722723-8AD7-FAF9-68CB-CDD0758279B2}"/>
              </a:ext>
            </a:extLst>
          </p:cNvPr>
          <p:cNvSpPr>
            <a:spLocks noGrp="1"/>
          </p:cNvSpPr>
          <p:nvPr>
            <p:ph type="dt" sz="half" idx="10"/>
          </p:nvPr>
        </p:nvSpPr>
        <p:spPr/>
        <p:txBody>
          <a:bodyPr/>
          <a:lstStyle/>
          <a:p>
            <a:r>
              <a:rPr lang="en-US"/>
              <a:t>22-09-2022</a:t>
            </a:r>
            <a:endParaRPr lang="en-IN" dirty="0"/>
          </a:p>
        </p:txBody>
      </p:sp>
      <p:sp>
        <p:nvSpPr>
          <p:cNvPr id="4" name="Footer Placeholder 3">
            <a:extLst>
              <a:ext uri="{FF2B5EF4-FFF2-40B4-BE49-F238E27FC236}">
                <a16:creationId xmlns:a16="http://schemas.microsoft.com/office/drawing/2014/main" id="{B2BECDE0-D716-15DE-7545-2C7D1F1713F3}"/>
              </a:ext>
            </a:extLst>
          </p:cNvPr>
          <p:cNvSpPr>
            <a:spLocks noGrp="1"/>
          </p:cNvSpPr>
          <p:nvPr>
            <p:ph type="ftr" sz="quarter" idx="11"/>
          </p:nvPr>
        </p:nvSpPr>
        <p:spPr/>
        <p:txBody>
          <a:bodyPr/>
          <a:lstStyle/>
          <a:p>
            <a:r>
              <a:rPr lang="en-IN"/>
              <a:t>Pawan Suthar</a:t>
            </a:r>
            <a:endParaRPr lang="en-IN" dirty="0"/>
          </a:p>
        </p:txBody>
      </p:sp>
      <p:sp>
        <p:nvSpPr>
          <p:cNvPr id="5" name="Slide Number Placeholder 4">
            <a:extLst>
              <a:ext uri="{FF2B5EF4-FFF2-40B4-BE49-F238E27FC236}">
                <a16:creationId xmlns:a16="http://schemas.microsoft.com/office/drawing/2014/main" id="{13618FF1-E3A5-B14C-36FC-A02AAA39AD21}"/>
              </a:ext>
            </a:extLst>
          </p:cNvPr>
          <p:cNvSpPr>
            <a:spLocks noGrp="1"/>
          </p:cNvSpPr>
          <p:nvPr>
            <p:ph type="sldNum" sz="quarter" idx="12"/>
          </p:nvPr>
        </p:nvSpPr>
        <p:spPr/>
        <p:txBody>
          <a:bodyPr/>
          <a:lstStyle/>
          <a:p>
            <a:fld id="{8594840D-CBCE-4146-9673-100708174FFD}" type="slidenum">
              <a:rPr lang="en-IN" smtClean="0"/>
              <a:pPr/>
              <a:t>7</a:t>
            </a:fld>
            <a:endParaRPr lang="en-IN"/>
          </a:p>
        </p:txBody>
      </p:sp>
      <p:sp>
        <p:nvSpPr>
          <p:cNvPr id="6" name="Title 5">
            <a:extLst>
              <a:ext uri="{FF2B5EF4-FFF2-40B4-BE49-F238E27FC236}">
                <a16:creationId xmlns:a16="http://schemas.microsoft.com/office/drawing/2014/main" id="{968E3D72-4F6B-F7F2-E266-D1E6CDA3616C}"/>
              </a:ext>
            </a:extLst>
          </p:cNvPr>
          <p:cNvSpPr>
            <a:spLocks noGrp="1"/>
          </p:cNvSpPr>
          <p:nvPr>
            <p:ph type="title"/>
          </p:nvPr>
        </p:nvSpPr>
        <p:spPr/>
        <p:txBody>
          <a:bodyPr>
            <a:normAutofit/>
          </a:bodyPr>
          <a:lstStyle/>
          <a:p>
            <a:r>
              <a:rPr lang="en-US" dirty="0"/>
              <a:t>Dependence on the laser polarization direction</a:t>
            </a:r>
            <a:endParaRPr lang="en-IN" dirty="0"/>
          </a:p>
        </p:txBody>
      </p:sp>
      <p:pic>
        <p:nvPicPr>
          <p:cNvPr id="7" name="Picture 6" descr="Chart, radar chart&#10;&#10;Description automatically generated">
            <a:extLst>
              <a:ext uri="{FF2B5EF4-FFF2-40B4-BE49-F238E27FC236}">
                <a16:creationId xmlns:a16="http://schemas.microsoft.com/office/drawing/2014/main" id="{8AE8D470-97F6-1156-9D28-B807EB14A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157" y="1665464"/>
            <a:ext cx="3953564" cy="3746219"/>
          </a:xfrm>
          <a:prstGeom prst="rect">
            <a:avLst/>
          </a:prstGeom>
        </p:spPr>
      </p:pic>
      <p:sp>
        <p:nvSpPr>
          <p:cNvPr id="8" name="TextBox 7">
            <a:extLst>
              <a:ext uri="{FF2B5EF4-FFF2-40B4-BE49-F238E27FC236}">
                <a16:creationId xmlns:a16="http://schemas.microsoft.com/office/drawing/2014/main" id="{113994DD-A42A-A00F-FE9C-2803304A5450}"/>
              </a:ext>
            </a:extLst>
          </p:cNvPr>
          <p:cNvSpPr txBox="1"/>
          <p:nvPr/>
        </p:nvSpPr>
        <p:spPr>
          <a:xfrm>
            <a:off x="6956157" y="5641066"/>
            <a:ext cx="5235843" cy="1200329"/>
          </a:xfrm>
          <a:prstGeom prst="rect">
            <a:avLst/>
          </a:prstGeom>
          <a:noFill/>
        </p:spPr>
        <p:txBody>
          <a:bodyPr wrap="square" rtlCol="0">
            <a:spAutoFit/>
          </a:bodyPr>
          <a:lstStyle/>
          <a:p>
            <a:r>
              <a:rPr lang="en-US" dirty="0"/>
              <a:t>The dependence of the harmonic generation yield on the polarization of the driving laser with respect to crystallographic orientation of silicon. </a:t>
            </a:r>
          </a:p>
          <a:p>
            <a:endParaRPr lang="en-IN" dirty="0"/>
          </a:p>
        </p:txBody>
      </p:sp>
      <p:pic>
        <p:nvPicPr>
          <p:cNvPr id="9" name="Picture 8" descr="Shape&#10;&#10;Description automatically generated">
            <a:extLst>
              <a:ext uri="{FF2B5EF4-FFF2-40B4-BE49-F238E27FC236}">
                <a16:creationId xmlns:a16="http://schemas.microsoft.com/office/drawing/2014/main" id="{8AEC651E-EA38-CE00-583B-34B022F40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2003" y="1665464"/>
            <a:ext cx="867837" cy="787603"/>
          </a:xfrm>
          <a:prstGeom prst="rect">
            <a:avLst/>
          </a:prstGeom>
        </p:spPr>
      </p:pic>
    </p:spTree>
    <p:extLst>
      <p:ext uri="{BB962C8B-B14F-4D97-AF65-F5344CB8AC3E}">
        <p14:creationId xmlns:p14="http://schemas.microsoft.com/office/powerpoint/2010/main" val="265900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1D7D2A-61C1-8DB2-0F84-04CB762D3053}"/>
              </a:ext>
            </a:extLst>
          </p:cNvPr>
          <p:cNvSpPr>
            <a:spLocks noGrp="1"/>
          </p:cNvSpPr>
          <p:nvPr>
            <p:ph idx="1"/>
          </p:nvPr>
        </p:nvSpPr>
        <p:spPr>
          <a:xfrm>
            <a:off x="914398" y="980853"/>
            <a:ext cx="5003801" cy="1737460"/>
          </a:xfrm>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rPr>
              <a:t>Van Hove singularities – where the derivative of the difference between conduction and valence bands become zero leading to enhancement in the recombination probability.</a:t>
            </a:r>
            <a:endParaRPr kumimoji="0" lang="en-IN" sz="20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7" name="Date Placeholder 6">
            <a:extLst>
              <a:ext uri="{FF2B5EF4-FFF2-40B4-BE49-F238E27FC236}">
                <a16:creationId xmlns:a16="http://schemas.microsoft.com/office/drawing/2014/main" id="{BC1A6B4D-F6B8-E275-B4DE-79A5A2EE958E}"/>
              </a:ext>
            </a:extLst>
          </p:cNvPr>
          <p:cNvSpPr>
            <a:spLocks noGrp="1"/>
          </p:cNvSpPr>
          <p:nvPr>
            <p:ph type="dt" sz="half" idx="10"/>
          </p:nvPr>
        </p:nvSpPr>
        <p:spPr/>
        <p:txBody>
          <a:bodyPr/>
          <a:lstStyle/>
          <a:p>
            <a:r>
              <a:rPr lang="en-US"/>
              <a:t>22-09-2022</a:t>
            </a:r>
            <a:endParaRPr lang="en-IN" dirty="0"/>
          </a:p>
        </p:txBody>
      </p:sp>
      <p:sp>
        <p:nvSpPr>
          <p:cNvPr id="4" name="Footer Placeholder 3">
            <a:extLst>
              <a:ext uri="{FF2B5EF4-FFF2-40B4-BE49-F238E27FC236}">
                <a16:creationId xmlns:a16="http://schemas.microsoft.com/office/drawing/2014/main" id="{BBC033EF-3749-5D8C-7D1D-608E4CF1F305}"/>
              </a:ext>
            </a:extLst>
          </p:cNvPr>
          <p:cNvSpPr>
            <a:spLocks noGrp="1"/>
          </p:cNvSpPr>
          <p:nvPr>
            <p:ph type="ftr" sz="quarter" idx="11"/>
          </p:nvPr>
        </p:nvSpPr>
        <p:spPr/>
        <p:txBody>
          <a:bodyPr/>
          <a:lstStyle/>
          <a:p>
            <a:r>
              <a:rPr lang="en-IN"/>
              <a:t>Pawan Suthar</a:t>
            </a:r>
            <a:endParaRPr lang="en-IN" dirty="0"/>
          </a:p>
        </p:txBody>
      </p:sp>
      <p:sp>
        <p:nvSpPr>
          <p:cNvPr id="6" name="Slide Number Placeholder 5">
            <a:extLst>
              <a:ext uri="{FF2B5EF4-FFF2-40B4-BE49-F238E27FC236}">
                <a16:creationId xmlns:a16="http://schemas.microsoft.com/office/drawing/2014/main" id="{C2953D83-567D-E183-47C5-F9F44126A76B}"/>
              </a:ext>
            </a:extLst>
          </p:cNvPr>
          <p:cNvSpPr>
            <a:spLocks noGrp="1"/>
          </p:cNvSpPr>
          <p:nvPr>
            <p:ph type="sldNum" sz="quarter" idx="12"/>
          </p:nvPr>
        </p:nvSpPr>
        <p:spPr/>
        <p:txBody>
          <a:bodyPr/>
          <a:lstStyle/>
          <a:p>
            <a:fld id="{8594840D-CBCE-4146-9673-100708174FFD}" type="slidenum">
              <a:rPr lang="en-IN" smtClean="0"/>
              <a:pPr/>
              <a:t>8</a:t>
            </a:fld>
            <a:endParaRPr lang="en-IN"/>
          </a:p>
        </p:txBody>
      </p:sp>
      <p:pic>
        <p:nvPicPr>
          <p:cNvPr id="16" name="Picture 15">
            <a:extLst>
              <a:ext uri="{FF2B5EF4-FFF2-40B4-BE49-F238E27FC236}">
                <a16:creationId xmlns:a16="http://schemas.microsoft.com/office/drawing/2014/main" id="{77CE9E0C-8F5A-7765-AD73-E7C77600F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8" y="2374323"/>
            <a:ext cx="4806951" cy="4112196"/>
          </a:xfrm>
          <a:prstGeom prst="rect">
            <a:avLst/>
          </a:prstGeom>
        </p:spPr>
      </p:pic>
      <p:pic>
        <p:nvPicPr>
          <p:cNvPr id="17" name="Picture 16" descr="Chart, radar chart&#10;&#10;Description automatically generated">
            <a:extLst>
              <a:ext uri="{FF2B5EF4-FFF2-40B4-BE49-F238E27FC236}">
                <a16:creationId xmlns:a16="http://schemas.microsoft.com/office/drawing/2014/main" id="{1CE31E1A-5157-40E7-7C28-2C2E17D2A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600" y="3315545"/>
            <a:ext cx="3098799" cy="2936282"/>
          </a:xfrm>
          <a:prstGeom prst="rect">
            <a:avLst/>
          </a:prstGeom>
        </p:spPr>
      </p:pic>
      <p:pic>
        <p:nvPicPr>
          <p:cNvPr id="18" name="Picture 17" descr="Shape&#10;&#10;Description automatically generated">
            <a:extLst>
              <a:ext uri="{FF2B5EF4-FFF2-40B4-BE49-F238E27FC236}">
                <a16:creationId xmlns:a16="http://schemas.microsoft.com/office/drawing/2014/main" id="{1B591524-9246-E2BE-07F6-2FF31AAF5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3719" y="3232150"/>
            <a:ext cx="846283" cy="768042"/>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A9D5B19F-1B1D-4903-AEC5-8F162A80BA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1972" y="981946"/>
            <a:ext cx="6024397" cy="1285926"/>
          </a:xfrm>
          <a:prstGeom prst="rect">
            <a:avLst/>
          </a:prstGeom>
        </p:spPr>
      </p:pic>
      <p:sp>
        <p:nvSpPr>
          <p:cNvPr id="8" name="Title 5">
            <a:extLst>
              <a:ext uri="{FF2B5EF4-FFF2-40B4-BE49-F238E27FC236}">
                <a16:creationId xmlns:a16="http://schemas.microsoft.com/office/drawing/2014/main" id="{C586BC38-C5A1-81C4-0E5D-FF428074DBB9}"/>
              </a:ext>
            </a:extLst>
          </p:cNvPr>
          <p:cNvSpPr>
            <a:spLocks noGrp="1"/>
          </p:cNvSpPr>
          <p:nvPr>
            <p:ph type="title"/>
          </p:nvPr>
        </p:nvSpPr>
        <p:spPr>
          <a:xfrm>
            <a:off x="914400" y="16605"/>
            <a:ext cx="10515600" cy="938784"/>
          </a:xfrm>
        </p:spPr>
        <p:txBody>
          <a:bodyPr>
            <a:normAutofit/>
          </a:bodyPr>
          <a:lstStyle/>
          <a:p>
            <a:r>
              <a:rPr lang="en-US" dirty="0"/>
              <a:t>Dependence on the laser polarization direction</a:t>
            </a:r>
            <a:endParaRPr lang="en-IN" dirty="0"/>
          </a:p>
        </p:txBody>
      </p:sp>
      <p:sp>
        <p:nvSpPr>
          <p:cNvPr id="2" name="TextBox 1">
            <a:extLst>
              <a:ext uri="{FF2B5EF4-FFF2-40B4-BE49-F238E27FC236}">
                <a16:creationId xmlns:a16="http://schemas.microsoft.com/office/drawing/2014/main" id="{54C0C5A0-C772-C5B8-1222-2D79896EC7FA}"/>
              </a:ext>
            </a:extLst>
          </p:cNvPr>
          <p:cNvSpPr txBox="1"/>
          <p:nvPr/>
        </p:nvSpPr>
        <p:spPr>
          <a:xfrm>
            <a:off x="7080250" y="2206933"/>
            <a:ext cx="4072651" cy="584775"/>
          </a:xfrm>
          <a:prstGeom prst="rect">
            <a:avLst/>
          </a:prstGeom>
          <a:noFill/>
        </p:spPr>
        <p:txBody>
          <a:bodyPr wrap="square" rtlCol="0">
            <a:spAutoFit/>
          </a:bodyPr>
          <a:lstStyle/>
          <a:p>
            <a:pPr algn="ctr"/>
            <a:r>
              <a:rPr lang="en-IN" sz="1600" dirty="0" err="1">
                <a:solidFill>
                  <a:schemeClr val="tx2">
                    <a:lumMod val="60000"/>
                    <a:lumOff val="40000"/>
                  </a:schemeClr>
                </a:solidFill>
              </a:rPr>
              <a:t>Uzan</a:t>
            </a:r>
            <a:r>
              <a:rPr lang="en-IN" sz="1600" dirty="0">
                <a:solidFill>
                  <a:schemeClr val="tx2">
                    <a:lumMod val="60000"/>
                    <a:lumOff val="40000"/>
                  </a:schemeClr>
                </a:solidFill>
              </a:rPr>
              <a:t> et al, Nature Photonics (2020) 14 -3,</a:t>
            </a:r>
          </a:p>
          <a:p>
            <a:pPr algn="ctr"/>
            <a:r>
              <a:rPr lang="en-IN" sz="1600" dirty="0">
                <a:solidFill>
                  <a:schemeClr val="tx2">
                    <a:lumMod val="60000"/>
                    <a:lumOff val="40000"/>
                  </a:schemeClr>
                </a:solidFill>
              </a:rPr>
              <a:t>DOI - </a:t>
            </a:r>
            <a:r>
              <a:rPr lang="en-US" sz="1600" dirty="0">
                <a:solidFill>
                  <a:schemeClr val="tx2">
                    <a:lumMod val="60000"/>
                    <a:lumOff val="40000"/>
                  </a:schemeClr>
                </a:solidFill>
              </a:rPr>
              <a:t>10.1038/s41566-019-0574-4</a:t>
            </a:r>
            <a:endParaRPr lang="en-IN" sz="1600" dirty="0">
              <a:solidFill>
                <a:schemeClr val="tx2">
                  <a:lumMod val="60000"/>
                  <a:lumOff val="40000"/>
                </a:schemeClr>
              </a:solidFill>
            </a:endParaRPr>
          </a:p>
        </p:txBody>
      </p:sp>
    </p:spTree>
    <p:extLst>
      <p:ext uri="{BB962C8B-B14F-4D97-AF65-F5344CB8AC3E}">
        <p14:creationId xmlns:p14="http://schemas.microsoft.com/office/powerpoint/2010/main" val="370398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surface chart&#10;&#10;Description automatically generated">
            <a:extLst>
              <a:ext uri="{FF2B5EF4-FFF2-40B4-BE49-F238E27FC236}">
                <a16:creationId xmlns:a16="http://schemas.microsoft.com/office/drawing/2014/main" id="{46372C3D-F244-D1C0-3454-5B757D75B2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463" y="3424280"/>
            <a:ext cx="9036458" cy="2967195"/>
          </a:xfrm>
        </p:spPr>
      </p:pic>
      <p:sp>
        <p:nvSpPr>
          <p:cNvPr id="3" name="Date Placeholder 2">
            <a:extLst>
              <a:ext uri="{FF2B5EF4-FFF2-40B4-BE49-F238E27FC236}">
                <a16:creationId xmlns:a16="http://schemas.microsoft.com/office/drawing/2014/main" id="{F5103ECB-6BCD-A087-FB5D-53CE0C00CCDC}"/>
              </a:ext>
            </a:extLst>
          </p:cNvPr>
          <p:cNvSpPr>
            <a:spLocks noGrp="1"/>
          </p:cNvSpPr>
          <p:nvPr>
            <p:ph type="dt" sz="half" idx="10"/>
          </p:nvPr>
        </p:nvSpPr>
        <p:spPr/>
        <p:txBody>
          <a:bodyPr/>
          <a:lstStyle/>
          <a:p>
            <a:r>
              <a:rPr lang="en-US"/>
              <a:t>22-09-2022</a:t>
            </a:r>
            <a:endParaRPr lang="en-IN" dirty="0"/>
          </a:p>
        </p:txBody>
      </p:sp>
      <p:sp>
        <p:nvSpPr>
          <p:cNvPr id="4" name="Footer Placeholder 3">
            <a:extLst>
              <a:ext uri="{FF2B5EF4-FFF2-40B4-BE49-F238E27FC236}">
                <a16:creationId xmlns:a16="http://schemas.microsoft.com/office/drawing/2014/main" id="{54D3046A-FA71-B8BF-5420-0B14B04AF183}"/>
              </a:ext>
            </a:extLst>
          </p:cNvPr>
          <p:cNvSpPr>
            <a:spLocks noGrp="1"/>
          </p:cNvSpPr>
          <p:nvPr>
            <p:ph type="ftr" sz="quarter" idx="11"/>
          </p:nvPr>
        </p:nvSpPr>
        <p:spPr/>
        <p:txBody>
          <a:bodyPr/>
          <a:lstStyle/>
          <a:p>
            <a:r>
              <a:rPr lang="en-IN"/>
              <a:t>Pawan Suthar</a:t>
            </a:r>
            <a:endParaRPr lang="en-IN" dirty="0"/>
          </a:p>
        </p:txBody>
      </p:sp>
      <p:sp>
        <p:nvSpPr>
          <p:cNvPr id="5" name="Slide Number Placeholder 4">
            <a:extLst>
              <a:ext uri="{FF2B5EF4-FFF2-40B4-BE49-F238E27FC236}">
                <a16:creationId xmlns:a16="http://schemas.microsoft.com/office/drawing/2014/main" id="{BF3231A7-0064-974A-60D8-0693074F526A}"/>
              </a:ext>
            </a:extLst>
          </p:cNvPr>
          <p:cNvSpPr>
            <a:spLocks noGrp="1"/>
          </p:cNvSpPr>
          <p:nvPr>
            <p:ph type="sldNum" sz="quarter" idx="12"/>
          </p:nvPr>
        </p:nvSpPr>
        <p:spPr/>
        <p:txBody>
          <a:bodyPr/>
          <a:lstStyle/>
          <a:p>
            <a:fld id="{8594840D-CBCE-4146-9673-100708174FFD}" type="slidenum">
              <a:rPr lang="en-IN" smtClean="0"/>
              <a:pPr/>
              <a:t>9</a:t>
            </a:fld>
            <a:endParaRPr lang="en-IN"/>
          </a:p>
        </p:txBody>
      </p:sp>
      <p:sp>
        <p:nvSpPr>
          <p:cNvPr id="6" name="Title 5">
            <a:extLst>
              <a:ext uri="{FF2B5EF4-FFF2-40B4-BE49-F238E27FC236}">
                <a16:creationId xmlns:a16="http://schemas.microsoft.com/office/drawing/2014/main" id="{75F2D850-1F03-1F87-6AFD-87091FB153DE}"/>
              </a:ext>
            </a:extLst>
          </p:cNvPr>
          <p:cNvSpPr>
            <a:spLocks noGrp="1"/>
          </p:cNvSpPr>
          <p:nvPr>
            <p:ph type="title"/>
          </p:nvPr>
        </p:nvSpPr>
        <p:spPr/>
        <p:txBody>
          <a:bodyPr/>
          <a:lstStyle/>
          <a:p>
            <a:r>
              <a:rPr lang="en-US" dirty="0"/>
              <a:t>Dependence on the intensity of the driving laser</a:t>
            </a:r>
            <a:endParaRPr lang="en-IN" dirty="0"/>
          </a:p>
        </p:txBody>
      </p:sp>
      <p:sp>
        <p:nvSpPr>
          <p:cNvPr id="2" name="TextBox 1">
            <a:extLst>
              <a:ext uri="{FF2B5EF4-FFF2-40B4-BE49-F238E27FC236}">
                <a16:creationId xmlns:a16="http://schemas.microsoft.com/office/drawing/2014/main" id="{7B4EE998-9FC5-AEE9-08A5-03DCED98D465}"/>
              </a:ext>
            </a:extLst>
          </p:cNvPr>
          <p:cNvSpPr txBox="1"/>
          <p:nvPr/>
        </p:nvSpPr>
        <p:spPr>
          <a:xfrm>
            <a:off x="825294" y="1172641"/>
            <a:ext cx="81026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Increasing the intensity, we can accelerate the electrons further in the conduction band.</a:t>
            </a:r>
          </a:p>
          <a:p>
            <a:pPr marL="285750" indent="-285750">
              <a:buFont typeface="Arial" panose="020B0604020202020204" pitchFamily="34" charset="0"/>
              <a:buChar char="•"/>
            </a:pPr>
            <a:r>
              <a:rPr lang="en-US" sz="2000" dirty="0"/>
              <a:t>This allows to reach new Van Hove singularities farther from the gamma point thus changing the dependence of the harmonics on the polarization direction.</a:t>
            </a:r>
          </a:p>
          <a:p>
            <a:pPr marL="285750" indent="-285750">
              <a:buFont typeface="Arial" panose="020B0604020202020204" pitchFamily="34" charset="0"/>
              <a:buChar char="•"/>
            </a:pPr>
            <a:r>
              <a:rPr lang="en-US" sz="2000" dirty="0"/>
              <a:t>These are the represented by the grey bands in the band structure of silicon.  </a:t>
            </a:r>
            <a:endParaRPr lang="en-IN" sz="2000" dirty="0"/>
          </a:p>
        </p:txBody>
      </p:sp>
      <p:pic>
        <p:nvPicPr>
          <p:cNvPr id="7" name="Picture 6">
            <a:extLst>
              <a:ext uri="{FF2B5EF4-FFF2-40B4-BE49-F238E27FC236}">
                <a16:creationId xmlns:a16="http://schemas.microsoft.com/office/drawing/2014/main" id="{7078B2A3-2C4E-41DE-0E82-32D5CAA0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7725" y="955389"/>
            <a:ext cx="3134275" cy="2681274"/>
          </a:xfrm>
          <a:prstGeom prst="rect">
            <a:avLst/>
          </a:prstGeom>
        </p:spPr>
      </p:pic>
    </p:spTree>
    <p:extLst>
      <p:ext uri="{BB962C8B-B14F-4D97-AF65-F5344CB8AC3E}">
        <p14:creationId xmlns:p14="http://schemas.microsoft.com/office/powerpoint/2010/main" val="3706164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TotalTime>
  <Words>1198</Words>
  <Application>Microsoft Office PowerPoint</Application>
  <PresentationFormat>Widescreen</PresentationFormat>
  <Paragraphs>131</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Courier New</vt:lpstr>
      <vt:lpstr>Verdana</vt:lpstr>
      <vt:lpstr>Office Theme</vt:lpstr>
      <vt:lpstr>High-order frequency mixing in silicon in vacuum ultraviolet spectral region</vt:lpstr>
      <vt:lpstr>Outline</vt:lpstr>
      <vt:lpstr>PowerPoint Presentation</vt:lpstr>
      <vt:lpstr>High harmonic generation (HHG) in atoms</vt:lpstr>
      <vt:lpstr>Physical mechanisms behind HHG in solids</vt:lpstr>
      <vt:lpstr>HHG in silicon in reflection geometry</vt:lpstr>
      <vt:lpstr>Dependence on the laser polarization direction</vt:lpstr>
      <vt:lpstr>Dependence on the laser polarization direction</vt:lpstr>
      <vt:lpstr>Dependence on the intensity of the driving laser</vt:lpstr>
      <vt:lpstr>Dependence on the polarization of NIR pulses</vt:lpstr>
      <vt:lpstr>High order frequency mixing in silicon</vt:lpstr>
      <vt:lpstr>Nonlinear frequency mixing</vt:lpstr>
      <vt:lpstr>Enhancement of VUV Light compared to high harmonics</vt:lpstr>
      <vt:lpstr>Dependence on the intensity of driving pulses</vt:lpstr>
      <vt:lpstr>Dependence on the laser polarization direction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harmonic generation in Silicon</dc:title>
  <dc:creator>Pawan Suthar</dc:creator>
  <cp:lastModifiedBy>Pawan Suthar</cp:lastModifiedBy>
  <cp:revision>54</cp:revision>
  <dcterms:created xsi:type="dcterms:W3CDTF">2022-09-14T07:09:45Z</dcterms:created>
  <dcterms:modified xsi:type="dcterms:W3CDTF">2022-09-22T06:50:29Z</dcterms:modified>
</cp:coreProperties>
</file>