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24" r:id="rId2"/>
    <p:sldId id="328" r:id="rId3"/>
    <p:sldId id="354" r:id="rId4"/>
    <p:sldId id="273" r:id="rId5"/>
    <p:sldId id="389" r:id="rId6"/>
    <p:sldId id="318" r:id="rId7"/>
    <p:sldId id="380" r:id="rId8"/>
    <p:sldId id="336" r:id="rId9"/>
    <p:sldId id="374" r:id="rId10"/>
    <p:sldId id="377" r:id="rId11"/>
    <p:sldId id="344" r:id="rId12"/>
    <p:sldId id="347" r:id="rId13"/>
    <p:sldId id="384" r:id="rId14"/>
    <p:sldId id="363" r:id="rId15"/>
    <p:sldId id="364" r:id="rId16"/>
    <p:sldId id="385" r:id="rId17"/>
    <p:sldId id="342" r:id="rId18"/>
    <p:sldId id="366" r:id="rId19"/>
    <p:sldId id="386" r:id="rId20"/>
    <p:sldId id="387" r:id="rId21"/>
    <p:sldId id="325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tta Turtu'" initials="ST" lastIdx="1" clrIdx="0">
    <p:extLst>
      <p:ext uri="{19B8F6BF-5375-455C-9EA6-DF929625EA0E}">
        <p15:presenceInfo xmlns:p15="http://schemas.microsoft.com/office/powerpoint/2012/main" userId="Simonetta Turtu'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00FF"/>
    <a:srgbClr val="8080FF"/>
    <a:srgbClr val="6969D3"/>
    <a:srgbClr val="0033CC"/>
    <a:srgbClr val="FFE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3" autoAdjust="0"/>
    <p:restoredTop sz="96825" autoAdjust="0"/>
  </p:normalViewPr>
  <p:slideViewPr>
    <p:cSldViewPr>
      <p:cViewPr varScale="1">
        <p:scale>
          <a:sx n="153" d="100"/>
          <a:sy n="153" d="100"/>
        </p:scale>
        <p:origin x="424" y="17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6FC7B-D2F0-447F-9B76-B3985DC9A43B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11B89-54D5-4AB9-900D-41EF1EED2FA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3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9175" cy="343058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4597E-9FA8-4D2B-993C-3FF5595B4CB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67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9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07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826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79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9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95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B0804A-4AD4-4D5A-93F1-BA03390675A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5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1445" y="3111810"/>
            <a:ext cx="6961111" cy="54006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029912"/>
            <a:ext cx="6400800" cy="32403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 algn="ctr">
              <a:buNone/>
              <a:defRPr sz="2800" b="1" cap="none" spc="0" baseline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r>
              <a:rPr lang="it-IT" dirty="0"/>
              <a:t>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>
                <a:solidFill>
                  <a:prstClr val="black">
                    <a:tint val="75000"/>
                  </a:prstClr>
                </a:solidFill>
              </a:rPr>
              <a:t>Xx</a:t>
            </a:r>
            <a:r>
              <a:rPr lang="it-IT" dirty="0">
                <a:solidFill>
                  <a:prstClr val="black">
                    <a:tint val="75000"/>
                  </a:prstClr>
                </a:solidFill>
              </a:rPr>
              <a:t>/10/2018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DTT-CRC meeting in Padua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664367" y="303498"/>
            <a:ext cx="7772400" cy="11025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en-US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683" y="1599642"/>
            <a:ext cx="1414463" cy="10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02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6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66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2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73223"/>
            <a:ext cx="7560840" cy="85725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 err="1">
                <a:solidFill>
                  <a:prstClr val="black"/>
                </a:solidFill>
              </a:rPr>
              <a:t>Xx</a:t>
            </a:r>
            <a:r>
              <a:rPr lang="it-IT" dirty="0">
                <a:solidFill>
                  <a:prstClr val="black"/>
                </a:solidFill>
              </a:rPr>
              <a:t>/10/2018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18CC4C-6714-4CCB-B74C-3D7BE06FD254}" type="slidenum">
              <a:rPr lang="en-US" smtClean="0">
                <a:solidFill>
                  <a:prstClr val="black"/>
                </a:solidFill>
              </a:rPr>
              <a:pPr/>
              <a:t>‹N›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537" y="1"/>
            <a:ext cx="1414463" cy="100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40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5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5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45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7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29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7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472B9-CDF9-4B34-BD83-79156B90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CC4C-6714-4CCB-B74C-3D7BE06FD2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7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openxmlformats.org/officeDocument/2006/relationships/image" Target="../media/image33.tiff"/><Relationship Id="rId4" Type="http://schemas.openxmlformats.org/officeDocument/2006/relationships/image" Target="../media/image30.pn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10" Type="http://schemas.openxmlformats.org/officeDocument/2006/relationships/image" Target="../media/image40.emf"/><Relationship Id="rId4" Type="http://schemas.openxmlformats.org/officeDocument/2006/relationships/image" Target="../media/image8.jpe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8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tif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8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16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 bwMode="auto">
          <a:xfrm>
            <a:off x="2987824" y="28680"/>
            <a:ext cx="3164245" cy="5756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-6350" y="555526"/>
            <a:ext cx="9162000" cy="3945354"/>
          </a:xfrm>
          <a:prstGeom prst="rect">
            <a:avLst/>
          </a:prstGeom>
          <a:solidFill>
            <a:srgbClr val="0070C0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627534"/>
            <a:ext cx="8509920" cy="1297459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FFE134"/>
                </a:solidFill>
              </a:rPr>
              <a:t>The superconducting magnet system of the Italian </a:t>
            </a:r>
            <a:r>
              <a:rPr lang="en-US" sz="3200" dirty="0" err="1">
                <a:solidFill>
                  <a:srgbClr val="FFE134"/>
                </a:solidFill>
              </a:rPr>
              <a:t>Divertor</a:t>
            </a:r>
            <a:r>
              <a:rPr lang="en-US" sz="3200" dirty="0">
                <a:solidFill>
                  <a:srgbClr val="FFE134"/>
                </a:solidFill>
              </a:rPr>
              <a:t> </a:t>
            </a:r>
            <a:r>
              <a:rPr lang="en-US" sz="3200" dirty="0" err="1">
                <a:solidFill>
                  <a:srgbClr val="FFE134"/>
                </a:solidFill>
              </a:rPr>
              <a:t>Tokamak</a:t>
            </a:r>
            <a:r>
              <a:rPr lang="en-US" sz="3200" dirty="0">
                <a:solidFill>
                  <a:srgbClr val="FFE134"/>
                </a:solidFill>
              </a:rPr>
              <a:t> Test (DTT) Facility</a:t>
            </a:r>
            <a:endParaRPr lang="en-US" sz="2800" b="0" i="1" dirty="0">
              <a:solidFill>
                <a:srgbClr val="FFE13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923678"/>
            <a:ext cx="7848872" cy="2592288"/>
          </a:xfrm>
        </p:spPr>
        <p:txBody>
          <a:bodyPr>
            <a:normAutofit fontScale="92500" lnSpcReduction="10000"/>
          </a:bodyPr>
          <a:lstStyle/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GB" sz="1900" u="sng" kern="1200" dirty="0">
                <a:latin typeface="Arial" charset="0"/>
                <a:cs typeface="Arial" charset="0"/>
              </a:rPr>
              <a:t>Luigi Muzzi</a:t>
            </a:r>
          </a:p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GB" sz="1700" kern="1200" dirty="0">
                <a:solidFill>
                  <a:srgbClr val="FFE134"/>
                </a:solidFill>
                <a:latin typeface="Arial" charset="0"/>
                <a:cs typeface="Arial" charset="0"/>
              </a:rPr>
              <a:t>on behalf of </a:t>
            </a:r>
            <a:r>
              <a:rPr lang="en-GB" sz="1700" dirty="0">
                <a:solidFill>
                  <a:srgbClr val="FFE134"/>
                </a:solidFill>
                <a:latin typeface="Arial" charset="0"/>
                <a:cs typeface="Arial" charset="0"/>
              </a:rPr>
              <a:t>the </a:t>
            </a:r>
            <a:r>
              <a:rPr lang="en-GB" sz="1700" kern="1200" dirty="0">
                <a:solidFill>
                  <a:srgbClr val="FFE134"/>
                </a:solidFill>
                <a:latin typeface="Arial" charset="0"/>
                <a:cs typeface="Arial" charset="0"/>
              </a:rPr>
              <a:t>DTT Magnet System design team:</a:t>
            </a:r>
          </a:p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A. Di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Zenobio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S. Turtù, L. Affinito, A.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Anemona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V.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Corato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C.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Fiamozzi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Zignani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L.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Giannini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G. Messina,  L.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Morici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R. Righetti, G.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Romanelli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L.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Zoboli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 and A. della Corte – </a:t>
            </a:r>
            <a:r>
              <a:rPr lang="en-GB" sz="1500" b="0" kern="1200" dirty="0">
                <a:solidFill>
                  <a:srgbClr val="FFE134"/>
                </a:solidFill>
                <a:latin typeface="Arial" charset="0"/>
                <a:cs typeface="Arial" charset="0"/>
              </a:rPr>
              <a:t>ENEA</a:t>
            </a:r>
          </a:p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R.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Bonifetto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, A.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Zappatore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 and R. </a:t>
            </a:r>
            <a:r>
              <a:rPr lang="en-GB" sz="1500" b="0" kern="1200" dirty="0" err="1">
                <a:solidFill>
                  <a:prstClr val="white"/>
                </a:solidFill>
                <a:latin typeface="Arial" charset="0"/>
                <a:cs typeface="Arial" charset="0"/>
              </a:rPr>
              <a:t>Zanino</a:t>
            </a:r>
            <a:r>
              <a:rPr lang="en-GB" sz="1500" b="0" kern="1200" dirty="0">
                <a:solidFill>
                  <a:prstClr val="white"/>
                </a:solidFill>
                <a:latin typeface="Arial" charset="0"/>
                <a:cs typeface="Arial" charset="0"/>
              </a:rPr>
              <a:t> – </a:t>
            </a:r>
            <a:r>
              <a:rPr lang="en-GB" sz="1500" b="0" kern="1200" dirty="0" err="1">
                <a:solidFill>
                  <a:srgbClr val="FFE134"/>
                </a:solidFill>
                <a:latin typeface="Arial" charset="0"/>
                <a:cs typeface="Arial" charset="0"/>
              </a:rPr>
              <a:t>Politecnico</a:t>
            </a:r>
            <a:r>
              <a:rPr lang="en-GB" sz="1500" b="0" kern="1200" dirty="0">
                <a:solidFill>
                  <a:srgbClr val="FFE134"/>
                </a:solidFill>
                <a:latin typeface="Arial" charset="0"/>
                <a:cs typeface="Arial" charset="0"/>
              </a:rPr>
              <a:t> di Torino (NEMO Group)</a:t>
            </a:r>
          </a:p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endParaRPr lang="en-GB" sz="900" b="0" kern="1200" dirty="0">
              <a:solidFill>
                <a:srgbClr val="00B0F0"/>
              </a:solidFill>
              <a:latin typeface="Arial" charset="0"/>
              <a:cs typeface="Arial" charset="0"/>
            </a:endParaRPr>
          </a:p>
          <a:p>
            <a:pPr lvl="0" algn="ctr" eaLnBrk="1" hangingPunct="1">
              <a:lnSpc>
                <a:spcPct val="130000"/>
              </a:lnSpc>
              <a:spcBef>
                <a:spcPts val="0"/>
              </a:spcBef>
            </a:pPr>
            <a:r>
              <a:rPr lang="en-US" sz="1700" dirty="0">
                <a:solidFill>
                  <a:srgbClr val="FFE134"/>
                </a:solidFill>
                <a:latin typeface="Arial" charset="0"/>
                <a:cs typeface="Arial" charset="0"/>
              </a:rPr>
              <a:t>a</a:t>
            </a:r>
            <a:r>
              <a:rPr lang="en-GB" sz="1700" kern="1200" dirty="0" err="1">
                <a:solidFill>
                  <a:srgbClr val="FFE134"/>
                </a:solidFill>
                <a:latin typeface="Arial" charset="0"/>
                <a:cs typeface="Arial" charset="0"/>
              </a:rPr>
              <a:t>nd</a:t>
            </a:r>
            <a:r>
              <a:rPr lang="en-GB" sz="1700" kern="1200" dirty="0">
                <a:solidFill>
                  <a:srgbClr val="FFE134"/>
                </a:solidFill>
                <a:latin typeface="Arial" charset="0"/>
                <a:cs typeface="Arial" charset="0"/>
              </a:rPr>
              <a:t> DTT design contributors: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GB" altLang="en-US" sz="1500" b="0" dirty="0"/>
              <a:t>see </a:t>
            </a:r>
            <a:r>
              <a:rPr lang="en-US" altLang="en-US" sz="1500" b="0" dirty="0" err="1"/>
              <a:t>Divertor</a:t>
            </a:r>
            <a:r>
              <a:rPr lang="en-US" altLang="en-US" sz="1500" b="0" dirty="0"/>
              <a:t> </a:t>
            </a:r>
            <a:r>
              <a:rPr lang="en-US" altLang="en-US" sz="1500" b="0" dirty="0" err="1"/>
              <a:t>Tokamak</a:t>
            </a:r>
            <a:r>
              <a:rPr lang="en-US" altLang="en-US" sz="1500" b="0" dirty="0"/>
              <a:t> Test facility – Interim Design Report; ed. by R. </a:t>
            </a:r>
            <a:r>
              <a:rPr lang="en-US" altLang="en-US" sz="1500" b="0" dirty="0" err="1"/>
              <a:t>Martone</a:t>
            </a:r>
            <a:r>
              <a:rPr lang="en-US" altLang="en-US" sz="1500" b="0" dirty="0"/>
              <a:t>, R. Albanese, F. </a:t>
            </a:r>
            <a:r>
              <a:rPr lang="en-US" altLang="en-US" sz="1500" b="0" dirty="0" err="1"/>
              <a:t>Crisanti</a:t>
            </a:r>
            <a:r>
              <a:rPr lang="en-US" altLang="en-US" sz="1500" b="0" dirty="0"/>
              <a:t>, P. Martin and A. </a:t>
            </a:r>
            <a:r>
              <a:rPr lang="en-US" altLang="en-US" sz="1500" b="0" dirty="0" err="1"/>
              <a:t>Pizzuto</a:t>
            </a:r>
            <a:r>
              <a:rPr lang="en-US" altLang="en-US" sz="1500" b="0" dirty="0"/>
              <a:t>; </a:t>
            </a:r>
            <a:r>
              <a:rPr lang="en-US" altLang="en-US" sz="1500" b="0" i="1" dirty="0"/>
              <a:t>ISBN: </a:t>
            </a:r>
            <a:r>
              <a:rPr lang="it-IT" altLang="en-US" sz="1500" b="0" i="1" dirty="0"/>
              <a:t>978-88-8286-378-4</a:t>
            </a:r>
            <a:endParaRPr lang="en-US" altLang="en-US" sz="1500" b="0" i="1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333376" y="4657725"/>
            <a:ext cx="1190625" cy="4318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1470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432" y="51470"/>
            <a:ext cx="598918" cy="486000"/>
          </a:xfrm>
          <a:prstGeom prst="rect">
            <a:avLst/>
          </a:prstGeom>
        </p:spPr>
      </p:pic>
      <p:pic>
        <p:nvPicPr>
          <p:cNvPr id="17" name="Picture 10" descr="C:\Users\Giuseppe Ramogida\Documents\logodtt_b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8" y="12357"/>
            <a:ext cx="500484" cy="4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Giuseppe Ramogida\Documents\loghiDTT.pn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16" y="4574872"/>
            <a:ext cx="8232348" cy="5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1A2AE5-1AA2-EB4C-81F7-BE5086C75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41" y="4578193"/>
            <a:ext cx="497359" cy="49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0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S.C. components design rationale: STRANDS</a:t>
            </a: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395536" y="987574"/>
            <a:ext cx="8496944" cy="720080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pPr algn="l"/>
            <a:r>
              <a:rPr lang="en-US" sz="1800" b="1" dirty="0">
                <a:solidFill>
                  <a:srgbClr val="0000FF"/>
                </a:solidFill>
              </a:rPr>
              <a:t>- Nb</a:t>
            </a:r>
            <a:r>
              <a:rPr lang="en-US" sz="1800" b="1" baseline="-25000" dirty="0">
                <a:solidFill>
                  <a:srgbClr val="0000FF"/>
                </a:solidFill>
              </a:rPr>
              <a:t>3</a:t>
            </a:r>
            <a:r>
              <a:rPr lang="en-US" sz="1800" b="1" dirty="0">
                <a:solidFill>
                  <a:srgbClr val="0000FF"/>
                </a:solidFill>
              </a:rPr>
              <a:t>Sn </a:t>
            </a:r>
            <a:r>
              <a:rPr lang="en-US" sz="1800" dirty="0">
                <a:solidFill>
                  <a:srgbClr val="000000"/>
                </a:solidFill>
              </a:rPr>
              <a:t>performance depends (strongly) on strain state and sensitivity is </a:t>
            </a:r>
            <a:r>
              <a:rPr lang="en-US" sz="1800" dirty="0">
                <a:solidFill>
                  <a:srgbClr val="800000"/>
                </a:solidFill>
              </a:rPr>
              <a:t>hard to predict</a:t>
            </a:r>
            <a:r>
              <a:rPr lang="en-US" sz="1800" dirty="0">
                <a:solidFill>
                  <a:srgbClr val="000000"/>
                </a:solidFill>
              </a:rPr>
              <a:t>;</a:t>
            </a:r>
          </a:p>
          <a:p>
            <a:pPr algn="l"/>
            <a:r>
              <a:rPr lang="en-US" sz="1800" b="1" dirty="0">
                <a:solidFill>
                  <a:srgbClr val="0000FF"/>
                </a:solidFill>
              </a:rPr>
              <a:t>- Nb</a:t>
            </a:r>
            <a:r>
              <a:rPr lang="en-US" sz="1800" b="1" baseline="-25000" dirty="0">
                <a:solidFill>
                  <a:srgbClr val="0000FF"/>
                </a:solidFill>
              </a:rPr>
              <a:t>3</a:t>
            </a:r>
            <a:r>
              <a:rPr lang="en-US" sz="1800" b="1" dirty="0">
                <a:solidFill>
                  <a:srgbClr val="0000FF"/>
                </a:solidFill>
              </a:rPr>
              <a:t>Sn </a:t>
            </a:r>
            <a:r>
              <a:rPr lang="en-US" sz="1800" dirty="0">
                <a:solidFill>
                  <a:schemeClr val="tx1"/>
                </a:solidFill>
              </a:rPr>
              <a:t>wire inside Cable-in-</a:t>
            </a:r>
            <a:r>
              <a:rPr lang="en-US" sz="1800" dirty="0">
                <a:solidFill>
                  <a:srgbClr val="000000"/>
                </a:solidFill>
              </a:rPr>
              <a:t>Conduit conductors (CICC) is subject to </a:t>
            </a:r>
            <a:r>
              <a:rPr lang="en-US" sz="1800" b="1" dirty="0">
                <a:solidFill>
                  <a:srgbClr val="0000FF"/>
                </a:solidFill>
              </a:rPr>
              <a:t>strain: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80" y="1779662"/>
            <a:ext cx="4072476" cy="2952328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3654170" y="3391246"/>
            <a:ext cx="125742" cy="3326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79912" y="3385324"/>
            <a:ext cx="177394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800000"/>
                </a:solidFill>
              </a:rPr>
              <a:t>Breschi_SUST</a:t>
            </a:r>
            <a:r>
              <a:rPr lang="en-US" sz="1600" dirty="0">
                <a:solidFill>
                  <a:srgbClr val="800000"/>
                </a:solidFill>
              </a:rPr>
              <a:t> 2017</a:t>
            </a:r>
          </a:p>
        </p:txBody>
      </p:sp>
      <p:sp>
        <p:nvSpPr>
          <p:cNvPr id="12" name="Oval 11"/>
          <p:cNvSpPr/>
          <p:nvPr/>
        </p:nvSpPr>
        <p:spPr>
          <a:xfrm rot="19496949">
            <a:off x="802767" y="3145451"/>
            <a:ext cx="1324717" cy="552793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1197" y="3848149"/>
            <a:ext cx="193461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0000"/>
                </a:solidFill>
              </a:rPr>
              <a:t>Typical operating range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47F357-2C3B-7C42-A5AC-056E5B6D7447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488" y="1647616"/>
            <a:ext cx="4353992" cy="3156382"/>
          </a:xfrm>
          <a:prstGeom prst="rect">
            <a:avLst/>
          </a:prstGeom>
        </p:spPr>
      </p:pic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D179EC1A-BCD9-654F-8FF8-FD56C0183125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252208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shot 2020-02-07 15.36.4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37" y="4371950"/>
            <a:ext cx="636663" cy="771550"/>
          </a:xfrm>
          <a:prstGeom prst="rect">
            <a:avLst/>
          </a:prstGeom>
        </p:spPr>
      </p:pic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S.C. components design rationale: CICC</a:t>
            </a:r>
          </a:p>
        </p:txBody>
      </p:sp>
      <p:sp>
        <p:nvSpPr>
          <p:cNvPr id="23" name="Segnaposto contenuto 2"/>
          <p:cNvSpPr txBox="1">
            <a:spLocks/>
          </p:cNvSpPr>
          <p:nvPr/>
        </p:nvSpPr>
        <p:spPr>
          <a:xfrm>
            <a:off x="107504" y="987574"/>
            <a:ext cx="5256584" cy="864096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pPr algn="l"/>
            <a:r>
              <a:rPr lang="en-US" sz="2000" dirty="0">
                <a:solidFill>
                  <a:srgbClr val="000000"/>
                </a:solidFill>
              </a:rPr>
              <a:t>DTT CICC design is based on the results collected within a number of programs: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5536" y="1958518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Present reference CICC solution based on: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rectangular</a:t>
            </a:r>
            <a:r>
              <a:rPr lang="en-US" dirty="0"/>
              <a:t> geometry, with constant thickness steel jacket;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EITHER</a:t>
            </a:r>
            <a:r>
              <a:rPr lang="en-US" dirty="0"/>
              <a:t> very short twist pitch cable configuration (</a:t>
            </a:r>
            <a:r>
              <a:rPr lang="en-US" i="1" dirty="0">
                <a:solidFill>
                  <a:srgbClr val="800000"/>
                </a:solidFill>
              </a:rPr>
              <a:t>ITER CS-like</a:t>
            </a:r>
            <a:r>
              <a:rPr lang="en-US" dirty="0"/>
              <a:t>) </a:t>
            </a:r>
            <a:r>
              <a:rPr lang="en-US" b="1" dirty="0">
                <a:solidFill>
                  <a:srgbClr val="FF0000"/>
                </a:solidFill>
              </a:rPr>
              <a:t>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long twist pitch &amp; low Void Fraction (</a:t>
            </a:r>
            <a:r>
              <a:rPr lang="en-US" i="1" dirty="0">
                <a:solidFill>
                  <a:srgbClr val="800000"/>
                </a:solidFill>
              </a:rPr>
              <a:t>HFML / NHMFL-like</a:t>
            </a:r>
            <a:r>
              <a:rPr lang="en-US" dirty="0"/>
              <a:t>)</a:t>
            </a:r>
          </a:p>
          <a:p>
            <a:pPr marL="342900" indent="-342900">
              <a:buAutoNum type="arabicPeriod"/>
            </a:pPr>
            <a:r>
              <a:rPr lang="en-US" dirty="0"/>
              <a:t>Assumption: </a:t>
            </a:r>
            <a:r>
              <a:rPr lang="en-US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b="1" baseline="-25000" dirty="0" err="1">
                <a:solidFill>
                  <a:srgbClr val="0000FF"/>
                </a:solidFill>
              </a:rPr>
              <a:t>eff</a:t>
            </a:r>
            <a:r>
              <a:rPr lang="en-US" b="1" dirty="0">
                <a:solidFill>
                  <a:srgbClr val="0000FF"/>
                </a:solidFill>
              </a:rPr>
              <a:t> = - 0.65%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3923928" y="1419622"/>
            <a:ext cx="216024" cy="50405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shot 2019-02-06 16.55.57 copi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915566"/>
            <a:ext cx="719663" cy="1158974"/>
          </a:xfrm>
          <a:prstGeom prst="rect">
            <a:avLst/>
          </a:prstGeom>
        </p:spPr>
      </p:pic>
      <p:sp>
        <p:nvSpPr>
          <p:cNvPr id="28" name="Segnaposto contenuto 2"/>
          <p:cNvSpPr txBox="1">
            <a:spLocks/>
          </p:cNvSpPr>
          <p:nvPr/>
        </p:nvSpPr>
        <p:spPr>
          <a:xfrm>
            <a:off x="395536" y="3579862"/>
            <a:ext cx="6120680" cy="93610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pPr algn="l"/>
            <a:r>
              <a:rPr lang="en-US" sz="1800" dirty="0">
                <a:solidFill>
                  <a:srgbClr val="000000"/>
                </a:solidFill>
              </a:rPr>
              <a:t>Design verification with dedicated experimental tests </a:t>
            </a:r>
            <a:r>
              <a:rPr lang="en-US" sz="1800" i="1" dirty="0">
                <a:solidFill>
                  <a:srgbClr val="0000FF"/>
                </a:solidFill>
              </a:rPr>
              <a:t>(DC properties with </a:t>
            </a:r>
            <a:r>
              <a:rPr lang="en-US" sz="1800" i="1" dirty="0" err="1">
                <a:solidFill>
                  <a:srgbClr val="0000FF"/>
                </a:solidFill>
              </a:rPr>
              <a:t>e.m</a:t>
            </a:r>
            <a:r>
              <a:rPr lang="en-US" sz="1800" i="1" dirty="0">
                <a:solidFill>
                  <a:srgbClr val="0000FF"/>
                </a:solidFill>
              </a:rPr>
              <a:t>. and thermal cycling + AC losses)</a:t>
            </a:r>
            <a:r>
              <a:rPr lang="en-US" sz="1800" dirty="0">
                <a:solidFill>
                  <a:srgbClr val="000000"/>
                </a:solidFill>
              </a:rPr>
              <a:t> is necessary, in order to assess the actual performance.</a:t>
            </a:r>
          </a:p>
        </p:txBody>
      </p:sp>
      <p:pic>
        <p:nvPicPr>
          <p:cNvPr id="10" name="Picture 9" descr="JT-60SA-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4606" y="1084133"/>
            <a:ext cx="1008110" cy="873003"/>
          </a:xfrm>
          <a:prstGeom prst="rect">
            <a:avLst/>
          </a:prstGeom>
        </p:spPr>
      </p:pic>
      <p:pic>
        <p:nvPicPr>
          <p:cNvPr id="11" name="Picture 10" descr="EU-AltTF-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567" y="627534"/>
            <a:ext cx="1091929" cy="1859523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371" y="3003798"/>
            <a:ext cx="3215629" cy="21397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4704" y="1995686"/>
            <a:ext cx="680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JT-60SA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5785" y="2006719"/>
            <a:ext cx="678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HFML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7248" y="2438767"/>
            <a:ext cx="77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</a:rPr>
              <a:t>EU-Alt TF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16416" y="3003798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NAFASSY</a:t>
            </a:r>
          </a:p>
        </p:txBody>
      </p:sp>
      <p:sp>
        <p:nvSpPr>
          <p:cNvPr id="30" name="Segnaposto piè di pagina 3">
            <a:extLst>
              <a:ext uri="{FF2B5EF4-FFF2-40B4-BE49-F238E27FC236}">
                <a16:creationId xmlns:a16="http://schemas.microsoft.com/office/drawing/2014/main" id="{396DD4D8-1909-9C4F-A739-CAAB29F1C9E0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188971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12" grpId="0"/>
      <p:bldP spid="21" grpId="0"/>
      <p:bldP spid="2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piè di pagina 3">
            <a:extLst>
              <a:ext uri="{FF2B5EF4-FFF2-40B4-BE49-F238E27FC236}">
                <a16:creationId xmlns:a16="http://schemas.microsoft.com/office/drawing/2014/main" id="{C32D0A22-1035-6040-8BC0-9CDBEDCE8566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grpSp>
        <p:nvGrpSpPr>
          <p:cNvPr id="378" name="Gruppo 377">
            <a:extLst>
              <a:ext uri="{FF2B5EF4-FFF2-40B4-BE49-F238E27FC236}">
                <a16:creationId xmlns:a16="http://schemas.microsoft.com/office/drawing/2014/main" id="{CF2B3E84-2890-4E92-8FB6-FC8C628F5E89}"/>
              </a:ext>
            </a:extLst>
          </p:cNvPr>
          <p:cNvGrpSpPr>
            <a:grpSpLocks noChangeAspect="1"/>
          </p:cNvGrpSpPr>
          <p:nvPr/>
        </p:nvGrpSpPr>
        <p:grpSpPr>
          <a:xfrm>
            <a:off x="2069740" y="3136393"/>
            <a:ext cx="1539491" cy="1560594"/>
            <a:chOff x="2961501" y="997722"/>
            <a:chExt cx="2871602" cy="3236568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9EF1827-6A4F-47DA-AB48-78D2BD77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779018" y="1180205"/>
              <a:ext cx="3236568" cy="2871602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321385A-E4BD-4429-B8B4-EAA924D8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50654" y="1500970"/>
              <a:ext cx="2628256" cy="2249609"/>
            </a:xfrm>
            <a:prstGeom prst="rect">
              <a:avLst/>
            </a:prstGeom>
          </p:spPr>
        </p:pic>
        <p:sp>
          <p:nvSpPr>
            <p:cNvPr id="376" name="Triangolo isoscele 375">
              <a:extLst>
                <a:ext uri="{FF2B5EF4-FFF2-40B4-BE49-F238E27FC236}">
                  <a16:creationId xmlns:a16="http://schemas.microsoft.com/office/drawing/2014/main" id="{BC3B1DF1-71AB-46D5-8301-CEBD3A9D6FD2}"/>
                </a:ext>
              </a:extLst>
            </p:cNvPr>
            <p:cNvSpPr/>
            <p:nvPr/>
          </p:nvSpPr>
          <p:spPr>
            <a:xfrm rot="10800000">
              <a:off x="4427984" y="1284016"/>
              <a:ext cx="958821" cy="249651"/>
            </a:xfrm>
            <a:prstGeom prst="triangle">
              <a:avLst>
                <a:gd name="adj" fmla="val 0"/>
              </a:avLst>
            </a:prstGeom>
            <a:solidFill>
              <a:srgbClr val="808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7" name="Triangolo isoscele 376">
              <a:extLst>
                <a:ext uri="{FF2B5EF4-FFF2-40B4-BE49-F238E27FC236}">
                  <a16:creationId xmlns:a16="http://schemas.microsoft.com/office/drawing/2014/main" id="{5333EC8E-66DA-430A-9E5B-CE6268140741}"/>
                </a:ext>
              </a:extLst>
            </p:cNvPr>
            <p:cNvSpPr/>
            <p:nvPr/>
          </p:nvSpPr>
          <p:spPr>
            <a:xfrm rot="10800000" flipV="1">
              <a:off x="4448514" y="3705174"/>
              <a:ext cx="958821" cy="249651"/>
            </a:xfrm>
            <a:prstGeom prst="triangle">
              <a:avLst>
                <a:gd name="adj" fmla="val 0"/>
              </a:avLst>
            </a:prstGeom>
            <a:solidFill>
              <a:srgbClr val="808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E03DB570-7E8B-8641-8BE3-56940559DC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08932" y="3276563"/>
            <a:ext cx="1921938" cy="1321839"/>
          </a:xfrm>
          <a:prstGeom prst="rect">
            <a:avLst/>
          </a:prstGeom>
        </p:spPr>
      </p:pic>
      <p:pic>
        <p:nvPicPr>
          <p:cNvPr id="20" name="Picture 19" descr="Screenshot 2020-02-07 15.36.4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37" y="4371950"/>
            <a:ext cx="636663" cy="771550"/>
          </a:xfrm>
          <a:prstGeom prst="rect">
            <a:avLst/>
          </a:prstGeom>
        </p:spPr>
      </p:pic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Toroidal</a:t>
            </a:r>
            <a:r>
              <a:rPr lang="en-US" sz="3200" dirty="0"/>
              <a:t> Field Coils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987574"/>
            <a:ext cx="2304256" cy="1678629"/>
          </a:xfrm>
          <a:prstGeom prst="rect">
            <a:avLst/>
          </a:prstGeom>
        </p:spPr>
      </p:pic>
      <p:sp>
        <p:nvSpPr>
          <p:cNvPr id="11" name="Rettangolo 3">
            <a:extLst>
              <a:ext uri="{FF2B5EF4-FFF2-40B4-BE49-F238E27FC236}">
                <a16:creationId xmlns:a16="http://schemas.microsoft.com/office/drawing/2014/main" id="{FF81BC3D-3073-4BE2-AD68-FB1E1B1AB13C}"/>
              </a:ext>
            </a:extLst>
          </p:cNvPr>
          <p:cNvSpPr/>
          <p:nvPr/>
        </p:nvSpPr>
        <p:spPr>
          <a:xfrm>
            <a:off x="109505" y="982925"/>
            <a:ext cx="532659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prstClr val="black"/>
                </a:solidFill>
              </a:rPr>
              <a:t>- CICC operating current: </a:t>
            </a:r>
            <a:r>
              <a:rPr lang="en-US" sz="1600" b="1" dirty="0">
                <a:solidFill>
                  <a:srgbClr val="0000FF"/>
                </a:solidFill>
              </a:rPr>
              <a:t>42.5 KA</a:t>
            </a:r>
          </a:p>
          <a:p>
            <a:pPr algn="just"/>
            <a:r>
              <a:rPr lang="en-US" sz="1600" dirty="0">
                <a:solidFill>
                  <a:prstClr val="black"/>
                </a:solidFill>
              </a:rPr>
              <a:t>- </a:t>
            </a:r>
            <a:r>
              <a:rPr lang="en-US" sz="1600" dirty="0" err="1">
                <a:solidFill>
                  <a:srgbClr val="000000"/>
                </a:solidFill>
              </a:rPr>
              <a:t>B</a:t>
            </a:r>
            <a:r>
              <a:rPr lang="en-US" sz="1600" baseline="-25000" dirty="0" err="1">
                <a:solidFill>
                  <a:srgbClr val="000000"/>
                </a:solidFill>
              </a:rPr>
              <a:t>peak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b="1" dirty="0">
                <a:solidFill>
                  <a:srgbClr val="0000FF"/>
                </a:solidFill>
              </a:rPr>
              <a:t>11.9 T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Double pancake-winding: </a:t>
            </a:r>
            <a:r>
              <a:rPr lang="en-US" sz="1400" b="1" dirty="0">
                <a:solidFill>
                  <a:prstClr val="black"/>
                </a:solidFill>
              </a:rPr>
              <a:t>3 </a:t>
            </a:r>
            <a:r>
              <a:rPr lang="en-US" sz="1400" b="1" dirty="0" err="1">
                <a:solidFill>
                  <a:prstClr val="black"/>
                </a:solidFill>
              </a:rPr>
              <a:t>rDP</a:t>
            </a:r>
            <a:r>
              <a:rPr lang="en-US" sz="1400" dirty="0">
                <a:solidFill>
                  <a:prstClr val="black"/>
                </a:solidFill>
              </a:rPr>
              <a:t>; </a:t>
            </a:r>
            <a:r>
              <a:rPr lang="en-US" sz="1400" b="1" dirty="0">
                <a:solidFill>
                  <a:prstClr val="black"/>
                </a:solidFill>
              </a:rPr>
              <a:t>2 </a:t>
            </a:r>
            <a:r>
              <a:rPr lang="en-US" sz="1400" b="1" dirty="0" err="1">
                <a:solidFill>
                  <a:prstClr val="black"/>
                </a:solidFill>
              </a:rPr>
              <a:t>sDP</a:t>
            </a:r>
            <a:r>
              <a:rPr lang="en-US" sz="1400" dirty="0">
                <a:solidFill>
                  <a:prstClr val="black"/>
                </a:solidFill>
              </a:rPr>
              <a:t>; </a:t>
            </a:r>
            <a:r>
              <a:rPr lang="en-US" sz="1400" dirty="0">
                <a:solidFill>
                  <a:srgbClr val="0000FF"/>
                </a:solidFill>
              </a:rPr>
              <a:t>84 turns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Max. hydraulic length: </a:t>
            </a:r>
            <a:r>
              <a:rPr lang="en-US" sz="1400" b="1" dirty="0">
                <a:solidFill>
                  <a:srgbClr val="0000FF"/>
                </a:solidFill>
              </a:rPr>
              <a:t>110 m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Cable: </a:t>
            </a:r>
            <a:r>
              <a:rPr lang="en-US" sz="1400" b="1" dirty="0">
                <a:solidFill>
                  <a:srgbClr val="0000FF"/>
                </a:solidFill>
              </a:rPr>
              <a:t>420 / 180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S.c.</a:t>
            </a:r>
            <a:r>
              <a:rPr lang="en-US" sz="1400" dirty="0">
                <a:solidFill>
                  <a:prstClr val="black"/>
                </a:solidFill>
              </a:rPr>
              <a:t>/Cu wires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</a:t>
            </a:r>
            <a:r>
              <a:rPr lang="en-US" sz="1400" dirty="0" err="1">
                <a:latin typeface="Symbol" charset="2"/>
                <a:cs typeface="Symbol" charset="2"/>
              </a:rPr>
              <a:t>D</a:t>
            </a:r>
            <a:r>
              <a:rPr lang="en-US" sz="1400" dirty="0" err="1"/>
              <a:t>T</a:t>
            </a:r>
            <a:r>
              <a:rPr lang="en-US" sz="1400" baseline="-25000" dirty="0" err="1"/>
              <a:t>margin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0000FF"/>
                </a:solidFill>
              </a:rPr>
              <a:t>&gt; 1.4 K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Jacket: </a:t>
            </a:r>
            <a:r>
              <a:rPr lang="en-US" sz="1400" b="1" dirty="0">
                <a:solidFill>
                  <a:srgbClr val="0000FF"/>
                </a:solidFill>
              </a:rPr>
              <a:t>1.9 mm 316 LN</a:t>
            </a:r>
          </a:p>
          <a:p>
            <a:pPr algn="just"/>
            <a:r>
              <a:rPr lang="en-US" sz="1400" dirty="0">
                <a:solidFill>
                  <a:prstClr val="black"/>
                </a:solidFill>
              </a:rPr>
              <a:t>- Turn insulation: </a:t>
            </a:r>
            <a:r>
              <a:rPr lang="en-US" sz="1400" b="1" dirty="0">
                <a:solidFill>
                  <a:srgbClr val="0000FF"/>
                </a:solidFill>
              </a:rPr>
              <a:t>Fiber-glass + resin</a:t>
            </a:r>
          </a:p>
          <a:p>
            <a:pPr algn="just"/>
            <a:r>
              <a:rPr lang="en-US" sz="1400" dirty="0">
                <a:solidFill>
                  <a:srgbClr val="0000FF"/>
                </a:solidFill>
              </a:rPr>
              <a:t>- Wind </a:t>
            </a:r>
            <a:r>
              <a:rPr lang="en-US" sz="14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400" dirty="0">
                <a:solidFill>
                  <a:srgbClr val="0000FF"/>
                </a:solidFill>
              </a:rPr>
              <a:t> React </a:t>
            </a:r>
            <a:r>
              <a:rPr lang="en-US" sz="14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400" dirty="0">
                <a:solidFill>
                  <a:srgbClr val="0000FF"/>
                </a:solidFill>
              </a:rPr>
              <a:t> Insulation </a:t>
            </a:r>
            <a:r>
              <a:rPr lang="en-US" sz="1400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400" dirty="0">
                <a:solidFill>
                  <a:srgbClr val="0000FF"/>
                </a:solidFill>
              </a:rPr>
              <a:t>Impregnation</a:t>
            </a:r>
          </a:p>
        </p:txBody>
      </p:sp>
      <p:sp>
        <p:nvSpPr>
          <p:cNvPr id="2" name="Oval 1"/>
          <p:cNvSpPr/>
          <p:nvPr/>
        </p:nvSpPr>
        <p:spPr>
          <a:xfrm>
            <a:off x="2961501" y="3981086"/>
            <a:ext cx="216024" cy="216024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cxnSpLocks/>
            <a:stCxn id="2" idx="1"/>
          </p:cNvCxnSpPr>
          <p:nvPr/>
        </p:nvCxnSpPr>
        <p:spPr>
          <a:xfrm flipV="1">
            <a:off x="2993137" y="2926699"/>
            <a:ext cx="1323856" cy="1086023"/>
          </a:xfrm>
          <a:prstGeom prst="line">
            <a:avLst/>
          </a:prstGeom>
          <a:ln w="1905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  <a:stCxn id="2" idx="4"/>
          </p:cNvCxnSpPr>
          <p:nvPr/>
        </p:nvCxnSpPr>
        <p:spPr>
          <a:xfrm>
            <a:off x="3069513" y="4197110"/>
            <a:ext cx="1443433" cy="689256"/>
          </a:xfrm>
          <a:prstGeom prst="line">
            <a:avLst/>
          </a:prstGeom>
          <a:ln w="19050" cmpd="sng">
            <a:solidFill>
              <a:srgbClr val="8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5"/>
          <p:cNvSpPr txBox="1"/>
          <p:nvPr/>
        </p:nvSpPr>
        <p:spPr>
          <a:xfrm>
            <a:off x="6336704" y="1002090"/>
            <a:ext cx="269979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dirty="0" err="1">
                <a:solidFill>
                  <a:srgbClr val="0000FF"/>
                </a:solidFill>
              </a:rPr>
              <a:t>Overall</a:t>
            </a:r>
            <a:r>
              <a:rPr lang="it-IT" sz="1600" dirty="0">
                <a:solidFill>
                  <a:srgbClr val="0000FF"/>
                </a:solidFill>
              </a:rPr>
              <a:t> TF </a:t>
            </a:r>
            <a:r>
              <a:rPr lang="it-IT" sz="1600" dirty="0" err="1">
                <a:solidFill>
                  <a:srgbClr val="0000FF"/>
                </a:solidFill>
              </a:rPr>
              <a:t>energy</a:t>
            </a:r>
            <a:r>
              <a:rPr lang="it-IT" sz="1600" dirty="0">
                <a:solidFill>
                  <a:srgbClr val="0000FF"/>
                </a:solidFill>
              </a:rPr>
              <a:t>: </a:t>
            </a:r>
            <a:r>
              <a:rPr lang="it-IT" sz="1600" b="1" dirty="0">
                <a:solidFill>
                  <a:srgbClr val="0000FF"/>
                </a:solidFill>
              </a:rPr>
              <a:t>2 GJ</a:t>
            </a:r>
          </a:p>
          <a:p>
            <a:pPr algn="r"/>
            <a:r>
              <a:rPr lang="it-IT" sz="1600" dirty="0">
                <a:solidFill>
                  <a:srgbClr val="0000FF"/>
                </a:solidFill>
              </a:rPr>
              <a:t>L (1 TF coil): </a:t>
            </a:r>
            <a:r>
              <a:rPr lang="it-IT" sz="1600" b="1" dirty="0">
                <a:solidFill>
                  <a:srgbClr val="0000FF"/>
                </a:solidFill>
              </a:rPr>
              <a:t>48 </a:t>
            </a:r>
            <a:r>
              <a:rPr lang="it-IT" sz="1600" b="1" dirty="0" err="1">
                <a:solidFill>
                  <a:srgbClr val="0000FF"/>
                </a:solidFill>
              </a:rPr>
              <a:t>mH</a:t>
            </a:r>
            <a:endParaRPr lang="it-IT" sz="1600" b="1" dirty="0">
              <a:solidFill>
                <a:srgbClr val="0000FF"/>
              </a:solidFill>
            </a:endParaRPr>
          </a:p>
          <a:p>
            <a:pPr algn="r"/>
            <a:r>
              <a:rPr lang="en-US" sz="1600" dirty="0">
                <a:solidFill>
                  <a:srgbClr val="0000FF"/>
                </a:solidFill>
              </a:rPr>
              <a:t>Max. Volt. at discharge </a:t>
            </a:r>
            <a:r>
              <a:rPr lang="en-US" sz="1600" b="1" dirty="0">
                <a:solidFill>
                  <a:srgbClr val="0000FF"/>
                </a:solidFill>
              </a:rPr>
              <a:t>&lt; 1 </a:t>
            </a:r>
            <a:r>
              <a:rPr lang="it-IT" sz="1600" b="1" dirty="0" err="1">
                <a:solidFill>
                  <a:srgbClr val="0000FF"/>
                </a:solidFill>
              </a:rPr>
              <a:t>kV</a:t>
            </a:r>
            <a:r>
              <a:rPr lang="it-IT" sz="1600" dirty="0">
                <a:solidFill>
                  <a:srgbClr val="0000FF"/>
                </a:solidFill>
              </a:rPr>
              <a:t> </a:t>
            </a:r>
            <a:r>
              <a:rPr lang="it-IT" sz="1400" i="1" dirty="0">
                <a:solidFill>
                  <a:srgbClr val="000000"/>
                </a:solidFill>
              </a:rPr>
              <a:t>(terminal to terminal)</a:t>
            </a:r>
            <a:r>
              <a:rPr lang="en-US" sz="1400" b="1" dirty="0">
                <a:solidFill>
                  <a:srgbClr val="0000FF"/>
                </a:solidFill>
              </a:rPr>
              <a:t> </a:t>
            </a:r>
          </a:p>
          <a:p>
            <a:pPr algn="r"/>
            <a:r>
              <a:rPr lang="en-US" sz="1600" dirty="0">
                <a:solidFill>
                  <a:srgbClr val="0000FF"/>
                </a:solidFill>
              </a:rPr>
              <a:t>TF coil height </a:t>
            </a:r>
            <a:r>
              <a:rPr lang="en-US" sz="1600" b="1" dirty="0">
                <a:solidFill>
                  <a:srgbClr val="0000FF"/>
                </a:solidFill>
              </a:rPr>
              <a:t>≈ </a:t>
            </a:r>
            <a:r>
              <a:rPr lang="it-IT" sz="1600" b="1" dirty="0">
                <a:solidFill>
                  <a:srgbClr val="0000FF"/>
                </a:solidFill>
              </a:rPr>
              <a:t>6 m</a:t>
            </a:r>
          </a:p>
          <a:p>
            <a:pPr algn="r"/>
            <a:r>
              <a:rPr lang="en-US" sz="1600" dirty="0">
                <a:solidFill>
                  <a:srgbClr val="0000FF"/>
                </a:solidFill>
              </a:rPr>
              <a:t>TF coil width</a:t>
            </a:r>
            <a:r>
              <a:rPr lang="en-US" sz="1600" b="1" dirty="0">
                <a:solidFill>
                  <a:srgbClr val="0000FF"/>
                </a:solidFill>
              </a:rPr>
              <a:t> ≈ </a:t>
            </a:r>
            <a:r>
              <a:rPr lang="it-IT" sz="1600" b="1" dirty="0">
                <a:solidFill>
                  <a:srgbClr val="0000FF"/>
                </a:solidFill>
              </a:rPr>
              <a:t>3.2 m</a:t>
            </a:r>
          </a:p>
        </p:txBody>
      </p:sp>
      <p:sp>
        <p:nvSpPr>
          <p:cNvPr id="16" name="Oval 15"/>
          <p:cNvSpPr/>
          <p:nvPr/>
        </p:nvSpPr>
        <p:spPr>
          <a:xfrm>
            <a:off x="3857361" y="2807772"/>
            <a:ext cx="1779060" cy="2090679"/>
          </a:xfrm>
          <a:prstGeom prst="ellipse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Immagine 15">
            <a:extLst>
              <a:ext uri="{FF2B5EF4-FFF2-40B4-BE49-F238E27FC236}">
                <a16:creationId xmlns:a16="http://schemas.microsoft.com/office/drawing/2014/main" id="{B0D3307E-005C-C345-BCEF-B862B7D5D1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17" r="4473" b="2963"/>
          <a:stretch/>
        </p:blipFill>
        <p:spPr>
          <a:xfrm>
            <a:off x="6162540" y="2456290"/>
            <a:ext cx="2945964" cy="27189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849562B-4BBB-4877-A823-76AA8833A2E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8575" y="3197624"/>
            <a:ext cx="1561562" cy="14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EBCFBF1-6B25-5349-9347-83BBBC8C4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859782"/>
            <a:ext cx="3165370" cy="2079230"/>
          </a:xfrm>
          <a:prstGeom prst="rect">
            <a:avLst/>
          </a:prstGeom>
        </p:spPr>
      </p:pic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Toroidal</a:t>
            </a:r>
            <a:r>
              <a:rPr lang="en-US" sz="3200" dirty="0"/>
              <a:t> Field Coils: analyses</a:t>
            </a:r>
          </a:p>
        </p:txBody>
      </p:sp>
      <p:pic>
        <p:nvPicPr>
          <p:cNvPr id="14" name="Picture 13" descr="MT26_Ghera.pdf - Adobe Acrobat Reader DC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830" y="1198641"/>
            <a:ext cx="2643695" cy="13218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17318" y="906619"/>
            <a:ext cx="12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2D detailed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725014" y="775378"/>
            <a:ext cx="25974" cy="4308074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42963" y="690250"/>
            <a:ext cx="2001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Thermal-Hydraulics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0401CB-5A6A-3049-891F-F89229418F3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265" y="1059582"/>
            <a:ext cx="3071241" cy="2051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6456A0-594D-4624-BC7D-0CA0540AAF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06" y="1174274"/>
            <a:ext cx="2807012" cy="39439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9648" y="978282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3D global</a:t>
            </a:r>
          </a:p>
        </p:txBody>
      </p:sp>
      <p:pic>
        <p:nvPicPr>
          <p:cNvPr id="21" name="Picture 16" descr="MT26_Ghera.pdf - Adobe Acrobat Reader DC">
            <a:extLst>
              <a:ext uri="{FF2B5EF4-FFF2-40B4-BE49-F238E27FC236}">
                <a16:creationId xmlns:a16="http://schemas.microsoft.com/office/drawing/2014/main" id="{1962DA33-0C16-7942-8C50-9430275A2C7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131" y="2544856"/>
            <a:ext cx="1764963" cy="2592288"/>
          </a:xfrm>
          <a:prstGeom prst="rect">
            <a:avLst/>
          </a:prstGeom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D0DD0628-6969-9E47-92DA-23A019551184}"/>
              </a:ext>
            </a:extLst>
          </p:cNvPr>
          <p:cNvSpPr txBox="1"/>
          <p:nvPr/>
        </p:nvSpPr>
        <p:spPr>
          <a:xfrm>
            <a:off x="4336024" y="2954522"/>
            <a:ext cx="1403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3D submodeling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4BC5B1-85EA-254B-922C-7DA79160CF3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068" y="406071"/>
            <a:ext cx="809785" cy="6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15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piè di pagina 3">
            <a:extLst>
              <a:ext uri="{FF2B5EF4-FFF2-40B4-BE49-F238E27FC236}">
                <a16:creationId xmlns:a16="http://schemas.microsoft.com/office/drawing/2014/main" id="{DF68FE20-3788-2549-809B-CF9A60426573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12" name="Immagine 8">
            <a:extLst>
              <a:ext uri="{FF2B5EF4-FFF2-40B4-BE49-F238E27FC236}">
                <a16:creationId xmlns:a16="http://schemas.microsoft.com/office/drawing/2014/main" id="{66A5C90F-0B6B-5A4A-9D07-F5F8E72D0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848" y="65662"/>
            <a:ext cx="1897186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Central Solenoid modules</a:t>
            </a:r>
          </a:p>
        </p:txBody>
      </p:sp>
      <p:pic>
        <p:nvPicPr>
          <p:cNvPr id="11" name="Immagine 8">
            <a:extLst>
              <a:ext uri="{FF2B5EF4-FFF2-40B4-BE49-F238E27FC236}">
                <a16:creationId xmlns:a16="http://schemas.microsoft.com/office/drawing/2014/main" id="{E8527DCF-AF0F-5443-9581-367BBA48EBC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326558"/>
            <a:ext cx="2547301" cy="27443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ttore 2 3">
            <a:extLst>
              <a:ext uri="{FF2B5EF4-FFF2-40B4-BE49-F238E27FC236}">
                <a16:creationId xmlns:a16="http://schemas.microsoft.com/office/drawing/2014/main" id="{97ABD5EE-68A8-1644-A2C7-B5CAD88634A9}"/>
              </a:ext>
            </a:extLst>
          </p:cNvPr>
          <p:cNvCxnSpPr/>
          <p:nvPr/>
        </p:nvCxnSpPr>
        <p:spPr>
          <a:xfrm>
            <a:off x="7336864" y="189140"/>
            <a:ext cx="0" cy="396044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0C651A8-A43B-6847-B03F-DD2332776CEB}"/>
              </a:ext>
            </a:extLst>
          </p:cNvPr>
          <p:cNvSpPr txBox="1"/>
          <p:nvPr/>
        </p:nvSpPr>
        <p:spPr>
          <a:xfrm>
            <a:off x="6760800" y="234938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0090"/>
                </a:solidFill>
              </a:rPr>
              <a:t>5.3 m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3921636-0636-EF43-8B99-EAFC9F00225F}"/>
              </a:ext>
            </a:extLst>
          </p:cNvPr>
          <p:cNvCxnSpPr/>
          <p:nvPr/>
        </p:nvCxnSpPr>
        <p:spPr>
          <a:xfrm rot="900000" flipH="1">
            <a:off x="7800022" y="4190895"/>
            <a:ext cx="923347" cy="361950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D3C1C327-1E03-0945-9281-B0528D6C1A39}"/>
              </a:ext>
            </a:extLst>
          </p:cNvPr>
          <p:cNvSpPr txBox="1"/>
          <p:nvPr/>
        </p:nvSpPr>
        <p:spPr>
          <a:xfrm>
            <a:off x="7984936" y="4315082"/>
            <a:ext cx="960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0090"/>
                </a:solidFill>
              </a:rPr>
              <a:t>1,5 m</a:t>
            </a:r>
          </a:p>
        </p:txBody>
      </p:sp>
      <p:sp>
        <p:nvSpPr>
          <p:cNvPr id="30" name="Segnaposto contenuto 2"/>
          <p:cNvSpPr txBox="1">
            <a:spLocks/>
          </p:cNvSpPr>
          <p:nvPr/>
        </p:nvSpPr>
        <p:spPr>
          <a:xfrm>
            <a:off x="107504" y="915566"/>
            <a:ext cx="4154704" cy="1944296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pPr algn="l"/>
            <a:r>
              <a:rPr lang="en-US" sz="1600" b="1" dirty="0">
                <a:solidFill>
                  <a:srgbClr val="0070C0"/>
                </a:solidFill>
              </a:rPr>
              <a:t>Design choices:</a:t>
            </a:r>
          </a:p>
          <a:p>
            <a:pPr marL="342900" indent="-342900" algn="l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6 identical but independent modules</a:t>
            </a:r>
          </a:p>
          <a:p>
            <a:pPr marL="342900" indent="-342900" algn="l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Layer wound (optimized J</a:t>
            </a:r>
            <a:r>
              <a:rPr lang="en-US" sz="1600" baseline="-25000" dirty="0">
                <a:solidFill>
                  <a:schemeClr val="tx1"/>
                </a:solidFill>
              </a:rPr>
              <a:t>E</a:t>
            </a:r>
            <a:r>
              <a:rPr lang="en-US" sz="1600" dirty="0">
                <a:solidFill>
                  <a:schemeClr val="tx1"/>
                </a:solidFill>
              </a:rPr>
              <a:t> --&gt; Flux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&gt;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16.3 W</a:t>
            </a:r>
          </a:p>
          <a:p>
            <a:pPr marL="342900" indent="-342900" algn="l">
              <a:buFontTx/>
              <a:buChar char="-"/>
            </a:pPr>
            <a:r>
              <a:rPr lang="en-US" sz="1600" dirty="0">
                <a:solidFill>
                  <a:schemeClr val="tx1"/>
                </a:solidFill>
              </a:rPr>
              <a:t>Optimized concepts for inter-grade joints and terminations</a:t>
            </a:r>
            <a:endParaRPr lang="en-US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8274198E-D98B-6048-943B-83E19BAA22CB}"/>
              </a:ext>
            </a:extLst>
          </p:cNvPr>
          <p:cNvGrpSpPr/>
          <p:nvPr/>
        </p:nvGrpSpPr>
        <p:grpSpPr>
          <a:xfrm>
            <a:off x="3779912" y="483518"/>
            <a:ext cx="3232718" cy="4229821"/>
            <a:chOff x="5148064" y="771550"/>
            <a:chExt cx="3232718" cy="4229821"/>
          </a:xfrm>
        </p:grpSpPr>
        <p:pic>
          <p:nvPicPr>
            <p:cNvPr id="18" name="Picture 13">
              <a:extLst>
                <a:ext uri="{FF2B5EF4-FFF2-40B4-BE49-F238E27FC236}">
                  <a16:creationId xmlns:a16="http://schemas.microsoft.com/office/drawing/2014/main" id="{1CFAED22-628A-E747-B0EF-20E5BB91F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5791" y="771550"/>
              <a:ext cx="1434911" cy="4229821"/>
            </a:xfrm>
            <a:prstGeom prst="rect">
              <a:avLst/>
            </a:prstGeom>
          </p:spPr>
        </p:pic>
        <p:sp>
          <p:nvSpPr>
            <p:cNvPr id="19" name="Segnaposto contenuto 2">
              <a:extLst>
                <a:ext uri="{FF2B5EF4-FFF2-40B4-BE49-F238E27FC236}">
                  <a16:creationId xmlns:a16="http://schemas.microsoft.com/office/drawing/2014/main" id="{6F48FC8E-6395-0944-9E8C-99B5A6EE6986}"/>
                </a:ext>
              </a:extLst>
            </p:cNvPr>
            <p:cNvSpPr txBox="1">
              <a:spLocks/>
            </p:cNvSpPr>
            <p:nvPr/>
          </p:nvSpPr>
          <p:spPr>
            <a:xfrm>
              <a:off x="5148064" y="3378849"/>
              <a:ext cx="1512168" cy="824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81469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dirty="0"/>
                <a:t>High Field </a:t>
              </a:r>
              <a:r>
                <a:rPr lang="it-IT" sz="1400" dirty="0" err="1"/>
                <a:t>Section</a:t>
              </a:r>
              <a:endParaRPr lang="it-IT" sz="14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1300FF"/>
                  </a:solidFill>
                </a:rPr>
                <a:t>648 s.c. </a:t>
              </a:r>
              <a:r>
                <a:rPr lang="it-IT" sz="1400" dirty="0" err="1">
                  <a:solidFill>
                    <a:srgbClr val="1300FF"/>
                  </a:solidFill>
                </a:rPr>
                <a:t>wires</a:t>
              </a:r>
              <a:endParaRPr lang="it-IT" sz="1400" dirty="0">
                <a:solidFill>
                  <a:srgbClr val="1300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1300FF"/>
                  </a:solidFill>
                </a:rPr>
                <a:t>4.1mm </a:t>
              </a:r>
              <a:r>
                <a:rPr lang="it-IT" sz="1400" dirty="0" err="1">
                  <a:solidFill>
                    <a:srgbClr val="1300FF"/>
                  </a:solidFill>
                </a:rPr>
                <a:t>jacket</a:t>
              </a:r>
              <a:endParaRPr lang="it-IT" sz="1400" dirty="0">
                <a:solidFill>
                  <a:srgbClr val="1300FF"/>
                </a:solidFill>
              </a:endParaRPr>
            </a:p>
          </p:txBody>
        </p:sp>
        <p:sp>
          <p:nvSpPr>
            <p:cNvPr id="22" name="Segnaposto contenuto 2">
              <a:extLst>
                <a:ext uri="{FF2B5EF4-FFF2-40B4-BE49-F238E27FC236}">
                  <a16:creationId xmlns:a16="http://schemas.microsoft.com/office/drawing/2014/main" id="{43AEDEB9-47E2-0749-9D9E-B4470307C49A}"/>
                </a:ext>
              </a:extLst>
            </p:cNvPr>
            <p:cNvSpPr txBox="1">
              <a:spLocks/>
            </p:cNvSpPr>
            <p:nvPr/>
          </p:nvSpPr>
          <p:spPr>
            <a:xfrm>
              <a:off x="6838299" y="4118685"/>
              <a:ext cx="1469633" cy="824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dirty="0" err="1">
                  <a:solidFill>
                    <a:srgbClr val="000000"/>
                  </a:solidFill>
                </a:rPr>
                <a:t>Low</a:t>
              </a:r>
              <a:r>
                <a:rPr lang="it-IT" sz="1400" dirty="0">
                  <a:solidFill>
                    <a:srgbClr val="000000"/>
                  </a:solidFill>
                </a:rPr>
                <a:t> Field </a:t>
              </a:r>
              <a:r>
                <a:rPr lang="it-IT" sz="1400" dirty="0" err="1">
                  <a:solidFill>
                    <a:srgbClr val="000000"/>
                  </a:solidFill>
                </a:rPr>
                <a:t>Section</a:t>
              </a:r>
              <a:endParaRPr lang="it-IT" sz="1400" dirty="0">
                <a:solidFill>
                  <a:srgbClr val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1300FF"/>
                  </a:solidFill>
                </a:rPr>
                <a:t>180 s.c. </a:t>
              </a:r>
              <a:r>
                <a:rPr lang="it-IT" sz="1400" dirty="0" err="1">
                  <a:solidFill>
                    <a:srgbClr val="1300FF"/>
                  </a:solidFill>
                </a:rPr>
                <a:t>wires</a:t>
              </a:r>
              <a:endParaRPr lang="it-IT" sz="1400" dirty="0">
                <a:solidFill>
                  <a:srgbClr val="1300FF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400" dirty="0">
                  <a:solidFill>
                    <a:srgbClr val="1300FF"/>
                  </a:solidFill>
                </a:rPr>
                <a:t>2.0mm </a:t>
              </a:r>
              <a:r>
                <a:rPr lang="it-IT" sz="1400" dirty="0" err="1">
                  <a:solidFill>
                    <a:srgbClr val="1300FF"/>
                  </a:solidFill>
                </a:rPr>
                <a:t>jacket</a:t>
              </a:r>
              <a:endParaRPr lang="it-IT" sz="1400" dirty="0">
                <a:solidFill>
                  <a:srgbClr val="1300FF"/>
                </a:solidFill>
              </a:endParaRPr>
            </a:p>
          </p:txBody>
        </p:sp>
        <p:cxnSp>
          <p:nvCxnSpPr>
            <p:cNvPr id="24" name="Straight Arrow Connector 25">
              <a:extLst>
                <a:ext uri="{FF2B5EF4-FFF2-40B4-BE49-F238E27FC236}">
                  <a16:creationId xmlns:a16="http://schemas.microsoft.com/office/drawing/2014/main" id="{F1789F1F-E712-5844-9720-728744AF0D2E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5904148" y="2154713"/>
              <a:ext cx="540059" cy="12241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6">
              <a:extLst>
                <a:ext uri="{FF2B5EF4-FFF2-40B4-BE49-F238E27FC236}">
                  <a16:creationId xmlns:a16="http://schemas.microsoft.com/office/drawing/2014/main" id="{2093957C-E761-FD40-AC1A-40668C610AC3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7342356" y="2750533"/>
              <a:ext cx="230760" cy="13681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egnaposto contenuto 2">
              <a:extLst>
                <a:ext uri="{FF2B5EF4-FFF2-40B4-BE49-F238E27FC236}">
                  <a16:creationId xmlns:a16="http://schemas.microsoft.com/office/drawing/2014/main" id="{0B88BEBF-EEF2-9348-9B4C-BD22B43377CE}"/>
                </a:ext>
              </a:extLst>
            </p:cNvPr>
            <p:cNvSpPr txBox="1">
              <a:spLocks/>
            </p:cNvSpPr>
            <p:nvPr/>
          </p:nvSpPr>
          <p:spPr>
            <a:xfrm>
              <a:off x="5644478" y="1544987"/>
              <a:ext cx="2736304" cy="3077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781469"/>
              </a:solidFill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400" dirty="0"/>
                <a:t>G-10 inter-</a:t>
              </a:r>
              <a:r>
                <a:rPr lang="it-IT" sz="1400" dirty="0" err="1"/>
                <a:t>module</a:t>
              </a:r>
              <a:r>
                <a:rPr lang="it-IT" sz="1400" dirty="0"/>
                <a:t> </a:t>
              </a:r>
              <a:r>
                <a:rPr lang="it-IT" sz="1400" dirty="0" err="1"/>
                <a:t>spacer</a:t>
              </a:r>
              <a:r>
                <a:rPr lang="it-IT" sz="1400" dirty="0"/>
                <a:t> (</a:t>
              </a:r>
              <a:r>
                <a:rPr lang="it-IT" sz="1400" b="1" dirty="0"/>
                <a:t>60 mm</a:t>
              </a:r>
              <a:r>
                <a:rPr lang="it-IT" sz="1400" dirty="0"/>
                <a:t>)</a:t>
              </a:r>
            </a:p>
          </p:txBody>
        </p:sp>
        <p:cxnSp>
          <p:nvCxnSpPr>
            <p:cNvPr id="27" name="Straight Arrow Connector 28">
              <a:extLst>
                <a:ext uri="{FF2B5EF4-FFF2-40B4-BE49-F238E27FC236}">
                  <a16:creationId xmlns:a16="http://schemas.microsoft.com/office/drawing/2014/main" id="{0B353A42-9831-444E-BBC5-4D96263DEC13}"/>
                </a:ext>
              </a:extLst>
            </p:cNvPr>
            <p:cNvCxnSpPr>
              <a:stCxn id="26" idx="0"/>
            </p:cNvCxnSpPr>
            <p:nvPr/>
          </p:nvCxnSpPr>
          <p:spPr>
            <a:xfrm flipH="1" flipV="1">
              <a:off x="6796606" y="896915"/>
              <a:ext cx="216024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45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Central Solenoid - analyses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029241-A126-41B1-BC33-605950B36D2F}"/>
              </a:ext>
            </a:extLst>
          </p:cNvPr>
          <p:cNvGrpSpPr>
            <a:grpSpLocks noChangeAspect="1"/>
          </p:cNvGrpSpPr>
          <p:nvPr/>
        </p:nvGrpSpPr>
        <p:grpSpPr>
          <a:xfrm>
            <a:off x="3135943" y="1851670"/>
            <a:ext cx="1292041" cy="1497619"/>
            <a:chOff x="38183359" y="9220760"/>
            <a:chExt cx="3934398" cy="456039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E21E2AD-67DE-4DAC-BCED-7D696EC8774B}"/>
                </a:ext>
              </a:extLst>
            </p:cNvPr>
            <p:cNvGrpSpPr/>
            <p:nvPr/>
          </p:nvGrpSpPr>
          <p:grpSpPr>
            <a:xfrm>
              <a:off x="38183359" y="9220760"/>
              <a:ext cx="3934398" cy="3539609"/>
              <a:chOff x="38523847" y="17659910"/>
              <a:chExt cx="3934398" cy="3539609"/>
            </a:xfrm>
          </p:grpSpPr>
          <p:sp>
            <p:nvSpPr>
              <p:cNvPr id="33" name="Rectangle 264">
                <a:extLst>
                  <a:ext uri="{FF2B5EF4-FFF2-40B4-BE49-F238E27FC236}">
                    <a16:creationId xmlns:a16="http://schemas.microsoft.com/office/drawing/2014/main" id="{E8C648E0-5048-45F1-B597-7322B374B394}"/>
                  </a:ext>
                </a:extLst>
              </p:cNvPr>
              <p:cNvSpPr/>
              <p:nvPr/>
            </p:nvSpPr>
            <p:spPr>
              <a:xfrm>
                <a:off x="38523847" y="20191021"/>
                <a:ext cx="1632855" cy="907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600" dirty="0">
                    <a:latin typeface="Arial Narrow" panose="020B0606020202030204" pitchFamily="34" charset="0"/>
                  </a:rPr>
                  <a:t>[ Pa ]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B27A9D6-31FF-4685-956E-8751E023D65D}"/>
                  </a:ext>
                </a:extLst>
              </p:cNvPr>
              <p:cNvGrpSpPr/>
              <p:nvPr/>
            </p:nvGrpSpPr>
            <p:grpSpPr>
              <a:xfrm>
                <a:off x="38576614" y="17659910"/>
                <a:ext cx="3881631" cy="3539609"/>
                <a:chOff x="37789214" y="18694322"/>
                <a:chExt cx="3881631" cy="3539609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41EC7ECB-072B-4E38-95DE-F08AE697A7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7789214" y="18694322"/>
                  <a:ext cx="3881631" cy="3539609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7439A98-25DA-4A3C-8344-6212936D3E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217208" y="19602094"/>
                  <a:ext cx="1762674" cy="1826487"/>
                </a:xfrm>
                <a:prstGeom prst="rect">
                  <a:avLst/>
                </a:prstGeom>
              </p:spPr>
            </p:pic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4FF890-8759-4B57-B124-512E78A14814}"/>
                </a:ext>
              </a:extLst>
            </p:cNvPr>
            <p:cNvSpPr txBox="1"/>
            <p:nvPr/>
          </p:nvSpPr>
          <p:spPr>
            <a:xfrm>
              <a:off x="38691324" y="12570702"/>
              <a:ext cx="3177450" cy="1210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 err="1">
                  <a:latin typeface="Arial Narrow" panose="020B0606020202030204" pitchFamily="34" charset="0"/>
                </a:rPr>
                <a:t>Shear</a:t>
              </a:r>
              <a:r>
                <a:rPr lang="it-IT" sz="1000" b="1" dirty="0">
                  <a:latin typeface="Arial Narrow" panose="020B0606020202030204" pitchFamily="34" charset="0"/>
                </a:rPr>
                <a:t> XY</a:t>
              </a:r>
              <a:endParaRPr lang="en-GB" sz="10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398905" y="90627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3D global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57024" y="906274"/>
            <a:ext cx="12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2D detailed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15114" y="2939767"/>
            <a:ext cx="207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3D submodeling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F4DD52-4EF4-4DF4-8FBD-8F382AED71B9}"/>
              </a:ext>
            </a:extLst>
          </p:cNvPr>
          <p:cNvSpPr txBox="1"/>
          <p:nvPr/>
        </p:nvSpPr>
        <p:spPr>
          <a:xfrm>
            <a:off x="2979195" y="1179498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dirty="0">
                <a:latin typeface="Arial Narrow" panose="020B0606020202030204" pitchFamily="34" charset="0"/>
              </a:rPr>
              <a:t>Stress level in SS is below the allowable limits for both components: </a:t>
            </a:r>
            <a:r>
              <a:rPr lang="en-GB" sz="1100" b="1" dirty="0">
                <a:latin typeface="Arial Narrow" panose="020B0606020202030204" pitchFamily="34" charset="0"/>
              </a:rPr>
              <a:t>membrane (667 MPa) </a:t>
            </a:r>
            <a:r>
              <a:rPr lang="en-GB" sz="1100" dirty="0">
                <a:latin typeface="Arial Narrow" panose="020B0606020202030204" pitchFamily="34" charset="0"/>
              </a:rPr>
              <a:t>and </a:t>
            </a:r>
            <a:r>
              <a:rPr lang="en-GB" sz="1100" b="1" dirty="0">
                <a:latin typeface="Arial Narrow" panose="020B0606020202030204" pitchFamily="34" charset="0"/>
              </a:rPr>
              <a:t>membrane + bending (867 MPa)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4539006" y="1801388"/>
            <a:ext cx="1244657" cy="1497041"/>
            <a:chOff x="4682477" y="1854135"/>
            <a:chExt cx="796990" cy="95859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587D4D-DA3C-4D24-815B-D1BFE69D4B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2477" y="1854135"/>
              <a:ext cx="796990" cy="720000"/>
              <a:chOff x="38240726" y="9001124"/>
              <a:chExt cx="3984950" cy="360000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CB6E467-B4FF-4036-930B-E688DD7005BB}"/>
                  </a:ext>
                </a:extLst>
              </p:cNvPr>
              <p:cNvGrpSpPr/>
              <p:nvPr/>
            </p:nvGrpSpPr>
            <p:grpSpPr>
              <a:xfrm>
                <a:off x="38240726" y="9001124"/>
                <a:ext cx="3984950" cy="3600000"/>
                <a:chOff x="32270700" y="8648699"/>
                <a:chExt cx="3984950" cy="360000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281020A5-A08A-4B95-A1B8-CB2A57E67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270700" y="8648699"/>
                  <a:ext cx="3984950" cy="3600000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7EF68874-03F2-487D-AF84-113AE6AC0B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773630" y="9723125"/>
                  <a:ext cx="1258970" cy="1600447"/>
                </a:xfrm>
                <a:prstGeom prst="rect">
                  <a:avLst/>
                </a:prstGeom>
              </p:spPr>
            </p:pic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18FEEA-AEC8-4DD1-A811-3A8A23D2D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50527" y="9294349"/>
                <a:ext cx="162855" cy="8746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4FF890-8759-4B57-B124-512E78A14814}"/>
                </a:ext>
              </a:extLst>
            </p:cNvPr>
            <p:cNvSpPr txBox="1"/>
            <p:nvPr/>
          </p:nvSpPr>
          <p:spPr>
            <a:xfrm>
              <a:off x="4912124" y="2566513"/>
              <a:ext cx="4235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latin typeface="Arial Narrow" panose="020B0606020202030204" pitchFamily="34" charset="0"/>
                </a:rPr>
                <a:t>SINT</a:t>
              </a:r>
              <a:endParaRPr lang="en-GB" sz="10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3085991" y="3367971"/>
            <a:ext cx="2929187" cy="1726342"/>
            <a:chOff x="14926060" y="25653644"/>
            <a:chExt cx="5623489" cy="3314253"/>
          </a:xfrm>
          <a:solidFill>
            <a:schemeClr val="bg1"/>
          </a:solidFill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89EE5D8-059F-4B12-93DA-E5F05DF1432E}"/>
                </a:ext>
              </a:extLst>
            </p:cNvPr>
            <p:cNvGrpSpPr/>
            <p:nvPr/>
          </p:nvGrpSpPr>
          <p:grpSpPr>
            <a:xfrm>
              <a:off x="16155504" y="25653644"/>
              <a:ext cx="4394045" cy="3314253"/>
              <a:chOff x="15963906" y="25679400"/>
              <a:chExt cx="4394045" cy="3314253"/>
            </a:xfrm>
            <a:grpFill/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4FB4207-FCD8-4C17-8B86-2E1D2EB3D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8189579" y="25753653"/>
                <a:ext cx="2168372" cy="3240000"/>
              </a:xfrm>
              <a:prstGeom prst="rect">
                <a:avLst/>
              </a:prstGeom>
              <a:grpFill/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13A11CB0-4B40-47F0-943B-A21FB86BB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963906" y="25679400"/>
                <a:ext cx="1729003" cy="3240000"/>
              </a:xfrm>
              <a:prstGeom prst="rect">
                <a:avLst/>
              </a:prstGeom>
              <a:grpFill/>
            </p:spPr>
          </p:pic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4E9FD11A-E6AA-4A5D-883B-D38B2BB888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678400" y="27533600"/>
                <a:ext cx="422304" cy="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6C484A9-EEF4-4E22-B5EC-3E99DDAFCAFB}"/>
                </a:ext>
              </a:extLst>
            </p:cNvPr>
            <p:cNvSpPr txBox="1"/>
            <p:nvPr/>
          </p:nvSpPr>
          <p:spPr>
            <a:xfrm>
              <a:off x="15073510" y="28368837"/>
              <a:ext cx="651140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sz="1000" b="1" dirty="0">
                  <a:latin typeface="Arial Narrow" panose="020B0606020202030204" pitchFamily="34" charset="0"/>
                </a:rPr>
                <a:t>CSU1(Ur)</a:t>
              </a:r>
              <a:endParaRPr lang="en-GB" sz="1000" b="1" dirty="0">
                <a:latin typeface="Arial Narrow" panose="020B0606020202030204" pitchFamily="34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68ED94B-1A25-4656-ACA6-670F6A7D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65832" y="27153326"/>
              <a:ext cx="944538" cy="1080000"/>
            </a:xfrm>
            <a:prstGeom prst="rect">
              <a:avLst/>
            </a:prstGeom>
            <a:grpFill/>
          </p:spPr>
        </p:pic>
        <p:sp>
          <p:nvSpPr>
            <p:cNvPr id="53" name="Rectangle 264">
              <a:extLst>
                <a:ext uri="{FF2B5EF4-FFF2-40B4-BE49-F238E27FC236}">
                  <a16:creationId xmlns:a16="http://schemas.microsoft.com/office/drawing/2014/main" id="{05CFCE49-E65C-4075-A655-DE37D96BC5E3}"/>
                </a:ext>
              </a:extLst>
            </p:cNvPr>
            <p:cNvSpPr/>
            <p:nvPr/>
          </p:nvSpPr>
          <p:spPr>
            <a:xfrm>
              <a:off x="14926060" y="28060017"/>
              <a:ext cx="388248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GB" sz="1000" dirty="0">
                  <a:latin typeface="Arial Narrow" panose="020B0606020202030204" pitchFamily="34" charset="0"/>
                </a:rPr>
                <a:t>[ m ]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8404653-8811-4328-970C-D79E4F2B51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727" y="3029995"/>
            <a:ext cx="1775308" cy="58688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EBF80FC-2F0D-4B92-B5F1-8932048DBF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463" y="1301806"/>
            <a:ext cx="676142" cy="90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806FAC-6177-4C44-AD3B-AA3FB7AC8F5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842" y="900068"/>
            <a:ext cx="1347920" cy="4243432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6343E15-475A-4FCC-8B14-572867AC08AB}"/>
              </a:ext>
            </a:extLst>
          </p:cNvPr>
          <p:cNvCxnSpPr>
            <a:cxnSpLocks/>
          </p:cNvCxnSpPr>
          <p:nvPr/>
        </p:nvCxnSpPr>
        <p:spPr>
          <a:xfrm>
            <a:off x="251520" y="2951910"/>
            <a:ext cx="1602569" cy="877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C681D8B4-D8EE-4AA0-A110-1426C5B2CADA}"/>
              </a:ext>
            </a:extLst>
          </p:cNvPr>
          <p:cNvSpPr txBox="1"/>
          <p:nvPr/>
        </p:nvSpPr>
        <p:spPr>
          <a:xfrm>
            <a:off x="1422739" y="212253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rial Narrow" panose="020B0606020202030204" pitchFamily="34" charset="0"/>
              </a:rPr>
              <a:t>«</a:t>
            </a:r>
            <a:r>
              <a:rPr lang="it-IT" sz="1000" dirty="0" err="1">
                <a:latin typeface="Arial Narrow" panose="020B0606020202030204" pitchFamily="34" charset="0"/>
              </a:rPr>
              <a:t>Deformed</a:t>
            </a:r>
            <a:r>
              <a:rPr lang="it-IT" sz="1000" dirty="0">
                <a:latin typeface="Arial Narrow" panose="020B0606020202030204" pitchFamily="34" charset="0"/>
              </a:rPr>
              <a:t> </a:t>
            </a:r>
            <a:r>
              <a:rPr lang="it-IT" sz="1000" dirty="0" err="1">
                <a:latin typeface="Arial Narrow" panose="020B0606020202030204" pitchFamily="34" charset="0"/>
              </a:rPr>
              <a:t>shape</a:t>
            </a:r>
            <a:r>
              <a:rPr lang="it-IT" sz="1000" dirty="0">
                <a:latin typeface="Arial Narrow" panose="020B0606020202030204" pitchFamily="34" charset="0"/>
              </a:rPr>
              <a:t> x100»</a:t>
            </a:r>
            <a:endParaRPr lang="en-GB" sz="1000" dirty="0">
              <a:latin typeface="Arial Narrow" panose="020B0606020202030204" pitchFamily="34" charset="0"/>
            </a:endParaRPr>
          </a:p>
        </p:txBody>
      </p:sp>
      <p:pic>
        <p:nvPicPr>
          <p:cNvPr id="65" name="Immagine 37">
            <a:extLst>
              <a:ext uri="{FF2B5EF4-FFF2-40B4-BE49-F238E27FC236}">
                <a16:creationId xmlns:a16="http://schemas.microsoft.com/office/drawing/2014/main" id="{80E70A31-2AEA-114E-9397-3191EBBB5DF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109" y="1342281"/>
            <a:ext cx="3001023" cy="20149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6B6245-FCF9-894B-8FE6-67D5529BF84C}"/>
              </a:ext>
            </a:extLst>
          </p:cNvPr>
          <p:cNvSpPr txBox="1"/>
          <p:nvPr/>
        </p:nvSpPr>
        <p:spPr>
          <a:xfrm>
            <a:off x="6706244" y="3472020"/>
            <a:ext cx="2304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CS </a:t>
            </a:r>
            <a:r>
              <a:rPr lang="it-IT" sz="1600" dirty="0" err="1"/>
              <a:t>Gravity</a:t>
            </a:r>
            <a:r>
              <a:rPr lang="it-IT" sz="1600" dirty="0"/>
              <a:t> </a:t>
            </a:r>
            <a:r>
              <a:rPr lang="it-IT" sz="1600" dirty="0" err="1"/>
              <a:t>support</a:t>
            </a:r>
            <a:endParaRPr lang="it-IT" sz="1600" dirty="0"/>
          </a:p>
          <a:p>
            <a:pPr algn="ctr"/>
            <a:r>
              <a:rPr lang="it-IT" sz="1600" dirty="0"/>
              <a:t>(</a:t>
            </a:r>
            <a:r>
              <a:rPr lang="it-IT" sz="1600" dirty="0" err="1"/>
              <a:t>only</a:t>
            </a:r>
            <a:r>
              <a:rPr lang="it-IT" sz="1600" dirty="0"/>
              <a:t> on </a:t>
            </a:r>
            <a:r>
              <a:rPr lang="it-IT" sz="1600" dirty="0" err="1"/>
              <a:t>lower</a:t>
            </a:r>
            <a:r>
              <a:rPr lang="it-IT" sz="1600" dirty="0"/>
              <a:t> side; </a:t>
            </a:r>
            <a:r>
              <a:rPr lang="it-IT" sz="1600" dirty="0" err="1"/>
              <a:t>attached</a:t>
            </a:r>
            <a:r>
              <a:rPr lang="it-IT" sz="1600" dirty="0"/>
              <a:t> to</a:t>
            </a:r>
            <a:r>
              <a:rPr lang="it-IT" dirty="0"/>
              <a:t> TF </a:t>
            </a:r>
            <a:r>
              <a:rPr lang="it-IT" dirty="0" err="1"/>
              <a:t>casing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4649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CS and PF support structures</a:t>
            </a:r>
          </a:p>
        </p:txBody>
      </p:sp>
      <p:pic>
        <p:nvPicPr>
          <p:cNvPr id="65" name="Immagine 37">
            <a:extLst>
              <a:ext uri="{FF2B5EF4-FFF2-40B4-BE49-F238E27FC236}">
                <a16:creationId xmlns:a16="http://schemas.microsoft.com/office/drawing/2014/main" id="{80E70A31-2AEA-114E-9397-3191EBBB5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109" y="1342281"/>
            <a:ext cx="3001023" cy="201491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6B6245-FCF9-894B-8FE6-67D5529BF84C}"/>
              </a:ext>
            </a:extLst>
          </p:cNvPr>
          <p:cNvSpPr txBox="1"/>
          <p:nvPr/>
        </p:nvSpPr>
        <p:spPr>
          <a:xfrm>
            <a:off x="6706244" y="3472020"/>
            <a:ext cx="2304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CS </a:t>
            </a:r>
            <a:r>
              <a:rPr lang="it-IT" sz="1600" dirty="0" err="1"/>
              <a:t>Gravity</a:t>
            </a:r>
            <a:r>
              <a:rPr lang="it-IT" sz="1600" dirty="0"/>
              <a:t> </a:t>
            </a:r>
            <a:r>
              <a:rPr lang="it-IT" sz="1600" dirty="0" err="1"/>
              <a:t>support</a:t>
            </a:r>
            <a:endParaRPr lang="it-IT" sz="1600" dirty="0"/>
          </a:p>
          <a:p>
            <a:pPr algn="ctr"/>
            <a:r>
              <a:rPr lang="it-IT" sz="1600" dirty="0"/>
              <a:t>(</a:t>
            </a:r>
            <a:r>
              <a:rPr lang="it-IT" sz="1600" dirty="0" err="1"/>
              <a:t>only</a:t>
            </a:r>
            <a:r>
              <a:rPr lang="it-IT" sz="1600" dirty="0"/>
              <a:t> on </a:t>
            </a:r>
            <a:r>
              <a:rPr lang="it-IT" sz="1600" dirty="0" err="1"/>
              <a:t>lower</a:t>
            </a:r>
            <a:r>
              <a:rPr lang="it-IT" sz="1600" dirty="0"/>
              <a:t> side; </a:t>
            </a:r>
            <a:r>
              <a:rPr lang="it-IT" sz="1600" dirty="0" err="1"/>
              <a:t>attached</a:t>
            </a:r>
            <a:r>
              <a:rPr lang="it-IT" sz="1600" dirty="0"/>
              <a:t> to</a:t>
            </a:r>
            <a:r>
              <a:rPr lang="it-IT" dirty="0"/>
              <a:t> TF </a:t>
            </a:r>
            <a:r>
              <a:rPr lang="it-IT" dirty="0" err="1"/>
              <a:t>casing</a:t>
            </a:r>
            <a:r>
              <a:rPr lang="it-IT" dirty="0"/>
              <a:t>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11DA795-E268-5943-AE7E-E61DADFAC5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55" y="1045876"/>
            <a:ext cx="5327005" cy="4118162"/>
          </a:xfrm>
          <a:prstGeom prst="rect">
            <a:avLst/>
          </a:prstGeom>
        </p:spPr>
      </p:pic>
      <p:sp>
        <p:nvSpPr>
          <p:cNvPr id="9" name="Segnaposto piè di pagina 3">
            <a:extLst>
              <a:ext uri="{FF2B5EF4-FFF2-40B4-BE49-F238E27FC236}">
                <a16:creationId xmlns:a16="http://schemas.microsoft.com/office/drawing/2014/main" id="{E05EA142-8EDB-5741-8D0F-1B956021AD8B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2356597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shot 2020-02-07 15.36.4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37" y="4371950"/>
            <a:ext cx="636663" cy="77155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2B35D63-F2B2-B442-95EF-D51D12BE2B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395" y="3507854"/>
            <a:ext cx="5133605" cy="16415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ACC24C-5B29-46CF-863C-7878C46AA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471" y="1076932"/>
            <a:ext cx="2076174" cy="1482981"/>
          </a:xfrm>
          <a:prstGeom prst="rect">
            <a:avLst/>
          </a:prstGeom>
        </p:spPr>
      </p:pic>
      <p:sp>
        <p:nvSpPr>
          <p:cNvPr id="26" name="Segnaposto piè di pagina 3"/>
          <p:cNvSpPr txBox="1">
            <a:spLocks/>
          </p:cNvSpPr>
          <p:nvPr/>
        </p:nvSpPr>
        <p:spPr>
          <a:xfrm>
            <a:off x="2195736" y="4803998"/>
            <a:ext cx="5544616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Poloidal</a:t>
            </a:r>
            <a:r>
              <a:rPr lang="en-US" sz="3200" dirty="0"/>
              <a:t> Field Coils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5496" y="895821"/>
            <a:ext cx="2213718" cy="3766307"/>
            <a:chOff x="75559" y="895821"/>
            <a:chExt cx="2213718" cy="376630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3103" y="987574"/>
              <a:ext cx="2076174" cy="3674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CasellaDiTesto 4"/>
            <p:cNvSpPr txBox="1"/>
            <p:nvPr/>
          </p:nvSpPr>
          <p:spPr>
            <a:xfrm>
              <a:off x="685972" y="89582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0000"/>
                  </a:solidFill>
                </a:rPr>
                <a:t>PF1</a:t>
              </a:r>
            </a:p>
          </p:txBody>
        </p:sp>
        <p:sp>
          <p:nvSpPr>
            <p:cNvPr id="18" name="CasellaDiTesto 8"/>
            <p:cNvSpPr txBox="1"/>
            <p:nvPr/>
          </p:nvSpPr>
          <p:spPr>
            <a:xfrm>
              <a:off x="1493797" y="1327869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0000"/>
                  </a:solidFill>
                </a:rPr>
                <a:t>PF2</a:t>
              </a:r>
            </a:p>
          </p:txBody>
        </p:sp>
        <p:sp>
          <p:nvSpPr>
            <p:cNvPr id="19" name="CasellaDiTesto 9"/>
            <p:cNvSpPr txBox="1"/>
            <p:nvPr/>
          </p:nvSpPr>
          <p:spPr>
            <a:xfrm>
              <a:off x="1637813" y="228371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0000"/>
                  </a:solidFill>
                </a:rPr>
                <a:t>PF3</a:t>
              </a:r>
            </a:p>
          </p:txBody>
        </p:sp>
        <p:sp>
          <p:nvSpPr>
            <p:cNvPr id="20" name="CasellaDiTesto 10"/>
            <p:cNvSpPr txBox="1"/>
            <p:nvPr/>
          </p:nvSpPr>
          <p:spPr>
            <a:xfrm>
              <a:off x="1709821" y="3416101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PF4</a:t>
              </a:r>
            </a:p>
          </p:txBody>
        </p:sp>
        <p:sp>
          <p:nvSpPr>
            <p:cNvPr id="21" name="CasellaDiTesto 11"/>
            <p:cNvSpPr txBox="1"/>
            <p:nvPr/>
          </p:nvSpPr>
          <p:spPr>
            <a:xfrm>
              <a:off x="507607" y="4299942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0000"/>
                  </a:solidFill>
                </a:rPr>
                <a:t>PF5</a:t>
              </a:r>
            </a:p>
          </p:txBody>
        </p:sp>
        <p:sp>
          <p:nvSpPr>
            <p:cNvPr id="22" name="CasellaDiTesto 12"/>
            <p:cNvSpPr txBox="1"/>
            <p:nvPr/>
          </p:nvSpPr>
          <p:spPr>
            <a:xfrm>
              <a:off x="75559" y="408391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000000"/>
                  </a:solidFill>
                </a:rPr>
                <a:t>PF6</a:t>
              </a:r>
            </a:p>
          </p:txBody>
        </p:sp>
      </p:grpSp>
      <p:graphicFrame>
        <p:nvGraphicFramePr>
          <p:cNvPr id="37" name="Tabella 2">
            <a:extLst>
              <a:ext uri="{FF2B5EF4-FFF2-40B4-BE49-F238E27FC236}">
                <a16:creationId xmlns:a16="http://schemas.microsoft.com/office/drawing/2014/main" id="{6C692407-9258-46CD-B6AB-3196666A6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35951"/>
              </p:ext>
            </p:extLst>
          </p:nvPr>
        </p:nvGraphicFramePr>
        <p:xfrm>
          <a:off x="2147043" y="759869"/>
          <a:ext cx="4729213" cy="4343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806105316"/>
                    </a:ext>
                  </a:extLst>
                </a:gridCol>
                <a:gridCol w="1056805">
                  <a:extLst>
                    <a:ext uri="{9D8B030D-6E8A-4147-A177-3AD203B41FA5}">
                      <a16:colId xmlns:a16="http://schemas.microsoft.com/office/drawing/2014/main" val="285706738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84803566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260562059"/>
                    </a:ext>
                  </a:extLst>
                </a:gridCol>
              </a:tblGrid>
              <a:tr h="1974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</a:rPr>
                        <a:t>COIL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</a:rPr>
                        <a:t>PF1/6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</a:rPr>
                        <a:t>PF2/5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</a:rPr>
                        <a:t>PF3/4</a:t>
                      </a:r>
                      <a:endParaRPr lang="it-IT" sz="14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512302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 err="1">
                          <a:effectLst/>
                        </a:rPr>
                        <a:t>Bmax</a:t>
                      </a:r>
                      <a:r>
                        <a:rPr lang="it-IT" sz="1200" b="0" dirty="0">
                          <a:effectLst/>
                        </a:rPr>
                        <a:t> (T)</a:t>
                      </a:r>
                      <a:endParaRPr lang="it-IT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4.4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5.4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763895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</a:rPr>
                        <a:t># turns (</a:t>
                      </a:r>
                      <a:r>
                        <a:rPr lang="it-IT" sz="1200" b="0" dirty="0" err="1">
                          <a:effectLst/>
                        </a:rPr>
                        <a:t>radial</a:t>
                      </a:r>
                      <a:r>
                        <a:rPr lang="it-IT" sz="1200" b="0" dirty="0">
                          <a:effectLst/>
                        </a:rPr>
                        <a:t> </a:t>
                      </a:r>
                      <a:r>
                        <a:rPr lang="it-IT" sz="1200" b="0" baseline="0" dirty="0">
                          <a:effectLst/>
                        </a:rPr>
                        <a:t>x </a:t>
                      </a:r>
                      <a:r>
                        <a:rPr lang="it-IT" sz="1200" b="0" baseline="0" dirty="0" err="1">
                          <a:effectLst/>
                        </a:rPr>
                        <a:t>vertical</a:t>
                      </a:r>
                      <a:r>
                        <a:rPr lang="it-IT" sz="1200" b="0" baseline="0" dirty="0">
                          <a:effectLst/>
                        </a:rPr>
                        <a:t>)</a:t>
                      </a:r>
                      <a:endParaRPr lang="it-IT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20 x 18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10 x 16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14 x 14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151876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 err="1">
                          <a:effectLst/>
                        </a:rPr>
                        <a:t>I</a:t>
                      </a:r>
                      <a:r>
                        <a:rPr lang="it-IT" sz="1200" b="0" baseline="-25000" dirty="0" err="1">
                          <a:effectLst/>
                        </a:rPr>
                        <a:t>op</a:t>
                      </a:r>
                      <a:r>
                        <a:rPr lang="it-IT" sz="1200" b="0" dirty="0">
                          <a:effectLst/>
                        </a:rPr>
                        <a:t> </a:t>
                      </a:r>
                      <a:r>
                        <a:rPr lang="it-IT" sz="1200" b="0" dirty="0" err="1">
                          <a:effectLst/>
                        </a:rPr>
                        <a:t>max</a:t>
                      </a:r>
                      <a:r>
                        <a:rPr lang="it-IT" sz="1200" b="0" dirty="0">
                          <a:effectLst/>
                        </a:rPr>
                        <a:t>  (</a:t>
                      </a:r>
                      <a:r>
                        <a:rPr lang="it-IT" sz="1200" b="0" dirty="0" err="1">
                          <a:effectLst/>
                        </a:rPr>
                        <a:t>kA</a:t>
                      </a:r>
                      <a:r>
                        <a:rPr lang="it-IT" sz="1200" b="0" dirty="0">
                          <a:effectLst/>
                        </a:rPr>
                        <a:t>)</a:t>
                      </a:r>
                      <a:endParaRPr lang="it-IT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28.3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27.1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28.6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24139006"/>
                  </a:ext>
                </a:extLst>
              </a:tr>
              <a:tr h="29076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 err="1">
                          <a:effectLst/>
                        </a:rPr>
                        <a:t>ΔT</a:t>
                      </a:r>
                      <a:r>
                        <a:rPr lang="it-IT" sz="1200" b="0" baseline="-25000" dirty="0" err="1">
                          <a:effectLst/>
                        </a:rPr>
                        <a:t>margin</a:t>
                      </a:r>
                      <a:r>
                        <a:rPr lang="it-IT" sz="1200" b="0" baseline="-25000" dirty="0">
                          <a:effectLst/>
                        </a:rPr>
                        <a:t> </a:t>
                      </a:r>
                      <a:r>
                        <a:rPr lang="it-IT" sz="1200" b="0" dirty="0">
                          <a:effectLst/>
                        </a:rPr>
                        <a:t>(T</a:t>
                      </a:r>
                      <a:r>
                        <a:rPr lang="it-IT" sz="1200" b="0" baseline="-25000" dirty="0">
                          <a:effectLst/>
                        </a:rPr>
                        <a:t>op</a:t>
                      </a:r>
                      <a:r>
                        <a:rPr lang="it-IT" sz="1200" b="0" dirty="0">
                          <a:effectLst/>
                        </a:rPr>
                        <a:t>: 4.5K)</a:t>
                      </a:r>
                      <a:endParaRPr lang="it-IT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</a:rPr>
                        <a:t>1.8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1.8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1.7</a:t>
                      </a:r>
                      <a:endParaRPr lang="it-IT" sz="12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466814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kern="1200" dirty="0" err="1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Hydraulic</a:t>
                      </a: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it-IT" sz="1200" b="0" kern="1200" dirty="0" err="1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length</a:t>
                      </a:r>
                      <a:r>
                        <a:rPr lang="it-IT" sz="1200" b="0" kern="120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 (m)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178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193</a:t>
                      </a: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381</a:t>
                      </a: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86887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Calibri"/>
                          <a:cs typeface="Calibri"/>
                        </a:rPr>
                        <a:t>L (H)</a:t>
                      </a: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0.454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cs typeface="Calibri"/>
                        </a:rPr>
                        <a:t>0.298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cs typeface="Calibri"/>
                        </a:rPr>
                        <a:t>0.690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3429833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V</a:t>
                      </a:r>
                      <a:r>
                        <a:rPr lang="it-IT" sz="1200" b="0" baseline="-2500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max</a:t>
                      </a:r>
                      <a:r>
                        <a:rPr lang="it-IT" sz="1200" b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(V)</a:t>
                      </a:r>
                      <a:endParaRPr lang="it-IT" sz="1200" b="0" baseline="-250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2150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1350</a:t>
                      </a: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200" kern="120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3290</a:t>
                      </a:r>
                      <a:endParaRPr lang="it-IT" sz="12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1133775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Calibri"/>
                          <a:cs typeface="Calibri"/>
                        </a:rPr>
                        <a:t>Weight (ton)</a:t>
                      </a: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15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16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28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743508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Calibri"/>
                          <a:cs typeface="Calibri"/>
                        </a:rPr>
                        <a:t>Delay / </a:t>
                      </a:r>
                      <a:r>
                        <a:rPr lang="it-IT" sz="1200" b="0" dirty="0" err="1">
                          <a:effectLst/>
                          <a:latin typeface="Calibri"/>
                          <a:cs typeface="Calibri"/>
                        </a:rPr>
                        <a:t>discharge</a:t>
                      </a:r>
                      <a:r>
                        <a:rPr lang="it-IT" sz="1200" b="0" dirty="0">
                          <a:effectLst/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sz="1200" b="0" dirty="0" err="1">
                          <a:effectLst/>
                          <a:latin typeface="Calibri"/>
                          <a:cs typeface="Calibri"/>
                        </a:rPr>
                        <a:t>const</a:t>
                      </a:r>
                      <a:r>
                        <a:rPr lang="it-IT" sz="1200" b="0" dirty="0">
                          <a:effectLst/>
                          <a:latin typeface="Calibri"/>
                          <a:cs typeface="Calibri"/>
                        </a:rPr>
                        <a:t>.</a:t>
                      </a: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1.5 </a:t>
                      </a:r>
                      <a:r>
                        <a:rPr lang="it-IT" sz="1200" dirty="0" err="1">
                          <a:effectLst/>
                          <a:latin typeface="Calibri"/>
                          <a:cs typeface="Calibri"/>
                        </a:rPr>
                        <a:t>s</a:t>
                      </a:r>
                      <a:r>
                        <a:rPr lang="it-IT" sz="1200" dirty="0">
                          <a:effectLst/>
                          <a:latin typeface="Calibri"/>
                          <a:cs typeface="Calibri"/>
                        </a:rPr>
                        <a:t> / 6 </a:t>
                      </a:r>
                      <a:r>
                        <a:rPr lang="it-IT" sz="1200" dirty="0" err="1">
                          <a:effectLst/>
                          <a:latin typeface="Calibri"/>
                          <a:cs typeface="Calibri"/>
                        </a:rPr>
                        <a:t>s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6605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CICC </a:t>
                      </a:r>
                      <a:r>
                        <a:rPr lang="it-IT" sz="1200" b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dimensions</a:t>
                      </a:r>
                      <a:r>
                        <a:rPr lang="it-IT" sz="12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(mm)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23.4 x 28.3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26.4 x 27.7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26.4</a:t>
                      </a:r>
                      <a:r>
                        <a:rPr lang="it-IT" sz="1200" baseline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x 27.7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Jacket</a:t>
                      </a:r>
                      <a:r>
                        <a:rPr lang="it-IT" sz="12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it-IT" sz="1200" b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thickness</a:t>
                      </a:r>
                      <a:r>
                        <a:rPr lang="it-IT" sz="12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(mm)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3.0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3.0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3.0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it-IT" sz="1200" b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Central </a:t>
                      </a:r>
                      <a:r>
                        <a:rPr lang="it-IT" sz="1200" b="0" baseline="0" dirty="0" err="1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channel</a:t>
                      </a:r>
                      <a:r>
                        <a:rPr lang="it-IT" sz="1200" b="0" baseline="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(in/out)</a:t>
                      </a: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5 / 7 mm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5 / 7 mm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5 / 7 mm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</a:rPr>
                        <a:t># SC / Cu strands; 0.82 mm</a:t>
                      </a:r>
                      <a:endParaRPr lang="it-IT" sz="1200" b="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180 </a:t>
                      </a:r>
                      <a:r>
                        <a:rPr lang="it-IT" sz="1200" i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(Nb</a:t>
                      </a:r>
                      <a:r>
                        <a:rPr lang="it-IT" sz="1200" i="1" baseline="-25000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3</a:t>
                      </a:r>
                      <a:r>
                        <a:rPr lang="it-IT" sz="1200" i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Sn)</a:t>
                      </a:r>
                      <a:r>
                        <a:rPr lang="it-IT" sz="1200" dirty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/ 216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162 </a:t>
                      </a:r>
                      <a:r>
                        <a:rPr lang="it-IT" sz="1200" i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(NbTi)</a:t>
                      </a: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/ 324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324 </a:t>
                      </a:r>
                      <a:r>
                        <a:rPr lang="it-IT" sz="1200" i="1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(NbTi)</a:t>
                      </a:r>
                      <a:r>
                        <a:rPr lang="it-IT" sz="120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it-IT" sz="1200" baseline="0"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/ 162</a:t>
                      </a: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it-IT" sz="1200" b="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3" name="Immagine 3">
            <a:extLst>
              <a:ext uri="{FF2B5EF4-FFF2-40B4-BE49-F238E27FC236}">
                <a16:creationId xmlns:a16="http://schemas.microsoft.com/office/drawing/2014/main" id="{8AFEED97-19D8-4293-8A11-323891BC65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917" y="4057029"/>
            <a:ext cx="939347" cy="1055446"/>
          </a:xfrm>
          <a:prstGeom prst="rect">
            <a:avLst/>
          </a:prstGeom>
        </p:spPr>
      </p:pic>
      <p:pic>
        <p:nvPicPr>
          <p:cNvPr id="35" name="Immagine 38">
            <a:extLst>
              <a:ext uri="{FF2B5EF4-FFF2-40B4-BE49-F238E27FC236}">
                <a16:creationId xmlns:a16="http://schemas.microsoft.com/office/drawing/2014/main" id="{05366892-A1A9-4F57-861C-BBF3E1E432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4083918"/>
            <a:ext cx="941478" cy="1019119"/>
          </a:xfrm>
          <a:prstGeom prst="rect">
            <a:avLst/>
          </a:prstGeom>
        </p:spPr>
      </p:pic>
      <p:sp>
        <p:nvSpPr>
          <p:cNvPr id="23" name="CasellaDiTesto 8"/>
          <p:cNvSpPr txBox="1"/>
          <p:nvPr/>
        </p:nvSpPr>
        <p:spPr>
          <a:xfrm>
            <a:off x="7020272" y="2471556"/>
            <a:ext cx="2076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0000"/>
                </a:solidFill>
              </a:rPr>
              <a:t>PF Double or Quadri-pancake </a:t>
            </a:r>
            <a:r>
              <a:rPr lang="it-IT" sz="1400" b="1" dirty="0" err="1">
                <a:solidFill>
                  <a:srgbClr val="000000"/>
                </a:solidFill>
              </a:rPr>
              <a:t>winding</a:t>
            </a:r>
            <a:r>
              <a:rPr lang="it-IT" sz="1400" b="1" dirty="0">
                <a:solidFill>
                  <a:srgbClr val="000000"/>
                </a:solidFill>
              </a:rPr>
              <a:t> and joint (</a:t>
            </a:r>
            <a:r>
              <a:rPr lang="it-IT" sz="1400" b="1" dirty="0" err="1">
                <a:solidFill>
                  <a:srgbClr val="000000"/>
                </a:solidFill>
              </a:rPr>
              <a:t>praying</a:t>
            </a:r>
            <a:r>
              <a:rPr lang="it-IT" sz="1400" b="1" dirty="0">
                <a:solidFill>
                  <a:srgbClr val="000000"/>
                </a:solidFill>
              </a:rPr>
              <a:t> or </a:t>
            </a:r>
            <a:r>
              <a:rPr lang="it-IT" sz="1400" b="1" dirty="0" err="1">
                <a:solidFill>
                  <a:srgbClr val="000000"/>
                </a:solidFill>
              </a:rPr>
              <a:t>shaking</a:t>
            </a:r>
            <a:r>
              <a:rPr lang="it-IT" sz="1400" b="1" dirty="0">
                <a:solidFill>
                  <a:srgbClr val="000000"/>
                </a:solidFill>
              </a:rPr>
              <a:t> hands) boxes</a:t>
            </a:r>
          </a:p>
        </p:txBody>
      </p:sp>
      <p:sp>
        <p:nvSpPr>
          <p:cNvPr id="24" name="Rettangolo con angoli arrotondati 3">
            <a:extLst>
              <a:ext uri="{FF2B5EF4-FFF2-40B4-BE49-F238E27FC236}">
                <a16:creationId xmlns:a16="http://schemas.microsoft.com/office/drawing/2014/main" id="{F55D5CFF-5609-4333-9B59-B77B7FAEEA59}"/>
              </a:ext>
            </a:extLst>
          </p:cNvPr>
          <p:cNvSpPr/>
          <p:nvPr/>
        </p:nvSpPr>
        <p:spPr>
          <a:xfrm>
            <a:off x="3779912" y="987574"/>
            <a:ext cx="3104081" cy="21602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8">
            <a:extLst>
              <a:ext uri="{FF2B5EF4-FFF2-40B4-BE49-F238E27FC236}">
                <a16:creationId xmlns:a16="http://schemas.microsoft.com/office/drawing/2014/main" id="{536FF1DB-C851-6746-8009-46A085586902}"/>
              </a:ext>
            </a:extLst>
          </p:cNvPr>
          <p:cNvSpPr txBox="1"/>
          <p:nvPr/>
        </p:nvSpPr>
        <p:spPr>
          <a:xfrm>
            <a:off x="7020272" y="3795886"/>
            <a:ext cx="103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0000"/>
                </a:solidFill>
              </a:rPr>
              <a:t>DP </a:t>
            </a:r>
            <a:r>
              <a:rPr lang="it-IT" sz="1400" b="1" dirty="0" err="1">
                <a:solidFill>
                  <a:srgbClr val="000000"/>
                </a:solidFill>
              </a:rPr>
              <a:t>winding</a:t>
            </a:r>
            <a:r>
              <a:rPr lang="it-IT" sz="1400" b="1" dirty="0">
                <a:solidFill>
                  <a:srgbClr val="000000"/>
                </a:solidFill>
              </a:rPr>
              <a:t> for PF2 to 5</a:t>
            </a:r>
          </a:p>
        </p:txBody>
      </p:sp>
    </p:spTree>
    <p:extLst>
      <p:ext uri="{BB962C8B-B14F-4D97-AF65-F5344CB8AC3E}">
        <p14:creationId xmlns:p14="http://schemas.microsoft.com/office/powerpoint/2010/main" val="347586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Poloidal</a:t>
            </a:r>
            <a:r>
              <a:rPr lang="en-US" sz="3200" dirty="0"/>
              <a:t> Field Coils - analyses</a:t>
            </a:r>
          </a:p>
        </p:txBody>
      </p:sp>
      <p:pic>
        <p:nvPicPr>
          <p:cNvPr id="25" name="Picture 24" descr="Screenshot 2020-02-07 15.36.4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37" y="4371950"/>
            <a:ext cx="636663" cy="771550"/>
          </a:xfrm>
          <a:prstGeom prst="rect">
            <a:avLst/>
          </a:prstGeom>
        </p:spPr>
      </p:pic>
      <p:pic>
        <p:nvPicPr>
          <p:cNvPr id="13" name="Immagine 24">
            <a:extLst>
              <a:ext uri="{FF2B5EF4-FFF2-40B4-BE49-F238E27FC236}">
                <a16:creationId xmlns:a16="http://schemas.microsoft.com/office/drawing/2014/main" id="{16B4EA5D-A1CE-4B0F-8E4C-13695FB887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606" y="1333309"/>
            <a:ext cx="3554373" cy="17827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9648" y="907434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3D global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0085" y="976988"/>
            <a:ext cx="200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Fatigue assessment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7240" y="771470"/>
            <a:ext cx="20014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Thermal-Hydraulics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81915"/>
            <a:ext cx="809785" cy="653511"/>
          </a:xfrm>
          <a:prstGeom prst="rect">
            <a:avLst/>
          </a:prstGeom>
        </p:spPr>
      </p:pic>
      <p:grpSp>
        <p:nvGrpSpPr>
          <p:cNvPr id="18" name="Gruppo 71">
            <a:extLst>
              <a:ext uri="{FF2B5EF4-FFF2-40B4-BE49-F238E27FC236}">
                <a16:creationId xmlns:a16="http://schemas.microsoft.com/office/drawing/2014/main" id="{71DA3883-721A-448C-B94B-53189BE843AE}"/>
              </a:ext>
            </a:extLst>
          </p:cNvPr>
          <p:cNvGrpSpPr/>
          <p:nvPr/>
        </p:nvGrpSpPr>
        <p:grpSpPr>
          <a:xfrm>
            <a:off x="6339477" y="1117775"/>
            <a:ext cx="2700705" cy="3203489"/>
            <a:chOff x="2407764" y="21548013"/>
            <a:chExt cx="2700705" cy="3203489"/>
          </a:xfrm>
        </p:grpSpPr>
        <p:grpSp>
          <p:nvGrpSpPr>
            <p:cNvPr id="19" name="Gruppo 67">
              <a:extLst>
                <a:ext uri="{FF2B5EF4-FFF2-40B4-BE49-F238E27FC236}">
                  <a16:creationId xmlns:a16="http://schemas.microsoft.com/office/drawing/2014/main" id="{0A3BC1EE-AEF7-4A23-983B-0490E2CD81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07764" y="21548013"/>
              <a:ext cx="2205876" cy="1645771"/>
              <a:chOff x="5884329" y="21760772"/>
              <a:chExt cx="2705538" cy="2018561"/>
            </a:xfrm>
          </p:grpSpPr>
          <p:sp>
            <p:nvSpPr>
              <p:cNvPr id="21" name="Rectangle 25">
                <a:extLst>
                  <a:ext uri="{FF2B5EF4-FFF2-40B4-BE49-F238E27FC236}">
                    <a16:creationId xmlns:a16="http://schemas.microsoft.com/office/drawing/2014/main" id="{670EB678-D8BD-40B1-9EFA-C5A29A137D80}"/>
                  </a:ext>
                </a:extLst>
              </p:cNvPr>
              <p:cNvSpPr/>
              <p:nvPr/>
            </p:nvSpPr>
            <p:spPr>
              <a:xfrm rot="2201802">
                <a:off x="6535278" y="22705028"/>
                <a:ext cx="315067" cy="139721"/>
              </a:xfrm>
              <a:prstGeom prst="rect">
                <a:avLst/>
              </a:prstGeom>
              <a:solidFill>
                <a:srgbClr val="66FFFF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706715A-4A1A-4E09-A851-75BBA52FC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2872" y="21989772"/>
                <a:ext cx="1105468" cy="1324635"/>
              </a:xfrm>
              <a:prstGeom prst="rect">
                <a:avLst/>
              </a:prstGeom>
            </p:spPr>
          </p:pic>
          <p:sp>
            <p:nvSpPr>
              <p:cNvPr id="23" name="Arrow: Left-Right 6">
                <a:extLst>
                  <a:ext uri="{FF2B5EF4-FFF2-40B4-BE49-F238E27FC236}">
                    <a16:creationId xmlns:a16="http://schemas.microsoft.com/office/drawing/2014/main" id="{13BECB05-5966-49F8-A991-7EFA43CAD490}"/>
                  </a:ext>
                </a:extLst>
              </p:cNvPr>
              <p:cNvSpPr/>
              <p:nvPr/>
            </p:nvSpPr>
            <p:spPr>
              <a:xfrm>
                <a:off x="7202963" y="22258257"/>
                <a:ext cx="294331" cy="226169"/>
              </a:xfrm>
              <a:prstGeom prst="leftRightArrow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" name="Arrow: Left-Right 7">
                <a:extLst>
                  <a:ext uri="{FF2B5EF4-FFF2-40B4-BE49-F238E27FC236}">
                    <a16:creationId xmlns:a16="http://schemas.microsoft.com/office/drawing/2014/main" id="{CF81E051-16BE-407C-90F0-1FA5BE097B4C}"/>
                  </a:ext>
                </a:extLst>
              </p:cNvPr>
              <p:cNvSpPr/>
              <p:nvPr/>
            </p:nvSpPr>
            <p:spPr>
              <a:xfrm rot="16200000">
                <a:off x="7485121" y="22613809"/>
                <a:ext cx="494965" cy="134493"/>
              </a:xfrm>
              <a:prstGeom prst="leftRightArrow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858B6BB2-C095-4685-B64A-050C8A17A8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21792" y="22994527"/>
                <a:ext cx="1668075" cy="39982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900" b="1" dirty="0">
                    <a:latin typeface="Century Gothic" panose="020B0502020202020204" pitchFamily="34" charset="0"/>
                  </a:rPr>
                  <a:t>Inter-pancake</a:t>
                </a:r>
                <a:endParaRPr lang="en-US" sz="90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D4651857-2B7E-4531-B20F-B4526D58DC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4455" y="21990070"/>
                <a:ext cx="1440159" cy="443504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050" b="1" dirty="0">
                    <a:latin typeface="Century Gothic" panose="020B0502020202020204" pitchFamily="34" charset="0"/>
                  </a:rPr>
                  <a:t>Inter-turn</a:t>
                </a:r>
                <a:endParaRPr lang="en-US" sz="1050" b="1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Arrow: Striped Right 21">
                <a:extLst>
                  <a:ext uri="{FF2B5EF4-FFF2-40B4-BE49-F238E27FC236}">
                    <a16:creationId xmlns:a16="http://schemas.microsoft.com/office/drawing/2014/main" id="{6BBC35FD-62F8-44DC-A349-123529E3F7D1}"/>
                  </a:ext>
                </a:extLst>
              </p:cNvPr>
              <p:cNvSpPr/>
              <p:nvPr/>
            </p:nvSpPr>
            <p:spPr>
              <a:xfrm rot="19201442">
                <a:off x="6518826" y="22377983"/>
                <a:ext cx="483272" cy="296040"/>
              </a:xfrm>
              <a:prstGeom prst="stripedRightArrow">
                <a:avLst>
                  <a:gd name="adj1" fmla="val 47998"/>
                  <a:gd name="adj2" fmla="val 95042"/>
                </a:avLst>
              </a:prstGeom>
              <a:solidFill>
                <a:srgbClr val="66FFFF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" name="TextBox 23">
                <a:extLst>
                  <a:ext uri="{FF2B5EF4-FFF2-40B4-BE49-F238E27FC236}">
                    <a16:creationId xmlns:a16="http://schemas.microsoft.com/office/drawing/2014/main" id="{EFDA9EC6-3EFD-48AB-9319-01891169286F}"/>
                  </a:ext>
                </a:extLst>
              </p:cNvPr>
              <p:cNvSpPr txBox="1"/>
              <p:nvPr/>
            </p:nvSpPr>
            <p:spPr>
              <a:xfrm>
                <a:off x="5998903" y="23364092"/>
                <a:ext cx="1733701" cy="415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entury Gothic" panose="020B0502020202020204" pitchFamily="34" charset="0"/>
                  </a:rPr>
                  <a:t>counter-current He flow in adjacent pancakes</a:t>
                </a:r>
              </a:p>
            </p:txBody>
          </p:sp>
          <p:sp>
            <p:nvSpPr>
              <p:cNvPr id="37" name="Arrow: Striped Right 26">
                <a:extLst>
                  <a:ext uri="{FF2B5EF4-FFF2-40B4-BE49-F238E27FC236}">
                    <a16:creationId xmlns:a16="http://schemas.microsoft.com/office/drawing/2014/main" id="{83903FB9-FA81-4673-8E78-C02F10EE8C6F}"/>
                  </a:ext>
                </a:extLst>
              </p:cNvPr>
              <p:cNvSpPr/>
              <p:nvPr/>
            </p:nvSpPr>
            <p:spPr>
              <a:xfrm>
                <a:off x="6129978" y="22553506"/>
                <a:ext cx="505727" cy="272422"/>
              </a:xfrm>
              <a:prstGeom prst="stripedRightArrow">
                <a:avLst>
                  <a:gd name="adj1" fmla="val 47998"/>
                  <a:gd name="adj2" fmla="val 95042"/>
                </a:avLst>
              </a:prstGeom>
              <a:solidFill>
                <a:srgbClr val="66FFFF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9" name="TextBox 27">
                <a:extLst>
                  <a:ext uri="{FF2B5EF4-FFF2-40B4-BE49-F238E27FC236}">
                    <a16:creationId xmlns:a16="http://schemas.microsoft.com/office/drawing/2014/main" id="{449382EC-ADC5-460A-AC8E-15CE24C83ABB}"/>
                  </a:ext>
                </a:extLst>
              </p:cNvPr>
              <p:cNvSpPr txBox="1"/>
              <p:nvPr/>
            </p:nvSpPr>
            <p:spPr>
              <a:xfrm>
                <a:off x="5884329" y="21760772"/>
                <a:ext cx="1013954" cy="79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accent5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common He inlet for each DP at coil bore</a:t>
                </a:r>
              </a:p>
            </p:txBody>
          </p:sp>
          <p:sp>
            <p:nvSpPr>
              <p:cNvPr id="40" name="Arrow: Notched Right 28">
                <a:extLst>
                  <a:ext uri="{FF2B5EF4-FFF2-40B4-BE49-F238E27FC236}">
                    <a16:creationId xmlns:a16="http://schemas.microsoft.com/office/drawing/2014/main" id="{5A998680-A1CA-4949-AE79-1A9933DC7313}"/>
                  </a:ext>
                </a:extLst>
              </p:cNvPr>
              <p:cNvSpPr/>
              <p:nvPr/>
            </p:nvSpPr>
            <p:spPr>
              <a:xfrm rot="5400000">
                <a:off x="6312222" y="23010035"/>
                <a:ext cx="418646" cy="272352"/>
              </a:xfrm>
              <a:prstGeom prst="notch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289B3326-68EF-493B-A57F-7388C901B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7271" y="23189113"/>
              <a:ext cx="2061198" cy="1562389"/>
            </a:xfrm>
            <a:prstGeom prst="rect">
              <a:avLst/>
            </a:prstGeom>
          </p:spPr>
        </p:pic>
      </p:grpSp>
      <p:sp>
        <p:nvSpPr>
          <p:cNvPr id="41" name="Arrow: Striped Right 22">
            <a:extLst>
              <a:ext uri="{FF2B5EF4-FFF2-40B4-BE49-F238E27FC236}">
                <a16:creationId xmlns:a16="http://schemas.microsoft.com/office/drawing/2014/main" id="{48498CA3-615C-413C-A89F-F9FEAB228124}"/>
              </a:ext>
            </a:extLst>
          </p:cNvPr>
          <p:cNvSpPr/>
          <p:nvPr/>
        </p:nvSpPr>
        <p:spPr>
          <a:xfrm rot="2153332">
            <a:off x="7064572" y="2140665"/>
            <a:ext cx="214878" cy="168028"/>
          </a:xfrm>
          <a:prstGeom prst="stripedRightArrow">
            <a:avLst>
              <a:gd name="adj1" fmla="val 47998"/>
              <a:gd name="adj2" fmla="val 95042"/>
            </a:avLst>
          </a:prstGeom>
          <a:solidFill>
            <a:srgbClr val="66FFFF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241393" y="4418087"/>
            <a:ext cx="2831097" cy="6924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Target ∆T</a:t>
            </a:r>
            <a:r>
              <a:rPr lang="it-IT" sz="1400" baseline="-25000" dirty="0">
                <a:solidFill>
                  <a:schemeClr val="accent5">
                    <a:lumMod val="75000"/>
                  </a:schemeClr>
                </a:solidFill>
              </a:rPr>
              <a:t>margin</a:t>
            </a:r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 &gt; 1.7K</a:t>
            </a:r>
          </a:p>
          <a:p>
            <a:pPr algn="ctr"/>
            <a:r>
              <a:rPr lang="it-IT" sz="1400" dirty="0">
                <a:solidFill>
                  <a:schemeClr val="accent5">
                    <a:lumMod val="75000"/>
                  </a:schemeClr>
                </a:solidFill>
              </a:rPr>
              <a:t>is reached in each coil 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</a:rPr>
              <a:t>(AC losses values still to be experimentally verified)</a:t>
            </a:r>
          </a:p>
        </p:txBody>
      </p:sp>
      <p:pic>
        <p:nvPicPr>
          <p:cNvPr id="43" name="Immagine 6">
            <a:extLst>
              <a:ext uri="{FF2B5EF4-FFF2-40B4-BE49-F238E27FC236}">
                <a16:creationId xmlns:a16="http://schemas.microsoft.com/office/drawing/2014/main" id="{61E57448-27CB-443B-94D7-31F946199F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367" y="1208326"/>
            <a:ext cx="2167158" cy="2088232"/>
          </a:xfrm>
          <a:prstGeom prst="rect">
            <a:avLst/>
          </a:prstGeom>
        </p:spPr>
      </p:pic>
      <p:pic>
        <p:nvPicPr>
          <p:cNvPr id="44" name="Immagine 6">
            <a:extLst>
              <a:ext uri="{FF2B5EF4-FFF2-40B4-BE49-F238E27FC236}">
                <a16:creationId xmlns:a16="http://schemas.microsoft.com/office/drawing/2014/main" id="{61E57448-27CB-443B-94D7-31F946199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85" y="1120631"/>
            <a:ext cx="815984" cy="202718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07DEA7D-5E23-4CF9-87C1-B316408E7C7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55" y="3006400"/>
            <a:ext cx="1691772" cy="17718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08E5DE-ABC3-4AFD-A937-E2D6A19E4D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65" y="3351036"/>
            <a:ext cx="693700" cy="136342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B915FF1-1D94-4851-BB29-49AD7D2B12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813" y="3341974"/>
            <a:ext cx="1579216" cy="139041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7DA2A33-B8A3-4FF3-8456-D1EA21E32CE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706" y="3314338"/>
            <a:ext cx="1236366" cy="1338943"/>
          </a:xfrm>
          <a:prstGeom prst="rect">
            <a:avLst/>
          </a:prstGeom>
        </p:spPr>
      </p:pic>
      <p:sp>
        <p:nvSpPr>
          <p:cNvPr id="34" name="Segnaposto piè di pagina 3">
            <a:extLst>
              <a:ext uri="{FF2B5EF4-FFF2-40B4-BE49-F238E27FC236}">
                <a16:creationId xmlns:a16="http://schemas.microsoft.com/office/drawing/2014/main" id="{504C1653-9514-BD47-B8FF-F23F6EDD42BE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236369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CS HTS Insert Coil</a:t>
            </a:r>
          </a:p>
        </p:txBody>
      </p:sp>
      <p:pic>
        <p:nvPicPr>
          <p:cNvPr id="7" name="Picture 6" descr="6 copi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236" y="2972639"/>
            <a:ext cx="2167738" cy="2031187"/>
          </a:xfrm>
          <a:prstGeom prst="rect">
            <a:avLst/>
          </a:prstGeom>
        </p:spPr>
      </p:pic>
      <p:pic>
        <p:nvPicPr>
          <p:cNvPr id="8" name="Picture 7" descr="5 copi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464" y="1314019"/>
            <a:ext cx="1667217" cy="3850019"/>
          </a:xfrm>
          <a:prstGeom prst="rect">
            <a:avLst/>
          </a:prstGeom>
        </p:spPr>
      </p:pic>
      <p:pic>
        <p:nvPicPr>
          <p:cNvPr id="11" name="Picture 10" descr="3 copia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537" y="1087547"/>
            <a:ext cx="1869597" cy="4076491"/>
          </a:xfrm>
          <a:prstGeom prst="rect">
            <a:avLst/>
          </a:prstGeom>
        </p:spPr>
      </p:pic>
      <p:pic>
        <p:nvPicPr>
          <p:cNvPr id="12" name="Picture 11" descr="1 copia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43312"/>
            <a:ext cx="1734677" cy="4009031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 bwMode="auto">
          <a:xfrm>
            <a:off x="2036487" y="968760"/>
            <a:ext cx="5904656" cy="3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it-IT" sz="1800" b="0" kern="0" dirty="0">
                <a:solidFill>
                  <a:srgbClr val="0070C0"/>
                </a:solidFill>
                <a:latin typeface="Arial"/>
                <a:cs typeface="Arial"/>
              </a:rPr>
              <a:t>DTT as a test-bed for </a:t>
            </a:r>
            <a:r>
              <a:rPr lang="it-IT" sz="1800" kern="0" dirty="0">
                <a:solidFill>
                  <a:srgbClr val="0070C0"/>
                </a:solidFill>
                <a:latin typeface="Arial"/>
                <a:cs typeface="Arial"/>
              </a:rPr>
              <a:t>next generation fusion magnets</a:t>
            </a:r>
          </a:p>
          <a:p>
            <a:endParaRPr lang="it-IT" sz="900" b="0" kern="0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it-IT" sz="900" b="0" kern="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4" name="Rettangolo 69634"/>
          <p:cNvSpPr/>
          <p:nvPr/>
        </p:nvSpPr>
        <p:spPr>
          <a:xfrm>
            <a:off x="5107754" y="2000830"/>
            <a:ext cx="2672824" cy="276999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</a:t>
            </a:r>
            <a:r>
              <a:rPr lang="it-IT" sz="1200" dirty="0">
                <a:solidFill>
                  <a:srgbClr val="000000"/>
                </a:solidFill>
              </a:rPr>
              <a:t>re-</a:t>
            </a:r>
            <a:r>
              <a:rPr lang="it-IT" sz="1200" dirty="0" err="1">
                <a:solidFill>
                  <a:srgbClr val="000000"/>
                </a:solidFill>
              </a:rPr>
              <a:t>compression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structures</a:t>
            </a:r>
            <a:endParaRPr lang="en-US" sz="1200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15" name="Rettangolo 69634"/>
          <p:cNvSpPr/>
          <p:nvPr/>
        </p:nvSpPr>
        <p:spPr>
          <a:xfrm>
            <a:off x="6785477" y="2140688"/>
            <a:ext cx="2672824" cy="276999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rgbClr val="000000"/>
                </a:solidFill>
              </a:rPr>
              <a:t>Coil </a:t>
            </a:r>
            <a:r>
              <a:rPr lang="it-IT" sz="1200" dirty="0" err="1">
                <a:solidFill>
                  <a:srgbClr val="000000"/>
                </a:solidFill>
              </a:rPr>
              <a:t>centering</a:t>
            </a:r>
            <a:r>
              <a:rPr lang="it-IT" sz="1200" dirty="0">
                <a:solidFill>
                  <a:srgbClr val="000000"/>
                </a:solidFill>
              </a:rPr>
              <a:t> </a:t>
            </a:r>
            <a:r>
              <a:rPr lang="it-IT" sz="1200" dirty="0" err="1">
                <a:solidFill>
                  <a:srgbClr val="000000"/>
                </a:solidFill>
              </a:rPr>
              <a:t>systems</a:t>
            </a:r>
            <a:endParaRPr lang="en-US" sz="1200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16" name="Rettangolo 69634"/>
          <p:cNvSpPr/>
          <p:nvPr/>
        </p:nvSpPr>
        <p:spPr>
          <a:xfrm>
            <a:off x="7020272" y="4201952"/>
            <a:ext cx="721104" cy="38974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algn="ctr"/>
            <a:r>
              <a:rPr lang="it-IT" sz="1600" b="1" dirty="0">
                <a:solidFill>
                  <a:srgbClr val="FFFF00"/>
                </a:solidFill>
              </a:rPr>
              <a:t>LTS</a:t>
            </a:r>
          </a:p>
        </p:txBody>
      </p:sp>
      <p:sp>
        <p:nvSpPr>
          <p:cNvPr id="17" name="Rettangolo 69634"/>
          <p:cNvSpPr/>
          <p:nvPr/>
        </p:nvSpPr>
        <p:spPr>
          <a:xfrm>
            <a:off x="6894004" y="3663214"/>
            <a:ext cx="899313" cy="585832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square">
            <a:prstTxWarp prst="textArchUpPour">
              <a:avLst>
                <a:gd name="adj1" fmla="val 12745601"/>
                <a:gd name="adj2" fmla="val 44869"/>
              </a:avLst>
            </a:prstTxWarp>
            <a:spAutoFit/>
          </a:bodyPr>
          <a:lstStyle/>
          <a:p>
            <a:pPr algn="ctr"/>
            <a:r>
              <a:rPr lang="it-IT" sz="1600" b="1" dirty="0">
                <a:solidFill>
                  <a:srgbClr val="FFFF00"/>
                </a:solidFill>
              </a:rPr>
              <a:t>HTS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7135469" y="3285975"/>
            <a:ext cx="522941" cy="373674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 rot="1814044">
            <a:off x="6533846" y="3597093"/>
            <a:ext cx="567751" cy="382078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6642614" y="2330392"/>
            <a:ext cx="229448" cy="15596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620672" y="2287015"/>
            <a:ext cx="831648" cy="11701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cxnSpLocks/>
          </p:cNvCxnSpPr>
          <p:nvPr/>
        </p:nvCxnSpPr>
        <p:spPr bwMode="auto">
          <a:xfrm flipH="1">
            <a:off x="8024599" y="2364229"/>
            <a:ext cx="176209" cy="748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8230689" y="2364228"/>
            <a:ext cx="104589" cy="13596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val 23"/>
          <p:cNvSpPr/>
          <p:nvPr/>
        </p:nvSpPr>
        <p:spPr bwMode="auto">
          <a:xfrm>
            <a:off x="7774708" y="3121979"/>
            <a:ext cx="455981" cy="467103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024599" y="3733357"/>
            <a:ext cx="500917" cy="49003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itolo 1"/>
          <p:cNvSpPr txBox="1">
            <a:spLocks/>
          </p:cNvSpPr>
          <p:nvPr/>
        </p:nvSpPr>
        <p:spPr bwMode="auto">
          <a:xfrm>
            <a:off x="4988815" y="1389759"/>
            <a:ext cx="4095361" cy="65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it-IT" sz="1600" b="0" kern="0" dirty="0">
                <a:solidFill>
                  <a:srgbClr val="0070C0"/>
                </a:solidFill>
                <a:latin typeface="Arial"/>
                <a:cs typeface="Arial"/>
              </a:rPr>
              <a:t>Design of a </a:t>
            </a:r>
            <a:r>
              <a:rPr lang="it-IT" sz="1600" kern="0" dirty="0">
                <a:solidFill>
                  <a:srgbClr val="0070C0"/>
                </a:solidFill>
                <a:latin typeface="Arial"/>
                <a:cs typeface="Arial"/>
              </a:rPr>
              <a:t>HTS </a:t>
            </a:r>
            <a:r>
              <a:rPr lang="it-IT" sz="1600" kern="0" dirty="0" err="1">
                <a:solidFill>
                  <a:srgbClr val="0070C0"/>
                </a:solidFill>
                <a:latin typeface="Arial"/>
                <a:cs typeface="Arial"/>
              </a:rPr>
              <a:t>insert</a:t>
            </a:r>
            <a:endParaRPr lang="it-IT" sz="1600" kern="0" dirty="0">
              <a:solidFill>
                <a:srgbClr val="0070C0"/>
              </a:solidFill>
              <a:latin typeface="Arial"/>
              <a:cs typeface="Arial"/>
            </a:endParaRPr>
          </a:p>
          <a:p>
            <a:pPr algn="ctr"/>
            <a:r>
              <a:rPr lang="it-IT" sz="1400" i="1" kern="0" dirty="0">
                <a:solidFill>
                  <a:srgbClr val="000000"/>
                </a:solidFill>
                <a:latin typeface="Arial"/>
                <a:cs typeface="Arial"/>
              </a:rPr>
              <a:t>(presently outside of the DTT scope)</a:t>
            </a:r>
            <a:endParaRPr lang="it-IT" sz="1400" i="1" kern="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endParaRPr lang="it-IT" sz="700" b="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7" name="Rettangolo 69634"/>
          <p:cNvSpPr/>
          <p:nvPr/>
        </p:nvSpPr>
        <p:spPr>
          <a:xfrm>
            <a:off x="1178527" y="2357016"/>
            <a:ext cx="4919735" cy="163121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dirty="0">
                <a:solidFill>
                  <a:srgbClr val="000000"/>
                </a:solidFill>
              </a:rPr>
              <a:t>Technical </a:t>
            </a:r>
            <a:r>
              <a:rPr lang="it-IT" sz="1600" dirty="0" err="1">
                <a:solidFill>
                  <a:srgbClr val="000000"/>
                </a:solidFill>
              </a:rPr>
              <a:t>merits</a:t>
            </a:r>
            <a:r>
              <a:rPr lang="it-IT" sz="1600" dirty="0">
                <a:solidFill>
                  <a:srgbClr val="000000"/>
                </a:solidFill>
              </a:rPr>
              <a:t>: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0070C0"/>
                </a:solidFill>
              </a:rPr>
              <a:t>Higher M</a:t>
            </a:r>
            <a:r>
              <a:rPr lang="it-IT" sz="1600" dirty="0">
                <a:solidFill>
                  <a:srgbClr val="0070C0"/>
                </a:solidFill>
              </a:rPr>
              <a:t>agnetic Flux (16.4 Volt sec </a:t>
            </a:r>
            <a:r>
              <a:rPr lang="en-US" sz="1600" dirty="0">
                <a:solidFill>
                  <a:srgbClr val="0070C0"/>
                </a:solidFill>
                <a:sym typeface="Wingdings"/>
              </a:rPr>
              <a:t> </a:t>
            </a:r>
            <a:r>
              <a:rPr lang="it-IT" sz="1600" dirty="0">
                <a:solidFill>
                  <a:srgbClr val="000000"/>
                </a:solidFill>
              </a:rPr>
              <a:t>17.3 Volt sec)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it-IT" sz="1600" dirty="0" err="1">
                <a:solidFill>
                  <a:srgbClr val="0070C0"/>
                </a:solidFill>
              </a:rPr>
              <a:t>Higher</a:t>
            </a:r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err="1">
                <a:solidFill>
                  <a:srgbClr val="0070C0"/>
                </a:solidFill>
              </a:rPr>
              <a:t>Magnetic</a:t>
            </a:r>
            <a:r>
              <a:rPr lang="it-IT" sz="1600" dirty="0">
                <a:solidFill>
                  <a:srgbClr val="0070C0"/>
                </a:solidFill>
              </a:rPr>
              <a:t> Field (14 T </a:t>
            </a:r>
            <a:r>
              <a:rPr lang="en-US" sz="1600" dirty="0">
                <a:solidFill>
                  <a:srgbClr val="0070C0"/>
                </a:solidFill>
                <a:sym typeface="Wingdings"/>
              </a:rPr>
              <a:t> </a:t>
            </a:r>
            <a:r>
              <a:rPr lang="it-IT" sz="1600" dirty="0"/>
              <a:t>17.5 T)</a:t>
            </a:r>
            <a:endParaRPr lang="en-US" sz="1600" dirty="0">
              <a:solidFill>
                <a:srgbClr val="000000"/>
              </a:solidFill>
              <a:sym typeface="Wingdings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it-IT" sz="1600" dirty="0" err="1"/>
              <a:t>Fundamental</a:t>
            </a:r>
            <a:r>
              <a:rPr lang="it-IT" sz="1600" dirty="0"/>
              <a:t> </a:t>
            </a:r>
            <a:r>
              <a:rPr lang="it-IT" sz="1600" dirty="0" err="1"/>
              <a:t>technology</a:t>
            </a:r>
            <a:r>
              <a:rPr lang="it-IT" sz="1600" dirty="0"/>
              <a:t> </a:t>
            </a:r>
            <a:r>
              <a:rPr lang="it-IT" sz="1600" dirty="0" err="1"/>
              <a:t>demonstration</a:t>
            </a:r>
            <a:r>
              <a:rPr lang="it-IT" sz="1600" dirty="0"/>
              <a:t> </a:t>
            </a:r>
            <a:r>
              <a:rPr lang="it-IT" sz="1600" dirty="0" err="1"/>
              <a:t>toward</a:t>
            </a:r>
            <a:r>
              <a:rPr lang="it-IT" sz="1600" dirty="0"/>
              <a:t> </a:t>
            </a:r>
            <a:r>
              <a:rPr lang="it-IT" sz="1600" b="1" dirty="0">
                <a:solidFill>
                  <a:srgbClr val="0070C0"/>
                </a:solidFill>
              </a:rPr>
              <a:t>high-</a:t>
            </a:r>
            <a:r>
              <a:rPr lang="it-IT" sz="1600" b="1" dirty="0" err="1">
                <a:solidFill>
                  <a:srgbClr val="0070C0"/>
                </a:solidFill>
              </a:rPr>
              <a:t>magnetic</a:t>
            </a:r>
            <a:r>
              <a:rPr lang="it-IT" sz="1600" b="1" dirty="0">
                <a:solidFill>
                  <a:srgbClr val="0070C0"/>
                </a:solidFill>
              </a:rPr>
              <a:t> </a:t>
            </a:r>
            <a:r>
              <a:rPr lang="it-IT" sz="1600" b="1" dirty="0" err="1">
                <a:solidFill>
                  <a:srgbClr val="0070C0"/>
                </a:solidFill>
              </a:rPr>
              <a:t>field</a:t>
            </a:r>
            <a:r>
              <a:rPr lang="it-IT" sz="1600" b="1" dirty="0">
                <a:solidFill>
                  <a:srgbClr val="0070C0"/>
                </a:solidFill>
              </a:rPr>
              <a:t> fusion.</a:t>
            </a:r>
          </a:p>
        </p:txBody>
      </p:sp>
    </p:spTree>
    <p:extLst>
      <p:ext uri="{BB962C8B-B14F-4D97-AF65-F5344CB8AC3E}">
        <p14:creationId xmlns:p14="http://schemas.microsoft.com/office/powerpoint/2010/main" val="35889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 animBg="1"/>
      <p:bldP spid="19" grpId="0" animBg="1"/>
      <p:bldP spid="24" grpId="0" animBg="1"/>
      <p:bldP spid="25" grpId="0" animBg="1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32B11ADD-0656-044D-9CBF-3D4FC8C2F0B9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</a:rPr>
              <a:t>EU Research Roadmap to Fusion Energy</a:t>
            </a:r>
            <a:endParaRPr lang="en-US" sz="3200" dirty="0"/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03" y="987574"/>
            <a:ext cx="2854541" cy="40366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87824" y="819264"/>
            <a:ext cx="144016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/>
              <a:t>(</a:t>
            </a:r>
            <a:r>
              <a:rPr lang="it-IT" sz="2000" dirty="0" err="1"/>
              <a:t>Sept</a:t>
            </a:r>
            <a:r>
              <a:rPr lang="it-IT" sz="2000" dirty="0"/>
              <a:t>. 2018)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419622"/>
            <a:ext cx="3446800" cy="30963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2802022"/>
            <a:ext cx="3024336" cy="7066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347864" y="2182722"/>
            <a:ext cx="3312368" cy="27203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084168" y="2787774"/>
            <a:ext cx="3024336" cy="73127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3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6D553DC3-7C4C-FB44-BF77-C050FB4594E8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CS HTS Insert Coil</a:t>
            </a:r>
          </a:p>
        </p:txBody>
      </p:sp>
      <p:pic>
        <p:nvPicPr>
          <p:cNvPr id="7" name="Picture 6" descr="IMG_195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0806"/>
            <a:ext cx="3563888" cy="4187808"/>
          </a:xfrm>
          <a:prstGeom prst="rect">
            <a:avLst/>
          </a:prstGeom>
        </p:spPr>
      </p:pic>
      <p:pic>
        <p:nvPicPr>
          <p:cNvPr id="8" name="Immagine 12" descr="Tratos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7614"/>
            <a:ext cx="29622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711895" y="1705886"/>
            <a:ext cx="4676529" cy="30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01" tIns="45701" rIns="91401" bIns="45701"/>
          <a:lstStyle>
            <a:lvl1pPr marL="327025" indent="-327025" eaLnBrk="0" hangingPunct="0"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7025" algn="l"/>
                <a:tab pos="774700" algn="l"/>
                <a:tab pos="1223963" algn="l"/>
                <a:tab pos="1673225" algn="l"/>
                <a:tab pos="2122488" algn="l"/>
                <a:tab pos="2571750" algn="l"/>
                <a:tab pos="3021013" algn="l"/>
                <a:tab pos="3470275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64263" algn="l"/>
                <a:tab pos="6613525" algn="l"/>
                <a:tab pos="7062788" algn="l"/>
                <a:tab pos="7512050" algn="l"/>
                <a:tab pos="7959725" algn="l"/>
                <a:tab pos="8408988" algn="l"/>
                <a:tab pos="8858250" algn="l"/>
                <a:tab pos="9307513" algn="l"/>
              </a:tabLst>
              <a:defRPr sz="2400"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eaLnBrk="1" hangingPunct="1">
              <a:spcBef>
                <a:spcPts val="600"/>
              </a:spcBef>
              <a:buClr>
                <a:srgbClr val="1F497D"/>
              </a:buClr>
            </a:pPr>
            <a:r>
              <a:rPr lang="en-US" sz="2000" dirty="0">
                <a:solidFill>
                  <a:srgbClr val="0070C0"/>
                </a:solidFill>
                <a:latin typeface="Arial"/>
                <a:cs typeface="Arial"/>
              </a:rPr>
              <a:t>Most recent concept</a:t>
            </a:r>
          </a:p>
          <a:p>
            <a:pPr marL="0" eaLnBrk="1" hangingPunct="1">
              <a:spcBef>
                <a:spcPts val="600"/>
              </a:spcBef>
              <a:spcAft>
                <a:spcPts val="1200"/>
              </a:spcAft>
              <a:buClr>
                <a:srgbClr val="1F497D"/>
              </a:buClr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External high-strength Aluminum-alloy jacket.</a:t>
            </a:r>
          </a:p>
          <a:p>
            <a:pPr marL="0" eaLnBrk="1" hangingPunct="1">
              <a:spcBef>
                <a:spcPts val="600"/>
              </a:spcBef>
              <a:spcAft>
                <a:spcPts val="1200"/>
              </a:spcAft>
              <a:buClr>
                <a:srgbClr val="1F497D"/>
              </a:buClr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L = 36 mm</a:t>
            </a:r>
          </a:p>
          <a:p>
            <a:pPr marL="0" eaLnBrk="1" hangingPunct="1">
              <a:spcBef>
                <a:spcPts val="600"/>
              </a:spcBef>
              <a:spcAft>
                <a:spcPts val="1200"/>
              </a:spcAft>
              <a:buClr>
                <a:srgbClr val="1F497D"/>
              </a:buClr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6 slots for twisted stack of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s.c.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tapes</a:t>
            </a:r>
          </a:p>
          <a:p>
            <a:pPr marL="0" eaLnBrk="1" hangingPunct="1">
              <a:spcBef>
                <a:spcPts val="600"/>
              </a:spcBef>
              <a:spcAft>
                <a:spcPts val="1200"/>
              </a:spcAft>
              <a:buClr>
                <a:srgbClr val="1F497D"/>
              </a:buClr>
            </a:pP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30 – 35 kA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current in </a:t>
            </a:r>
            <a:r>
              <a:rPr lang="en-US" sz="2000" dirty="0">
                <a:solidFill>
                  <a:srgbClr val="800000"/>
                </a:solidFill>
                <a:latin typeface="Arial"/>
                <a:cs typeface="Arial"/>
              </a:rPr>
              <a:t>18 T – 20 T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field </a:t>
            </a:r>
            <a:r>
              <a:rPr lang="en-US" sz="1600" i="1" dirty="0">
                <a:solidFill>
                  <a:srgbClr val="0070C0"/>
                </a:solidFill>
                <a:latin typeface="Arial"/>
                <a:cs typeface="Arial"/>
              </a:rPr>
              <a:t>(to be tested)</a:t>
            </a:r>
            <a:endParaRPr lang="en-US" sz="2000" i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2" name="Rettangolo 18"/>
          <p:cNvSpPr>
            <a:spLocks noChangeArrowheads="1"/>
          </p:cNvSpPr>
          <p:nvPr/>
        </p:nvSpPr>
        <p:spPr bwMode="auto">
          <a:xfrm>
            <a:off x="3821365" y="930806"/>
            <a:ext cx="5040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Verdana" charset="0"/>
                <a:cs typeface="Verdana" charset="0"/>
              </a:rPr>
              <a:t>ENEA-TRATOS Aluminum slotted Core HTS CICC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8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Summary and perspective</a:t>
            </a:r>
          </a:p>
        </p:txBody>
      </p:sp>
      <p:sp>
        <p:nvSpPr>
          <p:cNvPr id="9" name="Rettangolo 8"/>
          <p:cNvSpPr/>
          <p:nvPr/>
        </p:nvSpPr>
        <p:spPr>
          <a:xfrm>
            <a:off x="179512" y="987574"/>
            <a:ext cx="61206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DTT </a:t>
            </a:r>
            <a:r>
              <a:rPr lang="mr-IN" sz="1400" dirty="0">
                <a:solidFill>
                  <a:srgbClr val="000000"/>
                </a:solidFill>
                <a:latin typeface="Arial"/>
                <a:cs typeface="Arial"/>
              </a:rPr>
              <a:t>–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Divertor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Tokamak Test Facility is going to be built in Frascati (Italy), aimed to the study of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power exhaust solutions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in view of DEMO.</a:t>
            </a:r>
            <a:endParaRPr lang="en-US" sz="14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2857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The project has undergone a number of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Design Review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 milestones, and the superconducting magnet design is being finalized. Its design was based as much as possible on already assessed technologies.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All coils will be cold tested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 marL="2857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First </a:t>
            </a:r>
            <a:r>
              <a:rPr lang="en-US" sz="1400" dirty="0">
                <a:solidFill>
                  <a:srgbClr val="0000FF"/>
                </a:solidFill>
                <a:latin typeface="Arial"/>
                <a:cs typeface="Arial"/>
              </a:rPr>
              <a:t>procurement milestone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was the Tender for the 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/>
              </a:rPr>
              <a:t>strand supply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, to be followed within the next few months by conductor and TF coil procurement tenders.</a:t>
            </a:r>
          </a:p>
          <a:p>
            <a:pPr marL="2857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Currently 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outside the scope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of the project, a feasibility study is on-going, of a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HTS coil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to be inserted (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at a later stage!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) into the Central Solenoid to increase the available flux and to use DTT also as a test-bed for the development of the 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next generation fusion magnets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7" descr="Screenshot 2020-02-07 15.36.4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337" y="4371950"/>
            <a:ext cx="636663" cy="771550"/>
          </a:xfrm>
          <a:prstGeom prst="rect">
            <a:avLst/>
          </a:prstGeom>
        </p:spPr>
      </p:pic>
      <p:pic>
        <p:nvPicPr>
          <p:cNvPr id="11" name="Picture 10" descr="GreenBook.png">
            <a:extLst>
              <a:ext uri="{FF2B5EF4-FFF2-40B4-BE49-F238E27FC236}">
                <a16:creationId xmlns:a16="http://schemas.microsoft.com/office/drawing/2014/main" id="{BB6754BC-BD76-6640-B0C7-32E8A67D7A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75" y="73223"/>
            <a:ext cx="2587025" cy="3627310"/>
          </a:xfrm>
          <a:prstGeom prst="rect">
            <a:avLst/>
          </a:prstGeom>
        </p:spPr>
      </p:pic>
      <p:sp>
        <p:nvSpPr>
          <p:cNvPr id="12" name="CasellaDiTesto 6">
            <a:extLst>
              <a:ext uri="{FF2B5EF4-FFF2-40B4-BE49-F238E27FC236}">
                <a16:creationId xmlns:a16="http://schemas.microsoft.com/office/drawing/2014/main" id="{0F68779C-8462-2A4A-9047-1FFFBA66B506}"/>
              </a:ext>
            </a:extLst>
          </p:cNvPr>
          <p:cNvSpPr txBox="1"/>
          <p:nvPr/>
        </p:nvSpPr>
        <p:spPr>
          <a:xfrm>
            <a:off x="6679318" y="3723878"/>
            <a:ext cx="235717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FF"/>
                </a:solidFill>
              </a:rPr>
              <a:t>Interim Design Report</a:t>
            </a:r>
          </a:p>
          <a:p>
            <a:pPr algn="ctr"/>
            <a:r>
              <a:rPr lang="en-GB" sz="1400" b="1" dirty="0"/>
              <a:t>April 2019</a:t>
            </a:r>
          </a:p>
          <a:p>
            <a:pPr algn="ctr"/>
            <a:r>
              <a:rPr lang="en-GB" sz="1400" dirty="0">
                <a:solidFill>
                  <a:srgbClr val="0000FF"/>
                </a:solidFill>
              </a:rPr>
              <a:t>Ed. by R. </a:t>
            </a:r>
            <a:r>
              <a:rPr lang="en-GB" sz="1400" dirty="0" err="1">
                <a:solidFill>
                  <a:srgbClr val="0000FF"/>
                </a:solidFill>
              </a:rPr>
              <a:t>Martone</a:t>
            </a:r>
            <a:r>
              <a:rPr lang="en-GB" sz="1400" dirty="0">
                <a:solidFill>
                  <a:srgbClr val="0000FF"/>
                </a:solidFill>
              </a:rPr>
              <a:t> (CREATE), R. Albanese (CREATE), F. </a:t>
            </a:r>
            <a:r>
              <a:rPr lang="en-GB" sz="1400" dirty="0" err="1">
                <a:solidFill>
                  <a:srgbClr val="0000FF"/>
                </a:solidFill>
              </a:rPr>
              <a:t>Crisanti</a:t>
            </a:r>
            <a:r>
              <a:rPr lang="en-GB" sz="1400" dirty="0">
                <a:solidFill>
                  <a:srgbClr val="0000FF"/>
                </a:solidFill>
              </a:rPr>
              <a:t> (ENEA), P. Martin (RFX) and A. </a:t>
            </a:r>
            <a:r>
              <a:rPr lang="en-GB" sz="1400" dirty="0" err="1">
                <a:solidFill>
                  <a:srgbClr val="0000FF"/>
                </a:solidFill>
              </a:rPr>
              <a:t>Pizzuto</a:t>
            </a:r>
            <a:r>
              <a:rPr lang="en-GB" sz="1400" dirty="0">
                <a:solidFill>
                  <a:srgbClr val="0000FF"/>
                </a:solidFill>
              </a:rPr>
              <a:t> (ENEA)</a:t>
            </a:r>
          </a:p>
        </p:txBody>
      </p: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0D942841-340F-F548-9BF4-604D8463FD04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7031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</a:rPr>
              <a:t>DTT: </a:t>
            </a:r>
            <a:r>
              <a:rPr lang="en-US" sz="3200" dirty="0" err="1">
                <a:effectLst/>
              </a:rPr>
              <a:t>Divertor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Tokamak</a:t>
            </a:r>
            <a:r>
              <a:rPr lang="en-US" sz="3200" dirty="0">
                <a:effectLst/>
              </a:rPr>
              <a:t> Test Facility project</a:t>
            </a:r>
            <a:endParaRPr lang="en-US" sz="3200" dirty="0"/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6"/>
          <p:cNvSpPr txBox="1"/>
          <p:nvPr/>
        </p:nvSpPr>
        <p:spPr>
          <a:xfrm>
            <a:off x="179511" y="1059582"/>
            <a:ext cx="3924943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General objective</a:t>
            </a:r>
            <a:r>
              <a:rPr lang="en-GB" sz="2000" dirty="0"/>
              <a:t>: create a research infrastructure addressed to the solution of the </a:t>
            </a:r>
            <a:r>
              <a:rPr lang="en-GB" sz="2000" b="1" dirty="0"/>
              <a:t>power exhaust issues </a:t>
            </a:r>
            <a:r>
              <a:rPr lang="en-GB" sz="2000" dirty="0"/>
              <a:t>in view of </a:t>
            </a:r>
            <a:r>
              <a:rPr lang="en-GB" sz="2000" b="1" dirty="0"/>
              <a:t>DEMO.</a:t>
            </a:r>
            <a:endParaRPr lang="en-GB" sz="2000" dirty="0"/>
          </a:p>
          <a:p>
            <a:pPr algn="ctr"/>
            <a:endParaRPr lang="en-GB" sz="800" dirty="0"/>
          </a:p>
          <a:p>
            <a:pPr algn="ctr"/>
            <a:r>
              <a:rPr lang="en-GB" sz="2000" dirty="0"/>
              <a:t>Test Divertor </a:t>
            </a:r>
            <a:r>
              <a:rPr lang="en-GB" sz="2000" b="1" dirty="0"/>
              <a:t>alternative solutions &amp; improve experimental knowledge in the PEX scientific area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39407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Replace Divertor by Remote Handling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</a:rPr>
              <a:t>High Magnetic System flexibility to Implement Various Plasma configurations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6" name="Immagine 4">
            <a:extLst>
              <a:ext uri="{FF2B5EF4-FFF2-40B4-BE49-F238E27FC236}">
                <a16:creationId xmlns:a16="http://schemas.microsoft.com/office/drawing/2014/main" id="{147027AF-E87E-400B-93D3-0BA580B360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842627"/>
            <a:ext cx="4427984" cy="342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7EBB297B-5E27-A04E-84C7-F51EBA17558F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1906166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A1FF21F5-A25B-1843-A8D7-2E5D28BB62DF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19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</a:rPr>
              <a:t>DTT Facility Overview</a:t>
            </a:r>
            <a:endParaRPr lang="en-US" sz="3200" dirty="0"/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15816" y="4515966"/>
            <a:ext cx="3240360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0000FF"/>
                </a:solidFill>
              </a:rPr>
              <a:t>Magnetic configurations and </a:t>
            </a:r>
            <a:r>
              <a:rPr lang="en-GB" sz="1400" b="1" dirty="0" err="1">
                <a:solidFill>
                  <a:srgbClr val="0000FF"/>
                </a:solidFill>
              </a:rPr>
              <a:t>e.m</a:t>
            </a:r>
            <a:r>
              <a:rPr lang="en-GB" sz="1400" b="1" dirty="0">
                <a:solidFill>
                  <a:srgbClr val="0000FF"/>
                </a:solidFill>
              </a:rPr>
              <a:t>. analysis by R. </a:t>
            </a:r>
            <a:r>
              <a:rPr lang="en-GB" sz="1400" b="1" dirty="0" err="1">
                <a:solidFill>
                  <a:srgbClr val="0000FF"/>
                </a:solidFill>
              </a:rPr>
              <a:t>Ambrosino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8" name="Rettangolo 14">
            <a:extLst>
              <a:ext uri="{FF2B5EF4-FFF2-40B4-BE49-F238E27FC236}">
                <a16:creationId xmlns:a16="http://schemas.microsoft.com/office/drawing/2014/main" id="{72D8228C-E826-184F-8A16-2E0CBF1A5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903138"/>
            <a:ext cx="8280920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The facility will offer </a:t>
            </a:r>
            <a:r>
              <a:rPr lang="en-US" altLang="it-IT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high flexibility </a:t>
            </a:r>
            <a:r>
              <a:rPr lang="en-US" alt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to test the candidate divertor concepts and to probe different magnetic (i.e. plasma) topologies</a:t>
            </a:r>
          </a:p>
        </p:txBody>
      </p:sp>
      <p:pic>
        <p:nvPicPr>
          <p:cNvPr id="20" name="Picture 19" descr="DTT_IDR_2019_WEB.pdf - Adobe Acrobat Reader DC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563638"/>
            <a:ext cx="830323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72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piè di pagina 3">
            <a:extLst>
              <a:ext uri="{FF2B5EF4-FFF2-40B4-BE49-F238E27FC236}">
                <a16:creationId xmlns:a16="http://schemas.microsoft.com/office/drawing/2014/main" id="{E1BA05AD-D139-5E4F-9CF8-DB1487B530B0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Reference machine </a:t>
            </a:r>
            <a:r>
              <a:rPr lang="it-IT" sz="3200" dirty="0" err="1"/>
              <a:t>parameters</a:t>
            </a:r>
            <a:endParaRPr lang="en-US" sz="3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537" y="915566"/>
            <a:ext cx="338437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Max. plasma current: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5.5 MA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Inductive operation with a max. high </a:t>
            </a: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flat top up to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50 s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prstClr val="black"/>
                </a:solidFill>
                <a:latin typeface="Calibri"/>
              </a:rPr>
              <a:t>Heating system providing </a:t>
            </a:r>
            <a:r>
              <a:rPr lang="en-US" b="1" dirty="0">
                <a:solidFill>
                  <a:srgbClr val="0000FF"/>
                </a:solidFill>
                <a:latin typeface="Calibri"/>
              </a:rPr>
              <a:t>45 MW </a:t>
            </a:r>
            <a:r>
              <a:rPr lang="en-US" dirty="0">
                <a:latin typeface="Calibri"/>
              </a:rPr>
              <a:t>(target)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(20-30 MW ECRH, 3-9 MW ICRH, 7-15 MW NNBI).</a:t>
            </a:r>
          </a:p>
        </p:txBody>
      </p:sp>
      <p:graphicFrame>
        <p:nvGraphicFramePr>
          <p:cNvPr id="9" name="Tabella 9"/>
          <p:cNvGraphicFramePr>
            <a:graphicFrameLocks noGrp="1"/>
          </p:cNvGraphicFramePr>
          <p:nvPr>
            <p:extLst/>
          </p:nvPr>
        </p:nvGraphicFramePr>
        <p:xfrm>
          <a:off x="4139952" y="1059582"/>
          <a:ext cx="4902416" cy="3533715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2697028">
                  <a:extLst>
                    <a:ext uri="{9D8B030D-6E8A-4147-A177-3AD203B41FA5}">
                      <a16:colId xmlns:a16="http://schemas.microsoft.com/office/drawing/2014/main" val="4107044676"/>
                    </a:ext>
                  </a:extLst>
                </a:gridCol>
                <a:gridCol w="2205388">
                  <a:extLst>
                    <a:ext uri="{9D8B030D-6E8A-4147-A177-3AD203B41FA5}">
                      <a16:colId xmlns:a16="http://schemas.microsoft.com/office/drawing/2014/main" val="1037372871"/>
                    </a:ext>
                  </a:extLst>
                </a:gridCol>
              </a:tblGrid>
              <a:tr h="261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effectLst/>
                        </a:rPr>
                        <a:t>R (m) / a(m)</a:t>
                      </a:r>
                      <a:endParaRPr lang="it-IT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2.14/0.65 SN – 2.14/0.65 DN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750537"/>
                  </a:ext>
                </a:extLst>
              </a:tr>
              <a:tr h="261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effectLst/>
                        </a:rPr>
                        <a:t>A</a:t>
                      </a:r>
                      <a:endParaRPr lang="it-IT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r>
                        <a:rPr lang="it-IT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SN/DN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1675521"/>
                  </a:ext>
                </a:extLst>
              </a:tr>
              <a:tr h="261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effectLst/>
                        </a:rPr>
                        <a:t>Vol</a:t>
                      </a:r>
                      <a:r>
                        <a:rPr lang="it-IT" sz="1400" b="0" dirty="0">
                          <a:effectLst/>
                        </a:rPr>
                        <a:t> (m</a:t>
                      </a:r>
                      <a:r>
                        <a:rPr lang="it-IT" sz="1400" b="0" baseline="30000" dirty="0">
                          <a:effectLst/>
                        </a:rPr>
                        <a:t>3</a:t>
                      </a:r>
                      <a:r>
                        <a:rPr lang="it-IT" sz="1400" b="0" dirty="0">
                          <a:effectLst/>
                        </a:rPr>
                        <a:t>)</a:t>
                      </a:r>
                      <a:endParaRPr lang="it-IT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≈28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9745463"/>
                  </a:ext>
                </a:extLst>
              </a:tr>
              <a:tr h="254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 err="1">
                          <a:effectLst/>
                        </a:rPr>
                        <a:t>I</a:t>
                      </a:r>
                      <a:r>
                        <a:rPr lang="it-IT" sz="1400" b="0" baseline="-25000" dirty="0" err="1">
                          <a:effectLst/>
                        </a:rPr>
                        <a:t>p</a:t>
                      </a:r>
                      <a:r>
                        <a:rPr lang="it-IT" sz="1400" b="0" dirty="0">
                          <a:effectLst/>
                        </a:rPr>
                        <a:t> (MA)</a:t>
                      </a:r>
                      <a:endParaRPr lang="it-IT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5.5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569474"/>
                  </a:ext>
                </a:extLst>
              </a:tr>
              <a:tr h="2596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effectLst/>
                        </a:rPr>
                        <a:t>B</a:t>
                      </a:r>
                      <a:r>
                        <a:rPr lang="it-IT" sz="1400" b="0" baseline="-25000" dirty="0">
                          <a:effectLst/>
                        </a:rPr>
                        <a:t>T</a:t>
                      </a:r>
                      <a:r>
                        <a:rPr lang="it-IT" sz="1400" b="0" dirty="0">
                          <a:effectLst/>
                        </a:rPr>
                        <a:t> (T)</a:t>
                      </a:r>
                      <a:endParaRPr lang="it-IT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6 @ R</a:t>
                      </a:r>
                      <a:r>
                        <a:rPr lang="it-IT" sz="1400" b="0" baseline="-250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it-IT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it-IT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2948239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production rate, Sn (n/s) </a:t>
                      </a: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1.2-1.5 10^17 DD + 1% DT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dwell time for high</a:t>
                      </a:r>
                      <a:r>
                        <a:rPr lang="en-US" sz="1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performance</a:t>
                      </a:r>
                      <a:r>
                        <a:rPr lang="en-US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3600 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Nominal repetition time after disruption (s) </a:t>
                      </a: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3600 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it-IT" sz="1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shots</a:t>
                      </a:r>
                      <a:r>
                        <a:rPr lang="it-IT" sz="1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 </a:t>
                      </a:r>
                      <a:r>
                        <a:rPr lang="it-IT" sz="1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  <a:r>
                        <a:rPr lang="it-IT" sz="1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5-10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</a:t>
                      </a:r>
                      <a:r>
                        <a:rPr lang="it-IT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r>
                        <a:rPr lang="it-IT" sz="1400" b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 </a:t>
                      </a:r>
                      <a:r>
                        <a:rPr lang="it-IT" sz="1400" b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endParaRPr lang="en-US" sz="1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84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  <a:r>
                        <a:rPr lang="it-IT" sz="1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it-IT" sz="1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</a:t>
                      </a:r>
                      <a:endParaRPr lang="en-US" sz="1400" b="0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881" marR="53881" marT="26940" marB="2694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53881" marR="53881" marT="26940" marB="2694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Picture 1" descr="DTT Exploitation Pla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952244"/>
            <a:ext cx="3923928" cy="213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4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piè di pagina 3">
            <a:extLst>
              <a:ext uri="{FF2B5EF4-FFF2-40B4-BE49-F238E27FC236}">
                <a16:creationId xmlns:a16="http://schemas.microsoft.com/office/drawing/2014/main" id="{69A908F4-2ED5-AA42-9A52-10B07B5DF75D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18" name="Immagine 11">
            <a:extLst>
              <a:ext uri="{FF2B5EF4-FFF2-40B4-BE49-F238E27FC236}">
                <a16:creationId xmlns:a16="http://schemas.microsoft.com/office/drawing/2014/main" id="{72BE565A-7BDD-4F38-957C-7E724258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8" r="7272"/>
          <a:stretch/>
        </p:blipFill>
        <p:spPr>
          <a:xfrm>
            <a:off x="3923928" y="904882"/>
            <a:ext cx="5040560" cy="42591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/>
              </a:rPr>
              <a:t>DTT </a:t>
            </a:r>
            <a:r>
              <a:rPr lang="en-US" sz="3200" dirty="0" err="1">
                <a:effectLst/>
              </a:rPr>
              <a:t>s.c.</a:t>
            </a:r>
            <a:r>
              <a:rPr lang="en-US" sz="3200" dirty="0">
                <a:effectLst/>
              </a:rPr>
              <a:t> Magnet System Overview</a:t>
            </a:r>
            <a:endParaRPr lang="en-US" sz="3200" dirty="0"/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sp>
        <p:nvSpPr>
          <p:cNvPr id="12" name="Rettangolo 15"/>
          <p:cNvSpPr/>
          <p:nvPr/>
        </p:nvSpPr>
        <p:spPr>
          <a:xfrm>
            <a:off x="467544" y="950406"/>
            <a:ext cx="3672408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it-IT" b="1" dirty="0">
                <a:solidFill>
                  <a:srgbClr val="0070C0"/>
                </a:solidFill>
              </a:rPr>
              <a:t>18 TF coils</a:t>
            </a:r>
            <a:r>
              <a:rPr lang="it-IT" dirty="0"/>
              <a:t>:</a:t>
            </a:r>
          </a:p>
          <a:p>
            <a:pPr marL="0" lvl="1"/>
            <a:r>
              <a:rPr lang="it-IT" b="1" dirty="0">
                <a:solidFill>
                  <a:srgbClr val="800000"/>
                </a:solidFill>
              </a:rPr>
              <a:t>Nb</a:t>
            </a:r>
            <a:r>
              <a:rPr lang="it-IT" b="1" baseline="-25000" dirty="0">
                <a:solidFill>
                  <a:srgbClr val="800000"/>
                </a:solidFill>
              </a:rPr>
              <a:t>3</a:t>
            </a:r>
            <a:r>
              <a:rPr lang="it-IT" b="1" dirty="0">
                <a:solidFill>
                  <a:srgbClr val="800000"/>
                </a:solidFill>
              </a:rPr>
              <a:t>Sn</a:t>
            </a:r>
            <a:r>
              <a:rPr lang="it-IT" dirty="0"/>
              <a:t> CICC: </a:t>
            </a:r>
            <a:r>
              <a:rPr lang="it-IT" b="1" dirty="0"/>
              <a:t>42.5 </a:t>
            </a:r>
            <a:r>
              <a:rPr lang="it-IT" b="1" dirty="0" err="1"/>
              <a:t>kA</a:t>
            </a:r>
            <a:r>
              <a:rPr lang="it-IT" b="1" dirty="0"/>
              <a:t> </a:t>
            </a:r>
            <a:r>
              <a:rPr lang="mr-IN" b="1" dirty="0"/>
              <a:t>–</a:t>
            </a:r>
            <a:r>
              <a:rPr lang="it-IT" b="1" dirty="0"/>
              <a:t> 11.9 T</a:t>
            </a:r>
          </a:p>
          <a:p>
            <a:pPr marL="0" lvl="1"/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providing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6.0 T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over plasma major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radius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2.14 m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4" name="Rettangolo 4"/>
          <p:cNvSpPr/>
          <p:nvPr/>
        </p:nvSpPr>
        <p:spPr>
          <a:xfrm>
            <a:off x="467544" y="2221484"/>
            <a:ext cx="3743563" cy="1231106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it-IT" b="1" dirty="0">
                <a:solidFill>
                  <a:srgbClr val="0070C0"/>
                </a:solidFill>
              </a:rPr>
              <a:t>6 CS modules </a:t>
            </a:r>
            <a:r>
              <a:rPr lang="it-IT" sz="1600" dirty="0">
                <a:solidFill>
                  <a:srgbClr val="0070C0"/>
                </a:solidFill>
              </a:rPr>
              <a:t>(indipendently fed)</a:t>
            </a:r>
            <a:endParaRPr lang="it-IT" b="1" dirty="0">
              <a:solidFill>
                <a:srgbClr val="0070C0"/>
              </a:solidFill>
            </a:endParaRPr>
          </a:p>
          <a:p>
            <a:pPr marL="0" lvl="1"/>
            <a:r>
              <a:rPr lang="it-IT" b="1" dirty="0">
                <a:solidFill>
                  <a:srgbClr val="800000"/>
                </a:solidFill>
              </a:rPr>
              <a:t>Nb</a:t>
            </a:r>
            <a:r>
              <a:rPr lang="it-IT" b="1" baseline="-25000" dirty="0">
                <a:solidFill>
                  <a:srgbClr val="800000"/>
                </a:solidFill>
              </a:rPr>
              <a:t>3</a:t>
            </a:r>
            <a:r>
              <a:rPr lang="it-IT" b="1" dirty="0">
                <a:solidFill>
                  <a:srgbClr val="800000"/>
                </a:solidFill>
              </a:rPr>
              <a:t>Sn</a:t>
            </a:r>
            <a:r>
              <a:rPr lang="it-IT" dirty="0"/>
              <a:t> CICC: </a:t>
            </a:r>
            <a:r>
              <a:rPr lang="it-IT" b="1" dirty="0"/>
              <a:t>30 </a:t>
            </a:r>
            <a:r>
              <a:rPr lang="it-IT" b="1" dirty="0" err="1"/>
              <a:t>kA</a:t>
            </a:r>
            <a:r>
              <a:rPr lang="it-IT" b="1" dirty="0"/>
              <a:t> </a:t>
            </a:r>
            <a:r>
              <a:rPr lang="mr-IN" b="1" dirty="0"/>
              <a:t>–</a:t>
            </a:r>
            <a:r>
              <a:rPr lang="it-IT" b="1" dirty="0"/>
              <a:t> 13.4 T</a:t>
            </a:r>
          </a:p>
          <a:p>
            <a:pPr marL="0" lvl="1"/>
            <a:r>
              <a:rPr lang="it-IT" dirty="0" err="1">
                <a:solidFill>
                  <a:schemeClr val="accent5">
                    <a:lumMod val="75000"/>
                  </a:schemeClr>
                </a:solidFill>
              </a:rPr>
              <a:t>providing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dirty="0">
                <a:solidFill>
                  <a:schemeClr val="accent5">
                    <a:lumMod val="75000"/>
                  </a:schemeClr>
                </a:solidFill>
              </a:rPr>
              <a:t>16.3 Weber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 magnetic flux for plasma initiation at breakdown</a:t>
            </a:r>
          </a:p>
        </p:txBody>
      </p:sp>
      <p:sp>
        <p:nvSpPr>
          <p:cNvPr id="17" name="Rettangolo 5"/>
          <p:cNvSpPr/>
          <p:nvPr/>
        </p:nvSpPr>
        <p:spPr>
          <a:xfrm>
            <a:off x="455904" y="3470686"/>
            <a:ext cx="3972080" cy="14773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it-IT" b="1" dirty="0">
                <a:solidFill>
                  <a:srgbClr val="0070C0"/>
                </a:solidFill>
              </a:rPr>
              <a:t>6 PF coils</a:t>
            </a:r>
          </a:p>
          <a:p>
            <a:pPr marL="0" lvl="1"/>
            <a:r>
              <a:rPr lang="it-IT" b="1" dirty="0">
                <a:solidFill>
                  <a:srgbClr val="800000"/>
                </a:solidFill>
              </a:rPr>
              <a:t>Nb</a:t>
            </a:r>
            <a:r>
              <a:rPr lang="it-IT" b="1" baseline="-25000" dirty="0">
                <a:solidFill>
                  <a:srgbClr val="800000"/>
                </a:solidFill>
              </a:rPr>
              <a:t>3</a:t>
            </a:r>
            <a:r>
              <a:rPr lang="it-IT" b="1" dirty="0">
                <a:solidFill>
                  <a:srgbClr val="800000"/>
                </a:solidFill>
              </a:rPr>
              <a:t>Sn (PF1 &amp; PF6) </a:t>
            </a:r>
            <a:r>
              <a:rPr lang="it-IT" dirty="0"/>
              <a:t>CICC: </a:t>
            </a:r>
            <a:r>
              <a:rPr lang="it-IT" b="1" dirty="0"/>
              <a:t>28.3 </a:t>
            </a:r>
            <a:r>
              <a:rPr lang="it-IT" b="1" dirty="0" err="1"/>
              <a:t>kA</a:t>
            </a:r>
            <a:r>
              <a:rPr lang="it-IT" b="1" dirty="0"/>
              <a:t> </a:t>
            </a:r>
            <a:r>
              <a:rPr lang="mr-IN" b="1" dirty="0"/>
              <a:t>–</a:t>
            </a:r>
            <a:r>
              <a:rPr lang="it-IT" b="1" dirty="0"/>
              <a:t> 8.5 T</a:t>
            </a:r>
          </a:p>
          <a:p>
            <a:pPr marL="0" lvl="1"/>
            <a:r>
              <a:rPr lang="it-IT" b="1" dirty="0">
                <a:solidFill>
                  <a:srgbClr val="800000"/>
                </a:solidFill>
              </a:rPr>
              <a:t>NbTi   (PF2 to PF5) </a:t>
            </a:r>
            <a:r>
              <a:rPr lang="it-IT" dirty="0"/>
              <a:t>CICC: </a:t>
            </a:r>
            <a:r>
              <a:rPr lang="it-IT" b="1" dirty="0"/>
              <a:t>28.6 </a:t>
            </a:r>
            <a:r>
              <a:rPr lang="it-IT" b="1" dirty="0" err="1"/>
              <a:t>kA</a:t>
            </a:r>
            <a:r>
              <a:rPr lang="it-IT" b="1" dirty="0"/>
              <a:t> </a:t>
            </a:r>
            <a:r>
              <a:rPr lang="mr-IN" b="1" dirty="0"/>
              <a:t>–</a:t>
            </a:r>
            <a:r>
              <a:rPr lang="it-IT" b="1" dirty="0"/>
              <a:t> 5.4 T</a:t>
            </a:r>
          </a:p>
          <a:p>
            <a:pPr marL="0" lvl="1"/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Identical in pairs to guarantee full top/down symmetry</a:t>
            </a:r>
            <a:endParaRPr lang="it-IT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0" name="Connettore 2 3">
            <a:extLst>
              <a:ext uri="{FF2B5EF4-FFF2-40B4-BE49-F238E27FC236}">
                <a16:creationId xmlns:a16="http://schemas.microsoft.com/office/drawing/2014/main" id="{091A419B-F46D-FF47-ABAF-FE7DFEC42C1E}"/>
              </a:ext>
            </a:extLst>
          </p:cNvPr>
          <p:cNvCxnSpPr>
            <a:cxnSpLocks/>
          </p:cNvCxnSpPr>
          <p:nvPr/>
        </p:nvCxnSpPr>
        <p:spPr>
          <a:xfrm>
            <a:off x="4296959" y="1123012"/>
            <a:ext cx="347049" cy="3680986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CB40F8A-6A34-AC40-B77A-0F17951C74AC}"/>
              </a:ext>
            </a:extLst>
          </p:cNvPr>
          <p:cNvSpPr txBox="1"/>
          <p:nvPr/>
        </p:nvSpPr>
        <p:spPr>
          <a:xfrm>
            <a:off x="4067944" y="3035863"/>
            <a:ext cx="72008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0090"/>
                </a:solidFill>
              </a:rPr>
              <a:t>5.3 m</a:t>
            </a:r>
          </a:p>
        </p:txBody>
      </p:sp>
      <p:cxnSp>
        <p:nvCxnSpPr>
          <p:cNvPr id="22" name="Connettore 2 3">
            <a:extLst>
              <a:ext uri="{FF2B5EF4-FFF2-40B4-BE49-F238E27FC236}">
                <a16:creationId xmlns:a16="http://schemas.microsoft.com/office/drawing/2014/main" id="{97D243E1-405B-7A42-991D-9FDDF52E2DE7}"/>
              </a:ext>
            </a:extLst>
          </p:cNvPr>
          <p:cNvCxnSpPr>
            <a:cxnSpLocks/>
          </p:cNvCxnSpPr>
          <p:nvPr/>
        </p:nvCxnSpPr>
        <p:spPr>
          <a:xfrm flipV="1">
            <a:off x="5148064" y="3035863"/>
            <a:ext cx="1276448" cy="111951"/>
          </a:xfrm>
          <a:prstGeom prst="straightConnector1">
            <a:avLst/>
          </a:prstGeom>
          <a:ln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9AAED40-9F3F-104D-98DB-92D6AC4C55F1}"/>
              </a:ext>
            </a:extLst>
          </p:cNvPr>
          <p:cNvSpPr txBox="1"/>
          <p:nvPr/>
        </p:nvSpPr>
        <p:spPr>
          <a:xfrm>
            <a:off x="5292080" y="2643758"/>
            <a:ext cx="80549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0090"/>
                </a:solidFill>
              </a:rPr>
              <a:t>2.14 m</a:t>
            </a:r>
          </a:p>
        </p:txBody>
      </p:sp>
    </p:spTree>
    <p:extLst>
      <p:ext uri="{BB962C8B-B14F-4D97-AF65-F5344CB8AC3E}">
        <p14:creationId xmlns:p14="http://schemas.microsoft.com/office/powerpoint/2010/main" val="134618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piè di pagina 3">
            <a:extLst>
              <a:ext uri="{FF2B5EF4-FFF2-40B4-BE49-F238E27FC236}">
                <a16:creationId xmlns:a16="http://schemas.microsoft.com/office/drawing/2014/main" id="{663CEABB-FA41-ED45-849D-31D1411B963B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S.C. components design rationale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30911" y="1177722"/>
            <a:ext cx="3579445" cy="137367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</a:rPr>
              <a:t>DTT superconducting coils </a:t>
            </a:r>
            <a:r>
              <a:rPr lang="en-US" sz="2000" b="1" dirty="0">
                <a:solidFill>
                  <a:schemeClr val="tx1"/>
                </a:solidFill>
              </a:rPr>
              <a:t>(in terms of strands, conductor, coil winding technology) </a:t>
            </a:r>
            <a:r>
              <a:rPr lang="en-US" sz="2000" b="1" dirty="0">
                <a:solidFill>
                  <a:srgbClr val="0000FF"/>
                </a:solidFill>
              </a:rPr>
              <a:t>design is based on </a:t>
            </a:r>
            <a:r>
              <a:rPr lang="en-US" sz="2000" dirty="0">
                <a:solidFill>
                  <a:schemeClr val="tx1"/>
                </a:solidFill>
              </a:rPr>
              <a:t>the assumption of: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AEE97F5C-418C-0441-93AB-F3340C1DCE68}"/>
              </a:ext>
            </a:extLst>
          </p:cNvPr>
          <p:cNvSpPr txBox="1">
            <a:spLocks/>
          </p:cNvSpPr>
          <p:nvPr/>
        </p:nvSpPr>
        <p:spPr>
          <a:xfrm>
            <a:off x="61357" y="2868348"/>
            <a:ext cx="3718555" cy="1359586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ts val="400"/>
              </a:spcAft>
              <a:buFont typeface="Arial" pitchFamily="34" charset="0"/>
              <a:buNone/>
              <a:defRPr sz="2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90000"/>
              <a:buNone/>
              <a:defRPr sz="1600">
                <a:solidFill>
                  <a:srgbClr val="666666"/>
                </a:solidFill>
                <a:latin typeface="+mn-lt"/>
              </a:defRPr>
            </a:lvl2pPr>
            <a:lvl3pPr marL="9144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3pPr>
            <a:lvl4pPr marL="13716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SzPct val="36000"/>
              <a:buNone/>
              <a:defRPr sz="1600">
                <a:solidFill>
                  <a:srgbClr val="666666"/>
                </a:solidFill>
                <a:latin typeface="+mn-lt"/>
              </a:defRPr>
            </a:lvl4pPr>
            <a:lvl5pPr marL="1828800" indent="0" algn="ctr" rt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pitchFamily="34" charset="0"/>
              <a:buNone/>
              <a:defRPr sz="1600">
                <a:solidFill>
                  <a:srgbClr val="666666"/>
                </a:solidFill>
                <a:latin typeface="+mn-lt"/>
              </a:defRPr>
            </a:lvl5pPr>
            <a:lvl6pPr marL="22860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6pPr>
            <a:lvl7pPr marL="27432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7pPr>
            <a:lvl8pPr marL="32004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8pPr>
            <a:lvl9pPr marL="3657600" indent="0" algn="ctr" rt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666666"/>
              </a:buClr>
              <a:buFont typeface="Arial" charset="0"/>
              <a:buNone/>
              <a:defRPr sz="1600">
                <a:solidFill>
                  <a:srgbClr val="666666"/>
                </a:solidFill>
                <a:latin typeface="+mn-lt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tight time and budget constrains: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state-of-art magnet technology choices </a:t>
            </a:r>
            <a:r>
              <a:rPr lang="en-US" sz="2000" dirty="0">
                <a:solidFill>
                  <a:schemeClr val="tx1"/>
                </a:solidFill>
              </a:rPr>
              <a:t>(or close to)</a:t>
            </a:r>
            <a:r>
              <a:rPr lang="en-US" sz="2000" dirty="0">
                <a:solidFill>
                  <a:srgbClr val="0000FF"/>
                </a:solidFill>
              </a:rPr>
              <a:t>, in order to </a:t>
            </a:r>
            <a:r>
              <a:rPr lang="en-US" sz="2000" b="1" dirty="0">
                <a:solidFill>
                  <a:srgbClr val="0000FF"/>
                </a:solidFill>
              </a:rPr>
              <a:t>minimize R&amp;D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4DDECA60-34A2-AE4D-8C45-534702919DFE}"/>
              </a:ext>
            </a:extLst>
          </p:cNvPr>
          <p:cNvGrpSpPr/>
          <p:nvPr/>
        </p:nvGrpSpPr>
        <p:grpSpPr>
          <a:xfrm>
            <a:off x="3825180" y="1019709"/>
            <a:ext cx="5355332" cy="3994944"/>
            <a:chOff x="3833027" y="1148556"/>
            <a:chExt cx="5355332" cy="3994944"/>
          </a:xfrm>
        </p:grpSpPr>
        <p:pic>
          <p:nvPicPr>
            <p:cNvPr id="10" name="Picture 9" descr="Screenshot 2020-02-07 15.36.4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7337" y="4371950"/>
              <a:ext cx="636663" cy="771550"/>
            </a:xfrm>
            <a:prstGeom prst="rect">
              <a:avLst/>
            </a:prstGeom>
          </p:spPr>
        </p:pic>
        <p:pic>
          <p:nvPicPr>
            <p:cNvPr id="16" name="Immagine 24" descr="filam-strand-cond copy.jpg">
              <a:extLst>
                <a:ext uri="{FF2B5EF4-FFF2-40B4-BE49-F238E27FC236}">
                  <a16:creationId xmlns:a16="http://schemas.microsoft.com/office/drawing/2014/main" id="{A6E38E10-8F4D-7042-ACCD-EDDC0DF1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027" y="1148556"/>
              <a:ext cx="5287078" cy="39653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A1CF2953-2B9A-3347-903B-B6353BBA06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5073" y="3657949"/>
              <a:ext cx="315020" cy="472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DF31018A-D40F-F74A-913D-443605CD8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783" y="3825941"/>
              <a:ext cx="822316" cy="59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Steel</a:t>
              </a:r>
            </a:p>
            <a:p>
              <a:pPr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jacket</a:t>
              </a:r>
            </a:p>
          </p:txBody>
        </p:sp>
        <p:sp>
          <p:nvSpPr>
            <p:cNvPr id="19" name="Text Box 17">
              <a:extLst>
                <a:ext uri="{FF2B5EF4-FFF2-40B4-BE49-F238E27FC236}">
                  <a16:creationId xmlns:a16="http://schemas.microsoft.com/office/drawing/2014/main" id="{E1C80F0B-BDF7-AC46-AE0A-1B52DC86A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4429" y="1148556"/>
              <a:ext cx="2913930" cy="59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Empty</a:t>
              </a:r>
              <a:r>
                <a:rPr lang="it-IT" sz="1600" dirty="0">
                  <a:solidFill>
                    <a:srgbClr val="FF0000"/>
                  </a:solidFill>
                  <a:latin typeface="Century Gothic" charset="0"/>
                </a:rPr>
                <a:t> </a:t>
              </a:r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fraction</a:t>
              </a:r>
              <a:r>
                <a:rPr lang="it-IT" sz="1600" dirty="0">
                  <a:solidFill>
                    <a:srgbClr val="FF0000"/>
                  </a:solidFill>
                  <a:latin typeface="Century Gothic" charset="0"/>
                </a:rPr>
                <a:t> for </a:t>
              </a:r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forced</a:t>
              </a:r>
              <a:r>
                <a:rPr lang="it-IT" sz="1600" dirty="0">
                  <a:solidFill>
                    <a:srgbClr val="FF0000"/>
                  </a:solidFill>
                  <a:latin typeface="Century Gothic" charset="0"/>
                </a:rPr>
                <a:t> He </a:t>
              </a:r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circulation</a:t>
              </a:r>
              <a:endParaRPr lang="it-IT" sz="1600" dirty="0">
                <a:solidFill>
                  <a:srgbClr val="FF0000"/>
                </a:solidFill>
                <a:latin typeface="Century Gothic" charset="0"/>
              </a:endParaRP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B5C99563-DC30-CE40-9C96-03434A29D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44391" y="1542290"/>
              <a:ext cx="708793" cy="47248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21" name="Text Box 17">
              <a:extLst>
                <a:ext uri="{FF2B5EF4-FFF2-40B4-BE49-F238E27FC236}">
                  <a16:creationId xmlns:a16="http://schemas.microsoft.com/office/drawing/2014/main" id="{C989C43A-2AFF-7649-B757-1B60D7103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3261" y="2880982"/>
              <a:ext cx="1575098" cy="594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1000 </a:t>
              </a:r>
              <a:r>
                <a:rPr lang="it-IT" sz="1600">
                  <a:solidFill>
                    <a:srgbClr val="FF0000"/>
                  </a:solidFill>
                  <a:latin typeface="Century Gothic" charset="0"/>
                  <a:sym typeface="Symbol" charset="0"/>
                </a:rPr>
                <a:t></a:t>
              </a:r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 5000</a:t>
              </a:r>
            </a:p>
            <a:p>
              <a:pPr algn="ctr"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filaments</a:t>
              </a:r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8C68829F-9083-3A43-8C94-8876B8E513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9526" y="2408502"/>
              <a:ext cx="945059" cy="3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strand</a:t>
              </a:r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6856179C-3E60-4E43-95A5-28651C032E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76997" y="2723488"/>
              <a:ext cx="551284" cy="39373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24" name="Line 7">
              <a:extLst>
                <a:ext uri="{FF2B5EF4-FFF2-40B4-BE49-F238E27FC236}">
                  <a16:creationId xmlns:a16="http://schemas.microsoft.com/office/drawing/2014/main" id="{93837D3E-82BB-C547-8902-31923E8048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70772" y="3510954"/>
              <a:ext cx="551285" cy="39373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25" name="Text Box 17">
              <a:extLst>
                <a:ext uri="{FF2B5EF4-FFF2-40B4-BE49-F238E27FC236}">
                  <a16:creationId xmlns:a16="http://schemas.microsoft.com/office/drawing/2014/main" id="{13443B76-BA29-9F47-B9E7-D15FB7D38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1939" y="1878276"/>
              <a:ext cx="2756420" cy="3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dirty="0">
                  <a:solidFill>
                    <a:srgbClr val="FF0000"/>
                  </a:solidFill>
                  <a:latin typeface="Century Gothic" charset="0"/>
                </a:rPr>
                <a:t>Pressure </a:t>
              </a:r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relief</a:t>
              </a:r>
              <a:r>
                <a:rPr lang="it-IT" sz="1600" dirty="0">
                  <a:solidFill>
                    <a:srgbClr val="FF0000"/>
                  </a:solidFill>
                  <a:latin typeface="Century Gothic" charset="0"/>
                </a:rPr>
                <a:t> </a:t>
              </a:r>
              <a:r>
                <a:rPr lang="it-IT" sz="1600" dirty="0" err="1">
                  <a:solidFill>
                    <a:srgbClr val="FF0000"/>
                  </a:solidFill>
                  <a:latin typeface="Century Gothic" charset="0"/>
                </a:rPr>
                <a:t>channel</a:t>
              </a:r>
              <a:endParaRPr lang="it-IT" sz="1600" dirty="0">
                <a:solidFill>
                  <a:srgbClr val="FF0000"/>
                </a:solidFill>
                <a:latin typeface="Century Gothic" charset="0"/>
              </a:endParaRPr>
            </a:p>
          </p:txBody>
        </p:sp>
        <p:sp>
          <p:nvSpPr>
            <p:cNvPr id="26" name="Line 7">
              <a:extLst>
                <a:ext uri="{FF2B5EF4-FFF2-40B4-BE49-F238E27FC236}">
                  <a16:creationId xmlns:a16="http://schemas.microsoft.com/office/drawing/2014/main" id="{2FCDFAA0-C888-2E40-B668-CA2A4EF03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71861" y="2132014"/>
              <a:ext cx="1260078" cy="3552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9E845874-B293-C847-8EB6-E193EC786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7316" y="4534662"/>
              <a:ext cx="1604581" cy="3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0794" tIns="50397" rIns="100794" bIns="5039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>
                  <a:solidFill>
                    <a:srgbClr val="FF0000"/>
                  </a:solidFill>
                  <a:latin typeface="Century Gothic" charset="0"/>
                </a:rPr>
                <a:t>Strand bundle</a:t>
              </a: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5BB5E7B2-EE7F-524D-AF20-F51948F458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71861" y="3195969"/>
              <a:ext cx="129508" cy="141743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100794" tIns="50397" rIns="100794" bIns="50397"/>
            <a:lstStyle/>
            <a:p>
              <a:endParaRPr lang="en-US"/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BA31492E-DE90-964C-83B8-A0AE9DD6CA0D}"/>
                </a:ext>
              </a:extLst>
            </p:cNvPr>
            <p:cNvSpPr txBox="1"/>
            <p:nvPr/>
          </p:nvSpPr>
          <p:spPr>
            <a:xfrm>
              <a:off x="3931775" y="1251145"/>
              <a:ext cx="1343638" cy="369332"/>
            </a:xfrm>
            <a:prstGeom prst="rect">
              <a:avLst/>
            </a:prstGeom>
            <a:solidFill>
              <a:schemeClr val="bg1">
                <a:lumMod val="95000"/>
                <a:alpha val="81000"/>
              </a:schemeClr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1300FF"/>
                  </a:solidFill>
                </a:rPr>
                <a:t>ITER TF CICC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027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egnaposto piè di pagina 3"/>
          <p:cNvSpPr txBox="1">
            <a:spLocks/>
          </p:cNvSpPr>
          <p:nvPr/>
        </p:nvSpPr>
        <p:spPr>
          <a:xfrm>
            <a:off x="2195736" y="4803998"/>
            <a:ext cx="5544616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  <p:pic>
        <p:nvPicPr>
          <p:cNvPr id="8" name="Picture 7" descr="Slide3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0"/>
          <a:stretch/>
        </p:blipFill>
        <p:spPr>
          <a:xfrm>
            <a:off x="1115616" y="954539"/>
            <a:ext cx="6192688" cy="4188961"/>
          </a:xfrm>
          <a:prstGeom prst="rect">
            <a:avLst/>
          </a:prstGeom>
        </p:spPr>
      </p:pic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S.C. components design rationale: STRANDS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35292" y="3650650"/>
            <a:ext cx="15904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1400" dirty="0"/>
              <a:t>Courtesy A. </a:t>
            </a:r>
            <a:r>
              <a:rPr lang="en-US" sz="1400" dirty="0" err="1"/>
              <a:t>Devred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3750" y="264791"/>
            <a:ext cx="2403222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Ic</a:t>
            </a:r>
            <a:r>
              <a:rPr lang="en-US" sz="1600" b="1" dirty="0">
                <a:solidFill>
                  <a:srgbClr val="0000FF"/>
                </a:solidFill>
              </a:rPr>
              <a:t> achieved: 190 A – 315 A</a:t>
            </a:r>
          </a:p>
          <a:p>
            <a:r>
              <a:rPr lang="en-US" sz="1400" i="1" dirty="0"/>
              <a:t>on 0.82 mm wire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Vostner</a:t>
            </a:r>
            <a:r>
              <a:rPr lang="en-US" sz="1400" dirty="0"/>
              <a:t> - SUST 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8144" y="195486"/>
            <a:ext cx="2050762" cy="769441"/>
          </a:xfrm>
          <a:prstGeom prst="rect">
            <a:avLst/>
          </a:prstGeom>
          <a:solidFill>
            <a:srgbClr val="D9D9D9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Ic</a:t>
            </a:r>
            <a:r>
              <a:rPr lang="en-US" sz="1600" b="1" dirty="0">
                <a:solidFill>
                  <a:srgbClr val="0000FF"/>
                </a:solidFill>
              </a:rPr>
              <a:t> achieved: 325 A</a:t>
            </a:r>
          </a:p>
          <a:p>
            <a:r>
              <a:rPr lang="en-US" sz="1400" i="1" dirty="0"/>
              <a:t>on 0.73 mm wire @ 6.4 T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Karasev</a:t>
            </a:r>
            <a:r>
              <a:rPr lang="en-US" sz="1400" dirty="0"/>
              <a:t> – IEEE TAS 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6256" y="3867894"/>
            <a:ext cx="1823586" cy="769441"/>
          </a:xfrm>
          <a:prstGeom prst="rect">
            <a:avLst/>
          </a:prstGeom>
          <a:solidFill>
            <a:srgbClr val="D9D9D9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Ic</a:t>
            </a:r>
            <a:r>
              <a:rPr lang="en-US" sz="1600" b="1" dirty="0">
                <a:solidFill>
                  <a:srgbClr val="0000FF"/>
                </a:solidFill>
              </a:rPr>
              <a:t> achieved &gt; 260 A</a:t>
            </a:r>
          </a:p>
          <a:p>
            <a:r>
              <a:rPr lang="en-US" sz="1400" i="1" dirty="0"/>
              <a:t>on 0.82 mm wire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Devred</a:t>
            </a:r>
            <a:r>
              <a:rPr lang="en-US" sz="1400" dirty="0"/>
              <a:t> - SUST 2014)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31640" y="1275606"/>
            <a:ext cx="4536504" cy="2448272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403648" y="3723878"/>
            <a:ext cx="3384376" cy="1419622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084168" y="1275606"/>
            <a:ext cx="1224136" cy="1512168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3" idx="0"/>
            <a:endCxn id="19" idx="2"/>
          </p:cNvCxnSpPr>
          <p:nvPr/>
        </p:nvCxnSpPr>
        <p:spPr>
          <a:xfrm flipV="1">
            <a:off x="6696236" y="964927"/>
            <a:ext cx="197289" cy="310679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8" idx="3"/>
          </p:cNvCxnSpPr>
          <p:nvPr/>
        </p:nvCxnSpPr>
        <p:spPr>
          <a:xfrm flipH="1" flipV="1">
            <a:off x="2596972" y="649512"/>
            <a:ext cx="1197178" cy="62339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3"/>
            <a:endCxn id="20" idx="1"/>
          </p:cNvCxnSpPr>
          <p:nvPr/>
        </p:nvCxnSpPr>
        <p:spPr>
          <a:xfrm flipV="1">
            <a:off x="4788024" y="4252615"/>
            <a:ext cx="2088232" cy="181074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2" name="Segnaposto tabella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668404"/>
              </p:ext>
            </p:extLst>
          </p:nvPr>
        </p:nvGraphicFramePr>
        <p:xfrm>
          <a:off x="1043608" y="1707654"/>
          <a:ext cx="4608512" cy="25061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 err="1">
                          <a:latin typeface="Calibri"/>
                          <a:cs typeface="Calibri"/>
                        </a:rPr>
                        <a:t>all</a:t>
                      </a:r>
                      <a:r>
                        <a:rPr lang="it-IT" sz="1800" b="0" dirty="0">
                          <a:latin typeface="Calibri"/>
                          <a:cs typeface="Calibri"/>
                        </a:rPr>
                        <a:t> 0.82 mm </a:t>
                      </a:r>
                      <a:r>
                        <a:rPr lang="it-IT" sz="1800" b="0" dirty="0" err="1">
                          <a:latin typeface="Calibri"/>
                          <a:cs typeface="Calibri"/>
                        </a:rPr>
                        <a:t>wires</a:t>
                      </a:r>
                      <a:endParaRPr lang="it-IT" sz="1800" b="0" dirty="0"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/>
                          <a:cs typeface="Calibri"/>
                        </a:rPr>
                        <a:t>Min. Critical </a:t>
                      </a:r>
                      <a:r>
                        <a:rPr lang="it-IT" sz="1800" dirty="0" err="1">
                          <a:latin typeface="Calibri"/>
                          <a:cs typeface="Calibri"/>
                        </a:rPr>
                        <a:t>Current</a:t>
                      </a:r>
                      <a:endParaRPr lang="it-IT" sz="1800" dirty="0"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7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TF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specs</a:t>
                      </a:r>
                      <a:endParaRPr lang="it-IT" sz="1800" baseline="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  <a:p>
                      <a:r>
                        <a:rPr lang="it-IT" sz="1800" i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(Nb</a:t>
                      </a:r>
                      <a:r>
                        <a:rPr lang="it-IT" sz="1800" i="1" baseline="-25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</a:t>
                      </a:r>
                      <a:r>
                        <a:rPr lang="it-IT" sz="1800" i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Sn)</a:t>
                      </a:r>
                      <a:endParaRPr lang="it-IT" sz="1800" i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285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12 T; 0% </a:t>
                      </a:r>
                      <a:r>
                        <a:rPr lang="it-IT" sz="1800" i="1" dirty="0" err="1">
                          <a:latin typeface="+mn-lt"/>
                          <a:cs typeface="Calibri"/>
                        </a:rPr>
                        <a:t>strain</a:t>
                      </a:r>
                      <a:r>
                        <a:rPr lang="it-IT" sz="1800" i="1" dirty="0">
                          <a:latin typeface="+mn-lt"/>
                          <a:cs typeface="Calibri"/>
                        </a:rPr>
                        <a:t>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CS &amp; PF1/6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specs</a:t>
                      </a:r>
                      <a:endParaRPr lang="it-IT" sz="1800" baseline="0" dirty="0">
                        <a:solidFill>
                          <a:srgbClr val="0000FF"/>
                        </a:solidFill>
                        <a:latin typeface="+mn-lt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(Nb</a:t>
                      </a:r>
                      <a:r>
                        <a:rPr lang="it-IT" sz="1800" i="1" baseline="-2500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3</a:t>
                      </a: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Sn)</a:t>
                      </a:r>
                      <a:endParaRPr lang="it-IT" sz="1800" i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260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12 T; 0% </a:t>
                      </a:r>
                      <a:r>
                        <a:rPr lang="it-IT" sz="1800" i="1" dirty="0" err="1">
                          <a:latin typeface="+mn-lt"/>
                          <a:cs typeface="Calibri"/>
                        </a:rPr>
                        <a:t>strain</a:t>
                      </a:r>
                      <a:r>
                        <a:rPr lang="it-IT" sz="1800" i="1" dirty="0">
                          <a:latin typeface="+mn-lt"/>
                          <a:cs typeface="Calibri"/>
                        </a:rPr>
                        <a:t>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 PF2-5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specs</a:t>
                      </a:r>
                      <a:endParaRPr lang="it-IT" sz="1800" b="1" baseline="0" dirty="0">
                        <a:solidFill>
                          <a:srgbClr val="0000FF"/>
                        </a:solidFill>
                        <a:latin typeface="+mn-lt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(</a:t>
                      </a:r>
                      <a:r>
                        <a:rPr lang="it-IT" sz="1800" i="1" baseline="0" dirty="0" err="1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NbTi</a:t>
                      </a: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)</a:t>
                      </a:r>
                      <a:endParaRPr lang="it-IT" sz="1800" i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500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5 T)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35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T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304" y="0"/>
            <a:ext cx="1414696" cy="1059582"/>
          </a:xfrm>
          <a:prstGeom prst="rect">
            <a:avLst/>
          </a:prstGeom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982"/>
            <a:ext cx="2057572" cy="42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S.C. components design rationale: STRANDS</a:t>
            </a:r>
          </a:p>
        </p:txBody>
      </p:sp>
      <p:graphicFrame>
        <p:nvGraphicFramePr>
          <p:cNvPr id="42" name="Segnaposto tabella 6"/>
          <p:cNvGraphicFramePr>
            <a:graphicFrameLocks/>
          </p:cNvGraphicFramePr>
          <p:nvPr/>
        </p:nvGraphicFramePr>
        <p:xfrm>
          <a:off x="1043608" y="1707654"/>
          <a:ext cx="4608512" cy="25061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1800" b="0" dirty="0" err="1">
                          <a:latin typeface="Calibri"/>
                          <a:cs typeface="Calibri"/>
                        </a:rPr>
                        <a:t>all</a:t>
                      </a:r>
                      <a:r>
                        <a:rPr lang="it-IT" sz="1800" b="0" dirty="0">
                          <a:latin typeface="Calibri"/>
                          <a:cs typeface="Calibri"/>
                        </a:rPr>
                        <a:t> 0.82 mm </a:t>
                      </a:r>
                      <a:r>
                        <a:rPr lang="it-IT" sz="1800" b="0" dirty="0" err="1">
                          <a:latin typeface="Calibri"/>
                          <a:cs typeface="Calibri"/>
                        </a:rPr>
                        <a:t>wires</a:t>
                      </a:r>
                      <a:endParaRPr lang="it-IT" sz="1800" b="0" dirty="0"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latin typeface="Calibri"/>
                          <a:cs typeface="Calibri"/>
                        </a:rPr>
                        <a:t>Min. Critical </a:t>
                      </a:r>
                      <a:r>
                        <a:rPr lang="it-IT" sz="1800" dirty="0" err="1">
                          <a:latin typeface="Calibri"/>
                          <a:cs typeface="Calibri"/>
                        </a:rPr>
                        <a:t>Current</a:t>
                      </a:r>
                      <a:endParaRPr lang="it-IT" sz="1800" dirty="0"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75"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TF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specs</a:t>
                      </a:r>
                      <a:endParaRPr lang="it-IT" sz="1800" baseline="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  <a:p>
                      <a:r>
                        <a:rPr lang="it-IT" sz="1800" i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(Nb</a:t>
                      </a:r>
                      <a:r>
                        <a:rPr lang="it-IT" sz="1800" i="1" baseline="-25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3</a:t>
                      </a:r>
                      <a:r>
                        <a:rPr lang="it-IT" sz="1800" i="1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Sn)</a:t>
                      </a:r>
                      <a:endParaRPr lang="it-IT" sz="1800" i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285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12 T; 0% </a:t>
                      </a:r>
                      <a:r>
                        <a:rPr lang="it-IT" sz="1800" i="1" dirty="0" err="1">
                          <a:latin typeface="+mn-lt"/>
                          <a:cs typeface="Calibri"/>
                        </a:rPr>
                        <a:t>strain</a:t>
                      </a:r>
                      <a:r>
                        <a:rPr lang="it-IT" sz="1800" i="1" dirty="0">
                          <a:latin typeface="+mn-lt"/>
                          <a:cs typeface="Calibri"/>
                        </a:rPr>
                        <a:t>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 CS &amp; PF1/6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specs</a:t>
                      </a:r>
                      <a:endParaRPr lang="it-IT" sz="1800" baseline="0" dirty="0">
                        <a:solidFill>
                          <a:srgbClr val="0000FF"/>
                        </a:solidFill>
                        <a:latin typeface="+mn-lt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(Nb</a:t>
                      </a:r>
                      <a:r>
                        <a:rPr lang="it-IT" sz="1800" i="1" baseline="-2500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3</a:t>
                      </a: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Sn)</a:t>
                      </a:r>
                      <a:endParaRPr lang="it-IT" sz="1800" i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260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12 T; 0% </a:t>
                      </a:r>
                      <a:r>
                        <a:rPr lang="it-IT" sz="1800" i="1" dirty="0" err="1">
                          <a:latin typeface="+mn-lt"/>
                          <a:cs typeface="Calibri"/>
                        </a:rPr>
                        <a:t>strain</a:t>
                      </a:r>
                      <a:r>
                        <a:rPr lang="it-IT" sz="1800" i="1" dirty="0">
                          <a:latin typeface="+mn-lt"/>
                          <a:cs typeface="Calibri"/>
                        </a:rPr>
                        <a:t>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6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DTT</a:t>
                      </a:r>
                      <a:r>
                        <a:rPr lang="it-IT" sz="1800" b="1" baseline="0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 PF2-5 </a:t>
                      </a:r>
                      <a:r>
                        <a:rPr lang="it-IT" sz="1800" baseline="0" dirty="0" err="1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specs</a:t>
                      </a:r>
                      <a:endParaRPr lang="it-IT" sz="1800" b="1" baseline="0" dirty="0">
                        <a:solidFill>
                          <a:srgbClr val="0000FF"/>
                        </a:solidFill>
                        <a:latin typeface="+mn-lt"/>
                        <a:cs typeface="Calibri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(</a:t>
                      </a:r>
                      <a:r>
                        <a:rPr lang="it-IT" sz="1800" i="1" baseline="0" dirty="0" err="1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NbTi</a:t>
                      </a:r>
                      <a:r>
                        <a:rPr lang="it-IT" sz="1800" i="1" baseline="0" dirty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)</a:t>
                      </a:r>
                      <a:endParaRPr lang="it-IT" sz="1800" i="1" dirty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 marT="60960" marB="60960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>
                          <a:solidFill>
                            <a:srgbClr val="0000FF"/>
                          </a:solidFill>
                          <a:latin typeface="+mn-lt"/>
                          <a:cs typeface="Calibri"/>
                        </a:rPr>
                        <a:t>500 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i="1" dirty="0">
                          <a:latin typeface="+mn-lt"/>
                          <a:cs typeface="Calibri"/>
                        </a:rPr>
                        <a:t>(4.2 K; 5 T)</a:t>
                      </a:r>
                    </a:p>
                  </a:txBody>
                  <a:tcPr marT="60960" marB="60960"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23786B79-F39A-4A45-8AE0-75CC6DD983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484" y="1993163"/>
            <a:ext cx="924251" cy="6104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871F5C5-81AE-1241-BF4B-3790CBE734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783" y="3907964"/>
            <a:ext cx="926617" cy="4879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0E52037-198D-4F4E-A196-05D6ADEBA2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122" y="1993163"/>
            <a:ext cx="911334" cy="606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0C78616-C3EB-1C44-AC91-DBFD828555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441139"/>
            <a:ext cx="2108233" cy="471252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ACB5D16-2190-8B4B-B5CC-A216F4F20932}"/>
              </a:ext>
            </a:extLst>
          </p:cNvPr>
          <p:cNvSpPr txBox="1"/>
          <p:nvPr/>
        </p:nvSpPr>
        <p:spPr>
          <a:xfrm>
            <a:off x="7164288" y="1523568"/>
            <a:ext cx="966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55 </a:t>
            </a:r>
            <a:r>
              <a:rPr lang="it-IT" sz="2000" b="1" dirty="0" err="1">
                <a:solidFill>
                  <a:srgbClr val="C00000"/>
                </a:solidFill>
              </a:rPr>
              <a:t>tons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17FBF22-6E4E-1F46-8C82-96F5700252B5}"/>
              </a:ext>
            </a:extLst>
          </p:cNvPr>
          <p:cNvSpPr txBox="1"/>
          <p:nvPr/>
        </p:nvSpPr>
        <p:spPr>
          <a:xfrm>
            <a:off x="7164288" y="3075806"/>
            <a:ext cx="966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</a:rPr>
              <a:t>22 </a:t>
            </a:r>
            <a:r>
              <a:rPr lang="it-IT" sz="2000" b="1" dirty="0" err="1">
                <a:solidFill>
                  <a:srgbClr val="C00000"/>
                </a:solidFill>
              </a:rPr>
              <a:t>tons</a:t>
            </a:r>
            <a:endParaRPr lang="it-IT" sz="2000" b="1" dirty="0">
              <a:solidFill>
                <a:srgbClr val="C00000"/>
              </a:solidFill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2C108631-42DE-7F47-AE5E-6905BAE574B2}"/>
              </a:ext>
            </a:extLst>
          </p:cNvPr>
          <p:cNvCxnSpPr/>
          <p:nvPr/>
        </p:nvCxnSpPr>
        <p:spPr>
          <a:xfrm flipV="1">
            <a:off x="5652120" y="2255698"/>
            <a:ext cx="936104" cy="316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678781A2-B82E-C845-AC13-4E826EF81E1D}"/>
              </a:ext>
            </a:extLst>
          </p:cNvPr>
          <p:cNvCxnSpPr>
            <a:cxnSpLocks/>
          </p:cNvCxnSpPr>
          <p:nvPr/>
        </p:nvCxnSpPr>
        <p:spPr>
          <a:xfrm>
            <a:off x="5652120" y="3219822"/>
            <a:ext cx="864096" cy="221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piè di pagina 3">
            <a:extLst>
              <a:ext uri="{FF2B5EF4-FFF2-40B4-BE49-F238E27FC236}">
                <a16:creationId xmlns:a16="http://schemas.microsoft.com/office/drawing/2014/main" id="{350D93AC-65B8-C64D-94CD-81D997B6487E}"/>
              </a:ext>
            </a:extLst>
          </p:cNvPr>
          <p:cNvSpPr txBox="1">
            <a:spLocks/>
          </p:cNvSpPr>
          <p:nvPr/>
        </p:nvSpPr>
        <p:spPr>
          <a:xfrm>
            <a:off x="3086523" y="4802974"/>
            <a:ext cx="23762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</a:t>
            </a:r>
            <a:r>
              <a:rPr lang="en-US" dirty="0" err="1"/>
              <a:t>Muzzi</a:t>
            </a:r>
            <a:r>
              <a:rPr lang="en-US" dirty="0"/>
              <a:t> - The DTT Magnet System</a:t>
            </a:r>
          </a:p>
        </p:txBody>
      </p:sp>
    </p:spTree>
    <p:extLst>
      <p:ext uri="{BB962C8B-B14F-4D97-AF65-F5344CB8AC3E}">
        <p14:creationId xmlns:p14="http://schemas.microsoft.com/office/powerpoint/2010/main" val="43965552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4090</TotalTime>
  <Words>1883</Words>
  <Application>Microsoft Macintosh PowerPoint</Application>
  <PresentationFormat>Presentazione su schermo (16:9)</PresentationFormat>
  <Paragraphs>320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3" baseType="lpstr">
      <vt:lpstr>ＭＳ Ｐゴシック</vt:lpstr>
      <vt:lpstr>ＭＳ Ｐゴシック</vt:lpstr>
      <vt:lpstr>Arial</vt:lpstr>
      <vt:lpstr>Arial Narrow</vt:lpstr>
      <vt:lpstr>Calibri</vt:lpstr>
      <vt:lpstr>Century Gothic</vt:lpstr>
      <vt:lpstr>Mangal</vt:lpstr>
      <vt:lpstr>Symbol</vt:lpstr>
      <vt:lpstr>Times New Roman</vt:lpstr>
      <vt:lpstr>Verdana</vt:lpstr>
      <vt:lpstr>Wingdings</vt:lpstr>
      <vt:lpstr>1_Tema di Office</vt:lpstr>
      <vt:lpstr>The superconducting magnet system of the Italian Divertor Tokamak Test (DTT) Facility</vt:lpstr>
      <vt:lpstr>EU Research Roadmap to Fusion Energy</vt:lpstr>
      <vt:lpstr>DTT: Divertor Tokamak Test Facility project</vt:lpstr>
      <vt:lpstr>DTT Facility Overview</vt:lpstr>
      <vt:lpstr>Reference machine parameters</vt:lpstr>
      <vt:lpstr>DTT s.c. Magnet System Overview</vt:lpstr>
      <vt:lpstr>S.C. components design rationale</vt:lpstr>
      <vt:lpstr>S.C. components design rationale: STRANDS</vt:lpstr>
      <vt:lpstr>S.C. components design rationale: STRANDS</vt:lpstr>
      <vt:lpstr>S.C. components design rationale: STRANDS</vt:lpstr>
      <vt:lpstr>S.C. components design rationale: CICC</vt:lpstr>
      <vt:lpstr>Toroidal Field Coils</vt:lpstr>
      <vt:lpstr>Toroidal Field Coils: analyses</vt:lpstr>
      <vt:lpstr>Central Solenoid modules</vt:lpstr>
      <vt:lpstr>Central Solenoid - analyses</vt:lpstr>
      <vt:lpstr>CS and PF support structures</vt:lpstr>
      <vt:lpstr>Poloidal Field Coils</vt:lpstr>
      <vt:lpstr>Poloidal Field Coils - analyses</vt:lpstr>
      <vt:lpstr>CS HTS Insert Coil</vt:lpstr>
      <vt:lpstr>CS HTS Insert Coil</vt:lpstr>
      <vt:lpstr>Summary and perspective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WBS.xx – ABC</dc:title>
  <dc:creator>ENEA</dc:creator>
  <cp:lastModifiedBy>Microsoft Office User</cp:lastModifiedBy>
  <cp:revision>311</cp:revision>
  <cp:lastPrinted>2019-08-27T09:45:08Z</cp:lastPrinted>
  <dcterms:created xsi:type="dcterms:W3CDTF">2018-10-11T16:01:41Z</dcterms:created>
  <dcterms:modified xsi:type="dcterms:W3CDTF">2020-02-13T07:06:51Z</dcterms:modified>
</cp:coreProperties>
</file>