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321" r:id="rId3"/>
    <p:sldId id="305" r:id="rId4"/>
    <p:sldId id="320" r:id="rId5"/>
    <p:sldId id="261" r:id="rId6"/>
    <p:sldId id="287" r:id="rId7"/>
    <p:sldId id="288" r:id="rId8"/>
    <p:sldId id="292" r:id="rId9"/>
    <p:sldId id="310" r:id="rId10"/>
    <p:sldId id="311" r:id="rId11"/>
    <p:sldId id="313" r:id="rId12"/>
    <p:sldId id="314" r:id="rId13"/>
    <p:sldId id="315" r:id="rId14"/>
    <p:sldId id="316" r:id="rId15"/>
    <p:sldId id="312" r:id="rId16"/>
    <p:sldId id="308" r:id="rId17"/>
    <p:sldId id="309" r:id="rId18"/>
    <p:sldId id="317" r:id="rId19"/>
    <p:sldId id="299" r:id="rId20"/>
    <p:sldId id="300" r:id="rId21"/>
    <p:sldId id="301" r:id="rId22"/>
    <p:sldId id="302" r:id="rId23"/>
    <p:sldId id="304" r:id="rId24"/>
    <p:sldId id="306" r:id="rId2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8">
          <p15:clr>
            <a:srgbClr val="A4A3A4"/>
          </p15:clr>
        </p15:guide>
        <p15:guide id="2" pos="25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624A9"/>
    <a:srgbClr val="003A69"/>
    <a:srgbClr val="003A00"/>
    <a:srgbClr val="E4E4E4"/>
    <a:srgbClr val="004884"/>
    <a:srgbClr val="2D79AA"/>
    <a:srgbClr val="003A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autoAdjust="0"/>
    <p:restoredTop sz="99811" autoAdjust="0"/>
  </p:normalViewPr>
  <p:slideViewPr>
    <p:cSldViewPr snapToGrid="0" snapToObjects="1" showGuides="1">
      <p:cViewPr varScale="1">
        <p:scale>
          <a:sx n="115" d="100"/>
          <a:sy n="115" d="100"/>
        </p:scale>
        <p:origin x="1560" y="192"/>
      </p:cViewPr>
      <p:guideLst>
        <p:guide orient="horz" pos="4148"/>
        <p:guide pos="25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4" d="100"/>
          <a:sy n="104" d="100"/>
        </p:scale>
        <p:origin x="-231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328BB-3E7D-1545-8629-739FE7FE78CD}" type="datetimeFigureOut">
              <a:rPr lang="it-IT" smtClean="0"/>
              <a:t>13/02/20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625A-8487-0243-9438-3D7ABEA720FE}" type="slidenum">
              <a:rPr lang="it-IT" smtClean="0"/>
              <a:t>‹N›</a:t>
            </a:fld>
            <a:endParaRPr lang="it-IT"/>
          </a:p>
        </p:txBody>
      </p:sp>
    </p:spTree>
    <p:extLst>
      <p:ext uri="{BB962C8B-B14F-4D97-AF65-F5344CB8AC3E}">
        <p14:creationId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2F6F-5890-184D-BFAC-2DB3B24676C1}" type="datetimeFigureOut">
              <a:rPr lang="it-IT" smtClean="0"/>
              <a:t>13/02/20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7DBE-D3BB-F74E-84C1-4CEDFE4037FA}" type="slidenum">
              <a:rPr lang="it-IT" smtClean="0"/>
              <a:t>‹N›</a:t>
            </a:fld>
            <a:endParaRPr lang="it-IT"/>
          </a:p>
        </p:txBody>
      </p:sp>
    </p:spTree>
    <p:extLst>
      <p:ext uri="{BB962C8B-B14F-4D97-AF65-F5344CB8AC3E}">
        <p14:creationId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Good</a:t>
            </a:r>
            <a:r>
              <a:rPr lang="it-IT" dirty="0"/>
              <a:t> </a:t>
            </a:r>
            <a:r>
              <a:rPr lang="it-IT" dirty="0" err="1"/>
              <a:t>morning</a:t>
            </a:r>
            <a:r>
              <a:rPr lang="it-IT" dirty="0"/>
              <a:t> to </a:t>
            </a:r>
            <a:r>
              <a:rPr lang="it-IT" dirty="0" err="1"/>
              <a:t>everybody</a:t>
            </a:r>
            <a:r>
              <a:rPr lang="it-IT" dirty="0"/>
              <a:t>,</a:t>
            </a:r>
          </a:p>
          <a:p>
            <a:r>
              <a:rPr lang="it-IT" dirty="0" err="1"/>
              <a:t>I'm</a:t>
            </a:r>
            <a:r>
              <a:rPr lang="it-IT" dirty="0"/>
              <a:t> </a:t>
            </a:r>
            <a:r>
              <a:rPr lang="it-IT" dirty="0" err="1"/>
              <a:t>very</a:t>
            </a:r>
            <a:r>
              <a:rPr lang="it-IT" dirty="0"/>
              <a:t> </a:t>
            </a:r>
            <a:r>
              <a:rPr lang="it-IT" dirty="0" err="1"/>
              <a:t>pleased</a:t>
            </a:r>
            <a:r>
              <a:rPr lang="it-IT" dirty="0"/>
              <a:t> to be </a:t>
            </a:r>
            <a:r>
              <a:rPr lang="it-IT" dirty="0" err="1"/>
              <a:t>here</a:t>
            </a:r>
            <a:r>
              <a:rPr lang="it-IT" dirty="0"/>
              <a:t>, and to </a:t>
            </a:r>
            <a:r>
              <a:rPr lang="it-IT" dirty="0" err="1"/>
              <a:t>provide</a:t>
            </a:r>
            <a:r>
              <a:rPr lang="it-IT" dirty="0"/>
              <a:t> </a:t>
            </a:r>
            <a:r>
              <a:rPr lang="it-IT" dirty="0" err="1"/>
              <a:t>my</a:t>
            </a:r>
            <a:r>
              <a:rPr lang="it-IT" dirty="0"/>
              <a:t> EXTERNAL </a:t>
            </a:r>
            <a:r>
              <a:rPr lang="it-IT" dirty="0" err="1"/>
              <a:t>point</a:t>
            </a:r>
            <a:r>
              <a:rPr lang="it-IT" dirty="0"/>
              <a:t> of </a:t>
            </a:r>
            <a:r>
              <a:rPr lang="it-IT" dirty="0" err="1"/>
              <a:t>view</a:t>
            </a:r>
            <a:r>
              <a:rPr lang="it-IT" dirty="0"/>
              <a:t> for an </a:t>
            </a:r>
            <a:r>
              <a:rPr lang="it-IT" dirty="0" err="1"/>
              <a:t>hopefully</a:t>
            </a:r>
            <a:r>
              <a:rPr lang="it-IT" dirty="0"/>
              <a:t> </a:t>
            </a:r>
            <a:r>
              <a:rPr lang="it-IT" dirty="0" err="1"/>
              <a:t>fruitful</a:t>
            </a:r>
            <a:r>
              <a:rPr lang="it-IT" dirty="0"/>
              <a:t> </a:t>
            </a:r>
            <a:r>
              <a:rPr lang="it-IT" dirty="0" err="1"/>
              <a:t>discussion</a:t>
            </a:r>
            <a:r>
              <a:rPr lang="it-IT" dirty="0"/>
              <a:t>. </a:t>
            </a:r>
            <a:r>
              <a:rPr lang="it-IT" dirty="0" err="1"/>
              <a:t>Although</a:t>
            </a:r>
            <a:r>
              <a:rPr lang="it-IT" dirty="0"/>
              <a:t> in a </a:t>
            </a:r>
            <a:r>
              <a:rPr lang="it-IT" dirty="0" err="1"/>
              <a:t>different</a:t>
            </a:r>
            <a:r>
              <a:rPr lang="it-IT" dirty="0"/>
              <a:t> </a:t>
            </a:r>
            <a:r>
              <a:rPr lang="it-IT" dirty="0" err="1"/>
              <a:t>environment</a:t>
            </a:r>
            <a:r>
              <a:rPr lang="it-IT" dirty="0"/>
              <a:t>, </a:t>
            </a:r>
            <a:r>
              <a:rPr lang="it-IT" dirty="0" err="1"/>
              <a:t>I'm</a:t>
            </a:r>
            <a:r>
              <a:rPr lang="it-IT" dirty="0"/>
              <a:t> </a:t>
            </a:r>
            <a:r>
              <a:rPr lang="it-IT" dirty="0" err="1"/>
              <a:t>fully</a:t>
            </a:r>
            <a:r>
              <a:rPr lang="it-IT" dirty="0"/>
              <a:t> </a:t>
            </a:r>
            <a:r>
              <a:rPr lang="it-IT" dirty="0" err="1"/>
              <a:t>involved</a:t>
            </a:r>
            <a:r>
              <a:rPr lang="it-IT" dirty="0"/>
              <a:t> in the R&amp;D on high </a:t>
            </a:r>
            <a:r>
              <a:rPr lang="it-IT" dirty="0" err="1"/>
              <a:t>current</a:t>
            </a:r>
            <a:r>
              <a:rPr lang="it-IT" dirty="0"/>
              <a:t> Nb3Sn </a:t>
            </a:r>
            <a:r>
              <a:rPr lang="it-IT" dirty="0" err="1"/>
              <a:t>conductors</a:t>
            </a:r>
            <a:r>
              <a:rPr lang="it-IT" dirty="0"/>
              <a:t> and coils. </a:t>
            </a:r>
            <a:r>
              <a:rPr lang="it-IT" dirty="0" err="1"/>
              <a:t>I'm</a:t>
            </a:r>
            <a:r>
              <a:rPr lang="it-IT" dirty="0"/>
              <a:t> in </a:t>
            </a:r>
            <a:r>
              <a:rPr lang="it-IT" dirty="0" err="1"/>
              <a:t>fact</a:t>
            </a:r>
            <a:r>
              <a:rPr lang="it-IT" dirty="0"/>
              <a:t> </a:t>
            </a:r>
            <a:r>
              <a:rPr lang="it-IT" dirty="0" err="1"/>
              <a:t>currently</a:t>
            </a:r>
            <a:r>
              <a:rPr lang="it-IT" dirty="0"/>
              <a:t> </a:t>
            </a:r>
            <a:r>
              <a:rPr lang="it-IT" dirty="0" err="1"/>
              <a:t>working</a:t>
            </a:r>
            <a:r>
              <a:rPr lang="it-IT" dirty="0"/>
              <a:t> on the </a:t>
            </a:r>
            <a:r>
              <a:rPr lang="it-IT" dirty="0" err="1"/>
              <a:t>procurement</a:t>
            </a:r>
            <a:r>
              <a:rPr lang="it-IT" dirty="0"/>
              <a:t> of Nb3Sn </a:t>
            </a:r>
            <a:r>
              <a:rPr lang="it-IT" dirty="0" err="1"/>
              <a:t>wires</a:t>
            </a:r>
            <a:r>
              <a:rPr lang="it-IT" dirty="0"/>
              <a:t> for a </a:t>
            </a:r>
            <a:r>
              <a:rPr lang="it-IT" dirty="0" err="1"/>
              <a:t>fairly</a:t>
            </a:r>
            <a:r>
              <a:rPr lang="it-IT" dirty="0"/>
              <a:t> big fusion </a:t>
            </a:r>
            <a:r>
              <a:rPr lang="it-IT" dirty="0" err="1"/>
              <a:t>project</a:t>
            </a:r>
            <a:r>
              <a:rPr lang="it-IT" dirty="0"/>
              <a:t>, </a:t>
            </a:r>
            <a:r>
              <a:rPr lang="it-IT" dirty="0" err="1"/>
              <a:t>named</a:t>
            </a:r>
            <a:r>
              <a:rPr lang="it-IT" dirty="0"/>
              <a:t> DTT (</a:t>
            </a:r>
            <a:r>
              <a:rPr lang="it-IT" dirty="0" err="1"/>
              <a:t>Divertor</a:t>
            </a:r>
            <a:r>
              <a:rPr lang="it-IT" dirty="0"/>
              <a:t> </a:t>
            </a:r>
            <a:r>
              <a:rPr lang="it-IT" dirty="0" err="1"/>
              <a:t>Tokamak</a:t>
            </a:r>
            <a:r>
              <a:rPr lang="it-IT" dirty="0"/>
              <a:t> Test </a:t>
            </a:r>
            <a:r>
              <a:rPr lang="it-IT" dirty="0" err="1"/>
              <a:t>Facility</a:t>
            </a:r>
            <a:r>
              <a:rPr lang="it-IT" dirty="0"/>
              <a:t>), and of the </a:t>
            </a:r>
            <a:r>
              <a:rPr lang="it-IT" dirty="0" err="1"/>
              <a:t>related</a:t>
            </a:r>
            <a:r>
              <a:rPr lang="it-IT" dirty="0"/>
              <a:t> </a:t>
            </a:r>
            <a:r>
              <a:rPr lang="it-IT" dirty="0" err="1"/>
              <a:t>conductors</a:t>
            </a:r>
            <a:r>
              <a:rPr lang="it-IT" dirty="0"/>
              <a:t>. A large </a:t>
            </a:r>
            <a:r>
              <a:rPr lang="it-IT" dirty="0" err="1"/>
              <a:t>fraction</a:t>
            </a:r>
            <a:r>
              <a:rPr lang="it-IT" dirty="0"/>
              <a:t> of </a:t>
            </a:r>
            <a:r>
              <a:rPr lang="it-IT" dirty="0" err="1"/>
              <a:t>what</a:t>
            </a:r>
            <a:r>
              <a:rPr lang="it-IT" dirty="0"/>
              <a:t> </a:t>
            </a:r>
            <a:r>
              <a:rPr lang="it-IT" dirty="0" err="1"/>
              <a:t>I'm</a:t>
            </a:r>
            <a:r>
              <a:rPr lang="it-IT" dirty="0"/>
              <a:t> </a:t>
            </a:r>
            <a:r>
              <a:rPr lang="it-IT" dirty="0" err="1"/>
              <a:t>going</a:t>
            </a:r>
            <a:r>
              <a:rPr lang="it-IT" dirty="0"/>
              <a:t> to show </a:t>
            </a:r>
            <a:r>
              <a:rPr lang="it-IT" dirty="0" err="1"/>
              <a:t>you</a:t>
            </a:r>
            <a:r>
              <a:rPr lang="it-IT" dirty="0"/>
              <a:t>, </a:t>
            </a:r>
            <a:r>
              <a:rPr lang="it-IT" dirty="0" err="1"/>
              <a:t>especially</a:t>
            </a:r>
            <a:r>
              <a:rPr lang="it-IT" dirty="0"/>
              <a:t> </a:t>
            </a:r>
            <a:r>
              <a:rPr lang="it-IT" dirty="0" err="1"/>
              <a:t>concerning</a:t>
            </a:r>
            <a:r>
              <a:rPr lang="it-IT" dirty="0"/>
              <a:t> ITER, </a:t>
            </a:r>
            <a:r>
              <a:rPr lang="it-IT" dirty="0" err="1"/>
              <a:t>represents</a:t>
            </a:r>
            <a:r>
              <a:rPr lang="it-IT" dirty="0"/>
              <a:t> </a:t>
            </a:r>
            <a:r>
              <a:rPr lang="it-IT" dirty="0" err="1"/>
              <a:t>review</a:t>
            </a:r>
            <a:r>
              <a:rPr lang="it-IT" dirty="0"/>
              <a:t> </a:t>
            </a:r>
            <a:r>
              <a:rPr lang="it-IT" dirty="0" err="1"/>
              <a:t>material</a:t>
            </a:r>
            <a:r>
              <a:rPr lang="it-IT" dirty="0"/>
              <a:t>. I </a:t>
            </a:r>
            <a:r>
              <a:rPr lang="it-IT" dirty="0" err="1"/>
              <a:t>participated</a:t>
            </a:r>
            <a:r>
              <a:rPr lang="it-IT" dirty="0"/>
              <a:t> to the </a:t>
            </a:r>
            <a:r>
              <a:rPr lang="it-IT" dirty="0" err="1"/>
              <a:t>development</a:t>
            </a:r>
            <a:r>
              <a:rPr lang="it-IT" dirty="0"/>
              <a:t> of ITER </a:t>
            </a:r>
            <a:r>
              <a:rPr lang="it-IT" dirty="0" err="1"/>
              <a:t>Conductors</a:t>
            </a:r>
            <a:r>
              <a:rPr lang="it-IT" dirty="0"/>
              <a:t>, </a:t>
            </a:r>
            <a:r>
              <a:rPr lang="it-IT" dirty="0" err="1"/>
              <a:t>but</a:t>
            </a:r>
            <a:r>
              <a:rPr lang="it-IT" dirty="0"/>
              <a:t> </a:t>
            </a:r>
            <a:r>
              <a:rPr lang="it-IT" dirty="0" err="1"/>
              <a:t>mostly</a:t>
            </a:r>
            <a:r>
              <a:rPr lang="it-IT" dirty="0"/>
              <a:t> from the </a:t>
            </a:r>
            <a:r>
              <a:rPr lang="it-IT" dirty="0" err="1"/>
              <a:t>point</a:t>
            </a:r>
            <a:r>
              <a:rPr lang="it-IT" dirty="0"/>
              <a:t> of </a:t>
            </a:r>
            <a:r>
              <a:rPr lang="it-IT" dirty="0" err="1"/>
              <a:t>view</a:t>
            </a:r>
            <a:r>
              <a:rPr lang="it-IT" dirty="0"/>
              <a:t> of a </a:t>
            </a:r>
            <a:r>
              <a:rPr lang="it-IT" dirty="0" err="1"/>
              <a:t>supplier</a:t>
            </a:r>
            <a:r>
              <a:rPr lang="it-IT" dirty="0"/>
              <a:t>, manufacturing </a:t>
            </a:r>
            <a:r>
              <a:rPr lang="it-IT" dirty="0" err="1"/>
              <a:t>conductors</a:t>
            </a:r>
            <a:r>
              <a:rPr lang="it-IT" dirty="0"/>
              <a:t> and </a:t>
            </a:r>
            <a:r>
              <a:rPr lang="it-IT" dirty="0" err="1"/>
              <a:t>working</a:t>
            </a:r>
            <a:r>
              <a:rPr lang="it-IT" dirty="0"/>
              <a:t> on the </a:t>
            </a:r>
            <a:r>
              <a:rPr lang="it-IT" dirty="0" err="1"/>
              <a:t>qualification</a:t>
            </a:r>
            <a:r>
              <a:rPr lang="it-IT" dirty="0"/>
              <a:t> </a:t>
            </a:r>
            <a:r>
              <a:rPr lang="it-IT" dirty="0" err="1"/>
              <a:t>tests</a:t>
            </a:r>
            <a:r>
              <a:rPr lang="it-IT" dirty="0"/>
              <a:t> </a:t>
            </a:r>
            <a:r>
              <a:rPr lang="it-IT" dirty="0" err="1"/>
              <a:t>during</a:t>
            </a:r>
            <a:r>
              <a:rPr lang="it-IT" dirty="0"/>
              <a:t> the </a:t>
            </a:r>
            <a:r>
              <a:rPr lang="it-IT" dirty="0" err="1"/>
              <a:t>their</a:t>
            </a:r>
            <a:r>
              <a:rPr lang="it-IT" dirty="0"/>
              <a:t> </a:t>
            </a:r>
            <a:r>
              <a:rPr lang="it-IT" dirty="0" err="1"/>
              <a:t>prototyping</a:t>
            </a:r>
            <a:r>
              <a:rPr lang="it-IT" dirty="0"/>
              <a:t> </a:t>
            </a:r>
            <a:r>
              <a:rPr lang="it-IT" dirty="0" err="1"/>
              <a:t>phase</a:t>
            </a:r>
            <a:r>
              <a:rPr lang="it-IT" dirty="0"/>
              <a:t>. On the </a:t>
            </a:r>
            <a:r>
              <a:rPr lang="it-IT" dirty="0" err="1"/>
              <a:t>other</a:t>
            </a:r>
            <a:r>
              <a:rPr lang="it-IT" dirty="0"/>
              <a:t> </a:t>
            </a:r>
            <a:r>
              <a:rPr lang="it-IT" dirty="0" err="1"/>
              <a:t>hand</a:t>
            </a:r>
            <a:r>
              <a:rPr lang="it-IT" dirty="0"/>
              <a:t>, </a:t>
            </a:r>
            <a:r>
              <a:rPr lang="it-IT" dirty="0" err="1"/>
              <a:t>I'm</a:t>
            </a:r>
            <a:r>
              <a:rPr lang="it-IT" dirty="0"/>
              <a:t> </a:t>
            </a:r>
            <a:r>
              <a:rPr lang="it-IT" dirty="0" err="1"/>
              <a:t>fully</a:t>
            </a:r>
            <a:r>
              <a:rPr lang="it-IT" dirty="0"/>
              <a:t> </a:t>
            </a:r>
            <a:r>
              <a:rPr lang="it-IT" dirty="0" err="1"/>
              <a:t>involved</a:t>
            </a:r>
            <a:r>
              <a:rPr lang="it-IT" dirty="0"/>
              <a:t> in the </a:t>
            </a:r>
            <a:r>
              <a:rPr lang="it-IT" dirty="0" err="1"/>
              <a:t>European</a:t>
            </a:r>
            <a:r>
              <a:rPr lang="it-IT" dirty="0"/>
              <a:t> </a:t>
            </a:r>
            <a:r>
              <a:rPr lang="it-IT" dirty="0" err="1"/>
              <a:t>magnet</a:t>
            </a:r>
            <a:r>
              <a:rPr lang="it-IT" dirty="0"/>
              <a:t> </a:t>
            </a:r>
            <a:r>
              <a:rPr lang="it-IT" dirty="0" err="1"/>
              <a:t>development</a:t>
            </a:r>
            <a:r>
              <a:rPr lang="it-IT" dirty="0"/>
              <a:t> </a:t>
            </a:r>
            <a:r>
              <a:rPr lang="it-IT" dirty="0" err="1"/>
              <a:t>programme</a:t>
            </a:r>
            <a:r>
              <a:rPr lang="it-IT" dirty="0"/>
              <a:t> for the DEMO </a:t>
            </a:r>
            <a:r>
              <a:rPr lang="it-IT" dirty="0" err="1"/>
              <a:t>project</a:t>
            </a:r>
            <a:r>
              <a:rPr lang="it-IT" dirty="0"/>
              <a:t>, </a:t>
            </a:r>
            <a:r>
              <a:rPr lang="it-IT" dirty="0" err="1"/>
              <a:t>following</a:t>
            </a:r>
            <a:r>
              <a:rPr lang="it-IT" dirty="0"/>
              <a:t> ITER in the </a:t>
            </a:r>
            <a:r>
              <a:rPr lang="it-IT" dirty="0" err="1"/>
              <a:t>roadmap</a:t>
            </a:r>
            <a:r>
              <a:rPr lang="it-IT" dirty="0"/>
              <a:t> </a:t>
            </a:r>
            <a:r>
              <a:rPr lang="it-IT" dirty="0" err="1"/>
              <a:t>toward</a:t>
            </a:r>
            <a:r>
              <a:rPr lang="it-IT" dirty="0"/>
              <a:t> the </a:t>
            </a:r>
            <a:r>
              <a:rPr lang="it-IT" dirty="0" err="1"/>
              <a:t>development</a:t>
            </a:r>
            <a:r>
              <a:rPr lang="it-IT" dirty="0"/>
              <a:t> of fusion </a:t>
            </a:r>
            <a:r>
              <a:rPr lang="it-IT" dirty="0" err="1"/>
              <a:t>energy</a:t>
            </a:r>
            <a:r>
              <a:rPr lang="it-IT" dirty="0"/>
              <a:t>.</a:t>
            </a:r>
          </a:p>
          <a:p>
            <a:r>
              <a:rPr lang="it-IT" dirty="0"/>
              <a:t>With </a:t>
            </a:r>
            <a:r>
              <a:rPr lang="it-IT" dirty="0" err="1"/>
              <a:t>this</a:t>
            </a:r>
            <a:r>
              <a:rPr lang="it-IT" dirty="0"/>
              <a:t> </a:t>
            </a:r>
            <a:r>
              <a:rPr lang="it-IT" dirty="0" err="1"/>
              <a:t>introduction</a:t>
            </a:r>
            <a:r>
              <a:rPr lang="it-IT" dirty="0"/>
              <a:t>, </a:t>
            </a:r>
            <a:r>
              <a:rPr lang="it-IT" dirty="0" err="1"/>
              <a:t>let</a:t>
            </a:r>
            <a:r>
              <a:rPr lang="it-IT" dirty="0"/>
              <a:t> me </a:t>
            </a:r>
            <a:r>
              <a:rPr lang="it-IT" dirty="0" err="1"/>
              <a:t>briefly</a:t>
            </a:r>
            <a:r>
              <a:rPr lang="it-IT" dirty="0"/>
              <a:t> </a:t>
            </a:r>
            <a:r>
              <a:rPr lang="it-IT" dirty="0" err="1"/>
              <a:t>summarize</a:t>
            </a:r>
            <a:r>
              <a:rPr lang="it-IT" dirty="0"/>
              <a:t> the </a:t>
            </a:r>
            <a:r>
              <a:rPr lang="it-IT" dirty="0" err="1"/>
              <a:t>content</a:t>
            </a:r>
            <a:r>
              <a:rPr lang="it-IT" dirty="0"/>
              <a:t> of </a:t>
            </a:r>
            <a:r>
              <a:rPr lang="it-IT" dirty="0" err="1"/>
              <a:t>my</a:t>
            </a:r>
            <a:r>
              <a:rPr lang="it-IT" dirty="0"/>
              <a:t> talk:</a:t>
            </a:r>
          </a:p>
        </p:txBody>
      </p:sp>
      <p:sp>
        <p:nvSpPr>
          <p:cNvPr id="4" name="Slide Number Placeholder 3"/>
          <p:cNvSpPr>
            <a:spLocks noGrp="1"/>
          </p:cNvSpPr>
          <p:nvPr>
            <p:ph type="sldNum" sz="quarter" idx="10"/>
          </p:nvPr>
        </p:nvSpPr>
        <p:spPr/>
        <p:txBody>
          <a:bodyPr/>
          <a:lstStyle/>
          <a:p>
            <a:fld id="{67A67DBE-D3BB-F74E-84C1-4CEDFE4037FA}" type="slidenum">
              <a:rPr lang="it-IT" smtClean="0"/>
              <a:t>1</a:t>
            </a:fld>
            <a:endParaRPr lang="it-IT"/>
          </a:p>
        </p:txBody>
      </p:sp>
    </p:spTree>
    <p:extLst>
      <p:ext uri="{BB962C8B-B14F-4D97-AF65-F5344CB8AC3E}">
        <p14:creationId xmlns:p14="http://schemas.microsoft.com/office/powerpoint/2010/main" val="283050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67DBE-D3BB-F74E-84C1-4CEDFE4037FA}" type="slidenum">
              <a:rPr lang="it-IT" smtClean="0"/>
              <a:t>2</a:t>
            </a:fld>
            <a:endParaRPr lang="it-IT"/>
          </a:p>
        </p:txBody>
      </p:sp>
    </p:spTree>
    <p:extLst>
      <p:ext uri="{BB962C8B-B14F-4D97-AF65-F5344CB8AC3E}">
        <p14:creationId xmlns:p14="http://schemas.microsoft.com/office/powerpoint/2010/main" val="308069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67DBE-D3BB-F74E-84C1-4CEDFE4037FA}" type="slidenum">
              <a:rPr lang="it-IT" smtClean="0"/>
              <a:t>24</a:t>
            </a:fld>
            <a:endParaRPr lang="it-IT"/>
          </a:p>
        </p:txBody>
      </p:sp>
    </p:spTree>
    <p:extLst>
      <p:ext uri="{BB962C8B-B14F-4D97-AF65-F5344CB8AC3E}">
        <p14:creationId xmlns:p14="http://schemas.microsoft.com/office/powerpoint/2010/main" val="65572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nvSpPr>
        <p:spPr>
          <a:xfrm>
            <a:off x="872" y="1270000"/>
            <a:ext cx="9165896" cy="4205663"/>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6390820"/>
            <a:ext cx="9165896" cy="486583"/>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5054747"/>
            <a:ext cx="9165896" cy="729223"/>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nvSpPr>
        <p:spPr>
          <a:xfrm>
            <a:off x="0" y="1"/>
            <a:ext cx="9144000" cy="127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409575" y="2905781"/>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Sottotitolo della presentazione – </a:t>
            </a:r>
            <a:r>
              <a:rPr lang="it-IT" dirty="0" err="1"/>
              <a:t>Arial</a:t>
            </a:r>
            <a:r>
              <a:rPr lang="it-IT" dirty="0"/>
              <a:t> 30pt</a:t>
            </a:r>
          </a:p>
        </p:txBody>
      </p:sp>
      <p:sp>
        <p:nvSpPr>
          <p:cNvPr id="5" name="Segnaposto testo 4"/>
          <p:cNvSpPr>
            <a:spLocks noGrp="1"/>
          </p:cNvSpPr>
          <p:nvPr userDrawn="1">
            <p:ph type="body" sz="quarter" idx="10" hasCustomPrompt="1"/>
          </p:nvPr>
        </p:nvSpPr>
        <p:spPr>
          <a:xfrm>
            <a:off x="409656" y="5149831"/>
            <a:ext cx="8440818"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a:t>Autore Dipartimento/Unità – </a:t>
            </a:r>
            <a:r>
              <a:rPr lang="it-IT" dirty="0" err="1"/>
              <a:t>Arial</a:t>
            </a:r>
            <a:r>
              <a:rPr lang="it-IT" dirty="0"/>
              <a:t> 18 </a:t>
            </a:r>
            <a:r>
              <a:rPr lang="it-IT" dirty="0" err="1"/>
              <a:t>pt</a:t>
            </a:r>
            <a:endParaRPr lang="it-IT" dirty="0"/>
          </a:p>
        </p:txBody>
      </p:sp>
      <p:sp>
        <p:nvSpPr>
          <p:cNvPr id="9" name="Titolo 8"/>
          <p:cNvSpPr>
            <a:spLocks noGrp="1"/>
          </p:cNvSpPr>
          <p:nvPr userDrawn="1">
            <p:ph type="title" hasCustomPrompt="1"/>
          </p:nvPr>
        </p:nvSpPr>
        <p:spPr>
          <a:xfrm>
            <a:off x="409575" y="1982187"/>
            <a:ext cx="8440819" cy="492443"/>
          </a:xfrm>
        </p:spPr>
        <p:txBody>
          <a:bodyPr lIns="0"/>
          <a:lstStyle>
            <a:lvl1pPr>
              <a:defRPr sz="3200" baseline="0">
                <a:ln>
                  <a:noFill/>
                </a:ln>
                <a:solidFill>
                  <a:schemeClr val="bg1"/>
                </a:solidFill>
              </a:defRPr>
            </a:lvl1pPr>
          </a:lstStyle>
          <a:p>
            <a:r>
              <a:rPr lang="it-IT" dirty="0"/>
              <a:t>Titolo della presentazione – </a:t>
            </a:r>
            <a:r>
              <a:rPr lang="it-IT" dirty="0" err="1"/>
              <a:t>Arial</a:t>
            </a:r>
            <a:r>
              <a:rPr lang="it-IT" dirty="0"/>
              <a:t> 30pt</a:t>
            </a:r>
          </a:p>
        </p:txBody>
      </p:sp>
      <p:pic>
        <p:nvPicPr>
          <p:cNvPr id="2" name="Immagine 1" descr="BANN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805959"/>
            <a:ext cx="9144000" cy="584861"/>
          </a:xfrm>
          <a:prstGeom prst="rect">
            <a:avLst/>
          </a:prstGeom>
        </p:spPr>
      </p:pic>
      <p:sp>
        <p:nvSpPr>
          <p:cNvPr id="10" name="Segnaposto testo 9"/>
          <p:cNvSpPr>
            <a:spLocks noGrp="1"/>
          </p:cNvSpPr>
          <p:nvPr>
            <p:ph type="body" sz="quarter" idx="11" hasCustomPrompt="1"/>
          </p:nvPr>
        </p:nvSpPr>
        <p:spPr>
          <a:xfrm>
            <a:off x="409656" y="4214797"/>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a:t>Luogo e data – </a:t>
            </a:r>
            <a:r>
              <a:rPr lang="it-IT" dirty="0" err="1"/>
              <a:t>Arial</a:t>
            </a:r>
            <a:r>
              <a:rPr lang="it-IT" dirty="0"/>
              <a:t> 20pt </a:t>
            </a:r>
          </a:p>
        </p:txBody>
      </p:sp>
      <p:pic>
        <p:nvPicPr>
          <p:cNvPr id="4" name="Picture 3" descr="LogoENEAcompletoEN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8938" y="276302"/>
            <a:ext cx="2499360" cy="792480"/>
          </a:xfrm>
          <a:prstGeom prst="rect">
            <a:avLst/>
          </a:prstGeom>
        </p:spPr>
      </p:pic>
    </p:spTree>
    <p:extLst>
      <p:ext uri="{BB962C8B-B14F-4D97-AF65-F5344CB8AC3E}">
        <p14:creationId xmlns:p14="http://schemas.microsoft.com/office/powerpoint/2010/main" val="99497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02C7C199-0D0D-7840-A88D-785280B31CF7}" type="slidenum">
              <a:rPr lang="it-IT" smtClean="0"/>
              <a:t>‹N›</a:t>
            </a:fld>
            <a:endParaRPr lang="it-IT"/>
          </a:p>
        </p:txBody>
      </p:sp>
      <p:sp>
        <p:nvSpPr>
          <p:cNvPr id="5" name="Segnaposto testo 4"/>
          <p:cNvSpPr>
            <a:spLocks noGrp="1"/>
          </p:cNvSpPr>
          <p:nvPr>
            <p:ph type="body" sz="quarter" idx="11" hasCustomPrompt="1"/>
          </p:nvPr>
        </p:nvSpPr>
        <p:spPr>
          <a:xfrm>
            <a:off x="413414" y="1071248"/>
            <a:ext cx="8228898" cy="1877437"/>
          </a:xfrm>
        </p:spPr>
        <p:txBody>
          <a:bodyPr/>
          <a:lstStyle/>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Titolo 5"/>
          <p:cNvSpPr>
            <a:spLocks noGrp="1"/>
          </p:cNvSpPr>
          <p:nvPr>
            <p:ph type="title" hasCustomPrompt="1"/>
          </p:nvPr>
        </p:nvSpPr>
        <p:spPr/>
        <p:txBody>
          <a:bodyPr/>
          <a:lstStyle/>
          <a:p>
            <a:r>
              <a:rPr lang="it-IT" dirty="0"/>
              <a:t>Titolo</a:t>
            </a:r>
          </a:p>
        </p:txBody>
      </p:sp>
    </p:spTree>
    <p:extLst>
      <p:ext uri="{BB962C8B-B14F-4D97-AF65-F5344CB8AC3E}">
        <p14:creationId xmlns:p14="http://schemas.microsoft.com/office/powerpoint/2010/main" val="413061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sz="2600">
                <a:solidFill>
                  <a:srgbClr val="FFFFFF"/>
                </a:solidFill>
              </a:defRPr>
            </a:lvl1pPr>
          </a:lstStyle>
          <a:p>
            <a:r>
              <a:rPr lang="it-IT" dirty="0"/>
              <a:t>Titolo della slide – </a:t>
            </a:r>
            <a:r>
              <a:rPr lang="it-IT" dirty="0" err="1"/>
              <a:t>Arial</a:t>
            </a:r>
            <a:r>
              <a:rPr lang="it-IT" dirty="0"/>
              <a:t> 26pt </a:t>
            </a:r>
          </a:p>
        </p:txBody>
      </p:sp>
      <p:sp>
        <p:nvSpPr>
          <p:cNvPr id="15"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7" name="Segnaposto testo 16"/>
          <p:cNvSpPr>
            <a:spLocks noGrp="1"/>
          </p:cNvSpPr>
          <p:nvPr>
            <p:ph type="body" sz="quarter" idx="14" hasCustomPrompt="1"/>
          </p:nvPr>
        </p:nvSpPr>
        <p:spPr>
          <a:xfrm>
            <a:off x="413414" y="201739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a:t>Corpo del testo 20pt </a:t>
            </a:r>
            <a:r>
              <a:rPr lang="it-IT" dirty="0" err="1"/>
              <a:t>Arial</a:t>
            </a:r>
            <a:r>
              <a:rPr lang="it-IT" dirty="0"/>
              <a:t> regular</a:t>
            </a:r>
          </a:p>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p:txBody>
      </p:sp>
      <p:sp>
        <p:nvSpPr>
          <p:cNvPr id="19" name="Segnaposto testo 18"/>
          <p:cNvSpPr>
            <a:spLocks noGrp="1"/>
          </p:cNvSpPr>
          <p:nvPr>
            <p:ph type="body" sz="quarter" idx="15" hasCustomPrompt="1"/>
          </p:nvPr>
        </p:nvSpPr>
        <p:spPr>
          <a:xfrm>
            <a:off x="413414" y="3409088"/>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a:t>Lista 16pt </a:t>
            </a:r>
            <a:r>
              <a:rPr lang="it-IT" dirty="0" err="1"/>
              <a:t>Arial</a:t>
            </a:r>
            <a:r>
              <a:rPr lang="it-IT" dirty="0"/>
              <a:t> regular</a:t>
            </a:r>
          </a:p>
          <a:p>
            <a:pPr lvl="0"/>
            <a:r>
              <a:rPr lang="it-IT" dirty="0" err="1"/>
              <a:t>Lorem</a:t>
            </a:r>
            <a:r>
              <a:rPr lang="it-IT" dirty="0"/>
              <a:t> </a:t>
            </a:r>
            <a:r>
              <a:rPr lang="it-IT" dirty="0" err="1"/>
              <a:t>ipsum</a:t>
            </a:r>
            <a:endParaRPr lang="it-IT" dirty="0"/>
          </a:p>
          <a:p>
            <a:pPr lvl="0"/>
            <a:r>
              <a:rPr lang="it-IT" dirty="0" err="1"/>
              <a:t>Lorem</a:t>
            </a:r>
            <a:r>
              <a:rPr lang="it-IT" dirty="0"/>
              <a:t> </a:t>
            </a:r>
            <a:r>
              <a:rPr lang="it-IT" dirty="0" err="1"/>
              <a:t>ipusm</a:t>
            </a:r>
            <a:endParaRPr lang="it-IT" dirty="0"/>
          </a:p>
        </p:txBody>
      </p:sp>
      <p:sp>
        <p:nvSpPr>
          <p:cNvPr id="10"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1409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a:solidFill>
                  <a:srgbClr val="FFFFFF"/>
                </a:solidFill>
              </a:defRPr>
            </a:lvl1pPr>
          </a:lstStyle>
          <a:p>
            <a:r>
              <a:rPr lang="it-IT" dirty="0"/>
              <a:t>Titolo della slide</a:t>
            </a:r>
          </a:p>
        </p:txBody>
      </p:sp>
      <p:sp>
        <p:nvSpPr>
          <p:cNvPr id="3" name="Segnaposto contenuto 2"/>
          <p:cNvSpPr>
            <a:spLocks noGrp="1"/>
          </p:cNvSpPr>
          <p:nvPr>
            <p:ph idx="1" hasCustomPrompt="1"/>
          </p:nvPr>
        </p:nvSpPr>
        <p:spPr>
          <a:xfrm>
            <a:off x="457200" y="1600201"/>
            <a:ext cx="8229600" cy="400110"/>
          </a:xfrm>
        </p:spPr>
        <p:txBody>
          <a:bodyPr>
            <a:spAutoFit/>
          </a:bodyPr>
          <a:lstStyle>
            <a:lvl1pPr marL="0" indent="0">
              <a:buNone/>
              <a:defRPr sz="2000" baseline="0"/>
            </a:lvl1pPr>
          </a:lstStyle>
          <a:p>
            <a:pPr lvl="0"/>
            <a:r>
              <a:rPr lang="it-IT" dirty="0"/>
              <a:t>Testo</a:t>
            </a:r>
          </a:p>
        </p:txBody>
      </p:sp>
      <p:sp>
        <p:nvSpPr>
          <p:cNvPr id="5" name="Segnaposto tabella 4"/>
          <p:cNvSpPr>
            <a:spLocks noGrp="1"/>
          </p:cNvSpPr>
          <p:nvPr>
            <p:ph type="tbl" sz="quarter" idx="13" hasCustomPrompt="1"/>
          </p:nvPr>
        </p:nvSpPr>
        <p:spPr>
          <a:xfrm>
            <a:off x="457200" y="2495552"/>
            <a:ext cx="8185150" cy="3255433"/>
          </a:xfrm>
        </p:spPr>
        <p:txBody>
          <a:bodyPr>
            <a:normAutofit/>
          </a:bodyPr>
          <a:lstStyle>
            <a:lvl1pPr marL="0" indent="0">
              <a:buNone/>
              <a:defRPr sz="1800" baseline="0"/>
            </a:lvl1pPr>
          </a:lstStyle>
          <a:p>
            <a:r>
              <a:rPr lang="it-IT" dirty="0"/>
              <a:t>Cliccare sull’icona per inserire la tabella</a:t>
            </a:r>
          </a:p>
        </p:txBody>
      </p:sp>
      <p:sp>
        <p:nvSpPr>
          <p:cNvPr id="8"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284874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246084"/>
            <a:ext cx="8229600" cy="400110"/>
          </a:xfrm>
        </p:spPr>
        <p:txBody>
          <a:bodyPr/>
          <a:lstStyle>
            <a:lvl1pPr>
              <a:defRPr>
                <a:solidFill>
                  <a:srgbClr val="FFFFFF"/>
                </a:solidFill>
              </a:defRPr>
            </a:lvl1pPr>
          </a:lstStyle>
          <a:p>
            <a:r>
              <a:rPr lang="it-IT" dirty="0"/>
              <a:t>Titolo della slide</a:t>
            </a:r>
          </a:p>
        </p:txBody>
      </p:sp>
      <p:sp>
        <p:nvSpPr>
          <p:cNvPr id="3" name="Segnaposto testo 2"/>
          <p:cNvSpPr>
            <a:spLocks noGrp="1"/>
          </p:cNvSpPr>
          <p:nvPr>
            <p:ph type="body" idx="1" hasCustomPrompt="1"/>
          </p:nvPr>
        </p:nvSpPr>
        <p:spPr>
          <a:xfrm>
            <a:off x="457200" y="1535113"/>
            <a:ext cx="4040188" cy="639763"/>
          </a:xfrm>
          <a:solidFill>
            <a:srgbClr val="004884"/>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4" name="Segnaposto contenuto 3"/>
          <p:cNvSpPr>
            <a:spLocks noGrp="1"/>
          </p:cNvSpPr>
          <p:nvPr>
            <p:ph sz="half" idx="2"/>
          </p:nvPr>
        </p:nvSpPr>
        <p:spPr>
          <a:xfrm>
            <a:off x="457200" y="2174875"/>
            <a:ext cx="4040188" cy="3951288"/>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it-IT" dirty="0"/>
          </a:p>
        </p:txBody>
      </p:sp>
      <p:sp>
        <p:nvSpPr>
          <p:cNvPr id="5" name="Segnaposto testo 4"/>
          <p:cNvSpPr>
            <a:spLocks noGrp="1"/>
          </p:cNvSpPr>
          <p:nvPr>
            <p:ph type="body" sz="quarter" idx="3" hasCustomPrompt="1"/>
          </p:nvPr>
        </p:nvSpPr>
        <p:spPr>
          <a:xfrm>
            <a:off x="4645029" y="1535113"/>
            <a:ext cx="4041775" cy="639763"/>
          </a:xfrm>
          <a:solidFill>
            <a:srgbClr val="004884"/>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6" name="Segnaposto contenuto 5"/>
          <p:cNvSpPr>
            <a:spLocks noGrp="1"/>
          </p:cNvSpPr>
          <p:nvPr>
            <p:ph sz="quarter" idx="4"/>
          </p:nvPr>
        </p:nvSpPr>
        <p:spPr>
          <a:xfrm>
            <a:off x="4645029" y="2174875"/>
            <a:ext cx="4041775" cy="3951288"/>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0" name="Segnaposto numero diapositiva 5"/>
          <p:cNvSpPr>
            <a:spLocks noGrp="1"/>
          </p:cNvSpPr>
          <p:nvPr>
            <p:ph type="sldNum" sz="quarter" idx="10"/>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4"/>
          <p:cNvSpPr>
            <a:spLocks noGrp="1"/>
          </p:cNvSpPr>
          <p:nvPr>
            <p:ph type="ftr" sz="quarter" idx="11"/>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36836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4" y="273051"/>
            <a:ext cx="3008313" cy="5853112"/>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4" y="1127325"/>
            <a:ext cx="3008313" cy="307777"/>
          </a:xfrm>
        </p:spPr>
        <p:txBody>
          <a:bodyPr anchor="b"/>
          <a:lstStyle>
            <a:lvl1pPr algn="l">
              <a:defRPr sz="2000" b="1">
                <a:solidFill>
                  <a:srgbClr val="FFFFFF"/>
                </a:solidFill>
              </a:defRPr>
            </a:lvl1pPr>
          </a:lstStyle>
          <a:p>
            <a:r>
              <a:rPr lang="it-IT" dirty="0"/>
              <a:t>Titolo della slide</a:t>
            </a:r>
          </a:p>
        </p:txBody>
      </p:sp>
      <p:sp>
        <p:nvSpPr>
          <p:cNvPr id="3" name="Segnaposto contenuto 2"/>
          <p:cNvSpPr>
            <a:spLocks noGrp="1"/>
          </p:cNvSpPr>
          <p:nvPr>
            <p:ph idx="1" hasCustomPrompt="1"/>
          </p:nvPr>
        </p:nvSpPr>
        <p:spPr>
          <a:xfrm>
            <a:off x="3575050" y="273053"/>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dirty="0"/>
              <a:t>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hasCustomPrompt="1"/>
          </p:nvPr>
        </p:nvSpPr>
        <p:spPr>
          <a:xfrm>
            <a:off x="457204" y="1435103"/>
            <a:ext cx="3008313" cy="338554"/>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a:t>
            </a:r>
          </a:p>
        </p:txBody>
      </p:sp>
      <p:sp>
        <p:nvSpPr>
          <p:cNvPr id="9"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304856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2"/>
            <a:ext cx="9144000" cy="6223991"/>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0" y="2"/>
            <a:ext cx="3465515" cy="6223991"/>
          </a:xfrm>
          <a:ln w="12700">
            <a:solidFill>
              <a:schemeClr val="bg1"/>
            </a:solidFill>
          </a:ln>
        </p:spPr>
        <p:txBody>
          <a:bodyPr>
            <a:normAutofit/>
          </a:bodyPr>
          <a:lstStyle>
            <a:lvl1pPr marL="0" indent="0">
              <a:buNone/>
              <a:defRPr sz="1400">
                <a:solidFill>
                  <a:srgbClr val="FFFFFF"/>
                </a:solidFill>
              </a:defRPr>
            </a:lvl1pPr>
          </a:lstStyle>
          <a:p>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8,57 cm (540px) per 14,29cm (900px)</a:t>
            </a:r>
          </a:p>
        </p:txBody>
      </p:sp>
      <p:sp>
        <p:nvSpPr>
          <p:cNvPr id="3" name="Segnaposto contenuto 2"/>
          <p:cNvSpPr>
            <a:spLocks noGrp="1"/>
          </p:cNvSpPr>
          <p:nvPr>
            <p:ph idx="1" hasCustomPrompt="1"/>
          </p:nvPr>
        </p:nvSpPr>
        <p:spPr>
          <a:xfrm>
            <a:off x="3575050" y="1072976"/>
            <a:ext cx="5111750" cy="1877437"/>
          </a:xfrm>
        </p:spPr>
        <p:txBody>
          <a:bodyPr>
            <a:sp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dirty="0"/>
              <a:t>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Titolo 10"/>
          <p:cNvSpPr>
            <a:spLocks noGrp="1"/>
          </p:cNvSpPr>
          <p:nvPr>
            <p:ph type="title" hasCustomPrompt="1"/>
          </p:nvPr>
        </p:nvSpPr>
        <p:spPr>
          <a:xfrm>
            <a:off x="3575050" y="281904"/>
            <a:ext cx="5067964" cy="400110"/>
          </a:xfrm>
        </p:spPr>
        <p:txBody>
          <a:bodyPr/>
          <a:lstStyle>
            <a:lvl1pPr>
              <a:defRPr>
                <a:solidFill>
                  <a:schemeClr val="bg1"/>
                </a:solidFill>
              </a:defRPr>
            </a:lvl1pPr>
          </a:lstStyle>
          <a:p>
            <a:r>
              <a:rPr lang="it-IT" dirty="0"/>
              <a:t>Titolo della slide</a:t>
            </a:r>
          </a:p>
        </p:txBody>
      </p:sp>
      <p:sp>
        <p:nvSpPr>
          <p:cNvPr id="10"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2"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25157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2"/>
            <a:ext cx="9144000" cy="6223991"/>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042815" y="4920514"/>
            <a:ext cx="7072564" cy="448188"/>
          </a:xfrm>
        </p:spPr>
        <p:txBody>
          <a:bodyPr anchor="b"/>
          <a:lstStyle>
            <a:lvl1pPr algn="l">
              <a:defRPr sz="2000" b="1">
                <a:solidFill>
                  <a:srgbClr val="FFFFFF"/>
                </a:solidFill>
              </a:defRPr>
            </a:lvl1pPr>
          </a:lstStyle>
          <a:p>
            <a:r>
              <a:rPr lang="it-IT" dirty="0"/>
              <a:t>Titolo</a:t>
            </a:r>
          </a:p>
        </p:txBody>
      </p:sp>
      <p:sp>
        <p:nvSpPr>
          <p:cNvPr id="3" name="Segnaposto immagine 2"/>
          <p:cNvSpPr>
            <a:spLocks noGrp="1"/>
          </p:cNvSpPr>
          <p:nvPr>
            <p:ph type="pic" idx="1" hasCustomPrompt="1"/>
          </p:nvPr>
        </p:nvSpPr>
        <p:spPr>
          <a:xfrm>
            <a:off x="1042815" y="612775"/>
            <a:ext cx="7072564" cy="4208732"/>
          </a:xfrm>
          <a:ln w="25400">
            <a:solidFill>
              <a:schemeClr val="bg1"/>
            </a:solidFill>
          </a:ln>
        </p:spPr>
        <p:txBody>
          <a:bodyPr/>
          <a:lstStyle>
            <a:lvl1pPr marL="0" indent="0">
              <a:buNone/>
              <a:defRPr sz="18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25,4 cm (1600px) per 14,29cm (900px)</a:t>
            </a:r>
          </a:p>
        </p:txBody>
      </p:sp>
      <p:sp>
        <p:nvSpPr>
          <p:cNvPr id="4" name="Segnaposto testo 3"/>
          <p:cNvSpPr>
            <a:spLocks noGrp="1"/>
          </p:cNvSpPr>
          <p:nvPr>
            <p:ph type="body" sz="half" idx="2" hasCustomPrompt="1"/>
          </p:nvPr>
        </p:nvSpPr>
        <p:spPr>
          <a:xfrm>
            <a:off x="1042815" y="5490643"/>
            <a:ext cx="7072564" cy="307777"/>
          </a:xfrm>
        </p:spPr>
        <p:txBody>
          <a:bodyPr wrap="square">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a:t>
            </a:r>
          </a:p>
        </p:txBody>
      </p:sp>
      <p:sp>
        <p:nvSpPr>
          <p:cNvPr id="9"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1944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1"/>
            <a:ext cx="9144000" cy="6029465"/>
          </a:xfrm>
        </p:spPr>
        <p:txBody>
          <a:bodyPr/>
          <a:lstStyle>
            <a:lvl1pPr marL="0" indent="0">
              <a:buNone/>
              <a:defRPr sz="1800"/>
            </a:lvl1pPr>
          </a:lstStyle>
          <a:p>
            <a:r>
              <a:rPr lang="it-IT" dirty="0"/>
              <a:t>Immagine a tutto schermo con box per testo bianco su sfondo scuro</a:t>
            </a:r>
            <a:br>
              <a:rPr lang="it-IT" dirty="0"/>
            </a:br>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25,4 cm (1600px) per 14,29cm (900px)</a:t>
            </a:r>
          </a:p>
          <a:p>
            <a:endParaRPr lang="it-IT" dirty="0"/>
          </a:p>
        </p:txBody>
      </p:sp>
      <p:sp>
        <p:nvSpPr>
          <p:cNvPr id="4" name="Segnaposto testo 3"/>
          <p:cNvSpPr>
            <a:spLocks noGrp="1"/>
          </p:cNvSpPr>
          <p:nvPr>
            <p:ph type="body" sz="half" idx="2" hasCustomPrompt="1"/>
          </p:nvPr>
        </p:nvSpPr>
        <p:spPr>
          <a:xfrm>
            <a:off x="396875" y="4360058"/>
            <a:ext cx="8289925" cy="804863"/>
          </a:xfrm>
          <a:solidFill>
            <a:srgbClr val="003A69">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 su sfondo scuro</a:t>
            </a:r>
          </a:p>
        </p:txBody>
      </p:sp>
      <p:sp>
        <p:nvSpPr>
          <p:cNvPr id="6"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9"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15053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2571230" y="755564"/>
            <a:ext cx="4320000" cy="432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3295534"/>
            <a:ext cx="9144000" cy="8032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2515098"/>
            <a:ext cx="3700296" cy="769441"/>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Autore e </a:t>
            </a:r>
          </a:p>
          <a:p>
            <a:pPr lvl="0"/>
            <a:r>
              <a:rPr lang="it-IT"/>
              <a:t>contatti</a:t>
            </a:r>
            <a:endParaRPr lang="it-IT" dirty="0"/>
          </a:p>
        </p:txBody>
      </p:sp>
      <p:pic>
        <p:nvPicPr>
          <p:cNvPr id="3" name="Immagine 2" descr="BANN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371901"/>
            <a:ext cx="9144000" cy="654625"/>
          </a:xfrm>
          <a:prstGeom prst="rect">
            <a:avLst/>
          </a:prstGeom>
        </p:spPr>
      </p:pic>
      <p:sp>
        <p:nvSpPr>
          <p:cNvPr id="9"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73110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13414" y="446138"/>
            <a:ext cx="8229600" cy="400110"/>
          </a:xfrm>
          <a:prstGeom prst="rect">
            <a:avLst/>
          </a:prstGeom>
        </p:spPr>
        <p:txBody>
          <a:bodyPr vert="horz" lIns="91440" tIns="0" rIns="91440" bIns="0" rtlCol="0" anchor="ctr" anchorCtr="0">
            <a:spAutoFit/>
          </a:bodyPr>
          <a:lstStyle/>
          <a:p>
            <a:r>
              <a:rPr lang="it-IT" dirty="0"/>
              <a:t>Titolo</a:t>
            </a:r>
          </a:p>
        </p:txBody>
      </p:sp>
      <p:sp>
        <p:nvSpPr>
          <p:cNvPr id="3" name="Segnaposto testo 2"/>
          <p:cNvSpPr>
            <a:spLocks noGrp="1"/>
          </p:cNvSpPr>
          <p:nvPr>
            <p:ph type="body" idx="1"/>
          </p:nvPr>
        </p:nvSpPr>
        <p:spPr>
          <a:xfrm>
            <a:off x="413414" y="1058818"/>
            <a:ext cx="8229600" cy="1877437"/>
          </a:xfrm>
          <a:prstGeom prst="rect">
            <a:avLst/>
          </a:prstGeom>
        </p:spPr>
        <p:txBody>
          <a:bodyPr vert="horz" lIns="91440" tIns="45720" rIns="91440" bIns="45720" rtlCol="0">
            <a:sp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026488" y="6223993"/>
            <a:ext cx="6165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4" name="Immagine 3" descr="LogoENEA.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3089" y="6325380"/>
            <a:ext cx="936564" cy="251279"/>
          </a:xfrm>
          <a:prstGeom prst="rect">
            <a:avLst/>
          </a:prstGeom>
        </p:spPr>
      </p:pic>
      <p:sp>
        <p:nvSpPr>
          <p:cNvPr id="5" name="Segnaposto piè di pagina 4"/>
          <p:cNvSpPr>
            <a:spLocks noGrp="1"/>
          </p:cNvSpPr>
          <p:nvPr>
            <p:ph type="ftr" sz="quarter" idx="3"/>
          </p:nvPr>
        </p:nvSpPr>
        <p:spPr>
          <a:xfrm>
            <a:off x="1461653" y="6223993"/>
            <a:ext cx="64816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 Muzzi - 2nd Int. School on Num. Modeling - Caparica (Portugal) - 5 July 2018</a:t>
            </a:r>
            <a:endParaRPr lang="it-IT" dirty="0"/>
          </a:p>
        </p:txBody>
      </p:sp>
    </p:spTree>
    <p:extLst>
      <p:ext uri="{BB962C8B-B14F-4D97-AF65-F5344CB8AC3E}">
        <p14:creationId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6" r:id="rId5"/>
    <p:sldLayoutId id="2147483660" r:id="rId6"/>
    <p:sldLayoutId id="2147483657" r:id="rId7"/>
    <p:sldLayoutId id="2147483658" r:id="rId8"/>
    <p:sldLayoutId id="2147483661" r:id="rId9"/>
    <p:sldLayoutId id="2147483663" r:id="rId10"/>
  </p:sldLayoutIdLst>
  <p:hf hd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a:xfrm>
            <a:off x="298146" y="5105227"/>
            <a:ext cx="8440818" cy="923330"/>
          </a:xfrm>
        </p:spPr>
        <p:txBody>
          <a:bodyPr/>
          <a:lstStyle/>
          <a:p>
            <a:r>
              <a:rPr lang="it-IT" dirty="0"/>
              <a:t>L. </a:t>
            </a:r>
            <a:r>
              <a:rPr lang="it-IT" dirty="0" err="1"/>
              <a:t>Muzzi</a:t>
            </a:r>
            <a:r>
              <a:rPr lang="it-IT" dirty="0"/>
              <a:t> (</a:t>
            </a:r>
            <a:r>
              <a:rPr lang="it-IT" b="0" dirty="0"/>
              <a:t>on </a:t>
            </a:r>
            <a:r>
              <a:rPr lang="it-IT" b="0" dirty="0" err="1"/>
              <a:t>behalf</a:t>
            </a:r>
            <a:r>
              <a:rPr lang="it-IT" b="0" dirty="0"/>
              <a:t> of: </a:t>
            </a:r>
            <a:r>
              <a:rPr lang="it-IT" dirty="0"/>
              <a:t>ENEA FSN </a:t>
            </a:r>
            <a:r>
              <a:rPr lang="en-US" dirty="0"/>
              <a:t>–</a:t>
            </a:r>
            <a:r>
              <a:rPr lang="it-IT" dirty="0"/>
              <a:t> </a:t>
            </a:r>
            <a:r>
              <a:rPr lang="it-IT" dirty="0" err="1"/>
              <a:t>Superconductivity</a:t>
            </a:r>
            <a:r>
              <a:rPr lang="it-IT" dirty="0"/>
              <a:t> </a:t>
            </a:r>
            <a:r>
              <a:rPr lang="it-IT" dirty="0" err="1"/>
              <a:t>Division</a:t>
            </a:r>
            <a:r>
              <a:rPr lang="it-IT" dirty="0"/>
              <a:t>)</a:t>
            </a:r>
          </a:p>
          <a:p>
            <a:r>
              <a:rPr lang="it-IT" dirty="0" err="1"/>
              <a:t>R</a:t>
            </a:r>
            <a:r>
              <a:rPr lang="it-IT" dirty="0"/>
              <a:t>. Righetti  </a:t>
            </a:r>
            <a:r>
              <a:rPr lang="it-IT" b="0" dirty="0"/>
              <a:t>-  </a:t>
            </a:r>
            <a:r>
              <a:rPr lang="it-IT" dirty="0"/>
              <a:t>ICAS</a:t>
            </a:r>
          </a:p>
          <a:p>
            <a:endParaRPr lang="it-IT" dirty="0"/>
          </a:p>
        </p:txBody>
      </p:sp>
      <p:sp>
        <p:nvSpPr>
          <p:cNvPr id="4" name="Titolo 3"/>
          <p:cNvSpPr>
            <a:spLocks noGrp="1"/>
          </p:cNvSpPr>
          <p:nvPr>
            <p:ph type="title"/>
          </p:nvPr>
        </p:nvSpPr>
        <p:spPr>
          <a:xfrm>
            <a:off x="409576" y="1982187"/>
            <a:ext cx="7775444" cy="492443"/>
          </a:xfrm>
        </p:spPr>
        <p:txBody>
          <a:bodyPr/>
          <a:lstStyle/>
          <a:p>
            <a:r>
              <a:rPr lang="it-IT" dirty="0"/>
              <a:t>ENEA 2019 R&amp;D </a:t>
            </a:r>
            <a:r>
              <a:rPr lang="it-IT" dirty="0" err="1"/>
              <a:t>Activities</a:t>
            </a:r>
            <a:endParaRPr lang="it-IT" dirty="0"/>
          </a:p>
        </p:txBody>
      </p:sp>
      <p:sp>
        <p:nvSpPr>
          <p:cNvPr id="5" name="Segnaposto testo 4"/>
          <p:cNvSpPr>
            <a:spLocks noGrp="1"/>
          </p:cNvSpPr>
          <p:nvPr>
            <p:ph type="body" sz="quarter" idx="11"/>
          </p:nvPr>
        </p:nvSpPr>
        <p:spPr>
          <a:xfrm>
            <a:off x="409736" y="3252091"/>
            <a:ext cx="8440738" cy="1138773"/>
          </a:xfrm>
        </p:spPr>
        <p:txBody>
          <a:bodyPr/>
          <a:lstStyle/>
          <a:p>
            <a:r>
              <a:rPr lang="it-IT" dirty="0"/>
              <a:t>DEMO WPMAG 2019 </a:t>
            </a:r>
            <a:r>
              <a:rPr lang="it-IT" dirty="0" err="1"/>
              <a:t>Final</a:t>
            </a:r>
            <a:r>
              <a:rPr lang="it-IT" dirty="0"/>
              <a:t> Meeting</a:t>
            </a:r>
          </a:p>
          <a:p>
            <a:endParaRPr lang="it-IT" dirty="0"/>
          </a:p>
          <a:p>
            <a:r>
              <a:rPr lang="it-IT" dirty="0"/>
              <a:t>11-13 </a:t>
            </a:r>
            <a:r>
              <a:rPr lang="it-IT" dirty="0" err="1"/>
              <a:t>February</a:t>
            </a:r>
            <a:r>
              <a:rPr lang="it-IT" dirty="0"/>
              <a:t> 2020; ENEA Frascati (</a:t>
            </a:r>
            <a:r>
              <a:rPr lang="it-IT" dirty="0" err="1"/>
              <a:t>Italy</a:t>
            </a:r>
            <a:r>
              <a:rPr lang="it-IT" dirty="0"/>
              <a:t>)</a:t>
            </a:r>
          </a:p>
        </p:txBody>
      </p:sp>
    </p:spTree>
    <p:extLst>
      <p:ext uri="{BB962C8B-B14F-4D97-AF65-F5344CB8AC3E}">
        <p14:creationId xmlns:p14="http://schemas.microsoft.com/office/powerpoint/2010/main" val="168233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10</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Intermediate M</a:t>
            </a:r>
            <a:r>
              <a:rPr lang="en-US" dirty="0"/>
              <a:t>e</a:t>
            </a:r>
            <a:r>
              <a:rPr lang="it-IT" dirty="0" err="1"/>
              <a:t>eting</a:t>
            </a:r>
            <a:r>
              <a:rPr lang="it-IT" dirty="0"/>
              <a:t> </a:t>
            </a:r>
            <a:r>
              <a:rPr lang="mr-IN" dirty="0"/>
              <a:t>–</a:t>
            </a:r>
            <a:r>
              <a:rPr lang="it-IT" dirty="0"/>
              <a:t> R&amp;D </a:t>
            </a:r>
            <a:r>
              <a:rPr lang="it-IT" dirty="0" err="1"/>
              <a:t>Actvities</a:t>
            </a:r>
            <a:endParaRPr lang="it-IT" dirty="0"/>
          </a:p>
        </p:txBody>
      </p:sp>
      <p:pic>
        <p:nvPicPr>
          <p:cNvPr id="5" name="Picture 4" descr="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2865" y="1051647"/>
            <a:ext cx="7181135" cy="3578924"/>
          </a:xfrm>
          <a:prstGeom prst="rect">
            <a:avLst/>
          </a:prstGeom>
        </p:spPr>
      </p:pic>
      <p:pic>
        <p:nvPicPr>
          <p:cNvPr id="7" name="Picture 6" descr="IMG_602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391443" y="379160"/>
            <a:ext cx="2601814" cy="1712034"/>
          </a:xfrm>
          <a:prstGeom prst="rect">
            <a:avLst/>
          </a:prstGeom>
        </p:spPr>
      </p:pic>
      <p:cxnSp>
        <p:nvCxnSpPr>
          <p:cNvPr id="4" name="Straight Arrow Connector 3"/>
          <p:cNvCxnSpPr/>
          <p:nvPr/>
        </p:nvCxnSpPr>
        <p:spPr>
          <a:xfrm>
            <a:off x="7199180" y="1629116"/>
            <a:ext cx="744092" cy="19369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Immagine 2"/>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238539" y="3730109"/>
            <a:ext cx="4134678" cy="2485258"/>
          </a:xfrm>
          <a:prstGeom prst="rect">
            <a:avLst/>
          </a:prstGeom>
        </p:spPr>
      </p:pic>
      <p:sp>
        <p:nvSpPr>
          <p:cNvPr id="13" name="Rettangolo 12"/>
          <p:cNvSpPr/>
          <p:nvPr/>
        </p:nvSpPr>
        <p:spPr>
          <a:xfrm>
            <a:off x="151075" y="3566096"/>
            <a:ext cx="1025718" cy="242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asellaDiTesto 13"/>
          <p:cNvSpPr txBox="1"/>
          <p:nvPr/>
        </p:nvSpPr>
        <p:spPr>
          <a:xfrm>
            <a:off x="4485736" y="4736949"/>
            <a:ext cx="4589890" cy="1508105"/>
          </a:xfrm>
          <a:prstGeom prst="rect">
            <a:avLst/>
          </a:prstGeom>
        </p:spPr>
        <p:txBody>
          <a:bodyPr vert="horz" wrap="square" lIns="91440" tIns="0" rIns="91440" bIns="0" rtlCol="0">
            <a:spAutoFit/>
          </a:bodyPr>
          <a:lstStyle/>
          <a:p>
            <a:pPr algn="r"/>
            <a:r>
              <a:rPr lang="en-US" sz="1600" dirty="0"/>
              <a:t>The sample containing the joint between LF1 and LF2 and a bottom hairpin box junction has been assembled: one leg is represented by the conductor LF1 while the adjacent leg contains the </a:t>
            </a:r>
            <a:r>
              <a:rPr lang="en-US" sz="1600" b="1" dirty="0"/>
              <a:t>joint LF1-LF2 to be tested</a:t>
            </a:r>
            <a:r>
              <a:rPr lang="en-US" sz="1600" dirty="0"/>
              <a:t> </a:t>
            </a:r>
          </a:p>
          <a:p>
            <a:endParaRPr lang="en-US" dirty="0"/>
          </a:p>
        </p:txBody>
      </p:sp>
      <p:sp>
        <p:nvSpPr>
          <p:cNvPr id="8" name="CasellaDiTesto 7"/>
          <p:cNvSpPr txBox="1"/>
          <p:nvPr/>
        </p:nvSpPr>
        <p:spPr>
          <a:xfrm rot="192000000">
            <a:off x="1943585" y="2760450"/>
            <a:ext cx="1739912" cy="276999"/>
          </a:xfrm>
          <a:prstGeom prst="rect">
            <a:avLst/>
          </a:prstGeom>
        </p:spPr>
        <p:txBody>
          <a:bodyPr vert="horz" wrap="square" lIns="91440" tIns="0" rIns="91440" bIns="0" rtlCol="0">
            <a:spAutoFit/>
          </a:bodyPr>
          <a:lstStyle/>
          <a:p>
            <a:r>
              <a:rPr lang="en-US" dirty="0"/>
              <a:t>LF1-LF2 Joint</a:t>
            </a:r>
          </a:p>
        </p:txBody>
      </p:sp>
      <p:sp>
        <p:nvSpPr>
          <p:cNvPr id="15" name="CasellaDiTesto 14"/>
          <p:cNvSpPr txBox="1"/>
          <p:nvPr/>
        </p:nvSpPr>
        <p:spPr>
          <a:xfrm rot="4162964">
            <a:off x="7248940" y="2509523"/>
            <a:ext cx="1060770" cy="276999"/>
          </a:xfrm>
          <a:prstGeom prst="rect">
            <a:avLst/>
          </a:prstGeom>
        </p:spPr>
        <p:txBody>
          <a:bodyPr vert="horz" wrap="square" lIns="91440" tIns="0" rIns="91440" bIns="0" rtlCol="0">
            <a:spAutoFit/>
          </a:bodyPr>
          <a:lstStyle/>
          <a:p>
            <a:r>
              <a:rPr lang="en-US" dirty="0"/>
              <a:t>Hairpin</a:t>
            </a:r>
          </a:p>
        </p:txBody>
      </p:sp>
      <p:cxnSp>
        <p:nvCxnSpPr>
          <p:cNvPr id="10" name="Straight Arrow Connector 9"/>
          <p:cNvCxnSpPr/>
          <p:nvPr/>
        </p:nvCxnSpPr>
        <p:spPr>
          <a:xfrm flipV="1">
            <a:off x="1897811" y="2274075"/>
            <a:ext cx="1923736" cy="16250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44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p:nvPr/>
        </p:nvPicPr>
        <p:blipFill rotWithShape="1">
          <a:blip r:embed="rId2" cstate="screen">
            <a:extLst>
              <a:ext uri="{28A0092B-C50C-407E-A947-70E740481C1C}">
                <a14:useLocalDpi xmlns:a14="http://schemas.microsoft.com/office/drawing/2010/main"/>
              </a:ext>
            </a:extLst>
          </a:blip>
          <a:srcRect/>
          <a:stretch/>
        </p:blipFill>
        <p:spPr bwMode="auto">
          <a:xfrm>
            <a:off x="2683193" y="3692106"/>
            <a:ext cx="1548765" cy="253188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11</a:t>
            </a:fld>
            <a:endParaRPr lang="it-IT"/>
          </a:p>
        </p:txBody>
      </p:sp>
      <p:pic>
        <p:nvPicPr>
          <p:cNvPr id="8" name="Immagine 7"/>
          <p:cNvPicPr/>
          <p:nvPr/>
        </p:nvPicPr>
        <p:blipFill rotWithShape="1">
          <a:blip r:embed="rId3" cstate="screen">
            <a:extLst>
              <a:ext uri="{28A0092B-C50C-407E-A947-70E740481C1C}">
                <a14:useLocalDpi xmlns:a14="http://schemas.microsoft.com/office/drawing/2010/main"/>
              </a:ext>
            </a:extLst>
          </a:blip>
          <a:srcRect/>
          <a:stretch/>
        </p:blipFill>
        <p:spPr>
          <a:xfrm>
            <a:off x="450401" y="3692106"/>
            <a:ext cx="2073910" cy="2531887"/>
          </a:xfrm>
          <a:prstGeom prst="rect">
            <a:avLst/>
          </a:prstGeom>
        </p:spPr>
      </p:pic>
      <p:pic>
        <p:nvPicPr>
          <p:cNvPr id="7" name="Immagin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0401" y="1005285"/>
            <a:ext cx="3781557" cy="2619343"/>
          </a:xfrm>
          <a:prstGeom prst="rect">
            <a:avLst/>
          </a:prstGeom>
        </p:spPr>
      </p:pic>
      <p:pic>
        <p:nvPicPr>
          <p:cNvPr id="4" name="Immagine 3"/>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616595" y="1005284"/>
            <a:ext cx="4528348" cy="5873507"/>
          </a:xfrm>
          <a:prstGeom prst="rect">
            <a:avLst/>
          </a:prstGeom>
        </p:spPr>
      </p:pic>
      <p:sp>
        <p:nvSpPr>
          <p:cNvPr id="11" name="CasellaDiTesto 10"/>
          <p:cNvSpPr txBox="1"/>
          <p:nvPr/>
        </p:nvSpPr>
        <p:spPr>
          <a:xfrm rot="16200000">
            <a:off x="4434267" y="3881783"/>
            <a:ext cx="1053154" cy="307777"/>
          </a:xfrm>
          <a:prstGeom prst="rect">
            <a:avLst/>
          </a:prstGeom>
        </p:spPr>
        <p:txBody>
          <a:bodyPr vert="horz" wrap="square" lIns="91440" tIns="0" rIns="91440" bIns="0" rtlCol="0">
            <a:spAutoFit/>
          </a:bodyPr>
          <a:lstStyle/>
          <a:p>
            <a:r>
              <a:rPr lang="en-US" sz="2000" dirty="0">
                <a:solidFill>
                  <a:schemeClr val="accent1"/>
                </a:solidFill>
              </a:rPr>
              <a:t>Joint</a:t>
            </a:r>
          </a:p>
        </p:txBody>
      </p:sp>
      <p:sp>
        <p:nvSpPr>
          <p:cNvPr id="12" name="Ovale 11"/>
          <p:cNvSpPr/>
          <p:nvPr/>
        </p:nvSpPr>
        <p:spPr>
          <a:xfrm>
            <a:off x="5978107" y="3407434"/>
            <a:ext cx="1059846" cy="1334965"/>
          </a:xfrm>
          <a:prstGeom prst="ellipse">
            <a:avLst/>
          </a:prstGeom>
          <a:noFill/>
          <a:ln>
            <a:solidFill>
              <a:schemeClr val="accent1">
                <a:shade val="95000"/>
                <a:satMod val="105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asellaDiTesto 12"/>
          <p:cNvSpPr txBox="1"/>
          <p:nvPr/>
        </p:nvSpPr>
        <p:spPr>
          <a:xfrm>
            <a:off x="8020907" y="5497867"/>
            <a:ext cx="1062648" cy="307777"/>
          </a:xfrm>
          <a:prstGeom prst="rect">
            <a:avLst/>
          </a:prstGeom>
        </p:spPr>
        <p:txBody>
          <a:bodyPr vert="horz" wrap="square" lIns="91440" tIns="0" rIns="91440" bIns="0" rtlCol="0">
            <a:spAutoFit/>
          </a:bodyPr>
          <a:lstStyle/>
          <a:p>
            <a:r>
              <a:rPr lang="en-US" sz="2000" dirty="0">
                <a:solidFill>
                  <a:schemeClr val="accent1"/>
                </a:solidFill>
              </a:rPr>
              <a:t>Hairpin</a:t>
            </a:r>
          </a:p>
        </p:txBody>
      </p:sp>
      <p:sp>
        <p:nvSpPr>
          <p:cNvPr id="5" name="Rettangolo 4"/>
          <p:cNvSpPr/>
          <p:nvPr/>
        </p:nvSpPr>
        <p:spPr>
          <a:xfrm>
            <a:off x="4676978" y="6124755"/>
            <a:ext cx="1499535" cy="6124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Tree>
    <p:extLst>
      <p:ext uri="{BB962C8B-B14F-4D97-AF65-F5344CB8AC3E}">
        <p14:creationId xmlns:p14="http://schemas.microsoft.com/office/powerpoint/2010/main" val="4235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12</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pic>
        <p:nvPicPr>
          <p:cNvPr id="5" name="Picture 18" descr="Screenshot 2017-10-24 15.53.10.png"/>
          <p:cNvPicPr/>
          <p:nvPr/>
        </p:nvPicPr>
        <p:blipFill rotWithShape="1">
          <a:blip r:embed="rId2" cstate="screen">
            <a:extLst>
              <a:ext uri="{28A0092B-C50C-407E-A947-70E740481C1C}">
                <a14:useLocalDpi xmlns:a14="http://schemas.microsoft.com/office/drawing/2010/main"/>
              </a:ext>
            </a:extLst>
          </a:blip>
          <a:srcRect/>
          <a:stretch/>
        </p:blipFill>
        <p:spPr bwMode="auto">
          <a:xfrm>
            <a:off x="4228106" y="3249402"/>
            <a:ext cx="4846470" cy="2504627"/>
          </a:xfrm>
          <a:prstGeom prst="rect">
            <a:avLst/>
          </a:prstGeom>
          <a:noFill/>
          <a:ln>
            <a:noFill/>
          </a:ln>
          <a:extLst>
            <a:ext uri="{53640926-AAD7-44D8-BBD7-CCE9431645EC}">
              <a14:shadowObscured xmlns:a14="http://schemas.microsoft.com/office/drawing/2010/main"/>
            </a:ext>
          </a:extLst>
        </p:spPr>
      </p:pic>
      <p:pic>
        <p:nvPicPr>
          <p:cNvPr id="7" name="Immagine 6"/>
          <p:cNvPicPr/>
          <p:nvPr/>
        </p:nvPicPr>
        <p:blipFill rotWithShape="1">
          <a:blip r:embed="rId3" cstate="screen">
            <a:extLst>
              <a:ext uri="{28A0092B-C50C-407E-A947-70E740481C1C}">
                <a14:useLocalDpi xmlns:a14="http://schemas.microsoft.com/office/drawing/2010/main"/>
              </a:ext>
            </a:extLst>
          </a:blip>
          <a:srcRect/>
          <a:stretch/>
        </p:blipFill>
        <p:spPr>
          <a:xfrm>
            <a:off x="207447" y="3249402"/>
            <a:ext cx="3787389" cy="2504627"/>
          </a:xfrm>
          <a:prstGeom prst="rect">
            <a:avLst/>
          </a:prstGeom>
        </p:spPr>
      </p:pic>
      <p:sp>
        <p:nvSpPr>
          <p:cNvPr id="3" name="CasellaDiTesto 2"/>
          <p:cNvSpPr txBox="1"/>
          <p:nvPr/>
        </p:nvSpPr>
        <p:spPr>
          <a:xfrm>
            <a:off x="474453" y="1328468"/>
            <a:ext cx="8333117" cy="2308324"/>
          </a:xfrm>
          <a:prstGeom prst="rect">
            <a:avLst/>
          </a:prstGeom>
        </p:spPr>
        <p:txBody>
          <a:bodyPr vert="horz" wrap="square" lIns="91440" tIns="0" rIns="91440" bIns="0" rtlCol="0">
            <a:spAutoFit/>
          </a:bodyPr>
          <a:lstStyle/>
          <a:p>
            <a:pPr>
              <a:spcBef>
                <a:spcPts val="600"/>
              </a:spcBef>
            </a:pPr>
            <a:r>
              <a:rPr lang="en-US" sz="2000" dirty="0"/>
              <a:t>A copper shell encloses the scaled and paired petals (in order to optimize the transport of the current) while two stainless steel halves close and connect the joint to the conductor jacket. </a:t>
            </a:r>
          </a:p>
          <a:p>
            <a:pPr>
              <a:spcBef>
                <a:spcPts val="600"/>
              </a:spcBef>
            </a:pPr>
            <a:r>
              <a:rPr lang="en-US" sz="2000" dirty="0"/>
              <a:t>The helium flow is ensured by the internal grooves in the covering stainless steel halves of the joint.</a:t>
            </a:r>
          </a:p>
          <a:p>
            <a:pPr>
              <a:spcBef>
                <a:spcPts val="600"/>
              </a:spcBef>
            </a:pPr>
            <a:endParaRPr lang="en-US" sz="2000" dirty="0"/>
          </a:p>
          <a:p>
            <a:endParaRPr lang="en-US" sz="2000" dirty="0"/>
          </a:p>
        </p:txBody>
      </p:sp>
    </p:spTree>
    <p:extLst>
      <p:ext uri="{BB962C8B-B14F-4D97-AF65-F5344CB8AC3E}">
        <p14:creationId xmlns:p14="http://schemas.microsoft.com/office/powerpoint/2010/main" val="134092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13</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3" name="CasellaDiTesto 2"/>
          <p:cNvSpPr txBox="1"/>
          <p:nvPr/>
        </p:nvSpPr>
        <p:spPr>
          <a:xfrm>
            <a:off x="465827" y="1165499"/>
            <a:ext cx="2932981" cy="1231106"/>
          </a:xfrm>
          <a:prstGeom prst="rect">
            <a:avLst/>
          </a:prstGeom>
        </p:spPr>
        <p:txBody>
          <a:bodyPr vert="horz" wrap="square" lIns="91440" tIns="0" rIns="91440" bIns="0" rtlCol="0">
            <a:spAutoFit/>
          </a:bodyPr>
          <a:lstStyle/>
          <a:p>
            <a:pPr algn="r"/>
            <a:r>
              <a:rPr lang="en-US" sz="1600" dirty="0"/>
              <a:t>After removal of Cr plating from the strands, the two conductors were prepared in order to couple the petals</a:t>
            </a:r>
          </a:p>
          <a:p>
            <a:r>
              <a:rPr lang="en-US" sz="1600" dirty="0"/>
              <a:t> </a:t>
            </a:r>
          </a:p>
        </p:txBody>
      </p:sp>
      <p:pic>
        <p:nvPicPr>
          <p:cNvPr id="8" name="Immagine 7"/>
          <p:cNvPicPr/>
          <p:nvPr/>
        </p:nvPicPr>
        <p:blipFill rotWithShape="1">
          <a:blip r:embed="rId2" cstate="screen">
            <a:extLst>
              <a:ext uri="{28A0092B-C50C-407E-A947-70E740481C1C}">
                <a14:useLocalDpi xmlns:a14="http://schemas.microsoft.com/office/drawing/2010/main"/>
              </a:ext>
            </a:extLst>
          </a:blip>
          <a:srcRect/>
          <a:stretch/>
        </p:blipFill>
        <p:spPr>
          <a:xfrm>
            <a:off x="5676181" y="941223"/>
            <a:ext cx="3131389" cy="1928969"/>
          </a:xfrm>
          <a:prstGeom prst="rect">
            <a:avLst/>
          </a:prstGeom>
        </p:spPr>
      </p:pic>
      <p:pic>
        <p:nvPicPr>
          <p:cNvPr id="12" name="Immagine 11"/>
          <p:cNvPicPr/>
          <p:nvPr/>
        </p:nvPicPr>
        <p:blipFill rotWithShape="1">
          <a:blip r:embed="rId3" cstate="screen">
            <a:extLst>
              <a:ext uri="{28A0092B-C50C-407E-A947-70E740481C1C}">
                <a14:useLocalDpi xmlns:a14="http://schemas.microsoft.com/office/drawing/2010/main"/>
              </a:ext>
            </a:extLst>
          </a:blip>
          <a:srcRect/>
          <a:stretch/>
        </p:blipFill>
        <p:spPr>
          <a:xfrm>
            <a:off x="3398808" y="4561205"/>
            <a:ext cx="5745192" cy="2296795"/>
          </a:xfrm>
          <a:prstGeom prst="rect">
            <a:avLst/>
          </a:prstGeom>
        </p:spPr>
      </p:pic>
      <p:pic>
        <p:nvPicPr>
          <p:cNvPr id="10" name="Immagine 9"/>
          <p:cNvPicPr/>
          <p:nvPr/>
        </p:nvPicPr>
        <p:blipFill rotWithShape="1">
          <a:blip r:embed="rId4" cstate="screen">
            <a:extLst>
              <a:ext uri="{28A0092B-C50C-407E-A947-70E740481C1C}">
                <a14:useLocalDpi xmlns:a14="http://schemas.microsoft.com/office/drawing/2010/main"/>
              </a:ext>
            </a:extLst>
          </a:blip>
          <a:srcRect/>
          <a:stretch/>
        </p:blipFill>
        <p:spPr>
          <a:xfrm>
            <a:off x="465827" y="2999582"/>
            <a:ext cx="5010701" cy="1466737"/>
          </a:xfrm>
          <a:prstGeom prst="rect">
            <a:avLst/>
          </a:prstGeom>
        </p:spPr>
      </p:pic>
      <p:pic>
        <p:nvPicPr>
          <p:cNvPr id="11" name="Immagine 10"/>
          <p:cNvPicPr/>
          <p:nvPr/>
        </p:nvPicPr>
        <p:blipFill rotWithShape="1">
          <a:blip r:embed="rId5" cstate="screen">
            <a:extLst>
              <a:ext uri="{28A0092B-C50C-407E-A947-70E740481C1C}">
                <a14:useLocalDpi xmlns:a14="http://schemas.microsoft.com/office/drawing/2010/main"/>
              </a:ext>
            </a:extLst>
          </a:blip>
          <a:srcRect/>
          <a:stretch/>
        </p:blipFill>
        <p:spPr bwMode="auto">
          <a:xfrm>
            <a:off x="5676181" y="3025694"/>
            <a:ext cx="3131389" cy="1589445"/>
          </a:xfrm>
          <a:prstGeom prst="rect">
            <a:avLst/>
          </a:prstGeom>
          <a:ln>
            <a:noFill/>
          </a:ln>
          <a:extLst>
            <a:ext uri="{53640926-AAD7-44D8-BBD7-CCE9431645EC}">
              <a14:shadowObscured xmlns:a14="http://schemas.microsoft.com/office/drawing/2010/main"/>
            </a:ext>
          </a:extLst>
        </p:spPr>
      </p:pic>
      <p:pic>
        <p:nvPicPr>
          <p:cNvPr id="7" name="Immagine 6"/>
          <p:cNvPicPr/>
          <p:nvPr/>
        </p:nvPicPr>
        <p:blipFill rotWithShape="1">
          <a:blip r:embed="rId6" cstate="screen">
            <a:extLst>
              <a:ext uri="{28A0092B-C50C-407E-A947-70E740481C1C}">
                <a14:useLocalDpi xmlns:a14="http://schemas.microsoft.com/office/drawing/2010/main"/>
              </a:ext>
            </a:extLst>
          </a:blip>
          <a:srcRect/>
          <a:stretch/>
        </p:blipFill>
        <p:spPr bwMode="auto">
          <a:xfrm>
            <a:off x="3398808" y="923971"/>
            <a:ext cx="2077720" cy="2538095"/>
          </a:xfrm>
          <a:prstGeom prst="rect">
            <a:avLst/>
          </a:prstGeom>
          <a:ln>
            <a:noFill/>
          </a:ln>
          <a:extLst>
            <a:ext uri="{53640926-AAD7-44D8-BBD7-CCE9431645EC}">
              <a14:shadowObscured xmlns:a14="http://schemas.microsoft.com/office/drawing/2010/main"/>
            </a:ext>
          </a:extLst>
        </p:spPr>
      </p:pic>
      <p:sp>
        <p:nvSpPr>
          <p:cNvPr id="13" name="CasellaDiTesto 12"/>
          <p:cNvSpPr txBox="1"/>
          <p:nvPr/>
        </p:nvSpPr>
        <p:spPr>
          <a:xfrm>
            <a:off x="282686" y="4558476"/>
            <a:ext cx="2932981" cy="1723549"/>
          </a:xfrm>
          <a:prstGeom prst="rect">
            <a:avLst/>
          </a:prstGeom>
        </p:spPr>
        <p:txBody>
          <a:bodyPr vert="horz" wrap="square" lIns="91440" tIns="0" rIns="91440" bIns="0" rtlCol="0">
            <a:spAutoFit/>
          </a:bodyPr>
          <a:lstStyle/>
          <a:p>
            <a:pPr algn="r"/>
            <a:r>
              <a:rPr lang="en-US" sz="1600" dirty="0"/>
              <a:t>The two cables, at the facing ends, has been scaled along the entire length of the joint and the copper covering has been fixed to maintain compact the junction under the jacket.</a:t>
            </a:r>
          </a:p>
        </p:txBody>
      </p:sp>
    </p:spTree>
    <p:extLst>
      <p:ext uri="{BB962C8B-B14F-4D97-AF65-F5344CB8AC3E}">
        <p14:creationId xmlns:p14="http://schemas.microsoft.com/office/powerpoint/2010/main" val="348923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655" y="1052422"/>
            <a:ext cx="3295439" cy="3135063"/>
          </a:xfrm>
          <a:prstGeom prst="rect">
            <a:avLst/>
          </a:prstGeom>
        </p:spPr>
      </p:pic>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14</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4" name="CasellaDiTesto 3"/>
          <p:cNvSpPr txBox="1"/>
          <p:nvPr/>
        </p:nvSpPr>
        <p:spPr>
          <a:xfrm>
            <a:off x="4066963" y="1320863"/>
            <a:ext cx="3959525" cy="984885"/>
          </a:xfrm>
          <a:prstGeom prst="rect">
            <a:avLst/>
          </a:prstGeom>
        </p:spPr>
        <p:txBody>
          <a:bodyPr vert="horz" wrap="square" lIns="91440" tIns="0" rIns="91440" bIns="0" rtlCol="0">
            <a:spAutoFit/>
          </a:bodyPr>
          <a:lstStyle/>
          <a:p>
            <a:pPr>
              <a:spcAft>
                <a:spcPts val="600"/>
              </a:spcAft>
            </a:pPr>
            <a:r>
              <a:rPr lang="en-US" sz="1600" dirty="0"/>
              <a:t>To finally assemble the SULTAN Sample, the two legs of conductors has been set parallel by bending the “</a:t>
            </a:r>
            <a:r>
              <a:rPr lang="en-US" sz="1600" dirty="0">
                <a:latin typeface="Forte" panose="03060902040502070203" pitchFamily="66" charset="0"/>
              </a:rPr>
              <a:t>l</a:t>
            </a:r>
            <a:r>
              <a:rPr lang="en-US" sz="1600" dirty="0"/>
              <a:t>” portion and housing it into the bottom </a:t>
            </a:r>
            <a:r>
              <a:rPr lang="en-US" sz="1600" b="1" dirty="0"/>
              <a:t>hairpin box</a:t>
            </a:r>
            <a:r>
              <a:rPr lang="en-US" sz="1600" dirty="0"/>
              <a:t>. </a:t>
            </a:r>
          </a:p>
        </p:txBody>
      </p:sp>
      <p:sp>
        <p:nvSpPr>
          <p:cNvPr id="10" name="CasellaDiTesto 9"/>
          <p:cNvSpPr txBox="1"/>
          <p:nvPr/>
        </p:nvSpPr>
        <p:spPr>
          <a:xfrm>
            <a:off x="3623094" y="2847343"/>
            <a:ext cx="5400136" cy="1554272"/>
          </a:xfrm>
          <a:prstGeom prst="rect">
            <a:avLst/>
          </a:prstGeom>
        </p:spPr>
        <p:txBody>
          <a:bodyPr vert="horz" wrap="square" lIns="91440" tIns="0" rIns="91440" bIns="0" rtlCol="0">
            <a:spAutoFit/>
          </a:bodyPr>
          <a:lstStyle/>
          <a:p>
            <a:pPr>
              <a:spcAft>
                <a:spcPts val="600"/>
              </a:spcAft>
            </a:pPr>
            <a:r>
              <a:rPr lang="en-US" sz="1600" dirty="0"/>
              <a:t>During production of the hairpin box the following steps have been respected:</a:t>
            </a:r>
          </a:p>
          <a:p>
            <a:r>
              <a:rPr lang="en-US" sz="1600" dirty="0"/>
              <a:t>1.	Preparation of the central unjacketed cable</a:t>
            </a:r>
          </a:p>
          <a:p>
            <a:r>
              <a:rPr lang="en-US" sz="1600" dirty="0"/>
              <a:t>2.	Welding the connection part (front interface) between the two legs and the box.</a:t>
            </a:r>
          </a:p>
          <a:p>
            <a:r>
              <a:rPr lang="en-US" sz="1600" dirty="0"/>
              <a:t>3.	Hairpin box final assembly and He leak test.</a:t>
            </a:r>
          </a:p>
        </p:txBody>
      </p:sp>
      <p:pic>
        <p:nvPicPr>
          <p:cNvPr id="11" name="Immagine 10"/>
          <p:cNvPicPr/>
          <p:nvPr/>
        </p:nvPicPr>
        <p:blipFill rotWithShape="1">
          <a:blip r:embed="rId3" cstate="screen">
            <a:extLst>
              <a:ext uri="{28A0092B-C50C-407E-A947-70E740481C1C}">
                <a14:useLocalDpi xmlns:a14="http://schemas.microsoft.com/office/drawing/2010/main"/>
              </a:ext>
            </a:extLst>
          </a:blip>
          <a:srcRect/>
          <a:stretch/>
        </p:blipFill>
        <p:spPr bwMode="auto">
          <a:xfrm>
            <a:off x="2915580" y="4509232"/>
            <a:ext cx="5822950" cy="1428115"/>
          </a:xfrm>
          <a:prstGeom prst="rect">
            <a:avLst/>
          </a:prstGeom>
          <a:ln>
            <a:noFill/>
          </a:ln>
          <a:extLst>
            <a:ext uri="{53640926-AAD7-44D8-BBD7-CCE9431645EC}">
              <a14:shadowObscured xmlns:a14="http://schemas.microsoft.com/office/drawing/2010/main"/>
            </a:ext>
          </a:extLst>
        </p:spPr>
      </p:pic>
      <p:sp>
        <p:nvSpPr>
          <p:cNvPr id="7" name="Rettangolo 6"/>
          <p:cNvSpPr/>
          <p:nvPr/>
        </p:nvSpPr>
        <p:spPr>
          <a:xfrm>
            <a:off x="439947" y="4860129"/>
            <a:ext cx="2351223" cy="1077218"/>
          </a:xfrm>
          <a:prstGeom prst="rect">
            <a:avLst/>
          </a:prstGeom>
          <a:ln w="3175">
            <a:solidFill>
              <a:schemeClr val="accent1"/>
            </a:solidFill>
          </a:ln>
        </p:spPr>
        <p:txBody>
          <a:bodyPr wrap="square">
            <a:spAutoFit/>
          </a:bodyPr>
          <a:lstStyle/>
          <a:p>
            <a:pPr algn="r"/>
            <a:r>
              <a:rPr lang="en-US" sz="1600" i="1" dirty="0"/>
              <a:t> </a:t>
            </a:r>
            <a:r>
              <a:rPr lang="en-US" sz="1600" i="1" dirty="0">
                <a:solidFill>
                  <a:schemeClr val="tx2"/>
                </a:solidFill>
              </a:rPr>
              <a:t>A dedicated verification test of the length “</a:t>
            </a:r>
            <a:r>
              <a:rPr lang="en-US" sz="1600" i="1" dirty="0">
                <a:solidFill>
                  <a:schemeClr val="tx2"/>
                </a:solidFill>
                <a:latin typeface="Forte" panose="03060902040502070203" pitchFamily="66" charset="0"/>
              </a:rPr>
              <a:t>l </a:t>
            </a:r>
            <a:r>
              <a:rPr lang="en-US" sz="1600" i="1" dirty="0">
                <a:solidFill>
                  <a:schemeClr val="tx2"/>
                </a:solidFill>
              </a:rPr>
              <a:t>” of cable needed for the hairpin box</a:t>
            </a:r>
          </a:p>
        </p:txBody>
      </p:sp>
      <p:cxnSp>
        <p:nvCxnSpPr>
          <p:cNvPr id="13" name="Connettore 2 12"/>
          <p:cNvCxnSpPr/>
          <p:nvPr/>
        </p:nvCxnSpPr>
        <p:spPr>
          <a:xfrm flipV="1">
            <a:off x="439947" y="2950235"/>
            <a:ext cx="0" cy="1558997"/>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67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15</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4" name="CasellaDiTesto 3"/>
          <p:cNvSpPr txBox="1"/>
          <p:nvPr/>
        </p:nvSpPr>
        <p:spPr>
          <a:xfrm>
            <a:off x="474660" y="2452919"/>
            <a:ext cx="4955982" cy="1661993"/>
          </a:xfrm>
          <a:prstGeom prst="rect">
            <a:avLst/>
          </a:prstGeom>
        </p:spPr>
        <p:txBody>
          <a:bodyPr vert="horz" wrap="square" lIns="91440" tIns="0" rIns="91440" bIns="0" rtlCol="0">
            <a:spAutoFit/>
          </a:bodyPr>
          <a:lstStyle/>
          <a:p>
            <a:r>
              <a:rPr lang="en-US" i="1" dirty="0">
                <a:solidFill>
                  <a:schemeClr val="tx2"/>
                </a:solidFill>
              </a:rPr>
              <a:t>Included: </a:t>
            </a:r>
          </a:p>
          <a:p>
            <a:pPr marL="285750" lvl="0" indent="-285750">
              <a:buFont typeface="Arial" panose="020B0604020202020204" pitchFamily="34" charset="0"/>
              <a:buChar char="•"/>
            </a:pPr>
            <a:r>
              <a:rPr lang="en-US" i="1" dirty="0">
                <a:solidFill>
                  <a:schemeClr val="tx2"/>
                </a:solidFill>
              </a:rPr>
              <a:t>removal of cable wrapping from central unjacketed cable</a:t>
            </a:r>
          </a:p>
          <a:p>
            <a:pPr marL="285750" lvl="0" indent="-285750">
              <a:buFont typeface="Arial" panose="020B0604020202020204" pitchFamily="34" charset="0"/>
              <a:buChar char="•"/>
            </a:pPr>
            <a:r>
              <a:rPr lang="en-US" i="1" dirty="0">
                <a:solidFill>
                  <a:schemeClr val="tx2"/>
                </a:solidFill>
              </a:rPr>
              <a:t>removal of the petal sub-wrapping tape</a:t>
            </a:r>
          </a:p>
          <a:p>
            <a:pPr marL="285750" lvl="0" indent="-285750">
              <a:buFont typeface="Arial" panose="020B0604020202020204" pitchFamily="34" charset="0"/>
              <a:buChar char="•"/>
            </a:pPr>
            <a:r>
              <a:rPr lang="en-US" i="1" dirty="0">
                <a:solidFill>
                  <a:schemeClr val="tx2"/>
                </a:solidFill>
              </a:rPr>
              <a:t>removal of central spiral leaving at least 40-50mm from jacket edge at each side.</a:t>
            </a:r>
          </a:p>
        </p:txBody>
      </p:sp>
      <p:sp>
        <p:nvSpPr>
          <p:cNvPr id="10" name="CasellaDiTesto 9"/>
          <p:cNvSpPr txBox="1"/>
          <p:nvPr/>
        </p:nvSpPr>
        <p:spPr>
          <a:xfrm>
            <a:off x="207033" y="1132233"/>
            <a:ext cx="8755812" cy="1061829"/>
          </a:xfrm>
          <a:prstGeom prst="rect">
            <a:avLst/>
          </a:prstGeom>
        </p:spPr>
        <p:txBody>
          <a:bodyPr vert="horz" wrap="square" lIns="91440" tIns="0" rIns="91440" bIns="0" rtlCol="0">
            <a:spAutoFit/>
          </a:bodyPr>
          <a:lstStyle/>
          <a:p>
            <a:pPr>
              <a:spcAft>
                <a:spcPts val="600"/>
              </a:spcAft>
            </a:pPr>
            <a:r>
              <a:rPr lang="en-US" sz="1600" dirty="0">
                <a:solidFill>
                  <a:schemeClr val="bg1">
                    <a:lumMod val="75000"/>
                  </a:schemeClr>
                </a:solidFill>
              </a:rPr>
              <a:t>During production, the following steps have been respected:</a:t>
            </a:r>
          </a:p>
          <a:p>
            <a:r>
              <a:rPr lang="en-US" sz="1600" dirty="0"/>
              <a:t>1.	Preparation of the central unjacketed cable</a:t>
            </a:r>
          </a:p>
          <a:p>
            <a:r>
              <a:rPr lang="en-US" sz="1600" dirty="0">
                <a:solidFill>
                  <a:schemeClr val="bg1">
                    <a:lumMod val="75000"/>
                  </a:schemeClr>
                </a:solidFill>
              </a:rPr>
              <a:t>2.	Welding the connection part (front interface) between the two legs and the box.</a:t>
            </a:r>
          </a:p>
          <a:p>
            <a:r>
              <a:rPr lang="en-US" sz="1600" dirty="0">
                <a:solidFill>
                  <a:schemeClr val="bg1">
                    <a:lumMod val="75000"/>
                  </a:schemeClr>
                </a:solidFill>
              </a:rPr>
              <a:t>3.	Hairpin box final assembly and He leak test.</a:t>
            </a:r>
          </a:p>
        </p:txBody>
      </p:sp>
      <p:pic>
        <p:nvPicPr>
          <p:cNvPr id="12" name="Immagine 11"/>
          <p:cNvPicPr/>
          <p:nvPr/>
        </p:nvPicPr>
        <p:blipFill>
          <a:blip r:embed="rId2" cstate="screen">
            <a:extLst>
              <a:ext uri="{28A0092B-C50C-407E-A947-70E740481C1C}">
                <a14:useLocalDpi xmlns:a14="http://schemas.microsoft.com/office/drawing/2010/main"/>
              </a:ext>
            </a:extLst>
          </a:blip>
          <a:stretch>
            <a:fillRect/>
          </a:stretch>
        </p:blipFill>
        <p:spPr>
          <a:xfrm>
            <a:off x="377245" y="4328081"/>
            <a:ext cx="3060303" cy="2362835"/>
          </a:xfrm>
          <a:prstGeom prst="rect">
            <a:avLst/>
          </a:prstGeom>
        </p:spPr>
      </p:pic>
      <p:pic>
        <p:nvPicPr>
          <p:cNvPr id="13" name="Immagine 12"/>
          <p:cNvPicPr/>
          <p:nvPr/>
        </p:nvPicPr>
        <p:blipFill rotWithShape="1">
          <a:blip r:embed="rId3" cstate="screen">
            <a:extLst>
              <a:ext uri="{28A0092B-C50C-407E-A947-70E740481C1C}">
                <a14:useLocalDpi xmlns:a14="http://schemas.microsoft.com/office/drawing/2010/main"/>
              </a:ext>
            </a:extLst>
          </a:blip>
          <a:srcRect/>
          <a:stretch/>
        </p:blipFill>
        <p:spPr>
          <a:xfrm>
            <a:off x="3511373" y="4323000"/>
            <a:ext cx="2294781" cy="2362835"/>
          </a:xfrm>
          <a:prstGeom prst="rect">
            <a:avLst/>
          </a:prstGeom>
        </p:spPr>
      </p:pic>
      <p:pic>
        <p:nvPicPr>
          <p:cNvPr id="14" name="Immagine 13"/>
          <p:cNvPicPr/>
          <p:nvPr/>
        </p:nvPicPr>
        <p:blipFill rotWithShape="1">
          <a:blip r:embed="rId4" cstate="screen">
            <a:extLst>
              <a:ext uri="{28A0092B-C50C-407E-A947-70E740481C1C}">
                <a14:useLocalDpi xmlns:a14="http://schemas.microsoft.com/office/drawing/2010/main"/>
              </a:ext>
            </a:extLst>
          </a:blip>
          <a:srcRect/>
          <a:stretch/>
        </p:blipFill>
        <p:spPr bwMode="auto">
          <a:xfrm>
            <a:off x="5849284" y="4323001"/>
            <a:ext cx="2621280" cy="2367915"/>
          </a:xfrm>
          <a:prstGeom prst="rect">
            <a:avLst/>
          </a:prstGeom>
          <a:ln>
            <a:noFill/>
          </a:ln>
          <a:extLst>
            <a:ext uri="{53640926-AAD7-44D8-BBD7-CCE9431645EC}">
              <a14:shadowObscured xmlns:a14="http://schemas.microsoft.com/office/drawing/2010/main"/>
            </a:ext>
          </a:extLst>
        </p:spPr>
      </p:pic>
      <p:pic>
        <p:nvPicPr>
          <p:cNvPr id="11" name="Immagin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7543" y="1215250"/>
            <a:ext cx="3165302" cy="2373799"/>
          </a:xfrm>
          <a:prstGeom prst="rect">
            <a:avLst/>
          </a:prstGeom>
        </p:spPr>
      </p:pic>
      <p:pic>
        <p:nvPicPr>
          <p:cNvPr id="16" name="Immagine 15"/>
          <p:cNvPicPr/>
          <p:nvPr/>
        </p:nvPicPr>
        <p:blipFill rotWithShape="1">
          <a:blip r:embed="rId4" cstate="screen">
            <a:extLst>
              <a:ext uri="{28A0092B-C50C-407E-A947-70E740481C1C}">
                <a14:useLocalDpi xmlns:a14="http://schemas.microsoft.com/office/drawing/2010/main"/>
              </a:ext>
            </a:extLst>
          </a:blip>
          <a:srcRect/>
          <a:stretch/>
        </p:blipFill>
        <p:spPr bwMode="auto">
          <a:xfrm>
            <a:off x="6341565" y="4323000"/>
            <a:ext cx="2621280" cy="23679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17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16</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4" name="CasellaDiTesto 3"/>
          <p:cNvSpPr txBox="1"/>
          <p:nvPr/>
        </p:nvSpPr>
        <p:spPr>
          <a:xfrm>
            <a:off x="626949" y="2380462"/>
            <a:ext cx="6288656" cy="861774"/>
          </a:xfrm>
          <a:prstGeom prst="rect">
            <a:avLst/>
          </a:prstGeom>
        </p:spPr>
        <p:txBody>
          <a:bodyPr vert="horz" wrap="square" lIns="91440" tIns="0" rIns="91440" bIns="0" rtlCol="0">
            <a:spAutoFit/>
          </a:bodyPr>
          <a:lstStyle/>
          <a:p>
            <a:pPr algn="r"/>
            <a:r>
              <a:rPr lang="en-US" sz="1400" i="1" dirty="0">
                <a:solidFill>
                  <a:schemeClr val="tx2"/>
                </a:solidFill>
              </a:rPr>
              <a:t>The two halves of the front interface have been welded to the conductor legs. Interface and conductors are joined by spot weld on the external side (mechanical resistance) while full welds on the internal side of the box has been performed (and checked*) for tightness.</a:t>
            </a:r>
          </a:p>
        </p:txBody>
      </p:sp>
      <p:sp>
        <p:nvSpPr>
          <p:cNvPr id="10" name="CasellaDiTesto 9"/>
          <p:cNvSpPr txBox="1"/>
          <p:nvPr/>
        </p:nvSpPr>
        <p:spPr>
          <a:xfrm>
            <a:off x="207033" y="1132233"/>
            <a:ext cx="8755812" cy="1061829"/>
          </a:xfrm>
          <a:prstGeom prst="rect">
            <a:avLst/>
          </a:prstGeom>
        </p:spPr>
        <p:txBody>
          <a:bodyPr vert="horz" wrap="square" lIns="91440" tIns="0" rIns="91440" bIns="0" rtlCol="0">
            <a:spAutoFit/>
          </a:bodyPr>
          <a:lstStyle/>
          <a:p>
            <a:pPr>
              <a:spcAft>
                <a:spcPts val="600"/>
              </a:spcAft>
            </a:pPr>
            <a:r>
              <a:rPr lang="en-US" sz="1600" dirty="0">
                <a:solidFill>
                  <a:schemeClr val="bg1">
                    <a:lumMod val="75000"/>
                  </a:schemeClr>
                </a:solidFill>
              </a:rPr>
              <a:t>During production, the following steps have been respected:</a:t>
            </a:r>
          </a:p>
          <a:p>
            <a:r>
              <a:rPr lang="en-US" sz="1600" dirty="0">
                <a:solidFill>
                  <a:schemeClr val="bg1">
                    <a:lumMod val="75000"/>
                  </a:schemeClr>
                </a:solidFill>
              </a:rPr>
              <a:t>1.	Preparation of the central unjacketed cable</a:t>
            </a:r>
          </a:p>
          <a:p>
            <a:r>
              <a:rPr lang="en-US" sz="1600" dirty="0"/>
              <a:t>2.	Welding the connection part (front interface) between the two legs and the box.</a:t>
            </a:r>
          </a:p>
          <a:p>
            <a:r>
              <a:rPr lang="en-US" sz="1600" dirty="0">
                <a:solidFill>
                  <a:schemeClr val="bg1">
                    <a:lumMod val="75000"/>
                  </a:schemeClr>
                </a:solidFill>
              </a:rPr>
              <a:t>3.	Hairpin box final assembly and He leak test.</a:t>
            </a:r>
          </a:p>
        </p:txBody>
      </p:sp>
      <p:pic>
        <p:nvPicPr>
          <p:cNvPr id="11" name="Immagine 10"/>
          <p:cNvPicPr/>
          <p:nvPr/>
        </p:nvPicPr>
        <p:blipFill rotWithShape="1">
          <a:blip r:embed="rId2" cstate="screen">
            <a:extLst>
              <a:ext uri="{28A0092B-C50C-407E-A947-70E740481C1C}">
                <a14:useLocalDpi xmlns:a14="http://schemas.microsoft.com/office/drawing/2010/main"/>
              </a:ext>
            </a:extLst>
          </a:blip>
          <a:srcRect/>
          <a:stretch/>
        </p:blipFill>
        <p:spPr bwMode="auto">
          <a:xfrm>
            <a:off x="6915605" y="2037374"/>
            <a:ext cx="2047240" cy="2369185"/>
          </a:xfrm>
          <a:prstGeom prst="rect">
            <a:avLst/>
          </a:prstGeom>
          <a:ln>
            <a:noFill/>
          </a:ln>
          <a:extLst>
            <a:ext uri="{53640926-AAD7-44D8-BBD7-CCE9431645EC}">
              <a14:shadowObscured xmlns:a14="http://schemas.microsoft.com/office/drawing/2010/main"/>
            </a:ext>
          </a:extLst>
        </p:spPr>
      </p:pic>
      <p:pic>
        <p:nvPicPr>
          <p:cNvPr id="16" name="Immagine 15"/>
          <p:cNvPicPr/>
          <p:nvPr/>
        </p:nvPicPr>
        <p:blipFill>
          <a:blip r:embed="rId3" cstate="screen">
            <a:extLst>
              <a:ext uri="{28A0092B-C50C-407E-A947-70E740481C1C}">
                <a14:useLocalDpi xmlns:a14="http://schemas.microsoft.com/office/drawing/2010/main"/>
              </a:ext>
            </a:extLst>
          </a:blip>
          <a:stretch>
            <a:fillRect/>
          </a:stretch>
        </p:blipFill>
        <p:spPr>
          <a:xfrm>
            <a:off x="207033" y="3814085"/>
            <a:ext cx="2884170" cy="2162810"/>
          </a:xfrm>
          <a:prstGeom prst="rect">
            <a:avLst/>
          </a:prstGeom>
        </p:spPr>
      </p:pic>
      <p:pic>
        <p:nvPicPr>
          <p:cNvPr id="17" name="Immagine 16"/>
          <p:cNvPicPr/>
          <p:nvPr/>
        </p:nvPicPr>
        <p:blipFill rotWithShape="1">
          <a:blip r:embed="rId4" cstate="screen">
            <a:extLst>
              <a:ext uri="{28A0092B-C50C-407E-A947-70E740481C1C}">
                <a14:useLocalDpi xmlns:a14="http://schemas.microsoft.com/office/drawing/2010/main"/>
              </a:ext>
            </a:extLst>
          </a:blip>
          <a:srcRect/>
          <a:stretch/>
        </p:blipFill>
        <p:spPr bwMode="auto">
          <a:xfrm>
            <a:off x="3154721" y="3584532"/>
            <a:ext cx="2644775" cy="2621915"/>
          </a:xfrm>
          <a:prstGeom prst="rect">
            <a:avLst/>
          </a:prstGeom>
          <a:ln>
            <a:noFill/>
          </a:ln>
          <a:extLst>
            <a:ext uri="{53640926-AAD7-44D8-BBD7-CCE9431645EC}">
              <a14:shadowObscured xmlns:a14="http://schemas.microsoft.com/office/drawing/2010/main"/>
            </a:ext>
          </a:extLst>
        </p:spPr>
      </p:pic>
      <p:pic>
        <p:nvPicPr>
          <p:cNvPr id="18" name="Immagine 17"/>
          <p:cNvPicPr/>
          <p:nvPr/>
        </p:nvPicPr>
        <p:blipFill rotWithShape="1">
          <a:blip r:embed="rId5" cstate="screen">
            <a:extLst>
              <a:ext uri="{28A0092B-C50C-407E-A947-70E740481C1C}">
                <a14:useLocalDpi xmlns:a14="http://schemas.microsoft.com/office/drawing/2010/main"/>
              </a:ext>
            </a:extLst>
          </a:blip>
          <a:srcRect/>
          <a:stretch/>
        </p:blipFill>
        <p:spPr bwMode="auto">
          <a:xfrm>
            <a:off x="5863014" y="4532883"/>
            <a:ext cx="3132667" cy="1246302"/>
          </a:xfrm>
          <a:prstGeom prst="rect">
            <a:avLst/>
          </a:prstGeom>
          <a:ln>
            <a:noFill/>
          </a:ln>
          <a:extLst>
            <a:ext uri="{53640926-AAD7-44D8-BBD7-CCE9431645EC}">
              <a14:shadowObscured xmlns:a14="http://schemas.microsoft.com/office/drawing/2010/main"/>
            </a:ext>
          </a:extLst>
        </p:spPr>
      </p:pic>
      <p:sp>
        <p:nvSpPr>
          <p:cNvPr id="3" name="CasellaDiTesto 2"/>
          <p:cNvSpPr txBox="1"/>
          <p:nvPr/>
        </p:nvSpPr>
        <p:spPr>
          <a:xfrm>
            <a:off x="5863014" y="5896288"/>
            <a:ext cx="3101106" cy="492443"/>
          </a:xfrm>
          <a:prstGeom prst="rect">
            <a:avLst/>
          </a:prstGeom>
        </p:spPr>
        <p:txBody>
          <a:bodyPr vert="horz" wrap="square" lIns="91440" tIns="0" rIns="91440" bIns="0" rtlCol="0">
            <a:spAutoFit/>
          </a:bodyPr>
          <a:lstStyle/>
          <a:p>
            <a:r>
              <a:rPr lang="en-US" sz="1600" i="1" dirty="0">
                <a:solidFill>
                  <a:schemeClr val="tx2"/>
                </a:solidFill>
              </a:rPr>
              <a:t>* leak test, after a temporary box assembly</a:t>
            </a:r>
            <a:endParaRPr lang="en-US" sz="1600" dirty="0">
              <a:solidFill>
                <a:schemeClr val="tx2"/>
              </a:solidFill>
            </a:endParaRPr>
          </a:p>
        </p:txBody>
      </p:sp>
    </p:spTree>
    <p:extLst>
      <p:ext uri="{BB962C8B-B14F-4D97-AF65-F5344CB8AC3E}">
        <p14:creationId xmlns:p14="http://schemas.microsoft.com/office/powerpoint/2010/main" val="68244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17</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4" name="CasellaDiTesto 3"/>
          <p:cNvSpPr txBox="1"/>
          <p:nvPr/>
        </p:nvSpPr>
        <p:spPr>
          <a:xfrm>
            <a:off x="4528865" y="2338717"/>
            <a:ext cx="4062894" cy="646331"/>
          </a:xfrm>
          <a:prstGeom prst="rect">
            <a:avLst/>
          </a:prstGeom>
        </p:spPr>
        <p:txBody>
          <a:bodyPr vert="horz" wrap="square" lIns="91440" tIns="0" rIns="91440" bIns="0" rtlCol="0">
            <a:spAutoFit/>
          </a:bodyPr>
          <a:lstStyle/>
          <a:p>
            <a:pPr>
              <a:spcAft>
                <a:spcPts val="600"/>
              </a:spcAft>
            </a:pPr>
            <a:r>
              <a:rPr lang="en-US" sz="1400" i="1" dirty="0">
                <a:solidFill>
                  <a:schemeClr val="tx2"/>
                </a:solidFill>
              </a:rPr>
              <a:t>The unjacketed conductor has been fixed into the box by pressing the cable with clamps and welding few steel slabs prepared on purpose.</a:t>
            </a:r>
          </a:p>
        </p:txBody>
      </p:sp>
      <p:sp>
        <p:nvSpPr>
          <p:cNvPr id="10" name="CasellaDiTesto 9"/>
          <p:cNvSpPr txBox="1"/>
          <p:nvPr/>
        </p:nvSpPr>
        <p:spPr>
          <a:xfrm>
            <a:off x="207033" y="1132233"/>
            <a:ext cx="8755812" cy="1061829"/>
          </a:xfrm>
          <a:prstGeom prst="rect">
            <a:avLst/>
          </a:prstGeom>
        </p:spPr>
        <p:txBody>
          <a:bodyPr vert="horz" wrap="square" lIns="91440" tIns="0" rIns="91440" bIns="0" rtlCol="0">
            <a:spAutoFit/>
          </a:bodyPr>
          <a:lstStyle/>
          <a:p>
            <a:pPr>
              <a:spcAft>
                <a:spcPts val="600"/>
              </a:spcAft>
            </a:pPr>
            <a:r>
              <a:rPr lang="en-US" sz="1600" dirty="0">
                <a:solidFill>
                  <a:schemeClr val="bg1">
                    <a:lumMod val="75000"/>
                  </a:schemeClr>
                </a:solidFill>
              </a:rPr>
              <a:t>During production, the following steps have been respected:</a:t>
            </a:r>
          </a:p>
          <a:p>
            <a:r>
              <a:rPr lang="en-US" sz="1600" dirty="0">
                <a:solidFill>
                  <a:schemeClr val="bg1">
                    <a:lumMod val="75000"/>
                  </a:schemeClr>
                </a:solidFill>
              </a:rPr>
              <a:t>1.	Preparation of the central unjacketed cable</a:t>
            </a:r>
          </a:p>
          <a:p>
            <a:r>
              <a:rPr lang="en-US" sz="1600" dirty="0">
                <a:solidFill>
                  <a:schemeClr val="bg1">
                    <a:lumMod val="75000"/>
                  </a:schemeClr>
                </a:solidFill>
              </a:rPr>
              <a:t>2.	Welding the connection part (front interface) between the two legs and the box.</a:t>
            </a:r>
          </a:p>
          <a:p>
            <a:r>
              <a:rPr lang="en-US" sz="1600" dirty="0"/>
              <a:t>3.	Hairpin box final assembly and He leak test.</a:t>
            </a:r>
          </a:p>
        </p:txBody>
      </p:sp>
      <p:sp>
        <p:nvSpPr>
          <p:cNvPr id="12" name="CasellaDiTesto 11"/>
          <p:cNvSpPr txBox="1"/>
          <p:nvPr/>
        </p:nvSpPr>
        <p:spPr>
          <a:xfrm>
            <a:off x="2592009" y="5812252"/>
            <a:ext cx="6288656" cy="430887"/>
          </a:xfrm>
          <a:prstGeom prst="rect">
            <a:avLst/>
          </a:prstGeom>
        </p:spPr>
        <p:txBody>
          <a:bodyPr vert="horz" wrap="square" lIns="91440" tIns="0" rIns="91440" bIns="0" rtlCol="0">
            <a:spAutoFit/>
          </a:bodyPr>
          <a:lstStyle/>
          <a:p>
            <a:pPr algn="r">
              <a:spcAft>
                <a:spcPts val="600"/>
              </a:spcAft>
            </a:pPr>
            <a:r>
              <a:rPr lang="en-US" sz="1400" i="1" dirty="0">
                <a:solidFill>
                  <a:schemeClr val="tx2"/>
                </a:solidFill>
              </a:rPr>
              <a:t>Empty spaces in the box left by the cable after bending have been filled up by small stainless-steel spheres to keep the cable fixed inside the box.</a:t>
            </a:r>
          </a:p>
        </p:txBody>
      </p:sp>
      <p:sp>
        <p:nvSpPr>
          <p:cNvPr id="13" name="CasellaDiTesto 12"/>
          <p:cNvSpPr txBox="1"/>
          <p:nvPr/>
        </p:nvSpPr>
        <p:spPr>
          <a:xfrm>
            <a:off x="1302589" y="4569283"/>
            <a:ext cx="3164422" cy="861774"/>
          </a:xfrm>
          <a:prstGeom prst="rect">
            <a:avLst/>
          </a:prstGeom>
        </p:spPr>
        <p:txBody>
          <a:bodyPr vert="horz" wrap="square" lIns="91440" tIns="0" rIns="91440" bIns="0" rtlCol="0">
            <a:spAutoFit/>
          </a:bodyPr>
          <a:lstStyle/>
          <a:p>
            <a:pPr algn="r"/>
            <a:r>
              <a:rPr lang="en-US" sz="1400" i="1" dirty="0">
                <a:solidFill>
                  <a:schemeClr val="tx2"/>
                </a:solidFill>
              </a:rPr>
              <a:t>Final closing welding has been performed by pilgrim step technique in order to minimize the welding distortion with final leak test check.</a:t>
            </a:r>
          </a:p>
        </p:txBody>
      </p:sp>
      <p:pic>
        <p:nvPicPr>
          <p:cNvPr id="14" name="Immagine 13"/>
          <p:cNvPicPr/>
          <p:nvPr/>
        </p:nvPicPr>
        <p:blipFill rotWithShape="1">
          <a:blip r:embed="rId2" cstate="screen">
            <a:extLst>
              <a:ext uri="{28A0092B-C50C-407E-A947-70E740481C1C}">
                <a14:useLocalDpi xmlns:a14="http://schemas.microsoft.com/office/drawing/2010/main"/>
              </a:ext>
            </a:extLst>
          </a:blip>
          <a:srcRect/>
          <a:stretch/>
        </p:blipFill>
        <p:spPr>
          <a:xfrm>
            <a:off x="301919" y="2338717"/>
            <a:ext cx="2501661" cy="1801962"/>
          </a:xfrm>
          <a:prstGeom prst="rect">
            <a:avLst/>
          </a:prstGeom>
        </p:spPr>
      </p:pic>
      <p:pic>
        <p:nvPicPr>
          <p:cNvPr id="15" name="Immagine 14"/>
          <p:cNvPicPr/>
          <p:nvPr/>
        </p:nvPicPr>
        <p:blipFill>
          <a:blip r:embed="rId3" cstate="screen">
            <a:extLst>
              <a:ext uri="{28A0092B-C50C-407E-A947-70E740481C1C}">
                <a14:useLocalDpi xmlns:a14="http://schemas.microsoft.com/office/drawing/2010/main"/>
              </a:ext>
            </a:extLst>
          </a:blip>
          <a:stretch>
            <a:fillRect/>
          </a:stretch>
        </p:blipFill>
        <p:spPr>
          <a:xfrm>
            <a:off x="2868282" y="2338717"/>
            <a:ext cx="1478107" cy="1940722"/>
          </a:xfrm>
          <a:prstGeom prst="rect">
            <a:avLst/>
          </a:prstGeom>
        </p:spPr>
      </p:pic>
      <p:pic>
        <p:nvPicPr>
          <p:cNvPr id="19" name="Immagine 18"/>
          <p:cNvPicPr/>
          <p:nvPr/>
        </p:nvPicPr>
        <p:blipFill rotWithShape="1">
          <a:blip r:embed="rId4" cstate="screen">
            <a:extLst>
              <a:ext uri="{28A0092B-C50C-407E-A947-70E740481C1C}">
                <a14:useLocalDpi xmlns:a14="http://schemas.microsoft.com/office/drawing/2010/main"/>
              </a:ext>
            </a:extLst>
          </a:blip>
          <a:srcRect/>
          <a:stretch/>
        </p:blipFill>
        <p:spPr>
          <a:xfrm rot="5400000">
            <a:off x="4370530" y="3363530"/>
            <a:ext cx="2424020" cy="2176359"/>
          </a:xfrm>
          <a:prstGeom prst="rect">
            <a:avLst/>
          </a:prstGeom>
        </p:spPr>
      </p:pic>
      <p:pic>
        <p:nvPicPr>
          <p:cNvPr id="20" name="Immagine 19"/>
          <p:cNvPicPr/>
          <p:nvPr/>
        </p:nvPicPr>
        <p:blipFill rotWithShape="1">
          <a:blip r:embed="rId5" cstate="screen">
            <a:extLst>
              <a:ext uri="{28A0092B-C50C-407E-A947-70E740481C1C}">
                <a14:useLocalDpi xmlns:a14="http://schemas.microsoft.com/office/drawing/2010/main"/>
              </a:ext>
            </a:extLst>
          </a:blip>
          <a:srcRect/>
          <a:stretch/>
        </p:blipFill>
        <p:spPr>
          <a:xfrm>
            <a:off x="6780361" y="3240362"/>
            <a:ext cx="2100304" cy="2423358"/>
          </a:xfrm>
          <a:prstGeom prst="rect">
            <a:avLst/>
          </a:prstGeom>
        </p:spPr>
      </p:pic>
      <p:sp>
        <p:nvSpPr>
          <p:cNvPr id="5" name="Freccia circolare in su 4"/>
          <p:cNvSpPr/>
          <p:nvPr/>
        </p:nvSpPr>
        <p:spPr>
          <a:xfrm rot="17935807">
            <a:off x="8376249" y="5431057"/>
            <a:ext cx="431321" cy="31413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Freccia circolare in su 20"/>
          <p:cNvSpPr/>
          <p:nvPr/>
        </p:nvSpPr>
        <p:spPr>
          <a:xfrm rot="8584339" flipH="1">
            <a:off x="4206894" y="4122371"/>
            <a:ext cx="431321" cy="31413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eccia in giù 6"/>
          <p:cNvSpPr/>
          <p:nvPr/>
        </p:nvSpPr>
        <p:spPr>
          <a:xfrm rot="2956017">
            <a:off x="4220582" y="2406771"/>
            <a:ext cx="215659"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78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18</a:t>
            </a:fld>
            <a:endParaRPr lang="it-IT"/>
          </a:p>
        </p:txBody>
      </p:sp>
      <p:sp>
        <p:nvSpPr>
          <p:cNvPr id="9" name="Segnaposto piè di pagina 4"/>
          <p:cNvSpPr>
            <a:spLocks noGrp="1"/>
          </p:cNvSpPr>
          <p:nvPr>
            <p:ph type="ftr" sz="quarter" idx="3"/>
          </p:nvPr>
        </p:nvSpPr>
        <p:spPr>
          <a:xfrm>
            <a:off x="1461653" y="6223993"/>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pic>
        <p:nvPicPr>
          <p:cNvPr id="7" name="Immagine 6"/>
          <p:cNvPicPr/>
          <p:nvPr/>
        </p:nvPicPr>
        <p:blipFill rotWithShape="1">
          <a:blip r:embed="rId2" cstate="screen">
            <a:extLst>
              <a:ext uri="{28A0092B-C50C-407E-A947-70E740481C1C}">
                <a14:useLocalDpi xmlns:a14="http://schemas.microsoft.com/office/drawing/2010/main"/>
              </a:ext>
            </a:extLst>
          </a:blip>
          <a:srcRect/>
          <a:stretch/>
        </p:blipFill>
        <p:spPr bwMode="auto">
          <a:xfrm rot="10800000">
            <a:off x="6787997" y="1123460"/>
            <a:ext cx="2124075" cy="1609090"/>
          </a:xfrm>
          <a:prstGeom prst="rect">
            <a:avLst/>
          </a:prstGeom>
          <a:ln>
            <a:noFill/>
          </a:ln>
          <a:extLst>
            <a:ext uri="{53640926-AAD7-44D8-BBD7-CCE9431645EC}">
              <a14:shadowObscured xmlns:a14="http://schemas.microsoft.com/office/drawing/2010/main"/>
            </a:ext>
          </a:extLst>
        </p:spPr>
      </p:pic>
      <p:pic>
        <p:nvPicPr>
          <p:cNvPr id="8" name="Immagine 7"/>
          <p:cNvPicPr/>
          <p:nvPr/>
        </p:nvPicPr>
        <p:blipFill rotWithShape="1">
          <a:blip r:embed="rId3" cstate="screen">
            <a:extLst>
              <a:ext uri="{28A0092B-C50C-407E-A947-70E740481C1C}">
                <a14:useLocalDpi xmlns:a14="http://schemas.microsoft.com/office/drawing/2010/main"/>
              </a:ext>
            </a:extLst>
          </a:blip>
          <a:srcRect/>
          <a:stretch/>
        </p:blipFill>
        <p:spPr bwMode="auto">
          <a:xfrm>
            <a:off x="241538" y="1298276"/>
            <a:ext cx="5997624" cy="3610153"/>
          </a:xfrm>
          <a:prstGeom prst="rect">
            <a:avLst/>
          </a:prstGeom>
          <a:ln>
            <a:noFill/>
          </a:ln>
          <a:extLst>
            <a:ext uri="{53640926-AAD7-44D8-BBD7-CCE9431645EC}">
              <a14:shadowObscured xmlns:a14="http://schemas.microsoft.com/office/drawing/2010/main"/>
            </a:ext>
          </a:extLst>
        </p:spPr>
      </p:pic>
      <p:pic>
        <p:nvPicPr>
          <p:cNvPr id="5" name="Immagine 4"/>
          <p:cNvPicPr/>
          <p:nvPr/>
        </p:nvPicPr>
        <p:blipFill rotWithShape="1">
          <a:blip r:embed="rId4" cstate="screen">
            <a:extLst>
              <a:ext uri="{28A0092B-C50C-407E-A947-70E740481C1C}">
                <a14:useLocalDpi xmlns:a14="http://schemas.microsoft.com/office/drawing/2010/main"/>
              </a:ext>
            </a:extLst>
          </a:blip>
          <a:srcRect/>
          <a:stretch/>
        </p:blipFill>
        <p:spPr bwMode="auto">
          <a:xfrm>
            <a:off x="3928720" y="1123460"/>
            <a:ext cx="2701290" cy="1609090"/>
          </a:xfrm>
          <a:prstGeom prst="rect">
            <a:avLst/>
          </a:prstGeom>
          <a:ln>
            <a:solidFill>
              <a:schemeClr val="bg1"/>
            </a:solidFill>
          </a:ln>
          <a:extLst>
            <a:ext uri="{53640926-AAD7-44D8-BBD7-CCE9431645EC}">
              <a14:shadowObscured xmlns:a14="http://schemas.microsoft.com/office/drawing/2010/main"/>
            </a:ext>
          </a:extLst>
        </p:spPr>
      </p:pic>
      <p:sp>
        <p:nvSpPr>
          <p:cNvPr id="3" name="CasellaDiTesto 2"/>
          <p:cNvSpPr txBox="1"/>
          <p:nvPr/>
        </p:nvSpPr>
        <p:spPr>
          <a:xfrm>
            <a:off x="6377178" y="2941058"/>
            <a:ext cx="2603899" cy="3323987"/>
          </a:xfrm>
          <a:prstGeom prst="rect">
            <a:avLst/>
          </a:prstGeom>
          <a:solidFill>
            <a:schemeClr val="bg1"/>
          </a:solidFill>
        </p:spPr>
        <p:txBody>
          <a:bodyPr vert="horz" wrap="square" lIns="91440" tIns="0" rIns="91440" bIns="0" rtlCol="0">
            <a:spAutoFit/>
          </a:bodyPr>
          <a:lstStyle/>
          <a:p>
            <a:pPr>
              <a:spcAft>
                <a:spcPts val="600"/>
              </a:spcAft>
            </a:pPr>
            <a:r>
              <a:rPr lang="en-GB" sz="1400" dirty="0">
                <a:solidFill>
                  <a:schemeClr val="tx2"/>
                </a:solidFill>
              </a:rPr>
              <a:t>In order to be characterized experimentally at the SULTAN facility, the following steps will need to be carried out at the SPC Institute (Switzerland): </a:t>
            </a:r>
          </a:p>
          <a:p>
            <a:pPr marL="228600" indent="-228600">
              <a:spcAft>
                <a:spcPts val="600"/>
              </a:spcAft>
              <a:buAutoNum type="alphaLcParenR"/>
            </a:pPr>
            <a:r>
              <a:rPr lang="en-GB" sz="1400" dirty="0">
                <a:solidFill>
                  <a:schemeClr val="tx2">
                    <a:lumMod val="50000"/>
                  </a:schemeClr>
                </a:solidFill>
              </a:rPr>
              <a:t>manufacture of the terminations for connection of the two sample legs to the power supply; </a:t>
            </a:r>
          </a:p>
          <a:p>
            <a:pPr marL="228600" indent="-228600">
              <a:spcAft>
                <a:spcPts val="600"/>
              </a:spcAft>
              <a:buAutoNum type="alphaLcParenR"/>
            </a:pPr>
            <a:r>
              <a:rPr lang="en-GB" sz="1400" dirty="0">
                <a:solidFill>
                  <a:schemeClr val="tx2">
                    <a:lumMod val="50000"/>
                  </a:schemeClr>
                </a:solidFill>
              </a:rPr>
              <a:t>sample reaction heat treatment; </a:t>
            </a:r>
          </a:p>
          <a:p>
            <a:pPr marL="228600" indent="-228600">
              <a:spcAft>
                <a:spcPts val="600"/>
              </a:spcAft>
              <a:buAutoNum type="alphaLcParenR"/>
            </a:pPr>
            <a:r>
              <a:rPr lang="en-GB" sz="1400" dirty="0">
                <a:solidFill>
                  <a:schemeClr val="tx2">
                    <a:lumMod val="50000"/>
                  </a:schemeClr>
                </a:solidFill>
              </a:rPr>
              <a:t>instrumentation installation; </a:t>
            </a:r>
          </a:p>
          <a:p>
            <a:pPr marL="228600" indent="-228600">
              <a:buAutoNum type="alphaLcParenR"/>
            </a:pPr>
            <a:r>
              <a:rPr lang="en-GB" sz="1400" dirty="0">
                <a:solidFill>
                  <a:schemeClr val="tx2">
                    <a:lumMod val="50000"/>
                  </a:schemeClr>
                </a:solidFill>
              </a:rPr>
              <a:t>final overall sample assembly.</a:t>
            </a:r>
            <a:endParaRPr lang="en-US" sz="1400" dirty="0">
              <a:solidFill>
                <a:schemeClr val="tx2">
                  <a:lumMod val="50000"/>
                </a:schemeClr>
              </a:solidFill>
            </a:endParaRPr>
          </a:p>
        </p:txBody>
      </p:sp>
      <p:sp>
        <p:nvSpPr>
          <p:cNvPr id="4" name="CasellaDiTesto 3"/>
          <p:cNvSpPr txBox="1"/>
          <p:nvPr/>
        </p:nvSpPr>
        <p:spPr>
          <a:xfrm>
            <a:off x="6049412" y="560705"/>
            <a:ext cx="2862660" cy="430887"/>
          </a:xfrm>
          <a:prstGeom prst="rect">
            <a:avLst/>
          </a:prstGeom>
        </p:spPr>
        <p:txBody>
          <a:bodyPr vert="horz" wrap="square" lIns="91440" tIns="0" rIns="91440" bIns="0" rtlCol="0">
            <a:spAutoFit/>
          </a:bodyPr>
          <a:lstStyle/>
          <a:p>
            <a:pPr algn="r"/>
            <a:r>
              <a:rPr lang="en-US" sz="1400" i="1" dirty="0">
                <a:solidFill>
                  <a:schemeClr val="bg1"/>
                </a:solidFill>
              </a:rPr>
              <a:t>Final global leak test has been performed successfully.</a:t>
            </a:r>
          </a:p>
        </p:txBody>
      </p:sp>
      <p:pic>
        <p:nvPicPr>
          <p:cNvPr id="10" name="Immagine 9"/>
          <p:cNvPicPr/>
          <p:nvPr/>
        </p:nvPicPr>
        <p:blipFill>
          <a:blip r:embed="rId5" cstate="screen">
            <a:extLst>
              <a:ext uri="{28A0092B-C50C-407E-A947-70E740481C1C}">
                <a14:useLocalDpi xmlns:a14="http://schemas.microsoft.com/office/drawing/2010/main"/>
              </a:ext>
            </a:extLst>
          </a:blip>
          <a:stretch>
            <a:fillRect/>
          </a:stretch>
        </p:blipFill>
        <p:spPr>
          <a:xfrm>
            <a:off x="241539" y="4990284"/>
            <a:ext cx="5997623" cy="1598834"/>
          </a:xfrm>
          <a:prstGeom prst="rect">
            <a:avLst/>
          </a:prstGeom>
        </p:spPr>
      </p:pic>
    </p:spTree>
    <p:extLst>
      <p:ext uri="{BB962C8B-B14F-4D97-AF65-F5344CB8AC3E}">
        <p14:creationId xmlns:p14="http://schemas.microsoft.com/office/powerpoint/2010/main" val="113957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Test of the WST Nb3Sn </a:t>
            </a:r>
            <a:r>
              <a:rPr lang="it-IT" dirty="0" err="1"/>
              <a:t>wires</a:t>
            </a:r>
            <a:endParaRPr lang="en-US" dirty="0">
              <a:solidFill>
                <a:srgbClr val="FFFF00"/>
              </a:solidFill>
            </a:endParaRPr>
          </a:p>
        </p:txBody>
      </p:sp>
      <p:sp>
        <p:nvSpPr>
          <p:cNvPr id="6" name="Slide Number Placeholder 5"/>
          <p:cNvSpPr>
            <a:spLocks noGrp="1"/>
          </p:cNvSpPr>
          <p:nvPr>
            <p:ph type="sldNum" sz="quarter" idx="4"/>
          </p:nvPr>
        </p:nvSpPr>
        <p:spPr/>
        <p:txBody>
          <a:bodyPr/>
          <a:lstStyle/>
          <a:p>
            <a:fld id="{02C7C199-0D0D-7840-A88D-785280B31CF7}" type="slidenum">
              <a:rPr lang="it-IT" smtClean="0"/>
              <a:t>19</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Tree>
    <p:extLst>
      <p:ext uri="{BB962C8B-B14F-4D97-AF65-F5344CB8AC3E}">
        <p14:creationId xmlns:p14="http://schemas.microsoft.com/office/powerpoint/2010/main" val="144885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269082"/>
            <a:ext cx="8507562" cy="469552"/>
          </a:xfrm>
        </p:spPr>
        <p:txBody>
          <a:bodyPr/>
          <a:lstStyle/>
          <a:p>
            <a:pPr>
              <a:lnSpc>
                <a:spcPct val="120000"/>
              </a:lnSpc>
            </a:pPr>
            <a:r>
              <a:rPr lang="it-IT" sz="2800" dirty="0"/>
              <a:t>ENEA 2019 R&amp;D </a:t>
            </a:r>
            <a:r>
              <a:rPr lang="it-IT" sz="2800" dirty="0" err="1"/>
              <a:t>Activities</a:t>
            </a:r>
            <a:endParaRPr lang="it-IT" sz="2800" dirty="0">
              <a:solidFill>
                <a:srgbClr val="FFFF00"/>
              </a:solidFill>
            </a:endParaRPr>
          </a:p>
        </p:txBody>
      </p:sp>
      <p:sp>
        <p:nvSpPr>
          <p:cNvPr id="3" name="Segnaposto numero diapositiva 2"/>
          <p:cNvSpPr>
            <a:spLocks noGrp="1"/>
          </p:cNvSpPr>
          <p:nvPr>
            <p:ph type="sldNum" sz="quarter" idx="4"/>
          </p:nvPr>
        </p:nvSpPr>
        <p:spPr>
          <a:xfrm>
            <a:off x="6553200" y="6222140"/>
            <a:ext cx="2133600" cy="365125"/>
          </a:xfrm>
        </p:spPr>
        <p:txBody>
          <a:bodyPr/>
          <a:lstStyle/>
          <a:p>
            <a:pPr>
              <a:lnSpc>
                <a:spcPct val="120000"/>
              </a:lnSpc>
            </a:pPr>
            <a:fld id="{02C7C199-0D0D-7840-A88D-785280B31CF7}" type="slidenum">
              <a:rPr lang="it-IT" smtClean="0"/>
              <a:pPr>
                <a:lnSpc>
                  <a:spcPct val="120000"/>
                </a:lnSpc>
              </a:pPr>
              <a:t>2</a:t>
            </a:fld>
            <a:endParaRPr lang="it-IT" dirty="0"/>
          </a:p>
        </p:txBody>
      </p:sp>
      <p:sp>
        <p:nvSpPr>
          <p:cNvPr id="5" name="Segnaposto testo 4"/>
          <p:cNvSpPr>
            <a:spLocks noGrp="1"/>
          </p:cNvSpPr>
          <p:nvPr>
            <p:ph type="body" sz="quarter" idx="14"/>
          </p:nvPr>
        </p:nvSpPr>
        <p:spPr>
          <a:xfrm>
            <a:off x="673945" y="1299450"/>
            <a:ext cx="7870894" cy="1289520"/>
          </a:xfrm>
        </p:spPr>
        <p:txBody>
          <a:bodyPr/>
          <a:lstStyle/>
          <a:p>
            <a:pPr marL="0" indent="0">
              <a:lnSpc>
                <a:spcPct val="120000"/>
              </a:lnSpc>
              <a:buNone/>
            </a:pPr>
            <a:r>
              <a:rPr lang="it-IT" dirty="0" err="1"/>
              <a:t>Pending</a:t>
            </a:r>
            <a:r>
              <a:rPr lang="it-IT" dirty="0"/>
              <a:t> from 2017:</a:t>
            </a:r>
          </a:p>
          <a:p>
            <a:pPr lvl="2" indent="-457200">
              <a:lnSpc>
                <a:spcPct val="120000"/>
              </a:lnSpc>
              <a:buAutoNum type="arabicPeriod"/>
            </a:pPr>
            <a:r>
              <a:rPr lang="it-IT" b="1" dirty="0" err="1">
                <a:solidFill>
                  <a:srgbClr val="0000FF"/>
                </a:solidFill>
              </a:rPr>
              <a:t>Manufacture</a:t>
            </a:r>
            <a:r>
              <a:rPr lang="it-IT" b="1" dirty="0">
                <a:solidFill>
                  <a:srgbClr val="0000FF"/>
                </a:solidFill>
              </a:rPr>
              <a:t> of </a:t>
            </a:r>
            <a:r>
              <a:rPr lang="it-IT" b="1" dirty="0" err="1">
                <a:solidFill>
                  <a:srgbClr val="0000FF"/>
                </a:solidFill>
              </a:rPr>
              <a:t>two</a:t>
            </a:r>
            <a:r>
              <a:rPr lang="it-IT" b="1" dirty="0">
                <a:solidFill>
                  <a:srgbClr val="0000FF"/>
                </a:solidFill>
              </a:rPr>
              <a:t> “</a:t>
            </a:r>
            <a:r>
              <a:rPr lang="it-IT" b="1" dirty="0" err="1">
                <a:solidFill>
                  <a:srgbClr val="0000FF"/>
                </a:solidFill>
              </a:rPr>
              <a:t>low</a:t>
            </a:r>
            <a:r>
              <a:rPr lang="it-IT" b="1" dirty="0">
                <a:solidFill>
                  <a:srgbClr val="0000FF"/>
                </a:solidFill>
              </a:rPr>
              <a:t>-grade” Nb</a:t>
            </a:r>
            <a:r>
              <a:rPr lang="it-IT" b="1" baseline="-25000" dirty="0">
                <a:solidFill>
                  <a:srgbClr val="0000FF"/>
                </a:solidFill>
              </a:rPr>
              <a:t>3</a:t>
            </a:r>
            <a:r>
              <a:rPr lang="it-IT" b="1" dirty="0">
                <a:solidFill>
                  <a:srgbClr val="0000FF"/>
                </a:solidFill>
              </a:rPr>
              <a:t>Sn CICC </a:t>
            </a:r>
            <a:r>
              <a:rPr lang="it-IT" b="1" dirty="0" err="1">
                <a:solidFill>
                  <a:srgbClr val="0000FF"/>
                </a:solidFill>
              </a:rPr>
              <a:t>lengths</a:t>
            </a:r>
            <a:endParaRPr lang="it-IT" b="1" dirty="0">
              <a:solidFill>
                <a:srgbClr val="0000FF"/>
              </a:solidFill>
            </a:endParaRPr>
          </a:p>
          <a:p>
            <a:pPr lvl="2" indent="-457200">
              <a:lnSpc>
                <a:spcPct val="120000"/>
              </a:lnSpc>
              <a:buAutoNum type="arabicPeriod"/>
            </a:pPr>
            <a:r>
              <a:rPr lang="it-IT" b="1" dirty="0" err="1">
                <a:solidFill>
                  <a:srgbClr val="0000FF"/>
                </a:solidFill>
              </a:rPr>
              <a:t>Manufacture</a:t>
            </a:r>
            <a:r>
              <a:rPr lang="it-IT" b="1" dirty="0">
                <a:solidFill>
                  <a:srgbClr val="0000FF"/>
                </a:solidFill>
              </a:rPr>
              <a:t> of the </a:t>
            </a:r>
            <a:r>
              <a:rPr lang="it-IT" b="1" dirty="0" err="1">
                <a:solidFill>
                  <a:srgbClr val="0000FF"/>
                </a:solidFill>
              </a:rPr>
              <a:t>interlayer</a:t>
            </a:r>
            <a:r>
              <a:rPr lang="it-IT" b="1" dirty="0">
                <a:solidFill>
                  <a:srgbClr val="0000FF"/>
                </a:solidFill>
              </a:rPr>
              <a:t> joint sample.</a:t>
            </a:r>
          </a:p>
        </p:txBody>
      </p:sp>
      <p:sp>
        <p:nvSpPr>
          <p:cNvPr id="6" name="Segnaposto piè di pagina 4"/>
          <p:cNvSpPr>
            <a:spLocks noGrp="1"/>
          </p:cNvSpPr>
          <p:nvPr>
            <p:ph type="ftr" sz="quarter" idx="3"/>
          </p:nvPr>
        </p:nvSpPr>
        <p:spPr>
          <a:xfrm>
            <a:off x="1461653" y="6237140"/>
            <a:ext cx="6481619" cy="365125"/>
          </a:xfrm>
        </p:spPr>
        <p:txBody>
          <a:bodyPr/>
          <a:lstStyle/>
          <a:p>
            <a:pPr>
              <a:lnSpc>
                <a:spcPct val="120000"/>
              </a:lnSpc>
            </a:pPr>
            <a:r>
              <a:rPr lang="it-IT" dirty="0"/>
              <a:t>ENEA – DEMO WPMAG 2019 </a:t>
            </a:r>
            <a:r>
              <a:rPr lang="it-IT" dirty="0" err="1"/>
              <a:t>Final</a:t>
            </a:r>
            <a:r>
              <a:rPr lang="it-IT" dirty="0"/>
              <a:t> Meeting - R&amp;D</a:t>
            </a:r>
          </a:p>
        </p:txBody>
      </p:sp>
      <p:sp>
        <p:nvSpPr>
          <p:cNvPr id="7" name="Segnaposto testo 4"/>
          <p:cNvSpPr>
            <a:spLocks noGrp="1"/>
          </p:cNvSpPr>
          <p:nvPr>
            <p:ph type="body" sz="quarter" idx="14"/>
          </p:nvPr>
        </p:nvSpPr>
        <p:spPr>
          <a:xfrm>
            <a:off x="685096" y="4328096"/>
            <a:ext cx="7870894" cy="1289456"/>
          </a:xfrm>
        </p:spPr>
        <p:txBody>
          <a:bodyPr/>
          <a:lstStyle/>
          <a:p>
            <a:pPr marL="0" indent="0">
              <a:lnSpc>
                <a:spcPct val="120000"/>
              </a:lnSpc>
              <a:buNone/>
            </a:pPr>
            <a:r>
              <a:rPr lang="it-IT" dirty="0"/>
              <a:t>2019 Task </a:t>
            </a:r>
            <a:r>
              <a:rPr lang="it-IT" dirty="0" err="1"/>
              <a:t>specs</a:t>
            </a:r>
            <a:r>
              <a:rPr lang="it-IT" dirty="0"/>
              <a:t>:</a:t>
            </a:r>
          </a:p>
          <a:p>
            <a:pPr lvl="2" indent="-457200">
              <a:lnSpc>
                <a:spcPct val="120000"/>
              </a:lnSpc>
              <a:buFont typeface="Arial"/>
              <a:buAutoNum type="arabicPeriod"/>
            </a:pPr>
            <a:r>
              <a:rPr lang="it-IT" dirty="0">
                <a:solidFill>
                  <a:schemeClr val="bg1">
                    <a:lumMod val="65000"/>
                  </a:schemeClr>
                </a:solidFill>
              </a:rPr>
              <a:t>Test and </a:t>
            </a:r>
            <a:r>
              <a:rPr lang="it-IT" dirty="0" err="1">
                <a:solidFill>
                  <a:schemeClr val="bg1">
                    <a:lumMod val="65000"/>
                  </a:schemeClr>
                </a:solidFill>
              </a:rPr>
              <a:t>analysis</a:t>
            </a:r>
            <a:r>
              <a:rPr lang="it-IT" dirty="0">
                <a:solidFill>
                  <a:schemeClr val="bg1">
                    <a:lumMod val="65000"/>
                  </a:schemeClr>
                </a:solidFill>
              </a:rPr>
              <a:t> of LF-grade Nb</a:t>
            </a:r>
            <a:r>
              <a:rPr lang="it-IT" baseline="-25000" dirty="0">
                <a:solidFill>
                  <a:schemeClr val="bg1">
                    <a:lumMod val="65000"/>
                  </a:schemeClr>
                </a:solidFill>
              </a:rPr>
              <a:t>3</a:t>
            </a:r>
            <a:r>
              <a:rPr lang="it-IT" dirty="0">
                <a:solidFill>
                  <a:schemeClr val="bg1">
                    <a:lumMod val="65000"/>
                  </a:schemeClr>
                </a:solidFill>
              </a:rPr>
              <a:t>Sn CICC.</a:t>
            </a:r>
          </a:p>
          <a:p>
            <a:pPr lvl="2" indent="-457200">
              <a:lnSpc>
                <a:spcPct val="120000"/>
              </a:lnSpc>
              <a:buFont typeface="Arial"/>
              <a:buAutoNum type="arabicPeriod"/>
            </a:pPr>
            <a:r>
              <a:rPr lang="it-IT" dirty="0">
                <a:solidFill>
                  <a:schemeClr val="bg1">
                    <a:lumMod val="65000"/>
                  </a:schemeClr>
                </a:solidFill>
              </a:rPr>
              <a:t>Test and </a:t>
            </a:r>
            <a:r>
              <a:rPr lang="it-IT" dirty="0" err="1">
                <a:solidFill>
                  <a:schemeClr val="bg1">
                    <a:lumMod val="65000"/>
                  </a:schemeClr>
                </a:solidFill>
              </a:rPr>
              <a:t>analysis</a:t>
            </a:r>
            <a:r>
              <a:rPr lang="it-IT" dirty="0">
                <a:solidFill>
                  <a:schemeClr val="bg1">
                    <a:lumMod val="65000"/>
                  </a:schemeClr>
                </a:solidFill>
              </a:rPr>
              <a:t> of the </a:t>
            </a:r>
            <a:r>
              <a:rPr lang="it-IT" dirty="0" err="1">
                <a:solidFill>
                  <a:schemeClr val="bg1">
                    <a:lumMod val="65000"/>
                  </a:schemeClr>
                </a:solidFill>
              </a:rPr>
              <a:t>interlayer</a:t>
            </a:r>
            <a:r>
              <a:rPr lang="it-IT" dirty="0">
                <a:solidFill>
                  <a:schemeClr val="bg1">
                    <a:lumMod val="65000"/>
                  </a:schemeClr>
                </a:solidFill>
              </a:rPr>
              <a:t> joint sample.</a:t>
            </a:r>
          </a:p>
        </p:txBody>
      </p:sp>
      <p:sp>
        <p:nvSpPr>
          <p:cNvPr id="8" name="Segnaposto testo 4"/>
          <p:cNvSpPr>
            <a:spLocks noGrp="1"/>
          </p:cNvSpPr>
          <p:nvPr>
            <p:ph type="body" sz="quarter" idx="14"/>
          </p:nvPr>
        </p:nvSpPr>
        <p:spPr>
          <a:xfrm>
            <a:off x="669074" y="3066778"/>
            <a:ext cx="8251902" cy="858633"/>
          </a:xfrm>
        </p:spPr>
        <p:txBody>
          <a:bodyPr/>
          <a:lstStyle/>
          <a:p>
            <a:pPr marL="0" indent="0">
              <a:lnSpc>
                <a:spcPct val="120000"/>
              </a:lnSpc>
              <a:buNone/>
            </a:pPr>
            <a:r>
              <a:rPr lang="it-IT" dirty="0" err="1"/>
              <a:t>Pending</a:t>
            </a:r>
            <a:r>
              <a:rPr lang="it-IT" dirty="0"/>
              <a:t> from 2018:</a:t>
            </a:r>
          </a:p>
          <a:p>
            <a:pPr lvl="2" indent="-457200">
              <a:lnSpc>
                <a:spcPct val="120000"/>
              </a:lnSpc>
              <a:buFont typeface="Arial"/>
              <a:buAutoNum type="arabicPeriod"/>
            </a:pPr>
            <a:r>
              <a:rPr lang="it-IT" b="1" dirty="0" err="1">
                <a:solidFill>
                  <a:srgbClr val="0000FF"/>
                </a:solidFill>
              </a:rPr>
              <a:t>Manufacture</a:t>
            </a:r>
            <a:r>
              <a:rPr lang="it-IT" b="1" dirty="0">
                <a:solidFill>
                  <a:srgbClr val="0000FF"/>
                </a:solidFill>
              </a:rPr>
              <a:t> of </a:t>
            </a:r>
            <a:r>
              <a:rPr lang="it-IT" b="1" dirty="0" err="1">
                <a:solidFill>
                  <a:srgbClr val="0000FF"/>
                </a:solidFill>
              </a:rPr>
              <a:t>spiral</a:t>
            </a:r>
            <a:r>
              <a:rPr lang="it-IT" b="1" dirty="0">
                <a:solidFill>
                  <a:srgbClr val="0000FF"/>
                </a:solidFill>
              </a:rPr>
              <a:t> sample for </a:t>
            </a:r>
            <a:r>
              <a:rPr lang="it-IT" b="1" dirty="0" err="1">
                <a:solidFill>
                  <a:srgbClr val="0000FF"/>
                </a:solidFill>
              </a:rPr>
              <a:t>thermo-hydraulic</a:t>
            </a:r>
            <a:r>
              <a:rPr lang="it-IT" b="1" dirty="0">
                <a:solidFill>
                  <a:srgbClr val="0000FF"/>
                </a:solidFill>
              </a:rPr>
              <a:t> </a:t>
            </a:r>
            <a:r>
              <a:rPr lang="it-IT" b="1" dirty="0" err="1">
                <a:solidFill>
                  <a:srgbClr val="0000FF"/>
                </a:solidFill>
              </a:rPr>
              <a:t>tests</a:t>
            </a:r>
            <a:r>
              <a:rPr lang="it-IT" b="1" dirty="0">
                <a:solidFill>
                  <a:srgbClr val="0000FF"/>
                </a:solidFill>
              </a:rPr>
              <a:t>.</a:t>
            </a:r>
          </a:p>
        </p:txBody>
      </p:sp>
    </p:spTree>
    <p:extLst>
      <p:ext uri="{BB962C8B-B14F-4D97-AF65-F5344CB8AC3E}">
        <p14:creationId xmlns:p14="http://schemas.microsoft.com/office/powerpoint/2010/main" val="159076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Test of the WST Nb3Sn </a:t>
            </a:r>
            <a:r>
              <a:rPr lang="it-IT" dirty="0" err="1"/>
              <a:t>wires</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20</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3" name="CasellaDiTesto 2">
            <a:extLst>
              <a:ext uri="{FF2B5EF4-FFF2-40B4-BE49-F238E27FC236}">
                <a16:creationId xmlns:a16="http://schemas.microsoft.com/office/drawing/2014/main" id="{83A40F43-1A23-6A4D-92E3-FDA47E268905}"/>
              </a:ext>
            </a:extLst>
          </p:cNvPr>
          <p:cNvSpPr txBox="1"/>
          <p:nvPr/>
        </p:nvSpPr>
        <p:spPr>
          <a:xfrm>
            <a:off x="111512" y="1166678"/>
            <a:ext cx="5130572" cy="276999"/>
          </a:xfrm>
          <a:prstGeom prst="rect">
            <a:avLst/>
          </a:prstGeom>
        </p:spPr>
        <p:txBody>
          <a:bodyPr vert="horz" wrap="none" lIns="91440" tIns="0" rIns="91440" bIns="0" rtlCol="0">
            <a:spAutoFit/>
          </a:bodyPr>
          <a:lstStyle/>
          <a:p>
            <a:r>
              <a:rPr lang="it-IT" dirty="0" err="1"/>
              <a:t>Wires</a:t>
            </a:r>
            <a:r>
              <a:rPr lang="it-IT" dirty="0"/>
              <a:t> </a:t>
            </a:r>
            <a:r>
              <a:rPr lang="it-IT" dirty="0" err="1"/>
              <a:t>supplied</a:t>
            </a:r>
            <a:r>
              <a:rPr lang="it-IT" dirty="0"/>
              <a:t> by WST for sample </a:t>
            </a:r>
            <a:r>
              <a:rPr lang="it-IT" dirty="0" err="1"/>
              <a:t>manufacture</a:t>
            </a:r>
            <a:r>
              <a:rPr lang="it-IT" dirty="0"/>
              <a:t>:</a:t>
            </a:r>
          </a:p>
        </p:txBody>
      </p:sp>
      <p:graphicFrame>
        <p:nvGraphicFramePr>
          <p:cNvPr id="4" name="Tabella 3">
            <a:extLst>
              <a:ext uri="{FF2B5EF4-FFF2-40B4-BE49-F238E27FC236}">
                <a16:creationId xmlns:a16="http://schemas.microsoft.com/office/drawing/2014/main" id="{6516FD1A-4368-2645-A860-C54D6D1B65EB}"/>
              </a:ext>
            </a:extLst>
          </p:cNvPr>
          <p:cNvGraphicFramePr>
            <a:graphicFrameLocks noGrp="1"/>
          </p:cNvGraphicFramePr>
          <p:nvPr>
            <p:extLst>
              <p:ext uri="{D42A27DB-BD31-4B8C-83A1-F6EECF244321}">
                <p14:modId xmlns:p14="http://schemas.microsoft.com/office/powerpoint/2010/main" val="3593123685"/>
              </p:ext>
            </p:extLst>
          </p:nvPr>
        </p:nvGraphicFramePr>
        <p:xfrm>
          <a:off x="333761" y="1566131"/>
          <a:ext cx="3163084" cy="4199508"/>
        </p:xfrm>
        <a:graphic>
          <a:graphicData uri="http://schemas.openxmlformats.org/drawingml/2006/table">
            <a:tbl>
              <a:tblPr firstRow="1" firstCol="1" bandRow="1">
                <a:tableStyleId>{5C22544A-7EE6-4342-B048-85BDC9FD1C3A}</a:tableStyleId>
              </a:tblPr>
              <a:tblGrid>
                <a:gridCol w="577844">
                  <a:extLst>
                    <a:ext uri="{9D8B030D-6E8A-4147-A177-3AD203B41FA5}">
                      <a16:colId xmlns:a16="http://schemas.microsoft.com/office/drawing/2014/main" val="3330287011"/>
                    </a:ext>
                  </a:extLst>
                </a:gridCol>
                <a:gridCol w="1616755">
                  <a:extLst>
                    <a:ext uri="{9D8B030D-6E8A-4147-A177-3AD203B41FA5}">
                      <a16:colId xmlns:a16="http://schemas.microsoft.com/office/drawing/2014/main" val="3261622209"/>
                    </a:ext>
                  </a:extLst>
                </a:gridCol>
                <a:gridCol w="968485">
                  <a:extLst>
                    <a:ext uri="{9D8B030D-6E8A-4147-A177-3AD203B41FA5}">
                      <a16:colId xmlns:a16="http://schemas.microsoft.com/office/drawing/2014/main" val="383333553"/>
                    </a:ext>
                  </a:extLst>
                </a:gridCol>
              </a:tblGrid>
              <a:tr h="233306">
                <a:tc>
                  <a:txBody>
                    <a:bodyPr/>
                    <a:lstStyle/>
                    <a:p>
                      <a:pPr algn="just">
                        <a:lnSpc>
                          <a:spcPct val="115000"/>
                        </a:lnSpc>
                        <a:spcAft>
                          <a:spcPts val="0"/>
                        </a:spcAft>
                      </a:pPr>
                      <a:r>
                        <a:rPr lang="en-GB" sz="1200" dirty="0">
                          <a:effectLst/>
                        </a:rPr>
                        <a:t> </a:t>
                      </a:r>
                      <a:r>
                        <a:rPr lang="en-GB" sz="1200" dirty="0">
                          <a:solidFill>
                            <a:srgbClr val="C00000"/>
                          </a:solidFill>
                          <a:effectLst/>
                        </a:rPr>
                        <a:t>S.C.</a:t>
                      </a:r>
                      <a:endParaRPr lang="it-IT" sz="1200" dirty="0">
                        <a:solidFill>
                          <a:srgbClr val="C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Billet number</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Length</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3158382213"/>
                  </a:ext>
                </a:extLst>
              </a:tr>
              <a:tr h="233306">
                <a:tc>
                  <a:txBody>
                    <a:bodyPr/>
                    <a:lstStyle/>
                    <a:p>
                      <a:pPr algn="just">
                        <a:lnSpc>
                          <a:spcPct val="115000"/>
                        </a:lnSpc>
                        <a:spcAft>
                          <a:spcPts val="0"/>
                        </a:spcAft>
                      </a:pPr>
                      <a:r>
                        <a:rPr lang="en-GB" sz="1200" dirty="0">
                          <a:effectLst/>
                        </a:rPr>
                        <a:t>1</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2013-14013B-1</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332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2921466850"/>
                  </a:ext>
                </a:extLst>
              </a:tr>
              <a:tr h="233306">
                <a:tc>
                  <a:txBody>
                    <a:bodyPr/>
                    <a:lstStyle/>
                    <a:p>
                      <a:pPr algn="just">
                        <a:lnSpc>
                          <a:spcPct val="115000"/>
                        </a:lnSpc>
                        <a:spcAft>
                          <a:spcPts val="0"/>
                        </a:spcAft>
                      </a:pPr>
                      <a:r>
                        <a:rPr lang="en-GB" sz="1200" dirty="0">
                          <a:effectLst/>
                        </a:rPr>
                        <a:t>2</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2013-14013B-2</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605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2473017090"/>
                  </a:ext>
                </a:extLst>
              </a:tr>
              <a:tr h="233306">
                <a:tc>
                  <a:txBody>
                    <a:bodyPr/>
                    <a:lstStyle/>
                    <a:p>
                      <a:pPr algn="just">
                        <a:lnSpc>
                          <a:spcPct val="115000"/>
                        </a:lnSpc>
                        <a:spcAft>
                          <a:spcPts val="0"/>
                        </a:spcAft>
                      </a:pPr>
                      <a:r>
                        <a:rPr lang="en-GB" sz="1200" dirty="0">
                          <a:effectLst/>
                        </a:rPr>
                        <a:t>3</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2013-14004</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526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2098317501"/>
                  </a:ext>
                </a:extLst>
              </a:tr>
              <a:tr h="233306">
                <a:tc>
                  <a:txBody>
                    <a:bodyPr/>
                    <a:lstStyle/>
                    <a:p>
                      <a:pPr algn="just">
                        <a:lnSpc>
                          <a:spcPct val="115000"/>
                        </a:lnSpc>
                        <a:spcAft>
                          <a:spcPts val="0"/>
                        </a:spcAft>
                      </a:pPr>
                      <a:r>
                        <a:rPr lang="en-GB" sz="1200" dirty="0">
                          <a:effectLst/>
                        </a:rPr>
                        <a:t>4</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2013-14007</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218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1668036537"/>
                  </a:ext>
                </a:extLst>
              </a:tr>
              <a:tr h="233306">
                <a:tc>
                  <a:txBody>
                    <a:bodyPr/>
                    <a:lstStyle/>
                    <a:p>
                      <a:pPr algn="just">
                        <a:lnSpc>
                          <a:spcPct val="115000"/>
                        </a:lnSpc>
                        <a:spcAft>
                          <a:spcPts val="0"/>
                        </a:spcAft>
                      </a:pPr>
                      <a:r>
                        <a:rPr lang="en-GB" sz="1200" dirty="0">
                          <a:effectLst/>
                        </a:rPr>
                        <a:t>5</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2013-14013A</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281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1827120876"/>
                  </a:ext>
                </a:extLst>
              </a:tr>
              <a:tr h="233306">
                <a:tc>
                  <a:txBody>
                    <a:bodyPr/>
                    <a:lstStyle/>
                    <a:p>
                      <a:pPr algn="just">
                        <a:lnSpc>
                          <a:spcPct val="115000"/>
                        </a:lnSpc>
                        <a:spcAft>
                          <a:spcPts val="0"/>
                        </a:spcAft>
                      </a:pPr>
                      <a:r>
                        <a:rPr lang="en-GB" sz="1200" dirty="0">
                          <a:effectLst/>
                        </a:rPr>
                        <a:t>6</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2013-14008A-1</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590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2288168660"/>
                  </a:ext>
                </a:extLst>
              </a:tr>
              <a:tr h="233306">
                <a:tc>
                  <a:txBody>
                    <a:bodyPr/>
                    <a:lstStyle/>
                    <a:p>
                      <a:pPr algn="just">
                        <a:lnSpc>
                          <a:spcPct val="115000"/>
                        </a:lnSpc>
                        <a:spcAft>
                          <a:spcPts val="0"/>
                        </a:spcAft>
                      </a:pPr>
                      <a:r>
                        <a:rPr lang="en-GB" sz="1200" dirty="0">
                          <a:effectLst/>
                        </a:rPr>
                        <a:t>7</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2013-13278B</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457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1677816127"/>
                  </a:ext>
                </a:extLst>
              </a:tr>
              <a:tr h="233306">
                <a:tc>
                  <a:txBody>
                    <a:bodyPr/>
                    <a:lstStyle/>
                    <a:p>
                      <a:pPr algn="just">
                        <a:lnSpc>
                          <a:spcPct val="115000"/>
                        </a:lnSpc>
                        <a:spcAft>
                          <a:spcPts val="0"/>
                        </a:spcAft>
                      </a:pPr>
                      <a:r>
                        <a:rPr lang="en-GB" sz="1200" dirty="0">
                          <a:effectLst/>
                        </a:rPr>
                        <a:t>8</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2013-13294A-2-1</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555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291050440"/>
                  </a:ext>
                </a:extLst>
              </a:tr>
              <a:tr h="233306">
                <a:tc>
                  <a:txBody>
                    <a:bodyPr/>
                    <a:lstStyle/>
                    <a:p>
                      <a:pPr algn="just">
                        <a:lnSpc>
                          <a:spcPct val="115000"/>
                        </a:lnSpc>
                        <a:spcAft>
                          <a:spcPts val="0"/>
                        </a:spcAft>
                      </a:pPr>
                      <a:r>
                        <a:rPr lang="en-GB" sz="1200" dirty="0">
                          <a:effectLst/>
                        </a:rPr>
                        <a:t>9</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2013-13292A</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496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3922722758"/>
                  </a:ext>
                </a:extLst>
              </a:tr>
              <a:tr h="233306">
                <a:tc>
                  <a:txBody>
                    <a:bodyPr/>
                    <a:lstStyle/>
                    <a:p>
                      <a:pPr algn="just">
                        <a:lnSpc>
                          <a:spcPct val="115000"/>
                        </a:lnSpc>
                        <a:spcAft>
                          <a:spcPts val="0"/>
                        </a:spcAft>
                      </a:pPr>
                      <a:r>
                        <a:rPr lang="en-GB" sz="1200" dirty="0">
                          <a:effectLst/>
                        </a:rPr>
                        <a:t>10</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2013-14014B</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604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2189284425"/>
                  </a:ext>
                </a:extLst>
              </a:tr>
              <a:tr h="233306">
                <a:tc>
                  <a:txBody>
                    <a:bodyPr/>
                    <a:lstStyle/>
                    <a:p>
                      <a:pPr algn="just">
                        <a:lnSpc>
                          <a:spcPct val="115000"/>
                        </a:lnSpc>
                        <a:spcAft>
                          <a:spcPts val="0"/>
                        </a:spcAft>
                      </a:pPr>
                      <a:r>
                        <a:rPr lang="en-GB" sz="1200" dirty="0">
                          <a:effectLst/>
                        </a:rPr>
                        <a:t>11</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2013-14013B-3</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692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1562560364"/>
                  </a:ext>
                </a:extLst>
              </a:tr>
              <a:tr h="233306">
                <a:tc>
                  <a:txBody>
                    <a:bodyPr/>
                    <a:lstStyle/>
                    <a:p>
                      <a:pPr algn="just">
                        <a:lnSpc>
                          <a:spcPct val="115000"/>
                        </a:lnSpc>
                        <a:spcAft>
                          <a:spcPts val="0"/>
                        </a:spcAft>
                      </a:pPr>
                      <a:r>
                        <a:rPr lang="en-GB" sz="1200" dirty="0">
                          <a:effectLst/>
                        </a:rPr>
                        <a:t>12</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2013-13294A-1</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761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2022782497"/>
                  </a:ext>
                </a:extLst>
              </a:tr>
              <a:tr h="233306">
                <a:tc>
                  <a:txBody>
                    <a:bodyPr/>
                    <a:lstStyle/>
                    <a:p>
                      <a:pPr algn="just">
                        <a:lnSpc>
                          <a:spcPct val="115000"/>
                        </a:lnSpc>
                        <a:spcAft>
                          <a:spcPts val="0"/>
                        </a:spcAft>
                      </a:pPr>
                      <a:r>
                        <a:rPr lang="en-GB" sz="1200" dirty="0">
                          <a:effectLst/>
                        </a:rPr>
                        <a:t>13</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2013-13289A</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530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2880745009"/>
                  </a:ext>
                </a:extLst>
              </a:tr>
              <a:tr h="233306">
                <a:tc>
                  <a:txBody>
                    <a:bodyPr/>
                    <a:lstStyle/>
                    <a:p>
                      <a:pPr algn="just">
                        <a:lnSpc>
                          <a:spcPct val="115000"/>
                        </a:lnSpc>
                        <a:spcAft>
                          <a:spcPts val="0"/>
                        </a:spcAft>
                      </a:pPr>
                      <a:r>
                        <a:rPr lang="en-GB" sz="1200" dirty="0">
                          <a:effectLst/>
                        </a:rPr>
                        <a:t>14</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2013-13291B-1</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258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846977216"/>
                  </a:ext>
                </a:extLst>
              </a:tr>
              <a:tr h="233306">
                <a:tc>
                  <a:txBody>
                    <a:bodyPr/>
                    <a:lstStyle/>
                    <a:p>
                      <a:pPr algn="just">
                        <a:lnSpc>
                          <a:spcPct val="115000"/>
                        </a:lnSpc>
                        <a:spcAft>
                          <a:spcPts val="0"/>
                        </a:spcAft>
                      </a:pPr>
                      <a:r>
                        <a:rPr lang="en-GB" sz="1200" dirty="0">
                          <a:effectLst/>
                        </a:rPr>
                        <a:t>15</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2013-13291A</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472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422792595"/>
                  </a:ext>
                </a:extLst>
              </a:tr>
              <a:tr h="233306">
                <a:tc>
                  <a:txBody>
                    <a:bodyPr/>
                    <a:lstStyle/>
                    <a:p>
                      <a:pPr algn="just">
                        <a:lnSpc>
                          <a:spcPct val="115000"/>
                        </a:lnSpc>
                        <a:spcAft>
                          <a:spcPts val="0"/>
                        </a:spcAft>
                      </a:pPr>
                      <a:r>
                        <a:rPr lang="en-GB" sz="1200" dirty="0">
                          <a:effectLst/>
                        </a:rPr>
                        <a:t>16</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2013-13281A</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181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821299099"/>
                  </a:ext>
                </a:extLst>
              </a:tr>
              <a:tr h="233306">
                <a:tc>
                  <a:txBody>
                    <a:bodyPr/>
                    <a:lstStyle/>
                    <a:p>
                      <a:pPr algn="just">
                        <a:lnSpc>
                          <a:spcPct val="115000"/>
                        </a:lnSpc>
                        <a:spcAft>
                          <a:spcPts val="0"/>
                        </a:spcAft>
                      </a:pPr>
                      <a:r>
                        <a:rPr lang="en-GB" sz="1200" dirty="0">
                          <a:effectLst/>
                        </a:rPr>
                        <a:t>17</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a:effectLst/>
                        </a:rPr>
                        <a:t>2013-13278A</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tc>
                  <a:txBody>
                    <a:bodyPr/>
                    <a:lstStyle/>
                    <a:p>
                      <a:pPr algn="ctr">
                        <a:lnSpc>
                          <a:spcPct val="115000"/>
                        </a:lnSpc>
                        <a:spcAft>
                          <a:spcPts val="0"/>
                        </a:spcAft>
                      </a:pPr>
                      <a:r>
                        <a:rPr lang="en-GB" sz="1200" dirty="0">
                          <a:effectLst/>
                        </a:rPr>
                        <a:t>197 m</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0575" marR="40575" marT="0" marB="0"/>
                </a:tc>
                <a:extLst>
                  <a:ext uri="{0D108BD9-81ED-4DB2-BD59-A6C34878D82A}">
                    <a16:rowId xmlns:a16="http://schemas.microsoft.com/office/drawing/2014/main" val="1443410311"/>
                  </a:ext>
                </a:extLst>
              </a:tr>
            </a:tbl>
          </a:graphicData>
        </a:graphic>
      </p:graphicFrame>
      <p:graphicFrame>
        <p:nvGraphicFramePr>
          <p:cNvPr id="5" name="Tabella 4">
            <a:extLst>
              <a:ext uri="{FF2B5EF4-FFF2-40B4-BE49-F238E27FC236}">
                <a16:creationId xmlns:a16="http://schemas.microsoft.com/office/drawing/2014/main" id="{5104019D-FA64-5447-9766-57197DD30908}"/>
              </a:ext>
            </a:extLst>
          </p:cNvPr>
          <p:cNvGraphicFramePr>
            <a:graphicFrameLocks noGrp="1"/>
          </p:cNvGraphicFramePr>
          <p:nvPr>
            <p:extLst>
              <p:ext uri="{D42A27DB-BD31-4B8C-83A1-F6EECF244321}">
                <p14:modId xmlns:p14="http://schemas.microsoft.com/office/powerpoint/2010/main" val="2904213857"/>
              </p:ext>
            </p:extLst>
          </p:nvPr>
        </p:nvGraphicFramePr>
        <p:xfrm>
          <a:off x="3412273" y="5765639"/>
          <a:ext cx="5606531" cy="1002489"/>
        </p:xfrm>
        <a:graphic>
          <a:graphicData uri="http://schemas.openxmlformats.org/drawingml/2006/table">
            <a:tbl>
              <a:tblPr firstRow="1" firstCol="1" bandRow="1">
                <a:tableStyleId>{5C22544A-7EE6-4342-B048-85BDC9FD1C3A}</a:tableStyleId>
              </a:tblPr>
              <a:tblGrid>
                <a:gridCol w="876418">
                  <a:extLst>
                    <a:ext uri="{9D8B030D-6E8A-4147-A177-3AD203B41FA5}">
                      <a16:colId xmlns:a16="http://schemas.microsoft.com/office/drawing/2014/main" val="2581224247"/>
                    </a:ext>
                  </a:extLst>
                </a:gridCol>
                <a:gridCol w="1541566">
                  <a:extLst>
                    <a:ext uri="{9D8B030D-6E8A-4147-A177-3AD203B41FA5}">
                      <a16:colId xmlns:a16="http://schemas.microsoft.com/office/drawing/2014/main" val="3266295577"/>
                    </a:ext>
                  </a:extLst>
                </a:gridCol>
                <a:gridCol w="1128935">
                  <a:extLst>
                    <a:ext uri="{9D8B030D-6E8A-4147-A177-3AD203B41FA5}">
                      <a16:colId xmlns:a16="http://schemas.microsoft.com/office/drawing/2014/main" val="2055274729"/>
                    </a:ext>
                  </a:extLst>
                </a:gridCol>
                <a:gridCol w="1085414">
                  <a:extLst>
                    <a:ext uri="{9D8B030D-6E8A-4147-A177-3AD203B41FA5}">
                      <a16:colId xmlns:a16="http://schemas.microsoft.com/office/drawing/2014/main" val="4043187317"/>
                    </a:ext>
                  </a:extLst>
                </a:gridCol>
                <a:gridCol w="974198">
                  <a:extLst>
                    <a:ext uri="{9D8B030D-6E8A-4147-A177-3AD203B41FA5}">
                      <a16:colId xmlns:a16="http://schemas.microsoft.com/office/drawing/2014/main" val="3998977161"/>
                    </a:ext>
                  </a:extLst>
                </a:gridCol>
              </a:tblGrid>
              <a:tr h="411945">
                <a:tc>
                  <a:txBody>
                    <a:bodyPr/>
                    <a:lstStyle/>
                    <a:p>
                      <a:pPr algn="ctr">
                        <a:lnSpc>
                          <a:spcPct val="115000"/>
                        </a:lnSpc>
                        <a:spcAft>
                          <a:spcPts val="0"/>
                        </a:spcAft>
                      </a:pPr>
                      <a:r>
                        <a:rPr lang="en-GB" sz="1200" dirty="0">
                          <a:solidFill>
                            <a:srgbClr val="C00000"/>
                          </a:solidFill>
                          <a:effectLst/>
                        </a:rPr>
                        <a:t>Cr-coated Cu</a:t>
                      </a:r>
                      <a:endParaRPr lang="it-IT" sz="1200" dirty="0">
                        <a:solidFill>
                          <a:srgbClr val="C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a:effectLst/>
                        </a:rPr>
                        <a:t>Piece id. number</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Quantity (kg)</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Quantity (m)</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RRR</a:t>
                      </a:r>
                      <a:r>
                        <a:rPr lang="en-GB" sz="1200" baseline="-25000">
                          <a:effectLst/>
                        </a:rPr>
                        <a:t>273K/20K</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0531374"/>
                  </a:ext>
                </a:extLst>
              </a:tr>
              <a:tr h="196848">
                <a:tc>
                  <a:txBody>
                    <a:bodyPr/>
                    <a:lstStyle/>
                    <a:p>
                      <a:pPr algn="ctr">
                        <a:lnSpc>
                          <a:spcPct val="115000"/>
                        </a:lnSpc>
                        <a:spcAft>
                          <a:spcPts val="0"/>
                        </a:spcAft>
                      </a:pPr>
                      <a:r>
                        <a:rPr lang="en-GB" sz="1200">
                          <a:effectLst/>
                        </a:rPr>
                        <a:t>1</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40253259-17-01B</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69.4</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9983</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307</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2967513"/>
                  </a:ext>
                </a:extLst>
              </a:tr>
              <a:tr h="196848">
                <a:tc>
                  <a:txBody>
                    <a:bodyPr/>
                    <a:lstStyle/>
                    <a:p>
                      <a:pPr algn="ctr">
                        <a:lnSpc>
                          <a:spcPct val="115000"/>
                        </a:lnSpc>
                        <a:spcAft>
                          <a:spcPts val="0"/>
                        </a:spcAft>
                      </a:pPr>
                      <a:r>
                        <a:rPr lang="en-GB" sz="1200">
                          <a:effectLst/>
                        </a:rPr>
                        <a:t>2</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40253259-17-01A</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62.5</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9000</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a:effectLst/>
                        </a:rPr>
                        <a:t>313</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139019"/>
                  </a:ext>
                </a:extLst>
              </a:tr>
              <a:tr h="196848">
                <a:tc>
                  <a:txBody>
                    <a:bodyPr/>
                    <a:lstStyle/>
                    <a:p>
                      <a:pPr algn="ctr">
                        <a:lnSpc>
                          <a:spcPct val="115000"/>
                        </a:lnSpc>
                        <a:spcAft>
                          <a:spcPts val="0"/>
                        </a:spcAft>
                      </a:pPr>
                      <a:r>
                        <a:rPr lang="en-GB" sz="1200">
                          <a:effectLst/>
                        </a:rPr>
                        <a:t>3</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40364556-13-13B-2</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90.5</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12985</a:t>
                      </a:r>
                      <a:endParaRPr lang="it-IT" sz="12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dirty="0">
                          <a:effectLst/>
                        </a:rPr>
                        <a:t>260</a:t>
                      </a:r>
                      <a:endParaRPr lang="it-IT"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7244767"/>
                  </a:ext>
                </a:extLst>
              </a:tr>
            </a:tbl>
          </a:graphicData>
        </a:graphic>
      </p:graphicFrame>
      <p:graphicFrame>
        <p:nvGraphicFramePr>
          <p:cNvPr id="7" name="Tabella 6">
            <a:extLst>
              <a:ext uri="{FF2B5EF4-FFF2-40B4-BE49-F238E27FC236}">
                <a16:creationId xmlns:a16="http://schemas.microsoft.com/office/drawing/2014/main" id="{394FB750-85D8-1E4D-8E56-B6B78AEE56E9}"/>
              </a:ext>
            </a:extLst>
          </p:cNvPr>
          <p:cNvGraphicFramePr>
            <a:graphicFrameLocks noGrp="1"/>
          </p:cNvGraphicFramePr>
          <p:nvPr>
            <p:extLst>
              <p:ext uri="{D42A27DB-BD31-4B8C-83A1-F6EECF244321}">
                <p14:modId xmlns:p14="http://schemas.microsoft.com/office/powerpoint/2010/main" val="2374858145"/>
              </p:ext>
            </p:extLst>
          </p:nvPr>
        </p:nvGraphicFramePr>
        <p:xfrm>
          <a:off x="4542978" y="1667167"/>
          <a:ext cx="3862938" cy="3966280"/>
        </p:xfrm>
        <a:graphic>
          <a:graphicData uri="http://schemas.openxmlformats.org/drawingml/2006/table">
            <a:tbl>
              <a:tblPr>
                <a:tableStyleId>{5C22544A-7EE6-4342-B048-85BDC9FD1C3A}</a:tableStyleId>
              </a:tblPr>
              <a:tblGrid>
                <a:gridCol w="2260600">
                  <a:extLst>
                    <a:ext uri="{9D8B030D-6E8A-4147-A177-3AD203B41FA5}">
                      <a16:colId xmlns:a16="http://schemas.microsoft.com/office/drawing/2014/main" val="4042576079"/>
                    </a:ext>
                  </a:extLst>
                </a:gridCol>
                <a:gridCol w="1602338">
                  <a:extLst>
                    <a:ext uri="{9D8B030D-6E8A-4147-A177-3AD203B41FA5}">
                      <a16:colId xmlns:a16="http://schemas.microsoft.com/office/drawing/2014/main" val="1541297759"/>
                    </a:ext>
                  </a:extLst>
                </a:gridCol>
              </a:tblGrid>
              <a:tr h="144591">
                <a:tc>
                  <a:txBody>
                    <a:bodyPr/>
                    <a:lstStyle/>
                    <a:p>
                      <a:pPr algn="just">
                        <a:lnSpc>
                          <a:spcPct val="150000"/>
                        </a:lnSpc>
                        <a:spcAft>
                          <a:spcPts val="0"/>
                        </a:spcAft>
                      </a:pPr>
                      <a:r>
                        <a:rPr lang="en-GB" sz="1400" b="1" dirty="0">
                          <a:effectLst/>
                        </a:rPr>
                        <a:t>Item</a:t>
                      </a:r>
                      <a:endParaRPr lang="it-IT" sz="1400" b="1"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b="1" dirty="0">
                          <a:effectLst/>
                        </a:rPr>
                        <a:t>Expected Performance</a:t>
                      </a:r>
                      <a:endParaRPr lang="it-IT" sz="1400" b="1"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2340139"/>
                  </a:ext>
                </a:extLst>
              </a:tr>
              <a:tr h="144591">
                <a:tc>
                  <a:txBody>
                    <a:bodyPr/>
                    <a:lstStyle/>
                    <a:p>
                      <a:pPr algn="just">
                        <a:lnSpc>
                          <a:spcPct val="150000"/>
                        </a:lnSpc>
                        <a:spcAft>
                          <a:spcPts val="0"/>
                        </a:spcAft>
                      </a:pPr>
                      <a:r>
                        <a:rPr lang="en-GB" sz="1400" dirty="0">
                          <a:effectLst/>
                        </a:rPr>
                        <a:t>Strand type</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dirty="0">
                          <a:effectLst/>
                        </a:rPr>
                        <a:t>ITER Nb</a:t>
                      </a:r>
                      <a:r>
                        <a:rPr lang="en-GB" sz="1400" baseline="-25000" dirty="0">
                          <a:effectLst/>
                        </a:rPr>
                        <a:t>3</a:t>
                      </a:r>
                      <a:r>
                        <a:rPr lang="en-GB" sz="1400" dirty="0">
                          <a:effectLst/>
                        </a:rPr>
                        <a:t>Sn</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52226229"/>
                  </a:ext>
                </a:extLst>
              </a:tr>
              <a:tr h="144591">
                <a:tc>
                  <a:txBody>
                    <a:bodyPr/>
                    <a:lstStyle/>
                    <a:p>
                      <a:pPr algn="just">
                        <a:lnSpc>
                          <a:spcPct val="150000"/>
                        </a:lnSpc>
                        <a:spcAft>
                          <a:spcPts val="0"/>
                        </a:spcAft>
                      </a:pPr>
                      <a:r>
                        <a:rPr lang="en-GB" sz="1400" dirty="0">
                          <a:effectLst/>
                        </a:rPr>
                        <a:t>Strand Diameter (mm)</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dirty="0">
                          <a:effectLst/>
                        </a:rPr>
                        <a:t>1.0±0.01</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67563325"/>
                  </a:ext>
                </a:extLst>
              </a:tr>
              <a:tr h="144591">
                <a:tc>
                  <a:txBody>
                    <a:bodyPr/>
                    <a:lstStyle/>
                    <a:p>
                      <a:pPr algn="just">
                        <a:lnSpc>
                          <a:spcPct val="150000"/>
                        </a:lnSpc>
                        <a:spcAft>
                          <a:spcPts val="0"/>
                        </a:spcAft>
                      </a:pPr>
                      <a:r>
                        <a:rPr lang="en-GB" sz="1400" dirty="0">
                          <a:effectLst/>
                        </a:rPr>
                        <a:t>Piece length (m)</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a:effectLst/>
                        </a:rPr>
                        <a:t>150~600</a:t>
                      </a:r>
                      <a:endParaRPr lang="it-IT" sz="140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16472284"/>
                  </a:ext>
                </a:extLst>
              </a:tr>
              <a:tr h="144591">
                <a:tc>
                  <a:txBody>
                    <a:bodyPr/>
                    <a:lstStyle/>
                    <a:p>
                      <a:pPr algn="just">
                        <a:lnSpc>
                          <a:spcPct val="150000"/>
                        </a:lnSpc>
                        <a:spcAft>
                          <a:spcPts val="0"/>
                        </a:spcAft>
                      </a:pPr>
                      <a:r>
                        <a:rPr lang="en-GB" sz="1400" dirty="0">
                          <a:effectLst/>
                        </a:rPr>
                        <a:t>Twist direction</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a:effectLst/>
                        </a:rPr>
                        <a:t>right</a:t>
                      </a:r>
                      <a:endParaRPr lang="it-IT" sz="140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03687533"/>
                  </a:ext>
                </a:extLst>
              </a:tr>
              <a:tr h="144591">
                <a:tc>
                  <a:txBody>
                    <a:bodyPr/>
                    <a:lstStyle/>
                    <a:p>
                      <a:pPr algn="just">
                        <a:lnSpc>
                          <a:spcPct val="150000"/>
                        </a:lnSpc>
                        <a:spcAft>
                          <a:spcPts val="0"/>
                        </a:spcAft>
                      </a:pPr>
                      <a:r>
                        <a:rPr lang="en-GB" sz="1400" dirty="0">
                          <a:effectLst/>
                        </a:rPr>
                        <a:t>Twist pitch (mm)</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a:effectLst/>
                        </a:rPr>
                        <a:t>15±2</a:t>
                      </a:r>
                      <a:endParaRPr lang="it-IT" sz="140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46047772"/>
                  </a:ext>
                </a:extLst>
              </a:tr>
              <a:tr h="144591">
                <a:tc>
                  <a:txBody>
                    <a:bodyPr/>
                    <a:lstStyle/>
                    <a:p>
                      <a:pPr algn="just">
                        <a:lnSpc>
                          <a:spcPct val="150000"/>
                        </a:lnSpc>
                        <a:spcAft>
                          <a:spcPts val="0"/>
                        </a:spcAft>
                      </a:pPr>
                      <a:r>
                        <a:rPr lang="en-GB" sz="1400" dirty="0">
                          <a:effectLst/>
                        </a:rPr>
                        <a:t>Thickness of Cr plating (µm)</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dirty="0">
                          <a:effectLst/>
                        </a:rPr>
                        <a:t>2~3</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3667375"/>
                  </a:ext>
                </a:extLst>
              </a:tr>
              <a:tr h="144591">
                <a:tc>
                  <a:txBody>
                    <a:bodyPr/>
                    <a:lstStyle/>
                    <a:p>
                      <a:pPr algn="just">
                        <a:lnSpc>
                          <a:spcPct val="150000"/>
                        </a:lnSpc>
                        <a:spcAft>
                          <a:spcPts val="0"/>
                        </a:spcAft>
                      </a:pPr>
                      <a:r>
                        <a:rPr lang="en-GB" sz="1400">
                          <a:effectLst/>
                        </a:rPr>
                        <a:t>Cu/non-Cu</a:t>
                      </a:r>
                      <a:endParaRPr lang="it-IT" sz="140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dirty="0">
                          <a:effectLst/>
                        </a:rPr>
                        <a:t>1±0.1</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06432253"/>
                  </a:ext>
                </a:extLst>
              </a:tr>
              <a:tr h="144591">
                <a:tc>
                  <a:txBody>
                    <a:bodyPr/>
                    <a:lstStyle/>
                    <a:p>
                      <a:pPr algn="just">
                        <a:lnSpc>
                          <a:spcPct val="150000"/>
                        </a:lnSpc>
                        <a:spcAft>
                          <a:spcPts val="0"/>
                        </a:spcAft>
                      </a:pPr>
                      <a:r>
                        <a:rPr lang="en-GB" sz="1400" dirty="0">
                          <a:effectLst/>
                        </a:rPr>
                        <a:t>RRR (273/20K)</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dirty="0">
                          <a:effectLst/>
                        </a:rPr>
                        <a:t>&gt; 100</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42450778"/>
                  </a:ext>
                </a:extLst>
              </a:tr>
              <a:tr h="144591">
                <a:tc>
                  <a:txBody>
                    <a:bodyPr/>
                    <a:lstStyle/>
                    <a:p>
                      <a:pPr algn="just">
                        <a:lnSpc>
                          <a:spcPct val="150000"/>
                        </a:lnSpc>
                        <a:spcAft>
                          <a:spcPts val="0"/>
                        </a:spcAft>
                      </a:pPr>
                      <a:r>
                        <a:rPr lang="en-GB" sz="1400" b="1">
                          <a:solidFill>
                            <a:srgbClr val="0070C0"/>
                          </a:solidFill>
                          <a:effectLst/>
                        </a:rPr>
                        <a:t>I</a:t>
                      </a:r>
                      <a:r>
                        <a:rPr lang="en-GB" sz="1400" b="1" baseline="-25000">
                          <a:solidFill>
                            <a:srgbClr val="0070C0"/>
                          </a:solidFill>
                          <a:effectLst/>
                        </a:rPr>
                        <a:t>C </a:t>
                      </a:r>
                      <a:r>
                        <a:rPr lang="en-GB" sz="1400" b="1">
                          <a:solidFill>
                            <a:srgbClr val="0070C0"/>
                          </a:solidFill>
                          <a:effectLst/>
                        </a:rPr>
                        <a:t>(A) @4.2K, 12T</a:t>
                      </a:r>
                      <a:endParaRPr lang="it-IT" sz="1400" b="1">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b="1" dirty="0">
                          <a:solidFill>
                            <a:srgbClr val="0070C0"/>
                          </a:solidFill>
                          <a:effectLst/>
                        </a:rPr>
                        <a:t>&gt; 370</a:t>
                      </a:r>
                      <a:endParaRPr lang="it-IT" sz="1400" b="1"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48952354"/>
                  </a:ext>
                </a:extLst>
              </a:tr>
              <a:tr h="144591">
                <a:tc>
                  <a:txBody>
                    <a:bodyPr/>
                    <a:lstStyle/>
                    <a:p>
                      <a:pPr algn="just">
                        <a:lnSpc>
                          <a:spcPct val="150000"/>
                        </a:lnSpc>
                        <a:spcAft>
                          <a:spcPts val="0"/>
                        </a:spcAft>
                      </a:pPr>
                      <a:r>
                        <a:rPr lang="en-GB" sz="1400" dirty="0">
                          <a:effectLst/>
                        </a:rPr>
                        <a:t>J</a:t>
                      </a:r>
                      <a:r>
                        <a:rPr lang="en-GB" sz="1400" baseline="-25000" dirty="0">
                          <a:effectLst/>
                        </a:rPr>
                        <a:t>C </a:t>
                      </a:r>
                      <a:r>
                        <a:rPr lang="en-GB" sz="1400" dirty="0">
                          <a:effectLst/>
                        </a:rPr>
                        <a:t>(A/mm</a:t>
                      </a:r>
                      <a:r>
                        <a:rPr lang="en-GB" sz="1400" baseline="30000" dirty="0">
                          <a:effectLst/>
                        </a:rPr>
                        <a:t>2</a:t>
                      </a:r>
                      <a:r>
                        <a:rPr lang="en-GB" sz="1400" dirty="0">
                          <a:effectLst/>
                        </a:rPr>
                        <a:t>) @4.2K, 12T</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dirty="0">
                          <a:effectLst/>
                        </a:rPr>
                        <a:t>&gt; 950</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84332065"/>
                  </a:ext>
                </a:extLst>
              </a:tr>
              <a:tr h="144591">
                <a:tc>
                  <a:txBody>
                    <a:bodyPr/>
                    <a:lstStyle/>
                    <a:p>
                      <a:pPr algn="just">
                        <a:lnSpc>
                          <a:spcPct val="150000"/>
                        </a:lnSpc>
                        <a:spcAft>
                          <a:spcPts val="0"/>
                        </a:spcAft>
                      </a:pPr>
                      <a:r>
                        <a:rPr lang="en-GB" sz="1400" dirty="0">
                          <a:effectLst/>
                        </a:rPr>
                        <a:t>n value @4.2 K, 12 T</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GB" sz="1400" dirty="0">
                          <a:effectLst/>
                        </a:rPr>
                        <a:t>&gt;20</a:t>
                      </a:r>
                      <a:endParaRPr lang="it-IT" sz="1400" dirty="0">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3224271"/>
                  </a:ext>
                </a:extLst>
              </a:tr>
              <a:tr h="142923">
                <a:tc>
                  <a:txBody>
                    <a:bodyPr/>
                    <a:lstStyle/>
                    <a:p>
                      <a:pPr algn="just">
                        <a:lnSpc>
                          <a:spcPct val="150000"/>
                        </a:lnSpc>
                        <a:spcAft>
                          <a:spcPts val="0"/>
                        </a:spcAft>
                      </a:pPr>
                      <a:r>
                        <a:rPr lang="en-GB" sz="1400" b="1" dirty="0" err="1">
                          <a:solidFill>
                            <a:srgbClr val="0070C0"/>
                          </a:solidFill>
                          <a:effectLst/>
                        </a:rPr>
                        <a:t>Q</a:t>
                      </a:r>
                      <a:r>
                        <a:rPr lang="en-GB" sz="1400" b="1" baseline="-25000" dirty="0" err="1">
                          <a:solidFill>
                            <a:srgbClr val="0070C0"/>
                          </a:solidFill>
                          <a:effectLst/>
                        </a:rPr>
                        <a:t>h</a:t>
                      </a:r>
                      <a:r>
                        <a:rPr lang="en-GB" sz="1400" b="1" baseline="-25000" dirty="0">
                          <a:solidFill>
                            <a:srgbClr val="0070C0"/>
                          </a:solidFill>
                          <a:effectLst/>
                        </a:rPr>
                        <a:t> </a:t>
                      </a:r>
                      <a:r>
                        <a:rPr lang="en-GB" sz="1400" b="1" dirty="0">
                          <a:solidFill>
                            <a:srgbClr val="0070C0"/>
                          </a:solidFill>
                          <a:effectLst/>
                        </a:rPr>
                        <a:t>(</a:t>
                      </a:r>
                      <a:r>
                        <a:rPr lang="it-IT" sz="1400" b="1" dirty="0" err="1">
                          <a:solidFill>
                            <a:srgbClr val="0070C0"/>
                          </a:solidFill>
                          <a:effectLst/>
                        </a:rPr>
                        <a:t>mJ</a:t>
                      </a:r>
                      <a:r>
                        <a:rPr lang="it-IT" sz="1400" b="1" dirty="0">
                          <a:solidFill>
                            <a:srgbClr val="0070C0"/>
                          </a:solidFill>
                          <a:effectLst/>
                        </a:rPr>
                        <a:t>/cm</a:t>
                      </a:r>
                      <a:r>
                        <a:rPr lang="it-IT" sz="1400" b="1" baseline="30000" dirty="0">
                          <a:solidFill>
                            <a:srgbClr val="0070C0"/>
                          </a:solidFill>
                          <a:effectLst/>
                        </a:rPr>
                        <a:t>3</a:t>
                      </a:r>
                      <a:r>
                        <a:rPr lang="it-IT" sz="1400" b="1" dirty="0">
                          <a:solidFill>
                            <a:srgbClr val="0070C0"/>
                          </a:solidFill>
                          <a:effectLst/>
                        </a:rPr>
                        <a:t>) </a:t>
                      </a:r>
                      <a:r>
                        <a:rPr lang="en-GB" sz="1400" b="1" dirty="0">
                          <a:solidFill>
                            <a:srgbClr val="0070C0"/>
                          </a:solidFill>
                          <a:effectLst/>
                        </a:rPr>
                        <a:t>@4.2K, ±3T</a:t>
                      </a:r>
                      <a:endParaRPr lang="it-IT" sz="1400" b="1"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pPr>
                      <a:r>
                        <a:rPr lang="it-IT" sz="1400" b="1" dirty="0">
                          <a:solidFill>
                            <a:srgbClr val="0070C0"/>
                          </a:solidFill>
                          <a:effectLst/>
                        </a:rPr>
                        <a:t>&lt; 800</a:t>
                      </a:r>
                      <a:endParaRPr lang="it-IT" sz="1400" b="1"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4976224"/>
                  </a:ext>
                </a:extLst>
              </a:tr>
            </a:tbl>
          </a:graphicData>
        </a:graphic>
      </p:graphicFrame>
      <p:pic>
        <p:nvPicPr>
          <p:cNvPr id="11" name="Immagine 10">
            <a:extLst>
              <a:ext uri="{FF2B5EF4-FFF2-40B4-BE49-F238E27FC236}">
                <a16:creationId xmlns:a16="http://schemas.microsoft.com/office/drawing/2014/main" id="{44874982-9BCF-2341-A99D-CD9DE08C0010}"/>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94131" y="0"/>
            <a:ext cx="1849869" cy="1674465"/>
          </a:xfrm>
          <a:prstGeom prst="rect">
            <a:avLst/>
          </a:prstGeom>
          <a:noFill/>
          <a:ln>
            <a:noFill/>
          </a:ln>
        </p:spPr>
      </p:pic>
    </p:spTree>
    <p:extLst>
      <p:ext uri="{BB962C8B-B14F-4D97-AF65-F5344CB8AC3E}">
        <p14:creationId xmlns:p14="http://schemas.microsoft.com/office/powerpoint/2010/main" val="412937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C4D7A8E1-691A-7B46-9D0D-DD570EEC30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640" y="2059888"/>
            <a:ext cx="4790951" cy="3326150"/>
          </a:xfrm>
          <a:prstGeom prst="rect">
            <a:avLst/>
          </a:prstGeom>
        </p:spPr>
      </p:pic>
      <p:sp>
        <p:nvSpPr>
          <p:cNvPr id="2" name="Title 1"/>
          <p:cNvSpPr>
            <a:spLocks noGrp="1"/>
          </p:cNvSpPr>
          <p:nvPr>
            <p:ph type="title"/>
          </p:nvPr>
        </p:nvSpPr>
        <p:spPr>
          <a:xfrm>
            <a:off x="327655" y="379159"/>
            <a:ext cx="8229600" cy="400110"/>
          </a:xfrm>
        </p:spPr>
        <p:txBody>
          <a:bodyPr/>
          <a:lstStyle/>
          <a:p>
            <a:r>
              <a:rPr lang="it-IT" dirty="0"/>
              <a:t>Test of the WST Nb3Sn </a:t>
            </a:r>
            <a:r>
              <a:rPr lang="it-IT" dirty="0" err="1"/>
              <a:t>wires</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21</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pic>
        <p:nvPicPr>
          <p:cNvPr id="10" name="Immagine 9">
            <a:extLst>
              <a:ext uri="{FF2B5EF4-FFF2-40B4-BE49-F238E27FC236}">
                <a16:creationId xmlns:a16="http://schemas.microsoft.com/office/drawing/2014/main" id="{70E8079D-70AC-D244-B207-951BF986A894}"/>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94131" y="0"/>
            <a:ext cx="1849869" cy="1674465"/>
          </a:xfrm>
          <a:prstGeom prst="rect">
            <a:avLst/>
          </a:prstGeom>
          <a:noFill/>
          <a:ln>
            <a:noFill/>
          </a:ln>
        </p:spPr>
      </p:pic>
      <p:sp>
        <p:nvSpPr>
          <p:cNvPr id="3" name="CasellaDiTesto 2">
            <a:extLst>
              <a:ext uri="{FF2B5EF4-FFF2-40B4-BE49-F238E27FC236}">
                <a16:creationId xmlns:a16="http://schemas.microsoft.com/office/drawing/2014/main" id="{6DEB7E88-785F-4043-8329-376EB7A5ACB5}"/>
              </a:ext>
            </a:extLst>
          </p:cNvPr>
          <p:cNvSpPr txBox="1"/>
          <p:nvPr/>
        </p:nvSpPr>
        <p:spPr>
          <a:xfrm>
            <a:off x="416865" y="1345750"/>
            <a:ext cx="3172663" cy="276999"/>
          </a:xfrm>
          <a:prstGeom prst="rect">
            <a:avLst/>
          </a:prstGeom>
        </p:spPr>
        <p:txBody>
          <a:bodyPr vert="horz" wrap="none" lIns="91440" tIns="0" rIns="91440" bIns="0" rtlCol="0">
            <a:spAutoFit/>
          </a:bodyPr>
          <a:lstStyle/>
          <a:p>
            <a:r>
              <a:rPr lang="it-IT" dirty="0" err="1"/>
              <a:t>Meas</a:t>
            </a:r>
            <a:r>
              <a:rPr lang="it-IT" dirty="0"/>
              <a:t>. on ITER </a:t>
            </a:r>
            <a:r>
              <a:rPr lang="it-IT" dirty="0" err="1"/>
              <a:t>barrel</a:t>
            </a:r>
            <a:r>
              <a:rPr lang="it-IT" dirty="0"/>
              <a:t> </a:t>
            </a:r>
            <a:r>
              <a:rPr lang="it-IT" dirty="0" err="1"/>
              <a:t>at</a:t>
            </a:r>
            <a:r>
              <a:rPr lang="it-IT" dirty="0"/>
              <a:t> 4.2K</a:t>
            </a:r>
          </a:p>
        </p:txBody>
      </p:sp>
      <p:sp>
        <p:nvSpPr>
          <p:cNvPr id="4" name="CasellaDiTesto 3">
            <a:extLst>
              <a:ext uri="{FF2B5EF4-FFF2-40B4-BE49-F238E27FC236}">
                <a16:creationId xmlns:a16="http://schemas.microsoft.com/office/drawing/2014/main" id="{864C4D29-029C-D047-B3A3-D05716F3229F}"/>
              </a:ext>
            </a:extLst>
          </p:cNvPr>
          <p:cNvSpPr txBox="1"/>
          <p:nvPr/>
        </p:nvSpPr>
        <p:spPr>
          <a:xfrm>
            <a:off x="1067195" y="5582732"/>
            <a:ext cx="3211200" cy="553998"/>
          </a:xfrm>
          <a:prstGeom prst="rect">
            <a:avLst/>
          </a:prstGeom>
        </p:spPr>
        <p:txBody>
          <a:bodyPr vert="horz" wrap="none" lIns="91440" tIns="0" rIns="91440" bIns="0" rtlCol="0">
            <a:spAutoFit/>
          </a:bodyPr>
          <a:lstStyle/>
          <a:p>
            <a:pPr algn="ctr"/>
            <a:r>
              <a:rPr lang="it-IT" dirty="0" err="1"/>
              <a:t>Recommended</a:t>
            </a:r>
            <a:r>
              <a:rPr lang="it-IT" dirty="0"/>
              <a:t> H.T. schedule</a:t>
            </a:r>
          </a:p>
          <a:p>
            <a:pPr algn="ctr"/>
            <a:r>
              <a:rPr lang="it-IT" b="1" dirty="0">
                <a:solidFill>
                  <a:srgbClr val="0070C0"/>
                </a:solidFill>
              </a:rPr>
              <a:t>200 h.</a:t>
            </a:r>
            <a:r>
              <a:rPr lang="it-IT" dirty="0"/>
              <a:t> </a:t>
            </a:r>
            <a:r>
              <a:rPr lang="it-IT" dirty="0" err="1"/>
              <a:t>at</a:t>
            </a:r>
            <a:r>
              <a:rPr lang="it-IT" dirty="0"/>
              <a:t> 650 °C</a:t>
            </a:r>
          </a:p>
        </p:txBody>
      </p:sp>
      <p:pic>
        <p:nvPicPr>
          <p:cNvPr id="11" name="Picture 7" descr="Ic_all_1mm">
            <a:extLst>
              <a:ext uri="{FF2B5EF4-FFF2-40B4-BE49-F238E27FC236}">
                <a16:creationId xmlns:a16="http://schemas.microsoft.com/office/drawing/2014/main" id="{E9A315E6-9687-9142-80BF-5451D2B94033}"/>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05816" y="2198586"/>
            <a:ext cx="4081347" cy="3227877"/>
          </a:xfrm>
          <a:prstGeom prst="rect">
            <a:avLst/>
          </a:prstGeom>
          <a:noFill/>
          <a:ln>
            <a:noFill/>
          </a:ln>
          <a:extLst/>
        </p:spPr>
      </p:pic>
      <p:sp>
        <p:nvSpPr>
          <p:cNvPr id="12" name="CasellaDiTesto 11">
            <a:extLst>
              <a:ext uri="{FF2B5EF4-FFF2-40B4-BE49-F238E27FC236}">
                <a16:creationId xmlns:a16="http://schemas.microsoft.com/office/drawing/2014/main" id="{C1D1A529-CFCE-7F46-86C7-988851E7CFDA}"/>
              </a:ext>
            </a:extLst>
          </p:cNvPr>
          <p:cNvSpPr txBox="1"/>
          <p:nvPr/>
        </p:nvSpPr>
        <p:spPr>
          <a:xfrm>
            <a:off x="5442965" y="5582732"/>
            <a:ext cx="3211200" cy="553998"/>
          </a:xfrm>
          <a:prstGeom prst="rect">
            <a:avLst/>
          </a:prstGeom>
        </p:spPr>
        <p:txBody>
          <a:bodyPr vert="horz" wrap="none" lIns="91440" tIns="0" rIns="91440" bIns="0" rtlCol="0">
            <a:spAutoFit/>
          </a:bodyPr>
          <a:lstStyle/>
          <a:p>
            <a:pPr algn="ctr"/>
            <a:r>
              <a:rPr lang="it-IT" dirty="0" err="1"/>
              <a:t>Recommended</a:t>
            </a:r>
            <a:r>
              <a:rPr lang="it-IT" dirty="0"/>
              <a:t> H.T. schedule</a:t>
            </a:r>
          </a:p>
          <a:p>
            <a:pPr algn="ctr"/>
            <a:r>
              <a:rPr lang="it-IT" b="1" dirty="0">
                <a:solidFill>
                  <a:srgbClr val="0070C0"/>
                </a:solidFill>
              </a:rPr>
              <a:t>250 h.</a:t>
            </a:r>
            <a:r>
              <a:rPr lang="it-IT" dirty="0"/>
              <a:t> </a:t>
            </a:r>
            <a:r>
              <a:rPr lang="it-IT" dirty="0" err="1"/>
              <a:t>at</a:t>
            </a:r>
            <a:r>
              <a:rPr lang="it-IT" dirty="0"/>
              <a:t> 650 °C</a:t>
            </a:r>
          </a:p>
        </p:txBody>
      </p:sp>
      <p:sp>
        <p:nvSpPr>
          <p:cNvPr id="13" name="CasellaDiTesto 12">
            <a:extLst>
              <a:ext uri="{FF2B5EF4-FFF2-40B4-BE49-F238E27FC236}">
                <a16:creationId xmlns:a16="http://schemas.microsoft.com/office/drawing/2014/main" id="{F583E7B3-198E-3F48-A11A-14ECC073786B}"/>
              </a:ext>
            </a:extLst>
          </p:cNvPr>
          <p:cNvSpPr txBox="1"/>
          <p:nvPr/>
        </p:nvSpPr>
        <p:spPr>
          <a:xfrm>
            <a:off x="5235887" y="1832350"/>
            <a:ext cx="3513846" cy="215444"/>
          </a:xfrm>
          <a:prstGeom prst="rect">
            <a:avLst/>
          </a:prstGeom>
        </p:spPr>
        <p:txBody>
          <a:bodyPr vert="horz" wrap="none" lIns="91440" tIns="0" rIns="91440" bIns="0" rtlCol="0">
            <a:spAutoFit/>
          </a:bodyPr>
          <a:lstStyle/>
          <a:p>
            <a:pPr algn="ctr"/>
            <a:r>
              <a:rPr lang="it-IT" sz="1400" i="1" dirty="0" err="1"/>
              <a:t>Bruzzone</a:t>
            </a:r>
            <a:r>
              <a:rPr lang="it-IT" sz="1400" i="1" dirty="0"/>
              <a:t>; </a:t>
            </a:r>
            <a:r>
              <a:rPr lang="en-US" sz="1400" i="1" dirty="0"/>
              <a:t>EFDA _D_2MDFPU, May 2015</a:t>
            </a:r>
            <a:endParaRPr lang="it-IT" sz="1400" i="1" dirty="0"/>
          </a:p>
        </p:txBody>
      </p:sp>
    </p:spTree>
    <p:extLst>
      <p:ext uri="{BB962C8B-B14F-4D97-AF65-F5344CB8AC3E}">
        <p14:creationId xmlns:p14="http://schemas.microsoft.com/office/powerpoint/2010/main" val="34111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Test of the WST Nb3Sn </a:t>
            </a:r>
            <a:r>
              <a:rPr lang="it-IT" dirty="0" err="1"/>
              <a:t>wires</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22</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pic>
        <p:nvPicPr>
          <p:cNvPr id="5" name="Picture 8">
            <a:extLst>
              <a:ext uri="{FF2B5EF4-FFF2-40B4-BE49-F238E27FC236}">
                <a16:creationId xmlns:a16="http://schemas.microsoft.com/office/drawing/2014/main" id="{C8BB062D-770A-D847-B001-3E62E40D5FCA}"/>
              </a:ext>
            </a:extLst>
          </p:cNvPr>
          <p:cNvPicPr/>
          <p:nvPr/>
        </p:nvPicPr>
        <p:blipFill>
          <a:blip r:embed="rId2" cstate="screen">
            <a:extLst>
              <a:ext uri="{28A0092B-C50C-407E-A947-70E740481C1C}">
                <a14:useLocalDpi xmlns:a14="http://schemas.microsoft.com/office/drawing/2010/main"/>
              </a:ext>
            </a:extLst>
          </a:blip>
          <a:stretch>
            <a:fillRect/>
          </a:stretch>
        </p:blipFill>
        <p:spPr>
          <a:xfrm>
            <a:off x="78058" y="1466631"/>
            <a:ext cx="4672361" cy="3118313"/>
          </a:xfrm>
          <a:prstGeom prst="rect">
            <a:avLst/>
          </a:prstGeom>
        </p:spPr>
      </p:pic>
      <p:pic>
        <p:nvPicPr>
          <p:cNvPr id="7" name="Picture 9">
            <a:extLst>
              <a:ext uri="{FF2B5EF4-FFF2-40B4-BE49-F238E27FC236}">
                <a16:creationId xmlns:a16="http://schemas.microsoft.com/office/drawing/2014/main" id="{F7572557-A1AC-1841-BA8F-18EE9A89E784}"/>
              </a:ext>
            </a:extLst>
          </p:cNvPr>
          <p:cNvPicPr/>
          <p:nvPr/>
        </p:nvPicPr>
        <p:blipFill>
          <a:blip r:embed="rId3" cstate="screen">
            <a:extLst>
              <a:ext uri="{28A0092B-C50C-407E-A947-70E740481C1C}">
                <a14:useLocalDpi xmlns:a14="http://schemas.microsoft.com/office/drawing/2010/main"/>
              </a:ext>
            </a:extLst>
          </a:blip>
          <a:stretch>
            <a:fillRect/>
          </a:stretch>
        </p:blipFill>
        <p:spPr>
          <a:xfrm>
            <a:off x="4783300" y="1524867"/>
            <a:ext cx="4268150" cy="3047131"/>
          </a:xfrm>
          <a:prstGeom prst="rect">
            <a:avLst/>
          </a:prstGeom>
        </p:spPr>
      </p:pic>
      <p:sp>
        <p:nvSpPr>
          <p:cNvPr id="8" name="CasellaDiTesto 7">
            <a:extLst>
              <a:ext uri="{FF2B5EF4-FFF2-40B4-BE49-F238E27FC236}">
                <a16:creationId xmlns:a16="http://schemas.microsoft.com/office/drawing/2014/main" id="{70145745-E48F-5E4D-AB70-9C3C5CA227DA}"/>
              </a:ext>
            </a:extLst>
          </p:cNvPr>
          <p:cNvSpPr txBox="1"/>
          <p:nvPr/>
        </p:nvSpPr>
        <p:spPr>
          <a:xfrm>
            <a:off x="416865" y="1167333"/>
            <a:ext cx="6109493" cy="276999"/>
          </a:xfrm>
          <a:prstGeom prst="rect">
            <a:avLst/>
          </a:prstGeom>
        </p:spPr>
        <p:txBody>
          <a:bodyPr vert="horz" wrap="none" lIns="91440" tIns="0" rIns="91440" bIns="0" rtlCol="0">
            <a:spAutoFit/>
          </a:bodyPr>
          <a:lstStyle/>
          <a:p>
            <a:r>
              <a:rPr lang="it-IT" dirty="0" err="1"/>
              <a:t>Meas</a:t>
            </a:r>
            <a:r>
              <a:rPr lang="it-IT" dirty="0"/>
              <a:t>. on ENEA WASP </a:t>
            </a:r>
            <a:r>
              <a:rPr lang="it-IT" dirty="0" err="1"/>
              <a:t>barrel</a:t>
            </a:r>
            <a:r>
              <a:rPr lang="it-IT" dirty="0"/>
              <a:t> vs. </a:t>
            </a:r>
            <a:r>
              <a:rPr lang="it-IT" dirty="0" err="1"/>
              <a:t>strain</a:t>
            </a:r>
            <a:r>
              <a:rPr lang="it-IT" dirty="0"/>
              <a:t>, </a:t>
            </a:r>
            <a:r>
              <a:rPr lang="it-IT" dirty="0" err="1"/>
              <a:t>field</a:t>
            </a:r>
            <a:r>
              <a:rPr lang="it-IT" dirty="0"/>
              <a:t>, temperature</a:t>
            </a:r>
          </a:p>
        </p:txBody>
      </p:sp>
      <p:pic>
        <p:nvPicPr>
          <p:cNvPr id="4" name="Immagine 3">
            <a:extLst>
              <a:ext uri="{FF2B5EF4-FFF2-40B4-BE49-F238E27FC236}">
                <a16:creationId xmlns:a16="http://schemas.microsoft.com/office/drawing/2014/main" id="{F78445F8-4EB8-3547-B0BB-E858B60D2BD8}"/>
              </a:ext>
            </a:extLst>
          </p:cNvPr>
          <p:cNvPicPr>
            <a:picLocks noChangeAspect="1"/>
          </p:cNvPicPr>
          <p:nvPr/>
        </p:nvPicPr>
        <p:blipFill>
          <a:blip r:embed="rId4"/>
          <a:stretch>
            <a:fillRect/>
          </a:stretch>
        </p:blipFill>
        <p:spPr>
          <a:xfrm>
            <a:off x="2485074" y="4619650"/>
            <a:ext cx="4432300" cy="2108200"/>
          </a:xfrm>
          <a:prstGeom prst="rect">
            <a:avLst/>
          </a:prstGeom>
        </p:spPr>
      </p:pic>
    </p:spTree>
    <p:extLst>
      <p:ext uri="{BB962C8B-B14F-4D97-AF65-F5344CB8AC3E}">
        <p14:creationId xmlns:p14="http://schemas.microsoft.com/office/powerpoint/2010/main" val="3215953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Test of the WST Nb3Sn </a:t>
            </a:r>
            <a:r>
              <a:rPr lang="it-IT" dirty="0" err="1"/>
              <a:t>wires</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23</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pic>
        <p:nvPicPr>
          <p:cNvPr id="5" name="Immagine 4" descr="C:\Users\Chiarasole FZ\AppData\Local\Microsoft\Windows\INetCache\Content.Word\Comparison_42K3T.JPG">
            <a:extLst>
              <a:ext uri="{FF2B5EF4-FFF2-40B4-BE49-F238E27FC236}">
                <a16:creationId xmlns:a16="http://schemas.microsoft.com/office/drawing/2014/main" id="{FAE8E397-D7FF-DB4E-8B93-4CD1AF824E0F}"/>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327655" y="1746350"/>
            <a:ext cx="4813057" cy="3592532"/>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3" name="CasellaDiTesto 2">
            <a:extLst>
              <a:ext uri="{FF2B5EF4-FFF2-40B4-BE49-F238E27FC236}">
                <a16:creationId xmlns:a16="http://schemas.microsoft.com/office/drawing/2014/main" id="{07AB8AFB-10DD-C442-B078-48574B418CAC}"/>
              </a:ext>
            </a:extLst>
          </p:cNvPr>
          <p:cNvSpPr txBox="1"/>
          <p:nvPr/>
        </p:nvSpPr>
        <p:spPr>
          <a:xfrm>
            <a:off x="5296829" y="2787805"/>
            <a:ext cx="2847254" cy="276999"/>
          </a:xfrm>
          <a:prstGeom prst="rect">
            <a:avLst/>
          </a:prstGeom>
        </p:spPr>
        <p:txBody>
          <a:bodyPr vert="horz" wrap="none" lIns="91440" tIns="0" rIns="91440" bIns="0" rtlCol="0">
            <a:spAutoFit/>
          </a:bodyPr>
          <a:lstStyle/>
          <a:p>
            <a:r>
              <a:rPr lang="en-GB" dirty="0" err="1"/>
              <a:t>Hyst</a:t>
            </a:r>
            <a:r>
              <a:rPr lang="en-GB" dirty="0"/>
              <a:t>. Losses: 790 </a:t>
            </a:r>
            <a:r>
              <a:rPr lang="en-GB" dirty="0" err="1"/>
              <a:t>mJ</a:t>
            </a:r>
            <a:r>
              <a:rPr lang="en-GB" dirty="0"/>
              <a:t>/cm</a:t>
            </a:r>
            <a:r>
              <a:rPr lang="en-GB" baseline="30000" dirty="0"/>
              <a:t>3</a:t>
            </a:r>
            <a:endParaRPr lang="it-IT" dirty="0"/>
          </a:p>
        </p:txBody>
      </p:sp>
      <p:sp>
        <p:nvSpPr>
          <p:cNvPr id="7" name="CasellaDiTesto 6">
            <a:extLst>
              <a:ext uri="{FF2B5EF4-FFF2-40B4-BE49-F238E27FC236}">
                <a16:creationId xmlns:a16="http://schemas.microsoft.com/office/drawing/2014/main" id="{C645248E-F6B4-704F-8E1B-17EC60822B0B}"/>
              </a:ext>
            </a:extLst>
          </p:cNvPr>
          <p:cNvSpPr txBox="1"/>
          <p:nvPr/>
        </p:nvSpPr>
        <p:spPr>
          <a:xfrm>
            <a:off x="5248336" y="3404116"/>
            <a:ext cx="3308919" cy="276999"/>
          </a:xfrm>
          <a:prstGeom prst="rect">
            <a:avLst/>
          </a:prstGeom>
        </p:spPr>
        <p:txBody>
          <a:bodyPr vert="horz" wrap="none" lIns="91440" tIns="0" rIns="91440" bIns="0" rtlCol="0">
            <a:spAutoFit/>
          </a:bodyPr>
          <a:lstStyle/>
          <a:p>
            <a:r>
              <a:rPr lang="en-GB" i="1" dirty="0" err="1"/>
              <a:t>d</a:t>
            </a:r>
            <a:r>
              <a:rPr lang="en-GB" i="1" baseline="-25000" dirty="0" err="1"/>
              <a:t>eff</a:t>
            </a:r>
            <a:r>
              <a:rPr lang="en-GB" baseline="-25000" dirty="0"/>
              <a:t>  </a:t>
            </a:r>
            <a:r>
              <a:rPr lang="en-GB" dirty="0"/>
              <a:t>= 34 </a:t>
            </a:r>
            <a:r>
              <a:rPr lang="en-GB" dirty="0">
                <a:latin typeface="Symbol" pitchFamily="2" charset="2"/>
              </a:rPr>
              <a:t>m</a:t>
            </a:r>
            <a:r>
              <a:rPr lang="en-GB" dirty="0"/>
              <a:t>m for both samples</a:t>
            </a:r>
            <a:endParaRPr lang="it-IT" dirty="0"/>
          </a:p>
        </p:txBody>
      </p:sp>
      <p:sp>
        <p:nvSpPr>
          <p:cNvPr id="10" name="CasellaDiTesto 9">
            <a:extLst>
              <a:ext uri="{FF2B5EF4-FFF2-40B4-BE49-F238E27FC236}">
                <a16:creationId xmlns:a16="http://schemas.microsoft.com/office/drawing/2014/main" id="{6F795130-8744-384D-AEAA-50699B57021E}"/>
              </a:ext>
            </a:extLst>
          </p:cNvPr>
          <p:cNvSpPr txBox="1"/>
          <p:nvPr/>
        </p:nvSpPr>
        <p:spPr>
          <a:xfrm>
            <a:off x="416865" y="1278843"/>
            <a:ext cx="3749744" cy="276999"/>
          </a:xfrm>
          <a:prstGeom prst="rect">
            <a:avLst/>
          </a:prstGeom>
        </p:spPr>
        <p:txBody>
          <a:bodyPr vert="horz" wrap="none" lIns="91440" tIns="0" rIns="91440" bIns="0" rtlCol="0">
            <a:spAutoFit/>
          </a:bodyPr>
          <a:lstStyle/>
          <a:p>
            <a:r>
              <a:rPr lang="it-IT" dirty="0"/>
              <a:t>AC </a:t>
            </a:r>
            <a:r>
              <a:rPr lang="it-IT" dirty="0" err="1"/>
              <a:t>losses</a:t>
            </a:r>
            <a:r>
              <a:rPr lang="it-IT" dirty="0"/>
              <a:t> </a:t>
            </a:r>
            <a:r>
              <a:rPr lang="it-IT" dirty="0" err="1"/>
              <a:t>measurements</a:t>
            </a:r>
            <a:r>
              <a:rPr lang="it-IT" dirty="0"/>
              <a:t> by VSM:</a:t>
            </a:r>
          </a:p>
        </p:txBody>
      </p:sp>
    </p:spTree>
    <p:extLst>
      <p:ext uri="{BB962C8B-B14F-4D97-AF65-F5344CB8AC3E}">
        <p14:creationId xmlns:p14="http://schemas.microsoft.com/office/powerpoint/2010/main" val="2330549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269082"/>
            <a:ext cx="8229600" cy="469552"/>
          </a:xfrm>
        </p:spPr>
        <p:txBody>
          <a:bodyPr/>
          <a:lstStyle/>
          <a:p>
            <a:pPr>
              <a:lnSpc>
                <a:spcPct val="120000"/>
              </a:lnSpc>
            </a:pPr>
            <a:r>
              <a:rPr lang="it-IT" sz="2800" dirty="0" err="1"/>
              <a:t>Proposals</a:t>
            </a:r>
            <a:r>
              <a:rPr lang="it-IT" sz="2800" dirty="0"/>
              <a:t> for 2020</a:t>
            </a:r>
          </a:p>
        </p:txBody>
      </p:sp>
      <p:sp>
        <p:nvSpPr>
          <p:cNvPr id="3" name="Segnaposto numero diapositiva 2"/>
          <p:cNvSpPr>
            <a:spLocks noGrp="1"/>
          </p:cNvSpPr>
          <p:nvPr>
            <p:ph type="sldNum" sz="quarter" idx="4"/>
          </p:nvPr>
        </p:nvSpPr>
        <p:spPr>
          <a:xfrm>
            <a:off x="6553200" y="6222140"/>
            <a:ext cx="2133600" cy="365125"/>
          </a:xfrm>
        </p:spPr>
        <p:txBody>
          <a:bodyPr/>
          <a:lstStyle/>
          <a:p>
            <a:pPr>
              <a:lnSpc>
                <a:spcPct val="120000"/>
              </a:lnSpc>
            </a:pPr>
            <a:fld id="{02C7C199-0D0D-7840-A88D-785280B31CF7}" type="slidenum">
              <a:rPr lang="it-IT" smtClean="0"/>
              <a:pPr>
                <a:lnSpc>
                  <a:spcPct val="120000"/>
                </a:lnSpc>
              </a:pPr>
              <a:t>24</a:t>
            </a:fld>
            <a:endParaRPr lang="it-IT" dirty="0"/>
          </a:p>
        </p:txBody>
      </p:sp>
      <p:sp>
        <p:nvSpPr>
          <p:cNvPr id="6" name="Segnaposto piè di pagina 4"/>
          <p:cNvSpPr>
            <a:spLocks noGrp="1"/>
          </p:cNvSpPr>
          <p:nvPr>
            <p:ph type="ftr" sz="quarter" idx="3"/>
          </p:nvPr>
        </p:nvSpPr>
        <p:spPr>
          <a:xfrm>
            <a:off x="1461653" y="6237140"/>
            <a:ext cx="6481619" cy="365125"/>
          </a:xfrm>
        </p:spPr>
        <p:txBody>
          <a:bodyPr/>
          <a:lstStyle/>
          <a:p>
            <a:pPr>
              <a:lnSpc>
                <a:spcPct val="120000"/>
              </a:lnSpc>
            </a:pPr>
            <a:r>
              <a:rPr lang="it-IT" dirty="0"/>
              <a:t>ENEA – DEMO WPMAG 2019 </a:t>
            </a:r>
            <a:r>
              <a:rPr lang="it-IT" dirty="0" err="1"/>
              <a:t>Final</a:t>
            </a:r>
            <a:r>
              <a:rPr lang="it-IT" dirty="0"/>
              <a:t> Meeting - R&amp;D</a:t>
            </a:r>
          </a:p>
        </p:txBody>
      </p:sp>
      <p:sp>
        <p:nvSpPr>
          <p:cNvPr id="5" name="Segnaposto testo 4">
            <a:extLst>
              <a:ext uri="{FF2B5EF4-FFF2-40B4-BE49-F238E27FC236}">
                <a16:creationId xmlns:a16="http://schemas.microsoft.com/office/drawing/2014/main" id="{70CDB249-B84B-334A-AB6D-8225034E4FF8}"/>
              </a:ext>
            </a:extLst>
          </p:cNvPr>
          <p:cNvSpPr txBox="1">
            <a:spLocks/>
          </p:cNvSpPr>
          <p:nvPr/>
        </p:nvSpPr>
        <p:spPr>
          <a:xfrm>
            <a:off x="592767" y="1340410"/>
            <a:ext cx="7870894" cy="937949"/>
          </a:xfrm>
          <a:prstGeom prst="rect">
            <a:avLst/>
          </a:prstGeom>
        </p:spPr>
        <p:txBody>
          <a:bodyPr vert="horz" wrap="square" lIns="91440" tIns="45720" rIns="91440" bIns="45720" rtlCol="0">
            <a:spAutoFit/>
          </a:bodyPr>
          <a:lstStyle>
            <a:lvl1pPr marL="457200" indent="-457200" algn="l" defTabSz="457200" rtl="0" eaLnBrk="1" latinLnBrk="0" hangingPunct="1">
              <a:spcBef>
                <a:spcPct val="20000"/>
              </a:spcBef>
              <a:buFont typeface="+mj-lt"/>
              <a:buAutoNum type="arabicPeriod"/>
              <a:defRPr sz="2000" kern="1200"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2" indent="0">
              <a:lnSpc>
                <a:spcPct val="120000"/>
              </a:lnSpc>
              <a:buNone/>
            </a:pPr>
            <a:r>
              <a:rPr lang="it-IT" sz="2400" dirty="0"/>
              <a:t>- </a:t>
            </a:r>
            <a:r>
              <a:rPr lang="it-IT" sz="2400" dirty="0" err="1"/>
              <a:t>involvement</a:t>
            </a:r>
            <a:r>
              <a:rPr lang="it-IT" sz="2400" dirty="0"/>
              <a:t> in test and </a:t>
            </a:r>
            <a:r>
              <a:rPr lang="it-IT" sz="2400" dirty="0" err="1"/>
              <a:t>analysis</a:t>
            </a:r>
            <a:r>
              <a:rPr lang="it-IT" sz="2400" dirty="0"/>
              <a:t> of the joint sample.</a:t>
            </a:r>
          </a:p>
        </p:txBody>
      </p:sp>
    </p:spTree>
    <p:extLst>
      <p:ext uri="{BB962C8B-B14F-4D97-AF65-F5344CB8AC3E}">
        <p14:creationId xmlns:p14="http://schemas.microsoft.com/office/powerpoint/2010/main" val="263861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LF CICC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3</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Tree>
    <p:extLst>
      <p:ext uri="{BB962C8B-B14F-4D97-AF65-F5344CB8AC3E}">
        <p14:creationId xmlns:p14="http://schemas.microsoft.com/office/powerpoint/2010/main" val="182224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9-02-14 10.23.2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45" y="1040630"/>
            <a:ext cx="2540176" cy="2658553"/>
          </a:xfrm>
          <a:prstGeom prst="rect">
            <a:avLst/>
          </a:prstGeom>
        </p:spPr>
      </p:pic>
      <p:sp>
        <p:nvSpPr>
          <p:cNvPr id="2" name="Title 1"/>
          <p:cNvSpPr>
            <a:spLocks noGrp="1"/>
          </p:cNvSpPr>
          <p:nvPr>
            <p:ph type="title"/>
          </p:nvPr>
        </p:nvSpPr>
        <p:spPr>
          <a:xfrm>
            <a:off x="327655" y="379159"/>
            <a:ext cx="8229600" cy="400110"/>
          </a:xfrm>
        </p:spPr>
        <p:txBody>
          <a:bodyPr/>
          <a:lstStyle/>
          <a:p>
            <a:r>
              <a:rPr lang="it-IT" dirty="0"/>
              <a:t>LF1 and LF2 </a:t>
            </a:r>
            <a:r>
              <a:rPr lang="it-IT" dirty="0" err="1"/>
              <a:t>cables</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4</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Intermediate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12" name="Segnaposto testo 4"/>
          <p:cNvSpPr>
            <a:spLocks noGrp="1"/>
          </p:cNvSpPr>
          <p:nvPr>
            <p:ph type="body" sz="quarter" idx="14"/>
          </p:nvPr>
        </p:nvSpPr>
        <p:spPr>
          <a:xfrm>
            <a:off x="2516853" y="1117598"/>
            <a:ext cx="6489234" cy="2544286"/>
          </a:xfrm>
        </p:spPr>
        <p:txBody>
          <a:bodyPr/>
          <a:lstStyle/>
          <a:p>
            <a:pPr marL="0" indent="0">
              <a:lnSpc>
                <a:spcPct val="120000"/>
              </a:lnSpc>
              <a:buNone/>
            </a:pPr>
            <a:r>
              <a:rPr lang="en-US" dirty="0"/>
              <a:t>G</a:t>
            </a:r>
            <a:r>
              <a:rPr lang="it-IT" dirty="0" err="1"/>
              <a:t>eneral</a:t>
            </a:r>
            <a:r>
              <a:rPr lang="it-IT" dirty="0"/>
              <a:t> layout of </a:t>
            </a:r>
            <a:r>
              <a:rPr lang="it-IT" dirty="0" err="1"/>
              <a:t>cables</a:t>
            </a:r>
            <a:r>
              <a:rPr lang="it-IT" dirty="0"/>
              <a:t> (</a:t>
            </a:r>
            <a:r>
              <a:rPr lang="it-IT" dirty="0" err="1"/>
              <a:t>as</a:t>
            </a:r>
            <a:r>
              <a:rPr lang="it-IT" dirty="0"/>
              <a:t> the 2015 H.F. CICC </a:t>
            </a:r>
            <a:r>
              <a:rPr lang="it-IT" b="1" dirty="0">
                <a:solidFill>
                  <a:srgbClr val="0000FF"/>
                </a:solidFill>
              </a:rPr>
              <a:t>WR1</a:t>
            </a:r>
            <a:r>
              <a:rPr lang="it-IT" dirty="0"/>
              <a:t>):</a:t>
            </a:r>
          </a:p>
          <a:p>
            <a:pPr marL="0" indent="0">
              <a:lnSpc>
                <a:spcPct val="120000"/>
              </a:lnSpc>
              <a:buNone/>
            </a:pPr>
            <a:endParaRPr lang="it-IT" dirty="0"/>
          </a:p>
          <a:p>
            <a:pPr marL="342900" indent="-342900">
              <a:lnSpc>
                <a:spcPct val="120000"/>
              </a:lnSpc>
              <a:buFontTx/>
              <a:buChar char="-"/>
            </a:pPr>
            <a:r>
              <a:rPr lang="it-IT" dirty="0"/>
              <a:t>S.c. and 1.0 mm Cu </a:t>
            </a:r>
            <a:r>
              <a:rPr lang="it-IT" dirty="0" err="1"/>
              <a:t>wires</a:t>
            </a:r>
            <a:r>
              <a:rPr lang="it-IT" dirty="0"/>
              <a:t> (Cr-</a:t>
            </a:r>
            <a:r>
              <a:rPr lang="it-IT" dirty="0" err="1"/>
              <a:t>coated</a:t>
            </a:r>
            <a:r>
              <a:rPr lang="it-IT" dirty="0"/>
              <a:t>) from WST</a:t>
            </a:r>
          </a:p>
          <a:p>
            <a:pPr marL="342900" indent="-342900">
              <a:lnSpc>
                <a:spcPct val="120000"/>
              </a:lnSpc>
              <a:buFontTx/>
              <a:buChar char="-"/>
            </a:pPr>
            <a:r>
              <a:rPr lang="it-IT" dirty="0"/>
              <a:t>1.5 mm Cu </a:t>
            </a:r>
            <a:r>
              <a:rPr lang="it-IT" dirty="0" err="1"/>
              <a:t>wires</a:t>
            </a:r>
            <a:r>
              <a:rPr lang="it-IT" dirty="0"/>
              <a:t> (Cr-</a:t>
            </a:r>
            <a:r>
              <a:rPr lang="it-IT" dirty="0" err="1"/>
              <a:t>coated</a:t>
            </a:r>
            <a:r>
              <a:rPr lang="it-IT" dirty="0"/>
              <a:t>) from </a:t>
            </a:r>
            <a:r>
              <a:rPr lang="it-IT" dirty="0" err="1"/>
              <a:t>Luvata</a:t>
            </a:r>
            <a:r>
              <a:rPr lang="it-IT" dirty="0"/>
              <a:t>, </a:t>
            </a:r>
            <a:r>
              <a:rPr lang="it-IT" dirty="0" err="1"/>
              <a:t>leftover</a:t>
            </a:r>
            <a:r>
              <a:rPr lang="it-IT" dirty="0"/>
              <a:t> from 2014 </a:t>
            </a:r>
            <a:r>
              <a:rPr lang="it-IT" dirty="0" err="1"/>
              <a:t>samples</a:t>
            </a:r>
            <a:endParaRPr lang="it-IT" dirty="0"/>
          </a:p>
        </p:txBody>
      </p:sp>
      <p:graphicFrame>
        <p:nvGraphicFramePr>
          <p:cNvPr id="16" name="Tabella 59">
            <a:extLst>
              <a:ext uri="{FF2B5EF4-FFF2-40B4-BE49-F238E27FC236}">
                <a16:creationId xmlns:a16="http://schemas.microsoft.com/office/drawing/2014/main" id="{7ABA9BBF-CA6F-4A35-A793-88325E54DD48}"/>
              </a:ext>
            </a:extLst>
          </p:cNvPr>
          <p:cNvGraphicFramePr>
            <a:graphicFrameLocks noGrp="1"/>
          </p:cNvGraphicFramePr>
          <p:nvPr>
            <p:extLst/>
          </p:nvPr>
        </p:nvGraphicFramePr>
        <p:xfrm>
          <a:off x="407344" y="3491447"/>
          <a:ext cx="8431966" cy="2991417"/>
        </p:xfrm>
        <a:graphic>
          <a:graphicData uri="http://schemas.openxmlformats.org/drawingml/2006/table">
            <a:tbl>
              <a:tblPr firstRow="1" bandRow="1">
                <a:tableStyleId>{5C22544A-7EE6-4342-B048-85BDC9FD1C3A}</a:tableStyleId>
              </a:tblPr>
              <a:tblGrid>
                <a:gridCol w="2855982">
                  <a:extLst>
                    <a:ext uri="{9D8B030D-6E8A-4147-A177-3AD203B41FA5}">
                      <a16:colId xmlns:a16="http://schemas.microsoft.com/office/drawing/2014/main" val="2060899051"/>
                    </a:ext>
                  </a:extLst>
                </a:gridCol>
                <a:gridCol w="2793496">
                  <a:extLst>
                    <a:ext uri="{9D8B030D-6E8A-4147-A177-3AD203B41FA5}">
                      <a16:colId xmlns:a16="http://schemas.microsoft.com/office/drawing/2014/main" val="3367249080"/>
                    </a:ext>
                  </a:extLst>
                </a:gridCol>
                <a:gridCol w="2782488">
                  <a:extLst>
                    <a:ext uri="{9D8B030D-6E8A-4147-A177-3AD203B41FA5}">
                      <a16:colId xmlns:a16="http://schemas.microsoft.com/office/drawing/2014/main" val="527713641"/>
                    </a:ext>
                  </a:extLst>
                </a:gridCol>
              </a:tblGrid>
              <a:tr h="401970">
                <a:tc>
                  <a:txBody>
                    <a:bodyPr/>
                    <a:lstStyle/>
                    <a:p>
                      <a:r>
                        <a:rPr lang="it-IT" sz="1800" dirty="0" err="1"/>
                        <a:t>Parameter</a:t>
                      </a:r>
                      <a:endParaRPr lang="it-IT" sz="1800" dirty="0"/>
                    </a:p>
                  </a:txBody>
                  <a:tcPr/>
                </a:tc>
                <a:tc>
                  <a:txBody>
                    <a:bodyPr/>
                    <a:lstStyle/>
                    <a:p>
                      <a:pPr algn="ctr"/>
                      <a:r>
                        <a:rPr lang="it-IT" sz="1800" dirty="0"/>
                        <a:t>LF1</a:t>
                      </a:r>
                    </a:p>
                  </a:txBody>
                  <a:tcPr/>
                </a:tc>
                <a:tc>
                  <a:txBody>
                    <a:bodyPr/>
                    <a:lstStyle/>
                    <a:p>
                      <a:pPr algn="ctr"/>
                      <a:r>
                        <a:rPr lang="it-IT" sz="1800" dirty="0"/>
                        <a:t>LF2</a:t>
                      </a:r>
                    </a:p>
                  </a:txBody>
                  <a:tcPr/>
                </a:tc>
                <a:extLst>
                  <a:ext uri="{0D108BD9-81ED-4DB2-BD59-A6C34878D82A}">
                    <a16:rowId xmlns:a16="http://schemas.microsoft.com/office/drawing/2014/main" val="2621720837"/>
                  </a:ext>
                </a:extLst>
              </a:tr>
              <a:tr h="451536">
                <a:tc>
                  <a:txBody>
                    <a:bodyPr/>
                    <a:lstStyle/>
                    <a:p>
                      <a:r>
                        <a:rPr lang="it-IT" sz="1800" dirty="0"/>
                        <a:t># S.C. </a:t>
                      </a:r>
                      <a:r>
                        <a:rPr lang="it-IT" sz="1800" dirty="0" err="1"/>
                        <a:t>strands</a:t>
                      </a:r>
                      <a:r>
                        <a:rPr lang="it-IT" sz="1800" dirty="0"/>
                        <a:t> (1 mm)</a:t>
                      </a:r>
                    </a:p>
                  </a:txBody>
                  <a:tcPr anchor="ctr"/>
                </a:tc>
                <a:tc>
                  <a:txBody>
                    <a:bodyPr/>
                    <a:lstStyle/>
                    <a:p>
                      <a:pPr algn="ctr"/>
                      <a:r>
                        <a:rPr lang="it-IT" sz="1800" dirty="0"/>
                        <a:t>120 </a:t>
                      </a:r>
                    </a:p>
                  </a:txBody>
                  <a:tcPr anchor="ctr"/>
                </a:tc>
                <a:tc>
                  <a:txBody>
                    <a:bodyPr/>
                    <a:lstStyle/>
                    <a:p>
                      <a:pPr algn="ctr"/>
                      <a:r>
                        <a:rPr lang="it-IT" sz="1800" dirty="0"/>
                        <a:t>180</a:t>
                      </a:r>
                    </a:p>
                  </a:txBody>
                  <a:tcPr anchor="ctr"/>
                </a:tc>
                <a:extLst>
                  <a:ext uri="{0D108BD9-81ED-4DB2-BD59-A6C34878D82A}">
                    <a16:rowId xmlns:a16="http://schemas.microsoft.com/office/drawing/2014/main" val="4206942091"/>
                  </a:ext>
                </a:extLst>
              </a:tr>
              <a:tr h="561851">
                <a:tc>
                  <a:txBody>
                    <a:bodyPr/>
                    <a:lstStyle/>
                    <a:p>
                      <a:r>
                        <a:rPr lang="it-IT" sz="1800" dirty="0"/>
                        <a:t># Cu </a:t>
                      </a:r>
                      <a:r>
                        <a:rPr lang="it-IT" sz="1800" dirty="0" err="1"/>
                        <a:t>strands</a:t>
                      </a:r>
                      <a:r>
                        <a:rPr lang="it-IT" sz="1800" dirty="0"/>
                        <a:t> (1.0/1.5 mm)</a:t>
                      </a:r>
                    </a:p>
                  </a:txBody>
                  <a:tcPr anchor="ctr"/>
                </a:tc>
                <a:tc>
                  <a:txBody>
                    <a:bodyPr/>
                    <a:lstStyle/>
                    <a:p>
                      <a:pPr algn="ctr"/>
                      <a:r>
                        <a:rPr lang="it-IT" sz="1800" dirty="0"/>
                        <a:t>690 / 120</a:t>
                      </a:r>
                    </a:p>
                  </a:txBody>
                  <a:tcPr anchor="ctr"/>
                </a:tc>
                <a:tc>
                  <a:txBody>
                    <a:bodyPr/>
                    <a:lstStyle/>
                    <a:p>
                      <a:pPr algn="ctr"/>
                      <a:r>
                        <a:rPr lang="it-IT" sz="1800" dirty="0"/>
                        <a:t>630 / 120</a:t>
                      </a:r>
                    </a:p>
                  </a:txBody>
                  <a:tcPr anchor="ctr"/>
                </a:tc>
                <a:extLst>
                  <a:ext uri="{0D108BD9-81ED-4DB2-BD59-A6C34878D82A}">
                    <a16:rowId xmlns:a16="http://schemas.microsoft.com/office/drawing/2014/main" val="3226912083"/>
                  </a:ext>
                </a:extLst>
              </a:tr>
              <a:tr h="758578">
                <a:tc>
                  <a:txBody>
                    <a:bodyPr/>
                    <a:lstStyle/>
                    <a:p>
                      <a:r>
                        <a:rPr lang="it-IT" sz="1800" dirty="0"/>
                        <a:t>Cable Layout</a:t>
                      </a:r>
                    </a:p>
                  </a:txBody>
                  <a:tcPr anchor="ctr"/>
                </a:tc>
                <a:tc>
                  <a:txBody>
                    <a:bodyPr/>
                    <a:lstStyle/>
                    <a:p>
                      <a:pPr algn="ctr"/>
                      <a:r>
                        <a:rPr lang="it-IT" sz="1800" dirty="0"/>
                        <a:t>[(2x(2x(1sc+2Cu)+3Cu)+3x3Cu)]x(5+C1)x(6+C2)</a:t>
                      </a:r>
                    </a:p>
                  </a:txBody>
                  <a:tcPr anchor="ctr"/>
                </a:tc>
                <a:tc>
                  <a:txBody>
                    <a:bodyPr/>
                    <a:lstStyle/>
                    <a:p>
                      <a:pPr marL="0" marR="0" lvl="0" indent="0" algn="ctr" defTabSz="2088170" rtl="0" eaLnBrk="1" fontAlgn="auto" latinLnBrk="0" hangingPunct="1">
                        <a:lnSpc>
                          <a:spcPct val="100000"/>
                        </a:lnSpc>
                        <a:spcBef>
                          <a:spcPts val="0"/>
                        </a:spcBef>
                        <a:spcAft>
                          <a:spcPts val="0"/>
                        </a:spcAft>
                        <a:buClrTx/>
                        <a:buSzTx/>
                        <a:buFontTx/>
                        <a:buNone/>
                        <a:tabLst/>
                        <a:defRPr/>
                      </a:pPr>
                      <a:r>
                        <a:rPr lang="it-IT" sz="1800" dirty="0"/>
                        <a:t>(2x(1sc+2Cu)+3Cu)x3x(5+C1)x(6+C2)</a:t>
                      </a:r>
                    </a:p>
                  </a:txBody>
                  <a:tcPr anchor="ctr"/>
                </a:tc>
                <a:extLst>
                  <a:ext uri="{0D108BD9-81ED-4DB2-BD59-A6C34878D82A}">
                    <a16:rowId xmlns:a16="http://schemas.microsoft.com/office/drawing/2014/main" val="3768813322"/>
                  </a:ext>
                </a:extLst>
              </a:tr>
              <a:tr h="408741">
                <a:tc>
                  <a:txBody>
                    <a:bodyPr/>
                    <a:lstStyle/>
                    <a:p>
                      <a:r>
                        <a:rPr lang="it-IT" sz="1800" dirty="0"/>
                        <a:t>Twist Pitch </a:t>
                      </a:r>
                      <a:r>
                        <a:rPr lang="it-IT" sz="1800" dirty="0" err="1"/>
                        <a:t>Sequence</a:t>
                      </a:r>
                      <a:endParaRPr lang="it-IT" sz="1800" dirty="0"/>
                    </a:p>
                  </a:txBody>
                  <a:tcPr anchor="ctr"/>
                </a:tc>
                <a:tc gridSpan="2">
                  <a:txBody>
                    <a:bodyPr/>
                    <a:lstStyle/>
                    <a:p>
                      <a:pPr algn="ctr"/>
                      <a:r>
                        <a:rPr lang="it-IT" sz="1800" dirty="0"/>
                        <a:t>110 / 125 / 145 / 175 / 500 mm</a:t>
                      </a:r>
                    </a:p>
                  </a:txBody>
                  <a:tcPr anchor="ctr"/>
                </a:tc>
                <a:tc hMerge="1">
                  <a:txBody>
                    <a:bodyPr/>
                    <a:lstStyle/>
                    <a:p>
                      <a:endParaRPr lang="it-IT" dirty="0"/>
                    </a:p>
                  </a:txBody>
                  <a:tcPr/>
                </a:tc>
                <a:extLst>
                  <a:ext uri="{0D108BD9-81ED-4DB2-BD59-A6C34878D82A}">
                    <a16:rowId xmlns:a16="http://schemas.microsoft.com/office/drawing/2014/main" val="1356909687"/>
                  </a:ext>
                </a:extLst>
              </a:tr>
              <a:tr h="408741">
                <a:tc>
                  <a:txBody>
                    <a:bodyPr/>
                    <a:lstStyle/>
                    <a:p>
                      <a:r>
                        <a:rPr lang="it-IT" sz="1800" dirty="0"/>
                        <a:t>Target V.F. in </a:t>
                      </a:r>
                      <a:r>
                        <a:rPr lang="it-IT" sz="1800" dirty="0" err="1"/>
                        <a:t>cable</a:t>
                      </a:r>
                      <a:r>
                        <a:rPr lang="it-IT" sz="1800" dirty="0"/>
                        <a:t> bundle</a:t>
                      </a:r>
                    </a:p>
                  </a:txBody>
                  <a:tcPr anchor="ctr"/>
                </a:tc>
                <a:tc gridSpan="2">
                  <a:txBody>
                    <a:bodyPr/>
                    <a:lstStyle/>
                    <a:p>
                      <a:pPr algn="ctr"/>
                      <a:r>
                        <a:rPr lang="it-IT" sz="1800" dirty="0"/>
                        <a:t>26%</a:t>
                      </a:r>
                    </a:p>
                  </a:txBody>
                  <a:tcPr anchor="ctr"/>
                </a:tc>
                <a:tc hMerge="1">
                  <a:txBody>
                    <a:bodyPr/>
                    <a:lstStyle/>
                    <a:p>
                      <a:endParaRPr lang="it-IT"/>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295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LF1 and LF2 </a:t>
            </a:r>
            <a:r>
              <a:rPr lang="it-IT" dirty="0" err="1"/>
              <a:t>cables</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5</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pic>
        <p:nvPicPr>
          <p:cNvPr id="3" name="Picture 2" descr="2019-05-15 07.28.19.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1733" y="346847"/>
            <a:ext cx="2796762" cy="6242271"/>
          </a:xfrm>
          <a:prstGeom prst="rect">
            <a:avLst/>
          </a:prstGeom>
        </p:spPr>
      </p:pic>
      <p:pic>
        <p:nvPicPr>
          <p:cNvPr id="4" name="Picture 3" descr="2019-05-15 07.28.2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531" y="2738866"/>
            <a:ext cx="4855335" cy="3721975"/>
          </a:xfrm>
          <a:prstGeom prst="rect">
            <a:avLst/>
          </a:prstGeom>
        </p:spPr>
      </p:pic>
      <p:sp>
        <p:nvSpPr>
          <p:cNvPr id="13" name="Segnaposto testo 4"/>
          <p:cNvSpPr>
            <a:spLocks noGrp="1"/>
          </p:cNvSpPr>
          <p:nvPr>
            <p:ph type="body" sz="quarter" idx="14"/>
          </p:nvPr>
        </p:nvSpPr>
        <p:spPr>
          <a:xfrm>
            <a:off x="501360" y="1200487"/>
            <a:ext cx="2533253" cy="1313180"/>
          </a:xfrm>
        </p:spPr>
        <p:txBody>
          <a:bodyPr/>
          <a:lstStyle/>
          <a:p>
            <a:pPr marL="0" indent="0">
              <a:lnSpc>
                <a:spcPct val="120000"/>
              </a:lnSpc>
              <a:buNone/>
            </a:pPr>
            <a:r>
              <a:rPr lang="it-IT" dirty="0"/>
              <a:t>40 m </a:t>
            </a:r>
            <a:r>
              <a:rPr lang="it-IT" b="1" dirty="0">
                <a:solidFill>
                  <a:srgbClr val="0000FF"/>
                </a:solidFill>
              </a:rPr>
              <a:t>Cu</a:t>
            </a:r>
            <a:r>
              <a:rPr lang="it-IT" dirty="0">
                <a:solidFill>
                  <a:srgbClr val="0000FF"/>
                </a:solidFill>
              </a:rPr>
              <a:t> </a:t>
            </a:r>
            <a:r>
              <a:rPr lang="it-IT" dirty="0" err="1"/>
              <a:t>dummy</a:t>
            </a:r>
            <a:endParaRPr lang="it-IT" dirty="0"/>
          </a:p>
          <a:p>
            <a:pPr marL="0" indent="0">
              <a:lnSpc>
                <a:spcPct val="120000"/>
              </a:lnSpc>
              <a:buNone/>
            </a:pPr>
            <a:r>
              <a:rPr lang="it-IT" dirty="0"/>
              <a:t>20 m </a:t>
            </a:r>
            <a:r>
              <a:rPr lang="it-IT" b="1" dirty="0">
                <a:solidFill>
                  <a:srgbClr val="0000FF"/>
                </a:solidFill>
              </a:rPr>
              <a:t>LF1</a:t>
            </a:r>
            <a:r>
              <a:rPr lang="it-IT" dirty="0">
                <a:solidFill>
                  <a:srgbClr val="0000FF"/>
                </a:solidFill>
              </a:rPr>
              <a:t> </a:t>
            </a:r>
            <a:r>
              <a:rPr lang="it-IT" dirty="0"/>
              <a:t>s.c. </a:t>
            </a:r>
            <a:r>
              <a:rPr lang="it-IT" dirty="0" err="1"/>
              <a:t>cable</a:t>
            </a:r>
            <a:endParaRPr lang="it-IT" dirty="0"/>
          </a:p>
          <a:p>
            <a:pPr marL="0" indent="0">
              <a:lnSpc>
                <a:spcPct val="120000"/>
              </a:lnSpc>
              <a:buNone/>
            </a:pPr>
            <a:r>
              <a:rPr lang="it-IT" dirty="0"/>
              <a:t>20 m </a:t>
            </a:r>
            <a:r>
              <a:rPr lang="it-IT" b="1" dirty="0">
                <a:solidFill>
                  <a:srgbClr val="0000FF"/>
                </a:solidFill>
              </a:rPr>
              <a:t>LF2</a:t>
            </a:r>
            <a:r>
              <a:rPr lang="it-IT" dirty="0"/>
              <a:t> s.c. </a:t>
            </a:r>
            <a:r>
              <a:rPr lang="it-IT" dirty="0" err="1"/>
              <a:t>cable</a:t>
            </a:r>
            <a:endParaRPr lang="it-IT" dirty="0"/>
          </a:p>
        </p:txBody>
      </p:sp>
      <p:sp>
        <p:nvSpPr>
          <p:cNvPr id="14" name="Segnaposto testo 4"/>
          <p:cNvSpPr>
            <a:spLocks noGrp="1"/>
          </p:cNvSpPr>
          <p:nvPr>
            <p:ph type="body" sz="quarter" idx="14"/>
          </p:nvPr>
        </p:nvSpPr>
        <p:spPr>
          <a:xfrm>
            <a:off x="3034613" y="1506820"/>
            <a:ext cx="2533253" cy="820738"/>
          </a:xfrm>
        </p:spPr>
        <p:txBody>
          <a:bodyPr/>
          <a:lstStyle/>
          <a:p>
            <a:pPr marL="0" indent="0" algn="ctr">
              <a:lnSpc>
                <a:spcPct val="120000"/>
              </a:lnSpc>
              <a:buNone/>
            </a:pPr>
            <a:r>
              <a:rPr lang="it-IT" dirty="0" err="1"/>
              <a:t>have</a:t>
            </a:r>
            <a:r>
              <a:rPr lang="it-IT" dirty="0"/>
              <a:t> </a:t>
            </a:r>
            <a:r>
              <a:rPr lang="it-IT" dirty="0" err="1"/>
              <a:t>been</a:t>
            </a:r>
            <a:r>
              <a:rPr lang="it-IT" dirty="0"/>
              <a:t> </a:t>
            </a:r>
            <a:r>
              <a:rPr lang="it-IT" dirty="0" err="1"/>
              <a:t>manufactured</a:t>
            </a:r>
            <a:r>
              <a:rPr lang="it-IT" dirty="0"/>
              <a:t> </a:t>
            </a:r>
          </a:p>
        </p:txBody>
      </p:sp>
    </p:spTree>
    <p:extLst>
      <p:ext uri="{BB962C8B-B14F-4D97-AF65-F5344CB8AC3E}">
        <p14:creationId xmlns:p14="http://schemas.microsoft.com/office/powerpoint/2010/main" val="57623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LF1 and LF2 </a:t>
            </a:r>
            <a:r>
              <a:rPr lang="it-IT" dirty="0" err="1"/>
              <a:t>conductors</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6</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5" name="Segnaposto testo 4"/>
          <p:cNvSpPr>
            <a:spLocks noGrp="1"/>
          </p:cNvSpPr>
          <p:nvPr>
            <p:ph type="body" sz="quarter" idx="14"/>
          </p:nvPr>
        </p:nvSpPr>
        <p:spPr>
          <a:xfrm>
            <a:off x="465675" y="1503434"/>
            <a:ext cx="3796225" cy="2274341"/>
          </a:xfrm>
        </p:spPr>
        <p:txBody>
          <a:bodyPr/>
          <a:lstStyle/>
          <a:p>
            <a:pPr marL="0" indent="0">
              <a:lnSpc>
                <a:spcPct val="120000"/>
              </a:lnSpc>
              <a:buNone/>
            </a:pPr>
            <a:r>
              <a:rPr lang="it-IT" dirty="0"/>
              <a:t>In </a:t>
            </a:r>
            <a:r>
              <a:rPr lang="it-IT" dirty="0" err="1"/>
              <a:t>spite</a:t>
            </a:r>
            <a:r>
              <a:rPr lang="it-IT" dirty="0"/>
              <a:t> of the </a:t>
            </a:r>
            <a:r>
              <a:rPr lang="it-IT" dirty="0" err="1"/>
              <a:t>spiral</a:t>
            </a:r>
            <a:r>
              <a:rPr lang="it-IT" dirty="0"/>
              <a:t> </a:t>
            </a:r>
            <a:r>
              <a:rPr lang="it-IT" dirty="0" err="1"/>
              <a:t>issue</a:t>
            </a:r>
            <a:r>
              <a:rPr lang="it-IT" dirty="0"/>
              <a:t>, </a:t>
            </a:r>
            <a:r>
              <a:rPr lang="it-IT" dirty="0" err="1"/>
              <a:t>it</a:t>
            </a:r>
            <a:r>
              <a:rPr lang="it-IT" dirty="0"/>
              <a:t> </a:t>
            </a:r>
            <a:r>
              <a:rPr lang="it-IT" dirty="0" err="1"/>
              <a:t>was</a:t>
            </a:r>
            <a:r>
              <a:rPr lang="it-IT" dirty="0"/>
              <a:t> </a:t>
            </a:r>
            <a:r>
              <a:rPr lang="it-IT" dirty="0" err="1"/>
              <a:t>decided</a:t>
            </a:r>
            <a:r>
              <a:rPr lang="it-IT" dirty="0"/>
              <a:t> to </a:t>
            </a:r>
            <a:r>
              <a:rPr lang="it-IT" dirty="0" err="1"/>
              <a:t>proceed</a:t>
            </a:r>
            <a:r>
              <a:rPr lang="it-IT" dirty="0"/>
              <a:t> </a:t>
            </a:r>
            <a:r>
              <a:rPr lang="it-IT" dirty="0" err="1"/>
              <a:t>anyhow</a:t>
            </a:r>
            <a:r>
              <a:rPr lang="it-IT" dirty="0"/>
              <a:t> to CICC </a:t>
            </a:r>
            <a:r>
              <a:rPr lang="it-IT" dirty="0" err="1"/>
              <a:t>compaction</a:t>
            </a:r>
            <a:r>
              <a:rPr lang="it-IT" dirty="0"/>
              <a:t> of the </a:t>
            </a:r>
            <a:r>
              <a:rPr lang="it-IT" dirty="0" err="1"/>
              <a:t>lengths</a:t>
            </a:r>
            <a:r>
              <a:rPr lang="it-IT" dirty="0"/>
              <a:t> </a:t>
            </a:r>
            <a:r>
              <a:rPr lang="it-IT" dirty="0" err="1"/>
              <a:t>required</a:t>
            </a:r>
            <a:r>
              <a:rPr lang="it-IT" dirty="0"/>
              <a:t> to </a:t>
            </a:r>
            <a:r>
              <a:rPr lang="it-IT" dirty="0" err="1"/>
              <a:t>manufacture</a:t>
            </a:r>
            <a:r>
              <a:rPr lang="it-IT" dirty="0"/>
              <a:t> the </a:t>
            </a:r>
            <a:r>
              <a:rPr lang="it-IT" dirty="0" err="1"/>
              <a:t>interlayer</a:t>
            </a:r>
            <a:r>
              <a:rPr lang="it-IT" dirty="0"/>
              <a:t> joint sample.</a:t>
            </a:r>
          </a:p>
        </p:txBody>
      </p:sp>
      <p:pic>
        <p:nvPicPr>
          <p:cNvPr id="12" name="Picture 11" descr="elettroerosione DEMO giugno201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2482" y="553288"/>
            <a:ext cx="4137945" cy="6048977"/>
          </a:xfrm>
          <a:prstGeom prst="rect">
            <a:avLst/>
          </a:prstGeom>
        </p:spPr>
      </p:pic>
      <p:sp>
        <p:nvSpPr>
          <p:cNvPr id="13" name="Rectangle 3566">
            <a:extLst>
              <a:ext uri="{FF2B5EF4-FFF2-40B4-BE49-F238E27FC236}">
                <a16:creationId xmlns:a16="http://schemas.microsoft.com/office/drawing/2014/main" id="{347DCC8D-3A96-418D-9469-EF0363F6A6F6}"/>
              </a:ext>
            </a:extLst>
          </p:cNvPr>
          <p:cNvSpPr>
            <a:spLocks noChangeArrowheads="1"/>
          </p:cNvSpPr>
          <p:nvPr/>
        </p:nvSpPr>
        <p:spPr bwMode="auto">
          <a:xfrm>
            <a:off x="4956961" y="3320722"/>
            <a:ext cx="12267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01700"/>
            <a:r>
              <a:rPr lang="en-GB" sz="2000" b="1" dirty="0">
                <a:solidFill>
                  <a:schemeClr val="bg1"/>
                </a:solidFill>
                <a:latin typeface="Century Gothic" charset="0"/>
              </a:rPr>
              <a:t>5.5 mm</a:t>
            </a:r>
            <a:endParaRPr lang="en-US" sz="2000" b="1" dirty="0">
              <a:solidFill>
                <a:schemeClr val="bg1"/>
              </a:solidFill>
              <a:latin typeface="Century Gothic" charset="0"/>
            </a:endParaRPr>
          </a:p>
        </p:txBody>
      </p:sp>
      <p:sp>
        <p:nvSpPr>
          <p:cNvPr id="14" name="Rectangle 3566">
            <a:extLst>
              <a:ext uri="{FF2B5EF4-FFF2-40B4-BE49-F238E27FC236}">
                <a16:creationId xmlns:a16="http://schemas.microsoft.com/office/drawing/2014/main" id="{BE2FAFE8-D8D9-4CBB-97BB-C26892913B6B}"/>
              </a:ext>
            </a:extLst>
          </p:cNvPr>
          <p:cNvSpPr>
            <a:spLocks noChangeArrowheads="1"/>
          </p:cNvSpPr>
          <p:nvPr/>
        </p:nvSpPr>
        <p:spPr bwMode="auto">
          <a:xfrm>
            <a:off x="7222830" y="3192641"/>
            <a:ext cx="121344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01700"/>
            <a:r>
              <a:rPr lang="en-GB" sz="2000" b="1" dirty="0">
                <a:solidFill>
                  <a:schemeClr val="bg1"/>
                </a:solidFill>
                <a:latin typeface="Century Gothic" charset="0"/>
              </a:rPr>
              <a:t>9.5 mm</a:t>
            </a:r>
            <a:endParaRPr lang="en-US" sz="2000" b="1" dirty="0">
              <a:solidFill>
                <a:schemeClr val="bg1"/>
              </a:solidFill>
              <a:latin typeface="Century Gothic" charset="0"/>
            </a:endParaRPr>
          </a:p>
        </p:txBody>
      </p:sp>
      <p:cxnSp>
        <p:nvCxnSpPr>
          <p:cNvPr id="15" name="Connettore 2 2">
            <a:extLst>
              <a:ext uri="{FF2B5EF4-FFF2-40B4-BE49-F238E27FC236}">
                <a16:creationId xmlns:a16="http://schemas.microsoft.com/office/drawing/2014/main" id="{3F5659CD-A814-42F1-8D28-5A415AE8E6E6}"/>
              </a:ext>
            </a:extLst>
          </p:cNvPr>
          <p:cNvCxnSpPr>
            <a:cxnSpLocks/>
          </p:cNvCxnSpPr>
          <p:nvPr/>
        </p:nvCxnSpPr>
        <p:spPr>
          <a:xfrm flipV="1">
            <a:off x="5533416" y="2527054"/>
            <a:ext cx="329521" cy="793668"/>
          </a:xfrm>
          <a:prstGeom prst="straightConnector1">
            <a:avLst/>
          </a:prstGeom>
          <a:ln w="38100">
            <a:solidFill>
              <a:schemeClr val="bg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 name="Connettore 2 64">
            <a:extLst>
              <a:ext uri="{FF2B5EF4-FFF2-40B4-BE49-F238E27FC236}">
                <a16:creationId xmlns:a16="http://schemas.microsoft.com/office/drawing/2014/main" id="{36AAA1E3-3A53-47A4-8591-4300834C3B37}"/>
              </a:ext>
            </a:extLst>
          </p:cNvPr>
          <p:cNvCxnSpPr>
            <a:cxnSpLocks/>
          </p:cNvCxnSpPr>
          <p:nvPr/>
        </p:nvCxnSpPr>
        <p:spPr>
          <a:xfrm flipH="1">
            <a:off x="7222831" y="3592751"/>
            <a:ext cx="551676" cy="841404"/>
          </a:xfrm>
          <a:prstGeom prst="straightConnector1">
            <a:avLst/>
          </a:prstGeom>
          <a:ln w="38100">
            <a:solidFill>
              <a:schemeClr val="bg1"/>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3566">
            <a:extLst>
              <a:ext uri="{FF2B5EF4-FFF2-40B4-BE49-F238E27FC236}">
                <a16:creationId xmlns:a16="http://schemas.microsoft.com/office/drawing/2014/main" id="{BC05FB9C-FC86-474E-A7A9-754CE76DB2EA}"/>
              </a:ext>
            </a:extLst>
          </p:cNvPr>
          <p:cNvSpPr>
            <a:spLocks noChangeArrowheads="1"/>
          </p:cNvSpPr>
          <p:nvPr/>
        </p:nvSpPr>
        <p:spPr bwMode="auto">
          <a:xfrm>
            <a:off x="8275252" y="579214"/>
            <a:ext cx="75517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01700"/>
            <a:r>
              <a:rPr lang="en-GB" sz="2000" b="1" dirty="0">
                <a:solidFill>
                  <a:schemeClr val="bg1"/>
                </a:solidFill>
                <a:latin typeface="Century Gothic" charset="0"/>
              </a:rPr>
              <a:t>LF2</a:t>
            </a:r>
            <a:endParaRPr lang="en-US" sz="2000" b="1" dirty="0">
              <a:solidFill>
                <a:schemeClr val="bg1"/>
              </a:solidFill>
              <a:latin typeface="Century Gothic" charset="0"/>
            </a:endParaRPr>
          </a:p>
        </p:txBody>
      </p:sp>
      <p:sp>
        <p:nvSpPr>
          <p:cNvPr id="18" name="Rectangle 3566">
            <a:extLst>
              <a:ext uri="{FF2B5EF4-FFF2-40B4-BE49-F238E27FC236}">
                <a16:creationId xmlns:a16="http://schemas.microsoft.com/office/drawing/2014/main" id="{42EA14F0-C824-4A80-90D8-226512177D26}"/>
              </a:ext>
            </a:extLst>
          </p:cNvPr>
          <p:cNvSpPr>
            <a:spLocks noChangeArrowheads="1"/>
          </p:cNvSpPr>
          <p:nvPr/>
        </p:nvSpPr>
        <p:spPr bwMode="auto">
          <a:xfrm>
            <a:off x="8275252" y="3697024"/>
            <a:ext cx="58366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01700"/>
            <a:r>
              <a:rPr lang="en-GB" sz="2000" b="1" dirty="0">
                <a:solidFill>
                  <a:schemeClr val="bg1"/>
                </a:solidFill>
                <a:latin typeface="Century Gothic" charset="0"/>
              </a:rPr>
              <a:t>LF1</a:t>
            </a:r>
            <a:endParaRPr lang="en-US" sz="2000" b="1" dirty="0">
              <a:solidFill>
                <a:schemeClr val="bg1"/>
              </a:solidFill>
              <a:latin typeface="Century Gothic" charset="0"/>
            </a:endParaRPr>
          </a:p>
        </p:txBody>
      </p:sp>
    </p:spTree>
    <p:extLst>
      <p:ext uri="{BB962C8B-B14F-4D97-AF65-F5344CB8AC3E}">
        <p14:creationId xmlns:p14="http://schemas.microsoft.com/office/powerpoint/2010/main" val="325779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LF1 and LF2 </a:t>
            </a:r>
            <a:r>
              <a:rPr lang="it-IT" dirty="0" err="1"/>
              <a:t>conductors</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7</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5" name="Segnaposto testo 4"/>
          <p:cNvSpPr>
            <a:spLocks noGrp="1"/>
          </p:cNvSpPr>
          <p:nvPr>
            <p:ph type="body" sz="quarter" idx="14"/>
          </p:nvPr>
        </p:nvSpPr>
        <p:spPr>
          <a:xfrm>
            <a:off x="694177" y="1238971"/>
            <a:ext cx="7927223" cy="2963760"/>
          </a:xfrm>
        </p:spPr>
        <p:txBody>
          <a:bodyPr/>
          <a:lstStyle/>
          <a:p>
            <a:pPr marL="0" indent="0">
              <a:lnSpc>
                <a:spcPct val="120000"/>
              </a:lnSpc>
              <a:buNone/>
            </a:pPr>
            <a:r>
              <a:rPr lang="en-GB" sz="2400" b="1" dirty="0">
                <a:solidFill>
                  <a:srgbClr val="FF0000"/>
                </a:solidFill>
              </a:rPr>
              <a:t>Feed-back on design:</a:t>
            </a:r>
            <a:endParaRPr lang="it-IT" sz="2400" b="1" dirty="0">
              <a:solidFill>
                <a:srgbClr val="FF0000"/>
              </a:solidFill>
            </a:endParaRPr>
          </a:p>
          <a:p>
            <a:pPr>
              <a:lnSpc>
                <a:spcPct val="120000"/>
              </a:lnSpc>
            </a:pPr>
            <a:endParaRPr lang="it-IT" dirty="0"/>
          </a:p>
          <a:p>
            <a:pPr>
              <a:lnSpc>
                <a:spcPct val="120000"/>
              </a:lnSpc>
            </a:pPr>
            <a:r>
              <a:rPr lang="it-IT" dirty="0"/>
              <a:t>Use </a:t>
            </a:r>
            <a:r>
              <a:rPr lang="it-IT" b="1" dirty="0" err="1"/>
              <a:t>thick</a:t>
            </a:r>
            <a:r>
              <a:rPr lang="it-IT" dirty="0"/>
              <a:t> </a:t>
            </a:r>
            <a:r>
              <a:rPr lang="it-IT" dirty="0" err="1"/>
              <a:t>spirals</a:t>
            </a:r>
            <a:r>
              <a:rPr lang="it-IT" dirty="0"/>
              <a:t> </a:t>
            </a:r>
            <a:r>
              <a:rPr lang="it-IT" b="1" dirty="0">
                <a:solidFill>
                  <a:srgbClr val="0000FF"/>
                </a:solidFill>
              </a:rPr>
              <a:t>OR</a:t>
            </a:r>
            <a:r>
              <a:rPr lang="it-IT" dirty="0"/>
              <a:t> </a:t>
            </a:r>
            <a:r>
              <a:rPr lang="it-IT" dirty="0" err="1"/>
              <a:t>place</a:t>
            </a:r>
            <a:r>
              <a:rPr lang="it-IT" dirty="0"/>
              <a:t> </a:t>
            </a:r>
            <a:r>
              <a:rPr lang="it-IT" dirty="0" err="1"/>
              <a:t>them</a:t>
            </a:r>
            <a:r>
              <a:rPr lang="it-IT" dirty="0"/>
              <a:t> </a:t>
            </a:r>
            <a:r>
              <a:rPr lang="it-IT" dirty="0" err="1"/>
              <a:t>not</a:t>
            </a:r>
            <a:r>
              <a:rPr lang="it-IT" dirty="0"/>
              <a:t> </a:t>
            </a:r>
            <a:r>
              <a:rPr lang="it-IT" dirty="0" err="1"/>
              <a:t>at</a:t>
            </a:r>
            <a:r>
              <a:rPr lang="it-IT" dirty="0"/>
              <a:t> the center of </a:t>
            </a:r>
            <a:r>
              <a:rPr lang="it-IT" dirty="0" err="1"/>
              <a:t>petals</a:t>
            </a:r>
            <a:r>
              <a:rPr lang="it-IT" dirty="0"/>
              <a:t>;</a:t>
            </a:r>
          </a:p>
          <a:p>
            <a:pPr>
              <a:lnSpc>
                <a:spcPct val="120000"/>
              </a:lnSpc>
            </a:pPr>
            <a:r>
              <a:rPr lang="it-IT" dirty="0"/>
              <a:t>The </a:t>
            </a:r>
            <a:r>
              <a:rPr lang="it-IT" dirty="0" err="1"/>
              <a:t>central</a:t>
            </a:r>
            <a:r>
              <a:rPr lang="it-IT" dirty="0"/>
              <a:t> large </a:t>
            </a:r>
            <a:r>
              <a:rPr lang="it-IT" dirty="0" err="1"/>
              <a:t>copper</a:t>
            </a:r>
            <a:r>
              <a:rPr lang="it-IT" dirty="0"/>
              <a:t> core </a:t>
            </a:r>
            <a:r>
              <a:rPr lang="it-IT" dirty="0" err="1"/>
              <a:t>could</a:t>
            </a:r>
            <a:r>
              <a:rPr lang="it-IT" dirty="0"/>
              <a:t> be </a:t>
            </a:r>
            <a:r>
              <a:rPr lang="it-IT" dirty="0" err="1"/>
              <a:t>reduced</a:t>
            </a:r>
            <a:r>
              <a:rPr lang="it-IT" dirty="0"/>
              <a:t>. And some </a:t>
            </a:r>
            <a:r>
              <a:rPr lang="it-IT" dirty="0" err="1"/>
              <a:t>copper</a:t>
            </a:r>
            <a:r>
              <a:rPr lang="it-IT" dirty="0"/>
              <a:t> be </a:t>
            </a:r>
            <a:r>
              <a:rPr lang="it-IT" dirty="0" err="1"/>
              <a:t>distributed</a:t>
            </a:r>
            <a:r>
              <a:rPr lang="it-IT" dirty="0"/>
              <a:t> </a:t>
            </a:r>
            <a:r>
              <a:rPr lang="it-IT" dirty="0" err="1"/>
              <a:t>at</a:t>
            </a:r>
            <a:r>
              <a:rPr lang="it-IT" dirty="0"/>
              <a:t> the </a:t>
            </a:r>
            <a:r>
              <a:rPr lang="it-IT" dirty="0" err="1"/>
              <a:t>interstices</a:t>
            </a:r>
            <a:r>
              <a:rPr lang="it-IT" dirty="0"/>
              <a:t> </a:t>
            </a:r>
            <a:r>
              <a:rPr lang="it-IT" dirty="0" err="1"/>
              <a:t>between</a:t>
            </a:r>
            <a:r>
              <a:rPr lang="it-IT" dirty="0"/>
              <a:t> </a:t>
            </a:r>
            <a:r>
              <a:rPr lang="it-IT" dirty="0" err="1"/>
              <a:t>petals</a:t>
            </a:r>
            <a:r>
              <a:rPr lang="it-IT" dirty="0"/>
              <a:t>.</a:t>
            </a:r>
          </a:p>
          <a:p>
            <a:pPr>
              <a:lnSpc>
                <a:spcPct val="120000"/>
              </a:lnSpc>
            </a:pPr>
            <a:r>
              <a:rPr lang="it-IT" dirty="0"/>
              <a:t>The Round-to-</a:t>
            </a:r>
            <a:r>
              <a:rPr lang="it-IT" dirty="0" err="1"/>
              <a:t>Rectangular</a:t>
            </a:r>
            <a:r>
              <a:rPr lang="it-IT" dirty="0"/>
              <a:t> </a:t>
            </a:r>
            <a:r>
              <a:rPr lang="it-IT" dirty="0" err="1"/>
              <a:t>compaction</a:t>
            </a:r>
            <a:r>
              <a:rPr lang="it-IT" dirty="0"/>
              <a:t> with </a:t>
            </a:r>
            <a:r>
              <a:rPr lang="it-IT" dirty="0" err="1"/>
              <a:t>thick</a:t>
            </a:r>
            <a:r>
              <a:rPr lang="it-IT" dirty="0"/>
              <a:t> </a:t>
            </a:r>
            <a:r>
              <a:rPr lang="it-IT" dirty="0" err="1"/>
              <a:t>steel</a:t>
            </a:r>
            <a:r>
              <a:rPr lang="it-IT" dirty="0"/>
              <a:t> </a:t>
            </a:r>
            <a:r>
              <a:rPr lang="it-IT" dirty="0" err="1"/>
              <a:t>jacket</a:t>
            </a:r>
            <a:r>
              <a:rPr lang="it-IT" dirty="0"/>
              <a:t> </a:t>
            </a:r>
            <a:r>
              <a:rPr lang="it-IT" dirty="0" err="1"/>
              <a:t>doesn’t</a:t>
            </a:r>
            <a:r>
              <a:rPr lang="it-IT" dirty="0"/>
              <a:t> </a:t>
            </a:r>
            <a:r>
              <a:rPr lang="it-IT" dirty="0" err="1"/>
              <a:t>seem</a:t>
            </a:r>
            <a:r>
              <a:rPr lang="it-IT" dirty="0"/>
              <a:t> to </a:t>
            </a:r>
            <a:r>
              <a:rPr lang="it-IT" dirty="0" err="1"/>
              <a:t>present</a:t>
            </a:r>
            <a:r>
              <a:rPr lang="it-IT" dirty="0"/>
              <a:t> </a:t>
            </a:r>
            <a:r>
              <a:rPr lang="it-IT" dirty="0" err="1"/>
              <a:t>critical</a:t>
            </a:r>
            <a:r>
              <a:rPr lang="it-IT" dirty="0"/>
              <a:t> </a:t>
            </a:r>
            <a:r>
              <a:rPr lang="it-IT" dirty="0" err="1"/>
              <a:t>issues</a:t>
            </a:r>
            <a:r>
              <a:rPr lang="it-IT" dirty="0"/>
              <a:t>.</a:t>
            </a:r>
          </a:p>
        </p:txBody>
      </p:sp>
    </p:spTree>
    <p:extLst>
      <p:ext uri="{BB962C8B-B14F-4D97-AF65-F5344CB8AC3E}">
        <p14:creationId xmlns:p14="http://schemas.microsoft.com/office/powerpoint/2010/main" val="274807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8</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Tree>
    <p:extLst>
      <p:ext uri="{BB962C8B-B14F-4D97-AF65-F5344CB8AC3E}">
        <p14:creationId xmlns:p14="http://schemas.microsoft.com/office/powerpoint/2010/main" val="400649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5" y="379159"/>
            <a:ext cx="8229600" cy="400110"/>
          </a:xfrm>
        </p:spPr>
        <p:txBody>
          <a:bodyPr/>
          <a:lstStyle/>
          <a:p>
            <a:r>
              <a:rPr lang="it-IT" dirty="0"/>
              <a:t>Inter-</a:t>
            </a:r>
            <a:r>
              <a:rPr lang="it-IT" dirty="0" err="1"/>
              <a:t>layer</a:t>
            </a:r>
            <a:r>
              <a:rPr lang="it-IT" dirty="0"/>
              <a:t> joint </a:t>
            </a:r>
            <a:r>
              <a:rPr lang="it-IT" dirty="0" err="1"/>
              <a:t>manufacture</a:t>
            </a:r>
            <a:endParaRPr lang="en-US" dirty="0"/>
          </a:p>
        </p:txBody>
      </p:sp>
      <p:sp>
        <p:nvSpPr>
          <p:cNvPr id="6" name="Slide Number Placeholder 5"/>
          <p:cNvSpPr>
            <a:spLocks noGrp="1"/>
          </p:cNvSpPr>
          <p:nvPr>
            <p:ph type="sldNum" sz="quarter" idx="4"/>
          </p:nvPr>
        </p:nvSpPr>
        <p:spPr/>
        <p:txBody>
          <a:bodyPr/>
          <a:lstStyle/>
          <a:p>
            <a:fld id="{02C7C199-0D0D-7840-A88D-785280B31CF7}" type="slidenum">
              <a:rPr lang="it-IT" smtClean="0"/>
              <a:t>9</a:t>
            </a:fld>
            <a:endParaRPr lang="it-IT"/>
          </a:p>
        </p:txBody>
      </p:sp>
      <p:sp>
        <p:nvSpPr>
          <p:cNvPr id="9" name="Segnaposto piè di pagina 4"/>
          <p:cNvSpPr>
            <a:spLocks noGrp="1"/>
          </p:cNvSpPr>
          <p:nvPr>
            <p:ph type="ftr" sz="quarter" idx="3"/>
          </p:nvPr>
        </p:nvSpPr>
        <p:spPr>
          <a:xfrm>
            <a:off x="1461653" y="6237140"/>
            <a:ext cx="6481619" cy="365125"/>
          </a:xfrm>
        </p:spPr>
        <p:txBody>
          <a:bodyPr/>
          <a:lstStyle/>
          <a:p>
            <a:r>
              <a:rPr lang="it-IT" dirty="0"/>
              <a:t>ENEA </a:t>
            </a:r>
            <a:r>
              <a:rPr lang="en-US" dirty="0"/>
              <a:t>–</a:t>
            </a:r>
            <a:r>
              <a:rPr lang="it-IT" dirty="0"/>
              <a:t> DEMO WPMAG 2019 </a:t>
            </a:r>
            <a:r>
              <a:rPr lang="it-IT" dirty="0" err="1"/>
              <a:t>Final</a:t>
            </a:r>
            <a:r>
              <a:rPr lang="it-IT" dirty="0"/>
              <a:t> M</a:t>
            </a:r>
            <a:r>
              <a:rPr lang="en-US" dirty="0"/>
              <a:t>e</a:t>
            </a:r>
            <a:r>
              <a:rPr lang="it-IT" dirty="0" err="1"/>
              <a:t>eting</a:t>
            </a:r>
            <a:r>
              <a:rPr lang="it-IT" dirty="0"/>
              <a:t> </a:t>
            </a:r>
            <a:r>
              <a:rPr lang="mr-IN" dirty="0"/>
              <a:t>–</a:t>
            </a:r>
            <a:r>
              <a:rPr lang="it-IT" dirty="0"/>
              <a:t> R&amp;D </a:t>
            </a:r>
            <a:r>
              <a:rPr lang="it-IT" dirty="0" err="1"/>
              <a:t>Actvities</a:t>
            </a:r>
            <a:endParaRPr lang="it-IT" dirty="0"/>
          </a:p>
        </p:txBody>
      </p:sp>
      <p:sp>
        <p:nvSpPr>
          <p:cNvPr id="7" name="CasellaDiTesto 6"/>
          <p:cNvSpPr txBox="1"/>
          <p:nvPr/>
        </p:nvSpPr>
        <p:spPr>
          <a:xfrm>
            <a:off x="169878" y="1113107"/>
            <a:ext cx="5048894" cy="4616648"/>
          </a:xfrm>
          <a:prstGeom prst="rect">
            <a:avLst/>
          </a:prstGeom>
        </p:spPr>
        <p:txBody>
          <a:bodyPr vert="horz" wrap="square" lIns="91440" tIns="0" rIns="91440" bIns="0" rtlCol="0">
            <a:spAutoFit/>
          </a:bodyPr>
          <a:lstStyle/>
          <a:p>
            <a:endParaRPr lang="en-GB" sz="2000" dirty="0"/>
          </a:p>
          <a:p>
            <a:r>
              <a:rPr lang="en-GB" sz="2000" dirty="0"/>
              <a:t>Design of a </a:t>
            </a:r>
            <a:r>
              <a:rPr lang="en-GB" sz="2000" b="1" dirty="0"/>
              <a:t>joint assembly</a:t>
            </a:r>
            <a:r>
              <a:rPr lang="en-GB" sz="2000" dirty="0"/>
              <a:t>, between two different LF conductors with rectangular cross-section, thick steel jacket, and a low number of superconducting wires in cross-section.</a:t>
            </a:r>
            <a:endParaRPr lang="en-US" sz="2000" dirty="0"/>
          </a:p>
          <a:p>
            <a:endParaRPr lang="en-GB" sz="2000" dirty="0"/>
          </a:p>
          <a:p>
            <a:r>
              <a:rPr lang="en-GB" sz="2000" dirty="0"/>
              <a:t>Target was to demonstrate an “</a:t>
            </a:r>
            <a:r>
              <a:rPr lang="en-GB" sz="2000" b="1" dirty="0"/>
              <a:t>invisible</a:t>
            </a:r>
            <a:r>
              <a:rPr lang="en-GB" sz="2000" dirty="0"/>
              <a:t>” joint (room occupancy not exceeding the dimensions of the larger of the two CICC). </a:t>
            </a:r>
          </a:p>
          <a:p>
            <a:endParaRPr lang="en-GB" sz="2000" dirty="0"/>
          </a:p>
          <a:p>
            <a:r>
              <a:rPr lang="en-GB" sz="2000" dirty="0"/>
              <a:t>A SULTAN sample has been, in the “</a:t>
            </a:r>
            <a:r>
              <a:rPr lang="en-GB" sz="2000" b="1" dirty="0"/>
              <a:t>hairpin-type</a:t>
            </a:r>
            <a:r>
              <a:rPr lang="en-GB" sz="2000" dirty="0"/>
              <a:t>” configuration. The joint is placed in the position corresponding the high field region of the SULTAN facility.</a:t>
            </a:r>
            <a:endParaRPr lang="en-US" sz="2000" dirty="0"/>
          </a:p>
        </p:txBody>
      </p:sp>
      <p:pic>
        <p:nvPicPr>
          <p:cNvPr id="4" name="Immagin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20219" y="2430231"/>
            <a:ext cx="3845360" cy="2110259"/>
          </a:xfrm>
          <a:prstGeom prst="rect">
            <a:avLst/>
          </a:prstGeom>
        </p:spPr>
      </p:pic>
      <p:pic>
        <p:nvPicPr>
          <p:cNvPr id="5" name="Immagin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0218" y="4698998"/>
            <a:ext cx="3845361" cy="2051641"/>
          </a:xfrm>
          <a:prstGeom prst="rect">
            <a:avLst/>
          </a:prstGeom>
        </p:spPr>
      </p:pic>
      <p:pic>
        <p:nvPicPr>
          <p:cNvPr id="8" name="Immagin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20218" y="331507"/>
            <a:ext cx="3853357" cy="1973670"/>
          </a:xfrm>
          <a:prstGeom prst="rect">
            <a:avLst/>
          </a:prstGeom>
        </p:spPr>
      </p:pic>
    </p:spTree>
    <p:extLst>
      <p:ext uri="{BB962C8B-B14F-4D97-AF65-F5344CB8AC3E}">
        <p14:creationId xmlns:p14="http://schemas.microsoft.com/office/powerpoint/2010/main" val="2611160075"/>
      </p:ext>
    </p:extLst>
  </p:cSld>
  <p:clrMapOvr>
    <a:masterClrMapping/>
  </p:clrMapOvr>
</p:sld>
</file>

<file path=ppt/theme/theme1.xml><?xml version="1.0" encoding="utf-8"?>
<a:theme xmlns:a="http://schemas.openxmlformats.org/drawingml/2006/main" name="ModelloPres4_3ENEA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ModelloPres4_3ENEAeng.potx</Template>
  <TotalTime>4452</TotalTime>
  <Words>1969</Words>
  <Application>Microsoft Macintosh PowerPoint</Application>
  <PresentationFormat>Presentazione su schermo (4:3)</PresentationFormat>
  <Paragraphs>284</Paragraphs>
  <Slides>24</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Arial</vt:lpstr>
      <vt:lpstr>Calibri</vt:lpstr>
      <vt:lpstr>Cambria</vt:lpstr>
      <vt:lpstr>Century Gothic</vt:lpstr>
      <vt:lpstr>Forte</vt:lpstr>
      <vt:lpstr>Mangal</vt:lpstr>
      <vt:lpstr>Symbol</vt:lpstr>
      <vt:lpstr>Times New Roman</vt:lpstr>
      <vt:lpstr>ModelloPres4_3ENEAeng</vt:lpstr>
      <vt:lpstr>ENEA 2019 R&amp;D Activities</vt:lpstr>
      <vt:lpstr>ENEA 2019 R&amp;D Activities</vt:lpstr>
      <vt:lpstr>LF CICC  manufacture</vt:lpstr>
      <vt:lpstr>LF1 and LF2 cables</vt:lpstr>
      <vt:lpstr>LF1 and LF2 cables</vt:lpstr>
      <vt:lpstr>LF1 and LF2 conductors</vt:lpstr>
      <vt:lpstr>LF1 and LF2 conductors</vt:lpstr>
      <vt:lpstr>Inter-layer joint manufacture</vt:lpstr>
      <vt:lpstr>Inter-layer joint manufacture</vt:lpstr>
      <vt:lpstr>Inter-layer joint manufacture</vt:lpstr>
      <vt:lpstr>Inter-layer joint manufacture</vt:lpstr>
      <vt:lpstr>Inter-layer joint manufacture</vt:lpstr>
      <vt:lpstr>Inter-layer joint manufacture</vt:lpstr>
      <vt:lpstr>Inter-layer joint manufacture</vt:lpstr>
      <vt:lpstr>Inter-layer joint manufacture</vt:lpstr>
      <vt:lpstr>Inter-layer joint manufacture</vt:lpstr>
      <vt:lpstr>Inter-layer joint manufacture</vt:lpstr>
      <vt:lpstr>Inter-layer joint manufacture</vt:lpstr>
      <vt:lpstr>Test of the WST Nb3Sn wires</vt:lpstr>
      <vt:lpstr>Test of the WST Nb3Sn wires</vt:lpstr>
      <vt:lpstr>Test of the WST Nb3Sn wires</vt:lpstr>
      <vt:lpstr>Test of the WST Nb3Sn wires</vt:lpstr>
      <vt:lpstr>Test of the WST Nb3Sn wires</vt:lpstr>
      <vt:lpstr>Proposals for 2020</vt:lpstr>
    </vt:vector>
  </TitlesOfParts>
  <Company>ENEA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Lucibello</dc:creator>
  <cp:lastModifiedBy>Microsoft Office User</cp:lastModifiedBy>
  <cp:revision>446</cp:revision>
  <cp:lastPrinted>2017-01-17T13:52:56Z</cp:lastPrinted>
  <dcterms:created xsi:type="dcterms:W3CDTF">2017-01-03T12:35:40Z</dcterms:created>
  <dcterms:modified xsi:type="dcterms:W3CDTF">2020-02-13T10:13:20Z</dcterms:modified>
</cp:coreProperties>
</file>