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customXml/itemProps1.xml" ContentType="application/vnd.openxmlformats-officedocument.customXmlProperties+xml"/>
  <Override PartName="/ppt/slideLayouts/slideLayout9.xml" ContentType="application/vnd.openxmlformats-officedocument.presentationml.slideLayout+xml"/>
  <Override PartName="/ppt/slides/slide5.xml" ContentType="application/vnd.openxmlformats-officedocument.presentationml.slide+xml"/>
  <Override PartName="/ppt/slideLayouts/slideLayout11.xml" ContentType="application/vnd.openxmlformats-officedocument.presentationml.slideLayout+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Default Extension="jpeg" ContentType="image/jpeg"/>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docProps/custom.xml" ContentType="application/vnd.openxmlformats-officedocument.custom-properties+xml"/>
  <Override PartName="/ppt/slides/slide15.xml" ContentType="application/vnd.openxmlformats-officedocument.presentationml.slide+xml"/>
  <Override PartName="/customXml/itemProps2.xml" ContentType="application/vnd.openxmlformats-officedocument.customXmlProperties+xml"/>
  <Override PartName="/ppt/slideLayouts/slideLayout12.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Default Extension="pdf" ContentType="application/pdf"/>
  <Override PartName="/ppt/slides/slide16.xml" ContentType="application/vnd.openxmlformats-officedocument.presentationml.slide+xml"/>
  <Override PartName="/customXml/itemProps3.xml" ContentType="application/vnd.openxmlformats-officedocument.customXmlProperties+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slides/slide17.xml" ContentType="application/vnd.openxmlformats-officedocument.presentationml.slide+xml"/>
  <Override PartName="/ppt/slideLayouts/slideLayout14.xml" ContentType="application/vnd.openxmlformats-officedocument.presentationml.slideLayout+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60" r:id="rId4"/>
  </p:sldMasterIdLst>
  <p:notesMasterIdLst>
    <p:notesMasterId r:id="rId28"/>
  </p:notesMasterIdLst>
  <p:handoutMasterIdLst>
    <p:handoutMasterId r:id="rId29"/>
  </p:handoutMasterIdLst>
  <p:sldIdLst>
    <p:sldId id="256" r:id="rId5"/>
    <p:sldId id="404" r:id="rId6"/>
    <p:sldId id="430" r:id="rId7"/>
    <p:sldId id="431" r:id="rId8"/>
    <p:sldId id="432" r:id="rId9"/>
    <p:sldId id="433" r:id="rId10"/>
    <p:sldId id="434" r:id="rId11"/>
    <p:sldId id="435" r:id="rId12"/>
    <p:sldId id="436" r:id="rId13"/>
    <p:sldId id="437" r:id="rId14"/>
    <p:sldId id="405" r:id="rId15"/>
    <p:sldId id="417" r:id="rId16"/>
    <p:sldId id="438" r:id="rId17"/>
    <p:sldId id="410" r:id="rId18"/>
    <p:sldId id="421" r:id="rId19"/>
    <p:sldId id="418" r:id="rId20"/>
    <p:sldId id="439" r:id="rId21"/>
    <p:sldId id="407" r:id="rId22"/>
    <p:sldId id="408" r:id="rId23"/>
    <p:sldId id="419" r:id="rId24"/>
    <p:sldId id="420" r:id="rId25"/>
    <p:sldId id="413" r:id="rId26"/>
    <p:sldId id="440" r:id="rId27"/>
  </p:sldIdLst>
  <p:sldSz cx="9144000" cy="6858000" type="screen4x3"/>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1620" userDrawn="1">
          <p15:clr>
            <a:srgbClr val="A4A3A4"/>
          </p15:clr>
        </p15:guide>
        <p15:guide id="2" pos="2880" userDrawn="1">
          <p15:clr>
            <a:srgbClr val="A4A3A4"/>
          </p15:clr>
        </p15:guide>
      </p15:sldGuideLst>
    </p:ext>
    <p:ext uri="{2D200454-40CA-4A62-9FC3-DE9A4176ACB9}">
      <p15:notes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1163" autoAdjust="0"/>
    <p:restoredTop sz="93878" autoAdjust="0"/>
  </p:normalViewPr>
  <p:slideViewPr>
    <p:cSldViewPr snapToGrid="0" snapToObjects="1" showGuides="1">
      <p:cViewPr varScale="1">
        <p:scale>
          <a:sx n="139" d="100"/>
          <a:sy n="139" d="100"/>
        </p:scale>
        <p:origin x="-1768" y="-10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150" d="100"/>
          <a:sy n="150" d="100"/>
        </p:scale>
        <p:origin x="6080" y="176"/>
      </p:cViewPr>
      <p:guideLst/>
    </p:cSldViewPr>
  </p:notes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dirty="0">
              <a:latin typeface="Arial" panose="020B0604020202020204" pitchFamily="34"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279B33-A94D-4C8C-88C2-619932967EF3}" type="datetimeFigureOut">
              <a:rPr lang="fr-CH" smtClean="0">
                <a:latin typeface="Arial" panose="020B0604020202020204" pitchFamily="34" charset="0"/>
              </a:rPr>
              <a:pPr/>
              <a:t>2/7/20</a:t>
            </a:fld>
            <a:endParaRPr lang="fr-CH" dirty="0">
              <a:latin typeface="Arial" panose="020B0604020202020204" pitchFamily="34"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dirty="0">
              <a:latin typeface="Arial" panose="020B0604020202020204" pitchFamily="34"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F4AF0-8439-436D-BEF0-52070F19E1B6}" type="slidenum">
              <a:rPr lang="fr-CH" smtClean="0">
                <a:latin typeface="Arial" panose="020B0604020202020204" pitchFamily="34" charset="0"/>
              </a:rPr>
              <a:pPr/>
              <a:t>‹#›</a:t>
            </a:fld>
            <a:endParaRPr lang="fr-CH" dirty="0">
              <a:latin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24905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F8103E42-5239-1A40-AD33-3EE7E9DDF5FD}" type="datetimeFigureOut">
              <a:rPr lang="fr-FR" smtClean="0"/>
              <a:pPr/>
              <a:t>2/7/20</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CF50783-AAED-1941-8BCC-9F6140F0A6B1}"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26742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CF50783-AAED-1941-8BCC-9F6140F0A6B1}" type="slidenum">
              <a:rPr lang="fr-FR" smtClean="0"/>
              <a:pPr/>
              <a:t>1</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04361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Diapositive de titr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648" y="6066205"/>
            <a:ext cx="679837" cy="548640"/>
          </a:xfrm>
          <a:prstGeom prst="rect">
            <a:avLst/>
          </a:prstGeom>
        </p:spPr>
      </p:pic>
      <p:sp>
        <p:nvSpPr>
          <p:cNvPr id="12" name="Espace réservé pour une imag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F6F629-51E7-9F40-939D-F50AE3925ADE}"/>
              </a:ext>
            </a:extLst>
          </p:cNvPr>
          <p:cNvSpPr>
            <a:spLocks noGrp="1"/>
          </p:cNvSpPr>
          <p:nvPr>
            <p:ph type="pic" sz="quarter" idx="10"/>
          </p:nvPr>
        </p:nvSpPr>
        <p:spPr>
          <a:xfrm>
            <a:off x="1331914" y="0"/>
            <a:ext cx="7812087" cy="6597651"/>
          </a:xfrm>
        </p:spPr>
        <p:txBody>
          <a:bodyPr/>
          <a:lstStyle/>
          <a:p>
            <a:r>
              <a:rPr lang="fr-FR" dirty="0"/>
              <a:t>Cliquez sur l'icône pour ajouter une image</a:t>
            </a:r>
          </a:p>
        </p:txBody>
      </p:sp>
      <p:sp>
        <p:nvSpPr>
          <p:cNvPr id="2" name="Title 1"/>
          <p:cNvSpPr>
            <a:spLocks noGrp="1"/>
          </p:cNvSpPr>
          <p:nvPr>
            <p:ph type="ctrTitle"/>
          </p:nvPr>
        </p:nvSpPr>
        <p:spPr>
          <a:xfrm>
            <a:off x="6405564" y="1048714"/>
            <a:ext cx="2738437" cy="3117849"/>
          </a:xfrm>
          <a:solidFill>
            <a:schemeClr val="accent1"/>
          </a:solidFill>
        </p:spPr>
        <p:txBody>
          <a:bodyPr lIns="216000" anchor="ctr" anchorCtr="0">
            <a:normAutofit/>
          </a:bodyPr>
          <a:lstStyle>
            <a:lvl1pPr algn="l">
              <a:defRPr sz="3600">
                <a:solidFill>
                  <a:schemeClr val="bg1"/>
                </a:solidFill>
              </a:defRPr>
            </a:lvl1pPr>
          </a:lstStyle>
          <a:p>
            <a:r>
              <a:rPr lang="fr-FR" dirty="0"/>
              <a:t>Modifiez le style du titre</a:t>
            </a:r>
            <a:endParaRPr lang="en-US" dirty="0"/>
          </a:p>
        </p:txBody>
      </p:sp>
      <p:sp>
        <p:nvSpPr>
          <p:cNvPr id="3" name="Subtitle 2"/>
          <p:cNvSpPr>
            <a:spLocks noGrp="1"/>
          </p:cNvSpPr>
          <p:nvPr>
            <p:ph type="subTitle" idx="1"/>
          </p:nvPr>
        </p:nvSpPr>
        <p:spPr>
          <a:xfrm>
            <a:off x="4576763" y="4166563"/>
            <a:ext cx="1828800" cy="2091267"/>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35A482-EC85-1C41-A1E4-7882A0E39FFD}"/>
              </a:ext>
            </a:extLst>
          </p:cNvPr>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648" y="107045"/>
            <a:ext cx="1175301" cy="678207"/>
          </a:xfrm>
          <a:prstGeom prst="rect">
            <a:avLst/>
          </a:prstGeom>
        </p:spPr>
      </p:pic>
      <p:sp>
        <p:nvSpPr>
          <p:cNvPr id="16" name="Espace réservé du text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1960462-6F28-0740-916D-499D3BEDB2BE}"/>
              </a:ext>
            </a:extLst>
          </p:cNvPr>
          <p:cNvSpPr>
            <a:spLocks noGrp="1"/>
          </p:cNvSpPr>
          <p:nvPr>
            <p:ph type="body" sz="quarter" idx="11"/>
          </p:nvPr>
        </p:nvSpPr>
        <p:spPr>
          <a:xfrm>
            <a:off x="6400800" y="6244168"/>
            <a:ext cx="1828800" cy="613833"/>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77880871"/>
      </p:ext>
    </p:extLst>
  </p:cSld>
  <p:clrMapOvr>
    <a:masterClrMapping/>
  </p:clrMapOvr>
  <p:timing>
    <p:tnLst>
      <p:par>
        <p:cTn id="1" dur="indefinite" restart="never" nodeType="tmRoot"/>
      </p:par>
    </p:tnLst>
  </p:timing>
  <p:extLst mod="1">
    <p:ext uri="{DCECCB84-F9BA-43D5-87BE-67443E8EF086}">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1620" userDrawn="1">
          <p15:clr>
            <a:srgbClr val="FBAE40"/>
          </p15:clr>
        </p15:guide>
        <p15:guide id="2" pos="2880" userDrawn="1">
          <p15:clr>
            <a:srgbClr val="FBAE40"/>
          </p15:clr>
        </p15:guide>
        <p15:guide id="3" pos="126" userDrawn="1">
          <p15:clr>
            <a:srgbClr val="FBAE40"/>
          </p15:clr>
        </p15:guide>
        <p15:guide id="5" orient="horz" pos="123" userDrawn="1">
          <p15:clr>
            <a:srgbClr val="FBAE40"/>
          </p15:clr>
        </p15:guide>
        <p15:guide id="6" orient="horz" pos="3117" userDrawn="1">
          <p15:clr>
            <a:srgbClr val="FBAE40"/>
          </p15:clr>
        </p15:guide>
        <p15:guide id="7" pos="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0ED9B2D-C513-AF40-B94F-355C174B8FF0}"/>
              </a:ext>
            </a:extLst>
          </p:cNvPr>
          <p:cNvSpPr>
            <a:spLocks noGrp="1"/>
          </p:cNvSpPr>
          <p:nvPr>
            <p:ph type="pic" sz="quarter" idx="13"/>
          </p:nvPr>
        </p:nvSpPr>
        <p:spPr>
          <a:xfrm>
            <a:off x="904875" y="2084917"/>
            <a:ext cx="3144838" cy="4773083"/>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26567D5-4A83-9E48-B441-CCB2A72BA6D1}"/>
              </a:ext>
            </a:extLst>
          </p:cNvPr>
          <p:cNvSpPr>
            <a:spLocks noGrp="1"/>
          </p:cNvSpPr>
          <p:nvPr>
            <p:ph type="dt" sz="half" idx="14"/>
          </p:nvPr>
        </p:nvSpPr>
        <p:spPr/>
        <p:txBody>
          <a:bodyPr/>
          <a:lstStyle/>
          <a:p>
            <a:r>
              <a:rPr lang="fr-CH"/>
              <a:t>NAME EVENT / NAME PRESENTATION</a:t>
            </a:r>
            <a:endParaRPr lang="fr-FR" dirty="0"/>
          </a:p>
        </p:txBody>
      </p:sp>
      <p:sp>
        <p:nvSpPr>
          <p:cNvPr id="10" name="Espace réservé du pied de pag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830A539-93F1-2541-B9F0-330893BD5190}"/>
              </a:ext>
            </a:extLst>
          </p:cNvPr>
          <p:cNvSpPr>
            <a:spLocks noGrp="1"/>
          </p:cNvSpPr>
          <p:nvPr>
            <p:ph type="ftr" sz="quarter" idx="15"/>
          </p:nvPr>
        </p:nvSpPr>
        <p:spPr/>
        <p:txBody>
          <a:bodyPr/>
          <a:lstStyle/>
          <a:p>
            <a:r>
              <a:rPr lang="fr-FR"/>
              <a:t>Speaker </a:t>
            </a:r>
            <a:endParaRPr lang="fr-FR" dirty="0"/>
          </a:p>
        </p:txBody>
      </p:sp>
      <p:sp>
        <p:nvSpPr>
          <p:cNvPr id="11" name="Espace réservé du numéro de diapositiv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4545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4875" y="2084917"/>
            <a:ext cx="3671466"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4959772" y="2084917"/>
            <a:ext cx="3671466"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34C2B73-67B7-BB4C-AE0F-7D16D8DDD2B2}"/>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9FF6AA9-AC16-D748-B815-56221BFFFB93}"/>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7670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84C64CE-C88F-2044-AD84-19F588F18902}"/>
              </a:ext>
            </a:extLst>
          </p:cNvPr>
          <p:cNvSpPr>
            <a:spLocks noGrp="1"/>
          </p:cNvSpPr>
          <p:nvPr>
            <p:ph type="dt" sz="half" idx="10"/>
          </p:nvPr>
        </p:nvSpPr>
        <p:spPr/>
        <p:txBody>
          <a:bodyPr/>
          <a:lstStyle/>
          <a:p>
            <a:r>
              <a:rPr lang="fr-CH"/>
              <a:t>NAME EVENT / NAME PRESENTATION</a:t>
            </a:r>
            <a:endParaRPr lang="fr-FR" dirty="0"/>
          </a:p>
        </p:txBody>
      </p:sp>
      <p:sp>
        <p:nvSpPr>
          <p:cNvPr id="8" name="Espace réservé du pied de pag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948AF20-C2DF-3542-BB6A-8354A9817325}"/>
              </a:ext>
            </a:extLst>
          </p:cNvPr>
          <p:cNvSpPr>
            <a:spLocks noGrp="1"/>
          </p:cNvSpPr>
          <p:nvPr>
            <p:ph type="ftr" sz="quarter" idx="11"/>
          </p:nvPr>
        </p:nvSpPr>
        <p:spPr/>
        <p:txBody>
          <a:bodyPr/>
          <a:lstStyle/>
          <a:p>
            <a:r>
              <a:rPr lang="fr-FR"/>
              <a:t>Speaker </a:t>
            </a:r>
            <a:endParaRPr lang="fr-FR" dirty="0"/>
          </a:p>
        </p:txBody>
      </p:sp>
      <p:sp>
        <p:nvSpPr>
          <p:cNvPr id="9" name="Espace réservé du numéro de diapositiv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74039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25DAC6D-23F0-6941-BE81-E7A79CA3AFFD}"/>
              </a:ext>
            </a:extLst>
          </p:cNvPr>
          <p:cNvSpPr>
            <a:spLocks noGrp="1"/>
          </p:cNvSpPr>
          <p:nvPr>
            <p:ph type="pic" sz="quarter" idx="13"/>
          </p:nvPr>
        </p:nvSpPr>
        <p:spPr>
          <a:xfrm>
            <a:off x="904876" y="0"/>
            <a:ext cx="8239125" cy="6858000"/>
          </a:xfrm>
        </p:spPr>
        <p:txBody>
          <a:bodyPr/>
          <a:lstStyle/>
          <a:p>
            <a:r>
              <a:rPr lang="fr-FR"/>
              <a:t>Cliquez sur l'icône pour ajouter une image</a:t>
            </a:r>
          </a:p>
        </p:txBody>
      </p:sp>
      <p:sp>
        <p:nvSpPr>
          <p:cNvPr id="2" name="Title 1"/>
          <p:cNvSpPr>
            <a:spLocks noGrp="1"/>
          </p:cNvSpPr>
          <p:nvPr>
            <p:ph type="title"/>
          </p:nvPr>
        </p:nvSpPr>
        <p:spPr>
          <a:xfrm>
            <a:off x="6405564" y="3429001"/>
            <a:ext cx="2738437"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0E5EA1C-63CE-2C4F-B9F4-39FDBC14B9A3}"/>
              </a:ext>
            </a:extLst>
          </p:cNvPr>
          <p:cNvSpPr>
            <a:spLocks noGrp="1"/>
          </p:cNvSpPr>
          <p:nvPr>
            <p:ph type="dt" sz="half" idx="14"/>
          </p:nvPr>
        </p:nvSpPr>
        <p:spPr/>
        <p:txBody>
          <a:bodyPr/>
          <a:lstStyle/>
          <a:p>
            <a:r>
              <a:rPr lang="fr-CH"/>
              <a:t>NAME EVENT / NAME PRESENTATION</a:t>
            </a:r>
            <a:endParaRPr lang="fr-FR" dirty="0"/>
          </a:p>
        </p:txBody>
      </p:sp>
      <p:sp>
        <p:nvSpPr>
          <p:cNvPr id="4" name="Espace réservé du pied de pag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E7A5892-F23D-BD48-84D1-FD279BA16865}"/>
              </a:ext>
            </a:extLst>
          </p:cNvPr>
          <p:cNvSpPr>
            <a:spLocks noGrp="1"/>
          </p:cNvSpPr>
          <p:nvPr>
            <p:ph type="ftr" sz="quarter" idx="15"/>
          </p:nvPr>
        </p:nvSpPr>
        <p:spPr/>
        <p:txBody>
          <a:bodyPr/>
          <a:lstStyle/>
          <a:p>
            <a:r>
              <a:rPr lang="fr-FR"/>
              <a:t>Speaker </a:t>
            </a:r>
            <a:endParaRPr lang="fr-FR" dirty="0"/>
          </a:p>
        </p:txBody>
      </p:sp>
      <p:sp>
        <p:nvSpPr>
          <p:cNvPr id="5" name="Espace réservé du numéro de diapositiv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40948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25DAC6D-23F0-6941-BE81-E7A79CA3AFFD}"/>
              </a:ext>
            </a:extLst>
          </p:cNvPr>
          <p:cNvSpPr>
            <a:spLocks noGrp="1"/>
          </p:cNvSpPr>
          <p:nvPr>
            <p:ph type="pic" sz="quarter" idx="13"/>
          </p:nvPr>
        </p:nvSpPr>
        <p:spPr>
          <a:xfrm>
            <a:off x="904876" y="0"/>
            <a:ext cx="7726363" cy="6858000"/>
          </a:xfrm>
        </p:spPr>
        <p:txBody>
          <a:bodyPr/>
          <a:lstStyle/>
          <a:p>
            <a:r>
              <a:rPr lang="fr-FR"/>
              <a:t>Cliquez sur l'icône pour ajouter une image</a:t>
            </a:r>
          </a:p>
        </p:txBody>
      </p:sp>
      <p:sp>
        <p:nvSpPr>
          <p:cNvPr id="5" name="Espace réservé de la dat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1E6F4EB-CC02-6E4D-9146-CE4A7A789A95}"/>
              </a:ext>
            </a:extLst>
          </p:cNvPr>
          <p:cNvSpPr>
            <a:spLocks noGrp="1"/>
          </p:cNvSpPr>
          <p:nvPr>
            <p:ph type="dt" sz="half" idx="14"/>
          </p:nvPr>
        </p:nvSpPr>
        <p:spPr/>
        <p:txBody>
          <a:bodyPr/>
          <a:lstStyle/>
          <a:p>
            <a:r>
              <a:rPr lang="fr-CH"/>
              <a:t>NAME EVENT / NAME PRESENTATION</a:t>
            </a:r>
            <a:endParaRPr lang="fr-FR" dirty="0"/>
          </a:p>
        </p:txBody>
      </p:sp>
      <p:sp>
        <p:nvSpPr>
          <p:cNvPr id="6" name="Espace réservé du pied de pag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ED4AA2C-29B3-CA42-B7C3-C932911A7586}"/>
              </a:ext>
            </a:extLst>
          </p:cNvPr>
          <p:cNvSpPr>
            <a:spLocks noGrp="1"/>
          </p:cNvSpPr>
          <p:nvPr>
            <p:ph type="ftr" sz="quarter" idx="15"/>
          </p:nvPr>
        </p:nvSpPr>
        <p:spPr/>
        <p:txBody>
          <a:bodyPr/>
          <a:lstStyle/>
          <a:p>
            <a:r>
              <a:rPr lang="fr-FR"/>
              <a:t>Speaker </a:t>
            </a:r>
            <a:endParaRPr lang="fr-FR" dirty="0"/>
          </a:p>
        </p:txBody>
      </p:sp>
      <p:sp>
        <p:nvSpPr>
          <p:cNvPr id="8" name="Espace réservé du numéro de diapositiv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1727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25DAC6D-23F0-6941-BE81-E7A79CA3AFFD}"/>
              </a:ext>
            </a:extLst>
          </p:cNvPr>
          <p:cNvSpPr>
            <a:spLocks noGrp="1"/>
          </p:cNvSpPr>
          <p:nvPr>
            <p:ph type="pic" sz="quarter" idx="13"/>
          </p:nvPr>
        </p:nvSpPr>
        <p:spPr>
          <a:xfrm>
            <a:off x="904876" y="4152899"/>
            <a:ext cx="8239125"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904875" y="2084918"/>
            <a:ext cx="7646988"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7CF3032-2465-874C-B786-95E1B594A5AB}"/>
              </a:ext>
            </a:extLst>
          </p:cNvPr>
          <p:cNvSpPr>
            <a:spLocks noGrp="1"/>
          </p:cNvSpPr>
          <p:nvPr>
            <p:ph type="dt" sz="half" idx="18"/>
          </p:nvPr>
        </p:nvSpPr>
        <p:spPr/>
        <p:txBody>
          <a:bodyPr/>
          <a:lstStyle/>
          <a:p>
            <a:r>
              <a:rPr lang="fr-CH"/>
              <a:t>NAME EVENT / NAME PRESENTATION</a:t>
            </a:r>
            <a:endParaRPr lang="fr-FR" dirty="0"/>
          </a:p>
        </p:txBody>
      </p:sp>
      <p:sp>
        <p:nvSpPr>
          <p:cNvPr id="8" name="Espace réservé du pied de pag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AF73E2A-22D7-894A-9267-185CB4E4B13E}"/>
              </a:ext>
            </a:extLst>
          </p:cNvPr>
          <p:cNvSpPr>
            <a:spLocks noGrp="1"/>
          </p:cNvSpPr>
          <p:nvPr>
            <p:ph type="ftr" sz="quarter" idx="19"/>
          </p:nvPr>
        </p:nvSpPr>
        <p:spPr/>
        <p:txBody>
          <a:bodyPr/>
          <a:lstStyle/>
          <a:p>
            <a:r>
              <a:rPr lang="fr-FR"/>
              <a:t>Speaker </a:t>
            </a:r>
            <a:endParaRPr lang="fr-FR" dirty="0"/>
          </a:p>
        </p:txBody>
      </p:sp>
      <p:sp>
        <p:nvSpPr>
          <p:cNvPr id="9" name="Espace réservé du numéro de diapositiv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31156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D8101AB-8ACE-BB4C-9D61-B4AABFE11591}"/>
              </a:ext>
            </a:extLst>
          </p:cNvPr>
          <p:cNvSpPr>
            <a:spLocks noGrp="1"/>
          </p:cNvSpPr>
          <p:nvPr>
            <p:ph type="dt" sz="half" idx="10"/>
          </p:nvPr>
        </p:nvSpPr>
        <p:spPr/>
        <p:txBody>
          <a:bodyPr/>
          <a:lstStyle/>
          <a:p>
            <a:r>
              <a:rPr lang="fr-CH"/>
              <a:t>NAME EVENT / NAME PRESENTATION</a:t>
            </a:r>
            <a:endParaRPr lang="fr-FR" dirty="0"/>
          </a:p>
        </p:txBody>
      </p:sp>
      <p:sp>
        <p:nvSpPr>
          <p:cNvPr id="6" name="Espace réservé du pied de pag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9CFC1D-0B2A-0A4E-9C0D-682EECA55703}"/>
              </a:ext>
            </a:extLst>
          </p:cNvPr>
          <p:cNvSpPr>
            <a:spLocks noGrp="1"/>
          </p:cNvSpPr>
          <p:nvPr>
            <p:ph type="ftr" sz="quarter" idx="11"/>
          </p:nvPr>
        </p:nvSpPr>
        <p:spPr/>
        <p:txBody>
          <a:bodyPr/>
          <a:lstStyle/>
          <a:p>
            <a:r>
              <a:rPr lang="fr-FR"/>
              <a:t>Speaker </a:t>
            </a:r>
            <a:endParaRPr lang="fr-FR" dirty="0"/>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9484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CF6F629-51E7-9F40-939D-F50AE3925ADE}"/>
              </a:ext>
            </a:extLst>
          </p:cNvPr>
          <p:cNvSpPr>
            <a:spLocks noGrp="1"/>
          </p:cNvSpPr>
          <p:nvPr>
            <p:ph type="pic" sz="quarter" idx="10"/>
          </p:nvPr>
        </p:nvSpPr>
        <p:spPr>
          <a:xfrm>
            <a:off x="1331914" y="613251"/>
            <a:ext cx="7812087" cy="6244749"/>
          </a:xfrm>
        </p:spPr>
        <p:txBody>
          <a:bodyPr/>
          <a:lstStyle/>
          <a:p>
            <a:r>
              <a:rPr lang="fr-FR"/>
              <a:t>Cliquez sur l'icône pour ajouter une image</a:t>
            </a:r>
          </a:p>
        </p:txBody>
      </p:sp>
      <p:sp>
        <p:nvSpPr>
          <p:cNvPr id="2" name="Title 1"/>
          <p:cNvSpPr>
            <a:spLocks noGrp="1"/>
          </p:cNvSpPr>
          <p:nvPr>
            <p:ph type="ctrTitle"/>
          </p:nvPr>
        </p:nvSpPr>
        <p:spPr>
          <a:xfrm>
            <a:off x="6405564" y="1048714"/>
            <a:ext cx="2738437" cy="3117849"/>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4166563"/>
            <a:ext cx="1828800" cy="2091267"/>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7" name="Imag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3A61A89-D1E3-8A40-82D6-9A86AEBFAF36}"/>
              </a:ext>
            </a:extLst>
          </p:cNvPr>
          <p:cNvPicPr>
            <a:picLocks noChangeAspect="1"/>
          </p:cNvPicPr>
          <p:nvPr userDrawn="1"/>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00026" y="6105691"/>
            <a:ext cx="561543" cy="489843"/>
          </a:xfrm>
          <a:prstGeom prst="rect">
            <a:avLst/>
          </a:prstGeom>
        </p:spPr>
      </p:pic>
      <p:sp>
        <p:nvSpPr>
          <p:cNvPr id="8" name="Rectangl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B5BFF46-A721-4641-AD59-B3251C9D9E0D}"/>
              </a:ext>
            </a:extLst>
          </p:cNvPr>
          <p:cNvSpPr/>
          <p:nvPr userDrawn="1"/>
        </p:nvSpPr>
        <p:spPr>
          <a:xfrm rot="16200000">
            <a:off x="82060" y="6131866"/>
            <a:ext cx="6095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endParaRPr>
          </a:p>
        </p:txBody>
      </p:sp>
      <p:pic>
        <p:nvPicPr>
          <p:cNvPr id="9" name="Imag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535A482-EC85-1C41-A1E4-7882A0E39FFD}"/>
              </a:ext>
            </a:extLst>
          </p:cNvPr>
          <p:cNvPicPr>
            <a:picLocks noChangeAspect="1"/>
          </p:cNvPicPr>
          <p:nvPr userDrawn="1"/>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648" y="107045"/>
            <a:ext cx="1175301" cy="678207"/>
          </a:xfrm>
          <a:prstGeom prst="rect">
            <a:avLst/>
          </a:prstGeom>
        </p:spPr>
      </p:pic>
      <p:sp>
        <p:nvSpPr>
          <p:cNvPr id="16" name="Espace réservé du text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1960462-6F28-0740-916D-499D3BEDB2BE}"/>
              </a:ext>
            </a:extLst>
          </p:cNvPr>
          <p:cNvSpPr>
            <a:spLocks noGrp="1"/>
          </p:cNvSpPr>
          <p:nvPr>
            <p:ph type="body" sz="quarter" idx="11"/>
          </p:nvPr>
        </p:nvSpPr>
        <p:spPr>
          <a:xfrm>
            <a:off x="6400800" y="6244168"/>
            <a:ext cx="1828800" cy="613833"/>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03892250"/>
      </p:ext>
    </p:extLst>
  </p:cSld>
  <p:clrMapOvr>
    <a:masterClrMapping/>
  </p:clrMapOvr>
  <p:timing>
    <p:tnLst>
      <p:par>
        <p:cTn id="1" dur="indefinite" restart="never" nodeType="tmRoot"/>
      </p:par>
    </p:tnLst>
  </p:timing>
  <p:extLst mod="1">
    <p:ext uri="{DCECCB84-F9BA-43D5-87BE-67443E8EF086}">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9F6C81-AE59-DE44-BF60-E773080CD91C}"/>
              </a:ext>
            </a:extLst>
          </p:cNvPr>
          <p:cNvSpPr/>
          <p:nvPr userDrawn="1"/>
        </p:nvSpPr>
        <p:spPr>
          <a:xfrm>
            <a:off x="4572000" y="0"/>
            <a:ext cx="457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88864257"/>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9F6C81-AE59-DE44-BF60-E773080CD91C}"/>
              </a:ext>
            </a:extLst>
          </p:cNvPr>
          <p:cNvSpPr/>
          <p:nvPr userDrawn="1"/>
        </p:nvSpPr>
        <p:spPr>
          <a:xfrm>
            <a:off x="457200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6817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9F6C81-AE59-DE44-BF60-E773080CD91C}"/>
              </a:ext>
            </a:extLst>
          </p:cNvPr>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1037168"/>
            <a:ext cx="4058920" cy="2391833"/>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3429000"/>
            <a:ext cx="4058920" cy="287534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58F136D-3292-C745-91DE-A21191C16FE7}"/>
              </a:ext>
            </a:extLst>
          </p:cNvPr>
          <p:cNvSpPr>
            <a:spLocks noGrp="1"/>
          </p:cNvSpPr>
          <p:nvPr>
            <p:ph type="pic" sz="quarter" idx="13"/>
          </p:nvPr>
        </p:nvSpPr>
        <p:spPr>
          <a:xfrm>
            <a:off x="904876" y="0"/>
            <a:ext cx="3667125"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NAME EVENT / NAME PRESENTATION</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222960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31A8490-33AC-9443-A9FC-9A5E9322967C}"/>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875139C-6471-774D-89EF-2B93FAD2CB2A}"/>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69627997"/>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6" y="2084917"/>
            <a:ext cx="4581525"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0ED9B2D-C513-AF40-B94F-355C174B8FF0}"/>
              </a:ext>
            </a:extLst>
          </p:cNvPr>
          <p:cNvSpPr>
            <a:spLocks noGrp="1"/>
          </p:cNvSpPr>
          <p:nvPr>
            <p:ph type="pic" sz="quarter" idx="13"/>
          </p:nvPr>
        </p:nvSpPr>
        <p:spPr>
          <a:xfrm>
            <a:off x="5486400" y="0"/>
            <a:ext cx="3144838" cy="6858000"/>
          </a:xfrm>
        </p:spPr>
        <p:txBody>
          <a:bodyPr/>
          <a:lstStyle/>
          <a:p>
            <a:r>
              <a:rPr lang="fr-FR"/>
              <a:t>Cliquez sur l'icône pour ajouter une image</a:t>
            </a:r>
          </a:p>
        </p:txBody>
      </p:sp>
      <p:sp>
        <p:nvSpPr>
          <p:cNvPr id="5" name="Tit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633A2CC-2D27-AE47-AE09-87A5F61228B8}"/>
              </a:ext>
            </a:extLst>
          </p:cNvPr>
          <p:cNvSpPr>
            <a:spLocks noGrp="1"/>
          </p:cNvSpPr>
          <p:nvPr>
            <p:ph type="dt" sz="half" idx="14"/>
          </p:nvPr>
        </p:nvSpPr>
        <p:spPr/>
        <p:txBody>
          <a:bodyPr/>
          <a:lstStyle/>
          <a:p>
            <a:r>
              <a:rPr lang="fr-CH"/>
              <a:t>NAME EVENT / NAME PRESENTATION</a:t>
            </a:r>
            <a:endParaRPr lang="fr-FR" dirty="0"/>
          </a:p>
        </p:txBody>
      </p:sp>
      <p:sp>
        <p:nvSpPr>
          <p:cNvPr id="11" name="Espace réservé du pied de pag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ABC000E-4E22-1A40-9D3F-FE2F141E5CA4}"/>
              </a:ext>
            </a:extLst>
          </p:cNvPr>
          <p:cNvSpPr>
            <a:spLocks noGrp="1"/>
          </p:cNvSpPr>
          <p:nvPr>
            <p:ph type="ftr" sz="quarter" idx="15"/>
          </p:nvPr>
        </p:nvSpPr>
        <p:spPr/>
        <p:txBody>
          <a:bodyPr/>
          <a:lstStyle/>
          <a:p>
            <a:r>
              <a:rPr lang="fr-FR"/>
              <a:t>Speaker </a:t>
            </a:r>
            <a:endParaRPr lang="fr-FR" dirty="0"/>
          </a:p>
        </p:txBody>
      </p:sp>
      <p:sp>
        <p:nvSpPr>
          <p:cNvPr id="12" name="Espace réservé du numéro de diapositive 1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4318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0ED9B2D-C513-AF40-B94F-355C174B8FF0}"/>
              </a:ext>
            </a:extLst>
          </p:cNvPr>
          <p:cNvSpPr>
            <a:spLocks noGrp="1"/>
          </p:cNvSpPr>
          <p:nvPr>
            <p:ph type="pic" sz="quarter" idx="13"/>
          </p:nvPr>
        </p:nvSpPr>
        <p:spPr>
          <a:xfrm>
            <a:off x="904875" y="0"/>
            <a:ext cx="3144838" cy="6858000"/>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C7B5EC-066E-EC4A-B320-77DF64E6E0F0}"/>
              </a:ext>
            </a:extLst>
          </p:cNvPr>
          <p:cNvSpPr>
            <a:spLocks noGrp="1"/>
          </p:cNvSpPr>
          <p:nvPr>
            <p:ph type="title"/>
          </p:nvPr>
        </p:nvSpPr>
        <p:spPr>
          <a:xfrm>
            <a:off x="904876" y="174710"/>
            <a:ext cx="3144520" cy="1430337"/>
          </a:xfrm>
        </p:spPr>
        <p:txBody>
          <a:bodyPr/>
          <a:lstStyle/>
          <a:p>
            <a:r>
              <a:rPr lang="fr-FR" dirty="0"/>
              <a:t>Modifiez le style du titre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989589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0ED9B2D-C513-AF40-B94F-355C174B8FF0}"/>
              </a:ext>
            </a:extLst>
          </p:cNvPr>
          <p:cNvSpPr>
            <a:spLocks noGrp="1"/>
          </p:cNvSpPr>
          <p:nvPr>
            <p:ph type="pic" sz="quarter" idx="13"/>
          </p:nvPr>
        </p:nvSpPr>
        <p:spPr>
          <a:xfrm>
            <a:off x="904875" y="0"/>
            <a:ext cx="3144838" cy="6858000"/>
          </a:xfrm>
        </p:spPr>
        <p:txBody>
          <a:bodyPr/>
          <a:lstStyle/>
          <a:p>
            <a:r>
              <a:rPr lang="fr-FR"/>
              <a:t>Cliquez sur l'icône pour ajouter une image</a:t>
            </a:r>
          </a:p>
        </p:txBody>
      </p:sp>
      <p:sp>
        <p:nvSpPr>
          <p:cNvPr id="3" name="Content Placeholder 2"/>
          <p:cNvSpPr>
            <a:spLocks noGrp="1"/>
          </p:cNvSpPr>
          <p:nvPr>
            <p:ph idx="1"/>
          </p:nvPr>
        </p:nvSpPr>
        <p:spPr>
          <a:xfrm>
            <a:off x="4049396" y="2084917"/>
            <a:ext cx="4581525"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FC7B5EC-066E-EC4A-B320-77DF64E6E0F0}"/>
              </a:ext>
            </a:extLst>
          </p:cNvPr>
          <p:cNvSpPr>
            <a:spLocks noGrp="1"/>
          </p:cNvSpPr>
          <p:nvPr>
            <p:ph type="title"/>
          </p:nvPr>
        </p:nvSpPr>
        <p:spPr>
          <a:xfrm>
            <a:off x="4049395" y="174710"/>
            <a:ext cx="3144520" cy="1430337"/>
          </a:xfrm>
        </p:spPr>
        <p:txBody>
          <a:bodyPr/>
          <a:lstStyle/>
          <a:p>
            <a:r>
              <a:rPr lang="fr-FR" dirty="0"/>
              <a:t>Modifiez le style du titre</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314277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6" y="174710"/>
            <a:ext cx="3667125"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904876" y="2084917"/>
            <a:ext cx="7726363"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778255" y="3856523"/>
            <a:ext cx="4454736" cy="911524"/>
          </a:xfrm>
          <a:prstGeom prst="rect">
            <a:avLst/>
          </a:prstGeom>
        </p:spPr>
        <p:txBody>
          <a:bodyPr vert="horz" lIns="91440" tIns="45720" rIns="91440" bIns="45720" rtlCol="0" anchor="ctr"/>
          <a:lstStyle>
            <a:lvl1pPr algn="l">
              <a:defRPr sz="700">
                <a:solidFill>
                  <a:schemeClr val="accent1"/>
                </a:solidFill>
                <a:latin typeface="Arial" panose="020B0604020202020204" pitchFamily="34" charset="0"/>
              </a:defRPr>
            </a:lvl1pPr>
          </a:lstStyle>
          <a:p>
            <a:r>
              <a:rPr lang="fr-CH"/>
              <a:t>NAME EVENT / NAME PRESENTATION</a:t>
            </a:r>
            <a:endParaRPr lang="fr-FR" dirty="0"/>
          </a:p>
        </p:txBody>
      </p:sp>
      <p:sp>
        <p:nvSpPr>
          <p:cNvPr id="5" name="Footer Placeholder 4"/>
          <p:cNvSpPr>
            <a:spLocks noGrp="1"/>
          </p:cNvSpPr>
          <p:nvPr>
            <p:ph type="ftr" sz="quarter" idx="3"/>
          </p:nvPr>
        </p:nvSpPr>
        <p:spPr>
          <a:xfrm rot="16200000">
            <a:off x="6525446" y="2584212"/>
            <a:ext cx="4724347" cy="512762"/>
          </a:xfrm>
          <a:prstGeom prst="rect">
            <a:avLst/>
          </a:prstGeom>
        </p:spPr>
        <p:txBody>
          <a:bodyPr vert="horz" lIns="91440" tIns="45720" rIns="91440" bIns="45720" rtlCol="0" anchor="ctr"/>
          <a:lstStyle>
            <a:lvl1pPr algn="r">
              <a:defRPr sz="700">
                <a:solidFill>
                  <a:schemeClr val="tx1"/>
                </a:solidFill>
                <a:latin typeface="Arial" panose="020B0604020202020204" pitchFamily="34" charset="0"/>
              </a:defRPr>
            </a:lvl1pPr>
          </a:lstStyle>
          <a:p>
            <a:r>
              <a:rPr lang="fr-FR" dirty="0"/>
              <a:t>Speaker </a:t>
            </a:r>
          </a:p>
        </p:txBody>
      </p:sp>
      <p:sp>
        <p:nvSpPr>
          <p:cNvPr id="6" name="Slide Number Placeholder 5"/>
          <p:cNvSpPr>
            <a:spLocks noGrp="1"/>
          </p:cNvSpPr>
          <p:nvPr>
            <p:ph type="sldNum" sz="quarter" idx="4"/>
          </p:nvPr>
        </p:nvSpPr>
        <p:spPr>
          <a:xfrm>
            <a:off x="8631238" y="260351"/>
            <a:ext cx="512762" cy="218069"/>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17E6E68-87EB-C34E-85D5-C26372DFEC99}"/>
              </a:ext>
            </a:extLst>
          </p:cNvPr>
          <p:cNvPicPr>
            <a:picLocks noChangeAspect="1"/>
          </p:cNvPicPr>
          <p:nvPr userDrawn="1"/>
        </p:nvPicPr>
        <p:blipFill>
          <a:blip r:embed="rId18"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30273" y="176445"/>
            <a:ext cx="653952" cy="377363"/>
          </a:xfrm>
          <a:prstGeom prst="rect">
            <a:avLst/>
          </a:prstGeom>
        </p:spPr>
      </p:pic>
      <p:sp>
        <p:nvSpPr>
          <p:cNvPr id="14" name="Rectangle 1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5D7A1C0-94CD-D94F-A99F-21847E542637}"/>
              </a:ext>
            </a:extLst>
          </p:cNvPr>
          <p:cNvSpPr/>
          <p:nvPr userDrawn="1"/>
        </p:nvSpPr>
        <p:spPr>
          <a:xfrm rot="16200000">
            <a:off x="422384" y="6540242"/>
            <a:ext cx="6095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9486836"/>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63" r:id="rId3"/>
    <p:sldLayoutId id="2147483681" r:id="rId4"/>
    <p:sldLayoutId id="2147483673" r:id="rId5"/>
    <p:sldLayoutId id="2147483662" r:id="rId6"/>
    <p:sldLayoutId id="2147483674" r:id="rId7"/>
    <p:sldLayoutId id="2147483675" r:id="rId8"/>
    <p:sldLayoutId id="2147483682" r:id="rId9"/>
    <p:sldLayoutId id="2147483676" r:id="rId10"/>
    <p:sldLayoutId id="2147483664" r:id="rId11"/>
    <p:sldLayoutId id="2147483666" r:id="rId12"/>
    <p:sldLayoutId id="2147483677" r:id="rId13"/>
    <p:sldLayoutId id="2147483678" r:id="rId14"/>
    <p:sldLayoutId id="2147483679" r:id="rId15"/>
    <p:sldLayoutId id="2147483667" r:id="rId16"/>
  </p:sldLayoutIdLst>
  <p:timing>
    <p:tnLst>
      <p:par>
        <p:cTn id="1" dur="indefinite" restart="never" nodeType="tmRoot"/>
      </p:par>
    </p:tnLst>
  </p:timing>
  <p:hf hdr="0"/>
  <p:txStyles>
    <p:title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1620" userDrawn="1">
          <p15:clr>
            <a:srgbClr val="F26B43"/>
          </p15:clr>
        </p15:guide>
        <p15:guide id="2" pos="126" userDrawn="1">
          <p15:clr>
            <a:srgbClr val="F26B43"/>
          </p15:clr>
        </p15:guide>
        <p15:guide id="3" pos="5602" userDrawn="1">
          <p15:clr>
            <a:srgbClr val="F26B43"/>
          </p15:clr>
        </p15:guide>
        <p15:guide id="4" pos="2880" userDrawn="1">
          <p15:clr>
            <a:srgbClr val="F26B43"/>
          </p15:clr>
        </p15:guide>
        <p15:guide id="5" orient="horz" pos="123" userDrawn="1">
          <p15:clr>
            <a:srgbClr val="F26B43"/>
          </p15:clr>
        </p15:guide>
        <p15:guide id="6" orient="horz" pos="3117" userDrawn="1">
          <p15:clr>
            <a:srgbClr val="F26B43"/>
          </p15:clr>
        </p15:guide>
        <p15:guide id="7" pos="570" userDrawn="1">
          <p15:clr>
            <a:srgbClr val="F26B43"/>
          </p15:clr>
        </p15:guide>
        <p15:guide id="8" pos="1155" userDrawn="1">
          <p15:clr>
            <a:srgbClr val="F26B43"/>
          </p15:clr>
        </p15:guide>
        <p15:guide id="9" pos="1728" userDrawn="1">
          <p15:clr>
            <a:srgbClr val="F26B43"/>
          </p15:clr>
        </p15:guide>
        <p15:guide id="10" pos="2304" userDrawn="1">
          <p15:clr>
            <a:srgbClr val="F26B43"/>
          </p15:clr>
        </p15:guide>
        <p15:guide id="11" pos="3456" userDrawn="1">
          <p15:clr>
            <a:srgbClr val="F26B43"/>
          </p15:clr>
        </p15:guide>
        <p15:guide id="12" pos="4035" userDrawn="1">
          <p15:clr>
            <a:srgbClr val="F26B43"/>
          </p15:clr>
        </p15:guide>
        <p15:guide id="13" pos="4608" userDrawn="1">
          <p15:clr>
            <a:srgbClr val="F26B43"/>
          </p15:clr>
        </p15:guide>
        <p15:guide id="14" pos="5180" userDrawn="1">
          <p15:clr>
            <a:srgbClr val="F26B43"/>
          </p15:clr>
        </p15:guide>
        <p15:guide id="15" orient="horz" pos="490" userDrawn="1">
          <p15:clr>
            <a:srgbClr val="F26B43"/>
          </p15:clr>
        </p15:guide>
        <p15:guide id="16" orient="horz" pos="985" userDrawn="1">
          <p15:clr>
            <a:srgbClr val="F26B43"/>
          </p15:clr>
        </p15:guide>
        <p15:guide id="17" orient="horz" pos="1475" userDrawn="1">
          <p15:clr>
            <a:srgbClr val="F26B43"/>
          </p15:clr>
        </p15:guide>
        <p15:guide id="18" orient="horz" pos="1962" userDrawn="1">
          <p15:clr>
            <a:srgbClr val="F26B43"/>
          </p15:clr>
        </p15:guide>
        <p15:guide id="19" orient="horz" pos="2458" userDrawn="1">
          <p15:clr>
            <a:srgbClr val="F26B43"/>
          </p15:clr>
        </p15:guide>
        <p15:guide id="20" orient="horz" pos="2950" userDrawn="1">
          <p15:clr>
            <a:srgbClr val="F26B43"/>
          </p15:clr>
        </p15:guide>
        <p15:guide id="21" pos="5437" userDrawn="1">
          <p15:clr>
            <a:srgbClr val="F26B43"/>
          </p15:clr>
        </p15:guide>
        <p15:guide id="22" orient="horz" userDrawn="1">
          <p15:clr>
            <a:srgbClr val="F26B43"/>
          </p15:clr>
        </p15:guide>
        <p15:guide id="23" pos="5760" userDrawn="1">
          <p15:clr>
            <a:srgbClr val="F26B43"/>
          </p15:clr>
        </p15:guide>
        <p15:guide id="24" orient="horz" pos="3240" userDrawn="1">
          <p15:clr>
            <a:srgbClr val="F26B43"/>
          </p15:clr>
        </p15:guide>
        <p15:guide id="2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 Id="rId3"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oleObject" Target="Macintosh%20HD:Users:PierluigiBruzzone:Desktop:BruzzoneSept19:Conferences:SOFT:SOFT2018:ACloss:ACloss.docx!OLE_LINK3" TargetMode="External"/><Relationship Id="rId5" Type="http://schemas.openxmlformats.org/officeDocument/2006/relationships/oleObject" Target="Macintosh%20HD:Users:PierluigiBruzzone:Desktop:BruzzoneSept19:Conferences:SOFT:SOFT2018:ACloss:ACloss.docx!OLE_LINK6" TargetMode="External"/><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df"/><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df"/><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9" name="Tit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AF2DA65-CF00-774A-9D7C-EEFA627B218F}"/>
              </a:ext>
            </a:extLst>
          </p:cNvPr>
          <p:cNvSpPr>
            <a:spLocks noGrp="1"/>
          </p:cNvSpPr>
          <p:nvPr>
            <p:ph type="ctrTitle"/>
          </p:nvPr>
        </p:nvSpPr>
        <p:spPr>
          <a:xfrm>
            <a:off x="4324866" y="762616"/>
            <a:ext cx="4632183" cy="3117849"/>
          </a:xfrm>
        </p:spPr>
        <p:txBody>
          <a:bodyPr>
            <a:normAutofit/>
          </a:bodyPr>
          <a:lstStyle/>
          <a:p>
            <a:pPr algn="ctr"/>
            <a:r>
              <a:rPr lang="en-US" sz="2800" dirty="0" smtClean="0"/>
              <a:t>MAG – 4.2- T011- D001 RW2 with cabled stabilizer </a:t>
            </a:r>
            <a:endParaRPr lang="fr-FR" sz="2800" dirty="0"/>
          </a:p>
        </p:txBody>
      </p:sp>
      <p:sp>
        <p:nvSpPr>
          <p:cNvPr id="10" name="Sous-titre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F4A7CFE-65FA-E249-9125-D938BCA44079}"/>
              </a:ext>
            </a:extLst>
          </p:cNvPr>
          <p:cNvSpPr>
            <a:spLocks noGrp="1"/>
          </p:cNvSpPr>
          <p:nvPr>
            <p:ph type="subTitle" idx="1"/>
          </p:nvPr>
        </p:nvSpPr>
        <p:spPr>
          <a:xfrm>
            <a:off x="2939231" y="3880465"/>
            <a:ext cx="1385635" cy="1582897"/>
          </a:xfrm>
        </p:spPr>
        <p:txBody>
          <a:bodyPr lIns="90000">
            <a:normAutofit/>
          </a:bodyPr>
          <a:lstStyle/>
          <a:p>
            <a:r>
              <a:rPr lang="fr-FR" sz="1400" b="1" dirty="0" smtClean="0"/>
              <a:t>P. Bruzzone</a:t>
            </a:r>
            <a:endParaRPr lang="fr-FR" sz="1200" dirty="0"/>
          </a:p>
        </p:txBody>
      </p:sp>
      <p:sp>
        <p:nvSpPr>
          <p:cNvPr id="11" name="Espace réservé du text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AE5AA54-9807-4542-B338-330D2FC673A2}"/>
              </a:ext>
            </a:extLst>
          </p:cNvPr>
          <p:cNvSpPr>
            <a:spLocks noGrp="1"/>
          </p:cNvSpPr>
          <p:nvPr>
            <p:ph type="body" sz="quarter" idx="11"/>
          </p:nvPr>
        </p:nvSpPr>
        <p:spPr>
          <a:xfrm>
            <a:off x="6113206" y="5463362"/>
            <a:ext cx="1651820" cy="1394639"/>
          </a:xfrm>
        </p:spPr>
        <p:txBody>
          <a:bodyPr lIns="90000"/>
          <a:lstStyle/>
          <a:p>
            <a:r>
              <a:rPr lang="en-GB" b="1" dirty="0" smtClean="0"/>
              <a:t>February</a:t>
            </a:r>
            <a:r>
              <a:rPr lang="fr-FR" b="1" dirty="0" smtClean="0"/>
              <a:t> 13</a:t>
            </a:r>
            <a:r>
              <a:rPr lang="fr-FR" b="1" baseline="30000" dirty="0" smtClean="0"/>
              <a:t>th</a:t>
            </a:r>
            <a:r>
              <a:rPr lang="fr-FR" b="1" dirty="0" smtClean="0"/>
              <a:t>, 2020</a:t>
            </a:r>
            <a:endParaRPr lang="fr-FR" sz="11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0171528"/>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Cable at SPC</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10</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448831" y="977593"/>
            <a:ext cx="7906982" cy="2183597"/>
          </a:xfrm>
        </p:spPr>
        <p:txBody>
          <a:bodyPr>
            <a:normAutofit/>
          </a:bodyPr>
          <a:lstStyle/>
          <a:p>
            <a:pPr>
              <a:lnSpc>
                <a:spcPct val="100000"/>
              </a:lnSpc>
              <a:spcBef>
                <a:spcPts val="600"/>
              </a:spcBef>
              <a:spcAft>
                <a:spcPts val="600"/>
              </a:spcAft>
            </a:pPr>
            <a:r>
              <a:rPr lang="en-US" b="1" dirty="0" smtClean="0"/>
              <a:t>The cable was cut in three units and annealed in the SPC furnace.</a:t>
            </a:r>
          </a:p>
          <a:p>
            <a:pPr>
              <a:lnSpc>
                <a:spcPct val="100000"/>
              </a:lnSpc>
              <a:spcBef>
                <a:spcPts val="600"/>
              </a:spcBef>
              <a:spcAft>
                <a:spcPts val="600"/>
              </a:spcAft>
            </a:pPr>
            <a:r>
              <a:rPr lang="en-US" b="1" dirty="0" smtClean="0"/>
              <a:t>The cable dimension was ok, but the lack of rounded edges called for new machined steel jacket.</a:t>
            </a:r>
          </a:p>
          <a:p>
            <a:pPr>
              <a:lnSpc>
                <a:spcPct val="100000"/>
              </a:lnSpc>
              <a:spcBef>
                <a:spcPts val="600"/>
              </a:spcBef>
              <a:spcAft>
                <a:spcPts val="600"/>
              </a:spcAft>
            </a:pPr>
            <a:r>
              <a:rPr lang="en-US" b="1" dirty="0" smtClean="0"/>
              <a:t>The RRR measurement of the cable (transverse direction) turned out to be difficult. A suitable holder is being prepared, test expected in March 2020</a:t>
            </a:r>
          </a:p>
          <a:p>
            <a:pPr>
              <a:lnSpc>
                <a:spcPct val="100000"/>
              </a:lnSpc>
              <a:spcBef>
                <a:spcPts val="600"/>
              </a:spcBef>
              <a:spcAft>
                <a:spcPts val="600"/>
              </a:spcAft>
            </a:pPr>
            <a:endParaRPr lang="en-US" b="1" dirty="0" smtClean="0"/>
          </a:p>
          <a:p>
            <a:pPr>
              <a:lnSpc>
                <a:spcPct val="100000"/>
              </a:lnSpc>
              <a:spcBef>
                <a:spcPts val="600"/>
              </a:spcBef>
              <a:spcAft>
                <a:spcPts val="600"/>
              </a:spcAft>
              <a:buNone/>
            </a:pPr>
            <a:endParaRPr lang="en-US" b="1" dirty="0" smtClean="0"/>
          </a:p>
        </p:txBody>
      </p:sp>
      <p:sp>
        <p:nvSpPr>
          <p:cNvPr id="5" name="TextBox 4"/>
          <p:cNvSpPr txBox="1"/>
          <p:nvPr/>
        </p:nvSpPr>
        <p:spPr>
          <a:xfrm>
            <a:off x="8111417" y="5959051"/>
            <a:ext cx="589760" cy="300082"/>
          </a:xfrm>
          <a:prstGeom prst="rect">
            <a:avLst/>
          </a:prstGeom>
          <a:noFill/>
        </p:spPr>
        <p:txBody>
          <a:bodyPr wrap="square" rtlCol="0">
            <a:spAutoFit/>
          </a:bodyPr>
          <a:lstStyle/>
          <a:p>
            <a:r>
              <a:rPr lang="en-US" dirty="0" smtClean="0"/>
              <a:t>B - 4</a:t>
            </a:r>
            <a:endParaRPr lang="en-US" dirty="0"/>
          </a:p>
        </p:txBody>
      </p:sp>
      <p:pic>
        <p:nvPicPr>
          <p:cNvPr id="6" name="Picture 5" descr="IMG_3468.JPG"/>
          <p:cNvPicPr>
            <a:picLocks noChangeAspect="1"/>
          </p:cNvPicPr>
          <p:nvPr/>
        </p:nvPicPr>
        <p:blipFill>
          <a:blip r:embed="rId2"/>
          <a:srcRect l="13336" r="18815"/>
          <a:stretch>
            <a:fillRect/>
          </a:stretch>
        </p:blipFill>
        <p:spPr>
          <a:xfrm>
            <a:off x="786902" y="3163133"/>
            <a:ext cx="3150916" cy="3096000"/>
          </a:xfrm>
          <a:prstGeom prst="rect">
            <a:avLst/>
          </a:prstGeom>
        </p:spPr>
      </p:pic>
      <p:pic>
        <p:nvPicPr>
          <p:cNvPr id="8" name="Picture 7" descr="IMG_3481.JPG"/>
          <p:cNvPicPr>
            <a:picLocks noChangeAspect="1"/>
          </p:cNvPicPr>
          <p:nvPr/>
        </p:nvPicPr>
        <p:blipFill>
          <a:blip r:embed="rId3"/>
          <a:srcRect l="23190" t="13318" r="15743" b="20006"/>
          <a:stretch>
            <a:fillRect/>
          </a:stretch>
        </p:blipFill>
        <p:spPr>
          <a:xfrm>
            <a:off x="4511417" y="3338615"/>
            <a:ext cx="3600000" cy="262043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New RW2 assembly with cabled stabilizer</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11</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475429" y="1023274"/>
            <a:ext cx="8037025" cy="2485097"/>
          </a:xfrm>
        </p:spPr>
        <p:txBody>
          <a:bodyPr>
            <a:normAutofit/>
          </a:bodyPr>
          <a:lstStyle/>
          <a:p>
            <a:pPr>
              <a:lnSpc>
                <a:spcPct val="100000"/>
              </a:lnSpc>
              <a:spcBef>
                <a:spcPts val="600"/>
              </a:spcBef>
              <a:spcAft>
                <a:spcPts val="600"/>
              </a:spcAft>
            </a:pPr>
            <a:r>
              <a:rPr lang="en-US" b="1" dirty="0" smtClean="0"/>
              <a:t>A new sample of RW2 conductor (baseline 2015) is assembled in October 2019, RW2rutstab.</a:t>
            </a:r>
          </a:p>
          <a:p>
            <a:pPr>
              <a:lnSpc>
                <a:spcPct val="100000"/>
              </a:lnSpc>
              <a:spcBef>
                <a:spcPts val="600"/>
              </a:spcBef>
              <a:spcAft>
                <a:spcPts val="600"/>
              </a:spcAft>
            </a:pPr>
            <a:r>
              <a:rPr lang="en-US" b="1" dirty="0" smtClean="0"/>
              <a:t> The flat cable is recovered from a former RW2 assembly, RW2brass,  tested in 2017, which used a  brass profile as stabilizer.</a:t>
            </a:r>
          </a:p>
          <a:p>
            <a:pPr>
              <a:lnSpc>
                <a:spcPct val="100000"/>
              </a:lnSpc>
              <a:spcBef>
                <a:spcPts val="600"/>
              </a:spcBef>
              <a:spcAft>
                <a:spcPts val="600"/>
              </a:spcAft>
            </a:pPr>
            <a:r>
              <a:rPr lang="en-US" b="1" dirty="0" smtClean="0"/>
              <a:t>The termination of RW2brass are unsoldered and the jacket is milled at the corners to extract the cable. </a:t>
            </a:r>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C - 1</a:t>
            </a:r>
            <a:endParaRPr lang="en-US" dirty="0"/>
          </a:p>
        </p:txBody>
      </p:sp>
      <p:pic>
        <p:nvPicPr>
          <p:cNvPr id="6" name="Picture 5" descr="CRPP_FOTOS:DEMO RW2:18 Leiter mit Ms zerlegen:IMG_3276.JPG"/>
          <p:cNvPicPr/>
          <p:nvPr/>
        </p:nvPicPr>
        <p:blipFill>
          <a:blip r:embed="rId2" cstate="screen">
            <a:extLst>
              <a:ext uri="{28A0092B-C50C-407E-A947-70E740481C1C}">
                <a14:useLocalDpi xmlns:mv="urn:schemas-microsoft-com:mac:vml" xmlns:p="http://schemas.openxmlformats.org/presentationml/2006/main" xmlns="" xmlns:wpc="http://schemas.microsoft.com/office/word/2010/wordprocessingCanvas" xmlns:cx="http://schemas.microsoft.com/office/drawing/2014/chartex" xmlns:cx1="http://schemas.microsoft.com/office/drawing/2015/9/8/chartex"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lc="http://schemas.openxmlformats.org/drawingml/2006/lockedCanvas"/>
              </a:ext>
            </a:extLst>
          </a:blip>
          <a:srcRect r="19307"/>
          <a:stretch>
            <a:fillRect/>
          </a:stretch>
        </p:blipFill>
        <p:spPr bwMode="auto">
          <a:xfrm>
            <a:off x="719920" y="3508371"/>
            <a:ext cx="3483168" cy="2286623"/>
          </a:xfrm>
          <a:prstGeom prst="rect">
            <a:avLst/>
          </a:prstGeom>
          <a:noFill/>
          <a:ln w="9525">
            <a:noFill/>
            <a:miter lim="800000"/>
            <a:headEnd/>
            <a:tailEnd/>
          </a:ln>
        </p:spPr>
      </p:pic>
      <p:pic>
        <p:nvPicPr>
          <p:cNvPr id="8" name="Picture 7" descr="CRPP_FOTOS:DEMO RW2:18 Leiter mit Ms zerlegen:IMG_3308.JPG"/>
          <p:cNvPicPr/>
          <p:nvPr/>
        </p:nvPicPr>
        <p:blipFill>
          <a:blip r:embed="rId3" cstate="screen">
            <a:extLst>
              <a:ext uri="{28A0092B-C50C-407E-A947-70E740481C1C}">
                <a14:useLocalDpi xmlns:mv="urn:schemas-microsoft-com:mac:vml" xmlns:p="http://schemas.openxmlformats.org/presentationml/2006/main" xmlns="" xmlns:wpc="http://schemas.microsoft.com/office/word/2010/wordprocessingCanvas" xmlns:cx="http://schemas.microsoft.com/office/drawing/2014/chartex" xmlns:cx1="http://schemas.microsoft.com/office/drawing/2015/9/8/chartex"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lc="http://schemas.openxmlformats.org/drawingml/2006/lockedCanvas"/>
              </a:ext>
            </a:extLst>
          </a:blip>
          <a:srcRect l="5550" r="6947"/>
          <a:stretch>
            <a:fillRect/>
          </a:stretch>
        </p:blipFill>
        <p:spPr bwMode="auto">
          <a:xfrm>
            <a:off x="4577711" y="3500368"/>
            <a:ext cx="3755367" cy="2294626"/>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4" y="174711"/>
            <a:ext cx="7949021" cy="653427"/>
          </a:xfrm>
        </p:spPr>
        <p:txBody>
          <a:bodyPr>
            <a:noAutofit/>
          </a:bodyPr>
          <a:lstStyle/>
          <a:p>
            <a:pPr>
              <a:lnSpc>
                <a:spcPct val="100000"/>
              </a:lnSpc>
              <a:spcBef>
                <a:spcPts val="600"/>
              </a:spcBef>
              <a:spcAft>
                <a:spcPts val="1200"/>
              </a:spcAft>
            </a:pPr>
            <a:r>
              <a:rPr lang="en-US" sz="2400" dirty="0" smtClean="0"/>
              <a:t>The RW2rutstab assembly with cabled stabilizer</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12</a:t>
            </a:fld>
            <a:endParaRPr lang="fr-FR" dirty="0"/>
          </a:p>
        </p:txBody>
      </p:sp>
      <p:sp>
        <p:nvSpPr>
          <p:cNvPr id="9" name="TextBox 8"/>
          <p:cNvSpPr txBox="1"/>
          <p:nvPr/>
        </p:nvSpPr>
        <p:spPr>
          <a:xfrm>
            <a:off x="8150327" y="5959052"/>
            <a:ext cx="550850" cy="300082"/>
          </a:xfrm>
          <a:prstGeom prst="rect">
            <a:avLst/>
          </a:prstGeom>
          <a:noFill/>
        </p:spPr>
        <p:txBody>
          <a:bodyPr wrap="square" rtlCol="0">
            <a:spAutoFit/>
          </a:bodyPr>
          <a:lstStyle/>
          <a:p>
            <a:r>
              <a:rPr lang="en-US" dirty="0" smtClean="0"/>
              <a:t>C - 2</a:t>
            </a:r>
            <a:endParaRPr lang="en-US" dirty="0"/>
          </a:p>
        </p:txBody>
      </p:sp>
      <p:pic>
        <p:nvPicPr>
          <p:cNvPr id="11" name="Picture 10" descr="IMG_3489.JPG"/>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325862" y="1370208"/>
            <a:ext cx="3537050" cy="2736000"/>
          </a:xfrm>
          <a:prstGeom prst="rect">
            <a:avLst/>
          </a:prstGeom>
        </p:spPr>
      </p:pic>
      <p:pic>
        <p:nvPicPr>
          <p:cNvPr id="13" name="Picture 12" descr="IMG_3437.JPG"/>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5385454" y="1113432"/>
            <a:ext cx="3045085" cy="1995184"/>
          </a:xfrm>
          <a:prstGeom prst="rect">
            <a:avLst/>
          </a:prstGeom>
        </p:spPr>
      </p:pic>
      <p:pic>
        <p:nvPicPr>
          <p:cNvPr id="14" name="Picture 13" descr="IMG_3496.JPG"/>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3051455" y="3212633"/>
            <a:ext cx="4667998" cy="3146528"/>
          </a:xfrm>
          <a:prstGeom prst="rect">
            <a:avLst/>
          </a:prstGeom>
          <a:ln w="38100" cap="flat" cmpd="sng" algn="ctr">
            <a:solidFill>
              <a:srgbClr val="FFFFFF"/>
            </a:solidFill>
            <a:prstDash val="solid"/>
            <a:round/>
            <a:headEnd type="none" w="med" len="med"/>
            <a:tailEnd type="none" w="med" len="me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4" y="174711"/>
            <a:ext cx="7949021" cy="653427"/>
          </a:xfrm>
        </p:spPr>
        <p:txBody>
          <a:bodyPr>
            <a:noAutofit/>
          </a:bodyPr>
          <a:lstStyle/>
          <a:p>
            <a:pPr>
              <a:lnSpc>
                <a:spcPct val="100000"/>
              </a:lnSpc>
              <a:spcBef>
                <a:spcPts val="600"/>
              </a:spcBef>
              <a:spcAft>
                <a:spcPts val="1200"/>
              </a:spcAft>
            </a:pPr>
            <a:r>
              <a:rPr lang="en-US" sz="2400" dirty="0" smtClean="0"/>
              <a:t>The RW2rutstab assembly with cabled stabilizer</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13</a:t>
            </a:fld>
            <a:endParaRPr lang="fr-FR" dirty="0"/>
          </a:p>
        </p:txBody>
      </p:sp>
      <p:sp>
        <p:nvSpPr>
          <p:cNvPr id="9" name="TextBox 8"/>
          <p:cNvSpPr txBox="1"/>
          <p:nvPr/>
        </p:nvSpPr>
        <p:spPr>
          <a:xfrm>
            <a:off x="8150327" y="5959052"/>
            <a:ext cx="550850" cy="300082"/>
          </a:xfrm>
          <a:prstGeom prst="rect">
            <a:avLst/>
          </a:prstGeom>
          <a:noFill/>
        </p:spPr>
        <p:txBody>
          <a:bodyPr wrap="square" rtlCol="0">
            <a:spAutoFit/>
          </a:bodyPr>
          <a:lstStyle/>
          <a:p>
            <a:r>
              <a:rPr lang="en-US" dirty="0" smtClean="0"/>
              <a:t>C - 3</a:t>
            </a:r>
            <a:endParaRPr lang="en-US" dirty="0"/>
          </a:p>
        </p:txBody>
      </p:sp>
      <p:sp>
        <p:nvSpPr>
          <p:cNvPr id="10"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448831" y="977593"/>
            <a:ext cx="7906982" cy="2521643"/>
          </a:xfrm>
        </p:spPr>
        <p:txBody>
          <a:bodyPr>
            <a:normAutofit lnSpcReduction="10000"/>
          </a:bodyPr>
          <a:lstStyle/>
          <a:p>
            <a:pPr>
              <a:lnSpc>
                <a:spcPct val="100000"/>
              </a:lnSpc>
              <a:spcBef>
                <a:spcPts val="600"/>
              </a:spcBef>
              <a:spcAft>
                <a:spcPts val="600"/>
              </a:spcAft>
            </a:pPr>
            <a:r>
              <a:rPr lang="en-US" b="1" dirty="0" smtClean="0"/>
              <a:t>The cooling channel is obtained by spot welding two sheets of perforated steel, bent at 90°. </a:t>
            </a:r>
          </a:p>
          <a:p>
            <a:pPr>
              <a:lnSpc>
                <a:spcPct val="100000"/>
              </a:lnSpc>
              <a:spcBef>
                <a:spcPts val="600"/>
              </a:spcBef>
              <a:spcAft>
                <a:spcPts val="600"/>
              </a:spcAft>
            </a:pPr>
            <a:r>
              <a:rPr lang="en-US" b="1" dirty="0" smtClean="0"/>
              <a:t>The flat cable is now out-of-center. The shoes at the termination are machined for the new position of the flat cable.</a:t>
            </a:r>
          </a:p>
          <a:p>
            <a:pPr>
              <a:lnSpc>
                <a:spcPct val="100000"/>
              </a:lnSpc>
              <a:spcBef>
                <a:spcPts val="600"/>
              </a:spcBef>
              <a:spcAft>
                <a:spcPts val="600"/>
              </a:spcAft>
            </a:pPr>
            <a:r>
              <a:rPr lang="en-US" b="1" dirty="0" smtClean="0"/>
              <a:t>The jacket halves are welded under pressure, to provide transverse pre-compression at the cable.</a:t>
            </a:r>
          </a:p>
          <a:p>
            <a:pPr>
              <a:lnSpc>
                <a:spcPct val="100000"/>
              </a:lnSpc>
              <a:spcBef>
                <a:spcPts val="600"/>
              </a:spcBef>
              <a:spcAft>
                <a:spcPts val="600"/>
              </a:spcAft>
            </a:pPr>
            <a:r>
              <a:rPr lang="en-US" b="1" dirty="0" smtClean="0"/>
              <a:t>The RW2rutstab is paired with RW2fullMM into a SULTAN sample.</a:t>
            </a:r>
          </a:p>
          <a:p>
            <a:pPr>
              <a:lnSpc>
                <a:spcPct val="100000"/>
              </a:lnSpc>
              <a:spcBef>
                <a:spcPts val="600"/>
              </a:spcBef>
              <a:spcAft>
                <a:spcPts val="600"/>
              </a:spcAft>
              <a:buNone/>
            </a:pPr>
            <a:endParaRPr lang="en-US" b="1" dirty="0" smtClean="0"/>
          </a:p>
        </p:txBody>
      </p:sp>
      <p:pic>
        <p:nvPicPr>
          <p:cNvPr id="12" name="Picture 11" descr="CRPP_FOTOS:DEMO RW2:20 Leiter mit gewickeltem Stabilizer:IMG_3442.JPG"/>
          <p:cNvPicPr/>
          <p:nvPr/>
        </p:nvPicPr>
        <p:blipFill>
          <a:blip r:embed="rId2" cstate="screen">
            <a:extLst>
              <a:ext uri="{28A0092B-C50C-407E-A947-70E740481C1C}">
                <a14:useLocalDpi xmlns:mv="urn:schemas-microsoft-com:mac:vml" xmlns:p="http://schemas.openxmlformats.org/presentationml/2006/main" xmlns="" xmlns:wpc="http://schemas.microsoft.com/office/word/2010/wordprocessingCanvas" xmlns:cx="http://schemas.microsoft.com/office/drawing/2014/chartex" xmlns:cx1="http://schemas.microsoft.com/office/drawing/2015/9/8/chartex"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lc="http://schemas.openxmlformats.org/drawingml/2006/lockedCanvas"/>
              </a:ext>
            </a:extLst>
          </a:blip>
          <a:srcRect/>
          <a:stretch>
            <a:fillRect/>
          </a:stretch>
        </p:blipFill>
        <p:spPr bwMode="auto">
          <a:xfrm>
            <a:off x="639896" y="3380463"/>
            <a:ext cx="2612927" cy="2878671"/>
          </a:xfrm>
          <a:prstGeom prst="rect">
            <a:avLst/>
          </a:prstGeom>
          <a:noFill/>
          <a:ln w="9525">
            <a:noFill/>
            <a:miter lim="800000"/>
            <a:headEnd/>
            <a:tailEnd/>
          </a:ln>
        </p:spPr>
      </p:pic>
      <p:pic>
        <p:nvPicPr>
          <p:cNvPr id="15" name="Picture 14" descr="CRPP_FOTOS:DEMO RW2:20 Leiter mit gewickeltem Stabilizer:IMG_3512.JPG"/>
          <p:cNvPicPr/>
          <p:nvPr/>
        </p:nvPicPr>
        <p:blipFill>
          <a:blip r:embed="rId3" cstate="screen">
            <a:extLst>
              <a:ext uri="{28A0092B-C50C-407E-A947-70E740481C1C}">
                <a14:useLocalDpi xmlns:mv="urn:schemas-microsoft-com:mac:vml" xmlns:p="http://schemas.openxmlformats.org/presentationml/2006/main" xmlns="" xmlns:wpc="http://schemas.microsoft.com/office/word/2010/wordprocessingCanvas" xmlns:cx="http://schemas.microsoft.com/office/drawing/2014/chartex" xmlns:cx1="http://schemas.microsoft.com/office/drawing/2015/9/8/chartex"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lc="http://schemas.openxmlformats.org/drawingml/2006/lockedCanvas"/>
              </a:ext>
            </a:extLst>
          </a:blip>
          <a:srcRect/>
          <a:stretch>
            <a:fillRect/>
          </a:stretch>
        </p:blipFill>
        <p:spPr bwMode="auto">
          <a:xfrm>
            <a:off x="3818710" y="3691052"/>
            <a:ext cx="3809140" cy="22680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SULTAN Results: Evolution of DC performance</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14</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904875" y="1325649"/>
            <a:ext cx="7726362" cy="4790156"/>
          </a:xfrm>
        </p:spPr>
        <p:txBody>
          <a:bodyPr>
            <a:normAutofit/>
          </a:bodyPr>
          <a:lstStyle/>
          <a:p>
            <a:pPr algn="just">
              <a:lnSpc>
                <a:spcPct val="100000"/>
              </a:lnSpc>
              <a:spcBef>
                <a:spcPts val="600"/>
              </a:spcBef>
              <a:spcAft>
                <a:spcPts val="1200"/>
              </a:spcAft>
            </a:pPr>
            <a:r>
              <a:rPr lang="en-US" sz="2000" b="1" dirty="0" smtClean="0"/>
              <a:t>The flat cable of RW2rutstab was tested and cycled in 2017 as RW2brass with poor performance.</a:t>
            </a:r>
          </a:p>
          <a:p>
            <a:pPr algn="just">
              <a:lnSpc>
                <a:spcPct val="100000"/>
              </a:lnSpc>
              <a:spcBef>
                <a:spcPts val="600"/>
              </a:spcBef>
              <a:spcAft>
                <a:spcPts val="1200"/>
              </a:spcAft>
            </a:pPr>
            <a:r>
              <a:rPr lang="en-US" sz="2000" b="1" dirty="0" smtClean="0"/>
              <a:t>The DC performance of RW2rutstab shows now a recovery by 0.2 K in terms of </a:t>
            </a:r>
            <a:r>
              <a:rPr lang="en-US" sz="2000" b="1" dirty="0" err="1" smtClean="0"/>
              <a:t>T</a:t>
            </a:r>
            <a:r>
              <a:rPr lang="en-US" sz="2000" b="1" baseline="-25000" dirty="0" err="1" smtClean="0"/>
              <a:t>cs</a:t>
            </a:r>
            <a:r>
              <a:rPr lang="en-US" sz="2000" b="1" dirty="0" smtClean="0"/>
              <a:t>, but still 0.5 K lower than the “RW2 </a:t>
            </a:r>
            <a:r>
              <a:rPr lang="en-US" sz="2000" b="1" dirty="0" err="1" smtClean="0"/>
              <a:t>fullMM</a:t>
            </a:r>
            <a:r>
              <a:rPr lang="en-US" sz="2000" b="1" dirty="0" smtClean="0"/>
              <a:t>”, which was assembled since the beginning with transverse pre-load.</a:t>
            </a:r>
          </a:p>
          <a:p>
            <a:pPr algn="just">
              <a:lnSpc>
                <a:spcPct val="100000"/>
              </a:lnSpc>
              <a:spcBef>
                <a:spcPts val="600"/>
              </a:spcBef>
              <a:spcAft>
                <a:spcPts val="1200"/>
              </a:spcAft>
            </a:pPr>
            <a:r>
              <a:rPr lang="en-US" sz="2000" b="1" dirty="0" smtClean="0"/>
              <a:t>The results suggest that only a fraction of the observed degradation, say 20-30%, is reversible.</a:t>
            </a:r>
          </a:p>
          <a:p>
            <a:pPr algn="just">
              <a:lnSpc>
                <a:spcPct val="100000"/>
              </a:lnSpc>
              <a:spcBef>
                <a:spcPts val="600"/>
              </a:spcBef>
              <a:spcAft>
                <a:spcPts val="1200"/>
              </a:spcAft>
            </a:pPr>
            <a:r>
              <a:rPr lang="en-US" sz="2000" b="1" dirty="0" smtClean="0"/>
              <a:t>The performance of RW2fullMM remains stable.</a:t>
            </a:r>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D - 1</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Evolution of DC performance</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15</a:t>
            </a:fld>
            <a:endParaRPr lang="fr-FR" dirty="0"/>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D - 2</a:t>
            </a:r>
            <a:endParaRPr lang="en-US" dirty="0"/>
          </a:p>
        </p:txBody>
      </p:sp>
      <p:pic>
        <p:nvPicPr>
          <p:cNvPr id="8" name="Content Placeholder 7" descr="RW2RuthDC.pdf"/>
          <p:cNvPicPr>
            <a:picLocks noGrp="1" noChangeAspect="1"/>
          </p:cNvPicPr>
          <p:nvPr>
            <p:ph idx="1"/>
          </p:nvPr>
        </p:nvPicPr>
        <p:blipFill>
          <a:blip r:embed="rId2" cstate="hq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676149" y="828138"/>
            <a:ext cx="7474178" cy="5676004"/>
          </a:xfr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SULTAN Results: AC loss at 4 K and 20 K, </a:t>
            </a:r>
            <a:r>
              <a:rPr lang="en-US" sz="2800" dirty="0" smtClean="0">
                <a:solidFill>
                  <a:srgbClr val="FF0000"/>
                </a:solidFill>
              </a:rPr>
              <a:t>0°</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16</a:t>
            </a:fld>
            <a:endParaRPr lang="fr-FR" dirty="0"/>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E - 1</a:t>
            </a:r>
            <a:endParaRPr lang="en-US" dirty="0"/>
          </a:p>
        </p:txBody>
      </p:sp>
      <p:sp>
        <p:nvSpPr>
          <p:cNvPr id="6" name="Content Placeholder 5"/>
          <p:cNvSpPr>
            <a:spLocks noGrp="1"/>
          </p:cNvSpPr>
          <p:nvPr>
            <p:ph idx="1"/>
          </p:nvPr>
        </p:nvSpPr>
        <p:spPr>
          <a:xfrm>
            <a:off x="417091" y="5012955"/>
            <a:ext cx="3778722" cy="946097"/>
          </a:xfrm>
        </p:spPr>
        <p:txBody>
          <a:bodyPr>
            <a:normAutofit/>
          </a:bodyPr>
          <a:lstStyle/>
          <a:p>
            <a:pPr marL="0" indent="9525">
              <a:buNone/>
            </a:pPr>
            <a:r>
              <a:rPr lang="en-US" sz="1600" dirty="0" smtClean="0"/>
              <a:t>Comparison AC loss RW2 with Mixed Matrix vs. Rutherford cable</a:t>
            </a:r>
            <a:endParaRPr lang="en-US" sz="1600" dirty="0"/>
          </a:p>
        </p:txBody>
      </p:sp>
      <p:pic>
        <p:nvPicPr>
          <p:cNvPr id="8" name="Picture 7" descr="LossRuth.pdf"/>
          <p:cNvPicPr>
            <a:picLocks noChangeAspect="1"/>
          </p:cNvPicPr>
          <p:nvPr/>
        </p:nvPicPr>
        <p:blipFill>
          <a:blip r:embed="rId2" cstate="hq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4535892" y="940885"/>
            <a:ext cx="4321988" cy="3959943"/>
          </a:xfrm>
          <a:prstGeom prst="rect">
            <a:avLst/>
          </a:prstGeom>
        </p:spPr>
      </p:pic>
      <p:pic>
        <p:nvPicPr>
          <p:cNvPr id="9" name="Picture 8" descr="LossRuthMix.pdf"/>
          <p:cNvPicPr>
            <a:picLocks noChangeAspect="1"/>
          </p:cNvPicPr>
          <p:nvPr/>
        </p:nvPicPr>
        <p:blipFill>
          <a:blip r:embed="rId3" cstate="hq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280034" y="940885"/>
            <a:ext cx="4329951" cy="3959943"/>
          </a:xfrm>
          <a:prstGeom prst="rect">
            <a:avLst/>
          </a:prstGeom>
        </p:spPr>
      </p:pic>
      <p:sp>
        <p:nvSpPr>
          <p:cNvPr id="10" name="Content Placeholder 5"/>
          <p:cNvSpPr txBox="1">
            <a:spLocks/>
          </p:cNvSpPr>
          <p:nvPr/>
        </p:nvSpPr>
        <p:spPr>
          <a:xfrm>
            <a:off x="4773459" y="4900828"/>
            <a:ext cx="3614435" cy="946097"/>
          </a:xfrm>
          <a:prstGeom prst="rect">
            <a:avLst/>
          </a:prstGeom>
        </p:spPr>
        <p:txBody>
          <a:bodyPr vert="horz" lIns="180000" tIns="45720" rIns="91440" bIns="45720" rtlCol="0">
            <a:normAutofit/>
          </a:bodyPr>
          <a:lstStyle/>
          <a:p>
            <a:pPr marL="0" marR="0" lvl="0" indent="9525" algn="l" defTabSz="685800" rtl="0" eaLnBrk="1" fontAlgn="auto" latinLnBrk="0" hangingPunct="1">
              <a:lnSpc>
                <a:spcPct val="90000"/>
              </a:lnSpc>
              <a:spcBef>
                <a:spcPts val="750"/>
              </a:spcBef>
              <a:spcAft>
                <a:spcPts val="0"/>
              </a:spcAft>
              <a:buClr>
                <a:schemeClr val="accent1"/>
              </a:buClr>
              <a:buSzPct val="90000"/>
              <a:buFont typeface="Wingdings" pitchFamily="2" charset="2"/>
              <a:buNone/>
              <a:tabLst/>
              <a:defRPr/>
            </a:pPr>
            <a:r>
              <a:rPr kumimoji="0" lang="en-US" sz="16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AC loss RW2 with Rutherford cable,</a:t>
            </a:r>
          </a:p>
          <a:p>
            <a:pPr marL="0" marR="0" lvl="0" indent="9525" algn="l" defTabSz="685800" rtl="0" eaLnBrk="1" fontAlgn="auto" latinLnBrk="0" hangingPunct="1">
              <a:lnSpc>
                <a:spcPct val="90000"/>
              </a:lnSpc>
              <a:spcBef>
                <a:spcPts val="750"/>
              </a:spcBef>
              <a:spcAft>
                <a:spcPts val="0"/>
              </a:spcAft>
              <a:buClr>
                <a:schemeClr val="accent1"/>
              </a:buClr>
              <a:buSzPct val="90000"/>
              <a:buFont typeface="Wingdings" pitchFamily="2" charset="2"/>
              <a:buNone/>
              <a:tabLst/>
              <a:defRPr/>
            </a:pPr>
            <a:r>
              <a:rPr lang="en-US" sz="1600" noProof="0" dirty="0" smtClean="0">
                <a:latin typeface="Arial" panose="020B0604020202020204" pitchFamily="34" charset="0"/>
                <a:cs typeface="Arial" panose="020B0604020202020204" pitchFamily="34" charset="0"/>
              </a:rPr>
              <a:t>4 / 20 K, various ∆B</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SULTAN Results: AC loss RW2rutstab, </a:t>
            </a:r>
            <a:r>
              <a:rPr lang="en-US" sz="2800" dirty="0" smtClean="0">
                <a:solidFill>
                  <a:srgbClr val="FF0000"/>
                </a:solidFill>
              </a:rPr>
              <a:t>90°</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17</a:t>
            </a:fld>
            <a:endParaRPr lang="fr-FR" dirty="0"/>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E - 2</a:t>
            </a:r>
            <a:endParaRPr lang="en-US" dirty="0"/>
          </a:p>
        </p:txBody>
      </p:sp>
      <p:pic>
        <p:nvPicPr>
          <p:cNvPr id="11" name="Picture 10" descr="7007_SUPERCOND:Bruzzone:RW2:RW2rut90.pdf"/>
          <p:cNvPicPr/>
          <p:nvPr/>
        </p:nvPicPr>
        <p:blipFill>
          <a:blip r:embed="rId2" cstate="screen">
            <a:extLst>
              <a:ext uri="{28A0092B-C50C-407E-A947-70E740481C1C}">
                <a14:useLocalDpi xmlns:p="http://schemas.openxmlformats.org/presentationml/2006/main" xmlns="" xmlns:wpc="http://schemas.microsoft.com/office/word/2010/wordprocessingCanvas" xmlns:cx="http://schemas.microsoft.com/office/drawing/2014/chartex" xmlns:cx1="http://schemas.microsoft.com/office/drawing/2015/9/8/chartex"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mv="urn:schemas-microsoft-com:mac:vml" xmlns:ve="http://schemas.openxmlformats.org/markup-compatibility/2006" xmlns:mo="http://schemas.microsoft.com/office/mac/office/2008/main" xmlns:lc="http://schemas.openxmlformats.org/drawingml/2006/lockedCanvas"/>
              </a:ext>
            </a:extLst>
          </a:blip>
          <a:srcRect/>
          <a:stretch>
            <a:fillRect/>
          </a:stretch>
        </p:blipFill>
        <p:spPr bwMode="auto">
          <a:xfrm>
            <a:off x="1608139" y="1336041"/>
            <a:ext cx="5591934" cy="4623011"/>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fontScale="90000"/>
          </a:bodyPr>
          <a:lstStyle/>
          <a:p>
            <a:pPr>
              <a:lnSpc>
                <a:spcPct val="100000"/>
              </a:lnSpc>
              <a:spcBef>
                <a:spcPts val="600"/>
              </a:spcBef>
              <a:spcAft>
                <a:spcPts val="1200"/>
              </a:spcAft>
            </a:pPr>
            <a:r>
              <a:rPr lang="en-US" sz="2800" dirty="0" smtClean="0"/>
              <a:t>SULTAN Results: Eddy currents loss at 4 K and 20 K</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18</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645856" y="1203109"/>
            <a:ext cx="8055321" cy="4455959"/>
          </a:xfrm>
        </p:spPr>
        <p:txBody>
          <a:bodyPr>
            <a:normAutofit/>
          </a:bodyPr>
          <a:lstStyle/>
          <a:p>
            <a:pPr>
              <a:lnSpc>
                <a:spcPct val="100000"/>
              </a:lnSpc>
              <a:spcBef>
                <a:spcPts val="600"/>
              </a:spcBef>
              <a:spcAft>
                <a:spcPts val="1200"/>
              </a:spcAft>
            </a:pPr>
            <a:r>
              <a:rPr lang="en-US" sz="2000" b="1" dirty="0" smtClean="0"/>
              <a:t>The AC loss is drastically lower than with the full mixed matrix, over one order of magnitude.</a:t>
            </a:r>
          </a:p>
          <a:p>
            <a:pPr>
              <a:lnSpc>
                <a:spcPct val="100000"/>
              </a:lnSpc>
              <a:spcBef>
                <a:spcPts val="600"/>
              </a:spcBef>
              <a:spcAft>
                <a:spcPts val="1200"/>
              </a:spcAft>
            </a:pPr>
            <a:r>
              <a:rPr lang="en-US" sz="2000" b="1" dirty="0" smtClean="0"/>
              <a:t>The eddy currents loss in the stabilizer is only 10% of the overall loss.</a:t>
            </a:r>
          </a:p>
          <a:p>
            <a:pPr>
              <a:lnSpc>
                <a:spcPct val="100000"/>
              </a:lnSpc>
              <a:spcBef>
                <a:spcPts val="600"/>
              </a:spcBef>
              <a:spcAft>
                <a:spcPts val="1200"/>
              </a:spcAft>
            </a:pPr>
            <a:r>
              <a:rPr lang="en-US" sz="2000" b="1" dirty="0" smtClean="0"/>
              <a:t>At 90° orientation, the overall loss decreases only 20% compared to 0°, proving the effectiveness of the steel strip in the median plane to reduce the coupling currents loops.</a:t>
            </a:r>
          </a:p>
          <a:p>
            <a:pPr>
              <a:lnSpc>
                <a:spcPct val="100000"/>
              </a:lnSpc>
              <a:spcBef>
                <a:spcPts val="600"/>
              </a:spcBef>
              <a:spcAft>
                <a:spcPts val="1200"/>
              </a:spcAft>
            </a:pPr>
            <a:r>
              <a:rPr lang="en-US" sz="2000" b="1" dirty="0" smtClean="0"/>
              <a:t>The target is achieved, with transverse resistivity &gt;&gt; than the longitudinal resistivity.</a:t>
            </a:r>
          </a:p>
          <a:p>
            <a:pPr>
              <a:lnSpc>
                <a:spcPct val="100000"/>
              </a:lnSpc>
              <a:spcBef>
                <a:spcPts val="600"/>
              </a:spcBef>
              <a:spcAft>
                <a:spcPts val="1200"/>
              </a:spcAft>
            </a:pPr>
            <a:r>
              <a:rPr lang="en-US" sz="2000" b="1" dirty="0" smtClean="0">
                <a:solidFill>
                  <a:srgbClr val="FF0000"/>
                </a:solidFill>
              </a:rPr>
              <a:t>The cabled stabilizer is now the baseline for the DEMO RW generation of conductors</a:t>
            </a:r>
            <a:r>
              <a:rPr lang="en-US" sz="2000" b="1" dirty="0" smtClean="0"/>
              <a:t>. </a:t>
            </a:r>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E - 3</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Trapezoidal pulse field</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19</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904875" y="1325648"/>
            <a:ext cx="7726362" cy="4478239"/>
          </a:xfrm>
        </p:spPr>
        <p:txBody>
          <a:bodyPr>
            <a:normAutofit/>
          </a:bodyPr>
          <a:lstStyle/>
          <a:p>
            <a:pPr algn="just">
              <a:lnSpc>
                <a:spcPct val="100000"/>
              </a:lnSpc>
              <a:spcBef>
                <a:spcPts val="600"/>
              </a:spcBef>
              <a:spcAft>
                <a:spcPts val="1200"/>
              </a:spcAft>
            </a:pPr>
            <a:r>
              <a:rPr lang="en-US" sz="2000" b="1" dirty="0" smtClean="0"/>
              <a:t>Sinus sweep AC field with extrapolation to low frequency (steady state AC loss) is inadequate to assess the most critical loss, i.e. the plasma initiation loss in the CS, where the transient duration, 0.6s, is of the same order of magnitude as the “steady state” coupling time constant.</a:t>
            </a:r>
          </a:p>
          <a:p>
            <a:pPr algn="just">
              <a:lnSpc>
                <a:spcPct val="100000"/>
              </a:lnSpc>
              <a:spcBef>
                <a:spcPts val="600"/>
              </a:spcBef>
              <a:spcAft>
                <a:spcPts val="1200"/>
              </a:spcAft>
            </a:pPr>
            <a:r>
              <a:rPr lang="en-US" sz="2000" b="1" dirty="0" smtClean="0"/>
              <a:t>A trapezoidal field pulse, with ramp time from 0.3s to 3s allows direct assessment of the loss in relevant time scale.</a:t>
            </a:r>
          </a:p>
          <a:p>
            <a:pPr algn="just">
              <a:lnSpc>
                <a:spcPct val="100000"/>
              </a:lnSpc>
              <a:spcBef>
                <a:spcPts val="600"/>
              </a:spcBef>
              <a:spcAft>
                <a:spcPts val="1200"/>
              </a:spcAft>
            </a:pPr>
            <a:r>
              <a:rPr lang="en-US" sz="2000" b="1" dirty="0" smtClean="0"/>
              <a:t>The coupling time constant to be used for the computation of the plasma initiation AC loss is experimentally assessed as a function of the ramp time.</a:t>
            </a:r>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E - 4</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r>
              <a:rPr lang="en-GB" sz="2800" dirty="0" smtClean="0"/>
              <a:t>Summary of SPC Task MAG – 4.2 – T011</a:t>
            </a:r>
            <a:endParaRPr lang="fr-FR" sz="2800" dirty="0"/>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2</a:t>
            </a:fld>
            <a:endParaRPr lang="fr-FR" dirty="0"/>
          </a:p>
        </p:txBody>
      </p:sp>
      <p:sp>
        <p:nvSpPr>
          <p:cNvPr id="6" name="Content Placeholder 1"/>
          <p:cNvSpPr>
            <a:spLocks noGrp="1"/>
          </p:cNvSpPr>
          <p:nvPr>
            <p:ph idx="1"/>
          </p:nvPr>
        </p:nvSpPr>
        <p:spPr>
          <a:xfrm>
            <a:off x="534173" y="828138"/>
            <a:ext cx="7726363" cy="5290523"/>
          </a:xfrm>
        </p:spPr>
        <p:txBody>
          <a:bodyPr>
            <a:normAutofit fontScale="92500" lnSpcReduction="10000"/>
          </a:bodyPr>
          <a:lstStyle/>
          <a:p>
            <a:pPr>
              <a:lnSpc>
                <a:spcPct val="120000"/>
              </a:lnSpc>
              <a:spcAft>
                <a:spcPts val="1200"/>
              </a:spcAft>
            </a:pPr>
            <a:r>
              <a:rPr lang="en-US" sz="2581" b="1" dirty="0" smtClean="0"/>
              <a:t>D001</a:t>
            </a:r>
            <a:r>
              <a:rPr lang="en-US" sz="2200" b="1" dirty="0" smtClean="0"/>
              <a:t>.</a:t>
            </a:r>
            <a:r>
              <a:rPr lang="en-US" sz="2200" dirty="0" smtClean="0"/>
              <a:t> </a:t>
            </a:r>
            <a:r>
              <a:rPr lang="en-US" sz="2200" i="1" dirty="0" smtClean="0">
                <a:solidFill>
                  <a:srgbClr val="FF0000"/>
                </a:solidFill>
              </a:rPr>
              <a:t>A </a:t>
            </a:r>
            <a:r>
              <a:rPr lang="en-US" sz="2200" i="1" dirty="0">
                <a:solidFill>
                  <a:srgbClr val="FF0000"/>
                </a:solidFill>
              </a:rPr>
              <a:t>new, “cabled” stabilizer will be developed and procured under industrial contract. It will be assembled into the new RW2rutstab conductor (recycling of a RW2brass) using </a:t>
            </a:r>
            <a:r>
              <a:rPr lang="en-US" sz="2200" i="1" dirty="0" smtClean="0">
                <a:solidFill>
                  <a:srgbClr val="FF0000"/>
                </a:solidFill>
              </a:rPr>
              <a:t>pre-compression. The </a:t>
            </a:r>
            <a:r>
              <a:rPr lang="en-US" sz="2200" i="1" dirty="0">
                <a:solidFill>
                  <a:srgbClr val="FF0000"/>
                </a:solidFill>
              </a:rPr>
              <a:t>DC performance change will be monitored. The AC loss will be measured, sinus and trapezoidal, parallel and perpendicular field, 4.5 K and 20 K</a:t>
            </a:r>
            <a:r>
              <a:rPr lang="en-US" sz="2200" dirty="0" smtClean="0">
                <a:solidFill>
                  <a:srgbClr val="FF0000"/>
                </a:solidFill>
              </a:rPr>
              <a:t>.</a:t>
            </a:r>
          </a:p>
          <a:p>
            <a:pPr>
              <a:lnSpc>
                <a:spcPct val="120000"/>
              </a:lnSpc>
              <a:spcAft>
                <a:spcPts val="1200"/>
              </a:spcAft>
            </a:pPr>
            <a:r>
              <a:rPr lang="en-US" sz="2581" b="1" dirty="0" smtClean="0"/>
              <a:t>D002</a:t>
            </a:r>
            <a:r>
              <a:rPr lang="en-US" sz="2200" b="1" dirty="0" smtClean="0"/>
              <a:t>.</a:t>
            </a:r>
            <a:r>
              <a:rPr lang="en-US" sz="2200" dirty="0" smtClean="0"/>
              <a:t> </a:t>
            </a:r>
            <a:r>
              <a:rPr lang="en-US" sz="2200" i="1" dirty="0" smtClean="0">
                <a:solidFill>
                  <a:srgbClr val="0000FF"/>
                </a:solidFill>
              </a:rPr>
              <a:t>An </a:t>
            </a:r>
            <a:r>
              <a:rPr lang="en-US" sz="2200" i="1" dirty="0">
                <a:solidFill>
                  <a:srgbClr val="0000FF"/>
                </a:solidFill>
              </a:rPr>
              <a:t>inter-layer joint sample </a:t>
            </a:r>
            <a:r>
              <a:rPr lang="en-US" sz="2200" i="1" dirty="0" smtClean="0">
                <a:solidFill>
                  <a:srgbClr val="0000FF"/>
                </a:solidFill>
              </a:rPr>
              <a:t>for </a:t>
            </a:r>
            <a:r>
              <a:rPr lang="en-US" sz="2200" i="1" dirty="0" err="1" smtClean="0">
                <a:solidFill>
                  <a:srgbClr val="0000FF"/>
                </a:solidFill>
              </a:rPr>
              <a:t>React&amp;Wind</a:t>
            </a:r>
            <a:r>
              <a:rPr lang="en-US" sz="2200" i="1" dirty="0" smtClean="0">
                <a:solidFill>
                  <a:srgbClr val="0000FF"/>
                </a:solidFill>
              </a:rPr>
              <a:t> technology based </a:t>
            </a:r>
            <a:r>
              <a:rPr lang="en-US" sz="2200" i="1" dirty="0">
                <a:solidFill>
                  <a:srgbClr val="0000FF"/>
                </a:solidFill>
              </a:rPr>
              <a:t>on RW2 cable with diffusion bonding method will be assembled and tested in SULTAN</a:t>
            </a:r>
            <a:r>
              <a:rPr lang="en-US" sz="2200" i="1" dirty="0" smtClean="0">
                <a:solidFill>
                  <a:srgbClr val="0000FF"/>
                </a:solidFill>
              </a:rPr>
              <a:t>.</a:t>
            </a:r>
          </a:p>
          <a:p>
            <a:pPr>
              <a:spcAft>
                <a:spcPts val="1200"/>
              </a:spcAft>
            </a:pPr>
            <a:r>
              <a:rPr lang="en-US" sz="2581" b="1" dirty="0" smtClean="0"/>
              <a:t>D003</a:t>
            </a:r>
            <a:r>
              <a:rPr lang="en-US" sz="2200" b="1" dirty="0" smtClean="0"/>
              <a:t>.</a:t>
            </a:r>
            <a:r>
              <a:rPr lang="en-US" sz="2200" dirty="0" smtClean="0"/>
              <a:t> </a:t>
            </a:r>
            <a:r>
              <a:rPr lang="en-US" sz="2200" i="1" dirty="0" smtClean="0"/>
              <a:t>One </a:t>
            </a:r>
            <a:r>
              <a:rPr lang="en-US" sz="2200" i="1" dirty="0"/>
              <a:t>or two ENEA conductor/joint samples will be tested in SULTAN</a:t>
            </a:r>
            <a:r>
              <a:rPr lang="en-US" sz="2200" i="1" dirty="0" smtClean="0"/>
              <a:t>.</a:t>
            </a:r>
          </a:p>
          <a:p>
            <a:pPr>
              <a:lnSpc>
                <a:spcPct val="120000"/>
              </a:lnSpc>
              <a:spcAft>
                <a:spcPts val="1200"/>
              </a:spcAft>
            </a:pPr>
            <a:r>
              <a:rPr lang="en-US" sz="2581" b="1" dirty="0" smtClean="0"/>
              <a:t>D004</a:t>
            </a:r>
            <a:r>
              <a:rPr lang="en-US" sz="2200" b="1" dirty="0" smtClean="0"/>
              <a:t>.</a:t>
            </a:r>
            <a:r>
              <a:rPr lang="en-US" sz="2200" dirty="0" smtClean="0"/>
              <a:t> </a:t>
            </a:r>
            <a:r>
              <a:rPr lang="en-US" sz="2200" i="1" dirty="0" smtClean="0"/>
              <a:t>A </a:t>
            </a:r>
            <a:r>
              <a:rPr lang="en-US" sz="2200" i="1" dirty="0"/>
              <a:t>new Nb</a:t>
            </a:r>
            <a:r>
              <a:rPr lang="en-US" sz="2200" i="1" baseline="-25000" dirty="0"/>
              <a:t>3</a:t>
            </a:r>
            <a:r>
              <a:rPr lang="en-US" sz="2200" i="1" dirty="0"/>
              <a:t>Sn strand procurement (to be used in 2020 for RW3 conductor) will be launched.</a:t>
            </a:r>
            <a:endParaRPr lang="de-CH" sz="2200" i="1" dirty="0"/>
          </a:p>
        </p:txBody>
      </p:sp>
      <p:sp>
        <p:nvSpPr>
          <p:cNvPr id="8" name="TextBox 7"/>
          <p:cNvSpPr txBox="1"/>
          <p:nvPr/>
        </p:nvSpPr>
        <p:spPr>
          <a:xfrm rot="19171447">
            <a:off x="3796451" y="4846972"/>
            <a:ext cx="2040286" cy="646331"/>
          </a:xfrm>
          <a:prstGeom prst="rect">
            <a:avLst/>
          </a:prstGeom>
          <a:noFill/>
        </p:spPr>
        <p:txBody>
          <a:bodyPr wrap="square" rtlCol="0">
            <a:spAutoFit/>
          </a:bodyPr>
          <a:lstStyle/>
          <a:p>
            <a:r>
              <a:rPr lang="en-US" sz="3600" dirty="0" smtClean="0">
                <a:solidFill>
                  <a:srgbClr val="800000"/>
                </a:solidFill>
                <a:latin typeface="Rosewood Std Regular"/>
                <a:cs typeface="Rosewood Std Regular"/>
              </a:rPr>
              <a:t>Delayed</a:t>
            </a:r>
            <a:endParaRPr lang="en-US" sz="3600" dirty="0">
              <a:solidFill>
                <a:srgbClr val="800000"/>
              </a:solidFill>
              <a:latin typeface="Rosewood Std Regular"/>
              <a:cs typeface="Rosewood Std Regular"/>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Trapezoidal pulse field (example of ITER TF)</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20</a:t>
            </a:fld>
            <a:endParaRPr lang="fr-FR" dirty="0"/>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E - 5</a:t>
            </a:r>
            <a:endParaRPr lang="en-US" dirty="0"/>
          </a:p>
        </p:txBody>
      </p:sp>
      <p:sp>
        <p:nvSpPr>
          <p:cNvPr id="6" name="Content Placeholder 5"/>
          <p:cNvSpPr>
            <a:spLocks noGrp="1"/>
          </p:cNvSpPr>
          <p:nvPr>
            <p:ph idx="1"/>
          </p:nvPr>
        </p:nvSpPr>
        <p:spPr>
          <a:xfrm>
            <a:off x="4798962" y="2328239"/>
            <a:ext cx="4184094" cy="3197151"/>
          </a:xfrm>
        </p:spPr>
        <p:txBody>
          <a:bodyPr>
            <a:normAutofit/>
          </a:bodyPr>
          <a:lstStyle/>
          <a:p>
            <a:pPr marL="3175" indent="4763">
              <a:buNone/>
            </a:pPr>
            <a:r>
              <a:rPr lang="en-US" dirty="0" smtClean="0"/>
              <a:t>Instead of extracting a single </a:t>
            </a:r>
            <a:r>
              <a:rPr lang="en-US" dirty="0" err="1" smtClean="0"/>
              <a:t>n</a:t>
            </a:r>
            <a:r>
              <a:rPr lang="en-US" dirty="0" err="1" smtClean="0">
                <a:latin typeface="Symbol" charset="2"/>
                <a:cs typeface="Symbol" charset="2"/>
              </a:rPr>
              <a:t>t</a:t>
            </a:r>
            <a:r>
              <a:rPr lang="en-US" dirty="0" smtClean="0"/>
              <a:t> from the slope of the sinusoidal loss curve, we can extract </a:t>
            </a:r>
            <a:r>
              <a:rPr lang="en-US" dirty="0" err="1" smtClean="0"/>
              <a:t>n</a:t>
            </a:r>
            <a:r>
              <a:rPr lang="en-US" dirty="0" err="1" smtClean="0">
                <a:latin typeface="Symbol" charset="2"/>
                <a:cs typeface="Symbol" charset="2"/>
              </a:rPr>
              <a:t>t</a:t>
            </a:r>
            <a:r>
              <a:rPr lang="en-US" dirty="0" smtClean="0"/>
              <a:t> from individual linear pulse (trapezoidal) with given ramp time T. So we obtain </a:t>
            </a:r>
            <a:r>
              <a:rPr lang="en-US" dirty="0" err="1" smtClean="0"/>
              <a:t>n</a:t>
            </a:r>
            <a:r>
              <a:rPr lang="en-US" dirty="0" err="1" smtClean="0">
                <a:latin typeface="Symbol" charset="2"/>
                <a:cs typeface="Symbol" charset="2"/>
              </a:rPr>
              <a:t>t</a:t>
            </a:r>
            <a:r>
              <a:rPr lang="en-US" dirty="0" smtClean="0"/>
              <a:t> = </a:t>
            </a:r>
            <a:r>
              <a:rPr lang="en-US" i="1" dirty="0" err="1" smtClean="0"/>
              <a:t>f</a:t>
            </a:r>
            <a:r>
              <a:rPr lang="en-US" dirty="0" smtClean="0"/>
              <a:t> (T)</a:t>
            </a:r>
            <a:endParaRPr lang="en-US" dirty="0"/>
          </a:p>
        </p:txBody>
      </p:sp>
      <p:pic>
        <p:nvPicPr>
          <p:cNvPr id="8" name="Picture 7" descr="ITERsinusold.pdf"/>
          <p:cNvPicPr>
            <a:picLocks noChangeAspect="1"/>
          </p:cNvPicPr>
          <p:nvPr/>
        </p:nvPicPr>
        <p:blipFill>
          <a:blip r:embed="rId3" cstate="hq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360397" y="1373031"/>
            <a:ext cx="4438564" cy="3734209"/>
          </a:xfrm>
          <a:prstGeom prst="rect">
            <a:avLst/>
          </a:prstGeom>
        </p:spPr>
      </p:pic>
      <p:graphicFrame>
        <p:nvGraphicFramePr>
          <p:cNvPr id="37890" name="Object 2"/>
          <p:cNvGraphicFramePr>
            <a:graphicFrameLocks noChangeAspect="1"/>
          </p:cNvGraphicFramePr>
          <p:nvPr/>
        </p:nvGraphicFramePr>
        <p:xfrm>
          <a:off x="5111397" y="1121309"/>
          <a:ext cx="2120597" cy="861288"/>
        </p:xfrm>
        <a:graphic>
          <a:graphicData uri="http://schemas.openxmlformats.org/presentationml/2006/ole">
            <p:oleObj spid="_x0000_s37897" name="Document" r:id="rId4" imgW="1181057" imgH="444484" progId="Word.Document.12">
              <p:link updateAutomatic="1"/>
            </p:oleObj>
          </a:graphicData>
        </a:graphic>
      </p:graphicFrame>
      <p:graphicFrame>
        <p:nvGraphicFramePr>
          <p:cNvPr id="37892" name="Object 4"/>
          <p:cNvGraphicFramePr>
            <a:graphicFrameLocks noChangeAspect="1"/>
          </p:cNvGraphicFramePr>
          <p:nvPr/>
        </p:nvGraphicFramePr>
        <p:xfrm>
          <a:off x="5243454" y="4153381"/>
          <a:ext cx="1604593" cy="953859"/>
        </p:xfrm>
        <a:graphic>
          <a:graphicData uri="http://schemas.openxmlformats.org/presentationml/2006/ole">
            <p:oleObj spid="_x0000_s37898" name="Document" r:id="rId5" imgW="812770" imgH="431784" progId="Word.Document.12">
              <p:link updateAutomatic="1"/>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fontScale="90000"/>
          </a:bodyPr>
          <a:lstStyle/>
          <a:p>
            <a:pPr>
              <a:lnSpc>
                <a:spcPct val="100000"/>
              </a:lnSpc>
              <a:spcBef>
                <a:spcPts val="600"/>
              </a:spcBef>
              <a:spcAft>
                <a:spcPts val="1200"/>
              </a:spcAft>
            </a:pPr>
            <a:r>
              <a:rPr lang="en-US" sz="2800" dirty="0" smtClean="0"/>
              <a:t>Trapezoidal pulse field, RW2rutstab and RW2fullMM</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21</a:t>
            </a:fld>
            <a:endParaRPr lang="fr-FR" dirty="0"/>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E - 6</a:t>
            </a:r>
            <a:endParaRPr lang="en-US" dirty="0"/>
          </a:p>
        </p:txBody>
      </p:sp>
      <p:sp>
        <p:nvSpPr>
          <p:cNvPr id="6" name="Content Placeholder 5"/>
          <p:cNvSpPr>
            <a:spLocks noGrp="1"/>
          </p:cNvSpPr>
          <p:nvPr>
            <p:ph idx="1"/>
          </p:nvPr>
        </p:nvSpPr>
        <p:spPr>
          <a:xfrm>
            <a:off x="6176711" y="1258809"/>
            <a:ext cx="2806344" cy="4700244"/>
          </a:xfrm>
        </p:spPr>
        <p:txBody>
          <a:bodyPr>
            <a:normAutofit lnSpcReduction="10000"/>
          </a:bodyPr>
          <a:lstStyle/>
          <a:p>
            <a:pPr marL="3175" indent="4763">
              <a:buNone/>
            </a:pPr>
            <a:r>
              <a:rPr lang="en-US" dirty="0" smtClean="0"/>
              <a:t>At the actual plasma initiation, with T = </a:t>
            </a:r>
            <a:r>
              <a:rPr lang="en-US" dirty="0" smtClean="0"/>
              <a:t>0.6s</a:t>
            </a:r>
            <a:r>
              <a:rPr lang="en-US" dirty="0" smtClean="0"/>
              <a:t>, the correct </a:t>
            </a:r>
            <a:r>
              <a:rPr lang="en-US" dirty="0" err="1" smtClean="0"/>
              <a:t>n</a:t>
            </a:r>
            <a:r>
              <a:rPr lang="en-US" dirty="0" err="1" smtClean="0">
                <a:latin typeface="Symbol" charset="2"/>
                <a:cs typeface="Symbol" charset="2"/>
              </a:rPr>
              <a:t>t</a:t>
            </a:r>
            <a:r>
              <a:rPr lang="en-US" dirty="0" smtClean="0"/>
              <a:t> for AC loss calculation is….</a:t>
            </a:r>
          </a:p>
          <a:p>
            <a:pPr marL="3175" indent="4763">
              <a:buNone/>
            </a:pPr>
            <a:r>
              <a:rPr lang="en-US" i="1" dirty="0" smtClean="0">
                <a:solidFill>
                  <a:srgbClr val="FF0000"/>
                </a:solidFill>
              </a:rPr>
              <a:t>The assessment of </a:t>
            </a:r>
            <a:r>
              <a:rPr lang="en-US" i="1" dirty="0" err="1" smtClean="0">
                <a:solidFill>
                  <a:srgbClr val="FF0000"/>
                </a:solidFill>
              </a:rPr>
              <a:t>n</a:t>
            </a:r>
            <a:r>
              <a:rPr lang="en-US" i="1" dirty="0" err="1" smtClean="0">
                <a:solidFill>
                  <a:srgbClr val="FF0000"/>
                </a:solidFill>
                <a:latin typeface="Symbol" charset="2"/>
                <a:cs typeface="Symbol" charset="2"/>
              </a:rPr>
              <a:t>t</a:t>
            </a:r>
            <a:r>
              <a:rPr lang="en-US" i="1" dirty="0" smtClean="0">
                <a:solidFill>
                  <a:srgbClr val="FF0000"/>
                </a:solidFill>
              </a:rPr>
              <a:t> by pulse field allows reducing the present over-conservatism in the AC loss calculation</a:t>
            </a:r>
            <a:r>
              <a:rPr lang="en-US" i="1" dirty="0" smtClean="0">
                <a:solidFill>
                  <a:srgbClr val="FF0000"/>
                </a:solidFill>
              </a:rPr>
              <a:t>.</a:t>
            </a:r>
          </a:p>
          <a:p>
            <a:pPr marL="3175" indent="4763">
              <a:buNone/>
            </a:pPr>
            <a:endParaRPr lang="en-US" i="1" dirty="0" smtClean="0">
              <a:solidFill>
                <a:srgbClr val="FF0000"/>
              </a:solidFill>
            </a:endParaRPr>
          </a:p>
          <a:p>
            <a:pPr marL="3175" indent="4763">
              <a:buNone/>
            </a:pPr>
            <a:r>
              <a:rPr lang="en-US" i="1" dirty="0" smtClean="0">
                <a:solidFill>
                  <a:srgbClr val="FF0000"/>
                </a:solidFill>
              </a:rPr>
              <a:t>In t</a:t>
            </a:r>
            <a:r>
              <a:rPr lang="en-US" i="1" dirty="0" smtClean="0">
                <a:solidFill>
                  <a:srgbClr val="FF0000"/>
                </a:solidFill>
              </a:rPr>
              <a:t>he preliminary evaluation, the hysteresis loss is not subtracted. The real plot (coming soon) will have normalized units and a bigger difference between the two conductors.</a:t>
            </a:r>
            <a:endParaRPr lang="en-US" i="1" dirty="0">
              <a:solidFill>
                <a:srgbClr val="FF0000"/>
              </a:solidFill>
            </a:endParaRPr>
          </a:p>
        </p:txBody>
      </p:sp>
      <p:pic>
        <p:nvPicPr>
          <p:cNvPr id="8" name="Picture 7" descr="Trapezrutstab.pdf"/>
          <p:cNvPicPr>
            <a:picLocks noChangeAspect="1"/>
          </p:cNvPicPr>
          <p:nvPr/>
        </p:nvPicPr>
        <mc:AlternateContent>
          <mc:Choice xmlns:ma="http://schemas.microsoft.com/office/mac/drawingml/2008/main" Requires="ma">
            <p:blipFill>
              <a:blip r:embed="rId2"/>
              <a:srcRect l="11968" t="11057" r="13383" b="4566"/>
              <a:stretch>
                <a:fillRect/>
              </a:stretch>
            </p:blipFill>
          </mc:Choice>
          <mc:Fallback>
            <p:blipFill>
              <a:blip r:embed="rId3"/>
              <a:srcRect l="11968" t="11057" r="13383" b="4566"/>
              <a:stretch>
                <a:fillRect/>
              </a:stretch>
            </p:blipFill>
          </mc:Fallback>
        </mc:AlternateContent>
        <p:spPr>
          <a:xfrm>
            <a:off x="416711" y="1258809"/>
            <a:ext cx="5760000" cy="498338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Outlook of RW samples in 2020 and beyond</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22</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602835" y="1168896"/>
            <a:ext cx="8028402" cy="4790156"/>
          </a:xfrm>
        </p:spPr>
        <p:txBody>
          <a:bodyPr>
            <a:normAutofit/>
          </a:bodyPr>
          <a:lstStyle/>
          <a:p>
            <a:pPr>
              <a:lnSpc>
                <a:spcPct val="100000"/>
              </a:lnSpc>
              <a:spcBef>
                <a:spcPts val="600"/>
              </a:spcBef>
              <a:spcAft>
                <a:spcPts val="1200"/>
              </a:spcAft>
            </a:pPr>
            <a:r>
              <a:rPr lang="en-US" sz="2000" b="1" dirty="0" smtClean="0"/>
              <a:t>All the available RW2 cable is now used and recycled. </a:t>
            </a:r>
            <a:r>
              <a:rPr lang="en-US" sz="2000" b="1" dirty="0" smtClean="0">
                <a:solidFill>
                  <a:srgbClr val="FF0000"/>
                </a:solidFill>
              </a:rPr>
              <a:t>Nb</a:t>
            </a:r>
            <a:r>
              <a:rPr lang="en-US" sz="2000" b="1" baseline="-25000" dirty="0" smtClean="0">
                <a:solidFill>
                  <a:srgbClr val="FF0000"/>
                </a:solidFill>
              </a:rPr>
              <a:t>3</a:t>
            </a:r>
            <a:r>
              <a:rPr lang="en-US" sz="2000" b="1" dirty="0" smtClean="0">
                <a:solidFill>
                  <a:srgbClr val="FF0000"/>
                </a:solidFill>
              </a:rPr>
              <a:t>Sn strand</a:t>
            </a:r>
            <a:r>
              <a:rPr lang="en-US" sz="2000" b="1" dirty="0" smtClean="0"/>
              <a:t> for next RW3 prototype cable is procured at LUVATA, delivery ≈ June 2020.</a:t>
            </a:r>
          </a:p>
          <a:p>
            <a:pPr>
              <a:lnSpc>
                <a:spcPct val="100000"/>
              </a:lnSpc>
              <a:spcBef>
                <a:spcPts val="600"/>
              </a:spcBef>
              <a:spcAft>
                <a:spcPts val="1200"/>
              </a:spcAft>
            </a:pPr>
            <a:r>
              <a:rPr lang="en-US" sz="2000" b="1" dirty="0" smtClean="0"/>
              <a:t>The remainder of </a:t>
            </a:r>
            <a:r>
              <a:rPr lang="en-US" sz="2000" b="1" dirty="0" err="1" smtClean="0">
                <a:solidFill>
                  <a:srgbClr val="FF0000"/>
                </a:solidFill>
              </a:rPr>
              <a:t>CuNi</a:t>
            </a:r>
            <a:r>
              <a:rPr lang="en-US" sz="2000" b="1" dirty="0" smtClean="0">
                <a:solidFill>
                  <a:srgbClr val="FF0000"/>
                </a:solidFill>
              </a:rPr>
              <a:t> clad copper wire</a:t>
            </a:r>
            <a:r>
              <a:rPr lang="en-US" sz="2000" b="1" dirty="0" smtClean="0"/>
              <a:t>, now at </a:t>
            </a:r>
            <a:r>
              <a:rPr lang="en-US" sz="2000" b="1" dirty="0" err="1" smtClean="0"/>
              <a:t>ø</a:t>
            </a:r>
            <a:r>
              <a:rPr lang="en-US" sz="2000" b="1" dirty="0" smtClean="0"/>
              <a:t>=6mm, will be annealed, drawn and cabled as a stabilizer for RW3.</a:t>
            </a:r>
          </a:p>
          <a:p>
            <a:pPr>
              <a:lnSpc>
                <a:spcPct val="100000"/>
              </a:lnSpc>
              <a:spcBef>
                <a:spcPts val="600"/>
              </a:spcBef>
              <a:spcAft>
                <a:spcPts val="1200"/>
              </a:spcAft>
            </a:pPr>
            <a:r>
              <a:rPr lang="en-US" sz="2000" b="1" dirty="0" smtClean="0">
                <a:solidFill>
                  <a:srgbClr val="FF0000"/>
                </a:solidFill>
              </a:rPr>
              <a:t>More </a:t>
            </a:r>
            <a:r>
              <a:rPr lang="en-US" sz="2000" b="1" dirty="0" err="1" smtClean="0">
                <a:solidFill>
                  <a:srgbClr val="FF0000"/>
                </a:solidFill>
              </a:rPr>
              <a:t>CuNi</a:t>
            </a:r>
            <a:r>
              <a:rPr lang="en-US" sz="2000" b="1" dirty="0" smtClean="0">
                <a:solidFill>
                  <a:srgbClr val="FF0000"/>
                </a:solidFill>
              </a:rPr>
              <a:t> clad wire </a:t>
            </a:r>
            <a:r>
              <a:rPr lang="en-US" sz="2000" b="1" dirty="0" smtClean="0"/>
              <a:t>has been ordered at WST to be used in future RW conductors. Delivery May 2020. </a:t>
            </a:r>
          </a:p>
          <a:p>
            <a:pPr>
              <a:lnSpc>
                <a:spcPct val="100000"/>
              </a:lnSpc>
              <a:spcBef>
                <a:spcPts val="600"/>
              </a:spcBef>
              <a:spcAft>
                <a:spcPts val="1200"/>
              </a:spcAft>
            </a:pPr>
            <a:r>
              <a:rPr lang="en-US" sz="2000" b="1" dirty="0" smtClean="0"/>
              <a:t>In summer 2020, ≈ 35m of </a:t>
            </a:r>
            <a:r>
              <a:rPr lang="en-US" sz="2000" b="1" dirty="0" smtClean="0">
                <a:solidFill>
                  <a:srgbClr val="FF0000"/>
                </a:solidFill>
              </a:rPr>
              <a:t>RW3 flat cable </a:t>
            </a:r>
            <a:r>
              <a:rPr lang="en-US" sz="2000" b="1" dirty="0" smtClean="0"/>
              <a:t>(baseline 2018) will be cabled to feed the R&amp;D needs, including </a:t>
            </a:r>
          </a:p>
          <a:p>
            <a:pPr lvl="1">
              <a:lnSpc>
                <a:spcPct val="100000"/>
              </a:lnSpc>
              <a:spcBef>
                <a:spcPts val="600"/>
              </a:spcBef>
              <a:spcAft>
                <a:spcPts val="1200"/>
              </a:spcAft>
            </a:pPr>
            <a:r>
              <a:rPr lang="en-US" b="1" dirty="0" smtClean="0"/>
              <a:t>Assessment of </a:t>
            </a:r>
            <a:r>
              <a:rPr lang="en-US" b="1" dirty="0" smtClean="0">
                <a:solidFill>
                  <a:srgbClr val="0000FF"/>
                </a:solidFill>
              </a:rPr>
              <a:t>bending</a:t>
            </a:r>
            <a:r>
              <a:rPr lang="en-US" b="1" dirty="0" smtClean="0"/>
              <a:t> limits for RW conductors</a:t>
            </a:r>
          </a:p>
          <a:p>
            <a:pPr lvl="1">
              <a:lnSpc>
                <a:spcPct val="100000"/>
              </a:lnSpc>
              <a:spcBef>
                <a:spcPts val="600"/>
              </a:spcBef>
              <a:spcAft>
                <a:spcPts val="1200"/>
              </a:spcAft>
            </a:pPr>
            <a:r>
              <a:rPr lang="en-US" b="1" dirty="0" smtClean="0"/>
              <a:t>More RW diffusion </a:t>
            </a:r>
            <a:r>
              <a:rPr lang="en-US" b="1" dirty="0" smtClean="0">
                <a:solidFill>
                  <a:srgbClr val="0000FF"/>
                </a:solidFill>
              </a:rPr>
              <a:t>bonded joints</a:t>
            </a:r>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F - 1</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Additional R&amp;D for RW conductors</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23</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602836" y="1168896"/>
            <a:ext cx="8028402" cy="4790156"/>
          </a:xfrm>
        </p:spPr>
        <p:txBody>
          <a:bodyPr>
            <a:normAutofit/>
          </a:bodyPr>
          <a:lstStyle/>
          <a:p>
            <a:pPr>
              <a:lnSpc>
                <a:spcPct val="100000"/>
              </a:lnSpc>
              <a:spcBef>
                <a:spcPts val="600"/>
              </a:spcBef>
              <a:spcAft>
                <a:spcPts val="1200"/>
              </a:spcAft>
            </a:pPr>
            <a:r>
              <a:rPr lang="en-US" sz="2400" b="1" dirty="0" smtClean="0"/>
              <a:t>According to the suggestions of the panel, more R&amp;D should be started</a:t>
            </a:r>
          </a:p>
          <a:p>
            <a:pPr lvl="1">
              <a:lnSpc>
                <a:spcPct val="100000"/>
              </a:lnSpc>
              <a:spcBef>
                <a:spcPts val="600"/>
              </a:spcBef>
              <a:spcAft>
                <a:spcPts val="1200"/>
              </a:spcAft>
            </a:pPr>
            <a:r>
              <a:rPr lang="en-US" sz="1800" b="1" dirty="0" smtClean="0"/>
              <a:t>Very </a:t>
            </a:r>
            <a:r>
              <a:rPr lang="en-US" sz="1800" b="1" dirty="0" smtClean="0">
                <a:solidFill>
                  <a:srgbClr val="0000FF"/>
                </a:solidFill>
              </a:rPr>
              <a:t>high current conductor</a:t>
            </a:r>
            <a:r>
              <a:rPr lang="en-US" sz="1800" b="1" dirty="0" smtClean="0"/>
              <a:t>, &gt; 100 kA, to reduce TF voltage (requires a new strand procurement)</a:t>
            </a:r>
          </a:p>
          <a:p>
            <a:pPr lvl="1">
              <a:lnSpc>
                <a:spcPct val="100000"/>
              </a:lnSpc>
              <a:spcBef>
                <a:spcPts val="600"/>
              </a:spcBef>
              <a:spcAft>
                <a:spcPts val="1200"/>
              </a:spcAft>
            </a:pPr>
            <a:r>
              <a:rPr lang="en-US" sz="1800" b="1" dirty="0" smtClean="0"/>
              <a:t>Separation of </a:t>
            </a:r>
            <a:r>
              <a:rPr lang="en-US" sz="1800" b="1" dirty="0" smtClean="0">
                <a:solidFill>
                  <a:srgbClr val="0000FF"/>
                </a:solidFill>
              </a:rPr>
              <a:t>hydraulic/mechanical function </a:t>
            </a:r>
            <a:r>
              <a:rPr lang="en-US" sz="1800" b="1" dirty="0" smtClean="0"/>
              <a:t>for CS conductors (could be done using RW3 cable)</a:t>
            </a:r>
          </a:p>
          <a:p>
            <a:pPr lvl="1">
              <a:lnSpc>
                <a:spcPct val="100000"/>
              </a:lnSpc>
              <a:spcBef>
                <a:spcPts val="600"/>
              </a:spcBef>
              <a:spcAft>
                <a:spcPts val="1200"/>
              </a:spcAft>
            </a:pPr>
            <a:r>
              <a:rPr lang="en-US" sz="1800" b="1" dirty="0" smtClean="0">
                <a:solidFill>
                  <a:srgbClr val="0000FF"/>
                </a:solidFill>
              </a:rPr>
              <a:t>Long length manufacture on industrial scale</a:t>
            </a:r>
            <a:r>
              <a:rPr lang="en-US" sz="1800" b="1" dirty="0" smtClean="0"/>
              <a:t>, to </a:t>
            </a:r>
            <a:r>
              <a:rPr lang="en-US" sz="1800" b="1" smtClean="0"/>
              <a:t>be coupled </a:t>
            </a:r>
            <a:r>
              <a:rPr lang="en-US" sz="1800" b="1" dirty="0" smtClean="0"/>
              <a:t>with the project of an insert CS coil in Naka.</a:t>
            </a:r>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F - 2</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r>
              <a:rPr lang="en-GB" sz="2800" dirty="0" smtClean="0"/>
              <a:t>Outline of Report on D001</a:t>
            </a:r>
            <a:endParaRPr lang="fr-FR" sz="2800" dirty="0"/>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3</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904876" y="1370209"/>
            <a:ext cx="6632747" cy="4444820"/>
          </a:xfrm>
        </p:spPr>
        <p:txBody>
          <a:bodyPr>
            <a:normAutofit/>
          </a:bodyPr>
          <a:lstStyle/>
          <a:p>
            <a:pPr marL="457200" indent="-457200">
              <a:lnSpc>
                <a:spcPct val="100000"/>
              </a:lnSpc>
              <a:spcBef>
                <a:spcPts val="600"/>
              </a:spcBef>
              <a:spcAft>
                <a:spcPts val="1200"/>
              </a:spcAft>
              <a:buFont typeface="+mj-lt"/>
              <a:buAutoNum type="alphaUcPeriod"/>
            </a:pPr>
            <a:r>
              <a:rPr lang="en-US" sz="2000" b="1" dirty="0" smtClean="0"/>
              <a:t>Background and rationale for RW2 stabilizer</a:t>
            </a:r>
          </a:p>
          <a:p>
            <a:pPr marL="457200" indent="-457200">
              <a:lnSpc>
                <a:spcPct val="100000"/>
              </a:lnSpc>
              <a:spcBef>
                <a:spcPts val="600"/>
              </a:spcBef>
              <a:spcAft>
                <a:spcPts val="1200"/>
              </a:spcAft>
              <a:buFont typeface="+mj-lt"/>
              <a:buAutoNum type="alphaUcPeriod"/>
            </a:pPr>
            <a:r>
              <a:rPr lang="en-US" sz="2000" b="1" dirty="0" smtClean="0"/>
              <a:t>Manufacture of the new, cabled stabilizer</a:t>
            </a:r>
          </a:p>
          <a:p>
            <a:pPr marL="457200" indent="-457200">
              <a:lnSpc>
                <a:spcPct val="100000"/>
              </a:lnSpc>
              <a:spcBef>
                <a:spcPts val="600"/>
              </a:spcBef>
              <a:spcAft>
                <a:spcPts val="1200"/>
              </a:spcAft>
              <a:buFont typeface="+mj-lt"/>
              <a:buAutoNum type="alphaUcPeriod"/>
            </a:pPr>
            <a:r>
              <a:rPr lang="en-US" sz="2000" b="1" dirty="0" smtClean="0"/>
              <a:t>New RW2 assembly with cabled stabilizer</a:t>
            </a:r>
          </a:p>
          <a:p>
            <a:pPr marL="457200" indent="-457200">
              <a:lnSpc>
                <a:spcPct val="100000"/>
              </a:lnSpc>
              <a:spcBef>
                <a:spcPts val="600"/>
              </a:spcBef>
              <a:spcAft>
                <a:spcPts val="1200"/>
              </a:spcAft>
              <a:buFont typeface="+mj-lt"/>
              <a:buAutoNum type="alphaUcPeriod"/>
            </a:pPr>
            <a:r>
              <a:rPr lang="en-US" sz="2000" b="1" dirty="0" smtClean="0"/>
              <a:t>DC performance and reversibility</a:t>
            </a:r>
          </a:p>
          <a:p>
            <a:pPr marL="457200" indent="-457200">
              <a:lnSpc>
                <a:spcPct val="100000"/>
              </a:lnSpc>
              <a:spcBef>
                <a:spcPts val="600"/>
              </a:spcBef>
              <a:spcAft>
                <a:spcPts val="1200"/>
              </a:spcAft>
              <a:buFont typeface="+mj-lt"/>
              <a:buAutoNum type="alphaUcPeriod"/>
            </a:pPr>
            <a:r>
              <a:rPr lang="en-US" sz="2000" b="1" dirty="0" smtClean="0"/>
              <a:t>AC loss results</a:t>
            </a:r>
          </a:p>
          <a:p>
            <a:pPr marL="457200" indent="-457200">
              <a:lnSpc>
                <a:spcPct val="100000"/>
              </a:lnSpc>
              <a:spcBef>
                <a:spcPts val="600"/>
              </a:spcBef>
              <a:spcAft>
                <a:spcPts val="1200"/>
              </a:spcAft>
              <a:buFont typeface="+mj-lt"/>
              <a:buAutoNum type="alphaUcPeriod"/>
            </a:pPr>
            <a:r>
              <a:rPr lang="en-US" sz="2000" b="1" dirty="0" smtClean="0"/>
              <a:t>Outlook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Rationale and Requirement for copper in R&amp;W</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4</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795229" y="1343049"/>
            <a:ext cx="7726362" cy="4394601"/>
          </a:xfrm>
        </p:spPr>
        <p:txBody>
          <a:bodyPr>
            <a:normAutofit/>
          </a:bodyPr>
          <a:lstStyle/>
          <a:p>
            <a:pPr>
              <a:lnSpc>
                <a:spcPct val="100000"/>
              </a:lnSpc>
              <a:spcBef>
                <a:spcPts val="600"/>
              </a:spcBef>
              <a:spcAft>
                <a:spcPts val="1800"/>
              </a:spcAft>
            </a:pPr>
            <a:r>
              <a:rPr lang="en-US" b="1" dirty="0" smtClean="0"/>
              <a:t>In R&amp;W large conductors, the Nb</a:t>
            </a:r>
            <a:r>
              <a:rPr lang="en-US" b="1" baseline="-25000" dirty="0" smtClean="0"/>
              <a:t>3</a:t>
            </a:r>
            <a:r>
              <a:rPr lang="en-US" b="1" dirty="0" smtClean="0"/>
              <a:t>Sn superconductor must stay close to the neutral bending axis to limit the bending strain during handling -&gt; </a:t>
            </a:r>
            <a:r>
              <a:rPr lang="en-US" b="1" dirty="0" smtClean="0">
                <a:solidFill>
                  <a:srgbClr val="FF0000"/>
                </a:solidFill>
              </a:rPr>
              <a:t>Nb</a:t>
            </a:r>
            <a:r>
              <a:rPr lang="en-US" b="1" baseline="-25000" dirty="0" smtClean="0">
                <a:solidFill>
                  <a:srgbClr val="FF0000"/>
                </a:solidFill>
              </a:rPr>
              <a:t>3</a:t>
            </a:r>
            <a:r>
              <a:rPr lang="en-US" b="1" dirty="0" smtClean="0">
                <a:solidFill>
                  <a:srgbClr val="FF0000"/>
                </a:solidFill>
              </a:rPr>
              <a:t>Sn flat cable</a:t>
            </a:r>
          </a:p>
          <a:p>
            <a:pPr>
              <a:lnSpc>
                <a:spcPct val="100000"/>
              </a:lnSpc>
              <a:spcBef>
                <a:spcPts val="600"/>
              </a:spcBef>
              <a:spcAft>
                <a:spcPts val="1800"/>
              </a:spcAft>
            </a:pPr>
            <a:r>
              <a:rPr lang="en-US" b="1" dirty="0" smtClean="0"/>
              <a:t>The fusion conductors, mostly the TF, needs a large amount of copper for quench protection (let’s call it “stabilizer”) -&gt; </a:t>
            </a:r>
            <a:r>
              <a:rPr lang="en-US" b="1" dirty="0" smtClean="0">
                <a:solidFill>
                  <a:srgbClr val="FF0000"/>
                </a:solidFill>
              </a:rPr>
              <a:t>the segregated copper forms a sandwich with the flat cable</a:t>
            </a:r>
          </a:p>
          <a:p>
            <a:pPr>
              <a:lnSpc>
                <a:spcPct val="100000"/>
              </a:lnSpc>
              <a:spcBef>
                <a:spcPts val="600"/>
              </a:spcBef>
              <a:spcAft>
                <a:spcPts val="1800"/>
              </a:spcAft>
            </a:pPr>
            <a:r>
              <a:rPr lang="en-US" b="1" dirty="0" smtClean="0"/>
              <a:t>To allow transverse compression of the flat cable at assembly and properly support the cable -&gt; </a:t>
            </a:r>
            <a:r>
              <a:rPr lang="en-US" b="1" dirty="0" smtClean="0">
                <a:solidFill>
                  <a:srgbClr val="FF0000"/>
                </a:solidFill>
              </a:rPr>
              <a:t>the segregated copper must be compact. </a:t>
            </a:r>
          </a:p>
          <a:p>
            <a:pPr>
              <a:lnSpc>
                <a:spcPct val="100000"/>
              </a:lnSpc>
              <a:spcBef>
                <a:spcPts val="600"/>
              </a:spcBef>
              <a:spcAft>
                <a:spcPts val="1800"/>
              </a:spcAft>
            </a:pPr>
            <a:r>
              <a:rPr lang="en-US" b="1" dirty="0" smtClean="0"/>
              <a:t>To prevent very large eddy currents loss -&gt; </a:t>
            </a:r>
            <a:r>
              <a:rPr lang="en-US" b="1" dirty="0" smtClean="0">
                <a:solidFill>
                  <a:srgbClr val="FF0000"/>
                </a:solidFill>
              </a:rPr>
              <a:t>the segregated copper must have highly anisotropic resistance.</a:t>
            </a:r>
          </a:p>
        </p:txBody>
      </p:sp>
      <p:sp>
        <p:nvSpPr>
          <p:cNvPr id="5" name="TextBox 4"/>
          <p:cNvSpPr txBox="1"/>
          <p:nvPr/>
        </p:nvSpPr>
        <p:spPr>
          <a:xfrm>
            <a:off x="8150327" y="5959052"/>
            <a:ext cx="550850" cy="300082"/>
          </a:xfrm>
          <a:prstGeom prst="rect">
            <a:avLst/>
          </a:prstGeom>
          <a:noFill/>
        </p:spPr>
        <p:txBody>
          <a:bodyPr wrap="square" rtlCol="0">
            <a:spAutoFit/>
          </a:bodyPr>
          <a:lstStyle/>
          <a:p>
            <a:r>
              <a:rPr lang="en-US" dirty="0" smtClean="0"/>
              <a:t>A - 1</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Critical review of former attempts</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5</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448831" y="1193632"/>
            <a:ext cx="5372346" cy="5065501"/>
          </a:xfrm>
        </p:spPr>
        <p:txBody>
          <a:bodyPr>
            <a:normAutofit/>
          </a:bodyPr>
          <a:lstStyle/>
          <a:p>
            <a:pPr>
              <a:lnSpc>
                <a:spcPct val="100000"/>
              </a:lnSpc>
              <a:spcBef>
                <a:spcPts val="600"/>
              </a:spcBef>
              <a:spcAft>
                <a:spcPts val="2400"/>
              </a:spcAft>
            </a:pPr>
            <a:r>
              <a:rPr lang="en-US" b="1" dirty="0" smtClean="0"/>
              <a:t>In RW1,  the layer of copper wires wrapped around the flat cable had imperfections and did not support properly the cable</a:t>
            </a:r>
            <a:endParaRPr lang="en-US" b="1" dirty="0" smtClean="0">
              <a:solidFill>
                <a:srgbClr val="FF0000"/>
              </a:solidFill>
            </a:endParaRPr>
          </a:p>
          <a:p>
            <a:pPr>
              <a:lnSpc>
                <a:spcPct val="100000"/>
              </a:lnSpc>
              <a:spcBef>
                <a:spcPts val="600"/>
              </a:spcBef>
              <a:spcAft>
                <a:spcPts val="2400"/>
              </a:spcAft>
            </a:pPr>
            <a:r>
              <a:rPr lang="en-US" b="1" dirty="0" smtClean="0"/>
              <a:t>Replacing the copper wires in RW1 with a solid copper profile improved the performance but led to very high eddy currents</a:t>
            </a:r>
            <a:endParaRPr lang="en-US" b="1" dirty="0" smtClean="0">
              <a:solidFill>
                <a:srgbClr val="FF0000"/>
              </a:solidFill>
            </a:endParaRPr>
          </a:p>
          <a:p>
            <a:pPr>
              <a:lnSpc>
                <a:spcPct val="100000"/>
              </a:lnSpc>
              <a:spcBef>
                <a:spcPts val="600"/>
              </a:spcBef>
              <a:spcAft>
                <a:spcPts val="2400"/>
              </a:spcAft>
            </a:pPr>
            <a:r>
              <a:rPr lang="en-US" b="1" dirty="0" smtClean="0"/>
              <a:t>The mixed matrix stabilizer in RW2 had only small resistance anisotropy (factor of 3) and was difficult to manufacture in exact shape.</a:t>
            </a:r>
            <a:endParaRPr lang="en-US" b="1" dirty="0" smtClean="0">
              <a:solidFill>
                <a:srgbClr val="FF0000"/>
              </a:solidFill>
            </a:endParaRPr>
          </a:p>
          <a:p>
            <a:pPr>
              <a:lnSpc>
                <a:spcPct val="100000"/>
              </a:lnSpc>
              <a:spcBef>
                <a:spcPts val="600"/>
              </a:spcBef>
              <a:spcAft>
                <a:spcPts val="2400"/>
              </a:spcAft>
            </a:pPr>
            <a:r>
              <a:rPr lang="en-US" b="1" dirty="0" smtClean="0"/>
              <a:t>The wide cooling channel in the RW2 mixed matrix was not compatible with transverse pre-compression.</a:t>
            </a:r>
            <a:endParaRPr lang="en-US" b="1" dirty="0" smtClean="0">
              <a:solidFill>
                <a:srgbClr val="FF0000"/>
              </a:solidFill>
            </a:endParaRPr>
          </a:p>
        </p:txBody>
      </p:sp>
      <p:sp>
        <p:nvSpPr>
          <p:cNvPr id="5" name="TextBox 4"/>
          <p:cNvSpPr txBox="1"/>
          <p:nvPr/>
        </p:nvSpPr>
        <p:spPr>
          <a:xfrm>
            <a:off x="8355813" y="5959051"/>
            <a:ext cx="589760" cy="300082"/>
          </a:xfrm>
          <a:prstGeom prst="rect">
            <a:avLst/>
          </a:prstGeom>
          <a:noFill/>
        </p:spPr>
        <p:txBody>
          <a:bodyPr wrap="square" rtlCol="0">
            <a:spAutoFit/>
          </a:bodyPr>
          <a:lstStyle/>
          <a:p>
            <a:r>
              <a:rPr lang="en-US" dirty="0" smtClean="0"/>
              <a:t>A - 2</a:t>
            </a:r>
            <a:endParaRPr lang="en-US" dirty="0"/>
          </a:p>
        </p:txBody>
      </p:sp>
      <p:pic>
        <p:nvPicPr>
          <p:cNvPr id="8" name="Picture 7" descr="IMG_5776.JPG"/>
          <p:cNvPicPr>
            <a:picLocks noChangeAspect="1"/>
          </p:cNvPicPr>
          <p:nvPr/>
        </p:nvPicPr>
        <p:blipFill>
          <a:blip r:embed="rId2"/>
          <a:srcRect l="2460" t="21538" b="27864"/>
          <a:stretch>
            <a:fillRect/>
          </a:stretch>
        </p:blipFill>
        <p:spPr>
          <a:xfrm>
            <a:off x="5821177" y="1044215"/>
            <a:ext cx="2880000" cy="995974"/>
          </a:xfrm>
          <a:prstGeom prst="rect">
            <a:avLst/>
          </a:prstGeom>
        </p:spPr>
      </p:pic>
      <p:pic>
        <p:nvPicPr>
          <p:cNvPr id="9" name="Picture 8" descr="IMG_7553.JPG"/>
          <p:cNvPicPr>
            <a:picLocks noChangeAspect="1"/>
          </p:cNvPicPr>
          <p:nvPr/>
        </p:nvPicPr>
        <p:blipFill>
          <a:blip r:embed="rId3"/>
          <a:srcRect l="18050" t="54493" r="24764" b="29441"/>
          <a:stretch>
            <a:fillRect/>
          </a:stretch>
        </p:blipFill>
        <p:spPr>
          <a:xfrm>
            <a:off x="5895238" y="2228135"/>
            <a:ext cx="2614573" cy="1101818"/>
          </a:xfrm>
          <a:prstGeom prst="rect">
            <a:avLst/>
          </a:prstGeom>
        </p:spPr>
      </p:pic>
      <p:pic>
        <p:nvPicPr>
          <p:cNvPr id="10" name="Picture 9" descr="IMG_1233.JPG"/>
          <p:cNvPicPr>
            <a:picLocks noChangeAspect="1"/>
          </p:cNvPicPr>
          <p:nvPr/>
        </p:nvPicPr>
        <p:blipFill>
          <a:blip r:embed="rId4"/>
          <a:srcRect l="23919" t="36660" r="38195" b="32887"/>
          <a:stretch>
            <a:fillRect/>
          </a:stretch>
        </p:blipFill>
        <p:spPr>
          <a:xfrm>
            <a:off x="5895238" y="3455264"/>
            <a:ext cx="2520000" cy="1350404"/>
          </a:xfrm>
          <a:prstGeom prst="rect">
            <a:avLst/>
          </a:prstGeom>
        </p:spPr>
      </p:pic>
      <p:pic>
        <p:nvPicPr>
          <p:cNvPr id="11" name="Picture 10" descr="IMG_2026.JPG"/>
          <p:cNvPicPr>
            <a:picLocks noChangeAspect="1"/>
          </p:cNvPicPr>
          <p:nvPr/>
        </p:nvPicPr>
        <p:blipFill>
          <a:blip r:embed="rId5"/>
          <a:srcRect l="10373" t="19971" r="13957" b="16051"/>
          <a:stretch>
            <a:fillRect/>
          </a:stretch>
        </p:blipFill>
        <p:spPr>
          <a:xfrm>
            <a:off x="5895238" y="4953476"/>
            <a:ext cx="2520000" cy="142039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Guidelines toward the best stabilizer</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6</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448831" y="977593"/>
            <a:ext cx="7906982" cy="3666926"/>
          </a:xfrm>
        </p:spPr>
        <p:txBody>
          <a:bodyPr>
            <a:normAutofit/>
          </a:bodyPr>
          <a:lstStyle/>
          <a:p>
            <a:pPr>
              <a:lnSpc>
                <a:spcPct val="100000"/>
              </a:lnSpc>
              <a:spcBef>
                <a:spcPts val="600"/>
              </a:spcBef>
              <a:spcAft>
                <a:spcPts val="600"/>
              </a:spcAft>
            </a:pPr>
            <a:r>
              <a:rPr lang="en-US" b="1" dirty="0" smtClean="0"/>
              <a:t>Avoid a monolithic composite</a:t>
            </a:r>
          </a:p>
          <a:p>
            <a:pPr lvl="1">
              <a:lnSpc>
                <a:spcPct val="100000"/>
              </a:lnSpc>
              <a:spcBef>
                <a:spcPts val="600"/>
              </a:spcBef>
              <a:spcAft>
                <a:spcPts val="600"/>
              </a:spcAft>
            </a:pPr>
            <a:r>
              <a:rPr lang="en-US" b="1" dirty="0" smtClean="0">
                <a:solidFill>
                  <a:srgbClr val="FF0000"/>
                </a:solidFill>
              </a:rPr>
              <a:t>Difficult to shape to exact shape</a:t>
            </a:r>
          </a:p>
          <a:p>
            <a:pPr lvl="1">
              <a:lnSpc>
                <a:spcPct val="100000"/>
              </a:lnSpc>
              <a:spcBef>
                <a:spcPts val="600"/>
              </a:spcBef>
              <a:spcAft>
                <a:spcPts val="600"/>
              </a:spcAft>
            </a:pPr>
            <a:r>
              <a:rPr lang="en-US" b="1" dirty="0" smtClean="0">
                <a:solidFill>
                  <a:srgbClr val="FF0000"/>
                </a:solidFill>
              </a:rPr>
              <a:t>Difficult to get high anisotropy with bonded metallic contact</a:t>
            </a:r>
          </a:p>
          <a:p>
            <a:pPr lvl="1">
              <a:lnSpc>
                <a:spcPct val="100000"/>
              </a:lnSpc>
              <a:spcBef>
                <a:spcPts val="600"/>
              </a:spcBef>
              <a:spcAft>
                <a:spcPts val="600"/>
              </a:spcAft>
            </a:pPr>
            <a:r>
              <a:rPr lang="en-US" b="1" dirty="0" smtClean="0">
                <a:solidFill>
                  <a:srgbClr val="FF0000"/>
                </a:solidFill>
              </a:rPr>
              <a:t>Expensive, little interest from industry to develop it</a:t>
            </a:r>
          </a:p>
          <a:p>
            <a:pPr>
              <a:lnSpc>
                <a:spcPct val="100000"/>
              </a:lnSpc>
              <a:spcBef>
                <a:spcPts val="600"/>
              </a:spcBef>
              <a:spcAft>
                <a:spcPts val="600"/>
              </a:spcAft>
            </a:pPr>
            <a:r>
              <a:rPr lang="en-US" b="1" dirty="0" smtClean="0"/>
              <a:t>Aim to a flexible, but compact assembly</a:t>
            </a:r>
          </a:p>
          <a:p>
            <a:pPr lvl="1">
              <a:lnSpc>
                <a:spcPct val="100000"/>
              </a:lnSpc>
              <a:spcBef>
                <a:spcPts val="600"/>
              </a:spcBef>
              <a:spcAft>
                <a:spcPts val="600"/>
              </a:spcAft>
            </a:pPr>
            <a:r>
              <a:rPr lang="en-US" b="1" dirty="0" smtClean="0">
                <a:solidFill>
                  <a:srgbClr val="FF0000"/>
                </a:solidFill>
              </a:rPr>
              <a:t>Suitable to transfer transverse load at assembly</a:t>
            </a:r>
          </a:p>
          <a:p>
            <a:pPr lvl="1">
              <a:lnSpc>
                <a:spcPct val="100000"/>
              </a:lnSpc>
              <a:spcBef>
                <a:spcPts val="600"/>
              </a:spcBef>
              <a:spcAft>
                <a:spcPts val="600"/>
              </a:spcAft>
            </a:pPr>
            <a:r>
              <a:rPr lang="en-US" b="1" dirty="0" smtClean="0">
                <a:solidFill>
                  <a:srgbClr val="FF0000"/>
                </a:solidFill>
              </a:rPr>
              <a:t>Suitable to unwound at a conductor assembly line</a:t>
            </a:r>
          </a:p>
          <a:p>
            <a:pPr lvl="1">
              <a:lnSpc>
                <a:spcPct val="100000"/>
              </a:lnSpc>
              <a:spcBef>
                <a:spcPts val="600"/>
              </a:spcBef>
              <a:spcAft>
                <a:spcPts val="600"/>
              </a:spcAft>
            </a:pPr>
            <a:r>
              <a:rPr lang="en-US" b="1" dirty="0" smtClean="0">
                <a:solidFill>
                  <a:srgbClr val="FF0000"/>
                </a:solidFill>
              </a:rPr>
              <a:t>Prefer frictional resistance barrier to break eddy currents loops</a:t>
            </a:r>
          </a:p>
          <a:p>
            <a:pPr>
              <a:lnSpc>
                <a:spcPct val="100000"/>
              </a:lnSpc>
              <a:spcBef>
                <a:spcPts val="600"/>
              </a:spcBef>
              <a:spcAft>
                <a:spcPts val="600"/>
              </a:spcAft>
              <a:buNone/>
            </a:pPr>
            <a:r>
              <a:rPr lang="en-US" b="1" dirty="0" smtClean="0">
                <a:solidFill>
                  <a:srgbClr val="0000FF"/>
                </a:solidFill>
              </a:rPr>
              <a:t>-&gt; Move the pressure release channel to the side of the flat cable</a:t>
            </a:r>
          </a:p>
        </p:txBody>
      </p:sp>
      <p:sp>
        <p:nvSpPr>
          <p:cNvPr id="5" name="TextBox 4"/>
          <p:cNvSpPr txBox="1"/>
          <p:nvPr/>
        </p:nvSpPr>
        <p:spPr>
          <a:xfrm>
            <a:off x="8111417" y="5959051"/>
            <a:ext cx="589760" cy="300082"/>
          </a:xfrm>
          <a:prstGeom prst="rect">
            <a:avLst/>
          </a:prstGeom>
          <a:noFill/>
        </p:spPr>
        <p:txBody>
          <a:bodyPr wrap="square" rtlCol="0">
            <a:spAutoFit/>
          </a:bodyPr>
          <a:lstStyle/>
          <a:p>
            <a:r>
              <a:rPr lang="en-US" dirty="0" smtClean="0"/>
              <a:t>A - 3</a:t>
            </a:r>
            <a:endParaRPr lang="en-US" dirty="0"/>
          </a:p>
        </p:txBody>
      </p:sp>
      <p:pic>
        <p:nvPicPr>
          <p:cNvPr id="13" name="Picture 12" descr="::ProRev:MVS.jpg"/>
          <p:cNvPicPr/>
          <p:nvPr/>
        </p:nvPicPr>
        <p:blipFill>
          <a:blip r:embed="rId2" cstate="screen">
            <a:extLst>
              <a:ext uri="{28A0092B-C50C-407E-A947-70E740481C1C}">
                <a14:useLocalDpi xmlns:mv="urn:schemas-microsoft-com:mac:vml" xmlns:p="http://schemas.openxmlformats.org/presentationml/2006/main" xmlns="" xmlns:wpc="http://schemas.microsoft.com/office/word/2010/wordprocessingCanvas" xmlns:cx="http://schemas.microsoft.com/office/drawing/2014/chartex" xmlns:cx1="http://schemas.microsoft.com/office/drawing/2015/9/8/chartex" xmlns:mc="http://schemas.openxmlformats.org/markup-compatibility/2006" xmlns:o="urn:schemas-microsoft-com:office:office" xmlns:r="http://schemas.openxmlformats.org/officeDocument/2006/relationships"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http://schemas.openxmlformats.org/drawingml/2006/main" xmlns:pic="http://schemas.openxmlformats.org/drawingml/2006/picture" xmlns:a14="http://schemas.microsoft.com/office/drawing/2010/main" xmlns:lc="http://schemas.openxmlformats.org/drawingml/2006/lockedCanvas"/>
              </a:ext>
            </a:extLst>
          </a:blip>
          <a:srcRect/>
          <a:stretch>
            <a:fillRect/>
          </a:stretch>
        </p:blipFill>
        <p:spPr bwMode="auto">
          <a:xfrm>
            <a:off x="2851181" y="4644519"/>
            <a:ext cx="3441638" cy="1800000"/>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Manufacture of the cabled stabilizer</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7</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448831" y="977593"/>
            <a:ext cx="7906982" cy="3666926"/>
          </a:xfrm>
        </p:spPr>
        <p:txBody>
          <a:bodyPr>
            <a:normAutofit/>
          </a:bodyPr>
          <a:lstStyle/>
          <a:p>
            <a:pPr>
              <a:lnSpc>
                <a:spcPct val="100000"/>
              </a:lnSpc>
              <a:spcBef>
                <a:spcPts val="600"/>
              </a:spcBef>
              <a:spcAft>
                <a:spcPts val="600"/>
              </a:spcAft>
            </a:pPr>
            <a:r>
              <a:rPr lang="en-US" b="1" dirty="0" smtClean="0"/>
              <a:t>Specified to fit in the same cable space of former RW2 prototypes</a:t>
            </a:r>
          </a:p>
          <a:p>
            <a:pPr>
              <a:lnSpc>
                <a:spcPct val="100000"/>
              </a:lnSpc>
              <a:spcBef>
                <a:spcPts val="600"/>
              </a:spcBef>
              <a:spcAft>
                <a:spcPts val="600"/>
              </a:spcAft>
            </a:pPr>
            <a:r>
              <a:rPr lang="en-US" b="1" dirty="0" smtClean="0"/>
              <a:t>Use </a:t>
            </a:r>
            <a:r>
              <a:rPr lang="en-US" b="1" dirty="0" err="1" smtClean="0"/>
              <a:t>CuNi</a:t>
            </a:r>
            <a:r>
              <a:rPr lang="en-US" b="1" dirty="0" smtClean="0"/>
              <a:t> clad on high RRR copper wire, rather than electroplating</a:t>
            </a:r>
          </a:p>
          <a:p>
            <a:pPr>
              <a:lnSpc>
                <a:spcPct val="100000"/>
              </a:lnSpc>
              <a:spcBef>
                <a:spcPts val="600"/>
              </a:spcBef>
              <a:spcAft>
                <a:spcPts val="600"/>
              </a:spcAft>
            </a:pPr>
            <a:r>
              <a:rPr lang="en-US" b="1" dirty="0" smtClean="0"/>
              <a:t>Limit the </a:t>
            </a:r>
            <a:r>
              <a:rPr lang="en-US" b="1" dirty="0" err="1" smtClean="0"/>
              <a:t>CuNi</a:t>
            </a:r>
            <a:r>
              <a:rPr lang="en-US" b="1" dirty="0" smtClean="0"/>
              <a:t> cross section to &lt;10% of the solid cross section</a:t>
            </a:r>
          </a:p>
          <a:p>
            <a:pPr>
              <a:lnSpc>
                <a:spcPct val="100000"/>
              </a:lnSpc>
              <a:spcBef>
                <a:spcPts val="600"/>
              </a:spcBef>
              <a:spcAft>
                <a:spcPts val="600"/>
              </a:spcAft>
            </a:pPr>
            <a:r>
              <a:rPr lang="en-US" b="1" dirty="0" smtClean="0"/>
              <a:t>Limit to ≤ 10% the void fraction</a:t>
            </a:r>
          </a:p>
          <a:p>
            <a:pPr>
              <a:lnSpc>
                <a:spcPct val="100000"/>
              </a:lnSpc>
              <a:spcBef>
                <a:spcPts val="600"/>
              </a:spcBef>
              <a:spcAft>
                <a:spcPts val="600"/>
              </a:spcAft>
            </a:pPr>
            <a:r>
              <a:rPr lang="en-US" b="1" dirty="0" smtClean="0"/>
              <a:t>Assemble 30 </a:t>
            </a:r>
            <a:r>
              <a:rPr lang="en-US" b="1" dirty="0" err="1" smtClean="0"/>
              <a:t>CuNi</a:t>
            </a:r>
            <a:r>
              <a:rPr lang="en-US" b="1" dirty="0" smtClean="0"/>
              <a:t> clad wires into a flat cable with rounded edge</a:t>
            </a:r>
          </a:p>
          <a:p>
            <a:pPr>
              <a:lnSpc>
                <a:spcPct val="100000"/>
              </a:lnSpc>
              <a:spcBef>
                <a:spcPts val="600"/>
              </a:spcBef>
              <a:spcAft>
                <a:spcPts val="600"/>
              </a:spcAft>
              <a:buNone/>
            </a:pPr>
            <a:endParaRPr lang="en-US" b="1" dirty="0" smtClean="0"/>
          </a:p>
        </p:txBody>
      </p:sp>
      <p:sp>
        <p:nvSpPr>
          <p:cNvPr id="5" name="TextBox 4"/>
          <p:cNvSpPr txBox="1"/>
          <p:nvPr/>
        </p:nvSpPr>
        <p:spPr>
          <a:xfrm>
            <a:off x="8111417" y="5959051"/>
            <a:ext cx="589760" cy="300082"/>
          </a:xfrm>
          <a:prstGeom prst="rect">
            <a:avLst/>
          </a:prstGeom>
          <a:noFill/>
        </p:spPr>
        <p:txBody>
          <a:bodyPr wrap="square" rtlCol="0">
            <a:spAutoFit/>
          </a:bodyPr>
          <a:lstStyle/>
          <a:p>
            <a:r>
              <a:rPr lang="en-US" dirty="0" smtClean="0"/>
              <a:t>B - 1</a:t>
            </a:r>
            <a:endParaRPr lang="en-US" dirty="0"/>
          </a:p>
        </p:txBody>
      </p:sp>
      <p:pic>
        <p:nvPicPr>
          <p:cNvPr id="8" name="Picture 7" descr="::RW2:Cavostabilizzatore.pdf"/>
          <p:cNvPicPr/>
          <p:nvPr/>
        </p:nvPicPr>
        <mc:AlternateContent>
          <mc:Choice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1260926" y="3187199"/>
            <a:ext cx="5829500" cy="2771852"/>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Procurement of the </a:t>
            </a:r>
            <a:r>
              <a:rPr lang="en-US" sz="2800" dirty="0" err="1" smtClean="0"/>
              <a:t>CuNi</a:t>
            </a:r>
            <a:r>
              <a:rPr lang="en-US" sz="2800" dirty="0" smtClean="0"/>
              <a:t> clad copper wires</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8</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448831" y="977593"/>
            <a:ext cx="7906982" cy="2622143"/>
          </a:xfrm>
        </p:spPr>
        <p:txBody>
          <a:bodyPr>
            <a:normAutofit/>
          </a:bodyPr>
          <a:lstStyle/>
          <a:p>
            <a:pPr>
              <a:lnSpc>
                <a:spcPct val="100000"/>
              </a:lnSpc>
              <a:spcBef>
                <a:spcPts val="600"/>
              </a:spcBef>
              <a:spcAft>
                <a:spcPts val="600"/>
              </a:spcAft>
            </a:pPr>
            <a:r>
              <a:rPr lang="en-US" b="1" dirty="0" smtClean="0"/>
              <a:t>The wire is procured at WST, where the mixed matrix composite was procured in 2018.</a:t>
            </a:r>
          </a:p>
          <a:p>
            <a:pPr>
              <a:lnSpc>
                <a:spcPct val="100000"/>
              </a:lnSpc>
              <a:spcBef>
                <a:spcPts val="600"/>
              </a:spcBef>
              <a:spcAft>
                <a:spcPts val="600"/>
              </a:spcAft>
            </a:pPr>
            <a:r>
              <a:rPr lang="en-US" b="1" dirty="0" smtClean="0"/>
              <a:t>Two copper billets, each ≈ 90kg, are extruded with a </a:t>
            </a:r>
            <a:r>
              <a:rPr lang="en-US" b="1" dirty="0" err="1" smtClean="0"/>
              <a:t>CuNi</a:t>
            </a:r>
            <a:r>
              <a:rPr lang="en-US" b="1" dirty="0" smtClean="0"/>
              <a:t> can.</a:t>
            </a:r>
          </a:p>
          <a:p>
            <a:pPr>
              <a:lnSpc>
                <a:spcPct val="100000"/>
              </a:lnSpc>
              <a:spcBef>
                <a:spcPts val="600"/>
              </a:spcBef>
              <a:spcAft>
                <a:spcPts val="600"/>
              </a:spcAft>
            </a:pPr>
            <a:r>
              <a:rPr lang="en-US" b="1" dirty="0" smtClean="0"/>
              <a:t>Initially, the </a:t>
            </a:r>
            <a:r>
              <a:rPr lang="en-US" b="1" dirty="0" err="1" smtClean="0"/>
              <a:t>CuNi</a:t>
            </a:r>
            <a:r>
              <a:rPr lang="en-US" b="1" dirty="0" smtClean="0"/>
              <a:t> is ≈13% and decreases to ≈ 9% after extrusion and drawing.</a:t>
            </a:r>
          </a:p>
          <a:p>
            <a:pPr>
              <a:lnSpc>
                <a:spcPct val="100000"/>
              </a:lnSpc>
              <a:spcBef>
                <a:spcPts val="600"/>
              </a:spcBef>
              <a:spcAft>
                <a:spcPts val="600"/>
              </a:spcAft>
            </a:pPr>
            <a:r>
              <a:rPr lang="en-US" b="1" dirty="0" smtClean="0"/>
              <a:t>The coiled wire at </a:t>
            </a:r>
            <a:r>
              <a:rPr lang="en-US" b="1" dirty="0" err="1" smtClean="0"/>
              <a:t>ø</a:t>
            </a:r>
            <a:r>
              <a:rPr lang="en-US" b="1" dirty="0" smtClean="0"/>
              <a:t> = 6mm was delivered in May 2019. Delivery time ≈ 3 months, price ≈ 75 $/kg.</a:t>
            </a:r>
          </a:p>
          <a:p>
            <a:pPr>
              <a:lnSpc>
                <a:spcPct val="100000"/>
              </a:lnSpc>
              <a:spcBef>
                <a:spcPts val="600"/>
              </a:spcBef>
              <a:spcAft>
                <a:spcPts val="600"/>
              </a:spcAft>
              <a:buNone/>
            </a:pPr>
            <a:endParaRPr lang="en-US" b="1" dirty="0" smtClean="0"/>
          </a:p>
        </p:txBody>
      </p:sp>
      <p:sp>
        <p:nvSpPr>
          <p:cNvPr id="5" name="TextBox 4"/>
          <p:cNvSpPr txBox="1"/>
          <p:nvPr/>
        </p:nvSpPr>
        <p:spPr>
          <a:xfrm>
            <a:off x="8111417" y="5959051"/>
            <a:ext cx="589760" cy="300082"/>
          </a:xfrm>
          <a:prstGeom prst="rect">
            <a:avLst/>
          </a:prstGeom>
          <a:noFill/>
        </p:spPr>
        <p:txBody>
          <a:bodyPr wrap="square" rtlCol="0">
            <a:spAutoFit/>
          </a:bodyPr>
          <a:lstStyle/>
          <a:p>
            <a:r>
              <a:rPr lang="en-US" dirty="0" smtClean="0"/>
              <a:t>B - 2</a:t>
            </a:r>
            <a:endParaRPr lang="en-US" dirty="0"/>
          </a:p>
        </p:txBody>
      </p:sp>
      <p:pic>
        <p:nvPicPr>
          <p:cNvPr id="9" name="Picture 8" descr="IMG_3318.JPG"/>
          <p:cNvPicPr>
            <a:picLocks noChangeAspect="1"/>
          </p:cNvPicPr>
          <p:nvPr/>
        </p:nvPicPr>
        <p:blipFill>
          <a:blip r:embed="rId2"/>
          <a:srcRect l="19931" t="45550" r="22312" b="21767"/>
          <a:stretch>
            <a:fillRect/>
          </a:stretch>
        </p:blipFill>
        <p:spPr>
          <a:xfrm>
            <a:off x="2028447" y="3727645"/>
            <a:ext cx="5281272" cy="199244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79D1C64-CD19-AA4B-817D-F79D071C3AE9}"/>
              </a:ext>
            </a:extLst>
          </p:cNvPr>
          <p:cNvSpPr>
            <a:spLocks noGrp="1"/>
          </p:cNvSpPr>
          <p:nvPr>
            <p:ph type="title"/>
          </p:nvPr>
        </p:nvSpPr>
        <p:spPr>
          <a:xfrm>
            <a:off x="904875" y="174711"/>
            <a:ext cx="7796302" cy="653427"/>
          </a:xfrm>
        </p:spPr>
        <p:txBody>
          <a:bodyPr>
            <a:normAutofit/>
          </a:bodyPr>
          <a:lstStyle/>
          <a:p>
            <a:pPr>
              <a:lnSpc>
                <a:spcPct val="100000"/>
              </a:lnSpc>
              <a:spcBef>
                <a:spcPts val="600"/>
              </a:spcBef>
              <a:spcAft>
                <a:spcPts val="1200"/>
              </a:spcAft>
            </a:pPr>
            <a:r>
              <a:rPr lang="en-US" sz="2800" dirty="0" smtClean="0"/>
              <a:t>Cabling</a:t>
            </a:r>
          </a:p>
        </p:txBody>
      </p:sp>
      <p:sp>
        <p:nvSpPr>
          <p:cNvPr id="7" name="Espace réservé du numéro de diapositiv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5F934A-4020-4241-99D9-A04E97C6D20B}"/>
              </a:ext>
            </a:extLst>
          </p:cNvPr>
          <p:cNvSpPr>
            <a:spLocks noGrp="1"/>
          </p:cNvSpPr>
          <p:nvPr>
            <p:ph type="sldNum" sz="quarter" idx="12"/>
          </p:nvPr>
        </p:nvSpPr>
        <p:spPr/>
        <p:txBody>
          <a:bodyPr/>
          <a:lstStyle/>
          <a:p>
            <a:fld id="{E1E1CD7C-2161-7D43-862E-CE4C333CD873}" type="slidenum">
              <a:rPr lang="fr-FR" smtClean="0"/>
              <a:pPr/>
              <a:t>9</a:t>
            </a:fld>
            <a:endParaRPr lang="fr-FR" dirty="0"/>
          </a:p>
        </p:txBody>
      </p:sp>
      <p:sp>
        <p:nvSpPr>
          <p:cNvPr id="12" name="Espace réservé du contenu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2AFE23D-60CE-7B46-9CEA-81D574C00EC3}"/>
              </a:ext>
            </a:extLst>
          </p:cNvPr>
          <p:cNvSpPr>
            <a:spLocks noGrp="1"/>
          </p:cNvSpPr>
          <p:nvPr>
            <p:ph idx="1"/>
          </p:nvPr>
        </p:nvSpPr>
        <p:spPr>
          <a:xfrm>
            <a:off x="448831" y="977593"/>
            <a:ext cx="7906982" cy="2941917"/>
          </a:xfrm>
        </p:spPr>
        <p:txBody>
          <a:bodyPr>
            <a:normAutofit lnSpcReduction="10000"/>
          </a:bodyPr>
          <a:lstStyle/>
          <a:p>
            <a:pPr>
              <a:lnSpc>
                <a:spcPct val="100000"/>
              </a:lnSpc>
              <a:spcBef>
                <a:spcPts val="600"/>
              </a:spcBef>
              <a:spcAft>
                <a:spcPts val="600"/>
              </a:spcAft>
            </a:pPr>
            <a:r>
              <a:rPr lang="en-US" b="1" dirty="0" smtClean="0"/>
              <a:t>The wire was sent to </a:t>
            </a:r>
            <a:r>
              <a:rPr lang="en-US" b="1" dirty="0" err="1" smtClean="0"/>
              <a:t>Tratos</a:t>
            </a:r>
            <a:r>
              <a:rPr lang="en-US" b="1" dirty="0" smtClean="0"/>
              <a:t> and draw down to </a:t>
            </a:r>
            <a:r>
              <a:rPr lang="en-US" b="1" dirty="0" err="1" smtClean="0"/>
              <a:t>ø</a:t>
            </a:r>
            <a:r>
              <a:rPr lang="en-US" b="1" dirty="0" smtClean="0"/>
              <a:t> = 3.35mm.</a:t>
            </a:r>
          </a:p>
          <a:p>
            <a:pPr>
              <a:lnSpc>
                <a:spcPct val="100000"/>
              </a:lnSpc>
              <a:spcBef>
                <a:spcPts val="600"/>
              </a:spcBef>
              <a:spcAft>
                <a:spcPts val="600"/>
              </a:spcAft>
            </a:pPr>
            <a:r>
              <a:rPr lang="en-US" b="1" dirty="0" smtClean="0"/>
              <a:t>No annealing could be done at </a:t>
            </a:r>
            <a:r>
              <a:rPr lang="en-US" b="1" dirty="0" err="1" smtClean="0"/>
              <a:t>Tratos</a:t>
            </a:r>
            <a:r>
              <a:rPr lang="en-US" b="1" dirty="0" smtClean="0"/>
              <a:t>, the wire was very hard.</a:t>
            </a:r>
          </a:p>
          <a:p>
            <a:pPr>
              <a:lnSpc>
                <a:spcPct val="100000"/>
              </a:lnSpc>
              <a:spcBef>
                <a:spcPts val="600"/>
              </a:spcBef>
              <a:spcAft>
                <a:spcPts val="600"/>
              </a:spcAft>
            </a:pPr>
            <a:r>
              <a:rPr lang="en-US" b="1" dirty="0" smtClean="0"/>
              <a:t>Special rollers with rounded edges were procured at </a:t>
            </a:r>
            <a:r>
              <a:rPr lang="en-US" b="1" dirty="0" err="1" smtClean="0"/>
              <a:t>Tratos</a:t>
            </a:r>
            <a:r>
              <a:rPr lang="en-US" b="1" dirty="0" smtClean="0"/>
              <a:t>.</a:t>
            </a:r>
          </a:p>
          <a:p>
            <a:pPr>
              <a:lnSpc>
                <a:spcPct val="100000"/>
              </a:lnSpc>
              <a:spcBef>
                <a:spcPts val="600"/>
              </a:spcBef>
              <a:spcAft>
                <a:spcPts val="600"/>
              </a:spcAft>
            </a:pPr>
            <a:r>
              <a:rPr lang="en-US" b="1" dirty="0" smtClean="0"/>
              <a:t>The cabling trials with cu dummy was ok. The rounded edges were obtained in a second pass.</a:t>
            </a:r>
          </a:p>
          <a:p>
            <a:pPr>
              <a:lnSpc>
                <a:spcPct val="100000"/>
              </a:lnSpc>
              <a:spcBef>
                <a:spcPts val="600"/>
              </a:spcBef>
              <a:spcAft>
                <a:spcPts val="600"/>
              </a:spcAft>
            </a:pPr>
            <a:r>
              <a:rPr lang="en-US" b="1" dirty="0" smtClean="0"/>
              <a:t>The second pass failed with the </a:t>
            </a:r>
            <a:r>
              <a:rPr lang="en-US" b="1" dirty="0" smtClean="0">
                <a:solidFill>
                  <a:srgbClr val="0000FF"/>
                </a:solidFill>
              </a:rPr>
              <a:t>hard</a:t>
            </a:r>
            <a:r>
              <a:rPr lang="en-US" b="1" dirty="0" smtClean="0"/>
              <a:t> </a:t>
            </a:r>
            <a:r>
              <a:rPr lang="en-US" b="1" dirty="0" err="1" smtClean="0"/>
              <a:t>CuNi</a:t>
            </a:r>
            <a:r>
              <a:rPr lang="en-US" b="1" dirty="0" smtClean="0"/>
              <a:t> clad wires.</a:t>
            </a:r>
          </a:p>
          <a:p>
            <a:pPr>
              <a:lnSpc>
                <a:spcPct val="100000"/>
              </a:lnSpc>
              <a:spcBef>
                <a:spcPts val="600"/>
              </a:spcBef>
              <a:spcAft>
                <a:spcPts val="600"/>
              </a:spcAft>
            </a:pPr>
            <a:r>
              <a:rPr lang="en-US" b="1" dirty="0" smtClean="0"/>
              <a:t>About 10m of cabled stabilizer (no rounded edge) was delivered to SPC in September 2019.</a:t>
            </a:r>
          </a:p>
          <a:p>
            <a:pPr>
              <a:lnSpc>
                <a:spcPct val="100000"/>
              </a:lnSpc>
              <a:spcBef>
                <a:spcPts val="600"/>
              </a:spcBef>
              <a:spcAft>
                <a:spcPts val="600"/>
              </a:spcAft>
            </a:pPr>
            <a:endParaRPr lang="en-US" b="1" dirty="0" smtClean="0"/>
          </a:p>
          <a:p>
            <a:pPr>
              <a:lnSpc>
                <a:spcPct val="100000"/>
              </a:lnSpc>
              <a:spcBef>
                <a:spcPts val="600"/>
              </a:spcBef>
              <a:spcAft>
                <a:spcPts val="600"/>
              </a:spcAft>
              <a:buNone/>
            </a:pPr>
            <a:endParaRPr lang="en-US" b="1" dirty="0" smtClean="0"/>
          </a:p>
        </p:txBody>
      </p:sp>
      <p:sp>
        <p:nvSpPr>
          <p:cNvPr id="5" name="TextBox 4"/>
          <p:cNvSpPr txBox="1"/>
          <p:nvPr/>
        </p:nvSpPr>
        <p:spPr>
          <a:xfrm>
            <a:off x="8111417" y="5959051"/>
            <a:ext cx="589760" cy="300082"/>
          </a:xfrm>
          <a:prstGeom prst="rect">
            <a:avLst/>
          </a:prstGeom>
          <a:noFill/>
        </p:spPr>
        <p:txBody>
          <a:bodyPr wrap="square" rtlCol="0">
            <a:spAutoFit/>
          </a:bodyPr>
          <a:lstStyle/>
          <a:p>
            <a:r>
              <a:rPr lang="en-US" dirty="0" smtClean="0"/>
              <a:t>B - 3</a:t>
            </a:r>
            <a:endParaRPr lang="en-US" dirty="0"/>
          </a:p>
        </p:txBody>
      </p:sp>
      <p:pic>
        <p:nvPicPr>
          <p:cNvPr id="8" name="Picture 7" descr="IMG_3967.JPG"/>
          <p:cNvPicPr>
            <a:picLocks noChangeAspect="1"/>
          </p:cNvPicPr>
          <p:nvPr/>
        </p:nvPicPr>
        <p:blipFill>
          <a:blip r:embed="rId2"/>
          <a:srcRect l="17222" t="25724" r="30517" b="53893"/>
          <a:stretch>
            <a:fillRect/>
          </a:stretch>
        </p:blipFill>
        <p:spPr>
          <a:xfrm>
            <a:off x="621327" y="4266694"/>
            <a:ext cx="3960000" cy="1029665"/>
          </a:xfrm>
          <a:prstGeom prst="rect">
            <a:avLst/>
          </a:prstGeom>
        </p:spPr>
      </p:pic>
      <p:pic>
        <p:nvPicPr>
          <p:cNvPr id="10" name="Picture 9" descr="IMG_3961.JPG"/>
          <p:cNvPicPr>
            <a:picLocks noChangeAspect="1"/>
          </p:cNvPicPr>
          <p:nvPr/>
        </p:nvPicPr>
        <p:blipFill>
          <a:blip r:embed="rId3"/>
          <a:srcRect l="32721" t="44310" r="22934" b="39298"/>
          <a:stretch>
            <a:fillRect/>
          </a:stretch>
        </p:blipFill>
        <p:spPr>
          <a:xfrm>
            <a:off x="4646255" y="4266694"/>
            <a:ext cx="4054922" cy="999226"/>
          </a:xfrm>
          <a:prstGeom prst="rect">
            <a:avLst/>
          </a:prstGeom>
        </p:spPr>
      </p:pic>
      <p:sp>
        <p:nvSpPr>
          <p:cNvPr id="11" name="TextBox 10"/>
          <p:cNvSpPr txBox="1"/>
          <p:nvPr/>
        </p:nvSpPr>
        <p:spPr>
          <a:xfrm>
            <a:off x="904875" y="5489692"/>
            <a:ext cx="3469620" cy="338554"/>
          </a:xfrm>
          <a:prstGeom prst="rect">
            <a:avLst/>
          </a:prstGeom>
          <a:noFill/>
        </p:spPr>
        <p:txBody>
          <a:bodyPr wrap="none" rtlCol="0">
            <a:spAutoFit/>
          </a:bodyPr>
          <a:lstStyle/>
          <a:p>
            <a:r>
              <a:rPr lang="en-US" sz="1600" dirty="0" err="1" smtClean="0"/>
              <a:t>CuNi</a:t>
            </a:r>
            <a:r>
              <a:rPr lang="en-US" sz="1600" dirty="0" smtClean="0"/>
              <a:t> clad cable (no rounded edges)</a:t>
            </a:r>
            <a:endParaRPr lang="en-US" sz="1600" dirty="0"/>
          </a:p>
        </p:txBody>
      </p:sp>
      <p:sp>
        <p:nvSpPr>
          <p:cNvPr id="13" name="TextBox 12"/>
          <p:cNvSpPr txBox="1"/>
          <p:nvPr/>
        </p:nvSpPr>
        <p:spPr>
          <a:xfrm>
            <a:off x="4886193" y="5489692"/>
            <a:ext cx="3389770" cy="338554"/>
          </a:xfrm>
          <a:prstGeom prst="rect">
            <a:avLst/>
          </a:prstGeom>
          <a:noFill/>
        </p:spPr>
        <p:txBody>
          <a:bodyPr wrap="none" rtlCol="0">
            <a:spAutoFit/>
          </a:bodyPr>
          <a:lstStyle/>
          <a:p>
            <a:r>
              <a:rPr lang="en-US" sz="1600" dirty="0" smtClean="0"/>
              <a:t>Copper cable (with rounded edges)</a:t>
            </a:r>
            <a:endParaRPr lang="en-US" sz="16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28584761"/>
      </p:ext>
    </p:extLst>
  </p:cSld>
  <p:clrMapOvr>
    <a:masterClrMapping/>
  </p:clrMapOvr>
  <mc:AlternateContent>
    <mc:Choice xmlns:mv="urn:schemas-microsoft-com:mac:vml"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Template_EPFL_Beta2" id="{6A525B41-3E68-491F-A6C9-0B15EA1321FE}" vid="{993E2952-EB5D-4425-8012-1B04381EBC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FC127AB4946248A5685C1F92D54FFE" ma:contentTypeVersion="0" ma:contentTypeDescription="Crée un document." ma:contentTypeScope="" ma:versionID="ef3ff242486930b75c69099c0dd02c57">
  <xsd:schema xmlns:xsd="http://www.w3.org/2001/XMLSchema" xmlns:xs="http://www.w3.org/2001/XMLSchema" xmlns:p="http://schemas.microsoft.com/office/2006/metadata/properties" targetNamespace="http://schemas.microsoft.com/office/2006/metadata/properties" ma:root="true" ma:fieldsID="ab09c1ba23edfaa45a5e9d385267c9b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A7CB31-E4DC-4063-BDCD-36DC5F1DA1C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6EC99A6-5E64-4A2A-9ABF-C3A21F434FEC}">
  <ds:schemaRefs>
    <ds:schemaRef ds:uri="http://schemas.microsoft.com/sharepoint/v3/contenttype/forms"/>
  </ds:schemaRefs>
</ds:datastoreItem>
</file>

<file path=customXml/itemProps3.xml><?xml version="1.0" encoding="utf-8"?>
<ds:datastoreItem xmlns:ds="http://schemas.openxmlformats.org/officeDocument/2006/customXml" ds:itemID="{5CADDCDA-3DFF-476E-AE9E-38C4DA62B4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Thème Office</Template>
  <TotalTime>357</TotalTime>
  <Words>1735</Words>
  <Application>Microsoft Macintosh PowerPoint</Application>
  <PresentationFormat>On-screen Show (4:3)</PresentationFormat>
  <Paragraphs>153</Paragraphs>
  <Slides>23</Slides>
  <Notes>1</Notes>
  <HiddenSlides>0</HiddenSlides>
  <MMClips>0</MMClips>
  <ScaleCrop>false</ScaleCrop>
  <HeadingPairs>
    <vt:vector size="6" baseType="variant">
      <vt:variant>
        <vt:lpstr>Design Template</vt:lpstr>
      </vt:variant>
      <vt:variant>
        <vt:i4>1</vt:i4>
      </vt:variant>
      <vt:variant>
        <vt:lpstr>Links</vt:lpstr>
      </vt:variant>
      <vt:variant>
        <vt:i4>2</vt:i4>
      </vt:variant>
      <vt:variant>
        <vt:lpstr>Slide Titles</vt:lpstr>
      </vt:variant>
      <vt:variant>
        <vt:i4>23</vt:i4>
      </vt:variant>
    </vt:vector>
  </HeadingPairs>
  <TitlesOfParts>
    <vt:vector size="26" baseType="lpstr">
      <vt:lpstr>Thème Office</vt:lpstr>
      <vt:lpstr>Macintosh HD:Users:PierluigiBruzzone:Desktop:BruzzoneSept19:Conferences:SOFT:SOFT2018:ACloss:ACloss.docx!OLE_LINK3</vt:lpstr>
      <vt:lpstr>Macintosh HD:Users:PierluigiBruzzone:Desktop:BruzzoneSept19:Conferences:SOFT:SOFT2018:ACloss:ACloss.docx!OLE_LINK6</vt:lpstr>
      <vt:lpstr>MAG – 4.2- T011- D001 RW2 with cabled stabilizer </vt:lpstr>
      <vt:lpstr>Summary of SPC Task MAG – 4.2 – T011</vt:lpstr>
      <vt:lpstr>Outline of Report on D001</vt:lpstr>
      <vt:lpstr>Rationale and Requirement for copper in R&amp;W</vt:lpstr>
      <vt:lpstr>Critical review of former attempts</vt:lpstr>
      <vt:lpstr>Guidelines toward the best stabilizer</vt:lpstr>
      <vt:lpstr>Manufacture of the cabled stabilizer</vt:lpstr>
      <vt:lpstr>Procurement of the CuNi clad copper wires</vt:lpstr>
      <vt:lpstr>Cabling</vt:lpstr>
      <vt:lpstr>Cable at SPC</vt:lpstr>
      <vt:lpstr>New RW2 assembly with cabled stabilizer</vt:lpstr>
      <vt:lpstr>The RW2rutstab assembly with cabled stabilizer</vt:lpstr>
      <vt:lpstr>The RW2rutstab assembly with cabled stabilizer</vt:lpstr>
      <vt:lpstr>SULTAN Results: Evolution of DC performance</vt:lpstr>
      <vt:lpstr>Evolution of DC performance</vt:lpstr>
      <vt:lpstr>SULTAN Results: AC loss at 4 K and 20 K, 0°</vt:lpstr>
      <vt:lpstr>SULTAN Results: AC loss RW2rutstab, 90°</vt:lpstr>
      <vt:lpstr>SULTAN Results: Eddy currents loss at 4 K and 20 K</vt:lpstr>
      <vt:lpstr>Trapezoidal pulse field</vt:lpstr>
      <vt:lpstr>Trapezoidal pulse field (example of ITER TF)</vt:lpstr>
      <vt:lpstr>Trapezoidal pulse field, RW2rutstab and RW2fullMM</vt:lpstr>
      <vt:lpstr>Outlook of RW samples in 2020 and beyond</vt:lpstr>
      <vt:lpstr>Additional R&amp;D for RW conductors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EPFL</dc:title>
  <dc:creator>Utilisateur Microsoft Office</dc:creator>
  <cp:lastModifiedBy>Pierluigi Bruzzone</cp:lastModifiedBy>
  <cp:revision>227</cp:revision>
  <dcterms:created xsi:type="dcterms:W3CDTF">2020-02-07T13:55:33Z</dcterms:created>
  <dcterms:modified xsi:type="dcterms:W3CDTF">2020-02-07T13:59:28Z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0x0101001BFC127AB4946248A5685C1F92D54FFE</vt:lpwstr>
  </property>
  <property fmtid="{D5CDD505-2E9C-101B-9397-08002B2CF9AE}" pid="3" name="EPFLUsage">
    <vt:lpwstr>1;#Public|bed90794-060d-40e3-8efd-fc84c2f09e8f</vt:lpwstr>
  </property>
</Properties>
</file>